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5143500" cx="9144000"/>
  <p:notesSz cx="6858000" cy="9144000"/>
  <p:embeddedFontLst>
    <p:embeddedFont>
      <p:font typeface="Playfair Display"/>
      <p:regular r:id="rId25"/>
      <p:bold r:id="rId26"/>
      <p:italic r:id="rId27"/>
      <p:boldItalic r:id="rId28"/>
    </p:embeddedFont>
    <p:embeddedFont>
      <p:font typeface="Lat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9186B36-2940-40B9-8F74-433579F1B6EB}">
  <a:tblStyle styleId="{39186B36-2940-40B9-8F74-433579F1B6E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PlayfairDisplay-bold.fntdata"/><Relationship Id="rId25" Type="http://schemas.openxmlformats.org/officeDocument/2006/relationships/font" Target="fonts/PlayfairDisplay-regular.fntdata"/><Relationship Id="rId28" Type="http://schemas.openxmlformats.org/officeDocument/2006/relationships/font" Target="fonts/PlayfairDisplay-boldItalic.fntdata"/><Relationship Id="rId27" Type="http://schemas.openxmlformats.org/officeDocument/2006/relationships/font" Target="fonts/PlayfairDisplay-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Lato-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Lato-italic.fntdata"/><Relationship Id="rId30" Type="http://schemas.openxmlformats.org/officeDocument/2006/relationships/font" Target="fonts/Lato-bold.fntdata"/><Relationship Id="rId11" Type="http://schemas.openxmlformats.org/officeDocument/2006/relationships/slide" Target="slides/slide5.xml"/><Relationship Id="rId10" Type="http://schemas.openxmlformats.org/officeDocument/2006/relationships/slide" Target="slides/slide4.xml"/><Relationship Id="rId32" Type="http://schemas.openxmlformats.org/officeDocument/2006/relationships/font" Target="fonts/Lato-bold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shopee.sg/blog/singaporean-celebrity-fitness-influencers/" TargetMode="External"/><Relationship Id="rId3" Type="http://schemas.openxmlformats.org/officeDocument/2006/relationships/hyperlink" Target="https://www.timeout.com/singapore/dance/the-best-dance-studios-and-classes-in-singapore"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todayonline.com/world/move-3-minutes-every-half-hour-counter-ill-effects-sitting?cid=telegram_tg-single_social-free_26012019_today"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ef3b9f7aae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ef3b9f7aae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References:</a:t>
            </a:r>
            <a:br>
              <a:rPr lang="en-GB"/>
            </a:br>
            <a:r>
              <a:rPr lang="en-GB" u="sng">
                <a:solidFill>
                  <a:schemeClr val="hlink"/>
                </a:solidFill>
                <a:hlinkClick r:id="rId2"/>
              </a:rPr>
              <a:t>https://shopee.sg/blog/singaporean-celebrity-fitness-influencers/</a:t>
            </a:r>
            <a:endParaRPr/>
          </a:p>
          <a:p>
            <a:pPr indent="0" lvl="0" marL="0" rtl="0" algn="l">
              <a:spcBef>
                <a:spcPts val="0"/>
              </a:spcBef>
              <a:spcAft>
                <a:spcPts val="0"/>
              </a:spcAft>
              <a:buNone/>
            </a:pPr>
            <a:r>
              <a:rPr lang="en-GB" u="sng">
                <a:solidFill>
                  <a:schemeClr val="hlink"/>
                </a:solidFill>
                <a:hlinkClick r:id="rId3"/>
              </a:rPr>
              <a:t>https://www.timeout.com/singapore/dance/the-best-dance-studios-and-classes-in-singapore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ef3b9f7aae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ef3b9f7aae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eed74ad556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eed74ad556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ef082efb0a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ef082efb0a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F55E61"/>
              </a:buClr>
              <a:buSzPts val="1100"/>
              <a:buFont typeface="Arial"/>
              <a:buNone/>
            </a:pPr>
            <a:r>
              <a:rPr lang="en-GB">
                <a:solidFill>
                  <a:schemeClr val="dk1"/>
                </a:solidFill>
              </a:rPr>
              <a:t>Can reduce detrimental effects of sedentary activities</a:t>
            </a:r>
            <a:endParaRPr>
              <a:solidFill>
                <a:schemeClr val="dk1"/>
              </a:solidFill>
            </a:endParaRPr>
          </a:p>
          <a:p>
            <a:pPr indent="0" lvl="0" marL="0" rtl="0" algn="l">
              <a:spcBef>
                <a:spcPts val="0"/>
              </a:spcBef>
              <a:spcAft>
                <a:spcPts val="0"/>
              </a:spcAft>
              <a:buClr>
                <a:srgbClr val="F55E61"/>
              </a:buClr>
              <a:buSzPts val="1100"/>
              <a:buFont typeface="Arial"/>
              <a:buNone/>
            </a:pPr>
            <a:r>
              <a:rPr lang="en-GB">
                <a:solidFill>
                  <a:schemeClr val="dk1"/>
                </a:solidFill>
              </a:rPr>
              <a:t>Programme used as stepping stone to achieve this target</a:t>
            </a:r>
            <a:endParaRPr>
              <a:solidFill>
                <a:schemeClr val="dk1"/>
              </a:solidFill>
            </a:endParaRPr>
          </a:p>
          <a:p>
            <a:pPr indent="0" lvl="0" marL="0" rtl="0" algn="l">
              <a:spcBef>
                <a:spcPts val="0"/>
              </a:spcBef>
              <a:spcAft>
                <a:spcPts val="0"/>
              </a:spcAft>
              <a:buClr>
                <a:srgbClr val="F55E6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eeedeb311a_1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eeedeb311a_1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eed74ad556_5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eed74ad556_5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eed74ad556_5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eed74ad556_5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eed74ad556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eed74ad556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ee45351db1_0_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ee45351db1_0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79400" lvl="0" marL="279400" rtl="0" algn="l">
              <a:lnSpc>
                <a:spcPct val="200000"/>
              </a:lnSpc>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ee45351db1_2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ee45351db1_2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ee45351db1_2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ee45351db1_2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Around 37% of Singaporeans sat at least 8 hours per day (high level of sedentary behavior). The prevalence was highest among youngest participants aged 18 to 29 years (40%). </a:t>
            </a:r>
            <a:endParaRPr/>
          </a:p>
          <a:p>
            <a:pPr indent="0" lvl="0" marL="0" rtl="0" algn="l">
              <a:spcBef>
                <a:spcPts val="0"/>
              </a:spcBef>
              <a:spcAft>
                <a:spcPts val="0"/>
              </a:spcAft>
              <a:buNone/>
            </a:pPr>
            <a:r>
              <a:rPr lang="en-GB"/>
              <a:t>The prevalence decreased with increasing age groups. Chinese participants had highest prevalence (38.5%) followed by Indians (36.2%) and Malays (26.8%). High level of sedentary behavior was reported by 44% of participants with polytechnic, university and above level of education. The prevalence increased with increasing educational level.</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ee45351db1_2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ee45351db1_2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eeedeb311a_1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eeedeb311a_1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u="sng">
                <a:solidFill>
                  <a:schemeClr val="hlink"/>
                </a:solidFill>
                <a:hlinkClick r:id="rId2"/>
              </a:rPr>
              <a:t>https://www.todayonline.com/world/move-3-minutes-every-half-hour-counter-ill-effects-sitting?cid=telegram_tg-single_social-free_26012019_today</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ef3b9f7aa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ef3b9f7aa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10 weeks - inculcate a habit in the participants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ef3b9f7aae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ef3b9f7aae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ee45351db1_2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ee45351db1_2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ef3b9f7aa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ef3b9f7aa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9050" y="748800"/>
            <a:ext cx="3645900" cy="3645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992950" y="992700"/>
            <a:ext cx="3158100" cy="3158100"/>
          </a:xfrm>
          <a:prstGeom prst="rect">
            <a:avLst/>
          </a:prstGeom>
          <a:noFill/>
          <a:ln cap="flat" cmpd="sng" w="28575">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096250" y="1627200"/>
            <a:ext cx="2951400" cy="1584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p:txBody>
      </p:sp>
      <p:sp>
        <p:nvSpPr>
          <p:cNvPr id="13" name="Google Shape;13;p2"/>
          <p:cNvSpPr txBox="1"/>
          <p:nvPr>
            <p:ph idx="1" type="subTitle"/>
          </p:nvPr>
        </p:nvSpPr>
        <p:spPr>
          <a:xfrm>
            <a:off x="3096363" y="3266930"/>
            <a:ext cx="2951400" cy="701400"/>
          </a:xfrm>
          <a:prstGeom prst="rect">
            <a:avLst/>
          </a:prstGeom>
        </p:spPr>
        <p:txBody>
          <a:bodyPr anchorCtr="0" anchor="b" bIns="91425" lIns="91425" spcFirstLastPara="1" rIns="91425" wrap="square" tIns="91425">
            <a:normAutofit/>
          </a:bodyPr>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9pPr>
          </a:lstStyle>
          <a:p/>
        </p:txBody>
      </p:sp>
      <p:sp>
        <p:nvSpPr>
          <p:cNvPr id="14" name="Google Shape;14;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1233100"/>
            <a:ext cx="8520600" cy="161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Google Shape;51;p11"/>
          <p:cNvSpPr txBox="1"/>
          <p:nvPr>
            <p:ph idx="1" type="body"/>
          </p:nvPr>
        </p:nvSpPr>
        <p:spPr>
          <a:xfrm>
            <a:off x="311700" y="29194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sp>
        <p:nvSpPr>
          <p:cNvPr id="16" name="Google Shape;16;p3"/>
          <p:cNvSpPr txBox="1"/>
          <p:nvPr>
            <p:ph type="title"/>
          </p:nvPr>
        </p:nvSpPr>
        <p:spPr>
          <a:xfrm>
            <a:off x="509550" y="1423875"/>
            <a:ext cx="8124900" cy="17982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17" name="Google Shape;17;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91378"/>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37" name="Google Shape;37;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1" name="Google Shape;41;p9"/>
          <p:cNvSpPr txBox="1"/>
          <p:nvPr>
            <p:ph type="title"/>
          </p:nvPr>
        </p:nvSpPr>
        <p:spPr>
          <a:xfrm>
            <a:off x="265500" y="1107950"/>
            <a:ext cx="4045200" cy="1683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7" name="Google Shape;47;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coral">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www.ncbi.nlm.nih.gov/pmc/articles/PMC7700832/" TargetMode="External"/><Relationship Id="rId4" Type="http://schemas.openxmlformats.org/officeDocument/2006/relationships/slide" Target="/ppt/slides/slide2.xml"/><Relationship Id="rId11" Type="http://schemas.openxmlformats.org/officeDocument/2006/relationships/slide" Target="/ppt/slides/slide13.xml"/><Relationship Id="rId10" Type="http://schemas.openxmlformats.org/officeDocument/2006/relationships/slide" Target="/ppt/slides/slide13.xml"/><Relationship Id="rId9" Type="http://schemas.openxmlformats.org/officeDocument/2006/relationships/hyperlink" Target="https://doi.org/10.2147/CLEP.S151613" TargetMode="External"/><Relationship Id="rId5" Type="http://schemas.openxmlformats.org/officeDocument/2006/relationships/hyperlink" Target="https://www.ncbi.nlm.nih.gov/pmc/articles/PMC4391474/" TargetMode="External"/><Relationship Id="rId6" Type="http://schemas.openxmlformats.org/officeDocument/2006/relationships/slide" Target="/ppt/slides/slide3.xml"/><Relationship Id="rId7" Type="http://schemas.openxmlformats.org/officeDocument/2006/relationships/hyperlink" Target="https://www.who.int/news/item/04-04-2002-physical-inactivity-a-leading-cause-of-disease-and-disability-warns-who" TargetMode="External"/><Relationship Id="rId8" Type="http://schemas.openxmlformats.org/officeDocument/2006/relationships/slide" Target="/ppt/slides/slide5.xml"/></Relationships>
</file>

<file path=ppt/slides/_rels/slide18.xml.rels><?xml version="1.0" encoding="UTF-8" standalone="yes"?><Relationships xmlns="http://schemas.openxmlformats.org/package/2006/relationships"><Relationship Id="rId11" Type="http://schemas.openxmlformats.org/officeDocument/2006/relationships/hyperlink" Target="https://www.cnet.com/Health/Fitness/Zoom-Workout-Classes-to-Try/" TargetMode="External"/><Relationship Id="rId10" Type="http://schemas.openxmlformats.org/officeDocument/2006/relationships/slide" Target="/ppt/slides/slide12.xml"/><Relationship Id="rId13" Type="http://schemas.openxmlformats.org/officeDocument/2006/relationships/hyperlink" Target="https://www.facebook.com/peabodybfadance/photos/day-1-of-our-zoom-master-class-series-excited-to-dance-with-jhonnielove-today-pe/848840022260300/" TargetMode="External"/><Relationship Id="rId12" Type="http://schemas.openxmlformats.org/officeDocument/2006/relationships/slide" Target="/ppt/slides/slide8.xml"/><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images.hindustantimes.com/rf/image_size_630x354/HT/p2/2018/03/01/Pictures/couch-overweight-man-eating-working-drinking-out_9fb2711c-1d14-11e8-ba26-4f9ea6a8f74e.jpg" TargetMode="External"/><Relationship Id="rId4" Type="http://schemas.openxmlformats.org/officeDocument/2006/relationships/slide" Target="/ppt/slides/slide1.xml"/><Relationship Id="rId9" Type="http://schemas.openxmlformats.org/officeDocument/2006/relationships/hyperlink" Target="https://www.dreamstime.com/Set-Most-Popular-Social-Media-Logos-White-Background-Facebook-Instagram-Twitter-Youtube-Telegram-Image186677161" TargetMode="External"/><Relationship Id="rId15" Type="http://schemas.openxmlformats.org/officeDocument/2006/relationships/hyperlink" Target="https://store.magenest.com/media/magento-extension/Reward-Points-magento-2/reward-point_reward-customers.png" TargetMode="External"/><Relationship Id="rId14" Type="http://schemas.openxmlformats.org/officeDocument/2006/relationships/slide" Target="/ppt/slides/slide8.xml"/><Relationship Id="rId17" Type="http://schemas.openxmlformats.org/officeDocument/2006/relationships/hyperlink" Target="https://weblogue.net/how-to-create-a-qr-code-for-a-location/" TargetMode="External"/><Relationship Id="rId16" Type="http://schemas.openxmlformats.org/officeDocument/2006/relationships/slide" Target="/ppt/slides/slide11.xml"/><Relationship Id="rId5" Type="http://schemas.openxmlformats.org/officeDocument/2006/relationships/hyperlink" Target="https://www.ncbi.nlm.nih.gov/pmc/articles/PMC7700832/" TargetMode="External"/><Relationship Id="rId6" Type="http://schemas.openxmlformats.org/officeDocument/2006/relationships/slide" Target="/ppt/slides/slide2.xml"/><Relationship Id="rId18" Type="http://schemas.openxmlformats.org/officeDocument/2006/relationships/slide" Target="/ppt/slides/slide15.xml"/><Relationship Id="rId7" Type="http://schemas.openxmlformats.org/officeDocument/2006/relationships/hyperlink" Target="https://www.ncbi.nlm.nih.gov/pmc/articles/PMC4391474/" TargetMode="External"/><Relationship Id="rId8" Type="http://schemas.openxmlformats.org/officeDocument/2006/relationships/slide" Target="/ppt/slides/slide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p:nvPr/>
        </p:nvSpPr>
        <p:spPr>
          <a:xfrm>
            <a:off x="738375" y="1417650"/>
            <a:ext cx="7826700" cy="2308200"/>
          </a:xfrm>
          <a:prstGeom prst="round2DiagRect">
            <a:avLst>
              <a:gd fmla="val 16667" name="adj1"/>
              <a:gd fmla="val 0" name="adj2"/>
            </a:avLst>
          </a:prstGeom>
          <a:solidFill>
            <a:srgbClr val="F4DEE1">
              <a:alpha val="58099"/>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3000">
                <a:latin typeface="Lato"/>
                <a:ea typeface="Lato"/>
                <a:cs typeface="Lato"/>
                <a:sym typeface="Lato"/>
              </a:rPr>
              <a:t>How might we tackle sedentary lifestyle and promote balanced active living among youths?</a:t>
            </a:r>
            <a:endParaRPr sz="3000">
              <a:latin typeface="Lato"/>
              <a:ea typeface="Lato"/>
              <a:cs typeface="Lato"/>
              <a:sym typeface="Lato"/>
            </a:endParaRPr>
          </a:p>
          <a:p>
            <a:pPr indent="0" lvl="0" marL="0" rtl="0" algn="l">
              <a:spcBef>
                <a:spcPts val="0"/>
              </a:spcBef>
              <a:spcAft>
                <a:spcPts val="0"/>
              </a:spcAft>
              <a:buNone/>
            </a:pPr>
            <a:r>
              <a:t/>
            </a:r>
            <a:endParaRPr sz="3000">
              <a:latin typeface="Lato"/>
              <a:ea typeface="Lato"/>
              <a:cs typeface="Lato"/>
              <a:sym typeface="Lato"/>
            </a:endParaRPr>
          </a:p>
        </p:txBody>
      </p:sp>
      <p:sp>
        <p:nvSpPr>
          <p:cNvPr id="60" name="Google Shape;60;p13"/>
          <p:cNvSpPr txBox="1"/>
          <p:nvPr/>
        </p:nvSpPr>
        <p:spPr>
          <a:xfrm>
            <a:off x="785275" y="3937525"/>
            <a:ext cx="665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Lato"/>
                <a:ea typeface="Lato"/>
                <a:cs typeface="Lato"/>
                <a:sym typeface="Lato"/>
              </a:rPr>
              <a:t>By: Cindy, Hendy, Ryan, Chun Yang &amp; Ler Yan</a:t>
            </a:r>
            <a:endParaRPr>
              <a:latin typeface="Lato"/>
              <a:ea typeface="Lato"/>
              <a:cs typeface="Lato"/>
              <a:sym typeface="Lato"/>
            </a:endParaRPr>
          </a:p>
        </p:txBody>
      </p:sp>
      <p:pic>
        <p:nvPicPr>
          <p:cNvPr id="61" name="Google Shape;61;p13"/>
          <p:cNvPicPr preferRelativeResize="0"/>
          <p:nvPr/>
        </p:nvPicPr>
        <p:blipFill>
          <a:blip r:embed="rId3">
            <a:alphaModFix/>
          </a:blip>
          <a:stretch>
            <a:fillRect/>
          </a:stretch>
        </p:blipFill>
        <p:spPr>
          <a:xfrm>
            <a:off x="3143250" y="0"/>
            <a:ext cx="2900375" cy="14176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800"/>
              <a:t>Key Activities</a:t>
            </a:r>
            <a:endParaRPr sz="2800"/>
          </a:p>
        </p:txBody>
      </p:sp>
      <p:sp>
        <p:nvSpPr>
          <p:cNvPr id="122" name="Google Shape;122;p22"/>
          <p:cNvSpPr txBox="1"/>
          <p:nvPr>
            <p:ph idx="1" type="body"/>
          </p:nvPr>
        </p:nvSpPr>
        <p:spPr>
          <a:xfrm>
            <a:off x="311700" y="1190475"/>
            <a:ext cx="4260300" cy="3669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1600"/>
              <a:t>Dance/ Workout Session (40 mins)</a:t>
            </a:r>
            <a:endParaRPr b="1" sz="1600"/>
          </a:p>
          <a:p>
            <a:pPr indent="0" lvl="0" marL="0" rtl="0" algn="l">
              <a:spcBef>
                <a:spcPts val="1200"/>
              </a:spcBef>
              <a:spcAft>
                <a:spcPts val="0"/>
              </a:spcAft>
              <a:buNone/>
            </a:pPr>
            <a:r>
              <a:rPr lang="en-GB" sz="1600"/>
              <a:t>Week 1: Jaime Teo</a:t>
            </a:r>
            <a:endParaRPr sz="1600"/>
          </a:p>
          <a:p>
            <a:pPr indent="0" lvl="0" marL="0" rtl="0" algn="l">
              <a:spcBef>
                <a:spcPts val="1200"/>
              </a:spcBef>
              <a:spcAft>
                <a:spcPts val="0"/>
              </a:spcAft>
              <a:buNone/>
            </a:pPr>
            <a:r>
              <a:rPr lang="en-GB" sz="1600"/>
              <a:t>Week 2: Instructor from O’School</a:t>
            </a:r>
            <a:endParaRPr sz="1600"/>
          </a:p>
          <a:p>
            <a:pPr indent="0" lvl="0" marL="0" rtl="0" algn="l">
              <a:spcBef>
                <a:spcPts val="1200"/>
              </a:spcBef>
              <a:spcAft>
                <a:spcPts val="0"/>
              </a:spcAft>
              <a:buNone/>
            </a:pPr>
            <a:r>
              <a:rPr lang="en-GB" sz="1600"/>
              <a:t>Week 3: Sandra Riley Tang</a:t>
            </a:r>
            <a:endParaRPr sz="1600"/>
          </a:p>
          <a:p>
            <a:pPr indent="0" lvl="0" marL="0" rtl="0" algn="l">
              <a:spcBef>
                <a:spcPts val="1200"/>
              </a:spcBef>
              <a:spcAft>
                <a:spcPts val="0"/>
              </a:spcAft>
              <a:buNone/>
            </a:pPr>
            <a:r>
              <a:rPr lang="en-GB" sz="1600"/>
              <a:t>Week 4: Joshua Tan</a:t>
            </a:r>
            <a:endParaRPr sz="1600"/>
          </a:p>
          <a:p>
            <a:pPr indent="0" lvl="0" marL="0" rtl="0" algn="l">
              <a:spcBef>
                <a:spcPts val="1200"/>
              </a:spcBef>
              <a:spcAft>
                <a:spcPts val="0"/>
              </a:spcAft>
              <a:buNone/>
            </a:pPr>
            <a:r>
              <a:rPr lang="en-GB" sz="1600"/>
              <a:t>Week 5: Instructor from Converge</a:t>
            </a:r>
            <a:endParaRPr sz="1600"/>
          </a:p>
          <a:p>
            <a:pPr indent="0" lvl="0" marL="0" rtl="0" algn="l">
              <a:spcBef>
                <a:spcPts val="1200"/>
              </a:spcBef>
              <a:spcAft>
                <a:spcPts val="1200"/>
              </a:spcAft>
              <a:buNone/>
            </a:pPr>
            <a:r>
              <a:t/>
            </a:r>
            <a:endParaRPr sz="1600"/>
          </a:p>
        </p:txBody>
      </p:sp>
      <p:sp>
        <p:nvSpPr>
          <p:cNvPr id="123" name="Google Shape;123;p22"/>
          <p:cNvSpPr txBox="1"/>
          <p:nvPr>
            <p:ph idx="1" type="body"/>
          </p:nvPr>
        </p:nvSpPr>
        <p:spPr>
          <a:xfrm>
            <a:off x="4572000" y="1152475"/>
            <a:ext cx="4260300" cy="3669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600"/>
          </a:p>
          <a:p>
            <a:pPr indent="0" lvl="0" marL="0" rtl="0" algn="l">
              <a:spcBef>
                <a:spcPts val="1200"/>
              </a:spcBef>
              <a:spcAft>
                <a:spcPts val="0"/>
              </a:spcAft>
              <a:buNone/>
            </a:pPr>
            <a:r>
              <a:rPr lang="en-GB" sz="1600"/>
              <a:t>Week 6: Benjamin Kheng</a:t>
            </a:r>
            <a:endParaRPr sz="1600"/>
          </a:p>
          <a:p>
            <a:pPr indent="0" lvl="0" marL="0" rtl="0" algn="l">
              <a:spcBef>
                <a:spcPts val="1200"/>
              </a:spcBef>
              <a:spcAft>
                <a:spcPts val="0"/>
              </a:spcAft>
              <a:buNone/>
            </a:pPr>
            <a:r>
              <a:rPr lang="en-GB" sz="1600"/>
              <a:t>Week 7: Instructor from Recognize! Studios</a:t>
            </a:r>
            <a:endParaRPr sz="1600"/>
          </a:p>
          <a:p>
            <a:pPr indent="0" lvl="0" marL="0" rtl="0" algn="l">
              <a:spcBef>
                <a:spcPts val="1200"/>
              </a:spcBef>
              <a:spcAft>
                <a:spcPts val="0"/>
              </a:spcAft>
              <a:buNone/>
            </a:pPr>
            <a:r>
              <a:rPr lang="en-GB" sz="1600"/>
              <a:t>Week 8: Michelle Tan</a:t>
            </a:r>
            <a:endParaRPr sz="1600"/>
          </a:p>
          <a:p>
            <a:pPr indent="0" lvl="0" marL="0" rtl="0" algn="l">
              <a:spcBef>
                <a:spcPts val="1200"/>
              </a:spcBef>
              <a:spcAft>
                <a:spcPts val="0"/>
              </a:spcAft>
              <a:buNone/>
            </a:pPr>
            <a:r>
              <a:rPr lang="en-GB" sz="1600"/>
              <a:t>Week 9: Instructor from EV Dance</a:t>
            </a:r>
            <a:endParaRPr sz="1600"/>
          </a:p>
          <a:p>
            <a:pPr indent="0" lvl="0" marL="0" rtl="0" algn="l">
              <a:spcBef>
                <a:spcPts val="1200"/>
              </a:spcBef>
              <a:spcAft>
                <a:spcPts val="0"/>
              </a:spcAft>
              <a:buNone/>
            </a:pPr>
            <a:r>
              <a:rPr lang="en-GB" sz="1600"/>
              <a:t>Week 10: Hosts (us)</a:t>
            </a:r>
            <a:endParaRPr sz="1600"/>
          </a:p>
          <a:p>
            <a:pPr indent="0" lvl="0" marL="0" rtl="0" algn="l">
              <a:spcBef>
                <a:spcPts val="1200"/>
              </a:spcBef>
              <a:spcAft>
                <a:spcPts val="1200"/>
              </a:spcAft>
              <a:buNone/>
            </a:pPr>
            <a:r>
              <a:rPr lang="en-GB" sz="1600"/>
              <a:t>(Attendance: 10 points)</a:t>
            </a:r>
            <a:endParaRPr b="1" sz="16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3"/>
          <p:cNvSpPr txBox="1"/>
          <p:nvPr>
            <p:ph type="title"/>
          </p:nvPr>
        </p:nvSpPr>
        <p:spPr>
          <a:xfrm>
            <a:off x="311700" y="391350"/>
            <a:ext cx="2703900" cy="62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800"/>
              <a:t>Points System</a:t>
            </a:r>
            <a:endParaRPr sz="2800"/>
          </a:p>
        </p:txBody>
      </p:sp>
      <p:graphicFrame>
        <p:nvGraphicFramePr>
          <p:cNvPr id="129" name="Google Shape;129;p23"/>
          <p:cNvGraphicFramePr/>
          <p:nvPr/>
        </p:nvGraphicFramePr>
        <p:xfrm>
          <a:off x="672100" y="951610"/>
          <a:ext cx="3000000" cy="3000000"/>
        </p:xfrm>
        <a:graphic>
          <a:graphicData uri="http://schemas.openxmlformats.org/drawingml/2006/table">
            <a:tbl>
              <a:tblPr>
                <a:noFill/>
                <a:tableStyleId>{39186B36-2940-40B9-8F74-433579F1B6EB}</a:tableStyleId>
              </a:tblPr>
              <a:tblGrid>
                <a:gridCol w="1660025"/>
                <a:gridCol w="6139775"/>
              </a:tblGrid>
              <a:tr h="401700">
                <a:tc>
                  <a:txBody>
                    <a:bodyPr/>
                    <a:lstStyle/>
                    <a:p>
                      <a:pPr indent="0" lvl="0" marL="0" rtl="0" algn="l">
                        <a:spcBef>
                          <a:spcPts val="0"/>
                        </a:spcBef>
                        <a:spcAft>
                          <a:spcPts val="0"/>
                        </a:spcAft>
                        <a:buNone/>
                      </a:pPr>
                      <a:r>
                        <a:rPr lang="en-GB" sz="1600">
                          <a:latin typeface="Lato"/>
                          <a:ea typeface="Lato"/>
                          <a:cs typeface="Lato"/>
                          <a:sym typeface="Lato"/>
                        </a:rPr>
                        <a:t>Points</a:t>
                      </a:r>
                      <a:endParaRPr sz="16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GB" sz="1600">
                          <a:latin typeface="Lato"/>
                          <a:ea typeface="Lato"/>
                          <a:cs typeface="Lato"/>
                          <a:sym typeface="Lato"/>
                        </a:rPr>
                        <a:t>Awards</a:t>
                      </a:r>
                      <a:endParaRPr sz="1600">
                        <a:latin typeface="Lato"/>
                        <a:ea typeface="Lato"/>
                        <a:cs typeface="Lato"/>
                        <a:sym typeface="Lato"/>
                      </a:endParaRPr>
                    </a:p>
                  </a:txBody>
                  <a:tcPr marT="91425" marB="91425" marR="91425" marL="91425"/>
                </a:tc>
              </a:tr>
              <a:tr h="401700">
                <a:tc>
                  <a:txBody>
                    <a:bodyPr/>
                    <a:lstStyle/>
                    <a:p>
                      <a:pPr indent="0" lvl="0" marL="0" rtl="0" algn="l">
                        <a:spcBef>
                          <a:spcPts val="0"/>
                        </a:spcBef>
                        <a:spcAft>
                          <a:spcPts val="0"/>
                        </a:spcAft>
                        <a:buNone/>
                      </a:pPr>
                      <a:r>
                        <a:rPr lang="en-GB" sz="1600">
                          <a:latin typeface="Lato"/>
                          <a:ea typeface="Lato"/>
                          <a:cs typeface="Lato"/>
                          <a:sym typeface="Lato"/>
                        </a:rPr>
                        <a:t>50-60</a:t>
                      </a:r>
                      <a:endParaRPr sz="16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GB" sz="1600">
                          <a:latin typeface="Lato"/>
                          <a:ea typeface="Lato"/>
                          <a:cs typeface="Lato"/>
                          <a:sym typeface="Lato"/>
                        </a:rPr>
                        <a:t>3 Packets of Milo consisting of sachets</a:t>
                      </a:r>
                      <a:endParaRPr sz="1600">
                        <a:latin typeface="Lato"/>
                        <a:ea typeface="Lato"/>
                        <a:cs typeface="Lato"/>
                        <a:sym typeface="Lato"/>
                      </a:endParaRPr>
                    </a:p>
                  </a:txBody>
                  <a:tcPr marT="91425" marB="91425" marR="91425" marL="91425"/>
                </a:tc>
              </a:tr>
              <a:tr h="401700">
                <a:tc>
                  <a:txBody>
                    <a:bodyPr/>
                    <a:lstStyle/>
                    <a:p>
                      <a:pPr indent="0" lvl="0" marL="0" rtl="0" algn="l">
                        <a:spcBef>
                          <a:spcPts val="0"/>
                        </a:spcBef>
                        <a:spcAft>
                          <a:spcPts val="0"/>
                        </a:spcAft>
                        <a:buNone/>
                      </a:pPr>
                      <a:r>
                        <a:rPr lang="en-GB" sz="1600">
                          <a:latin typeface="Lato"/>
                          <a:ea typeface="Lato"/>
                          <a:cs typeface="Lato"/>
                          <a:sym typeface="Lato"/>
                        </a:rPr>
                        <a:t>61-80</a:t>
                      </a:r>
                      <a:endParaRPr sz="16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GB" sz="1600">
                          <a:latin typeface="Lato"/>
                          <a:ea typeface="Lato"/>
                          <a:cs typeface="Lato"/>
                          <a:sym typeface="Lato"/>
                        </a:rPr>
                        <a:t>4 Packets of Milo consisting of sachets, 1 tin of Quaker Oats</a:t>
                      </a:r>
                      <a:endParaRPr sz="1600">
                        <a:latin typeface="Lato"/>
                        <a:ea typeface="Lato"/>
                        <a:cs typeface="Lato"/>
                        <a:sym typeface="Lato"/>
                      </a:endParaRPr>
                    </a:p>
                  </a:txBody>
                  <a:tcPr marT="91425" marB="91425" marR="91425" marL="91425"/>
                </a:tc>
              </a:tr>
              <a:tr h="401700">
                <a:tc>
                  <a:txBody>
                    <a:bodyPr/>
                    <a:lstStyle/>
                    <a:p>
                      <a:pPr indent="0" lvl="0" marL="0" rtl="0" algn="l">
                        <a:spcBef>
                          <a:spcPts val="0"/>
                        </a:spcBef>
                        <a:spcAft>
                          <a:spcPts val="0"/>
                        </a:spcAft>
                        <a:buNone/>
                      </a:pPr>
                      <a:r>
                        <a:rPr lang="en-GB" sz="1600">
                          <a:latin typeface="Lato"/>
                          <a:ea typeface="Lato"/>
                          <a:cs typeface="Lato"/>
                          <a:sym typeface="Lato"/>
                        </a:rPr>
                        <a:t>81-100</a:t>
                      </a:r>
                      <a:endParaRPr sz="16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GB" sz="1600">
                          <a:latin typeface="Lato"/>
                          <a:ea typeface="Lato"/>
                          <a:cs typeface="Lato"/>
                          <a:sym typeface="Lato"/>
                        </a:rPr>
                        <a:t>4 Packets of Milo consisting of sachets, 2 tins of Quaker Oats</a:t>
                      </a:r>
                      <a:endParaRPr sz="1600">
                        <a:latin typeface="Lato"/>
                        <a:ea typeface="Lato"/>
                        <a:cs typeface="Lato"/>
                        <a:sym typeface="Lato"/>
                      </a:endParaRPr>
                    </a:p>
                  </a:txBody>
                  <a:tcPr marT="91425" marB="91425" marR="91425" marL="91425"/>
                </a:tc>
              </a:tr>
              <a:tr h="631225">
                <a:tc>
                  <a:txBody>
                    <a:bodyPr/>
                    <a:lstStyle/>
                    <a:p>
                      <a:pPr indent="0" lvl="0" marL="0" rtl="0" algn="l">
                        <a:spcBef>
                          <a:spcPts val="0"/>
                        </a:spcBef>
                        <a:spcAft>
                          <a:spcPts val="0"/>
                        </a:spcAft>
                        <a:buNone/>
                      </a:pPr>
                      <a:r>
                        <a:rPr lang="en-GB" sz="1600">
                          <a:latin typeface="Lato"/>
                          <a:ea typeface="Lato"/>
                          <a:cs typeface="Lato"/>
                          <a:sym typeface="Lato"/>
                        </a:rPr>
                        <a:t>100-150</a:t>
                      </a:r>
                      <a:endParaRPr sz="16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GB" sz="1600">
                          <a:latin typeface="Lato"/>
                          <a:ea typeface="Lato"/>
                          <a:cs typeface="Lato"/>
                          <a:sym typeface="Lato"/>
                        </a:rPr>
                        <a:t>4 Packets of Milo consisting of sachets, 3 tins of Quaker Oats, 2 Litres of Magnolia Fresh Milk, 10$ Nestle Shopping Voucher</a:t>
                      </a:r>
                      <a:endParaRPr sz="1600">
                        <a:latin typeface="Lato"/>
                        <a:ea typeface="Lato"/>
                        <a:cs typeface="Lato"/>
                        <a:sym typeface="Lato"/>
                      </a:endParaRPr>
                    </a:p>
                  </a:txBody>
                  <a:tcPr marT="91425" marB="91425" marR="91425" marL="91425"/>
                </a:tc>
              </a:tr>
              <a:tr h="631225">
                <a:tc>
                  <a:txBody>
                    <a:bodyPr/>
                    <a:lstStyle/>
                    <a:p>
                      <a:pPr indent="0" lvl="0" marL="0" rtl="0" algn="l">
                        <a:spcBef>
                          <a:spcPts val="0"/>
                        </a:spcBef>
                        <a:spcAft>
                          <a:spcPts val="0"/>
                        </a:spcAft>
                        <a:buNone/>
                      </a:pPr>
                      <a:r>
                        <a:rPr lang="en-GB" sz="1600">
                          <a:latin typeface="Lato"/>
                          <a:ea typeface="Lato"/>
                          <a:cs typeface="Lato"/>
                          <a:sym typeface="Lato"/>
                        </a:rPr>
                        <a:t>151-200</a:t>
                      </a:r>
                      <a:endParaRPr sz="16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GB" sz="1600">
                          <a:latin typeface="Lato"/>
                          <a:ea typeface="Lato"/>
                          <a:cs typeface="Lato"/>
                          <a:sym typeface="Lato"/>
                        </a:rPr>
                        <a:t>4 Packets of Milo consisting of sachets, 3 tins of Quaker Oats, 4 Litres of Magnolia Fresh Milk, 20$ Nestle Shopping Voucher</a:t>
                      </a:r>
                      <a:endParaRPr sz="1600">
                        <a:latin typeface="Lato"/>
                        <a:ea typeface="Lato"/>
                        <a:cs typeface="Lato"/>
                        <a:sym typeface="Lato"/>
                      </a:endParaRPr>
                    </a:p>
                  </a:txBody>
                  <a:tcPr marT="91425" marB="91425" marR="91425" marL="91425"/>
                </a:tc>
              </a:tr>
              <a:tr h="860775">
                <a:tc>
                  <a:txBody>
                    <a:bodyPr/>
                    <a:lstStyle/>
                    <a:p>
                      <a:pPr indent="0" lvl="0" marL="0" rtl="0" algn="l">
                        <a:spcBef>
                          <a:spcPts val="0"/>
                        </a:spcBef>
                        <a:spcAft>
                          <a:spcPts val="0"/>
                        </a:spcAft>
                        <a:buNone/>
                      </a:pPr>
                      <a:r>
                        <a:rPr lang="en-GB" sz="1600">
                          <a:latin typeface="Lato"/>
                          <a:ea typeface="Lato"/>
                          <a:cs typeface="Lato"/>
                          <a:sym typeface="Lato"/>
                        </a:rPr>
                        <a:t>200 and above</a:t>
                      </a:r>
                      <a:endParaRPr sz="16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GB" sz="1600">
                          <a:latin typeface="Lato"/>
                          <a:ea typeface="Lato"/>
                          <a:cs typeface="Lato"/>
                          <a:sym typeface="Lato"/>
                        </a:rPr>
                        <a:t>4 Packets of Milo consisting of sachets, 3 tins of Quaker Oats, 2 Litres of Magnolia Fresh Milk, 2 Boxes of Cereals, 50$ Nestle Shopping Voucher</a:t>
                      </a:r>
                      <a:endParaRPr sz="1600">
                        <a:latin typeface="Lato"/>
                        <a:ea typeface="Lato"/>
                        <a:cs typeface="Lato"/>
                        <a:sym typeface="Lato"/>
                      </a:endParaRPr>
                    </a:p>
                  </a:txBody>
                  <a:tcPr marT="91425" marB="91425" marR="91425" marL="91425"/>
                </a:tc>
              </a:tr>
            </a:tbl>
          </a:graphicData>
        </a:graphic>
      </p:graphicFrame>
      <p:pic>
        <p:nvPicPr>
          <p:cNvPr id="130" name="Google Shape;130;p23"/>
          <p:cNvPicPr preferRelativeResize="0"/>
          <p:nvPr/>
        </p:nvPicPr>
        <p:blipFill>
          <a:blip r:embed="rId3">
            <a:alphaModFix/>
          </a:blip>
          <a:stretch>
            <a:fillRect/>
          </a:stretch>
        </p:blipFill>
        <p:spPr>
          <a:xfrm>
            <a:off x="2813650" y="90625"/>
            <a:ext cx="1633775" cy="7930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4"/>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GB" sz="2800"/>
              <a:t>Outreach </a:t>
            </a:r>
            <a:endParaRPr sz="2800"/>
          </a:p>
        </p:txBody>
      </p:sp>
      <p:sp>
        <p:nvSpPr>
          <p:cNvPr id="136" name="Google Shape;136;p24"/>
          <p:cNvSpPr txBox="1"/>
          <p:nvPr>
            <p:ph idx="1" type="body"/>
          </p:nvPr>
        </p:nvSpPr>
        <p:spPr>
          <a:xfrm>
            <a:off x="311700" y="1095850"/>
            <a:ext cx="8520600" cy="3416400"/>
          </a:xfrm>
          <a:prstGeom prst="rect">
            <a:avLst/>
          </a:prstGeom>
        </p:spPr>
        <p:txBody>
          <a:bodyPr anchorCtr="0" anchor="t" bIns="91425" lIns="91425" spcFirstLastPara="1" rIns="91425" wrap="square" tIns="91425">
            <a:normAutofit/>
          </a:bodyPr>
          <a:lstStyle/>
          <a:p>
            <a:pPr indent="-342900" lvl="0" marL="457200" rtl="0" algn="just">
              <a:spcBef>
                <a:spcPts val="0"/>
              </a:spcBef>
              <a:spcAft>
                <a:spcPts val="0"/>
              </a:spcAft>
              <a:buSzPts val="1800"/>
              <a:buChar char="-"/>
            </a:pPr>
            <a:r>
              <a:rPr lang="en-GB"/>
              <a:t>Social media</a:t>
            </a:r>
            <a:r>
              <a:rPr lang="en-GB"/>
              <a:t> (</a:t>
            </a:r>
            <a:r>
              <a:rPr lang="en-GB"/>
              <a:t>Instagram, Facebook, Telegram)</a:t>
            </a:r>
            <a:endParaRPr/>
          </a:p>
          <a:p>
            <a:pPr indent="-342900" lvl="0" marL="457200" rtl="0" algn="just">
              <a:spcBef>
                <a:spcPts val="0"/>
              </a:spcBef>
              <a:spcAft>
                <a:spcPts val="0"/>
              </a:spcAft>
              <a:buSzPts val="1800"/>
              <a:buChar char="-"/>
            </a:pPr>
            <a:r>
              <a:rPr lang="en-GB"/>
              <a:t>Posters (E-Posters/ Physical posters in lifts, at bus stops, outside schools - universities and polytechnics)</a:t>
            </a:r>
            <a:endParaRPr/>
          </a:p>
          <a:p>
            <a:pPr indent="-342900" lvl="0" marL="457200" rtl="0" algn="just">
              <a:spcBef>
                <a:spcPts val="0"/>
              </a:spcBef>
              <a:spcAft>
                <a:spcPts val="0"/>
              </a:spcAft>
              <a:buSzPts val="1800"/>
              <a:buChar char="-"/>
            </a:pPr>
            <a:r>
              <a:rPr lang="en-GB"/>
              <a:t>Celebrities (Get their help to advertise on their social media and their social circle)</a:t>
            </a:r>
            <a:endParaRPr/>
          </a:p>
          <a:p>
            <a:pPr indent="-342900" lvl="0" marL="457200" rtl="0" algn="just">
              <a:spcBef>
                <a:spcPts val="0"/>
              </a:spcBef>
              <a:spcAft>
                <a:spcPts val="0"/>
              </a:spcAft>
              <a:buSzPts val="1800"/>
              <a:buChar char="-"/>
            </a:pPr>
            <a:r>
              <a:rPr lang="en-GB"/>
              <a:t>Flyers  (At school and CBD area)</a:t>
            </a:r>
            <a:endParaRPr/>
          </a:p>
          <a:p>
            <a:pPr indent="-342900" lvl="0" marL="457200" rtl="0" algn="just">
              <a:spcBef>
                <a:spcPts val="0"/>
              </a:spcBef>
              <a:spcAft>
                <a:spcPts val="0"/>
              </a:spcAft>
              <a:buSzPts val="1800"/>
              <a:buChar char="-"/>
            </a:pPr>
            <a:r>
              <a:rPr lang="en-GB"/>
              <a:t>Collaborate with schools/ companies to get their students/ employees to join</a:t>
            </a:r>
            <a:endParaRPr/>
          </a:p>
        </p:txBody>
      </p:sp>
      <p:pic>
        <p:nvPicPr>
          <p:cNvPr id="137" name="Google Shape;137;p24"/>
          <p:cNvPicPr preferRelativeResize="0"/>
          <p:nvPr/>
        </p:nvPicPr>
        <p:blipFill>
          <a:blip r:embed="rId3">
            <a:alphaModFix/>
          </a:blip>
          <a:stretch>
            <a:fillRect/>
          </a:stretch>
        </p:blipFill>
        <p:spPr>
          <a:xfrm>
            <a:off x="2627650" y="3496224"/>
            <a:ext cx="3435726" cy="12926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5"/>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800"/>
              <a:t>Feasibility						Effectiveness</a:t>
            </a:r>
            <a:endParaRPr sz="2800"/>
          </a:p>
        </p:txBody>
      </p:sp>
      <p:sp>
        <p:nvSpPr>
          <p:cNvPr id="143" name="Google Shape;143;p25"/>
          <p:cNvSpPr txBox="1"/>
          <p:nvPr>
            <p:ph idx="1" type="body"/>
          </p:nvPr>
        </p:nvSpPr>
        <p:spPr>
          <a:xfrm>
            <a:off x="4742650" y="1098175"/>
            <a:ext cx="4260300" cy="3755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GB" sz="1600"/>
              <a:t>Timeframe</a:t>
            </a:r>
            <a:endParaRPr b="1" sz="1600"/>
          </a:p>
          <a:p>
            <a:pPr indent="-323850" lvl="0" marL="457200" rtl="0" algn="l">
              <a:spcBef>
                <a:spcPts val="0"/>
              </a:spcBef>
              <a:spcAft>
                <a:spcPts val="0"/>
              </a:spcAft>
              <a:buSzPts val="1500"/>
              <a:buChar char="-"/>
            </a:pPr>
            <a:r>
              <a:rPr lang="en-GB" sz="1500"/>
              <a:t>Long term event to target kicking the habit of sedentary lifestyle and form new healthy habits</a:t>
            </a:r>
            <a:endParaRPr sz="1500"/>
          </a:p>
          <a:p>
            <a:pPr indent="0" lvl="0" marL="457200" rtl="0" algn="l">
              <a:spcBef>
                <a:spcPts val="0"/>
              </a:spcBef>
              <a:spcAft>
                <a:spcPts val="0"/>
              </a:spcAft>
              <a:buNone/>
            </a:pPr>
            <a:r>
              <a:t/>
            </a:r>
            <a:endParaRPr sz="1500"/>
          </a:p>
          <a:p>
            <a:pPr indent="0" lvl="0" marL="0" rtl="0" algn="l">
              <a:spcBef>
                <a:spcPts val="0"/>
              </a:spcBef>
              <a:spcAft>
                <a:spcPts val="0"/>
              </a:spcAft>
              <a:buNone/>
            </a:pPr>
            <a:r>
              <a:rPr b="1" lang="en-GB" sz="1600"/>
              <a:t>Appealing</a:t>
            </a:r>
            <a:endParaRPr b="1" sz="1600"/>
          </a:p>
          <a:p>
            <a:pPr indent="-323850" lvl="0" marL="457200" rtl="0" algn="l">
              <a:spcBef>
                <a:spcPts val="0"/>
              </a:spcBef>
              <a:spcAft>
                <a:spcPts val="0"/>
              </a:spcAft>
              <a:buSzPts val="1500"/>
              <a:buChar char="-"/>
            </a:pPr>
            <a:r>
              <a:rPr lang="en-GB" sz="1500"/>
              <a:t>Point systems motivates youths to participate weekly</a:t>
            </a:r>
            <a:endParaRPr sz="1500"/>
          </a:p>
          <a:p>
            <a:pPr indent="-323850" lvl="0" marL="457200" rtl="0" algn="l">
              <a:spcBef>
                <a:spcPts val="0"/>
              </a:spcBef>
              <a:spcAft>
                <a:spcPts val="0"/>
              </a:spcAft>
              <a:buSzPts val="1500"/>
              <a:buChar char="-"/>
            </a:pPr>
            <a:r>
              <a:rPr lang="en-GB" sz="1500"/>
              <a:t>Able to interact with celebrities</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b="1" lang="en-GB" sz="1600"/>
              <a:t>Replacing sedentary time with MVPA</a:t>
            </a:r>
            <a:endParaRPr b="1" sz="1600"/>
          </a:p>
          <a:p>
            <a:pPr indent="-323850" lvl="0" marL="457200" rtl="0" algn="l">
              <a:spcBef>
                <a:spcPts val="0"/>
              </a:spcBef>
              <a:spcAft>
                <a:spcPts val="0"/>
              </a:spcAft>
              <a:buSzPts val="1500"/>
              <a:buChar char="-"/>
            </a:pPr>
            <a:r>
              <a:rPr lang="en-GB" sz="1500"/>
              <a:t>Can reduce Cardiovascular Disease </a:t>
            </a:r>
            <a:endParaRPr sz="1500"/>
          </a:p>
          <a:p>
            <a:pPr indent="-323850" lvl="0" marL="457200" rtl="0" algn="l">
              <a:spcBef>
                <a:spcPts val="0"/>
              </a:spcBef>
              <a:spcAft>
                <a:spcPts val="0"/>
              </a:spcAft>
              <a:buSzPts val="1500"/>
              <a:buChar char="-"/>
            </a:pPr>
            <a:r>
              <a:rPr lang="en-GB" sz="1500"/>
              <a:t>10 mins of ST to MVPA - 38 % reduction</a:t>
            </a:r>
            <a:endParaRPr sz="1500"/>
          </a:p>
          <a:p>
            <a:pPr indent="-323850" lvl="0" marL="457200" rtl="0" algn="l">
              <a:spcBef>
                <a:spcPts val="0"/>
              </a:spcBef>
              <a:spcAft>
                <a:spcPts val="0"/>
              </a:spcAft>
              <a:buSzPts val="1500"/>
              <a:buChar char="-"/>
            </a:pPr>
            <a:r>
              <a:rPr lang="en-GB" sz="1500"/>
              <a:t>30 mins of ST to MVPA - 77% reduction</a:t>
            </a:r>
            <a:endParaRPr b="1" sz="1600"/>
          </a:p>
        </p:txBody>
      </p:sp>
      <p:sp>
        <p:nvSpPr>
          <p:cNvPr id="144" name="Google Shape;144;p25"/>
          <p:cNvSpPr txBox="1"/>
          <p:nvPr>
            <p:ph idx="1" type="body"/>
          </p:nvPr>
        </p:nvSpPr>
        <p:spPr>
          <a:xfrm>
            <a:off x="311700" y="1098175"/>
            <a:ext cx="4260300" cy="3755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GB" sz="1600"/>
              <a:t>Cost</a:t>
            </a:r>
            <a:endParaRPr b="1" sz="1600"/>
          </a:p>
          <a:p>
            <a:pPr indent="-323850" lvl="0" marL="457200" rtl="0" algn="l">
              <a:spcBef>
                <a:spcPts val="0"/>
              </a:spcBef>
              <a:spcAft>
                <a:spcPts val="0"/>
              </a:spcAft>
              <a:buSzPts val="1500"/>
              <a:buChar char="-"/>
            </a:pPr>
            <a:r>
              <a:rPr lang="en-GB" sz="1500"/>
              <a:t>Zoom - no logs needed</a:t>
            </a:r>
            <a:endParaRPr sz="1500"/>
          </a:p>
          <a:p>
            <a:pPr indent="-323850" lvl="0" marL="457200" rtl="0" algn="l">
              <a:spcBef>
                <a:spcPts val="0"/>
              </a:spcBef>
              <a:spcAft>
                <a:spcPts val="0"/>
              </a:spcAft>
              <a:buSzPts val="1500"/>
              <a:buChar char="-"/>
            </a:pPr>
            <a:r>
              <a:rPr lang="en-GB" sz="1500"/>
              <a:t>Hiring of dance instructors/ celebrities - can collaborate with HPB for grants, collaborate with influencers/ celebrities’ agencies</a:t>
            </a:r>
            <a:endParaRPr sz="1500"/>
          </a:p>
          <a:p>
            <a:pPr indent="-323850" lvl="0" marL="457200" rtl="0" algn="l">
              <a:spcBef>
                <a:spcPts val="0"/>
              </a:spcBef>
              <a:spcAft>
                <a:spcPts val="0"/>
              </a:spcAft>
              <a:buSzPts val="1500"/>
              <a:buChar char="-"/>
            </a:pPr>
            <a:r>
              <a:rPr lang="en-GB" sz="1500"/>
              <a:t>Reward for points - various healthy food and drinks brand (Marigold, Nestle, Quaker) - can get sponsorships</a:t>
            </a:r>
            <a:endParaRPr sz="1500"/>
          </a:p>
          <a:p>
            <a:pPr indent="0" lvl="0" marL="457200" rtl="0" algn="l">
              <a:spcBef>
                <a:spcPts val="0"/>
              </a:spcBef>
              <a:spcAft>
                <a:spcPts val="0"/>
              </a:spcAft>
              <a:buNone/>
            </a:pPr>
            <a:r>
              <a:t/>
            </a:r>
            <a:endParaRPr sz="1500"/>
          </a:p>
          <a:p>
            <a:pPr indent="0" lvl="0" marL="0" rtl="0" algn="l">
              <a:spcBef>
                <a:spcPts val="0"/>
              </a:spcBef>
              <a:spcAft>
                <a:spcPts val="0"/>
              </a:spcAft>
              <a:buNone/>
            </a:pPr>
            <a:r>
              <a:rPr b="1" lang="en-GB" sz="1600"/>
              <a:t>Event of Reach</a:t>
            </a:r>
            <a:endParaRPr b="1" sz="1600"/>
          </a:p>
          <a:p>
            <a:pPr indent="-323850" lvl="0" marL="457200" rtl="0" algn="l">
              <a:spcBef>
                <a:spcPts val="0"/>
              </a:spcBef>
              <a:spcAft>
                <a:spcPts val="0"/>
              </a:spcAft>
              <a:buSzPts val="1500"/>
              <a:buChar char="-"/>
            </a:pPr>
            <a:r>
              <a:rPr lang="en-GB" sz="1500"/>
              <a:t>Schools and organisations</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b="1" lang="en-GB" sz="1600"/>
              <a:t>Covid-19</a:t>
            </a:r>
            <a:endParaRPr b="1" sz="1600"/>
          </a:p>
          <a:p>
            <a:pPr indent="-323850" lvl="0" marL="457200" rtl="0" algn="l">
              <a:spcBef>
                <a:spcPts val="0"/>
              </a:spcBef>
              <a:spcAft>
                <a:spcPts val="0"/>
              </a:spcAft>
              <a:buSzPts val="1500"/>
              <a:buChar char="-"/>
            </a:pPr>
            <a:r>
              <a:rPr lang="en-GB" sz="1500"/>
              <a:t>All measures adhered to as all activities are done online</a:t>
            </a:r>
            <a:endParaRPr b="1" sz="16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6"/>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800"/>
              <a:t>Intended outcomes of our programme</a:t>
            </a:r>
            <a:endParaRPr sz="2800"/>
          </a:p>
        </p:txBody>
      </p:sp>
      <p:sp>
        <p:nvSpPr>
          <p:cNvPr id="150" name="Google Shape;150;p26"/>
          <p:cNvSpPr/>
          <p:nvPr/>
        </p:nvSpPr>
        <p:spPr>
          <a:xfrm>
            <a:off x="311700" y="1152475"/>
            <a:ext cx="3761100" cy="3710700"/>
          </a:xfrm>
          <a:prstGeom prst="roundRect">
            <a:avLst>
              <a:gd fmla="val 16667" name="adj"/>
            </a:avLst>
          </a:prstGeom>
          <a:solidFill>
            <a:srgbClr val="F4DEE1">
              <a:alpha val="58099"/>
            </a:srgbClr>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GB" sz="1600">
                <a:solidFill>
                  <a:schemeClr val="accent1"/>
                </a:solidFill>
                <a:latin typeface="Lato"/>
                <a:ea typeface="Lato"/>
                <a:cs typeface="Lato"/>
                <a:sym typeface="Lato"/>
              </a:rPr>
              <a:t>Short-term</a:t>
            </a:r>
            <a:endParaRPr b="1" sz="1600">
              <a:solidFill>
                <a:schemeClr val="accent1"/>
              </a:solidFill>
              <a:latin typeface="Lato"/>
              <a:ea typeface="Lato"/>
              <a:cs typeface="Lato"/>
              <a:sym typeface="Lato"/>
            </a:endParaRPr>
          </a:p>
          <a:p>
            <a:pPr indent="-330200" lvl="0" marL="457200" rtl="0" algn="l">
              <a:lnSpc>
                <a:spcPct val="115000"/>
              </a:lnSpc>
              <a:spcBef>
                <a:spcPts val="1200"/>
              </a:spcBef>
              <a:spcAft>
                <a:spcPts val="0"/>
              </a:spcAft>
              <a:buClr>
                <a:schemeClr val="accent1"/>
              </a:buClr>
              <a:buSzPts val="1600"/>
              <a:buFont typeface="Lato"/>
              <a:buChar char="-"/>
            </a:pPr>
            <a:r>
              <a:rPr lang="en-GB" sz="1600">
                <a:solidFill>
                  <a:schemeClr val="accent1"/>
                </a:solidFill>
                <a:latin typeface="Lato"/>
                <a:ea typeface="Lato"/>
                <a:cs typeface="Lato"/>
                <a:sym typeface="Lato"/>
              </a:rPr>
              <a:t>Able to encourage youths to participate in physical activity</a:t>
            </a:r>
            <a:endParaRPr sz="1600">
              <a:solidFill>
                <a:schemeClr val="accent1"/>
              </a:solidFill>
              <a:latin typeface="Lato"/>
              <a:ea typeface="Lato"/>
              <a:cs typeface="Lato"/>
              <a:sym typeface="Lato"/>
            </a:endParaRPr>
          </a:p>
          <a:p>
            <a:pPr indent="-330200" lvl="0" marL="457200" rtl="0" algn="l">
              <a:lnSpc>
                <a:spcPct val="115000"/>
              </a:lnSpc>
              <a:spcBef>
                <a:spcPts val="0"/>
              </a:spcBef>
              <a:spcAft>
                <a:spcPts val="0"/>
              </a:spcAft>
              <a:buClr>
                <a:schemeClr val="accent1"/>
              </a:buClr>
              <a:buSzPts val="1600"/>
              <a:buFont typeface="Lato"/>
              <a:buChar char="-"/>
            </a:pPr>
            <a:r>
              <a:rPr lang="en-GB" sz="1600">
                <a:solidFill>
                  <a:schemeClr val="accent1"/>
                </a:solidFill>
                <a:latin typeface="Lato"/>
                <a:ea typeface="Lato"/>
                <a:cs typeface="Lato"/>
                <a:sym typeface="Lato"/>
              </a:rPr>
              <a:t>Make youths feel the motivation to start exercising again, not just to keep fit but also to keep healthy</a:t>
            </a:r>
            <a:endParaRPr sz="1600">
              <a:solidFill>
                <a:schemeClr val="accent1"/>
              </a:solidFill>
              <a:latin typeface="Lato"/>
              <a:ea typeface="Lato"/>
              <a:cs typeface="Lato"/>
              <a:sym typeface="Lato"/>
            </a:endParaRPr>
          </a:p>
          <a:p>
            <a:pPr indent="-330200" lvl="0" marL="457200" rtl="0" algn="l">
              <a:lnSpc>
                <a:spcPct val="115000"/>
              </a:lnSpc>
              <a:spcBef>
                <a:spcPts val="0"/>
              </a:spcBef>
              <a:spcAft>
                <a:spcPts val="0"/>
              </a:spcAft>
              <a:buClr>
                <a:schemeClr val="accent1"/>
              </a:buClr>
              <a:buSzPts val="1600"/>
              <a:buFont typeface="Lato"/>
              <a:buChar char="-"/>
            </a:pPr>
            <a:r>
              <a:rPr lang="en-GB" sz="1600">
                <a:solidFill>
                  <a:schemeClr val="accent1"/>
                </a:solidFill>
                <a:latin typeface="Lato"/>
                <a:ea typeface="Lato"/>
                <a:cs typeface="Lato"/>
                <a:sym typeface="Lato"/>
              </a:rPr>
              <a:t>Raise awareness of the side effects of sedentary lifestyle</a:t>
            </a:r>
            <a:endParaRPr sz="1600">
              <a:solidFill>
                <a:schemeClr val="accent1"/>
              </a:solidFill>
              <a:latin typeface="Lato"/>
              <a:ea typeface="Lato"/>
              <a:cs typeface="Lato"/>
              <a:sym typeface="Lato"/>
            </a:endParaRPr>
          </a:p>
        </p:txBody>
      </p:sp>
      <p:sp>
        <p:nvSpPr>
          <p:cNvPr id="151" name="Google Shape;151;p26"/>
          <p:cNvSpPr/>
          <p:nvPr/>
        </p:nvSpPr>
        <p:spPr>
          <a:xfrm>
            <a:off x="4506275" y="1169850"/>
            <a:ext cx="3761100" cy="3710700"/>
          </a:xfrm>
          <a:prstGeom prst="roundRect">
            <a:avLst>
              <a:gd fmla="val 16667" name="adj"/>
            </a:avLst>
          </a:prstGeom>
          <a:solidFill>
            <a:srgbClr val="F4DEE1">
              <a:alpha val="58099"/>
            </a:srgbClr>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GB" sz="1600">
                <a:solidFill>
                  <a:schemeClr val="accent1"/>
                </a:solidFill>
                <a:latin typeface="Lato"/>
                <a:ea typeface="Lato"/>
                <a:cs typeface="Lato"/>
                <a:sym typeface="Lato"/>
              </a:rPr>
              <a:t>Long-</a:t>
            </a:r>
            <a:r>
              <a:rPr b="1" lang="en-GB" sz="1600">
                <a:solidFill>
                  <a:schemeClr val="accent1"/>
                </a:solidFill>
                <a:latin typeface="Lato"/>
                <a:ea typeface="Lato"/>
                <a:cs typeface="Lato"/>
                <a:sym typeface="Lato"/>
              </a:rPr>
              <a:t>term</a:t>
            </a:r>
            <a:endParaRPr b="1" sz="1600">
              <a:solidFill>
                <a:schemeClr val="accent1"/>
              </a:solidFill>
              <a:latin typeface="Lato"/>
              <a:ea typeface="Lato"/>
              <a:cs typeface="Lato"/>
              <a:sym typeface="Lato"/>
            </a:endParaRPr>
          </a:p>
          <a:p>
            <a:pPr indent="-330200" lvl="0" marL="457200" rtl="0" algn="l">
              <a:lnSpc>
                <a:spcPct val="115000"/>
              </a:lnSpc>
              <a:spcBef>
                <a:spcPts val="1200"/>
              </a:spcBef>
              <a:spcAft>
                <a:spcPts val="0"/>
              </a:spcAft>
              <a:buClr>
                <a:schemeClr val="accent1"/>
              </a:buClr>
              <a:buSzPts val="1600"/>
              <a:buFont typeface="Lato"/>
              <a:buChar char="-"/>
            </a:pPr>
            <a:r>
              <a:rPr lang="en-GB" sz="1600">
                <a:solidFill>
                  <a:schemeClr val="accent1"/>
                </a:solidFill>
                <a:latin typeface="Lato"/>
                <a:ea typeface="Lato"/>
                <a:cs typeface="Lato"/>
                <a:sym typeface="Lato"/>
              </a:rPr>
              <a:t>I</a:t>
            </a:r>
            <a:r>
              <a:rPr lang="en-GB" sz="1600">
                <a:solidFill>
                  <a:schemeClr val="accent1"/>
                </a:solidFill>
                <a:latin typeface="Lato"/>
                <a:ea typeface="Lato"/>
                <a:cs typeface="Lato"/>
                <a:sym typeface="Lato"/>
              </a:rPr>
              <a:t>ncrease </a:t>
            </a:r>
            <a:r>
              <a:rPr lang="en-GB" sz="1600">
                <a:solidFill>
                  <a:schemeClr val="accent1"/>
                </a:solidFill>
                <a:latin typeface="Lato"/>
                <a:ea typeface="Lato"/>
                <a:cs typeface="Lato"/>
                <a:sym typeface="Lato"/>
              </a:rPr>
              <a:t>moderate-to-vigorous physical activity (MVPA) compare to sedentary activities</a:t>
            </a:r>
            <a:r>
              <a:rPr lang="en-GB" sz="1600">
                <a:solidFill>
                  <a:schemeClr val="accent1"/>
                </a:solidFill>
                <a:latin typeface="Lato"/>
                <a:ea typeface="Lato"/>
                <a:cs typeface="Lato"/>
                <a:sym typeface="Lato"/>
              </a:rPr>
              <a:t> </a:t>
            </a:r>
            <a:endParaRPr sz="1600">
              <a:solidFill>
                <a:schemeClr val="accent1"/>
              </a:solidFill>
              <a:latin typeface="Lato"/>
              <a:ea typeface="Lato"/>
              <a:cs typeface="Lato"/>
              <a:sym typeface="Lato"/>
            </a:endParaRPr>
          </a:p>
          <a:p>
            <a:pPr indent="-330200" lvl="0" marL="457200" rtl="0" algn="l">
              <a:lnSpc>
                <a:spcPct val="115000"/>
              </a:lnSpc>
              <a:spcBef>
                <a:spcPts val="0"/>
              </a:spcBef>
              <a:spcAft>
                <a:spcPts val="0"/>
              </a:spcAft>
              <a:buClr>
                <a:schemeClr val="accent1"/>
              </a:buClr>
              <a:buSzPts val="1600"/>
              <a:buFont typeface="Lato"/>
              <a:buChar char="-"/>
            </a:pPr>
            <a:r>
              <a:rPr lang="en-GB" sz="1600">
                <a:solidFill>
                  <a:schemeClr val="accent1"/>
                </a:solidFill>
                <a:latin typeface="Lato"/>
                <a:ea typeface="Lato"/>
                <a:cs typeface="Lato"/>
                <a:sym typeface="Lato"/>
              </a:rPr>
              <a:t>Reduce the risk factor cause by </a:t>
            </a:r>
            <a:r>
              <a:rPr lang="en-GB" sz="1600">
                <a:solidFill>
                  <a:schemeClr val="accent1"/>
                </a:solidFill>
                <a:latin typeface="Lato"/>
                <a:ea typeface="Lato"/>
                <a:cs typeface="Lato"/>
                <a:sym typeface="Lato"/>
              </a:rPr>
              <a:t>sedentary lifestyle</a:t>
            </a:r>
            <a:endParaRPr sz="1600">
              <a:solidFill>
                <a:schemeClr val="accent1"/>
              </a:solidFill>
              <a:latin typeface="Lato"/>
              <a:ea typeface="Lato"/>
              <a:cs typeface="Lato"/>
              <a:sym typeface="Lato"/>
            </a:endParaRPr>
          </a:p>
          <a:p>
            <a:pPr indent="-330200" lvl="0" marL="457200" rtl="0" algn="l">
              <a:lnSpc>
                <a:spcPct val="115000"/>
              </a:lnSpc>
              <a:spcBef>
                <a:spcPts val="0"/>
              </a:spcBef>
              <a:spcAft>
                <a:spcPts val="0"/>
              </a:spcAft>
              <a:buClr>
                <a:schemeClr val="accent1"/>
              </a:buClr>
              <a:buSzPts val="1600"/>
              <a:buFont typeface="Lato"/>
              <a:buChar char="-"/>
            </a:pPr>
            <a:r>
              <a:rPr lang="en-GB" sz="1600">
                <a:solidFill>
                  <a:schemeClr val="accent1"/>
                </a:solidFill>
                <a:latin typeface="Lato"/>
                <a:ea typeface="Lato"/>
                <a:cs typeface="Lato"/>
                <a:sym typeface="Lato"/>
              </a:rPr>
              <a:t>Cultivate youth’s interest towards exercising</a:t>
            </a:r>
            <a:endParaRPr sz="1600">
              <a:solidFill>
                <a:schemeClr val="accent1"/>
              </a:solidFill>
              <a:latin typeface="Lato"/>
              <a:ea typeface="Lato"/>
              <a:cs typeface="Lato"/>
              <a:sym typeface="Lato"/>
            </a:endParaRPr>
          </a:p>
          <a:p>
            <a:pPr indent="0" lvl="0" marL="0" rtl="0" algn="l">
              <a:spcBef>
                <a:spcPts val="1200"/>
              </a:spcBef>
              <a:spcAft>
                <a:spcPts val="0"/>
              </a:spcAft>
              <a:buNone/>
            </a:pPr>
            <a:r>
              <a:t/>
            </a:r>
            <a:endParaRPr sz="1600">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7"/>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800"/>
              <a:t>Call to Action</a:t>
            </a:r>
            <a:endParaRPr sz="2800"/>
          </a:p>
        </p:txBody>
      </p:sp>
      <p:sp>
        <p:nvSpPr>
          <p:cNvPr id="157" name="Google Shape;157;p27"/>
          <p:cNvSpPr txBox="1"/>
          <p:nvPr>
            <p:ph idx="1" type="body"/>
          </p:nvPr>
        </p:nvSpPr>
        <p:spPr>
          <a:xfrm>
            <a:off x="311700" y="1152475"/>
            <a:ext cx="8453100" cy="34164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b="1" lang="en-GB" sz="1600"/>
              <a:t>Create a QR Code and a sign up link</a:t>
            </a:r>
            <a:endParaRPr b="1" sz="1600"/>
          </a:p>
          <a:p>
            <a:pPr indent="-330200" lvl="1" marL="914400" rtl="0" algn="l">
              <a:spcBef>
                <a:spcPts val="0"/>
              </a:spcBef>
              <a:spcAft>
                <a:spcPts val="0"/>
              </a:spcAft>
              <a:buSzPts val="1600"/>
              <a:buChar char="-"/>
            </a:pPr>
            <a:r>
              <a:rPr lang="en-GB" sz="1600"/>
              <a:t>Make a promise: Join now and lose </a:t>
            </a:r>
            <a:r>
              <a:rPr lang="en-GB" sz="1600"/>
              <a:t>weight with us!</a:t>
            </a:r>
            <a:endParaRPr sz="1600"/>
          </a:p>
          <a:p>
            <a:pPr indent="-330200" lvl="1" marL="914400" rtl="0" algn="l">
              <a:spcBef>
                <a:spcPts val="0"/>
              </a:spcBef>
              <a:spcAft>
                <a:spcPts val="0"/>
              </a:spcAft>
              <a:buSzPts val="1600"/>
              <a:buChar char="-"/>
            </a:pPr>
            <a:r>
              <a:rPr lang="en-GB" sz="1600"/>
              <a:t>Get active with Singapore celebrity</a:t>
            </a:r>
            <a:endParaRPr sz="1600"/>
          </a:p>
          <a:p>
            <a:pPr indent="0" lvl="0" marL="0" rtl="0" algn="l">
              <a:spcBef>
                <a:spcPts val="1200"/>
              </a:spcBef>
              <a:spcAft>
                <a:spcPts val="0"/>
              </a:spcAft>
              <a:buNone/>
            </a:pPr>
            <a:r>
              <a:t/>
            </a:r>
            <a:endParaRPr sz="1600"/>
          </a:p>
          <a:p>
            <a:pPr indent="-330200" lvl="0" marL="457200" rtl="0" algn="l">
              <a:spcBef>
                <a:spcPts val="1200"/>
              </a:spcBef>
              <a:spcAft>
                <a:spcPts val="0"/>
              </a:spcAft>
              <a:buSzPts val="1600"/>
              <a:buChar char="-"/>
            </a:pPr>
            <a:r>
              <a:rPr b="1" lang="en-GB" sz="1600"/>
              <a:t>Ig and Facebook: a learn more or sign up button</a:t>
            </a:r>
            <a:endParaRPr b="1" sz="1600"/>
          </a:p>
          <a:p>
            <a:pPr indent="-330200" lvl="1" marL="914400" rtl="0" algn="l">
              <a:spcBef>
                <a:spcPts val="0"/>
              </a:spcBef>
              <a:spcAft>
                <a:spcPts val="0"/>
              </a:spcAft>
              <a:buSzPts val="1600"/>
              <a:buChar char="-"/>
            </a:pPr>
            <a:r>
              <a:rPr lang="en-GB" sz="1600"/>
              <a:t>Sign up now and stand a chance to win free Nestle Shopping Vouchers</a:t>
            </a:r>
            <a:endParaRPr sz="1600"/>
          </a:p>
          <a:p>
            <a:pPr indent="-330200" lvl="1" marL="914400" rtl="0" algn="l">
              <a:spcBef>
                <a:spcPts val="0"/>
              </a:spcBef>
              <a:spcAft>
                <a:spcPts val="0"/>
              </a:spcAft>
              <a:buSzPts val="1600"/>
              <a:buChar char="-"/>
            </a:pPr>
            <a:r>
              <a:rPr lang="en-GB" sz="1600"/>
              <a:t>Join now and enjoy some fun activities with your friends</a:t>
            </a:r>
            <a:endParaRPr sz="1600"/>
          </a:p>
        </p:txBody>
      </p:sp>
      <p:pic>
        <p:nvPicPr>
          <p:cNvPr id="158" name="Google Shape;158;p27"/>
          <p:cNvPicPr preferRelativeResize="0"/>
          <p:nvPr/>
        </p:nvPicPr>
        <p:blipFill>
          <a:blip r:embed="rId3">
            <a:alphaModFix/>
          </a:blip>
          <a:stretch>
            <a:fillRect/>
          </a:stretch>
        </p:blipFill>
        <p:spPr>
          <a:xfrm>
            <a:off x="5876900" y="698150"/>
            <a:ext cx="2730774" cy="18205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8"/>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800"/>
              <a:t>Why should YOU join us?</a:t>
            </a:r>
            <a:endParaRPr sz="2800"/>
          </a:p>
        </p:txBody>
      </p:sp>
      <p:sp>
        <p:nvSpPr>
          <p:cNvPr id="164" name="Google Shape;164;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0200" lvl="0" marL="457200" rtl="0" algn="l">
              <a:lnSpc>
                <a:spcPct val="100000"/>
              </a:lnSpc>
              <a:spcBef>
                <a:spcPts val="0"/>
              </a:spcBef>
              <a:spcAft>
                <a:spcPts val="0"/>
              </a:spcAft>
              <a:buClr>
                <a:srgbClr val="5E696C"/>
              </a:buClr>
              <a:buSzPts val="1600"/>
              <a:buChar char="-"/>
            </a:pPr>
            <a:r>
              <a:rPr lang="en-GB" sz="1600">
                <a:solidFill>
                  <a:srgbClr val="5E696C"/>
                </a:solidFill>
              </a:rPr>
              <a:t>Get to see and dance together with famous celebrities and dancers</a:t>
            </a:r>
            <a:endParaRPr sz="1600">
              <a:solidFill>
                <a:srgbClr val="5E696C"/>
              </a:solidFill>
            </a:endParaRPr>
          </a:p>
          <a:p>
            <a:pPr indent="0" lvl="0" marL="457200" rtl="0" algn="l">
              <a:lnSpc>
                <a:spcPct val="100000"/>
              </a:lnSpc>
              <a:spcBef>
                <a:spcPts val="0"/>
              </a:spcBef>
              <a:spcAft>
                <a:spcPts val="0"/>
              </a:spcAft>
              <a:buNone/>
            </a:pPr>
            <a:r>
              <a:t/>
            </a:r>
            <a:endParaRPr sz="1600">
              <a:solidFill>
                <a:srgbClr val="5E696C"/>
              </a:solidFill>
            </a:endParaRPr>
          </a:p>
          <a:p>
            <a:pPr indent="-330200" lvl="0" marL="457200" rtl="0" algn="l">
              <a:lnSpc>
                <a:spcPct val="100000"/>
              </a:lnSpc>
              <a:spcBef>
                <a:spcPts val="0"/>
              </a:spcBef>
              <a:spcAft>
                <a:spcPts val="0"/>
              </a:spcAft>
              <a:buClr>
                <a:srgbClr val="5E696C"/>
              </a:buClr>
              <a:buSzPts val="1600"/>
              <a:buChar char="-"/>
            </a:pPr>
            <a:r>
              <a:rPr lang="en-GB" sz="1600">
                <a:solidFill>
                  <a:srgbClr val="5E696C"/>
                </a:solidFill>
              </a:rPr>
              <a:t>10 Week long programme to inculcate a new healthy habit</a:t>
            </a:r>
            <a:endParaRPr sz="1600">
              <a:solidFill>
                <a:srgbClr val="5E696C"/>
              </a:solidFill>
            </a:endParaRPr>
          </a:p>
          <a:p>
            <a:pPr indent="0" lvl="0" marL="457200" rtl="0" algn="l">
              <a:lnSpc>
                <a:spcPct val="100000"/>
              </a:lnSpc>
              <a:spcBef>
                <a:spcPts val="0"/>
              </a:spcBef>
              <a:spcAft>
                <a:spcPts val="0"/>
              </a:spcAft>
              <a:buNone/>
            </a:pPr>
            <a:r>
              <a:t/>
            </a:r>
            <a:endParaRPr sz="1600">
              <a:solidFill>
                <a:srgbClr val="5E696C"/>
              </a:solidFill>
            </a:endParaRPr>
          </a:p>
          <a:p>
            <a:pPr indent="-330200" lvl="0" marL="457200" rtl="0" algn="l">
              <a:lnSpc>
                <a:spcPct val="100000"/>
              </a:lnSpc>
              <a:spcBef>
                <a:spcPts val="0"/>
              </a:spcBef>
              <a:spcAft>
                <a:spcPts val="0"/>
              </a:spcAft>
              <a:buClr>
                <a:srgbClr val="5E696C"/>
              </a:buClr>
              <a:buSzPts val="1600"/>
              <a:buChar char="-"/>
            </a:pPr>
            <a:r>
              <a:rPr lang="en-GB" sz="1600">
                <a:solidFill>
                  <a:srgbClr val="5E696C"/>
                </a:solidFill>
              </a:rPr>
              <a:t>Additional content for everyone, to raise awareness about the benefits of staying healthy and the risks of sedentary lifestyle instead of just a mundane workout session</a:t>
            </a:r>
            <a:endParaRPr sz="1600">
              <a:solidFill>
                <a:srgbClr val="5E696C"/>
              </a:solidFill>
            </a:endParaRPr>
          </a:p>
          <a:p>
            <a:pPr indent="0" lvl="0" marL="457200" rtl="0" algn="l">
              <a:lnSpc>
                <a:spcPct val="100000"/>
              </a:lnSpc>
              <a:spcBef>
                <a:spcPts val="0"/>
              </a:spcBef>
              <a:spcAft>
                <a:spcPts val="0"/>
              </a:spcAft>
              <a:buNone/>
            </a:pPr>
            <a:r>
              <a:t/>
            </a:r>
            <a:endParaRPr sz="1600">
              <a:solidFill>
                <a:srgbClr val="5E696C"/>
              </a:solidFill>
            </a:endParaRPr>
          </a:p>
          <a:p>
            <a:pPr indent="-330200" lvl="0" marL="457200" rtl="0" algn="l">
              <a:lnSpc>
                <a:spcPct val="100000"/>
              </a:lnSpc>
              <a:spcBef>
                <a:spcPts val="0"/>
              </a:spcBef>
              <a:spcAft>
                <a:spcPts val="0"/>
              </a:spcAft>
              <a:buClr>
                <a:srgbClr val="5E696C"/>
              </a:buClr>
              <a:buSzPts val="1600"/>
              <a:buChar char="-"/>
            </a:pPr>
            <a:r>
              <a:rPr lang="en-GB" sz="1600">
                <a:solidFill>
                  <a:srgbClr val="5E696C"/>
                </a:solidFill>
              </a:rPr>
              <a:t>Free vouchers and food based on participation rate</a:t>
            </a:r>
            <a:endParaRPr sz="1600">
              <a:solidFill>
                <a:srgbClr val="5E696C"/>
              </a:solidFill>
            </a:endParaRPr>
          </a:p>
          <a:p>
            <a:pPr indent="0" lvl="0" marL="457200" rtl="0" algn="l">
              <a:lnSpc>
                <a:spcPct val="100000"/>
              </a:lnSpc>
              <a:spcBef>
                <a:spcPts val="0"/>
              </a:spcBef>
              <a:spcAft>
                <a:spcPts val="0"/>
              </a:spcAft>
              <a:buNone/>
            </a:pPr>
            <a:r>
              <a:t/>
            </a:r>
            <a:endParaRPr sz="1600">
              <a:solidFill>
                <a:srgbClr val="5E696C"/>
              </a:solidFill>
            </a:endParaRPr>
          </a:p>
          <a:p>
            <a:pPr indent="-330200" lvl="0" marL="457200" rtl="0" algn="l">
              <a:lnSpc>
                <a:spcPct val="100000"/>
              </a:lnSpc>
              <a:spcBef>
                <a:spcPts val="0"/>
              </a:spcBef>
              <a:spcAft>
                <a:spcPts val="0"/>
              </a:spcAft>
              <a:buClr>
                <a:srgbClr val="5E696C"/>
              </a:buClr>
              <a:buSzPts val="1600"/>
              <a:buChar char="-"/>
            </a:pPr>
            <a:r>
              <a:rPr lang="en-GB" sz="1600">
                <a:solidFill>
                  <a:srgbClr val="5E696C"/>
                </a:solidFill>
              </a:rPr>
              <a:t>Serves as a dedicated time for participants to exercise and get sweaty, in the event that they get lazy or unable to plan a time out of their busy schedules </a:t>
            </a:r>
            <a:endParaRPr sz="1600">
              <a:solidFill>
                <a:srgbClr val="5E696C"/>
              </a:solidFill>
            </a:endParaRPr>
          </a:p>
          <a:p>
            <a:pPr indent="0" lvl="0" marL="0" rtl="0" algn="l">
              <a:lnSpc>
                <a:spcPct val="100000"/>
              </a:lnSpc>
              <a:spcBef>
                <a:spcPts val="0"/>
              </a:spcBef>
              <a:spcAft>
                <a:spcPts val="0"/>
              </a:spcAft>
              <a:buNone/>
            </a:pPr>
            <a:r>
              <a:t/>
            </a:r>
            <a:endParaRPr sz="1600">
              <a:solidFill>
                <a:srgbClr val="5E696C"/>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9"/>
          <p:cNvSpPr txBox="1"/>
          <p:nvPr>
            <p:ph type="title"/>
          </p:nvPr>
        </p:nvSpPr>
        <p:spPr>
          <a:xfrm>
            <a:off x="311700" y="230625"/>
            <a:ext cx="8520600" cy="62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800"/>
              <a:t>References</a:t>
            </a:r>
            <a:endParaRPr sz="2800"/>
          </a:p>
        </p:txBody>
      </p:sp>
      <p:sp>
        <p:nvSpPr>
          <p:cNvPr id="170" name="Google Shape;170;p29"/>
          <p:cNvSpPr txBox="1"/>
          <p:nvPr>
            <p:ph idx="1" type="body"/>
          </p:nvPr>
        </p:nvSpPr>
        <p:spPr>
          <a:xfrm>
            <a:off x="110400" y="941525"/>
            <a:ext cx="8721900" cy="3416400"/>
          </a:xfrm>
          <a:prstGeom prst="rect">
            <a:avLst/>
          </a:prstGeom>
        </p:spPr>
        <p:txBody>
          <a:bodyPr anchorCtr="0" anchor="t" bIns="91425" lIns="91425" spcFirstLastPara="1" rIns="91425" wrap="square" tIns="91425">
            <a:normAutofit fontScale="25000" lnSpcReduction="10000"/>
          </a:bodyPr>
          <a:lstStyle/>
          <a:p>
            <a:pPr indent="0" lvl="0" marL="355600" rtl="0" algn="l">
              <a:spcBef>
                <a:spcPts val="1200"/>
              </a:spcBef>
              <a:spcAft>
                <a:spcPts val="0"/>
              </a:spcAft>
              <a:buNone/>
            </a:pPr>
            <a:r>
              <a:rPr lang="en-GB" sz="4450">
                <a:solidFill>
                  <a:srgbClr val="000000"/>
                </a:solidFill>
              </a:rPr>
              <a:t>Park, J. H., Moon, J. H., Kim, H. J., Kong, M. H., &amp; Oh, Y. H. (2020, November). </a:t>
            </a:r>
            <a:r>
              <a:rPr i="1" lang="en-GB" sz="4450">
                <a:solidFill>
                  <a:srgbClr val="000000"/>
                </a:solidFill>
              </a:rPr>
              <a:t>Sedentary lifestyle: Overview of updated evidence of potential health risks</a:t>
            </a:r>
            <a:r>
              <a:rPr lang="en-GB" sz="4450">
                <a:solidFill>
                  <a:srgbClr val="000000"/>
                </a:solidFill>
              </a:rPr>
              <a:t>. Korean journal of family medicine. Retrieved September 11, 2021, from </a:t>
            </a:r>
            <a:r>
              <a:rPr lang="en-GB" sz="4450" u="sng">
                <a:solidFill>
                  <a:schemeClr val="hlink"/>
                </a:solidFill>
                <a:hlinkClick r:id="rId3"/>
              </a:rPr>
              <a:t>https://www.ncbi.nlm.nih.gov/pmc/articles/PMC7700832/</a:t>
            </a:r>
            <a:r>
              <a:rPr lang="en-GB" sz="4450">
                <a:solidFill>
                  <a:srgbClr val="000000"/>
                </a:solidFill>
              </a:rPr>
              <a:t>. </a:t>
            </a:r>
            <a:r>
              <a:rPr b="1" lang="en-GB" sz="4450" u="sng">
                <a:solidFill>
                  <a:schemeClr val="hlink"/>
                </a:solidFill>
                <a:hlinkClick action="ppaction://hlinksldjump" r:id="rId4"/>
              </a:rPr>
              <a:t>(Slide 2)</a:t>
            </a:r>
            <a:endParaRPr b="1" sz="4450">
              <a:solidFill>
                <a:srgbClr val="000000"/>
              </a:solidFill>
            </a:endParaRPr>
          </a:p>
          <a:p>
            <a:pPr indent="0" lvl="0" marL="355600" rtl="0" algn="l">
              <a:spcBef>
                <a:spcPts val="1200"/>
              </a:spcBef>
              <a:spcAft>
                <a:spcPts val="0"/>
              </a:spcAft>
              <a:buNone/>
            </a:pPr>
            <a:r>
              <a:rPr lang="en-GB" sz="4450">
                <a:solidFill>
                  <a:srgbClr val="000000"/>
                </a:solidFill>
              </a:rPr>
              <a:t>Win, A. M., Yen, L. W., Tan, K. H. X., Lim, R. B. T., Chia, K. S., &amp; Mueller-Riemenschneider, F. (2015, April 1). </a:t>
            </a:r>
            <a:r>
              <a:rPr i="1" lang="en-GB" sz="4450">
                <a:solidFill>
                  <a:srgbClr val="000000"/>
                </a:solidFill>
              </a:rPr>
              <a:t>Patterns of physical activity and sedentary behavior in a representative sample of a Multi-ethnic South-East ASIAN population: A cross-sectional study</a:t>
            </a:r>
            <a:r>
              <a:rPr lang="en-GB" sz="4450">
                <a:solidFill>
                  <a:srgbClr val="000000"/>
                </a:solidFill>
              </a:rPr>
              <a:t>. BMC public health. Retrieved September 10, 2021, from </a:t>
            </a:r>
            <a:r>
              <a:rPr lang="en-GB" sz="4450" u="sng">
                <a:solidFill>
                  <a:schemeClr val="hlink"/>
                </a:solidFill>
                <a:hlinkClick r:id="rId5"/>
              </a:rPr>
              <a:t>https://www.ncbi.nlm.nih.gov/pmc/articles/PMC4391474/</a:t>
            </a:r>
            <a:r>
              <a:rPr lang="en-GB" sz="4450">
                <a:solidFill>
                  <a:srgbClr val="000000"/>
                </a:solidFill>
              </a:rPr>
              <a:t>. </a:t>
            </a:r>
            <a:r>
              <a:rPr b="1" lang="en-GB" sz="4450" u="sng">
                <a:solidFill>
                  <a:schemeClr val="hlink"/>
                </a:solidFill>
                <a:hlinkClick action="ppaction://hlinksldjump" r:id="rId6"/>
              </a:rPr>
              <a:t>(Slide 3)</a:t>
            </a:r>
            <a:endParaRPr b="1" sz="4450">
              <a:solidFill>
                <a:srgbClr val="000000"/>
              </a:solidFill>
            </a:endParaRPr>
          </a:p>
          <a:p>
            <a:pPr indent="0" lvl="0" marL="355600" rtl="0" algn="l">
              <a:spcBef>
                <a:spcPts val="1200"/>
              </a:spcBef>
              <a:spcAft>
                <a:spcPts val="0"/>
              </a:spcAft>
              <a:buNone/>
            </a:pPr>
            <a:r>
              <a:rPr lang="en-GB" sz="4450">
                <a:solidFill>
                  <a:srgbClr val="000000"/>
                </a:solidFill>
              </a:rPr>
              <a:t>World Health Organization. (n.d.). </a:t>
            </a:r>
            <a:r>
              <a:rPr i="1" lang="en-GB" sz="4450">
                <a:solidFill>
                  <a:srgbClr val="000000"/>
                </a:solidFill>
              </a:rPr>
              <a:t>Physical inactivity a leading cause of disease and disability, warns who</a:t>
            </a:r>
            <a:r>
              <a:rPr lang="en-GB" sz="4450">
                <a:solidFill>
                  <a:srgbClr val="000000"/>
                </a:solidFill>
              </a:rPr>
              <a:t>. World Health Organization. Retrieved September 11, 2021, from </a:t>
            </a:r>
            <a:r>
              <a:rPr lang="en-GB" sz="4450" u="sng">
                <a:solidFill>
                  <a:schemeClr val="hlink"/>
                </a:solidFill>
                <a:hlinkClick r:id="rId7"/>
              </a:rPr>
              <a:t>https://www.who.int/news/item/04-04-2002-physical-inactivity-a-leading-cause-of-disease-and-disability-warns-who</a:t>
            </a:r>
            <a:r>
              <a:rPr lang="en-GB" sz="4450">
                <a:solidFill>
                  <a:srgbClr val="000000"/>
                </a:solidFill>
              </a:rPr>
              <a:t>. </a:t>
            </a:r>
            <a:r>
              <a:rPr b="1" lang="en-GB" sz="4450" u="sng">
                <a:solidFill>
                  <a:schemeClr val="hlink"/>
                </a:solidFill>
                <a:hlinkClick action="ppaction://hlinksldjump" r:id="rId8"/>
              </a:rPr>
              <a:t>(Slide 5)</a:t>
            </a:r>
            <a:endParaRPr b="1" sz="4450">
              <a:solidFill>
                <a:srgbClr val="000000"/>
              </a:solidFill>
            </a:endParaRPr>
          </a:p>
          <a:p>
            <a:pPr indent="0" lvl="0" marL="355600" rtl="0" algn="l">
              <a:spcBef>
                <a:spcPts val="1200"/>
              </a:spcBef>
              <a:spcAft>
                <a:spcPts val="0"/>
              </a:spcAft>
              <a:buNone/>
            </a:pPr>
            <a:r>
              <a:rPr lang="en-GB" sz="4450">
                <a:solidFill>
                  <a:srgbClr val="000000"/>
                </a:solidFill>
              </a:rPr>
              <a:t>Dohrn, I.-M., Kwak, L., Oja, P., Sjöström, M., &amp; Hagströmer, M. (2018, January 25). </a:t>
            </a:r>
            <a:r>
              <a:rPr i="1" lang="en-GB" sz="4450">
                <a:solidFill>
                  <a:srgbClr val="000000"/>
                </a:solidFill>
              </a:rPr>
              <a:t>Replacing sedentary time with physical activity: A 15-year follow-up O: Clep</a:t>
            </a:r>
            <a:r>
              <a:rPr lang="en-GB" sz="4450">
                <a:solidFill>
                  <a:srgbClr val="000000"/>
                </a:solidFill>
              </a:rPr>
              <a:t>. Clinical Epidemiology. Retrieved September 12, 2021, from </a:t>
            </a:r>
            <a:r>
              <a:rPr lang="en-GB" sz="4450" u="sng">
                <a:solidFill>
                  <a:schemeClr val="hlink"/>
                </a:solidFill>
                <a:hlinkClick r:id="rId9"/>
              </a:rPr>
              <a:t>https://doi.org/10.2147/CLEP.S151613</a:t>
            </a:r>
            <a:r>
              <a:rPr lang="en-GB" sz="4450">
                <a:solidFill>
                  <a:srgbClr val="000000"/>
                </a:solidFill>
              </a:rPr>
              <a:t>.</a:t>
            </a:r>
            <a:r>
              <a:rPr lang="en-GB" sz="4450" u="sng">
                <a:solidFill>
                  <a:schemeClr val="hlink"/>
                </a:solidFill>
                <a:hlinkClick action="ppaction://hlinksldjump" r:id="rId10"/>
              </a:rPr>
              <a:t> </a:t>
            </a:r>
            <a:r>
              <a:rPr b="1" lang="en-GB" sz="4450" u="sng">
                <a:solidFill>
                  <a:schemeClr val="hlink"/>
                </a:solidFill>
                <a:hlinkClick action="ppaction://hlinksldjump" r:id="rId11"/>
              </a:rPr>
              <a:t>(Slide 13)</a:t>
            </a:r>
            <a:endParaRPr b="1" sz="4450">
              <a:solidFill>
                <a:srgbClr val="000000"/>
              </a:solidFill>
            </a:endParaRPr>
          </a:p>
          <a:p>
            <a:pPr indent="0" lvl="0" marL="355600" rtl="0" algn="l">
              <a:spcBef>
                <a:spcPts val="1200"/>
              </a:spcBef>
              <a:spcAft>
                <a:spcPts val="0"/>
              </a:spcAft>
              <a:buNone/>
            </a:pPr>
            <a:r>
              <a:t/>
            </a:r>
            <a:endParaRPr sz="3000">
              <a:solidFill>
                <a:srgbClr val="000000"/>
              </a:solidFill>
              <a:latin typeface="Arial"/>
              <a:ea typeface="Arial"/>
              <a:cs typeface="Arial"/>
              <a:sym typeface="Arial"/>
            </a:endParaRPr>
          </a:p>
          <a:p>
            <a:pPr indent="0" lvl="0" marL="355600" rtl="0" algn="l">
              <a:spcBef>
                <a:spcPts val="1200"/>
              </a:spcBef>
              <a:spcAft>
                <a:spcPts val="1200"/>
              </a:spcAft>
              <a:buNone/>
            </a:pPr>
            <a:r>
              <a:t/>
            </a:r>
            <a:endParaRPr sz="1100">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0"/>
          <p:cNvSpPr txBox="1"/>
          <p:nvPr>
            <p:ph type="title"/>
          </p:nvPr>
        </p:nvSpPr>
        <p:spPr>
          <a:xfrm>
            <a:off x="311700" y="198475"/>
            <a:ext cx="8520600" cy="62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800"/>
              <a:t>Image </a:t>
            </a:r>
            <a:r>
              <a:rPr lang="en-GB" sz="2800"/>
              <a:t>Reference</a:t>
            </a:r>
            <a:endParaRPr sz="2800"/>
          </a:p>
        </p:txBody>
      </p:sp>
      <p:sp>
        <p:nvSpPr>
          <p:cNvPr id="176" name="Google Shape;176;p30"/>
          <p:cNvSpPr txBox="1"/>
          <p:nvPr>
            <p:ph idx="1" type="body"/>
          </p:nvPr>
        </p:nvSpPr>
        <p:spPr>
          <a:xfrm>
            <a:off x="311700" y="744200"/>
            <a:ext cx="8729700" cy="4201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sz="1100">
                <a:solidFill>
                  <a:schemeClr val="accent1"/>
                </a:solidFill>
                <a:highlight>
                  <a:schemeClr val="lt1"/>
                </a:highlight>
              </a:rPr>
              <a:t>Kennisgeving voor omleiding. (n.d.). Sedentary. Retrieved September 13, 2021, from </a:t>
            </a:r>
            <a:r>
              <a:rPr lang="en-GB" sz="1100" u="sng">
                <a:solidFill>
                  <a:schemeClr val="accent5"/>
                </a:solidFill>
                <a:highlight>
                  <a:schemeClr val="lt1"/>
                </a:highlight>
                <a:hlinkClick r:id="rId3">
                  <a:extLst>
                    <a:ext uri="{A12FA001-AC4F-418D-AE19-62706E023703}">
                      <ahyp:hlinkClr val="tx"/>
                    </a:ext>
                  </a:extLst>
                </a:hlinkClick>
              </a:rPr>
              <a:t>https://images.hindustantimes.com/rf/image_size_630x354/HT/p2/2018/03/01/Pictures/couch-overweight-man-eating-working-drinking-out_9fb2711c-1d14-11e8-ba26-4f9ea6a8f74e.jpg</a:t>
            </a:r>
            <a:r>
              <a:rPr lang="en-GB" sz="1100">
                <a:solidFill>
                  <a:schemeClr val="accent1"/>
                </a:solidFill>
                <a:highlight>
                  <a:schemeClr val="lt1"/>
                </a:highlight>
              </a:rPr>
              <a:t> </a:t>
            </a:r>
            <a:r>
              <a:rPr b="1" lang="en-GB" sz="1100" u="sng">
                <a:solidFill>
                  <a:schemeClr val="accent5"/>
                </a:solidFill>
                <a:highlight>
                  <a:schemeClr val="lt1"/>
                </a:highlight>
                <a:hlinkClick action="ppaction://hlinksldjump" r:id="rId4">
                  <a:extLst>
                    <a:ext uri="{A12FA001-AC4F-418D-AE19-62706E023703}">
                      <ahyp:hlinkClr val="tx"/>
                    </a:ext>
                  </a:extLst>
                </a:hlinkClick>
              </a:rPr>
              <a:t>(Slide1)</a:t>
            </a:r>
            <a:endParaRPr sz="1100">
              <a:solidFill>
                <a:schemeClr val="accent1"/>
              </a:solidFill>
            </a:endParaRPr>
          </a:p>
          <a:p>
            <a:pPr indent="0" lvl="0" marL="0" rtl="0" algn="l">
              <a:lnSpc>
                <a:spcPct val="100000"/>
              </a:lnSpc>
              <a:spcBef>
                <a:spcPts val="0"/>
              </a:spcBef>
              <a:spcAft>
                <a:spcPts val="0"/>
              </a:spcAft>
              <a:buNone/>
            </a:pPr>
            <a:r>
              <a:t/>
            </a:r>
            <a:endParaRPr sz="1100">
              <a:solidFill>
                <a:schemeClr val="accent1"/>
              </a:solidFill>
            </a:endParaRPr>
          </a:p>
          <a:p>
            <a:pPr indent="0" lvl="0" marL="0" rtl="0" algn="l">
              <a:lnSpc>
                <a:spcPct val="100000"/>
              </a:lnSpc>
              <a:spcBef>
                <a:spcPts val="0"/>
              </a:spcBef>
              <a:spcAft>
                <a:spcPts val="0"/>
              </a:spcAft>
              <a:buNone/>
            </a:pPr>
            <a:r>
              <a:rPr lang="en-GB" sz="1100">
                <a:solidFill>
                  <a:schemeClr val="accent1"/>
                </a:solidFill>
              </a:rPr>
              <a:t>Sedentary Lifestyle: Overview of Updated Evidence of Potential Health Risks. (2020, November 1). PubMed Central (PMC). </a:t>
            </a:r>
            <a:r>
              <a:rPr lang="en-GB" sz="1100" u="sng">
                <a:solidFill>
                  <a:schemeClr val="hlink"/>
                </a:solidFill>
                <a:hlinkClick r:id="rId5"/>
              </a:rPr>
              <a:t>https://www.ncbi.nlm.nih.gov/pmc/articles/PMC7700832/</a:t>
            </a:r>
            <a:r>
              <a:rPr lang="en-GB" sz="1100">
                <a:solidFill>
                  <a:schemeClr val="accent1"/>
                </a:solidFill>
              </a:rPr>
              <a:t> </a:t>
            </a:r>
            <a:r>
              <a:rPr b="1" lang="en-GB" sz="1100" u="sng">
                <a:solidFill>
                  <a:schemeClr val="accent5"/>
                </a:solidFill>
                <a:hlinkClick action="ppaction://hlinksldjump" r:id="rId6">
                  <a:extLst>
                    <a:ext uri="{A12FA001-AC4F-418D-AE19-62706E023703}">
                      <ahyp:hlinkClr val="tx"/>
                    </a:ext>
                  </a:extLst>
                </a:hlinkClick>
              </a:rPr>
              <a:t>(Slide 2)</a:t>
            </a:r>
            <a:endParaRPr sz="1100">
              <a:solidFill>
                <a:schemeClr val="accent1"/>
              </a:solidFill>
            </a:endParaRPr>
          </a:p>
          <a:p>
            <a:pPr indent="0" lvl="0" marL="0" rtl="0" algn="l">
              <a:lnSpc>
                <a:spcPct val="100000"/>
              </a:lnSpc>
              <a:spcBef>
                <a:spcPts val="0"/>
              </a:spcBef>
              <a:spcAft>
                <a:spcPts val="0"/>
              </a:spcAft>
              <a:buNone/>
            </a:pPr>
            <a:r>
              <a:t/>
            </a:r>
            <a:endParaRPr sz="1100">
              <a:solidFill>
                <a:schemeClr val="accent1"/>
              </a:solidFill>
            </a:endParaRPr>
          </a:p>
          <a:p>
            <a:pPr indent="0" lvl="0" marL="0" rtl="0" algn="l">
              <a:lnSpc>
                <a:spcPct val="100000"/>
              </a:lnSpc>
              <a:spcBef>
                <a:spcPts val="0"/>
              </a:spcBef>
              <a:spcAft>
                <a:spcPts val="0"/>
              </a:spcAft>
              <a:buNone/>
            </a:pPr>
            <a:r>
              <a:rPr lang="en-GB" sz="1100">
                <a:solidFill>
                  <a:schemeClr val="accent1"/>
                </a:solidFill>
              </a:rPr>
              <a:t>Patterns of physical activity and sedentary behavior in a representative sample of a multi-ethnic South-East Asian population: a cross-sectional study. (2015). PubMed Central (PMC). </a:t>
            </a:r>
            <a:r>
              <a:rPr lang="en-GB" sz="1100" u="sng">
                <a:solidFill>
                  <a:schemeClr val="hlink"/>
                </a:solidFill>
                <a:hlinkClick r:id="rId7"/>
              </a:rPr>
              <a:t>https://www.ncbi.nlm.nih.gov/pmc/articles/PMC4391474/</a:t>
            </a:r>
            <a:r>
              <a:rPr lang="en-GB" sz="1100" u="sng">
                <a:solidFill>
                  <a:schemeClr val="hlink"/>
                </a:solidFill>
                <a:hlinkClick/>
              </a:rPr>
              <a:t> </a:t>
            </a:r>
            <a:r>
              <a:rPr b="1" lang="en-GB" sz="1100" u="sng">
                <a:solidFill>
                  <a:schemeClr val="accent5"/>
                </a:solidFill>
                <a:hlinkClick action="ppaction://hlinksldjump" r:id="rId8">
                  <a:extLst>
                    <a:ext uri="{A12FA001-AC4F-418D-AE19-62706E023703}">
                      <ahyp:hlinkClr val="tx"/>
                    </a:ext>
                  </a:extLst>
                </a:hlinkClick>
              </a:rPr>
              <a:t>(Slide 3)</a:t>
            </a:r>
            <a:endParaRPr b="1" sz="1100">
              <a:solidFill>
                <a:schemeClr val="accent1"/>
              </a:solidFill>
            </a:endParaRPr>
          </a:p>
          <a:p>
            <a:pPr indent="0" lvl="0" marL="0" rtl="0" algn="l">
              <a:lnSpc>
                <a:spcPct val="100000"/>
              </a:lnSpc>
              <a:spcBef>
                <a:spcPts val="0"/>
              </a:spcBef>
              <a:spcAft>
                <a:spcPts val="0"/>
              </a:spcAft>
              <a:buNone/>
            </a:pPr>
            <a:r>
              <a:t/>
            </a:r>
            <a:endParaRPr sz="1100">
              <a:solidFill>
                <a:schemeClr val="accent1"/>
              </a:solidFill>
            </a:endParaRPr>
          </a:p>
          <a:p>
            <a:pPr indent="0" lvl="0" marL="0" rtl="0" algn="l">
              <a:lnSpc>
                <a:spcPct val="100000"/>
              </a:lnSpc>
              <a:spcBef>
                <a:spcPts val="0"/>
              </a:spcBef>
              <a:spcAft>
                <a:spcPts val="0"/>
              </a:spcAft>
              <a:buNone/>
            </a:pPr>
            <a:r>
              <a:rPr lang="en-GB" sz="1100">
                <a:solidFill>
                  <a:schemeClr val="accent1"/>
                </a:solidFill>
              </a:rPr>
              <a:t>SocialMedia. (n.d.). </a:t>
            </a:r>
            <a:r>
              <a:rPr lang="en-GB" sz="1100" u="sng">
                <a:solidFill>
                  <a:schemeClr val="accent5"/>
                </a:solidFill>
                <a:hlinkClick r:id="rId9">
                  <a:extLst>
                    <a:ext uri="{A12FA001-AC4F-418D-AE19-62706E023703}">
                      <ahyp:hlinkClr val="tx"/>
                    </a:ext>
                  </a:extLst>
                </a:hlinkClick>
              </a:rPr>
              <a:t>Https://Www.Dreamstime.Com/Set-Most-Popular-Social-Media-Logos-White-Background-Facebook-Instagram-Twitter-Youtube-Telegram-Image186677161</a:t>
            </a:r>
            <a:r>
              <a:rPr lang="en-GB" sz="1100">
                <a:solidFill>
                  <a:schemeClr val="accent1"/>
                </a:solidFill>
              </a:rPr>
              <a:t> </a:t>
            </a:r>
            <a:r>
              <a:rPr b="1" lang="en-GB" sz="1100" u="sng">
                <a:solidFill>
                  <a:schemeClr val="accent5"/>
                </a:solidFill>
                <a:hlinkClick action="ppaction://hlinksldjump" r:id="rId10">
                  <a:extLst>
                    <a:ext uri="{A12FA001-AC4F-418D-AE19-62706E023703}">
                      <ahyp:hlinkClr val="tx"/>
                    </a:ext>
                  </a:extLst>
                </a:hlinkClick>
              </a:rPr>
              <a:t>(Slide 6)</a:t>
            </a:r>
            <a:endParaRPr sz="1100">
              <a:solidFill>
                <a:schemeClr val="accent1"/>
              </a:solidFill>
            </a:endParaRPr>
          </a:p>
          <a:p>
            <a:pPr indent="0" lvl="0" marL="0" rtl="0" algn="l">
              <a:lnSpc>
                <a:spcPct val="100000"/>
              </a:lnSpc>
              <a:spcBef>
                <a:spcPts val="1200"/>
              </a:spcBef>
              <a:spcAft>
                <a:spcPts val="0"/>
              </a:spcAft>
              <a:buNone/>
            </a:pPr>
            <a:r>
              <a:rPr lang="en-GB" sz="1100">
                <a:solidFill>
                  <a:schemeClr val="accent1"/>
                </a:solidFill>
              </a:rPr>
              <a:t>Movement. (n.d.). </a:t>
            </a:r>
            <a:r>
              <a:rPr lang="en-GB" sz="1100" u="sng">
                <a:solidFill>
                  <a:schemeClr val="hlink"/>
                </a:solidFill>
                <a:hlinkClick r:id="rId11"/>
              </a:rPr>
              <a:t>Https://Www.Cnet.Com/Health/Fitness/Zoom-Workout-Classes-to-Try/</a:t>
            </a:r>
            <a:r>
              <a:rPr lang="en-GB" sz="1100">
                <a:solidFill>
                  <a:schemeClr val="accent1"/>
                </a:solidFill>
              </a:rPr>
              <a:t>. </a:t>
            </a:r>
            <a:r>
              <a:rPr lang="en-GB" sz="1100">
                <a:solidFill>
                  <a:schemeClr val="accent1"/>
                </a:solidFill>
              </a:rPr>
              <a:t> </a:t>
            </a:r>
            <a:r>
              <a:rPr b="1" lang="en-GB" sz="1100" u="sng">
                <a:solidFill>
                  <a:schemeClr val="accent5"/>
                </a:solidFill>
                <a:hlinkClick action="ppaction://hlinksldjump" r:id="rId12">
                  <a:extLst>
                    <a:ext uri="{A12FA001-AC4F-418D-AE19-62706E023703}">
                      <ahyp:hlinkClr val="tx"/>
                    </a:ext>
                  </a:extLst>
                </a:hlinkClick>
              </a:rPr>
              <a:t>(Slide 9)</a:t>
            </a:r>
            <a:endParaRPr sz="1100">
              <a:solidFill>
                <a:schemeClr val="accent1"/>
              </a:solidFill>
            </a:endParaRPr>
          </a:p>
          <a:p>
            <a:pPr indent="0" lvl="0" marL="0" rtl="0" algn="l">
              <a:lnSpc>
                <a:spcPct val="100000"/>
              </a:lnSpc>
              <a:spcBef>
                <a:spcPts val="1200"/>
              </a:spcBef>
              <a:spcAft>
                <a:spcPts val="0"/>
              </a:spcAft>
              <a:buNone/>
            </a:pPr>
            <a:r>
              <a:rPr lang="en-GB" sz="1100">
                <a:solidFill>
                  <a:schemeClr val="accent1"/>
                </a:solidFill>
              </a:rPr>
              <a:t>Dance Master. (n.d.). Dance Master. </a:t>
            </a:r>
            <a:r>
              <a:rPr lang="en-GB" sz="1100" u="sng">
                <a:solidFill>
                  <a:schemeClr val="hlink"/>
                </a:solidFill>
                <a:hlinkClick r:id="rId13"/>
              </a:rPr>
              <a:t>https://www.facebook.com/peabodybfadance/photos/day-1-of-our-zoom-master-class-series-excited-to-dance-with-jhonnielove-today-pe/848840022260300/</a:t>
            </a:r>
            <a:r>
              <a:rPr lang="en-GB" sz="1100">
                <a:solidFill>
                  <a:schemeClr val="accent1"/>
                </a:solidFill>
              </a:rPr>
              <a:t> </a:t>
            </a:r>
            <a:r>
              <a:rPr b="1" lang="en-GB" sz="1100" u="sng">
                <a:solidFill>
                  <a:schemeClr val="hlink"/>
                </a:solidFill>
                <a:hlinkClick action="ppaction://hlinksldjump" r:id="rId14"/>
              </a:rPr>
              <a:t>(Slide 9)</a:t>
            </a:r>
            <a:endParaRPr sz="1100">
              <a:solidFill>
                <a:schemeClr val="accent1"/>
              </a:solidFill>
              <a:highlight>
                <a:schemeClr val="lt1"/>
              </a:highlight>
            </a:endParaRPr>
          </a:p>
          <a:p>
            <a:pPr indent="0" lvl="0" marL="0" rtl="0" algn="l">
              <a:lnSpc>
                <a:spcPct val="100000"/>
              </a:lnSpc>
              <a:spcBef>
                <a:spcPts val="1200"/>
              </a:spcBef>
              <a:spcAft>
                <a:spcPts val="0"/>
              </a:spcAft>
              <a:buNone/>
            </a:pPr>
            <a:r>
              <a:rPr lang="en-GB" sz="1100">
                <a:solidFill>
                  <a:schemeClr val="accent1"/>
                </a:solidFill>
                <a:highlight>
                  <a:schemeClr val="lt1"/>
                </a:highlight>
              </a:rPr>
              <a:t>Reward. (n.d.). Https://Store.Magenest.Com/Media/Magento-Extension/Reward-Points-Magento-2/Reward-Point_reward-Customers.Png. </a:t>
            </a:r>
            <a:r>
              <a:rPr lang="en-GB" sz="1100" u="sng">
                <a:solidFill>
                  <a:schemeClr val="hlink"/>
                </a:solidFill>
                <a:highlight>
                  <a:schemeClr val="lt1"/>
                </a:highlight>
                <a:hlinkClick r:id="rId15"/>
              </a:rPr>
              <a:t>https://store.magenest.com/media/magento-extension/Reward-Points-magento-2/reward-point_reward-customers.png</a:t>
            </a:r>
            <a:r>
              <a:rPr lang="en-GB" sz="1100">
                <a:solidFill>
                  <a:schemeClr val="accent1"/>
                </a:solidFill>
                <a:highlight>
                  <a:schemeClr val="lt1"/>
                </a:highlight>
              </a:rPr>
              <a:t> </a:t>
            </a:r>
            <a:r>
              <a:rPr b="1" lang="en-GB" sz="1100" u="sng">
                <a:solidFill>
                  <a:schemeClr val="hlink"/>
                </a:solidFill>
                <a:highlight>
                  <a:schemeClr val="lt1"/>
                </a:highlight>
                <a:hlinkClick action="ppaction://hlinksldjump" r:id="rId16"/>
              </a:rPr>
              <a:t>(Slide 12)</a:t>
            </a:r>
            <a:endParaRPr b="1" sz="1100">
              <a:solidFill>
                <a:schemeClr val="accent1"/>
              </a:solidFill>
              <a:highlight>
                <a:schemeClr val="lt1"/>
              </a:highlight>
            </a:endParaRPr>
          </a:p>
          <a:p>
            <a:pPr indent="0" lvl="0" marL="0" rtl="0" algn="l">
              <a:lnSpc>
                <a:spcPct val="100000"/>
              </a:lnSpc>
              <a:spcBef>
                <a:spcPts val="1200"/>
              </a:spcBef>
              <a:spcAft>
                <a:spcPts val="0"/>
              </a:spcAft>
              <a:buNone/>
            </a:pPr>
            <a:r>
              <a:rPr lang="en-GB" sz="1100">
                <a:solidFill>
                  <a:schemeClr val="accent1"/>
                </a:solidFill>
                <a:highlight>
                  <a:schemeClr val="lt1"/>
                </a:highlight>
              </a:rPr>
              <a:t> (n.d.). how to create qr for a location. Retrieved September 13, 2021, from </a:t>
            </a:r>
            <a:r>
              <a:rPr lang="en-GB" sz="1100" u="sng">
                <a:solidFill>
                  <a:schemeClr val="hlink"/>
                </a:solidFill>
                <a:highlight>
                  <a:schemeClr val="lt1"/>
                </a:highlight>
                <a:hlinkClick r:id="rId17"/>
              </a:rPr>
              <a:t>https://weblogue.net/how-to-create-a-qr-code-for-a-location/</a:t>
            </a:r>
            <a:r>
              <a:rPr lang="en-GB" sz="1100">
                <a:solidFill>
                  <a:schemeClr val="accent1"/>
                </a:solidFill>
                <a:highlight>
                  <a:schemeClr val="lt1"/>
                </a:highlight>
              </a:rPr>
              <a:t>. </a:t>
            </a:r>
            <a:r>
              <a:rPr b="1" lang="en-GB" sz="1100" u="sng">
                <a:solidFill>
                  <a:schemeClr val="hlink"/>
                </a:solidFill>
                <a:highlight>
                  <a:schemeClr val="lt1"/>
                </a:highlight>
                <a:hlinkClick action="ppaction://hlinksldjump" r:id="rId18"/>
              </a:rPr>
              <a:t>(Slide 15)</a:t>
            </a:r>
            <a:endParaRPr b="1" sz="1100">
              <a:solidFill>
                <a:schemeClr val="accent1"/>
              </a:solidFill>
              <a:highlight>
                <a:schemeClr val="lt1"/>
              </a:highlight>
            </a:endParaRPr>
          </a:p>
          <a:p>
            <a:pPr indent="0" lvl="0" marL="457200" rtl="0" algn="l">
              <a:lnSpc>
                <a:spcPct val="150000"/>
              </a:lnSpc>
              <a:spcBef>
                <a:spcPts val="1200"/>
              </a:spcBef>
              <a:spcAft>
                <a:spcPts val="0"/>
              </a:spcAft>
              <a:buNone/>
            </a:pPr>
            <a:r>
              <a:t/>
            </a:r>
            <a:endParaRPr sz="900">
              <a:solidFill>
                <a:schemeClr val="accent1"/>
              </a:solidFill>
              <a:highlight>
                <a:schemeClr val="lt1"/>
              </a:highlight>
            </a:endParaRPr>
          </a:p>
          <a:p>
            <a:pPr indent="0" lvl="0" marL="0" rtl="0" algn="l">
              <a:lnSpc>
                <a:spcPct val="150000"/>
              </a:lnSpc>
              <a:spcBef>
                <a:spcPts val="0"/>
              </a:spcBef>
              <a:spcAft>
                <a:spcPts val="0"/>
              </a:spcAft>
              <a:buNone/>
            </a:pPr>
            <a:r>
              <a:t/>
            </a:r>
            <a:endParaRPr sz="900">
              <a:solidFill>
                <a:schemeClr val="accent1"/>
              </a:solidFill>
            </a:endParaRPr>
          </a:p>
          <a:p>
            <a:pPr indent="0" lvl="0" marL="457200" rtl="0" algn="l">
              <a:lnSpc>
                <a:spcPct val="150000"/>
              </a:lnSpc>
              <a:spcBef>
                <a:spcPts val="0"/>
              </a:spcBef>
              <a:spcAft>
                <a:spcPts val="1200"/>
              </a:spcAft>
              <a:buNone/>
            </a:pPr>
            <a:r>
              <a:t/>
            </a:r>
            <a:endParaRPr sz="900">
              <a:solidFill>
                <a:schemeClr val="accen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Problem Statement</a:t>
            </a:r>
            <a:endParaRPr/>
          </a:p>
        </p:txBody>
      </p:sp>
      <p:sp>
        <p:nvSpPr>
          <p:cNvPr id="67" name="Google Shape;67;p14"/>
          <p:cNvSpPr txBox="1"/>
          <p:nvPr>
            <p:ph idx="1" type="body"/>
          </p:nvPr>
        </p:nvSpPr>
        <p:spPr>
          <a:xfrm>
            <a:off x="194250" y="1017450"/>
            <a:ext cx="7688700" cy="764100"/>
          </a:xfrm>
          <a:prstGeom prst="rect">
            <a:avLst/>
          </a:prstGeom>
        </p:spPr>
        <p:txBody>
          <a:bodyPr anchorCtr="0" anchor="t" bIns="91425" lIns="91425" spcFirstLastPara="1" rIns="91425" wrap="square" tIns="91425">
            <a:normAutofit/>
          </a:bodyPr>
          <a:lstStyle/>
          <a:p>
            <a:pPr indent="-330200" lvl="0" marL="457200" rtl="0" algn="just">
              <a:lnSpc>
                <a:spcPct val="100000"/>
              </a:lnSpc>
              <a:spcBef>
                <a:spcPts val="0"/>
              </a:spcBef>
              <a:spcAft>
                <a:spcPts val="0"/>
              </a:spcAft>
              <a:buSzPts val="1600"/>
              <a:buChar char="-"/>
            </a:pPr>
            <a:r>
              <a:rPr lang="en-GB" sz="1600"/>
              <a:t>Rising concern for the increasing number of youth </a:t>
            </a:r>
            <a:r>
              <a:rPr lang="en-GB" sz="1600"/>
              <a:t>engaging</a:t>
            </a:r>
            <a:r>
              <a:rPr lang="en-GB" sz="1600"/>
              <a:t> in sedentary </a:t>
            </a:r>
            <a:r>
              <a:rPr lang="en-GB" sz="1600"/>
              <a:t>lifestyle</a:t>
            </a:r>
            <a:r>
              <a:rPr lang="en-GB" sz="1600"/>
              <a:t> in Singapore.  </a:t>
            </a:r>
            <a:endParaRPr sz="1600"/>
          </a:p>
        </p:txBody>
      </p:sp>
      <p:pic>
        <p:nvPicPr>
          <p:cNvPr id="68" name="Google Shape;68;p14"/>
          <p:cNvPicPr preferRelativeResize="0"/>
          <p:nvPr/>
        </p:nvPicPr>
        <p:blipFill>
          <a:blip r:embed="rId3">
            <a:alphaModFix/>
          </a:blip>
          <a:stretch>
            <a:fillRect/>
          </a:stretch>
        </p:blipFill>
        <p:spPr>
          <a:xfrm>
            <a:off x="727650" y="1781550"/>
            <a:ext cx="4389755" cy="305715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5"/>
          <p:cNvSpPr txBox="1"/>
          <p:nvPr>
            <p:ph idx="1" type="body"/>
          </p:nvPr>
        </p:nvSpPr>
        <p:spPr>
          <a:xfrm>
            <a:off x="6900" y="1391375"/>
            <a:ext cx="4656300" cy="3516600"/>
          </a:xfrm>
          <a:prstGeom prst="rect">
            <a:avLst/>
          </a:prstGeom>
        </p:spPr>
        <p:txBody>
          <a:bodyPr anchorCtr="0" anchor="t" bIns="91425" lIns="91425" spcFirstLastPara="1" rIns="91425" wrap="square" tIns="91425">
            <a:noAutofit/>
          </a:bodyPr>
          <a:lstStyle/>
          <a:p>
            <a:pPr indent="-330200" lvl="0" marL="457200" rtl="0" algn="just">
              <a:lnSpc>
                <a:spcPct val="100000"/>
              </a:lnSpc>
              <a:spcBef>
                <a:spcPts val="0"/>
              </a:spcBef>
              <a:spcAft>
                <a:spcPts val="0"/>
              </a:spcAft>
              <a:buClr>
                <a:srgbClr val="5E696C"/>
              </a:buClr>
              <a:buSzPts val="1600"/>
              <a:buChar char="-"/>
            </a:pPr>
            <a:r>
              <a:rPr lang="en-GB" sz="1600">
                <a:solidFill>
                  <a:srgbClr val="5E696C"/>
                </a:solidFill>
                <a:highlight>
                  <a:srgbClr val="FFFFFF"/>
                </a:highlight>
              </a:rPr>
              <a:t>Around 37% of Singaporeans sat at least 8 hours per day (high level of sedentary behavior). </a:t>
            </a:r>
            <a:endParaRPr sz="1600">
              <a:solidFill>
                <a:srgbClr val="5E696C"/>
              </a:solidFill>
              <a:highlight>
                <a:srgbClr val="FFFFFF"/>
              </a:highlight>
            </a:endParaRPr>
          </a:p>
          <a:p>
            <a:pPr indent="0" lvl="0" marL="457200" rtl="0" algn="just">
              <a:lnSpc>
                <a:spcPct val="100000"/>
              </a:lnSpc>
              <a:spcBef>
                <a:spcPts val="1200"/>
              </a:spcBef>
              <a:spcAft>
                <a:spcPts val="0"/>
              </a:spcAft>
              <a:buNone/>
            </a:pPr>
            <a:r>
              <a:t/>
            </a:r>
            <a:endParaRPr sz="1600">
              <a:solidFill>
                <a:srgbClr val="5E696C"/>
              </a:solidFill>
              <a:highlight>
                <a:srgbClr val="FFFFFF"/>
              </a:highlight>
            </a:endParaRPr>
          </a:p>
          <a:p>
            <a:pPr indent="-330200" lvl="0" marL="457200" rtl="0" algn="just">
              <a:lnSpc>
                <a:spcPct val="100000"/>
              </a:lnSpc>
              <a:spcBef>
                <a:spcPts val="1200"/>
              </a:spcBef>
              <a:spcAft>
                <a:spcPts val="0"/>
              </a:spcAft>
              <a:buClr>
                <a:srgbClr val="5E696C"/>
              </a:buClr>
              <a:buSzPts val="1600"/>
              <a:buChar char="-"/>
            </a:pPr>
            <a:r>
              <a:rPr lang="en-GB" sz="1600">
                <a:solidFill>
                  <a:srgbClr val="5E696C"/>
                </a:solidFill>
                <a:highlight>
                  <a:srgbClr val="FFFFFF"/>
                </a:highlight>
              </a:rPr>
              <a:t>Highest among youngest participants aged 18 to 29 years (40%). </a:t>
            </a:r>
            <a:endParaRPr sz="1600">
              <a:solidFill>
                <a:srgbClr val="5E696C"/>
              </a:solidFill>
              <a:highlight>
                <a:srgbClr val="FFFFFF"/>
              </a:highlight>
            </a:endParaRPr>
          </a:p>
          <a:p>
            <a:pPr indent="0" lvl="0" marL="457200" rtl="0" algn="just">
              <a:lnSpc>
                <a:spcPct val="100000"/>
              </a:lnSpc>
              <a:spcBef>
                <a:spcPts val="1200"/>
              </a:spcBef>
              <a:spcAft>
                <a:spcPts val="0"/>
              </a:spcAft>
              <a:buNone/>
            </a:pPr>
            <a:r>
              <a:t/>
            </a:r>
            <a:endParaRPr sz="1600">
              <a:solidFill>
                <a:srgbClr val="5E696C"/>
              </a:solidFill>
              <a:highlight>
                <a:srgbClr val="FFFFFF"/>
              </a:highlight>
            </a:endParaRPr>
          </a:p>
          <a:p>
            <a:pPr indent="-330200" lvl="0" marL="457200" rtl="0" algn="just">
              <a:lnSpc>
                <a:spcPct val="100000"/>
              </a:lnSpc>
              <a:spcBef>
                <a:spcPts val="1200"/>
              </a:spcBef>
              <a:spcAft>
                <a:spcPts val="0"/>
              </a:spcAft>
              <a:buClr>
                <a:srgbClr val="5E696C"/>
              </a:buClr>
              <a:buSzPts val="1600"/>
              <a:buChar char="-"/>
            </a:pPr>
            <a:r>
              <a:rPr lang="en-GB" sz="1600">
                <a:solidFill>
                  <a:srgbClr val="5E696C"/>
                </a:solidFill>
                <a:highlight>
                  <a:srgbClr val="FFFFFF"/>
                </a:highlight>
              </a:rPr>
              <a:t>High level of sedentary behavior was reported by 44% of participants with polytechnic, university and above level of education. </a:t>
            </a:r>
            <a:endParaRPr sz="1600">
              <a:solidFill>
                <a:srgbClr val="5E696C"/>
              </a:solidFill>
              <a:highlight>
                <a:srgbClr val="FFFFFF"/>
              </a:highlight>
            </a:endParaRPr>
          </a:p>
          <a:p>
            <a:pPr indent="0" lvl="0" marL="0" rtl="0" algn="l">
              <a:spcBef>
                <a:spcPts val="1200"/>
              </a:spcBef>
              <a:spcAft>
                <a:spcPts val="0"/>
              </a:spcAft>
              <a:buNone/>
            </a:pPr>
            <a:r>
              <a:t/>
            </a:r>
            <a:endParaRPr sz="1600">
              <a:solidFill>
                <a:srgbClr val="000000"/>
              </a:solidFill>
              <a:highlight>
                <a:srgbClr val="FFFFFF"/>
              </a:highlight>
            </a:endParaRPr>
          </a:p>
          <a:p>
            <a:pPr indent="0" lvl="0" marL="0" rtl="0" algn="l">
              <a:spcBef>
                <a:spcPts val="1200"/>
              </a:spcBef>
              <a:spcAft>
                <a:spcPts val="1200"/>
              </a:spcAft>
              <a:buNone/>
            </a:pPr>
            <a:r>
              <a:t/>
            </a:r>
            <a:endParaRPr sz="1600">
              <a:solidFill>
                <a:srgbClr val="000000"/>
              </a:solidFill>
              <a:highlight>
                <a:srgbClr val="FFFFFF"/>
              </a:highlight>
            </a:endParaRPr>
          </a:p>
        </p:txBody>
      </p:sp>
      <p:pic>
        <p:nvPicPr>
          <p:cNvPr id="74" name="Google Shape;74;p15"/>
          <p:cNvPicPr preferRelativeResize="0"/>
          <p:nvPr/>
        </p:nvPicPr>
        <p:blipFill>
          <a:blip r:embed="rId3">
            <a:alphaModFix/>
          </a:blip>
          <a:stretch>
            <a:fillRect/>
          </a:stretch>
        </p:blipFill>
        <p:spPr>
          <a:xfrm>
            <a:off x="4663200" y="749300"/>
            <a:ext cx="4480800" cy="3387693"/>
          </a:xfrm>
          <a:prstGeom prst="rect">
            <a:avLst/>
          </a:prstGeom>
          <a:noFill/>
          <a:ln>
            <a:noFill/>
          </a:ln>
        </p:spPr>
      </p:pic>
      <p:sp>
        <p:nvSpPr>
          <p:cNvPr id="75" name="Google Shape;75;p15"/>
          <p:cNvSpPr txBox="1"/>
          <p:nvPr>
            <p:ph type="title"/>
          </p:nvPr>
        </p:nvSpPr>
        <p:spPr>
          <a:xfrm>
            <a:off x="311700" y="391350"/>
            <a:ext cx="8520600" cy="62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sz="2800"/>
              <a:t>Evidence</a:t>
            </a:r>
            <a:endParaRPr sz="2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Client Segment</a:t>
            </a:r>
            <a:endParaRPr/>
          </a:p>
        </p:txBody>
      </p:sp>
      <p:sp>
        <p:nvSpPr>
          <p:cNvPr id="81" name="Google Shape;81;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0200" lvl="0" marL="457200" rtl="0" algn="just">
              <a:spcBef>
                <a:spcPts val="0"/>
              </a:spcBef>
              <a:spcAft>
                <a:spcPts val="0"/>
              </a:spcAft>
              <a:buSzPts val="1600"/>
              <a:buChar char="●"/>
            </a:pPr>
            <a:r>
              <a:rPr lang="en-GB" sz="1600"/>
              <a:t>18 - 35 Years old youth in Singapore </a:t>
            </a:r>
            <a:endParaRPr sz="1600"/>
          </a:p>
          <a:p>
            <a:pPr indent="-330200" lvl="0" marL="457200" rtl="0" algn="just">
              <a:spcBef>
                <a:spcPts val="0"/>
              </a:spcBef>
              <a:spcAft>
                <a:spcPts val="0"/>
              </a:spcAft>
              <a:buSzPts val="1600"/>
              <a:buChar char="●"/>
            </a:pPr>
            <a:r>
              <a:rPr lang="en-GB" sz="1600"/>
              <a:t>Mainly students and young working adults (office environment, WFH, HBL)</a:t>
            </a:r>
            <a:endParaRPr sz="1600"/>
          </a:p>
          <a:p>
            <a:pPr indent="-330200" lvl="0" marL="457200" rtl="0" algn="just">
              <a:spcBef>
                <a:spcPts val="0"/>
              </a:spcBef>
              <a:spcAft>
                <a:spcPts val="0"/>
              </a:spcAft>
              <a:buSzPts val="1600"/>
              <a:buChar char="●"/>
            </a:pPr>
            <a:r>
              <a:rPr lang="en-GB" sz="1600"/>
              <a:t>Reasons: </a:t>
            </a:r>
            <a:endParaRPr sz="1600"/>
          </a:p>
          <a:p>
            <a:pPr indent="-330200" lvl="1" marL="914400" rtl="0" algn="just">
              <a:spcBef>
                <a:spcPts val="0"/>
              </a:spcBef>
              <a:spcAft>
                <a:spcPts val="0"/>
              </a:spcAft>
              <a:buSzPts val="1600"/>
              <a:buChar char="○"/>
            </a:pPr>
            <a:r>
              <a:rPr lang="en-GB" sz="1600"/>
              <a:t>T</a:t>
            </a:r>
            <a:r>
              <a:rPr lang="en-GB" sz="1600"/>
              <a:t>hey are the group that sits around for 8 hours or more per day due to studying and using electronic devices during office hours</a:t>
            </a:r>
            <a:endParaRPr sz="1600"/>
          </a:p>
          <a:p>
            <a:pPr indent="-330200" lvl="1" marL="914400" rtl="0" algn="just">
              <a:spcBef>
                <a:spcPts val="0"/>
              </a:spcBef>
              <a:spcAft>
                <a:spcPts val="0"/>
              </a:spcAft>
              <a:buSzPts val="1600"/>
              <a:buChar char="○"/>
            </a:pPr>
            <a:r>
              <a:rPr lang="en-GB" sz="1600"/>
              <a:t>When they have more work/ studies to do, they will spend their extra time on it, causing even less time to exercise</a:t>
            </a:r>
            <a:endParaRPr sz="1600"/>
          </a:p>
          <a:p>
            <a:pPr indent="0" lvl="0" marL="0" rtl="0" algn="l">
              <a:spcBef>
                <a:spcPts val="1200"/>
              </a:spcBef>
              <a:spcAft>
                <a:spcPts val="0"/>
              </a:spcAft>
              <a:buNone/>
            </a:pPr>
            <a:r>
              <a:rPr lang="en-GB" sz="1600"/>
              <a:t> </a:t>
            </a:r>
            <a:endParaRPr sz="1600"/>
          </a:p>
          <a:p>
            <a:pPr indent="0" lvl="0" marL="0" rtl="0" algn="l">
              <a:spcBef>
                <a:spcPts val="1200"/>
              </a:spcBef>
              <a:spcAft>
                <a:spcPts val="1200"/>
              </a:spcAft>
              <a:buNone/>
            </a:pPr>
            <a:r>
              <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800"/>
              <a:t>Causes and Risks of Sedentary Lifestyle</a:t>
            </a:r>
            <a:endParaRPr sz="2800"/>
          </a:p>
        </p:txBody>
      </p:sp>
      <p:sp>
        <p:nvSpPr>
          <p:cNvPr id="87" name="Google Shape;87;p17"/>
          <p:cNvSpPr txBox="1"/>
          <p:nvPr/>
        </p:nvSpPr>
        <p:spPr>
          <a:xfrm>
            <a:off x="4572000" y="1109550"/>
            <a:ext cx="4572000" cy="3015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GB" sz="1800">
                <a:solidFill>
                  <a:srgbClr val="5E696C"/>
                </a:solidFill>
                <a:latin typeface="Lato"/>
                <a:ea typeface="Lato"/>
                <a:cs typeface="Lato"/>
                <a:sym typeface="Lato"/>
              </a:rPr>
              <a:t>Risks</a:t>
            </a:r>
            <a:endParaRPr b="1" sz="1800">
              <a:solidFill>
                <a:srgbClr val="5E696C"/>
              </a:solidFill>
              <a:latin typeface="Lato"/>
              <a:ea typeface="Lato"/>
              <a:cs typeface="Lato"/>
              <a:sym typeface="Lato"/>
            </a:endParaRPr>
          </a:p>
          <a:p>
            <a:pPr indent="-330200" lvl="0" marL="457200" rtl="0" algn="l">
              <a:lnSpc>
                <a:spcPct val="115000"/>
              </a:lnSpc>
              <a:spcBef>
                <a:spcPts val="0"/>
              </a:spcBef>
              <a:spcAft>
                <a:spcPts val="0"/>
              </a:spcAft>
              <a:buClr>
                <a:srgbClr val="5E696C"/>
              </a:buClr>
              <a:buSzPts val="1600"/>
              <a:buFont typeface="Lato"/>
              <a:buChar char="-"/>
            </a:pPr>
            <a:r>
              <a:rPr lang="en-GB" sz="1600">
                <a:solidFill>
                  <a:srgbClr val="5E696C"/>
                </a:solidFill>
                <a:latin typeface="Lato"/>
                <a:ea typeface="Lato"/>
                <a:cs typeface="Lato"/>
                <a:sym typeface="Lato"/>
              </a:rPr>
              <a:t>Cardiovascular disease</a:t>
            </a:r>
            <a:endParaRPr sz="1600">
              <a:solidFill>
                <a:srgbClr val="5E696C"/>
              </a:solidFill>
              <a:latin typeface="Lato"/>
              <a:ea typeface="Lato"/>
              <a:cs typeface="Lato"/>
              <a:sym typeface="Lato"/>
            </a:endParaRPr>
          </a:p>
          <a:p>
            <a:pPr indent="-330200" lvl="0" marL="457200" rtl="0" algn="l">
              <a:lnSpc>
                <a:spcPct val="115000"/>
              </a:lnSpc>
              <a:spcBef>
                <a:spcPts val="0"/>
              </a:spcBef>
              <a:spcAft>
                <a:spcPts val="0"/>
              </a:spcAft>
              <a:buClr>
                <a:srgbClr val="5E696C"/>
              </a:buClr>
              <a:buSzPts val="1600"/>
              <a:buFont typeface="Lato"/>
              <a:buChar char="-"/>
            </a:pPr>
            <a:r>
              <a:rPr lang="en-GB" sz="1600">
                <a:solidFill>
                  <a:srgbClr val="5E696C"/>
                </a:solidFill>
                <a:latin typeface="Lato"/>
                <a:ea typeface="Lato"/>
                <a:cs typeface="Lato"/>
                <a:sym typeface="Lato"/>
              </a:rPr>
              <a:t>Cancer risk (Colon Cancer)</a:t>
            </a:r>
            <a:endParaRPr sz="1600">
              <a:solidFill>
                <a:srgbClr val="5E696C"/>
              </a:solidFill>
              <a:latin typeface="Lato"/>
              <a:ea typeface="Lato"/>
              <a:cs typeface="Lato"/>
              <a:sym typeface="Lato"/>
            </a:endParaRPr>
          </a:p>
          <a:p>
            <a:pPr indent="-330200" lvl="0" marL="457200" rtl="0" algn="l">
              <a:lnSpc>
                <a:spcPct val="115000"/>
              </a:lnSpc>
              <a:spcBef>
                <a:spcPts val="0"/>
              </a:spcBef>
              <a:spcAft>
                <a:spcPts val="0"/>
              </a:spcAft>
              <a:buClr>
                <a:srgbClr val="5E696C"/>
              </a:buClr>
              <a:buSzPts val="1600"/>
              <a:buFont typeface="Lato"/>
              <a:buChar char="-"/>
            </a:pPr>
            <a:r>
              <a:rPr lang="en-GB" sz="1600">
                <a:solidFill>
                  <a:srgbClr val="5E696C"/>
                </a:solidFill>
                <a:latin typeface="Lato"/>
                <a:ea typeface="Lato"/>
                <a:cs typeface="Lato"/>
                <a:sym typeface="Lato"/>
              </a:rPr>
              <a:t>Metabolic disorders: Diabetes mellitus, Hypertension, Lipid disorder</a:t>
            </a:r>
            <a:endParaRPr sz="1600">
              <a:solidFill>
                <a:srgbClr val="5E696C"/>
              </a:solidFill>
              <a:latin typeface="Lato"/>
              <a:ea typeface="Lato"/>
              <a:cs typeface="Lato"/>
              <a:sym typeface="Lato"/>
            </a:endParaRPr>
          </a:p>
          <a:p>
            <a:pPr indent="-330200" lvl="0" marL="457200" rtl="0" algn="l">
              <a:lnSpc>
                <a:spcPct val="115000"/>
              </a:lnSpc>
              <a:spcBef>
                <a:spcPts val="0"/>
              </a:spcBef>
              <a:spcAft>
                <a:spcPts val="0"/>
              </a:spcAft>
              <a:buClr>
                <a:srgbClr val="5E696C"/>
              </a:buClr>
              <a:buSzPts val="1600"/>
              <a:buFont typeface="Lato"/>
              <a:buChar char="-"/>
            </a:pPr>
            <a:r>
              <a:rPr lang="en-GB" sz="1600">
                <a:solidFill>
                  <a:srgbClr val="5E696C"/>
                </a:solidFill>
                <a:latin typeface="Lato"/>
                <a:ea typeface="Lato"/>
                <a:cs typeface="Lato"/>
                <a:sym typeface="Lato"/>
              </a:rPr>
              <a:t>Musculoskeletal disorders: Arthralgia (stiff joints), Osteoporosis (weaken bones)</a:t>
            </a:r>
            <a:endParaRPr sz="1600">
              <a:solidFill>
                <a:srgbClr val="5E696C"/>
              </a:solidFill>
              <a:latin typeface="Lato"/>
              <a:ea typeface="Lato"/>
              <a:cs typeface="Lato"/>
              <a:sym typeface="Lato"/>
            </a:endParaRPr>
          </a:p>
          <a:p>
            <a:pPr indent="-330200" lvl="0" marL="457200" rtl="0" algn="l">
              <a:lnSpc>
                <a:spcPct val="115000"/>
              </a:lnSpc>
              <a:spcBef>
                <a:spcPts val="0"/>
              </a:spcBef>
              <a:spcAft>
                <a:spcPts val="0"/>
              </a:spcAft>
              <a:buClr>
                <a:srgbClr val="5E696C"/>
              </a:buClr>
              <a:buSzPts val="1600"/>
              <a:buFont typeface="Lato"/>
              <a:buChar char="-"/>
            </a:pPr>
            <a:r>
              <a:rPr lang="en-GB" sz="1600">
                <a:solidFill>
                  <a:srgbClr val="5E696C"/>
                </a:solidFill>
                <a:latin typeface="Lato"/>
                <a:ea typeface="Lato"/>
                <a:cs typeface="Lato"/>
                <a:sym typeface="Lato"/>
              </a:rPr>
              <a:t>Depression </a:t>
            </a:r>
            <a:endParaRPr sz="1600">
              <a:solidFill>
                <a:srgbClr val="5E696C"/>
              </a:solidFill>
              <a:latin typeface="Lato"/>
              <a:ea typeface="Lato"/>
              <a:cs typeface="Lato"/>
              <a:sym typeface="Lato"/>
            </a:endParaRPr>
          </a:p>
          <a:p>
            <a:pPr indent="-330200" lvl="0" marL="457200" rtl="0" algn="l">
              <a:lnSpc>
                <a:spcPct val="115000"/>
              </a:lnSpc>
              <a:spcBef>
                <a:spcPts val="0"/>
              </a:spcBef>
              <a:spcAft>
                <a:spcPts val="0"/>
              </a:spcAft>
              <a:buClr>
                <a:srgbClr val="5E696C"/>
              </a:buClr>
              <a:buSzPts val="1600"/>
              <a:buFont typeface="Lato"/>
              <a:buChar char="-"/>
            </a:pPr>
            <a:r>
              <a:rPr lang="en-GB" sz="1600">
                <a:solidFill>
                  <a:srgbClr val="5E696C"/>
                </a:solidFill>
                <a:latin typeface="Lato"/>
                <a:ea typeface="Lato"/>
                <a:cs typeface="Lato"/>
                <a:sym typeface="Lato"/>
              </a:rPr>
              <a:t>Cognitive impairment</a:t>
            </a:r>
            <a:endParaRPr sz="1600">
              <a:solidFill>
                <a:srgbClr val="5E696C"/>
              </a:solidFill>
              <a:latin typeface="Lato"/>
              <a:ea typeface="Lato"/>
              <a:cs typeface="Lato"/>
              <a:sym typeface="Lato"/>
            </a:endParaRPr>
          </a:p>
          <a:p>
            <a:pPr indent="-330200" lvl="0" marL="457200" rtl="0" algn="l">
              <a:lnSpc>
                <a:spcPct val="115000"/>
              </a:lnSpc>
              <a:spcBef>
                <a:spcPts val="0"/>
              </a:spcBef>
              <a:spcAft>
                <a:spcPts val="0"/>
              </a:spcAft>
              <a:buClr>
                <a:srgbClr val="5E696C"/>
              </a:buClr>
              <a:buSzPts val="1600"/>
              <a:buFont typeface="Lato"/>
              <a:buChar char="-"/>
            </a:pPr>
            <a:r>
              <a:rPr lang="en-GB" sz="1600">
                <a:solidFill>
                  <a:srgbClr val="5E696C"/>
                </a:solidFill>
                <a:latin typeface="Lato"/>
                <a:ea typeface="Lato"/>
                <a:cs typeface="Lato"/>
                <a:sym typeface="Lato"/>
              </a:rPr>
              <a:t>Obesity </a:t>
            </a:r>
            <a:endParaRPr sz="1600">
              <a:solidFill>
                <a:srgbClr val="5E696C"/>
              </a:solidFill>
              <a:latin typeface="Lato"/>
              <a:ea typeface="Lato"/>
              <a:cs typeface="Lato"/>
              <a:sym typeface="Lato"/>
            </a:endParaRPr>
          </a:p>
        </p:txBody>
      </p:sp>
      <p:sp>
        <p:nvSpPr>
          <p:cNvPr id="88" name="Google Shape;88;p17"/>
          <p:cNvSpPr txBox="1"/>
          <p:nvPr/>
        </p:nvSpPr>
        <p:spPr>
          <a:xfrm>
            <a:off x="311700" y="1109550"/>
            <a:ext cx="4158000" cy="325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800">
                <a:solidFill>
                  <a:srgbClr val="5E696C"/>
                </a:solidFill>
                <a:latin typeface="Lato"/>
                <a:ea typeface="Lato"/>
                <a:cs typeface="Lato"/>
                <a:sym typeface="Lato"/>
              </a:rPr>
              <a:t>Causes</a:t>
            </a:r>
            <a:endParaRPr b="1" sz="1800">
              <a:solidFill>
                <a:srgbClr val="5E696C"/>
              </a:solidFill>
              <a:latin typeface="Lato"/>
              <a:ea typeface="Lato"/>
              <a:cs typeface="Lato"/>
              <a:sym typeface="Lato"/>
            </a:endParaRPr>
          </a:p>
          <a:p>
            <a:pPr indent="-330200" lvl="0" marL="457200" rtl="0" algn="l">
              <a:lnSpc>
                <a:spcPct val="115000"/>
              </a:lnSpc>
              <a:spcBef>
                <a:spcPts val="0"/>
              </a:spcBef>
              <a:spcAft>
                <a:spcPts val="0"/>
              </a:spcAft>
              <a:buClr>
                <a:srgbClr val="5E696C"/>
              </a:buClr>
              <a:buSzPts val="1600"/>
              <a:buFont typeface="Lato"/>
              <a:buChar char="-"/>
            </a:pPr>
            <a:r>
              <a:rPr lang="en-GB" sz="1600">
                <a:solidFill>
                  <a:srgbClr val="5E696C"/>
                </a:solidFill>
                <a:latin typeface="Lato"/>
                <a:ea typeface="Lato"/>
                <a:cs typeface="Lato"/>
                <a:sym typeface="Lato"/>
              </a:rPr>
              <a:t>Lack of time due to work/ home commitments</a:t>
            </a:r>
            <a:endParaRPr sz="1600">
              <a:solidFill>
                <a:srgbClr val="5E696C"/>
              </a:solidFill>
              <a:latin typeface="Lato"/>
              <a:ea typeface="Lato"/>
              <a:cs typeface="Lato"/>
              <a:sym typeface="Lato"/>
            </a:endParaRPr>
          </a:p>
          <a:p>
            <a:pPr indent="-330200" lvl="0" marL="457200" rtl="0" algn="l">
              <a:lnSpc>
                <a:spcPct val="115000"/>
              </a:lnSpc>
              <a:spcBef>
                <a:spcPts val="0"/>
              </a:spcBef>
              <a:spcAft>
                <a:spcPts val="0"/>
              </a:spcAft>
              <a:buClr>
                <a:srgbClr val="5E696C"/>
              </a:buClr>
              <a:buSzPts val="1600"/>
              <a:buFont typeface="Lato"/>
              <a:buChar char="-"/>
            </a:pPr>
            <a:r>
              <a:rPr lang="en-GB" sz="1600">
                <a:solidFill>
                  <a:srgbClr val="5E696C"/>
                </a:solidFill>
                <a:latin typeface="Lato"/>
                <a:ea typeface="Lato"/>
                <a:cs typeface="Lato"/>
                <a:sym typeface="Lato"/>
              </a:rPr>
              <a:t>Environment</a:t>
            </a:r>
            <a:endParaRPr sz="1600">
              <a:solidFill>
                <a:srgbClr val="5E696C"/>
              </a:solidFill>
              <a:latin typeface="Lato"/>
              <a:ea typeface="Lato"/>
              <a:cs typeface="Lato"/>
              <a:sym typeface="Lato"/>
            </a:endParaRPr>
          </a:p>
          <a:p>
            <a:pPr indent="-330200" lvl="0" marL="457200" rtl="0" algn="l">
              <a:lnSpc>
                <a:spcPct val="115000"/>
              </a:lnSpc>
              <a:spcBef>
                <a:spcPts val="0"/>
              </a:spcBef>
              <a:spcAft>
                <a:spcPts val="0"/>
              </a:spcAft>
              <a:buClr>
                <a:srgbClr val="5E696C"/>
              </a:buClr>
              <a:buSzPts val="1600"/>
              <a:buFont typeface="Lato"/>
              <a:buChar char="-"/>
            </a:pPr>
            <a:r>
              <a:rPr lang="en-GB" sz="1600">
                <a:solidFill>
                  <a:srgbClr val="5E696C"/>
                </a:solidFill>
                <a:latin typeface="Lato"/>
                <a:ea typeface="Lato"/>
                <a:cs typeface="Lato"/>
                <a:sym typeface="Lato"/>
              </a:rPr>
              <a:t>Habits</a:t>
            </a:r>
            <a:endParaRPr sz="1600">
              <a:solidFill>
                <a:srgbClr val="5E696C"/>
              </a:solidFill>
              <a:latin typeface="Lato"/>
              <a:ea typeface="Lato"/>
              <a:cs typeface="Lato"/>
              <a:sym typeface="Lato"/>
            </a:endParaRPr>
          </a:p>
          <a:p>
            <a:pPr indent="-330200" lvl="0" marL="457200" rtl="0" algn="l">
              <a:lnSpc>
                <a:spcPct val="115000"/>
              </a:lnSpc>
              <a:spcBef>
                <a:spcPts val="0"/>
              </a:spcBef>
              <a:spcAft>
                <a:spcPts val="0"/>
              </a:spcAft>
              <a:buClr>
                <a:srgbClr val="5E696C"/>
              </a:buClr>
              <a:buSzPts val="1600"/>
              <a:buFont typeface="Lato"/>
              <a:buChar char="-"/>
            </a:pPr>
            <a:r>
              <a:rPr lang="en-GB" sz="1600">
                <a:solidFill>
                  <a:srgbClr val="5E696C"/>
                </a:solidFill>
                <a:latin typeface="Lato"/>
                <a:ea typeface="Lato"/>
                <a:cs typeface="Lato"/>
                <a:sym typeface="Lato"/>
              </a:rPr>
              <a:t>Covid situations</a:t>
            </a:r>
            <a:endParaRPr sz="1600">
              <a:solidFill>
                <a:srgbClr val="5E696C"/>
              </a:solidFill>
              <a:latin typeface="Lato"/>
              <a:ea typeface="Lato"/>
              <a:cs typeface="Lato"/>
              <a:sym typeface="Lato"/>
            </a:endParaRPr>
          </a:p>
          <a:p>
            <a:pPr indent="-330200" lvl="0" marL="457200" rtl="0" algn="l">
              <a:lnSpc>
                <a:spcPct val="115000"/>
              </a:lnSpc>
              <a:spcBef>
                <a:spcPts val="0"/>
              </a:spcBef>
              <a:spcAft>
                <a:spcPts val="0"/>
              </a:spcAft>
              <a:buClr>
                <a:srgbClr val="5E696C"/>
              </a:buClr>
              <a:buSzPts val="1600"/>
              <a:buFont typeface="Lato"/>
              <a:buChar char="-"/>
            </a:pPr>
            <a:r>
              <a:rPr lang="en-GB" sz="1600">
                <a:solidFill>
                  <a:srgbClr val="5E696C"/>
                </a:solidFill>
                <a:latin typeface="Lato"/>
                <a:ea typeface="Lato"/>
                <a:cs typeface="Lato"/>
                <a:sym typeface="Lato"/>
              </a:rPr>
              <a:t>Personality (Lazy, like to procrastinate)</a:t>
            </a:r>
            <a:endParaRPr sz="1600">
              <a:solidFill>
                <a:srgbClr val="5E696C"/>
              </a:solidFill>
              <a:latin typeface="Lato"/>
              <a:ea typeface="Lato"/>
              <a:cs typeface="Lato"/>
              <a:sym typeface="Lato"/>
            </a:endParaRPr>
          </a:p>
          <a:p>
            <a:pPr indent="-330200" lvl="0" marL="457200" rtl="0" algn="l">
              <a:lnSpc>
                <a:spcPct val="115000"/>
              </a:lnSpc>
              <a:spcBef>
                <a:spcPts val="0"/>
              </a:spcBef>
              <a:spcAft>
                <a:spcPts val="0"/>
              </a:spcAft>
              <a:buClr>
                <a:srgbClr val="5E696C"/>
              </a:buClr>
              <a:buSzPts val="1600"/>
              <a:buFont typeface="Lato"/>
              <a:buChar char="-"/>
            </a:pPr>
            <a:r>
              <a:rPr lang="en-GB" sz="1600">
                <a:solidFill>
                  <a:srgbClr val="5E696C"/>
                </a:solidFill>
                <a:latin typeface="Lato"/>
                <a:ea typeface="Lato"/>
                <a:cs typeface="Lato"/>
                <a:sym typeface="Lato"/>
              </a:rPr>
              <a:t>Personal </a:t>
            </a:r>
            <a:r>
              <a:rPr lang="en-GB" sz="1600">
                <a:solidFill>
                  <a:srgbClr val="5E696C"/>
                </a:solidFill>
                <a:latin typeface="Lato"/>
                <a:ea typeface="Lato"/>
                <a:cs typeface="Lato"/>
                <a:sym typeface="Lato"/>
              </a:rPr>
              <a:t>preference (Does not like to exercise/ sweat)</a:t>
            </a:r>
            <a:endParaRPr sz="1600">
              <a:solidFill>
                <a:srgbClr val="5E696C"/>
              </a:solidFill>
              <a:latin typeface="Lato"/>
              <a:ea typeface="Lato"/>
              <a:cs typeface="Lato"/>
              <a:sym typeface="Lato"/>
            </a:endParaRPr>
          </a:p>
          <a:p>
            <a:pPr indent="-330200" lvl="0" marL="457200" rtl="0" algn="l">
              <a:lnSpc>
                <a:spcPct val="115000"/>
              </a:lnSpc>
              <a:spcBef>
                <a:spcPts val="0"/>
              </a:spcBef>
              <a:spcAft>
                <a:spcPts val="0"/>
              </a:spcAft>
              <a:buClr>
                <a:srgbClr val="5E696C"/>
              </a:buClr>
              <a:buSzPts val="1600"/>
              <a:buFont typeface="Lato"/>
              <a:buChar char="-"/>
            </a:pPr>
            <a:r>
              <a:rPr lang="en-GB" sz="1600">
                <a:solidFill>
                  <a:srgbClr val="5E696C"/>
                </a:solidFill>
                <a:latin typeface="Lato"/>
                <a:ea typeface="Lato"/>
                <a:cs typeface="Lato"/>
                <a:sym typeface="Lato"/>
              </a:rPr>
              <a:t>Unaware of the risks from sedentary lifestyle</a:t>
            </a:r>
            <a:endParaRPr sz="1600">
              <a:solidFill>
                <a:srgbClr val="5E696C"/>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800"/>
              <a:t>Proposed Project: 10 Week Zoom Healthy Habits</a:t>
            </a:r>
            <a:endParaRPr sz="2800"/>
          </a:p>
        </p:txBody>
      </p:sp>
      <p:graphicFrame>
        <p:nvGraphicFramePr>
          <p:cNvPr id="94" name="Google Shape;94;p18"/>
          <p:cNvGraphicFramePr/>
          <p:nvPr/>
        </p:nvGraphicFramePr>
        <p:xfrm>
          <a:off x="952500" y="1238250"/>
          <a:ext cx="3000000" cy="3000000"/>
        </p:xfrm>
        <a:graphic>
          <a:graphicData uri="http://schemas.openxmlformats.org/drawingml/2006/table">
            <a:tbl>
              <a:tblPr>
                <a:noFill/>
                <a:tableStyleId>{39186B36-2940-40B9-8F74-433579F1B6EB}</a:tableStyleId>
              </a:tblPr>
              <a:tblGrid>
                <a:gridCol w="1358500"/>
                <a:gridCol w="5880500"/>
              </a:tblGrid>
              <a:tr h="244375">
                <a:tc>
                  <a:txBody>
                    <a:bodyPr/>
                    <a:lstStyle/>
                    <a:p>
                      <a:pPr indent="0" lvl="0" marL="0" rtl="0" algn="l">
                        <a:spcBef>
                          <a:spcPts val="0"/>
                        </a:spcBef>
                        <a:spcAft>
                          <a:spcPts val="0"/>
                        </a:spcAft>
                        <a:buNone/>
                      </a:pPr>
                      <a:r>
                        <a:rPr lang="en-GB" sz="1600">
                          <a:latin typeface="Lato"/>
                          <a:ea typeface="Lato"/>
                          <a:cs typeface="Lato"/>
                          <a:sym typeface="Lato"/>
                        </a:rPr>
                        <a:t>Time (hrs)</a:t>
                      </a:r>
                      <a:endParaRPr sz="16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GB" sz="1600">
                          <a:latin typeface="Lato"/>
                          <a:ea typeface="Lato"/>
                          <a:cs typeface="Lato"/>
                          <a:sym typeface="Lato"/>
                        </a:rPr>
                        <a:t>Activity</a:t>
                      </a:r>
                      <a:endParaRPr sz="1600">
                        <a:latin typeface="Lato"/>
                        <a:ea typeface="Lato"/>
                        <a:cs typeface="Lato"/>
                        <a:sym typeface="Lato"/>
                      </a:endParaRPr>
                    </a:p>
                  </a:txBody>
                  <a:tcPr marT="91425" marB="91425" marR="91425" marL="91425"/>
                </a:tc>
              </a:tr>
              <a:tr h="633700">
                <a:tc>
                  <a:txBody>
                    <a:bodyPr/>
                    <a:lstStyle/>
                    <a:p>
                      <a:pPr indent="0" lvl="0" marL="0" rtl="0" algn="l">
                        <a:spcBef>
                          <a:spcPts val="0"/>
                        </a:spcBef>
                        <a:spcAft>
                          <a:spcPts val="0"/>
                        </a:spcAft>
                        <a:buNone/>
                      </a:pPr>
                      <a:r>
                        <a:rPr lang="en-GB" sz="1600">
                          <a:latin typeface="Lato"/>
                          <a:ea typeface="Lato"/>
                          <a:cs typeface="Lato"/>
                          <a:sym typeface="Lato"/>
                        </a:rPr>
                        <a:t>2000-20</a:t>
                      </a:r>
                      <a:r>
                        <a:rPr lang="en-GB" sz="1600">
                          <a:latin typeface="Lato"/>
                          <a:ea typeface="Lato"/>
                          <a:cs typeface="Lato"/>
                          <a:sym typeface="Lato"/>
                        </a:rPr>
                        <a:t>3</a:t>
                      </a:r>
                      <a:r>
                        <a:rPr lang="en-GB" sz="1600">
                          <a:latin typeface="Lato"/>
                          <a:ea typeface="Lato"/>
                          <a:cs typeface="Lato"/>
                          <a:sym typeface="Lato"/>
                        </a:rPr>
                        <a:t>0</a:t>
                      </a:r>
                      <a:endParaRPr sz="1600">
                        <a:latin typeface="Lato"/>
                        <a:ea typeface="Lato"/>
                        <a:cs typeface="Lato"/>
                        <a:sym typeface="Lato"/>
                      </a:endParaRPr>
                    </a:p>
                  </a:txBody>
                  <a:tcPr marT="91425" marB="91425" marR="91425" marL="91425"/>
                </a:tc>
                <a:tc>
                  <a:txBody>
                    <a:bodyPr/>
                    <a:lstStyle/>
                    <a:p>
                      <a:pPr indent="0" lvl="0" marL="0" rtl="0" algn="just">
                        <a:spcBef>
                          <a:spcPts val="0"/>
                        </a:spcBef>
                        <a:spcAft>
                          <a:spcPts val="0"/>
                        </a:spcAft>
                        <a:buNone/>
                      </a:pPr>
                      <a:r>
                        <a:rPr lang="en-GB" sz="1600">
                          <a:latin typeface="Lato"/>
                          <a:ea typeface="Lato"/>
                          <a:cs typeface="Lato"/>
                          <a:sym typeface="Lato"/>
                        </a:rPr>
                        <a:t>Short introduction, </a:t>
                      </a:r>
                      <a:r>
                        <a:rPr lang="en-GB" sz="1600">
                          <a:latin typeface="Lato"/>
                          <a:ea typeface="Lato"/>
                          <a:cs typeface="Lato"/>
                          <a:sym typeface="Lato"/>
                        </a:rPr>
                        <a:t>explaining</a:t>
                      </a:r>
                      <a:r>
                        <a:rPr lang="en-GB" sz="1600">
                          <a:latin typeface="Lato"/>
                          <a:ea typeface="Lato"/>
                          <a:cs typeface="Lato"/>
                          <a:sym typeface="Lato"/>
                        </a:rPr>
                        <a:t> rules of the game throughout the programme, and sharing content about sedentary lifestyle</a:t>
                      </a:r>
                      <a:endParaRPr sz="1600">
                        <a:latin typeface="Lato"/>
                        <a:ea typeface="Lato"/>
                        <a:cs typeface="Lato"/>
                        <a:sym typeface="Lato"/>
                      </a:endParaRPr>
                    </a:p>
                  </a:txBody>
                  <a:tcPr marT="91425" marB="91425" marR="91425" marL="91425"/>
                </a:tc>
              </a:tr>
              <a:tr h="319400">
                <a:tc>
                  <a:txBody>
                    <a:bodyPr/>
                    <a:lstStyle/>
                    <a:p>
                      <a:pPr indent="0" lvl="0" marL="0" rtl="0" algn="l">
                        <a:spcBef>
                          <a:spcPts val="0"/>
                        </a:spcBef>
                        <a:spcAft>
                          <a:spcPts val="0"/>
                        </a:spcAft>
                        <a:buNone/>
                      </a:pPr>
                      <a:r>
                        <a:rPr lang="en-GB" sz="1600">
                          <a:latin typeface="Lato"/>
                          <a:ea typeface="Lato"/>
                          <a:cs typeface="Lato"/>
                          <a:sym typeface="Lato"/>
                        </a:rPr>
                        <a:t>2030-2035</a:t>
                      </a:r>
                      <a:endParaRPr sz="16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GB" sz="1600">
                          <a:latin typeface="Lato"/>
                          <a:ea typeface="Lato"/>
                          <a:cs typeface="Lato"/>
                          <a:sym typeface="Lato"/>
                        </a:rPr>
                        <a:t>Break (Emphasize 20 min stretch rule)</a:t>
                      </a:r>
                      <a:endParaRPr sz="1600">
                        <a:latin typeface="Lato"/>
                        <a:ea typeface="Lato"/>
                        <a:cs typeface="Lato"/>
                        <a:sym typeface="Lato"/>
                      </a:endParaRPr>
                    </a:p>
                  </a:txBody>
                  <a:tcPr marT="91425" marB="91425" marR="91425" marL="91425"/>
                </a:tc>
              </a:tr>
              <a:tr h="340825">
                <a:tc>
                  <a:txBody>
                    <a:bodyPr/>
                    <a:lstStyle/>
                    <a:p>
                      <a:pPr indent="0" lvl="0" marL="0" rtl="0" algn="l">
                        <a:spcBef>
                          <a:spcPts val="0"/>
                        </a:spcBef>
                        <a:spcAft>
                          <a:spcPts val="0"/>
                        </a:spcAft>
                        <a:buNone/>
                      </a:pPr>
                      <a:r>
                        <a:rPr lang="en-GB" sz="1600">
                          <a:latin typeface="Lato"/>
                          <a:ea typeface="Lato"/>
                          <a:cs typeface="Lato"/>
                          <a:sym typeface="Lato"/>
                        </a:rPr>
                        <a:t>2035-2050</a:t>
                      </a:r>
                      <a:endParaRPr sz="16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GB" sz="1600">
                          <a:latin typeface="Lato"/>
                          <a:ea typeface="Lato"/>
                          <a:cs typeface="Lato"/>
                          <a:sym typeface="Lato"/>
                        </a:rPr>
                        <a:t>Ice breaker Games</a:t>
                      </a:r>
                      <a:endParaRPr sz="1600">
                        <a:latin typeface="Lato"/>
                        <a:ea typeface="Lato"/>
                        <a:cs typeface="Lato"/>
                        <a:sym typeface="Lato"/>
                      </a:endParaRPr>
                    </a:p>
                  </a:txBody>
                  <a:tcPr marT="91425" marB="91425" marR="91425" marL="91425"/>
                </a:tc>
              </a:tr>
              <a:tr h="330125">
                <a:tc>
                  <a:txBody>
                    <a:bodyPr/>
                    <a:lstStyle/>
                    <a:p>
                      <a:pPr indent="0" lvl="0" marL="0" rtl="0" algn="l">
                        <a:spcBef>
                          <a:spcPts val="0"/>
                        </a:spcBef>
                        <a:spcAft>
                          <a:spcPts val="0"/>
                        </a:spcAft>
                        <a:buNone/>
                      </a:pPr>
                      <a:r>
                        <a:rPr lang="en-GB" sz="1600">
                          <a:latin typeface="Lato"/>
                          <a:ea typeface="Lato"/>
                          <a:cs typeface="Lato"/>
                          <a:sym typeface="Lato"/>
                        </a:rPr>
                        <a:t>2050-2130</a:t>
                      </a:r>
                      <a:endParaRPr sz="16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GB" sz="1600">
                          <a:latin typeface="Lato"/>
                          <a:ea typeface="Lato"/>
                          <a:cs typeface="Lato"/>
                          <a:sym typeface="Lato"/>
                        </a:rPr>
                        <a:t>Dance/ Workout Session</a:t>
                      </a:r>
                      <a:endParaRPr sz="1600">
                        <a:latin typeface="Lato"/>
                        <a:ea typeface="Lato"/>
                        <a:cs typeface="Lato"/>
                        <a:sym typeface="Lato"/>
                      </a:endParaRPr>
                    </a:p>
                  </a:txBody>
                  <a:tcPr marT="91425" marB="91425" marR="91425" marL="91425"/>
                </a:tc>
              </a:tr>
              <a:tr h="319400">
                <a:tc>
                  <a:txBody>
                    <a:bodyPr/>
                    <a:lstStyle/>
                    <a:p>
                      <a:pPr indent="0" lvl="0" marL="0" rtl="0" algn="l">
                        <a:spcBef>
                          <a:spcPts val="0"/>
                        </a:spcBef>
                        <a:spcAft>
                          <a:spcPts val="0"/>
                        </a:spcAft>
                        <a:buNone/>
                      </a:pPr>
                      <a:r>
                        <a:rPr lang="en-GB" sz="1600">
                          <a:latin typeface="Lato"/>
                          <a:ea typeface="Lato"/>
                          <a:cs typeface="Lato"/>
                          <a:sym typeface="Lato"/>
                        </a:rPr>
                        <a:t>2130-2135</a:t>
                      </a:r>
                      <a:endParaRPr sz="16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GB" sz="1600">
                          <a:latin typeface="Lato"/>
                          <a:ea typeface="Lato"/>
                          <a:cs typeface="Lato"/>
                          <a:sym typeface="Lato"/>
                        </a:rPr>
                        <a:t>Debrief</a:t>
                      </a:r>
                      <a:endParaRPr sz="1600">
                        <a:latin typeface="Lato"/>
                        <a:ea typeface="Lato"/>
                        <a:cs typeface="Lato"/>
                        <a:sym typeface="Lato"/>
                      </a:endParaRPr>
                    </a:p>
                  </a:txBody>
                  <a:tcPr marT="91425" marB="91425" marR="91425" marL="91425"/>
                </a:tc>
              </a:tr>
            </a:tbl>
          </a:graphicData>
        </a:graphic>
      </p:graphicFrame>
      <p:sp>
        <p:nvSpPr>
          <p:cNvPr id="95" name="Google Shape;95;p18"/>
          <p:cNvSpPr txBox="1"/>
          <p:nvPr/>
        </p:nvSpPr>
        <p:spPr>
          <a:xfrm>
            <a:off x="889400" y="4071950"/>
            <a:ext cx="7314000" cy="6771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GB" sz="1600">
                <a:solidFill>
                  <a:srgbClr val="5E696C"/>
                </a:solidFill>
                <a:latin typeface="Lato"/>
                <a:ea typeface="Lato"/>
                <a:cs typeface="Lato"/>
                <a:sym typeface="Lato"/>
              </a:rPr>
              <a:t>It will happen twice per week, Tuesday and Thursday. Participants can choose which day to join, only need to join once per week.</a:t>
            </a:r>
            <a:endParaRPr sz="1600">
              <a:solidFill>
                <a:srgbClr val="5E696C"/>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800"/>
              <a:t>Content Sharing of Sedentary Lifestyle</a:t>
            </a:r>
            <a:endParaRPr sz="2800"/>
          </a:p>
        </p:txBody>
      </p:sp>
      <p:sp>
        <p:nvSpPr>
          <p:cNvPr id="101" name="Google Shape;101;p19"/>
          <p:cNvSpPr txBox="1"/>
          <p:nvPr>
            <p:ph idx="1" type="body"/>
          </p:nvPr>
        </p:nvSpPr>
        <p:spPr>
          <a:xfrm>
            <a:off x="311700" y="1152475"/>
            <a:ext cx="8520600" cy="371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600"/>
              <a:t>Week 1 and 2: Health and Nutrition</a:t>
            </a:r>
            <a:endParaRPr sz="1600"/>
          </a:p>
          <a:p>
            <a:pPr indent="0" lvl="0" marL="0" rtl="0" algn="l">
              <a:spcBef>
                <a:spcPts val="1200"/>
              </a:spcBef>
              <a:spcAft>
                <a:spcPts val="0"/>
              </a:spcAft>
              <a:buNone/>
            </a:pPr>
            <a:r>
              <a:rPr lang="en-GB" sz="1600"/>
              <a:t>Week 3 and 4: Health and Fitness</a:t>
            </a:r>
            <a:endParaRPr sz="1600"/>
          </a:p>
          <a:p>
            <a:pPr indent="0" lvl="0" marL="0" rtl="0" algn="l">
              <a:spcBef>
                <a:spcPts val="1200"/>
              </a:spcBef>
              <a:spcAft>
                <a:spcPts val="0"/>
              </a:spcAft>
              <a:buNone/>
            </a:pPr>
            <a:r>
              <a:rPr lang="en-GB" sz="1600"/>
              <a:t>Week 5 and 6: Health and Diseases</a:t>
            </a:r>
            <a:endParaRPr sz="1600"/>
          </a:p>
          <a:p>
            <a:pPr indent="0" lvl="0" marL="0" rtl="0" algn="l">
              <a:spcBef>
                <a:spcPts val="1200"/>
              </a:spcBef>
              <a:spcAft>
                <a:spcPts val="0"/>
              </a:spcAft>
              <a:buNone/>
            </a:pPr>
            <a:r>
              <a:rPr lang="en-GB" sz="1600"/>
              <a:t>Week 7 and 8: Health and Maturation</a:t>
            </a:r>
            <a:endParaRPr sz="1600"/>
          </a:p>
          <a:p>
            <a:pPr indent="0" lvl="0" marL="0" rtl="0" algn="l">
              <a:spcBef>
                <a:spcPts val="1200"/>
              </a:spcBef>
              <a:spcAft>
                <a:spcPts val="0"/>
              </a:spcAft>
              <a:buNone/>
            </a:pPr>
            <a:r>
              <a:rPr lang="en-GB" sz="1600"/>
              <a:t>Week 9 and 10: Health and Wholeness in Building Resilience</a:t>
            </a:r>
            <a:endParaRPr sz="1600"/>
          </a:p>
          <a:p>
            <a:pPr indent="0" lvl="0" marL="0" rtl="0" algn="l">
              <a:spcBef>
                <a:spcPts val="1200"/>
              </a:spcBef>
              <a:spcAft>
                <a:spcPts val="0"/>
              </a:spcAft>
              <a:buNone/>
            </a:pPr>
            <a:r>
              <a:rPr lang="en-GB" sz="1600"/>
              <a:t>(Notes will be referenced from, and given credit to CC0005 Health Living and Well Being Lecture Notes)</a:t>
            </a:r>
            <a:endParaRPr sz="1600"/>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311700" y="230625"/>
            <a:ext cx="8520600" cy="62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800"/>
              <a:t>Key Activities</a:t>
            </a:r>
            <a:endParaRPr sz="2800"/>
          </a:p>
        </p:txBody>
      </p:sp>
      <p:sp>
        <p:nvSpPr>
          <p:cNvPr id="107" name="Google Shape;107;p20"/>
          <p:cNvSpPr txBox="1"/>
          <p:nvPr>
            <p:ph idx="1" type="body"/>
          </p:nvPr>
        </p:nvSpPr>
        <p:spPr>
          <a:xfrm>
            <a:off x="311700" y="856725"/>
            <a:ext cx="5875800" cy="40509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1018"/>
              <a:buNone/>
            </a:pPr>
            <a:r>
              <a:rPr b="1" lang="en-GB" sz="1600"/>
              <a:t>Ice breaker</a:t>
            </a:r>
            <a:endParaRPr b="1" sz="1600"/>
          </a:p>
          <a:p>
            <a:pPr indent="-330200" lvl="0" marL="457200" rtl="0" algn="l">
              <a:lnSpc>
                <a:spcPct val="95000"/>
              </a:lnSpc>
              <a:spcBef>
                <a:spcPts val="1200"/>
              </a:spcBef>
              <a:spcAft>
                <a:spcPts val="0"/>
              </a:spcAft>
              <a:buSzPts val="1600"/>
              <a:buChar char="-"/>
            </a:pPr>
            <a:r>
              <a:rPr b="1" lang="en-GB" sz="1600"/>
              <a:t>Action </a:t>
            </a:r>
            <a:r>
              <a:rPr b="1" lang="en-GB" sz="1600"/>
              <a:t>Telepathy (3min)</a:t>
            </a:r>
            <a:endParaRPr b="1" sz="1600"/>
          </a:p>
          <a:p>
            <a:pPr indent="0" lvl="0" marL="457200" rtl="0" algn="l">
              <a:lnSpc>
                <a:spcPct val="95000"/>
              </a:lnSpc>
              <a:spcBef>
                <a:spcPts val="1200"/>
              </a:spcBef>
              <a:spcAft>
                <a:spcPts val="0"/>
              </a:spcAft>
              <a:buSzPts val="1018"/>
              <a:buNone/>
            </a:pPr>
            <a:r>
              <a:rPr lang="en-GB" sz="1600"/>
              <a:t>The host will ask set of questions like  eg. what action you will do when you wake up? And the participant will try to do the same posture and if more than half of the participant shows the same posture, everyone will get 10 points each </a:t>
            </a:r>
            <a:endParaRPr sz="1600"/>
          </a:p>
          <a:p>
            <a:pPr indent="-330200" lvl="0" marL="457200" rtl="0" algn="l">
              <a:lnSpc>
                <a:spcPct val="95000"/>
              </a:lnSpc>
              <a:spcBef>
                <a:spcPts val="1200"/>
              </a:spcBef>
              <a:spcAft>
                <a:spcPts val="0"/>
              </a:spcAft>
              <a:buSzPts val="1600"/>
              <a:buChar char="-"/>
            </a:pPr>
            <a:r>
              <a:rPr b="1" lang="en-GB" sz="1600"/>
              <a:t>Dance master (2min)</a:t>
            </a:r>
            <a:endParaRPr b="1" sz="1600"/>
          </a:p>
          <a:p>
            <a:pPr indent="0" lvl="0" marL="457200" rtl="0" algn="l">
              <a:lnSpc>
                <a:spcPct val="95000"/>
              </a:lnSpc>
              <a:spcBef>
                <a:spcPts val="1200"/>
              </a:spcBef>
              <a:spcAft>
                <a:spcPts val="0"/>
              </a:spcAft>
              <a:buSzPts val="1018"/>
              <a:buNone/>
            </a:pPr>
            <a:r>
              <a:rPr lang="en-GB" sz="1600"/>
              <a:t>Host will play popular songs among youth and every participant will vibe and dance to the tunes of the song for 2 minutes (they can do any movement that they like)</a:t>
            </a:r>
            <a:endParaRPr sz="1600"/>
          </a:p>
          <a:p>
            <a:pPr indent="0" lvl="0" marL="457200" rtl="0" algn="l">
              <a:lnSpc>
                <a:spcPct val="95000"/>
              </a:lnSpc>
              <a:spcBef>
                <a:spcPts val="1200"/>
              </a:spcBef>
              <a:spcAft>
                <a:spcPts val="0"/>
              </a:spcAft>
              <a:buSzPts val="1018"/>
              <a:buNone/>
            </a:pPr>
            <a:r>
              <a:rPr lang="en-GB" sz="1600"/>
              <a:t>Person who moves the most/ can see very obvious sweat will be given 10 points. (Can be awarded to more than 1 person)</a:t>
            </a:r>
            <a:endParaRPr sz="1600"/>
          </a:p>
          <a:p>
            <a:pPr indent="0" lvl="0" marL="0" rtl="0" algn="l">
              <a:lnSpc>
                <a:spcPct val="95000"/>
              </a:lnSpc>
              <a:spcBef>
                <a:spcPts val="1200"/>
              </a:spcBef>
              <a:spcAft>
                <a:spcPts val="1200"/>
              </a:spcAft>
              <a:buSzPts val="1018"/>
              <a:buNone/>
            </a:pPr>
            <a:r>
              <a:t/>
            </a:r>
            <a:endParaRPr b="1" sz="1600"/>
          </a:p>
        </p:txBody>
      </p:sp>
      <p:pic>
        <p:nvPicPr>
          <p:cNvPr id="108" name="Google Shape;108;p20"/>
          <p:cNvPicPr preferRelativeResize="0"/>
          <p:nvPr/>
        </p:nvPicPr>
        <p:blipFill>
          <a:blip r:embed="rId3">
            <a:alphaModFix/>
          </a:blip>
          <a:stretch>
            <a:fillRect/>
          </a:stretch>
        </p:blipFill>
        <p:spPr>
          <a:xfrm>
            <a:off x="6309675" y="592725"/>
            <a:ext cx="2427950" cy="1813550"/>
          </a:xfrm>
          <a:prstGeom prst="rect">
            <a:avLst/>
          </a:prstGeom>
          <a:noFill/>
          <a:ln>
            <a:noFill/>
          </a:ln>
        </p:spPr>
      </p:pic>
      <p:pic>
        <p:nvPicPr>
          <p:cNvPr id="109" name="Google Shape;109;p20"/>
          <p:cNvPicPr preferRelativeResize="0"/>
          <p:nvPr/>
        </p:nvPicPr>
        <p:blipFill>
          <a:blip r:embed="rId4">
            <a:alphaModFix/>
          </a:blip>
          <a:stretch>
            <a:fillRect/>
          </a:stretch>
        </p:blipFill>
        <p:spPr>
          <a:xfrm>
            <a:off x="6187600" y="2672200"/>
            <a:ext cx="2550025" cy="19589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311700" y="391350"/>
            <a:ext cx="3519600" cy="62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800"/>
              <a:t>Key Activities</a:t>
            </a:r>
            <a:endParaRPr sz="2800"/>
          </a:p>
        </p:txBody>
      </p:sp>
      <p:sp>
        <p:nvSpPr>
          <p:cNvPr id="115" name="Google Shape;115;p21"/>
          <p:cNvSpPr txBox="1"/>
          <p:nvPr>
            <p:ph idx="1" type="body"/>
          </p:nvPr>
        </p:nvSpPr>
        <p:spPr>
          <a:xfrm>
            <a:off x="196375" y="1152475"/>
            <a:ext cx="4140000" cy="364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600"/>
              <a:t>Bingo Game (10min)</a:t>
            </a:r>
            <a:endParaRPr b="1" sz="1600"/>
          </a:p>
          <a:p>
            <a:pPr indent="-330200" lvl="0" marL="457200" rtl="0" algn="l">
              <a:spcBef>
                <a:spcPts val="1200"/>
              </a:spcBef>
              <a:spcAft>
                <a:spcPts val="0"/>
              </a:spcAft>
              <a:buSzPts val="1600"/>
              <a:buChar char="-"/>
            </a:pPr>
            <a:r>
              <a:rPr lang="en-GB" sz="1600"/>
              <a:t>Participants are each given an image of Bingo template. Each box is a given action/ exercise that needs to be completed. For every line completed,  participants will receive points</a:t>
            </a:r>
            <a:endParaRPr sz="1600"/>
          </a:p>
          <a:p>
            <a:pPr indent="-330200" lvl="0" marL="457200" rtl="0" algn="l">
              <a:spcBef>
                <a:spcPts val="0"/>
              </a:spcBef>
              <a:spcAft>
                <a:spcPts val="0"/>
              </a:spcAft>
              <a:buSzPts val="1600"/>
              <a:buChar char="-"/>
            </a:pPr>
            <a:r>
              <a:rPr lang="en-GB" sz="1600"/>
              <a:t>Only two </a:t>
            </a:r>
            <a:r>
              <a:rPr lang="en-GB" sz="1600"/>
              <a:t>people</a:t>
            </a:r>
            <a:r>
              <a:rPr lang="en-GB" sz="1600"/>
              <a:t> can do at the same time within 10 </a:t>
            </a:r>
            <a:r>
              <a:rPr lang="en-GB" sz="1600"/>
              <a:t>minutes</a:t>
            </a:r>
            <a:r>
              <a:rPr lang="en-GB" sz="1600"/>
              <a:t>, so the opportunity to cross out boxes is on a first come first serve voluntary basis</a:t>
            </a:r>
            <a:endParaRPr sz="1600"/>
          </a:p>
          <a:p>
            <a:pPr indent="-330200" lvl="0" marL="457200" rtl="0" algn="l">
              <a:spcBef>
                <a:spcPts val="0"/>
              </a:spcBef>
              <a:spcAft>
                <a:spcPts val="0"/>
              </a:spcAft>
              <a:buSzPts val="1600"/>
              <a:buChar char="-"/>
            </a:pPr>
            <a:r>
              <a:rPr lang="en-GB" sz="1600"/>
              <a:t>Each line crossed out is 10 points</a:t>
            </a:r>
            <a:endParaRPr sz="1600"/>
          </a:p>
        </p:txBody>
      </p:sp>
      <p:graphicFrame>
        <p:nvGraphicFramePr>
          <p:cNvPr id="116" name="Google Shape;116;p21"/>
          <p:cNvGraphicFramePr/>
          <p:nvPr/>
        </p:nvGraphicFramePr>
        <p:xfrm>
          <a:off x="4382600" y="226400"/>
          <a:ext cx="3000000" cy="3000000"/>
        </p:xfrm>
        <a:graphic>
          <a:graphicData uri="http://schemas.openxmlformats.org/drawingml/2006/table">
            <a:tbl>
              <a:tblPr>
                <a:noFill/>
                <a:tableStyleId>{39186B36-2940-40B9-8F74-433579F1B6EB}</a:tableStyleId>
              </a:tblPr>
              <a:tblGrid>
                <a:gridCol w="1168650"/>
                <a:gridCol w="1168650"/>
                <a:gridCol w="1168650"/>
                <a:gridCol w="1168650"/>
              </a:tblGrid>
              <a:tr h="1018025">
                <a:tc>
                  <a:txBody>
                    <a:bodyPr/>
                    <a:lstStyle/>
                    <a:p>
                      <a:pPr indent="0" lvl="0" marL="0" rtl="0" algn="l">
                        <a:spcBef>
                          <a:spcPts val="0"/>
                        </a:spcBef>
                        <a:spcAft>
                          <a:spcPts val="0"/>
                        </a:spcAft>
                        <a:buNone/>
                      </a:pPr>
                      <a:r>
                        <a:rPr lang="en-GB" sz="1000"/>
                        <a:t>2 minutes push up</a:t>
                      </a:r>
                      <a:endParaRPr sz="1000"/>
                    </a:p>
                  </a:txBody>
                  <a:tcPr marT="91425" marB="91425" marR="91425" marL="91425"/>
                </a:tc>
                <a:tc>
                  <a:txBody>
                    <a:bodyPr/>
                    <a:lstStyle/>
                    <a:p>
                      <a:pPr indent="0" lvl="0" marL="0" rtl="0" algn="l">
                        <a:spcBef>
                          <a:spcPts val="0"/>
                        </a:spcBef>
                        <a:spcAft>
                          <a:spcPts val="0"/>
                        </a:spcAft>
                        <a:buNone/>
                      </a:pPr>
                      <a:r>
                        <a:rPr lang="en-GB" sz="1000"/>
                        <a:t>2 minutes sit up</a:t>
                      </a:r>
                      <a:endParaRPr sz="1000"/>
                    </a:p>
                  </a:txBody>
                  <a:tcPr marT="91425" marB="91425" marR="91425" marL="91425"/>
                </a:tc>
                <a:tc>
                  <a:txBody>
                    <a:bodyPr/>
                    <a:lstStyle/>
                    <a:p>
                      <a:pPr indent="0" lvl="0" marL="0" rtl="0" algn="l">
                        <a:spcBef>
                          <a:spcPts val="0"/>
                        </a:spcBef>
                        <a:spcAft>
                          <a:spcPts val="0"/>
                        </a:spcAft>
                        <a:buNone/>
                      </a:pPr>
                      <a:r>
                        <a:rPr lang="en-GB" sz="1000"/>
                        <a:t>1 minute elbow plank</a:t>
                      </a:r>
                      <a:endParaRPr sz="1000"/>
                    </a:p>
                  </a:txBody>
                  <a:tcPr marT="91425" marB="91425" marR="91425" marL="91425"/>
                </a:tc>
                <a:tc>
                  <a:txBody>
                    <a:bodyPr/>
                    <a:lstStyle/>
                    <a:p>
                      <a:pPr indent="0" lvl="0" marL="0" rtl="0" algn="l">
                        <a:spcBef>
                          <a:spcPts val="0"/>
                        </a:spcBef>
                        <a:spcAft>
                          <a:spcPts val="0"/>
                        </a:spcAft>
                        <a:buNone/>
                      </a:pPr>
                      <a:r>
                        <a:rPr lang="en-GB" sz="1000"/>
                        <a:t>1 minute wall sit</a:t>
                      </a:r>
                      <a:endParaRPr sz="1000"/>
                    </a:p>
                  </a:txBody>
                  <a:tcPr marT="91425" marB="91425" marR="91425" marL="91425"/>
                </a:tc>
              </a:tr>
              <a:tr h="1049550">
                <a:tc>
                  <a:txBody>
                    <a:bodyPr/>
                    <a:lstStyle/>
                    <a:p>
                      <a:pPr indent="0" lvl="0" marL="0" rtl="0" algn="l">
                        <a:spcBef>
                          <a:spcPts val="0"/>
                        </a:spcBef>
                        <a:spcAft>
                          <a:spcPts val="0"/>
                        </a:spcAft>
                        <a:buNone/>
                      </a:pPr>
                      <a:r>
                        <a:rPr lang="en-GB" sz="1000"/>
                        <a:t>1 minute 30 seconds mountain climbers</a:t>
                      </a:r>
                      <a:endParaRPr sz="1000"/>
                    </a:p>
                  </a:txBody>
                  <a:tcPr marT="91425" marB="91425" marR="91425" marL="91425"/>
                </a:tc>
                <a:tc>
                  <a:txBody>
                    <a:bodyPr/>
                    <a:lstStyle/>
                    <a:p>
                      <a:pPr indent="0" lvl="0" marL="0" rtl="0" algn="l">
                        <a:spcBef>
                          <a:spcPts val="0"/>
                        </a:spcBef>
                        <a:spcAft>
                          <a:spcPts val="0"/>
                        </a:spcAft>
                        <a:buNone/>
                      </a:pPr>
                      <a:r>
                        <a:rPr lang="en-GB" sz="1000"/>
                        <a:t>20 burpees</a:t>
                      </a:r>
                      <a:endParaRPr sz="1000"/>
                    </a:p>
                  </a:txBody>
                  <a:tcPr marT="91425" marB="91425" marR="91425" marL="91425"/>
                </a:tc>
                <a:tc>
                  <a:txBody>
                    <a:bodyPr/>
                    <a:lstStyle/>
                    <a:p>
                      <a:pPr indent="0" lvl="0" marL="0" rtl="0" algn="l">
                        <a:spcBef>
                          <a:spcPts val="0"/>
                        </a:spcBef>
                        <a:spcAft>
                          <a:spcPts val="0"/>
                        </a:spcAft>
                        <a:buNone/>
                      </a:pPr>
                      <a:r>
                        <a:rPr lang="en-GB" sz="1000"/>
                        <a:t>2 minutes jumping jack</a:t>
                      </a:r>
                      <a:endParaRPr sz="1000"/>
                    </a:p>
                  </a:txBody>
                  <a:tcPr marT="91425" marB="91425" marR="91425" marL="91425"/>
                </a:tc>
                <a:tc>
                  <a:txBody>
                    <a:bodyPr/>
                    <a:lstStyle/>
                    <a:p>
                      <a:pPr indent="0" lvl="0" marL="0" rtl="0" algn="l">
                        <a:spcBef>
                          <a:spcPts val="0"/>
                        </a:spcBef>
                        <a:spcAft>
                          <a:spcPts val="0"/>
                        </a:spcAft>
                        <a:buNone/>
                      </a:pPr>
                      <a:r>
                        <a:rPr lang="en-GB" sz="1000"/>
                        <a:t>45 squats</a:t>
                      </a:r>
                      <a:endParaRPr sz="1000"/>
                    </a:p>
                  </a:txBody>
                  <a:tcPr marT="91425" marB="91425" marR="91425" marL="91425"/>
                </a:tc>
              </a:tr>
              <a:tr h="1018025">
                <a:tc>
                  <a:txBody>
                    <a:bodyPr/>
                    <a:lstStyle/>
                    <a:p>
                      <a:pPr indent="0" lvl="0" marL="0" rtl="0" algn="l">
                        <a:spcBef>
                          <a:spcPts val="0"/>
                        </a:spcBef>
                        <a:spcAft>
                          <a:spcPts val="0"/>
                        </a:spcAft>
                        <a:buNone/>
                      </a:pPr>
                      <a:r>
                        <a:rPr lang="en-GB" sz="1000"/>
                        <a:t>1 minute russian twist</a:t>
                      </a:r>
                      <a:endParaRPr sz="1000"/>
                    </a:p>
                  </a:txBody>
                  <a:tcPr marT="91425" marB="91425" marR="91425" marL="91425"/>
                </a:tc>
                <a:tc>
                  <a:txBody>
                    <a:bodyPr/>
                    <a:lstStyle/>
                    <a:p>
                      <a:pPr indent="0" lvl="0" marL="0" rtl="0" algn="l">
                        <a:spcBef>
                          <a:spcPts val="0"/>
                        </a:spcBef>
                        <a:spcAft>
                          <a:spcPts val="0"/>
                        </a:spcAft>
                        <a:buNone/>
                      </a:pPr>
                      <a:r>
                        <a:rPr lang="en-GB" sz="1000"/>
                        <a:t>1 minute forward lunge</a:t>
                      </a:r>
                      <a:endParaRPr sz="1000"/>
                    </a:p>
                  </a:txBody>
                  <a:tcPr marT="91425" marB="91425" marR="91425" marL="91425"/>
                </a:tc>
                <a:tc>
                  <a:txBody>
                    <a:bodyPr/>
                    <a:lstStyle/>
                    <a:p>
                      <a:pPr indent="0" lvl="0" marL="0" rtl="0" algn="l">
                        <a:spcBef>
                          <a:spcPts val="0"/>
                        </a:spcBef>
                        <a:spcAft>
                          <a:spcPts val="0"/>
                        </a:spcAft>
                        <a:buNone/>
                      </a:pPr>
                      <a:r>
                        <a:rPr lang="en-GB" sz="1000"/>
                        <a:t>1 minute reverse lunge</a:t>
                      </a:r>
                      <a:endParaRPr sz="1000"/>
                    </a:p>
                  </a:txBody>
                  <a:tcPr marT="91425" marB="91425" marR="91425" marL="91425"/>
                </a:tc>
                <a:tc>
                  <a:txBody>
                    <a:bodyPr/>
                    <a:lstStyle/>
                    <a:p>
                      <a:pPr indent="0" lvl="0" marL="0" rtl="0" algn="l">
                        <a:spcBef>
                          <a:spcPts val="0"/>
                        </a:spcBef>
                        <a:spcAft>
                          <a:spcPts val="0"/>
                        </a:spcAft>
                        <a:buNone/>
                      </a:pPr>
                      <a:r>
                        <a:rPr lang="en-GB" sz="1000"/>
                        <a:t>1 minute leg raise</a:t>
                      </a:r>
                      <a:endParaRPr sz="1000"/>
                    </a:p>
                  </a:txBody>
                  <a:tcPr marT="91425" marB="91425" marR="91425" marL="91425"/>
                </a:tc>
              </a:tr>
              <a:tr h="1481725">
                <a:tc>
                  <a:txBody>
                    <a:bodyPr/>
                    <a:lstStyle/>
                    <a:p>
                      <a:pPr indent="0" lvl="0" marL="0" rtl="0" algn="l">
                        <a:spcBef>
                          <a:spcPts val="0"/>
                        </a:spcBef>
                        <a:spcAft>
                          <a:spcPts val="0"/>
                        </a:spcAft>
                        <a:buNone/>
                      </a:pPr>
                      <a:r>
                        <a:rPr lang="en-GB" sz="1000"/>
                        <a:t>3 minutes elevated push up</a:t>
                      </a:r>
                      <a:endParaRPr sz="1000"/>
                    </a:p>
                  </a:txBody>
                  <a:tcPr marT="91425" marB="91425" marR="91425" marL="91425"/>
                </a:tc>
                <a:tc>
                  <a:txBody>
                    <a:bodyPr/>
                    <a:lstStyle/>
                    <a:p>
                      <a:pPr indent="0" lvl="0" marL="0" rtl="0" algn="l">
                        <a:spcBef>
                          <a:spcPts val="0"/>
                        </a:spcBef>
                        <a:spcAft>
                          <a:spcPts val="0"/>
                        </a:spcAft>
                        <a:buNone/>
                      </a:pPr>
                      <a:r>
                        <a:rPr lang="en-GB" sz="1000"/>
                        <a:t>3 minutes crunches</a:t>
                      </a:r>
                      <a:endParaRPr sz="1000"/>
                    </a:p>
                  </a:txBody>
                  <a:tcPr marT="91425" marB="91425" marR="91425" marL="91425"/>
                </a:tc>
                <a:tc>
                  <a:txBody>
                    <a:bodyPr/>
                    <a:lstStyle/>
                    <a:p>
                      <a:pPr indent="0" lvl="0" marL="0" rtl="0" algn="l">
                        <a:spcBef>
                          <a:spcPts val="0"/>
                        </a:spcBef>
                        <a:spcAft>
                          <a:spcPts val="0"/>
                        </a:spcAft>
                        <a:buNone/>
                      </a:pPr>
                      <a:r>
                        <a:rPr lang="en-GB" sz="1000"/>
                        <a:t>Elbow side planks (Both sides 1 minute each)</a:t>
                      </a:r>
                      <a:endParaRPr sz="1000"/>
                    </a:p>
                  </a:txBody>
                  <a:tcPr marT="91425" marB="91425" marR="91425" marL="91425"/>
                </a:tc>
                <a:tc>
                  <a:txBody>
                    <a:bodyPr/>
                    <a:lstStyle/>
                    <a:p>
                      <a:pPr indent="0" lvl="0" marL="0" rtl="0" algn="l">
                        <a:spcBef>
                          <a:spcPts val="0"/>
                        </a:spcBef>
                        <a:spcAft>
                          <a:spcPts val="0"/>
                        </a:spcAft>
                        <a:buNone/>
                      </a:pPr>
                      <a:r>
                        <a:rPr lang="en-GB" sz="1000"/>
                        <a:t>1 minute raised arm circles (Forward and Backward)</a:t>
                      </a:r>
                      <a:endParaRPr sz="1000"/>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