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Nuni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14AC1F9-53C0-4F72-8049-B104FDE8D65C}">
  <a:tblStyle styleId="{114AC1F9-53C0-4F72-8049-B104FDE8D65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55b1cf562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55b1cf562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fee19114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fee19114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5ad2bf553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5ad2bf553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55eda44e0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55eda44e0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55eda44e0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55eda44e0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55eda44e0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55eda44e0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55eda44e0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55eda44e0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55b1cf562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55b1cf562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5ad2bf553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5ad2bf553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580bf32cb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580bf32cb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554cdb157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554cdb157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554cdb157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554cdb157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N/S because there are only</a:t>
            </a:r>
            <a:endParaRPr/>
          </a:p>
          <a:p>
            <a:pPr indent="0" lvl="0" marL="0" rtl="0" algn="l">
              <a:spcBef>
                <a:spcPts val="0"/>
              </a:spcBef>
              <a:spcAft>
                <a:spcPts val="0"/>
              </a:spcAft>
              <a:buNone/>
            </a:pPr>
            <a:r>
              <a:rPr lang="en-GB"/>
              <a:t>Normal merge n arrays of one length</a:t>
            </a:r>
            <a:endParaRPr/>
          </a:p>
          <a:p>
            <a:pPr indent="0" lvl="0" marL="0" rtl="0" algn="l">
              <a:spcBef>
                <a:spcPts val="0"/>
              </a:spcBef>
              <a:spcAft>
                <a:spcPts val="0"/>
              </a:spcAft>
              <a:buNone/>
            </a:pPr>
            <a:r>
              <a:rPr lang="en-GB"/>
              <a:t>N/S arrays of S length</a:t>
            </a:r>
            <a:endParaRPr/>
          </a:p>
          <a:p>
            <a:pPr indent="0" lvl="0" marL="0" rtl="0" algn="l">
              <a:spcBef>
                <a:spcPts val="0"/>
              </a:spcBef>
              <a:spcAft>
                <a:spcPts val="0"/>
              </a:spcAft>
              <a:buNone/>
            </a:pPr>
            <a:r>
              <a:rPr lang="en-GB"/>
              <a:t>Therefore will only have Log N/S layers of recursion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NS + is the Insertion sort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1 time is S^2</a:t>
            </a:r>
            <a:endParaRPr/>
          </a:p>
          <a:p>
            <a:pPr indent="0" lvl="0" marL="0" rtl="0" algn="l">
              <a:spcBef>
                <a:spcPts val="0"/>
              </a:spcBef>
              <a:spcAft>
                <a:spcPts val="0"/>
              </a:spcAft>
              <a:buNone/>
            </a:pPr>
            <a:r>
              <a:rPr lang="en-GB"/>
              <a:t>Need to do N/S times therefore Total = (N/S) * S^2 = 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55eda44e0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55eda44e0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5ace5678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5ace5678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fee191142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fee191142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55b1cf562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55b1cf562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55b1cf56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55b1cf56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Mention</a:t>
            </a:r>
            <a:r>
              <a:rPr lang="en-GB"/>
              <a:t> about higher S the sorting system will resemble insertion sort which have </a:t>
            </a:r>
            <a:r>
              <a:rPr lang="en-GB"/>
              <a:t>complexity</a:t>
            </a:r>
            <a:r>
              <a:rPr lang="en-GB"/>
              <a:t> of O(N^2)</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3.jp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2.jp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9.png"/><Relationship Id="rId5" Type="http://schemas.openxmlformats.org/officeDocument/2006/relationships/image" Target="../media/image28.png"/><Relationship Id="rId6"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9.png"/><Relationship Id="rId5" Type="http://schemas.openxmlformats.org/officeDocument/2006/relationships/image" Target="../media/image22.png"/><Relationship Id="rId6" Type="http://schemas.openxmlformats.org/officeDocument/2006/relationships/image" Target="../media/image29.png"/><Relationship Id="rId7" Type="http://schemas.openxmlformats.org/officeDocument/2006/relationships/image" Target="../media/image26.png"/><Relationship Id="rId8"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0.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31.png"/><Relationship Id="rId7"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7.png"/><Relationship Id="rId4" Type="http://schemas.openxmlformats.org/officeDocument/2006/relationships/image" Target="../media/image21.png"/><Relationship Id="rId5"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GB"/>
              <a:t>SC2001 </a:t>
            </a:r>
            <a:r>
              <a:rPr lang="en-GB"/>
              <a:t>Project 1: Integration of </a:t>
            </a:r>
            <a:r>
              <a:rPr lang="en-GB"/>
              <a:t>Merge Sort</a:t>
            </a:r>
            <a:r>
              <a:rPr lang="en-GB"/>
              <a:t> &amp; Insertion Sort</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Kish Choy, Hendy, Linghin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383925" y="296025"/>
            <a:ext cx="7505700" cy="584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 optimal (Lowest computation time)</a:t>
            </a:r>
            <a:endParaRPr/>
          </a:p>
        </p:txBody>
      </p:sp>
      <p:grpSp>
        <p:nvGrpSpPr>
          <p:cNvPr id="199" name="Google Shape;199;p22"/>
          <p:cNvGrpSpPr/>
          <p:nvPr/>
        </p:nvGrpSpPr>
        <p:grpSpPr>
          <a:xfrm>
            <a:off x="246275" y="1080175"/>
            <a:ext cx="8409300" cy="3301126"/>
            <a:chOff x="434200" y="1119750"/>
            <a:chExt cx="8409300" cy="3301126"/>
          </a:xfrm>
        </p:grpSpPr>
        <p:pic>
          <p:nvPicPr>
            <p:cNvPr id="200" name="Google Shape;200;p22"/>
            <p:cNvPicPr preferRelativeResize="0"/>
            <p:nvPr/>
          </p:nvPicPr>
          <p:blipFill rotWithShape="1">
            <a:blip r:embed="rId3">
              <a:alphaModFix/>
            </a:blip>
            <a:srcRect b="21309" l="22009" r="0" t="0"/>
            <a:stretch/>
          </p:blipFill>
          <p:spPr>
            <a:xfrm>
              <a:off x="3660213" y="1119750"/>
              <a:ext cx="2160075" cy="3301125"/>
            </a:xfrm>
            <a:prstGeom prst="rect">
              <a:avLst/>
            </a:prstGeom>
            <a:noFill/>
            <a:ln>
              <a:noFill/>
            </a:ln>
          </p:spPr>
        </p:pic>
        <p:pic>
          <p:nvPicPr>
            <p:cNvPr id="201" name="Google Shape;201;p22"/>
            <p:cNvPicPr preferRelativeResize="0"/>
            <p:nvPr/>
          </p:nvPicPr>
          <p:blipFill rotWithShape="1">
            <a:blip r:embed="rId4">
              <a:alphaModFix/>
            </a:blip>
            <a:srcRect b="21617" l="22009" r="0" t="0"/>
            <a:stretch/>
          </p:blipFill>
          <p:spPr>
            <a:xfrm>
              <a:off x="6410425" y="1120925"/>
              <a:ext cx="2160075" cy="3298774"/>
            </a:xfrm>
            <a:prstGeom prst="rect">
              <a:avLst/>
            </a:prstGeom>
            <a:noFill/>
            <a:ln>
              <a:noFill/>
            </a:ln>
          </p:spPr>
        </p:pic>
        <p:pic>
          <p:nvPicPr>
            <p:cNvPr id="202" name="Google Shape;202;p22"/>
            <p:cNvPicPr preferRelativeResize="0"/>
            <p:nvPr/>
          </p:nvPicPr>
          <p:blipFill rotWithShape="1">
            <a:blip r:embed="rId5">
              <a:alphaModFix/>
            </a:blip>
            <a:srcRect b="21580" l="22009" r="0" t="0"/>
            <a:stretch/>
          </p:blipFill>
          <p:spPr>
            <a:xfrm>
              <a:off x="910000" y="1119750"/>
              <a:ext cx="2160075" cy="3301126"/>
            </a:xfrm>
            <a:prstGeom prst="rect">
              <a:avLst/>
            </a:prstGeom>
            <a:noFill/>
            <a:ln>
              <a:noFill/>
            </a:ln>
          </p:spPr>
        </p:pic>
        <p:sp>
          <p:nvSpPr>
            <p:cNvPr id="203" name="Google Shape;203;p22"/>
            <p:cNvSpPr/>
            <p:nvPr/>
          </p:nvSpPr>
          <p:spPr>
            <a:xfrm>
              <a:off x="434200" y="2581650"/>
              <a:ext cx="8409300" cy="148500"/>
            </a:xfrm>
            <a:prstGeom prst="rect">
              <a:avLst/>
            </a:prstGeom>
            <a:noFill/>
            <a:ln cap="flat" cmpd="sng" w="9525">
              <a:solidFill>
                <a:srgbClr val="FF0000"/>
              </a:solidFill>
              <a:prstDash val="solid"/>
              <a:round/>
              <a:headEnd len="sm" w="sm" type="none"/>
              <a:tailEnd len="sm" w="sm" type="none"/>
            </a:ln>
            <a:effectLst>
              <a:outerShdw blurRad="57150" rotWithShape="0" algn="bl" dir="5400000" dist="19050">
                <a:srgbClr val="FFFF00">
                  <a:alpha val="7000"/>
                </a:srgbClr>
              </a:outerShdw>
              <a:reflection blurRad="0" dir="5400000" dist="104775" endA="0" endPos="7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7" name="Shape 207"/>
        <p:cNvGrpSpPr/>
        <p:nvPr/>
      </p:nvGrpSpPr>
      <p:grpSpPr>
        <a:xfrm>
          <a:off x="0" y="0"/>
          <a:ext cx="0" cy="0"/>
          <a:chOff x="0" y="0"/>
          <a:chExt cx="0" cy="0"/>
        </a:xfrm>
      </p:grpSpPr>
      <p:pic>
        <p:nvPicPr>
          <p:cNvPr id="208" name="Google Shape;208;p23"/>
          <p:cNvPicPr preferRelativeResize="0"/>
          <p:nvPr/>
        </p:nvPicPr>
        <p:blipFill rotWithShape="1">
          <a:blip r:embed="rId3">
            <a:alphaModFix/>
          </a:blip>
          <a:srcRect b="9414" l="0" r="0" t="10463"/>
          <a:stretch/>
        </p:blipFill>
        <p:spPr>
          <a:xfrm>
            <a:off x="189500" y="1444325"/>
            <a:ext cx="3302475" cy="3527753"/>
          </a:xfrm>
          <a:prstGeom prst="rect">
            <a:avLst/>
          </a:prstGeom>
          <a:noFill/>
          <a:ln>
            <a:noFill/>
          </a:ln>
        </p:spPr>
      </p:pic>
      <p:pic>
        <p:nvPicPr>
          <p:cNvPr id="209" name="Google Shape;209;p23"/>
          <p:cNvPicPr preferRelativeResize="0"/>
          <p:nvPr/>
        </p:nvPicPr>
        <p:blipFill rotWithShape="1">
          <a:blip r:embed="rId4">
            <a:alphaModFix/>
          </a:blip>
          <a:srcRect b="0" l="11134" r="0" t="5231"/>
          <a:stretch/>
        </p:blipFill>
        <p:spPr>
          <a:xfrm>
            <a:off x="2939950" y="1334950"/>
            <a:ext cx="6000024" cy="3599124"/>
          </a:xfrm>
          <a:prstGeom prst="rect">
            <a:avLst/>
          </a:prstGeom>
          <a:noFill/>
          <a:ln>
            <a:noFill/>
          </a:ln>
        </p:spPr>
      </p:pic>
      <p:sp>
        <p:nvSpPr>
          <p:cNvPr id="210" name="Google Shape;210;p23"/>
          <p:cNvSpPr/>
          <p:nvPr/>
        </p:nvSpPr>
        <p:spPr>
          <a:xfrm>
            <a:off x="7084050" y="2900400"/>
            <a:ext cx="761400" cy="615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txBox="1"/>
          <p:nvPr>
            <p:ph type="title"/>
          </p:nvPr>
        </p:nvSpPr>
        <p:spPr>
          <a:xfrm>
            <a:off x="819150" y="290300"/>
            <a:ext cx="3357300" cy="65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c iii)</a:t>
            </a:r>
            <a:endParaRPr sz="1800"/>
          </a:p>
        </p:txBody>
      </p:sp>
      <p:sp>
        <p:nvSpPr>
          <p:cNvPr id="212" name="Google Shape;212;p23"/>
          <p:cNvSpPr txBox="1"/>
          <p:nvPr>
            <p:ph type="title"/>
          </p:nvPr>
        </p:nvSpPr>
        <p:spPr>
          <a:xfrm>
            <a:off x="1434275" y="214100"/>
            <a:ext cx="7505700" cy="584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Finding Optimal Threshold 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4"/>
          <p:cNvSpPr txBox="1"/>
          <p:nvPr>
            <p:ph type="title"/>
          </p:nvPr>
        </p:nvSpPr>
        <p:spPr>
          <a:xfrm>
            <a:off x="819150" y="290300"/>
            <a:ext cx="3357300" cy="65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c iii)</a:t>
            </a:r>
            <a:endParaRPr sz="1800"/>
          </a:p>
        </p:txBody>
      </p:sp>
      <p:pic>
        <p:nvPicPr>
          <p:cNvPr id="218" name="Google Shape;218;p24"/>
          <p:cNvPicPr preferRelativeResize="0"/>
          <p:nvPr/>
        </p:nvPicPr>
        <p:blipFill rotWithShape="1">
          <a:blip r:embed="rId3">
            <a:alphaModFix/>
          </a:blip>
          <a:srcRect b="0" l="0" r="0" t="59538"/>
          <a:stretch/>
        </p:blipFill>
        <p:spPr>
          <a:xfrm>
            <a:off x="4529400" y="1777888"/>
            <a:ext cx="3670675" cy="2292343"/>
          </a:xfrm>
          <a:prstGeom prst="rect">
            <a:avLst/>
          </a:prstGeom>
          <a:noFill/>
          <a:ln>
            <a:noFill/>
          </a:ln>
        </p:spPr>
      </p:pic>
      <p:pic>
        <p:nvPicPr>
          <p:cNvPr id="219" name="Google Shape;219;p24"/>
          <p:cNvPicPr preferRelativeResize="0"/>
          <p:nvPr/>
        </p:nvPicPr>
        <p:blipFill rotWithShape="1">
          <a:blip r:embed="rId4">
            <a:alphaModFix/>
          </a:blip>
          <a:srcRect b="42535" l="0" r="0" t="0"/>
          <a:stretch/>
        </p:blipFill>
        <p:spPr>
          <a:xfrm>
            <a:off x="819150" y="1304500"/>
            <a:ext cx="3670675" cy="3239124"/>
          </a:xfrm>
          <a:prstGeom prst="rect">
            <a:avLst/>
          </a:prstGeom>
          <a:noFill/>
          <a:ln>
            <a:noFill/>
          </a:ln>
        </p:spPr>
      </p:pic>
      <p:sp>
        <p:nvSpPr>
          <p:cNvPr id="220" name="Google Shape;220;p24"/>
          <p:cNvSpPr txBox="1"/>
          <p:nvPr>
            <p:ph type="title"/>
          </p:nvPr>
        </p:nvSpPr>
        <p:spPr>
          <a:xfrm>
            <a:off x="1434275" y="214100"/>
            <a:ext cx="7505700" cy="584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Compiled Empirical Stats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5"/>
          <p:cNvSpPr txBox="1"/>
          <p:nvPr>
            <p:ph type="title"/>
          </p:nvPr>
        </p:nvSpPr>
        <p:spPr>
          <a:xfrm>
            <a:off x="819150" y="290300"/>
            <a:ext cx="3357300" cy="65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c iii)</a:t>
            </a:r>
            <a:endParaRPr sz="1800"/>
          </a:p>
        </p:txBody>
      </p:sp>
      <p:pic>
        <p:nvPicPr>
          <p:cNvPr id="226" name="Google Shape;226;p25"/>
          <p:cNvPicPr preferRelativeResize="0"/>
          <p:nvPr/>
        </p:nvPicPr>
        <p:blipFill rotWithShape="1">
          <a:blip r:embed="rId3">
            <a:alphaModFix/>
          </a:blip>
          <a:srcRect b="29711" l="0" r="0" t="0"/>
          <a:stretch/>
        </p:blipFill>
        <p:spPr>
          <a:xfrm>
            <a:off x="431625" y="1209575"/>
            <a:ext cx="3922950" cy="3717200"/>
          </a:xfrm>
          <a:prstGeom prst="rect">
            <a:avLst/>
          </a:prstGeom>
          <a:noFill/>
          <a:ln>
            <a:noFill/>
          </a:ln>
        </p:spPr>
      </p:pic>
      <p:pic>
        <p:nvPicPr>
          <p:cNvPr id="227" name="Google Shape;227;p25"/>
          <p:cNvPicPr preferRelativeResize="0"/>
          <p:nvPr/>
        </p:nvPicPr>
        <p:blipFill rotWithShape="1">
          <a:blip r:embed="rId4">
            <a:alphaModFix/>
          </a:blip>
          <a:srcRect b="23937" l="0" r="0" t="0"/>
          <a:stretch/>
        </p:blipFill>
        <p:spPr>
          <a:xfrm>
            <a:off x="4572000" y="1209575"/>
            <a:ext cx="3922949" cy="3717201"/>
          </a:xfrm>
          <a:prstGeom prst="rect">
            <a:avLst/>
          </a:prstGeom>
          <a:noFill/>
          <a:ln>
            <a:noFill/>
          </a:ln>
        </p:spPr>
      </p:pic>
      <p:sp>
        <p:nvSpPr>
          <p:cNvPr id="228" name="Google Shape;228;p25"/>
          <p:cNvSpPr txBox="1"/>
          <p:nvPr>
            <p:ph type="title"/>
          </p:nvPr>
        </p:nvSpPr>
        <p:spPr>
          <a:xfrm>
            <a:off x="431625" y="778775"/>
            <a:ext cx="3357300" cy="65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10k Average Stats</a:t>
            </a:r>
            <a:endParaRPr sz="1800"/>
          </a:p>
        </p:txBody>
      </p:sp>
      <p:sp>
        <p:nvSpPr>
          <p:cNvPr id="229" name="Google Shape;229;p25"/>
          <p:cNvSpPr txBox="1"/>
          <p:nvPr>
            <p:ph type="title"/>
          </p:nvPr>
        </p:nvSpPr>
        <p:spPr>
          <a:xfrm>
            <a:off x="4572000" y="824675"/>
            <a:ext cx="3357300" cy="65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Compiled Average Stats</a:t>
            </a:r>
            <a:endParaRPr sz="1800"/>
          </a:p>
        </p:txBody>
      </p:sp>
      <p:sp>
        <p:nvSpPr>
          <p:cNvPr id="230" name="Google Shape;230;p25"/>
          <p:cNvSpPr txBox="1"/>
          <p:nvPr>
            <p:ph type="title"/>
          </p:nvPr>
        </p:nvSpPr>
        <p:spPr>
          <a:xfrm>
            <a:off x="1434275" y="214100"/>
            <a:ext cx="7505700" cy="584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Compiled Empirical Stats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6"/>
          <p:cNvSpPr txBox="1"/>
          <p:nvPr>
            <p:ph type="title"/>
          </p:nvPr>
        </p:nvSpPr>
        <p:spPr>
          <a:xfrm>
            <a:off x="819150" y="290300"/>
            <a:ext cx="3357300" cy="65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c iii)</a:t>
            </a:r>
            <a:endParaRPr sz="1800"/>
          </a:p>
        </p:txBody>
      </p:sp>
      <p:pic>
        <p:nvPicPr>
          <p:cNvPr id="236" name="Google Shape;236;p26"/>
          <p:cNvPicPr preferRelativeResize="0"/>
          <p:nvPr/>
        </p:nvPicPr>
        <p:blipFill>
          <a:blip r:embed="rId3">
            <a:alphaModFix/>
          </a:blip>
          <a:stretch>
            <a:fillRect/>
          </a:stretch>
        </p:blipFill>
        <p:spPr>
          <a:xfrm>
            <a:off x="350675" y="2571760"/>
            <a:ext cx="3915374" cy="2391515"/>
          </a:xfrm>
          <a:prstGeom prst="rect">
            <a:avLst/>
          </a:prstGeom>
          <a:noFill/>
          <a:ln>
            <a:noFill/>
          </a:ln>
        </p:spPr>
      </p:pic>
      <p:sp>
        <p:nvSpPr>
          <p:cNvPr id="237" name="Google Shape;237;p26"/>
          <p:cNvSpPr txBox="1"/>
          <p:nvPr>
            <p:ph type="title"/>
          </p:nvPr>
        </p:nvSpPr>
        <p:spPr>
          <a:xfrm>
            <a:off x="1434275" y="214100"/>
            <a:ext cx="7505700" cy="584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Compiled Empirical Stats</a:t>
            </a:r>
            <a:endParaRPr/>
          </a:p>
        </p:txBody>
      </p:sp>
      <p:pic>
        <p:nvPicPr>
          <p:cNvPr id="238" name="Google Shape;238;p26"/>
          <p:cNvPicPr preferRelativeResize="0"/>
          <p:nvPr/>
        </p:nvPicPr>
        <p:blipFill rotWithShape="1">
          <a:blip r:embed="rId4">
            <a:alphaModFix/>
          </a:blip>
          <a:srcRect b="19002" l="0" r="7868" t="0"/>
          <a:stretch/>
        </p:blipFill>
        <p:spPr>
          <a:xfrm>
            <a:off x="4481225" y="2742950"/>
            <a:ext cx="4458751" cy="2136775"/>
          </a:xfrm>
          <a:prstGeom prst="rect">
            <a:avLst/>
          </a:prstGeom>
          <a:noFill/>
          <a:ln>
            <a:noFill/>
          </a:ln>
        </p:spPr>
      </p:pic>
      <p:pic>
        <p:nvPicPr>
          <p:cNvPr descr="{&quot;mathml&quot;:&quot;&lt;math style=\&quot;font-family:stix;font-size:16px;\&quot; xmlns=\&quot;http://www.w3.org/1998/Math/MathML\&quot;&gt;&lt;mstyle mathsize=\&quot;16px\&quot;&gt;&lt;mi&gt;O&lt;/mi&gt;&lt;mfenced&gt;&lt;mrow&gt;&lt;mi&gt;n&lt;/mi&gt;&lt;mo&gt;&amp;#xA0;&lt;/mo&gt;&lt;mi&gt;S&lt;/mi&gt;&lt;mo&gt;&amp;#xA0;&lt;/mo&gt;&lt;mo&gt;+&lt;/mo&gt;&lt;mo&gt;&amp;#x2009;&lt;/mo&gt;&lt;mi&gt;n&lt;/mi&gt;&lt;mo&gt;&amp;#xA0;&lt;/mo&gt;&lt;mi&gt;log&lt;/mi&gt;&lt;mfenced&gt;&lt;mfrac&gt;&lt;mi&gt;n&lt;/mi&gt;&lt;mi&gt;S&lt;/mi&gt;&lt;/mfrac&gt;&lt;/mfenced&gt;&lt;/mrow&gt;&lt;/mfenced&gt;&lt;mspace linebreak=\&quot;newline\&quot;/&gt;&lt;mfrac&gt;&lt;mi&gt;d&lt;/mi&gt;&lt;mrow&gt;&lt;mi&gt;d&lt;/mi&gt;&lt;mi&gt;S&lt;/mi&gt;&lt;/mrow&gt;&lt;/mfrac&gt;&lt;mfenced&gt;&lt;mrow&gt;&lt;mn&gt;2&lt;/mn&gt;&lt;mo&gt;.&lt;/mo&gt;&lt;mn&gt;2&lt;/mn&gt;&lt;mo&gt;&amp;#xA0;&lt;/mo&gt;&lt;mi&gt;n&lt;/mi&gt;&lt;mo&gt;&amp;#xA0;&lt;/mo&gt;&lt;msub&gt;&lt;mi&gt;log&lt;/mi&gt;&lt;mn&gt;2&lt;/mn&gt;&lt;/msub&gt;&lt;mfenced&gt;&lt;mfrac&gt;&lt;mi&gt;n&lt;/mi&gt;&lt;mi&gt;S&lt;/mi&gt;&lt;/mfrac&gt;&lt;/mfenced&gt;&lt;mo&gt;&amp;#xA0;&lt;/mo&gt;&lt;mo&gt;+&lt;/mo&gt;&lt;mo&gt;&amp;#xA0;&lt;/mo&gt;&lt;mn&gt;0&lt;/mn&gt;&lt;mo&gt;.&lt;/mo&gt;&lt;mn&gt;2&lt;/mn&gt;&lt;mo&gt;&amp;#xA0;&lt;/mo&gt;&lt;mi&gt;n&lt;/mi&gt;&lt;mo&gt;&amp;#xA0;&lt;/mo&gt;&lt;mi&gt;S&lt;/mi&gt;&lt;/mrow&gt;&lt;/mfenced&gt;&lt;mo&gt;&amp;#xA0;&lt;/mo&gt;&lt;mo&gt;=&lt;/mo&gt;&lt;mo&gt;&amp;#xA0;&lt;/mo&gt;&lt;mn&gt;0&lt;/mn&gt;&lt;mspace linebreak=\&quot;newline\&quot;/&gt;&lt;mi&gt;n&lt;/mi&gt;&lt;mfenced&gt;&lt;mrow&gt;&lt;mn&gt;0&lt;/mn&gt;&lt;mo&gt;.&lt;/mo&gt;&lt;mn&gt;2&lt;/mn&gt;&lt;mo&gt;&amp;#xA0;&lt;/mo&gt;&lt;mo&gt;-&lt;/mo&gt;&lt;mfrac&gt;&lt;mrow&gt;&lt;mo&gt;&amp;#xA0;&lt;/mo&gt;&lt;mn&gt;3&lt;/mn&gt;&lt;mo&gt;.&lt;/mo&gt;&lt;mn&gt;17393&lt;/mn&gt;&lt;/mrow&gt;&lt;mi&gt;S&lt;/mi&gt;&lt;/mfrac&gt;&lt;/mrow&gt;&lt;/mfenced&gt;&lt;mo&gt;&amp;#xA0;&lt;/mo&gt;&lt;mo&gt;=&lt;/mo&gt;&lt;mo&gt;&amp;#xA0;&lt;/mo&gt;&lt;mn&gt;0&lt;/mn&gt;&lt;mspace linebreak=\&quot;newline\&quot;/&gt;&lt;mi&gt;S&lt;/mi&gt;&lt;mo&gt;&amp;#xA0;&lt;/mo&gt;&lt;mo&gt;=&lt;/mo&gt;&lt;mo&gt;&amp;#xA0;&lt;/mo&gt;&lt;mn&gt;15&lt;/mn&gt;&lt;mo&gt;.&lt;/mo&gt;&lt;mn&gt;8696&lt;/mn&gt;&lt;mspace linebreak=\&quot;newline\&quot;/&gt;&lt;mo&gt;&amp;#xA0;&lt;/mo&gt;&lt;mo&gt;&amp;#xA0;&lt;/mo&gt;&lt;mo&gt;&amp;#xA0;&lt;/mo&gt;&lt;mo&gt;&amp;#xA0;&lt;/mo&gt;&lt;mo&gt;&amp;#x2248;&lt;/mo&gt;&lt;mn&gt;15&lt;/mn&gt;&lt;/mstyle&gt;&lt;/math&gt;&quot;,&quot;truncated&quot;:false}" id="239" name="Google Shape;239;p26" title="O open parentheses n space S space plus thin space n space log open parentheses n over S close parentheses close parentheses&#10;fraction numerator d over denominator d S end fraction open parentheses 2.2 space n space log subscript 2 open parentheses n over S close parentheses space plus space 0.2 space n space S close parentheses space equals space 0&#10;n open parentheses 0.2 space minus fraction numerator space 3.17393 over denominator S end fraction close parentheses space equals space 0&#10;S space equals space 15.8696&#10;space space space space almost equal to 15"/>
          <p:cNvPicPr preferRelativeResize="0"/>
          <p:nvPr/>
        </p:nvPicPr>
        <p:blipFill>
          <a:blip r:embed="rId5">
            <a:alphaModFix/>
          </a:blip>
          <a:stretch>
            <a:fillRect/>
          </a:stretch>
        </p:blipFill>
        <p:spPr>
          <a:xfrm>
            <a:off x="6839125" y="6164763"/>
            <a:ext cx="2030249" cy="1556250"/>
          </a:xfrm>
          <a:prstGeom prst="rect">
            <a:avLst/>
          </a:prstGeom>
          <a:noFill/>
          <a:ln>
            <a:noFill/>
          </a:ln>
        </p:spPr>
      </p:pic>
      <p:sp>
        <p:nvSpPr>
          <p:cNvPr id="240" name="Google Shape;240;p26"/>
          <p:cNvSpPr txBox="1"/>
          <p:nvPr>
            <p:ph type="title"/>
          </p:nvPr>
        </p:nvSpPr>
        <p:spPr>
          <a:xfrm>
            <a:off x="1021975" y="798500"/>
            <a:ext cx="3357300" cy="65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u="sng"/>
              <a:t>Empirical</a:t>
            </a:r>
            <a:endParaRPr sz="1800" u="sng"/>
          </a:p>
        </p:txBody>
      </p:sp>
      <p:sp>
        <p:nvSpPr>
          <p:cNvPr id="241" name="Google Shape;241;p26"/>
          <p:cNvSpPr txBox="1"/>
          <p:nvPr>
            <p:ph type="title"/>
          </p:nvPr>
        </p:nvSpPr>
        <p:spPr>
          <a:xfrm>
            <a:off x="4426438" y="798500"/>
            <a:ext cx="3357300" cy="65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u="sng"/>
              <a:t>Theoretical</a:t>
            </a:r>
            <a:endParaRPr sz="1800" u="sng"/>
          </a:p>
        </p:txBody>
      </p:sp>
      <p:sp>
        <p:nvSpPr>
          <p:cNvPr id="242" name="Google Shape;242;p26"/>
          <p:cNvSpPr txBox="1"/>
          <p:nvPr/>
        </p:nvSpPr>
        <p:spPr>
          <a:xfrm>
            <a:off x="6506650" y="1119200"/>
            <a:ext cx="30000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000">
                <a:solidFill>
                  <a:schemeClr val="dk2"/>
                </a:solidFill>
                <a:highlight>
                  <a:schemeClr val="dk1"/>
                </a:highlight>
              </a:rPr>
              <a:t>O( n S + n log (n/S) )</a:t>
            </a:r>
            <a:endParaRPr/>
          </a:p>
        </p:txBody>
      </p:sp>
      <p:pic>
        <p:nvPicPr>
          <p:cNvPr descr="{&quot;mathml&quot;:&quot;&lt;math style=\&quot;font-family:stix;font-size:16px;\&quot; xmlns=\&quot;http://www.w3.org/1998/Math/MathML\&quot;&gt;&lt;mstyle mathsize=\&quot;16px\&quot;&gt;&lt;mfrac&gt;&lt;mi&gt;d&lt;/mi&gt;&lt;mrow&gt;&lt;mi&gt;d&lt;/mi&gt;&lt;mi&gt;S&lt;/mi&gt;&lt;/mrow&gt;&lt;/mfrac&gt;&lt;mfenced&gt;&lt;mrow&gt;&lt;mn&gt;0&lt;/mn&gt;&lt;mo&gt;.&lt;/mo&gt;&lt;mn&gt;2&lt;/mn&gt;&lt;mo&gt;&amp;#xA0;&lt;/mo&gt;&lt;mi&gt;n&lt;/mi&gt;&lt;mo&gt;&amp;#xA0;&lt;/mo&gt;&lt;mi&gt;S&lt;/mi&gt;&lt;mo&gt;&amp;#xA0;&lt;/mo&gt;&lt;mo&gt;+&lt;/mo&gt;&lt;mn&gt;2&lt;/mn&gt;&lt;mo&gt;.&lt;/mo&gt;&lt;mn&gt;2&lt;/mn&gt;&lt;mo&gt;&amp;#xA0;&lt;/mo&gt;&lt;mi&gt;n&lt;/mi&gt;&lt;mo&gt;&amp;#xA0;&lt;/mo&gt;&lt;msub&gt;&lt;mi&gt;log&lt;/mi&gt;&lt;mn&gt;2&lt;/mn&gt;&lt;/msub&gt;&lt;mfenced&gt;&lt;mfrac&gt;&lt;mi&gt;n&lt;/mi&gt;&lt;mi&gt;S&lt;/mi&gt;&lt;/mfrac&gt;&lt;/mfenced&gt;&lt;mo&gt;&amp;#xA0;&lt;/mo&gt;&lt;/mrow&gt;&lt;/mfenced&gt;&lt;mo&gt;&amp;#xA0;&lt;/mo&gt;&lt;mo&gt;=&lt;/mo&gt;&lt;mo&gt;&amp;#xA0;&lt;/mo&gt;&lt;mn&gt;0&lt;/mn&gt;&lt;mspace linebreak=\&quot;newline\&quot;/&gt;&lt;mi&gt;n&lt;/mi&gt;&lt;mfenced&gt;&lt;mrow&gt;&lt;mn&gt;0&lt;/mn&gt;&lt;mo&gt;.&lt;/mo&gt;&lt;mn&gt;2&lt;/mn&gt;&lt;mo&gt;&amp;#xA0;&lt;/mo&gt;&lt;mo&gt;-&lt;/mo&gt;&lt;mfrac&gt;&lt;mrow&gt;&lt;mo&gt;&amp;#xA0;&lt;/mo&gt;&lt;mn&gt;3&lt;/mn&gt;&lt;mo&gt;.&lt;/mo&gt;&lt;mn&gt;17393&lt;/mn&gt;&lt;/mrow&gt;&lt;mi&gt;S&lt;/mi&gt;&lt;/mfrac&gt;&lt;/mrow&gt;&lt;/mfenced&gt;&lt;mo&gt;&amp;#xA0;&lt;/mo&gt;&lt;mo&gt;=&lt;/mo&gt;&lt;mo&gt;&amp;#xA0;&lt;/mo&gt;&lt;mn&gt;0&lt;/mn&gt;&lt;mspace linebreak=\&quot;newline\&quot;/&gt;&lt;mi&gt;S&lt;/mi&gt;&lt;mo&gt;&amp;#xA0;&lt;/mo&gt;&lt;mo&gt;=&lt;/mo&gt;&lt;mo&gt;&amp;#xA0;&lt;/mo&gt;&lt;mn&gt;15&lt;/mn&gt;&lt;mo&gt;.&lt;/mo&gt;&lt;mn&gt;8696&lt;/mn&gt;&lt;mspace linebreak=\&quot;newline\&quot;/&gt;&lt;mo&gt;&amp;#xA0;&lt;/mo&gt;&lt;mo&gt;&amp;#xA0;&lt;/mo&gt;&lt;mo&gt;&amp;#xA0;&lt;/mo&gt;&lt;mo&gt;&amp;#xA0;&lt;/mo&gt;&lt;mo&gt;&amp;#x2248;&lt;/mo&gt;&lt;mn&gt;15&lt;/mn&gt;&lt;/mstyle&gt;&lt;/math&gt;&quot;,&quot;truncated&quot;:false}" id="243" name="Google Shape;243;p26" title="fraction numerator d over denominator d S end fraction open parentheses 0.2 space n space S space plus 2.2 space n space log subscript 2 open parentheses n over S close parentheses space close parentheses space equals space 0&#10;n open parentheses 0.2 space minus fraction numerator space 3.17393 over denominator S end fraction close parentheses space equals space 0&#10;S space equals space 15.8696&#10;space space space space almost equal to 15"/>
          <p:cNvPicPr preferRelativeResize="0"/>
          <p:nvPr/>
        </p:nvPicPr>
        <p:blipFill>
          <a:blip r:embed="rId6">
            <a:alphaModFix/>
          </a:blip>
          <a:stretch>
            <a:fillRect/>
          </a:stretch>
        </p:blipFill>
        <p:spPr>
          <a:xfrm>
            <a:off x="6518150" y="1457900"/>
            <a:ext cx="2158524" cy="12348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7" name="Shape 247"/>
        <p:cNvGrpSpPr/>
        <p:nvPr/>
      </p:nvGrpSpPr>
      <p:grpSpPr>
        <a:xfrm>
          <a:off x="0" y="0"/>
          <a:ext cx="0" cy="0"/>
          <a:chOff x="0" y="0"/>
          <a:chExt cx="0" cy="0"/>
        </a:xfrm>
      </p:grpSpPr>
      <p:sp>
        <p:nvSpPr>
          <p:cNvPr id="248" name="Google Shape;248;p27"/>
          <p:cNvSpPr txBox="1"/>
          <p:nvPr>
            <p:ph type="title"/>
          </p:nvPr>
        </p:nvSpPr>
        <p:spPr>
          <a:xfrm>
            <a:off x="819150" y="290300"/>
            <a:ext cx="3357300" cy="65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c iii)</a:t>
            </a:r>
            <a:endParaRPr sz="1800"/>
          </a:p>
        </p:txBody>
      </p:sp>
      <p:pic>
        <p:nvPicPr>
          <p:cNvPr id="249" name="Google Shape;249;p27"/>
          <p:cNvPicPr preferRelativeResize="0"/>
          <p:nvPr/>
        </p:nvPicPr>
        <p:blipFill>
          <a:blip r:embed="rId3">
            <a:alphaModFix/>
          </a:blip>
          <a:stretch>
            <a:fillRect/>
          </a:stretch>
        </p:blipFill>
        <p:spPr>
          <a:xfrm>
            <a:off x="401075" y="2431435"/>
            <a:ext cx="3915374" cy="2391515"/>
          </a:xfrm>
          <a:prstGeom prst="rect">
            <a:avLst/>
          </a:prstGeom>
          <a:noFill/>
          <a:ln>
            <a:noFill/>
          </a:ln>
        </p:spPr>
      </p:pic>
      <p:sp>
        <p:nvSpPr>
          <p:cNvPr id="250" name="Google Shape;250;p27"/>
          <p:cNvSpPr txBox="1"/>
          <p:nvPr>
            <p:ph type="title"/>
          </p:nvPr>
        </p:nvSpPr>
        <p:spPr>
          <a:xfrm>
            <a:off x="1434275" y="214100"/>
            <a:ext cx="7505700" cy="584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Compiled Empirical Stats</a:t>
            </a:r>
            <a:endParaRPr/>
          </a:p>
        </p:txBody>
      </p:sp>
      <p:pic>
        <p:nvPicPr>
          <p:cNvPr id="251" name="Google Shape;251;p27"/>
          <p:cNvPicPr preferRelativeResize="0"/>
          <p:nvPr/>
        </p:nvPicPr>
        <p:blipFill rotWithShape="1">
          <a:blip r:embed="rId4">
            <a:alphaModFix/>
          </a:blip>
          <a:srcRect b="19002" l="0" r="7868" t="0"/>
          <a:stretch/>
        </p:blipFill>
        <p:spPr>
          <a:xfrm>
            <a:off x="4481225" y="2558800"/>
            <a:ext cx="4458751" cy="2136775"/>
          </a:xfrm>
          <a:prstGeom prst="rect">
            <a:avLst/>
          </a:prstGeom>
          <a:noFill/>
          <a:ln>
            <a:noFill/>
          </a:ln>
        </p:spPr>
      </p:pic>
      <p:pic>
        <p:nvPicPr>
          <p:cNvPr id="252" name="Google Shape;252;p27"/>
          <p:cNvPicPr preferRelativeResize="0"/>
          <p:nvPr/>
        </p:nvPicPr>
        <p:blipFill>
          <a:blip r:embed="rId5">
            <a:alphaModFix/>
          </a:blip>
          <a:stretch>
            <a:fillRect/>
          </a:stretch>
        </p:blipFill>
        <p:spPr>
          <a:xfrm>
            <a:off x="5464025" y="1374050"/>
            <a:ext cx="1803280" cy="460550"/>
          </a:xfrm>
          <a:prstGeom prst="rect">
            <a:avLst/>
          </a:prstGeom>
          <a:noFill/>
          <a:ln>
            <a:noFill/>
          </a:ln>
        </p:spPr>
      </p:pic>
      <p:pic>
        <p:nvPicPr>
          <p:cNvPr id="253" name="Google Shape;253;p27"/>
          <p:cNvPicPr preferRelativeResize="0"/>
          <p:nvPr/>
        </p:nvPicPr>
        <p:blipFill>
          <a:blip r:embed="rId6">
            <a:alphaModFix/>
          </a:blip>
          <a:stretch>
            <a:fillRect/>
          </a:stretch>
        </p:blipFill>
        <p:spPr>
          <a:xfrm>
            <a:off x="5464025" y="1758400"/>
            <a:ext cx="1518376" cy="460550"/>
          </a:xfrm>
          <a:prstGeom prst="rect">
            <a:avLst/>
          </a:prstGeom>
          <a:noFill/>
          <a:ln>
            <a:noFill/>
          </a:ln>
        </p:spPr>
      </p:pic>
      <p:pic>
        <p:nvPicPr>
          <p:cNvPr id="254" name="Google Shape;254;p27"/>
          <p:cNvPicPr preferRelativeResize="0"/>
          <p:nvPr/>
        </p:nvPicPr>
        <p:blipFill>
          <a:blip r:embed="rId7">
            <a:alphaModFix/>
          </a:blip>
          <a:stretch>
            <a:fillRect/>
          </a:stretch>
        </p:blipFill>
        <p:spPr>
          <a:xfrm>
            <a:off x="5540225" y="2218950"/>
            <a:ext cx="803432" cy="212475"/>
          </a:xfrm>
          <a:prstGeom prst="rect">
            <a:avLst/>
          </a:prstGeom>
          <a:noFill/>
          <a:ln>
            <a:noFill/>
          </a:ln>
        </p:spPr>
      </p:pic>
      <p:pic>
        <p:nvPicPr>
          <p:cNvPr descr="{&quot;mathml&quot;:&quot;&lt;math style=\&quot;font-family:stix;font-size:16px;\&quot; xmlns=\&quot;http://www.w3.org/1998/Math/MathML\&quot;&gt;&lt;mstyle mathsize=\&quot;16px\&quot;&gt;&lt;mi&gt;O&lt;/mi&gt;&lt;mfenced&gt;&lt;mrow&gt;&lt;mi&gt;n&lt;/mi&gt;&lt;mo&gt;&amp;#xA0;&lt;/mo&gt;&lt;mi&gt;S&lt;/mi&gt;&lt;mo&gt;&amp;#xA0;&lt;/mo&gt;&lt;mo&gt;+&lt;/mo&gt;&lt;mo&gt;&amp;#x2009;&lt;/mo&gt;&lt;mi&gt;n&lt;/mi&gt;&lt;mo&gt;&amp;#xA0;&lt;/mo&gt;&lt;mi&gt;log&lt;/mi&gt;&lt;mfenced&gt;&lt;mfrac&gt;&lt;mi&gt;n&lt;/mi&gt;&lt;mi&gt;S&lt;/mi&gt;&lt;/mfrac&gt;&lt;/mfenced&gt;&lt;/mrow&gt;&lt;/mfenced&gt;&lt;mspace linebreak=\&quot;newline\&quot;/&gt;&lt;mfrac&gt;&lt;mi&gt;d&lt;/mi&gt;&lt;mrow&gt;&lt;mi&gt;d&lt;/mi&gt;&lt;mi&gt;S&lt;/mi&gt;&lt;/mrow&gt;&lt;/mfrac&gt;&lt;mfenced&gt;&lt;mrow&gt;&lt;mn&gt;2&lt;/mn&gt;&lt;mo&gt;.&lt;/mo&gt;&lt;mn&gt;2&lt;/mn&gt;&lt;mo&gt;&amp;#xA0;&lt;/mo&gt;&lt;mi&gt;n&lt;/mi&gt;&lt;mo&gt;&amp;#xA0;&lt;/mo&gt;&lt;msub&gt;&lt;mi&gt;log&lt;/mi&gt;&lt;mn&gt;2&lt;/mn&gt;&lt;/msub&gt;&lt;mfenced&gt;&lt;mfrac&gt;&lt;mi&gt;n&lt;/mi&gt;&lt;mi&gt;S&lt;/mi&gt;&lt;/mfrac&gt;&lt;/mfenced&gt;&lt;mo&gt;&amp;#xA0;&lt;/mo&gt;&lt;mo&gt;+&lt;/mo&gt;&lt;mo&gt;&amp;#xA0;&lt;/mo&gt;&lt;mn&gt;0&lt;/mn&gt;&lt;mo&gt;.&lt;/mo&gt;&lt;mn&gt;2&lt;/mn&gt;&lt;mo&gt;&amp;#xA0;&lt;/mo&gt;&lt;mi&gt;n&lt;/mi&gt;&lt;mo&gt;&amp;#xA0;&lt;/mo&gt;&lt;mi&gt;S&lt;/mi&gt;&lt;/mrow&gt;&lt;/mfenced&gt;&lt;mo&gt;&amp;#xA0;&lt;/mo&gt;&lt;mo&gt;=&lt;/mo&gt;&lt;mo&gt;&amp;#xA0;&lt;/mo&gt;&lt;mn&gt;0&lt;/mn&gt;&lt;mspace linebreak=\&quot;newline\&quot;/&gt;&lt;mi&gt;n&lt;/mi&gt;&lt;mfenced&gt;&lt;mrow&gt;&lt;mn&gt;0&lt;/mn&gt;&lt;mo&gt;.&lt;/mo&gt;&lt;mn&gt;2&lt;/mn&gt;&lt;mo&gt;&amp;#xA0;&lt;/mo&gt;&lt;mo&gt;-&lt;/mo&gt;&lt;mfrac&gt;&lt;mrow&gt;&lt;mo&gt;&amp;#xA0;&lt;/mo&gt;&lt;mn&gt;3&lt;/mn&gt;&lt;mo&gt;.&lt;/mo&gt;&lt;mn&gt;17393&lt;/mn&gt;&lt;/mrow&gt;&lt;mi&gt;S&lt;/mi&gt;&lt;/mfrac&gt;&lt;/mrow&gt;&lt;/mfenced&gt;&lt;mo&gt;&amp;#xA0;&lt;/mo&gt;&lt;mo&gt;=&lt;/mo&gt;&lt;mo&gt;&amp;#xA0;&lt;/mo&gt;&lt;mn&gt;0&lt;/mn&gt;&lt;mspace linebreak=\&quot;newline\&quot;/&gt;&lt;mi&gt;S&lt;/mi&gt;&lt;mo&gt;&amp;#xA0;&lt;/mo&gt;&lt;mo&gt;=&lt;/mo&gt;&lt;mo&gt;&amp;#xA0;&lt;/mo&gt;&lt;mn&gt;15&lt;/mn&gt;&lt;mo&gt;.&lt;/mo&gt;&lt;mn&gt;8696&lt;/mn&gt;&lt;mspace linebreak=\&quot;newline\&quot;/&gt;&lt;mo&gt;&amp;#xA0;&lt;/mo&gt;&lt;mo&gt;&amp;#xA0;&lt;/mo&gt;&lt;mo&gt;&amp;#xA0;&lt;/mo&gt;&lt;mo&gt;&amp;#xA0;&lt;/mo&gt;&lt;mo&gt;&amp;#x2248;&lt;/mo&gt;&lt;mn&gt;15&lt;/mn&gt;&lt;/mstyle&gt;&lt;/math&gt;&quot;,&quot;truncated&quot;:false}" id="255" name="Google Shape;255;p27" title="O open parentheses n space S space plus thin space n space log open parentheses n over S close parentheses close parentheses&#10;fraction numerator d over denominator d S end fraction open parentheses 2.2 space n space log subscript 2 open parentheses n over S close parentheses space plus space 0.2 space n space S close parentheses space equals space 0&#10;n open parentheses 0.2 space minus fraction numerator space 3.17393 over denominator S end fraction close parentheses space equals space 0&#10;S space equals space 15.8696&#10;space space space space almost equal to 15"/>
          <p:cNvPicPr preferRelativeResize="0"/>
          <p:nvPr/>
        </p:nvPicPr>
        <p:blipFill>
          <a:blip r:embed="rId8">
            <a:alphaModFix/>
          </a:blip>
          <a:stretch>
            <a:fillRect/>
          </a:stretch>
        </p:blipFill>
        <p:spPr>
          <a:xfrm>
            <a:off x="652458" y="798493"/>
            <a:ext cx="3072384" cy="2355088"/>
          </a:xfrm>
          <a:prstGeom prst="rect">
            <a:avLst/>
          </a:prstGeom>
          <a:noFill/>
          <a:ln>
            <a:noFill/>
          </a:ln>
        </p:spPr>
      </p:pic>
      <p:sp>
        <p:nvSpPr>
          <p:cNvPr id="256" name="Google Shape;256;p27"/>
          <p:cNvSpPr txBox="1"/>
          <p:nvPr/>
        </p:nvSpPr>
        <p:spPr>
          <a:xfrm>
            <a:off x="5464025" y="1079850"/>
            <a:ext cx="30000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000">
                <a:solidFill>
                  <a:schemeClr val="dk2"/>
                </a:solidFill>
                <a:highlight>
                  <a:schemeClr val="dk1"/>
                </a:highlight>
              </a:rPr>
              <a:t>O( NS + N log (N/S)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8"/>
          <p:cNvSpPr txBox="1"/>
          <p:nvPr>
            <p:ph type="title"/>
          </p:nvPr>
        </p:nvSpPr>
        <p:spPr>
          <a:xfrm>
            <a:off x="680675" y="1928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 Compare with original Mergesort:</a:t>
            </a:r>
            <a:endParaRPr/>
          </a:p>
        </p:txBody>
      </p:sp>
      <p:sp>
        <p:nvSpPr>
          <p:cNvPr id="262" name="Google Shape;262;p28"/>
          <p:cNvSpPr txBox="1"/>
          <p:nvPr>
            <p:ph idx="1" type="body"/>
          </p:nvPr>
        </p:nvSpPr>
        <p:spPr>
          <a:xfrm>
            <a:off x="683850" y="682500"/>
            <a:ext cx="7776300" cy="70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Compare its performance against the above hybrid algorithm in terms of the number of key comparisons and CPU times on the dataset with 10 million integers. You can use the optimal value of S obtained in (c) for this task.</a:t>
            </a:r>
            <a:endParaRPr/>
          </a:p>
        </p:txBody>
      </p:sp>
      <p:pic>
        <p:nvPicPr>
          <p:cNvPr id="263" name="Google Shape;263;p28"/>
          <p:cNvPicPr preferRelativeResize="0"/>
          <p:nvPr/>
        </p:nvPicPr>
        <p:blipFill>
          <a:blip r:embed="rId3">
            <a:alphaModFix/>
          </a:blip>
          <a:stretch>
            <a:fillRect/>
          </a:stretch>
        </p:blipFill>
        <p:spPr>
          <a:xfrm>
            <a:off x="43525" y="5447225"/>
            <a:ext cx="3161275" cy="2726500"/>
          </a:xfrm>
          <a:prstGeom prst="rect">
            <a:avLst/>
          </a:prstGeom>
          <a:noFill/>
          <a:ln>
            <a:noFill/>
          </a:ln>
        </p:spPr>
      </p:pic>
      <p:pic>
        <p:nvPicPr>
          <p:cNvPr id="264" name="Google Shape;264;p28"/>
          <p:cNvPicPr preferRelativeResize="0"/>
          <p:nvPr/>
        </p:nvPicPr>
        <p:blipFill>
          <a:blip r:embed="rId4">
            <a:alphaModFix/>
          </a:blip>
          <a:stretch>
            <a:fillRect/>
          </a:stretch>
        </p:blipFill>
        <p:spPr>
          <a:xfrm>
            <a:off x="3433875" y="5405866"/>
            <a:ext cx="2963575" cy="2767859"/>
          </a:xfrm>
          <a:prstGeom prst="rect">
            <a:avLst/>
          </a:prstGeom>
          <a:noFill/>
          <a:ln>
            <a:noFill/>
          </a:ln>
        </p:spPr>
      </p:pic>
      <p:pic>
        <p:nvPicPr>
          <p:cNvPr id="265" name="Google Shape;265;p28"/>
          <p:cNvPicPr preferRelativeResize="0"/>
          <p:nvPr/>
        </p:nvPicPr>
        <p:blipFill>
          <a:blip r:embed="rId5">
            <a:alphaModFix/>
          </a:blip>
          <a:stretch>
            <a:fillRect/>
          </a:stretch>
        </p:blipFill>
        <p:spPr>
          <a:xfrm>
            <a:off x="6592231" y="5405875"/>
            <a:ext cx="2650994" cy="2726500"/>
          </a:xfrm>
          <a:prstGeom prst="rect">
            <a:avLst/>
          </a:prstGeom>
          <a:noFill/>
          <a:ln>
            <a:noFill/>
          </a:ln>
        </p:spPr>
      </p:pic>
      <p:pic>
        <p:nvPicPr>
          <p:cNvPr id="266" name="Google Shape;266;p28"/>
          <p:cNvPicPr preferRelativeResize="0"/>
          <p:nvPr/>
        </p:nvPicPr>
        <p:blipFill>
          <a:blip r:embed="rId6">
            <a:alphaModFix/>
          </a:blip>
          <a:stretch>
            <a:fillRect/>
          </a:stretch>
        </p:blipFill>
        <p:spPr>
          <a:xfrm>
            <a:off x="-4109850" y="5932088"/>
            <a:ext cx="3924300" cy="2200275"/>
          </a:xfrm>
          <a:prstGeom prst="rect">
            <a:avLst/>
          </a:prstGeom>
          <a:noFill/>
          <a:ln>
            <a:noFill/>
          </a:ln>
        </p:spPr>
      </p:pic>
      <p:pic>
        <p:nvPicPr>
          <p:cNvPr id="267" name="Google Shape;267;p28"/>
          <p:cNvPicPr preferRelativeResize="0"/>
          <p:nvPr/>
        </p:nvPicPr>
        <p:blipFill>
          <a:blip r:embed="rId7">
            <a:alphaModFix/>
          </a:blip>
          <a:stretch>
            <a:fillRect/>
          </a:stretch>
        </p:blipFill>
        <p:spPr>
          <a:xfrm>
            <a:off x="1906675" y="2314828"/>
            <a:ext cx="4771123" cy="2200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1" name="Shape 271"/>
        <p:cNvGrpSpPr/>
        <p:nvPr/>
      </p:nvGrpSpPr>
      <p:grpSpPr>
        <a:xfrm>
          <a:off x="0" y="0"/>
          <a:ext cx="0" cy="0"/>
          <a:chOff x="0" y="0"/>
          <a:chExt cx="0" cy="0"/>
        </a:xfrm>
      </p:grpSpPr>
      <p:sp>
        <p:nvSpPr>
          <p:cNvPr id="272" name="Google Shape;272;p29"/>
          <p:cNvSpPr txBox="1"/>
          <p:nvPr>
            <p:ph type="title"/>
          </p:nvPr>
        </p:nvSpPr>
        <p:spPr>
          <a:xfrm>
            <a:off x="680675" y="1928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 Compare with original Mergesort:</a:t>
            </a:r>
            <a:endParaRPr/>
          </a:p>
        </p:txBody>
      </p:sp>
      <p:sp>
        <p:nvSpPr>
          <p:cNvPr id="273" name="Google Shape;273;p29"/>
          <p:cNvSpPr txBox="1"/>
          <p:nvPr>
            <p:ph idx="1" type="body"/>
          </p:nvPr>
        </p:nvSpPr>
        <p:spPr>
          <a:xfrm>
            <a:off x="683850" y="682500"/>
            <a:ext cx="7776300" cy="70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Compare its performance against the above hybrid algorithm in terms of the number of key comparisons and CPU times on the dataset with 10 million integers. You can use the optimal value of S obtained in (c) for this task.</a:t>
            </a:r>
            <a:endParaRPr/>
          </a:p>
        </p:txBody>
      </p:sp>
      <p:pic>
        <p:nvPicPr>
          <p:cNvPr id="274" name="Google Shape;274;p29"/>
          <p:cNvPicPr preferRelativeResize="0"/>
          <p:nvPr/>
        </p:nvPicPr>
        <p:blipFill>
          <a:blip r:embed="rId3">
            <a:alphaModFix/>
          </a:blip>
          <a:stretch>
            <a:fillRect/>
          </a:stretch>
        </p:blipFill>
        <p:spPr>
          <a:xfrm>
            <a:off x="642275" y="3650850"/>
            <a:ext cx="2032800" cy="954600"/>
          </a:xfrm>
          <a:prstGeom prst="rect">
            <a:avLst/>
          </a:prstGeom>
          <a:noFill/>
          <a:ln>
            <a:noFill/>
          </a:ln>
        </p:spPr>
      </p:pic>
      <p:pic>
        <p:nvPicPr>
          <p:cNvPr id="275" name="Google Shape;275;p29"/>
          <p:cNvPicPr preferRelativeResize="0"/>
          <p:nvPr/>
        </p:nvPicPr>
        <p:blipFill rotWithShape="1">
          <a:blip r:embed="rId4">
            <a:alphaModFix/>
          </a:blip>
          <a:srcRect b="51207" l="0" r="0" t="0"/>
          <a:stretch/>
        </p:blipFill>
        <p:spPr>
          <a:xfrm>
            <a:off x="3152900" y="3677349"/>
            <a:ext cx="2466975" cy="954600"/>
          </a:xfrm>
          <a:prstGeom prst="rect">
            <a:avLst/>
          </a:prstGeom>
          <a:noFill/>
          <a:ln>
            <a:noFill/>
          </a:ln>
        </p:spPr>
      </p:pic>
      <p:pic>
        <p:nvPicPr>
          <p:cNvPr id="276" name="Google Shape;276;p29"/>
          <p:cNvPicPr preferRelativeResize="0"/>
          <p:nvPr/>
        </p:nvPicPr>
        <p:blipFill rotWithShape="1">
          <a:blip r:embed="rId5">
            <a:alphaModFix/>
          </a:blip>
          <a:srcRect b="50337" l="0" r="0" t="0"/>
          <a:stretch/>
        </p:blipFill>
        <p:spPr>
          <a:xfrm>
            <a:off x="6097700" y="3677350"/>
            <a:ext cx="2171700" cy="954600"/>
          </a:xfrm>
          <a:prstGeom prst="rect">
            <a:avLst/>
          </a:prstGeom>
          <a:noFill/>
          <a:ln>
            <a:noFill/>
          </a:ln>
        </p:spPr>
      </p:pic>
      <p:pic>
        <p:nvPicPr>
          <p:cNvPr id="277" name="Google Shape;277;p29"/>
          <p:cNvPicPr preferRelativeResize="0"/>
          <p:nvPr/>
        </p:nvPicPr>
        <p:blipFill rotWithShape="1">
          <a:blip r:embed="rId5">
            <a:alphaModFix/>
          </a:blip>
          <a:srcRect b="0" l="0" r="0" t="50337"/>
          <a:stretch/>
        </p:blipFill>
        <p:spPr>
          <a:xfrm>
            <a:off x="2675075" y="1576300"/>
            <a:ext cx="2963575" cy="1084475"/>
          </a:xfrm>
          <a:prstGeom prst="rect">
            <a:avLst/>
          </a:prstGeom>
          <a:noFill/>
          <a:ln>
            <a:noFill/>
          </a:ln>
        </p:spPr>
      </p:pic>
      <p:sp>
        <p:nvSpPr>
          <p:cNvPr id="278" name="Google Shape;278;p29"/>
          <p:cNvSpPr txBox="1"/>
          <p:nvPr/>
        </p:nvSpPr>
        <p:spPr>
          <a:xfrm>
            <a:off x="1107150" y="3185025"/>
            <a:ext cx="62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Calibri"/>
                <a:ea typeface="Calibri"/>
                <a:cs typeface="Calibri"/>
                <a:sym typeface="Calibri"/>
              </a:rPr>
              <a:t>S = 11</a:t>
            </a:r>
            <a:endParaRPr>
              <a:latin typeface="Calibri"/>
              <a:ea typeface="Calibri"/>
              <a:cs typeface="Calibri"/>
              <a:sym typeface="Calibri"/>
            </a:endParaRPr>
          </a:p>
        </p:txBody>
      </p:sp>
      <p:sp>
        <p:nvSpPr>
          <p:cNvPr id="279" name="Google Shape;279;p29"/>
          <p:cNvSpPr txBox="1"/>
          <p:nvPr/>
        </p:nvSpPr>
        <p:spPr>
          <a:xfrm>
            <a:off x="3762075" y="3185025"/>
            <a:ext cx="62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Calibri"/>
                <a:ea typeface="Calibri"/>
                <a:cs typeface="Calibri"/>
                <a:sym typeface="Calibri"/>
              </a:rPr>
              <a:t>S = 15</a:t>
            </a:r>
            <a:endParaRPr>
              <a:latin typeface="Calibri"/>
              <a:ea typeface="Calibri"/>
              <a:cs typeface="Calibri"/>
              <a:sym typeface="Calibri"/>
            </a:endParaRPr>
          </a:p>
        </p:txBody>
      </p:sp>
      <p:sp>
        <p:nvSpPr>
          <p:cNvPr id="280" name="Google Shape;280;p29"/>
          <p:cNvSpPr txBox="1"/>
          <p:nvPr/>
        </p:nvSpPr>
        <p:spPr>
          <a:xfrm>
            <a:off x="6693975" y="3185025"/>
            <a:ext cx="62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Calibri"/>
                <a:ea typeface="Calibri"/>
                <a:cs typeface="Calibri"/>
                <a:sym typeface="Calibri"/>
              </a:rPr>
              <a:t>S = 37</a:t>
            </a:r>
            <a:endParaRPr>
              <a:latin typeface="Calibri"/>
              <a:ea typeface="Calibri"/>
              <a:cs typeface="Calibri"/>
              <a:sym typeface="Calibri"/>
            </a:endParaRPr>
          </a:p>
        </p:txBody>
      </p:sp>
      <p:sp>
        <p:nvSpPr>
          <p:cNvPr id="281" name="Google Shape;281;p29"/>
          <p:cNvSpPr/>
          <p:nvPr/>
        </p:nvSpPr>
        <p:spPr>
          <a:xfrm>
            <a:off x="4134575" y="2294800"/>
            <a:ext cx="1622100" cy="1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117.682</a:t>
            </a:r>
            <a:endParaRPr/>
          </a:p>
        </p:txBody>
      </p:sp>
      <p:sp>
        <p:nvSpPr>
          <p:cNvPr id="282" name="Google Shape;282;p29"/>
          <p:cNvSpPr/>
          <p:nvPr/>
        </p:nvSpPr>
        <p:spPr>
          <a:xfrm>
            <a:off x="1616675" y="4271632"/>
            <a:ext cx="1058400" cy="1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105.893</a:t>
            </a:r>
            <a:endParaRPr/>
          </a:p>
        </p:txBody>
      </p:sp>
      <p:sp>
        <p:nvSpPr>
          <p:cNvPr id="283" name="Google Shape;283;p29"/>
          <p:cNvSpPr/>
          <p:nvPr/>
        </p:nvSpPr>
        <p:spPr>
          <a:xfrm>
            <a:off x="4302725" y="4304179"/>
            <a:ext cx="1058400" cy="1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107.235</a:t>
            </a:r>
            <a:endParaRPr/>
          </a:p>
        </p:txBody>
      </p:sp>
      <p:sp>
        <p:nvSpPr>
          <p:cNvPr id="284" name="Google Shape;284;p29"/>
          <p:cNvSpPr/>
          <p:nvPr/>
        </p:nvSpPr>
        <p:spPr>
          <a:xfrm>
            <a:off x="7181125" y="4302747"/>
            <a:ext cx="1088400" cy="1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t>108.656</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0"/>
          <p:cNvSpPr txBox="1"/>
          <p:nvPr>
            <p:ph type="title"/>
          </p:nvPr>
        </p:nvSpPr>
        <p:spPr>
          <a:xfrm>
            <a:off x="769700" y="1439075"/>
            <a:ext cx="7505700" cy="954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546475" y="243800"/>
            <a:ext cx="7505700" cy="954600"/>
          </a:xfrm>
          <a:prstGeom prst="rect">
            <a:avLst/>
          </a:prstGeom>
        </p:spPr>
        <p:txBody>
          <a:bodyPr anchorCtr="0" anchor="t" bIns="91425" lIns="91425" spcFirstLastPara="1" rIns="91425" wrap="square" tIns="91425">
            <a:normAutofit/>
          </a:bodyPr>
          <a:lstStyle/>
          <a:p>
            <a:pPr indent="-419100" lvl="0" marL="457200" rtl="0" algn="l">
              <a:spcBef>
                <a:spcPts val="0"/>
              </a:spcBef>
              <a:spcAft>
                <a:spcPts val="0"/>
              </a:spcAft>
              <a:buSzPts val="3000"/>
              <a:buAutoNum type="alphaLcParenR"/>
            </a:pPr>
            <a:r>
              <a:rPr lang="en-GB"/>
              <a:t>Algorithm implementation</a:t>
            </a:r>
            <a:endParaRPr/>
          </a:p>
        </p:txBody>
      </p:sp>
      <p:pic>
        <p:nvPicPr>
          <p:cNvPr id="135" name="Google Shape;135;p14"/>
          <p:cNvPicPr preferRelativeResize="0"/>
          <p:nvPr/>
        </p:nvPicPr>
        <p:blipFill>
          <a:blip r:embed="rId3">
            <a:alphaModFix/>
          </a:blip>
          <a:stretch>
            <a:fillRect/>
          </a:stretch>
        </p:blipFill>
        <p:spPr>
          <a:xfrm>
            <a:off x="546475" y="870450"/>
            <a:ext cx="2829250" cy="4065325"/>
          </a:xfrm>
          <a:prstGeom prst="rect">
            <a:avLst/>
          </a:prstGeom>
          <a:noFill/>
          <a:ln>
            <a:noFill/>
          </a:ln>
        </p:spPr>
      </p:pic>
      <p:pic>
        <p:nvPicPr>
          <p:cNvPr id="136" name="Google Shape;136;p14"/>
          <p:cNvPicPr preferRelativeResize="0"/>
          <p:nvPr/>
        </p:nvPicPr>
        <p:blipFill>
          <a:blip r:embed="rId4">
            <a:alphaModFix/>
          </a:blip>
          <a:stretch>
            <a:fillRect/>
          </a:stretch>
        </p:blipFill>
        <p:spPr>
          <a:xfrm>
            <a:off x="3268300" y="870450"/>
            <a:ext cx="2420075" cy="1495425"/>
          </a:xfrm>
          <a:prstGeom prst="rect">
            <a:avLst/>
          </a:prstGeom>
          <a:noFill/>
          <a:ln>
            <a:noFill/>
          </a:ln>
        </p:spPr>
      </p:pic>
      <p:pic>
        <p:nvPicPr>
          <p:cNvPr id="137" name="Google Shape;137;p14"/>
          <p:cNvPicPr preferRelativeResize="0"/>
          <p:nvPr/>
        </p:nvPicPr>
        <p:blipFill>
          <a:blip r:embed="rId5">
            <a:alphaModFix/>
          </a:blip>
          <a:stretch>
            <a:fillRect/>
          </a:stretch>
        </p:blipFill>
        <p:spPr>
          <a:xfrm>
            <a:off x="5596175" y="870450"/>
            <a:ext cx="2961025" cy="4065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 </a:t>
            </a:r>
            <a:r>
              <a:rPr lang="en-GB"/>
              <a:t>Generate input data</a:t>
            </a:r>
            <a:endParaRPr/>
          </a:p>
        </p:txBody>
      </p:sp>
      <p:pic>
        <p:nvPicPr>
          <p:cNvPr id="143" name="Google Shape;143;p15"/>
          <p:cNvPicPr preferRelativeResize="0"/>
          <p:nvPr/>
        </p:nvPicPr>
        <p:blipFill>
          <a:blip r:embed="rId3">
            <a:alphaModFix/>
          </a:blip>
          <a:stretch>
            <a:fillRect/>
          </a:stretch>
        </p:blipFill>
        <p:spPr>
          <a:xfrm>
            <a:off x="1007100" y="1718700"/>
            <a:ext cx="5897075" cy="1514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3660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 </a:t>
            </a:r>
            <a:r>
              <a:rPr lang="en-GB"/>
              <a:t>Analyze time complexity</a:t>
            </a:r>
            <a:endParaRPr/>
          </a:p>
        </p:txBody>
      </p:sp>
      <p:graphicFrame>
        <p:nvGraphicFramePr>
          <p:cNvPr id="149" name="Google Shape;149;p16"/>
          <p:cNvGraphicFramePr/>
          <p:nvPr/>
        </p:nvGraphicFramePr>
        <p:xfrm>
          <a:off x="819150" y="1149525"/>
          <a:ext cx="3000000" cy="3000000"/>
        </p:xfrm>
        <a:graphic>
          <a:graphicData uri="http://schemas.openxmlformats.org/drawingml/2006/table">
            <a:tbl>
              <a:tblPr>
                <a:noFill/>
                <a:tableStyleId>{114AC1F9-53C0-4F72-8049-B104FDE8D65C}</a:tableStyleId>
              </a:tblPr>
              <a:tblGrid>
                <a:gridCol w="1988525"/>
                <a:gridCol w="1750975"/>
                <a:gridCol w="1856550"/>
                <a:gridCol w="1856550"/>
              </a:tblGrid>
              <a:tr h="297200">
                <a:tc>
                  <a:txBody>
                    <a:bodyPr/>
                    <a:lstStyle/>
                    <a:p>
                      <a:pPr indent="0" lvl="0" marL="0" rtl="0" algn="l">
                        <a:lnSpc>
                          <a:spcPct val="115000"/>
                        </a:lnSpc>
                        <a:spcBef>
                          <a:spcPts val="0"/>
                        </a:spcBef>
                        <a:spcAft>
                          <a:spcPts val="0"/>
                        </a:spcAft>
                        <a:buNone/>
                      </a:pPr>
                      <a:r>
                        <a:rPr lang="en-GB" sz="1000">
                          <a:solidFill>
                            <a:schemeClr val="dk2"/>
                          </a:solidFill>
                          <a:highlight>
                            <a:schemeClr val="dk1"/>
                          </a:highlight>
                        </a:rPr>
                        <a:t>Parameters</a:t>
                      </a:r>
                      <a:endParaRPr sz="1000">
                        <a:solidFill>
                          <a:schemeClr val="dk2"/>
                        </a:solidFill>
                        <a:highlight>
                          <a:schemeClr val="dk1"/>
                        </a:highlight>
                      </a:endParaRPr>
                    </a:p>
                  </a:txBody>
                  <a:tcPr marT="95250" marB="95250" marR="95250" marL="952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GB" sz="1000">
                          <a:solidFill>
                            <a:schemeClr val="dk2"/>
                          </a:solidFill>
                          <a:highlight>
                            <a:schemeClr val="dk1"/>
                          </a:highlight>
                        </a:rPr>
                        <a:t>Merge Sort</a:t>
                      </a:r>
                      <a:endParaRPr sz="1000">
                        <a:solidFill>
                          <a:schemeClr val="dk2"/>
                        </a:solidFill>
                        <a:highlight>
                          <a:schemeClr val="dk1"/>
                        </a:highlight>
                      </a:endParaRPr>
                    </a:p>
                  </a:txBody>
                  <a:tcPr marT="95250" marB="95250" marR="95250" marL="952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GB" sz="1000">
                          <a:solidFill>
                            <a:schemeClr val="dk2"/>
                          </a:solidFill>
                          <a:highlight>
                            <a:schemeClr val="dk1"/>
                          </a:highlight>
                        </a:rPr>
                        <a:t>Insertion Sort</a:t>
                      </a:r>
                      <a:endParaRPr sz="1000">
                        <a:solidFill>
                          <a:schemeClr val="dk2"/>
                        </a:solidFill>
                        <a:highlight>
                          <a:schemeClr val="dk1"/>
                        </a:highlight>
                      </a:endParaRPr>
                    </a:p>
                  </a:txBody>
                  <a:tcPr marT="95250" marB="95250" marR="95250" marL="952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GB" sz="1000">
                          <a:solidFill>
                            <a:schemeClr val="dk2"/>
                          </a:solidFill>
                          <a:highlight>
                            <a:schemeClr val="dk1"/>
                          </a:highlight>
                        </a:rPr>
                        <a:t>Hybrid Sort</a:t>
                      </a:r>
                      <a:endParaRPr sz="1000">
                        <a:solidFill>
                          <a:schemeClr val="dk2"/>
                        </a:solidFill>
                        <a:highlight>
                          <a:schemeClr val="dk1"/>
                        </a:highlight>
                      </a:endParaRPr>
                    </a:p>
                  </a:txBody>
                  <a:tcPr marT="95250" marB="95250" marR="95250" marL="952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r>
              <a:tr h="359775">
                <a:tc>
                  <a:txBody>
                    <a:bodyPr/>
                    <a:lstStyle/>
                    <a:p>
                      <a:pPr indent="0" lvl="0" marL="0" rtl="0" algn="l">
                        <a:lnSpc>
                          <a:spcPct val="115000"/>
                        </a:lnSpc>
                        <a:spcBef>
                          <a:spcPts val="0"/>
                        </a:spcBef>
                        <a:spcAft>
                          <a:spcPts val="0"/>
                        </a:spcAft>
                        <a:buNone/>
                      </a:pPr>
                      <a:r>
                        <a:rPr lang="en-GB" sz="1000">
                          <a:solidFill>
                            <a:schemeClr val="dk2"/>
                          </a:solidFill>
                          <a:highlight>
                            <a:schemeClr val="dk1"/>
                          </a:highlight>
                        </a:rPr>
                        <a:t>Worst Case Complexity</a:t>
                      </a:r>
                      <a:endParaRPr sz="1000">
                        <a:solidFill>
                          <a:schemeClr val="dk2"/>
                        </a:solidFill>
                        <a:highlight>
                          <a:schemeClr val="dk1"/>
                        </a:highlight>
                      </a:endParaRPr>
                    </a:p>
                  </a:txBody>
                  <a:tcPr marT="133350" marB="133350" marR="95250" marL="952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GB" sz="1000">
                          <a:solidFill>
                            <a:schemeClr val="dk2"/>
                          </a:solidFill>
                          <a:highlight>
                            <a:schemeClr val="dk1"/>
                          </a:highlight>
                        </a:rPr>
                        <a:t>O(N*log N)</a:t>
                      </a:r>
                      <a:endParaRPr sz="1000">
                        <a:solidFill>
                          <a:schemeClr val="dk2"/>
                        </a:solidFill>
                        <a:highlight>
                          <a:schemeClr val="dk1"/>
                        </a:highlight>
                      </a:endParaRPr>
                    </a:p>
                  </a:txBody>
                  <a:tcPr marT="133350" marB="133350" marR="95250" marL="952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GB" sz="1000">
                          <a:solidFill>
                            <a:schemeClr val="dk2"/>
                          </a:solidFill>
                          <a:highlight>
                            <a:schemeClr val="dk1"/>
                          </a:highlight>
                        </a:rPr>
                        <a:t>O(N^2)</a:t>
                      </a:r>
                      <a:endParaRPr sz="1000">
                        <a:solidFill>
                          <a:schemeClr val="dk2"/>
                        </a:solidFill>
                        <a:highlight>
                          <a:schemeClr val="dk1"/>
                        </a:highlight>
                      </a:endParaRPr>
                    </a:p>
                  </a:txBody>
                  <a:tcPr marT="133350" marB="133350" marR="95250" marL="952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GB" sz="1000">
                          <a:solidFill>
                            <a:schemeClr val="dk2"/>
                          </a:solidFill>
                          <a:highlight>
                            <a:schemeClr val="dk1"/>
                          </a:highlight>
                        </a:rPr>
                        <a:t>O( NS + N log (N/S) )</a:t>
                      </a:r>
                      <a:endParaRPr sz="1000">
                        <a:solidFill>
                          <a:schemeClr val="dk2"/>
                        </a:solidFill>
                        <a:highlight>
                          <a:schemeClr val="dk1"/>
                        </a:highlight>
                      </a:endParaRPr>
                    </a:p>
                  </a:txBody>
                  <a:tcPr marT="133350" marB="133350" marR="95250" marL="952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r>
              <a:tr h="359775">
                <a:tc>
                  <a:txBody>
                    <a:bodyPr/>
                    <a:lstStyle/>
                    <a:p>
                      <a:pPr indent="0" lvl="0" marL="0" rtl="0" algn="l">
                        <a:lnSpc>
                          <a:spcPct val="115000"/>
                        </a:lnSpc>
                        <a:spcBef>
                          <a:spcPts val="0"/>
                        </a:spcBef>
                        <a:spcAft>
                          <a:spcPts val="0"/>
                        </a:spcAft>
                        <a:buNone/>
                      </a:pPr>
                      <a:r>
                        <a:rPr lang="en-GB" sz="1000">
                          <a:solidFill>
                            <a:schemeClr val="dk2"/>
                          </a:solidFill>
                          <a:highlight>
                            <a:schemeClr val="dk1"/>
                          </a:highlight>
                        </a:rPr>
                        <a:t>Average Case Complexity</a:t>
                      </a:r>
                      <a:endParaRPr sz="1000">
                        <a:solidFill>
                          <a:schemeClr val="dk2"/>
                        </a:solidFill>
                        <a:highlight>
                          <a:schemeClr val="dk1"/>
                        </a:highlight>
                      </a:endParaRPr>
                    </a:p>
                  </a:txBody>
                  <a:tcPr marT="133350" marB="133350" marR="95250" marL="952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GB" sz="1000">
                          <a:solidFill>
                            <a:schemeClr val="dk2"/>
                          </a:solidFill>
                          <a:highlight>
                            <a:schemeClr val="dk1"/>
                          </a:highlight>
                        </a:rPr>
                        <a:t>O(N*log N)</a:t>
                      </a:r>
                      <a:endParaRPr sz="1000">
                        <a:solidFill>
                          <a:schemeClr val="dk2"/>
                        </a:solidFill>
                        <a:highlight>
                          <a:schemeClr val="dk1"/>
                        </a:highlight>
                      </a:endParaRPr>
                    </a:p>
                  </a:txBody>
                  <a:tcPr marT="133350" marB="133350" marR="95250" marL="952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GB" sz="1000">
                          <a:solidFill>
                            <a:schemeClr val="dk2"/>
                          </a:solidFill>
                          <a:highlight>
                            <a:schemeClr val="dk1"/>
                          </a:highlight>
                        </a:rPr>
                        <a:t>O(N^2)</a:t>
                      </a:r>
                      <a:endParaRPr sz="1000">
                        <a:solidFill>
                          <a:schemeClr val="dk2"/>
                        </a:solidFill>
                        <a:highlight>
                          <a:schemeClr val="dk1"/>
                        </a:highlight>
                      </a:endParaRPr>
                    </a:p>
                  </a:txBody>
                  <a:tcPr marT="133350" marB="133350" marR="95250" marL="952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GB" sz="1000">
                          <a:solidFill>
                            <a:schemeClr val="dk2"/>
                          </a:solidFill>
                          <a:highlight>
                            <a:schemeClr val="dk1"/>
                          </a:highlight>
                        </a:rPr>
                        <a:t>O( NS + N log (N/S) )</a:t>
                      </a:r>
                      <a:endParaRPr sz="1000">
                        <a:solidFill>
                          <a:srgbClr val="202124"/>
                        </a:solidFill>
                        <a:highlight>
                          <a:schemeClr val="dk1"/>
                        </a:highlight>
                      </a:endParaRPr>
                    </a:p>
                  </a:txBody>
                  <a:tcPr marT="133350" marB="133350" marR="95250" marL="952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r>
              <a:tr h="359775">
                <a:tc>
                  <a:txBody>
                    <a:bodyPr/>
                    <a:lstStyle/>
                    <a:p>
                      <a:pPr indent="0" lvl="0" marL="0" rtl="0" algn="l">
                        <a:lnSpc>
                          <a:spcPct val="115000"/>
                        </a:lnSpc>
                        <a:spcBef>
                          <a:spcPts val="0"/>
                        </a:spcBef>
                        <a:spcAft>
                          <a:spcPts val="0"/>
                        </a:spcAft>
                        <a:buNone/>
                      </a:pPr>
                      <a:r>
                        <a:rPr lang="en-GB" sz="1000">
                          <a:solidFill>
                            <a:schemeClr val="dk2"/>
                          </a:solidFill>
                          <a:highlight>
                            <a:schemeClr val="dk1"/>
                          </a:highlight>
                        </a:rPr>
                        <a:t>Best Case Complexity</a:t>
                      </a:r>
                      <a:endParaRPr sz="1000">
                        <a:solidFill>
                          <a:schemeClr val="dk2"/>
                        </a:solidFill>
                        <a:highlight>
                          <a:schemeClr val="dk1"/>
                        </a:highlight>
                      </a:endParaRPr>
                    </a:p>
                  </a:txBody>
                  <a:tcPr marT="133350" marB="133350" marR="95250" marL="952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GB" sz="1000">
                          <a:solidFill>
                            <a:schemeClr val="dk2"/>
                          </a:solidFill>
                          <a:highlight>
                            <a:schemeClr val="dk1"/>
                          </a:highlight>
                        </a:rPr>
                        <a:t>O(N*log N)</a:t>
                      </a:r>
                      <a:endParaRPr sz="1000">
                        <a:solidFill>
                          <a:schemeClr val="dk2"/>
                        </a:solidFill>
                        <a:highlight>
                          <a:schemeClr val="dk1"/>
                        </a:highlight>
                      </a:endParaRPr>
                    </a:p>
                  </a:txBody>
                  <a:tcPr marT="133350" marB="133350" marR="95250" marL="952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GB" sz="1000">
                          <a:solidFill>
                            <a:schemeClr val="dk2"/>
                          </a:solidFill>
                          <a:highlight>
                            <a:schemeClr val="dk1"/>
                          </a:highlight>
                        </a:rPr>
                        <a:t>O(N)</a:t>
                      </a:r>
                      <a:endParaRPr sz="1000">
                        <a:solidFill>
                          <a:schemeClr val="dk2"/>
                        </a:solidFill>
                        <a:highlight>
                          <a:schemeClr val="dk1"/>
                        </a:highlight>
                      </a:endParaRPr>
                    </a:p>
                  </a:txBody>
                  <a:tcPr marT="133350" marB="133350" marR="95250" marL="952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GB" sz="1000">
                          <a:solidFill>
                            <a:schemeClr val="dk2"/>
                          </a:solidFill>
                          <a:highlight>
                            <a:schemeClr val="dk1"/>
                          </a:highlight>
                        </a:rPr>
                        <a:t>O( N + N*log (N/S) )</a:t>
                      </a:r>
                      <a:endParaRPr sz="1000">
                        <a:solidFill>
                          <a:schemeClr val="dk2"/>
                        </a:solidFill>
                        <a:highlight>
                          <a:schemeClr val="dk1"/>
                        </a:highlight>
                      </a:endParaRPr>
                    </a:p>
                  </a:txBody>
                  <a:tcPr marT="133350" marB="133350" marR="95250" marL="952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r>
              <a:tr h="507150">
                <a:tc>
                  <a:txBody>
                    <a:bodyPr/>
                    <a:lstStyle/>
                    <a:p>
                      <a:pPr indent="0" lvl="0" marL="0" rtl="0" algn="l">
                        <a:lnSpc>
                          <a:spcPct val="115000"/>
                        </a:lnSpc>
                        <a:spcBef>
                          <a:spcPts val="0"/>
                        </a:spcBef>
                        <a:spcAft>
                          <a:spcPts val="0"/>
                        </a:spcAft>
                        <a:buNone/>
                      </a:pPr>
                      <a:r>
                        <a:rPr lang="en-GB" sz="1000">
                          <a:solidFill>
                            <a:schemeClr val="dk2"/>
                          </a:solidFill>
                          <a:highlight>
                            <a:schemeClr val="dk1"/>
                          </a:highlight>
                        </a:rPr>
                        <a:t>Efficiency</a:t>
                      </a:r>
                      <a:endParaRPr sz="1000">
                        <a:solidFill>
                          <a:schemeClr val="dk2"/>
                        </a:solidFill>
                        <a:highlight>
                          <a:schemeClr val="dk1"/>
                        </a:highlight>
                      </a:endParaRPr>
                    </a:p>
                  </a:txBody>
                  <a:tcPr marT="133350" marB="133350" marR="95250" marL="952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GB" sz="1000">
                          <a:solidFill>
                            <a:schemeClr val="dk2"/>
                          </a:solidFill>
                          <a:highlight>
                            <a:schemeClr val="dk1"/>
                          </a:highlight>
                        </a:rPr>
                        <a:t>Comparatively Efficient.</a:t>
                      </a:r>
                      <a:endParaRPr sz="1000">
                        <a:solidFill>
                          <a:schemeClr val="dk2"/>
                        </a:solidFill>
                        <a:highlight>
                          <a:schemeClr val="dk1"/>
                        </a:highlight>
                      </a:endParaRPr>
                    </a:p>
                  </a:txBody>
                  <a:tcPr marT="133350" marB="133350" marR="95250" marL="952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GB" sz="1000">
                          <a:solidFill>
                            <a:schemeClr val="dk2"/>
                          </a:solidFill>
                          <a:highlight>
                            <a:schemeClr val="dk1"/>
                          </a:highlight>
                        </a:rPr>
                        <a:t>Comparatively Inefficient.</a:t>
                      </a:r>
                      <a:endParaRPr sz="1000">
                        <a:solidFill>
                          <a:schemeClr val="dk2"/>
                        </a:solidFill>
                        <a:highlight>
                          <a:schemeClr val="dk1"/>
                        </a:highlight>
                      </a:endParaRPr>
                    </a:p>
                  </a:txBody>
                  <a:tcPr marT="133350" marB="133350" marR="95250" marL="952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GB" sz="1000">
                          <a:solidFill>
                            <a:schemeClr val="dk2"/>
                          </a:solidFill>
                          <a:highlight>
                            <a:schemeClr val="dk1"/>
                          </a:highlight>
                        </a:rPr>
                        <a:t>Comparatively Efficient.</a:t>
                      </a:r>
                      <a:endParaRPr sz="1000">
                        <a:solidFill>
                          <a:schemeClr val="dk2"/>
                        </a:solidFill>
                        <a:highlight>
                          <a:schemeClr val="dk1"/>
                        </a:highlight>
                      </a:endParaRPr>
                    </a:p>
                  </a:txBody>
                  <a:tcPr marT="133350" marB="133350" marR="95250" marL="952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3660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 Analyze time complexity</a:t>
            </a:r>
            <a:endParaRPr/>
          </a:p>
        </p:txBody>
      </p:sp>
      <p:graphicFrame>
        <p:nvGraphicFramePr>
          <p:cNvPr id="155" name="Google Shape;155;p17"/>
          <p:cNvGraphicFramePr/>
          <p:nvPr/>
        </p:nvGraphicFramePr>
        <p:xfrm>
          <a:off x="819150" y="1149525"/>
          <a:ext cx="3000000" cy="3000000"/>
        </p:xfrm>
        <a:graphic>
          <a:graphicData uri="http://schemas.openxmlformats.org/drawingml/2006/table">
            <a:tbl>
              <a:tblPr>
                <a:noFill/>
                <a:tableStyleId>{114AC1F9-53C0-4F72-8049-B104FDE8D65C}</a:tableStyleId>
              </a:tblPr>
              <a:tblGrid>
                <a:gridCol w="1988525"/>
                <a:gridCol w="1750975"/>
                <a:gridCol w="1856550"/>
                <a:gridCol w="1856550"/>
              </a:tblGrid>
              <a:tr h="297200">
                <a:tc>
                  <a:txBody>
                    <a:bodyPr/>
                    <a:lstStyle/>
                    <a:p>
                      <a:pPr indent="0" lvl="0" marL="0" rtl="0" algn="l">
                        <a:lnSpc>
                          <a:spcPct val="115000"/>
                        </a:lnSpc>
                        <a:spcBef>
                          <a:spcPts val="0"/>
                        </a:spcBef>
                        <a:spcAft>
                          <a:spcPts val="0"/>
                        </a:spcAft>
                        <a:buNone/>
                      </a:pPr>
                      <a:r>
                        <a:rPr lang="en-GB" sz="1000">
                          <a:solidFill>
                            <a:schemeClr val="dk2"/>
                          </a:solidFill>
                          <a:highlight>
                            <a:schemeClr val="dk1"/>
                          </a:highlight>
                        </a:rPr>
                        <a:t>Parameters</a:t>
                      </a:r>
                      <a:endParaRPr sz="1000">
                        <a:solidFill>
                          <a:schemeClr val="dk2"/>
                        </a:solidFill>
                        <a:highlight>
                          <a:schemeClr val="dk1"/>
                        </a:highlight>
                      </a:endParaRPr>
                    </a:p>
                  </a:txBody>
                  <a:tcPr marT="95250" marB="95250" marR="95250" marL="952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GB" sz="1000">
                          <a:solidFill>
                            <a:schemeClr val="dk2"/>
                          </a:solidFill>
                          <a:highlight>
                            <a:schemeClr val="dk1"/>
                          </a:highlight>
                        </a:rPr>
                        <a:t>Merge Sort</a:t>
                      </a:r>
                      <a:endParaRPr sz="1000">
                        <a:solidFill>
                          <a:schemeClr val="dk2"/>
                        </a:solidFill>
                        <a:highlight>
                          <a:schemeClr val="dk1"/>
                        </a:highlight>
                      </a:endParaRPr>
                    </a:p>
                  </a:txBody>
                  <a:tcPr marT="95250" marB="95250" marR="95250" marL="952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GB" sz="1000">
                          <a:solidFill>
                            <a:schemeClr val="dk2"/>
                          </a:solidFill>
                          <a:highlight>
                            <a:schemeClr val="dk1"/>
                          </a:highlight>
                        </a:rPr>
                        <a:t>Insertion Sort</a:t>
                      </a:r>
                      <a:endParaRPr sz="1000">
                        <a:solidFill>
                          <a:schemeClr val="dk2"/>
                        </a:solidFill>
                        <a:highlight>
                          <a:schemeClr val="dk1"/>
                        </a:highlight>
                      </a:endParaRPr>
                    </a:p>
                  </a:txBody>
                  <a:tcPr marT="95250" marB="95250" marR="95250" marL="952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GB" sz="1000">
                          <a:solidFill>
                            <a:schemeClr val="dk2"/>
                          </a:solidFill>
                          <a:highlight>
                            <a:schemeClr val="dk1"/>
                          </a:highlight>
                        </a:rPr>
                        <a:t>Hybrid Sort</a:t>
                      </a:r>
                      <a:endParaRPr sz="1000">
                        <a:solidFill>
                          <a:schemeClr val="dk2"/>
                        </a:solidFill>
                        <a:highlight>
                          <a:schemeClr val="dk1"/>
                        </a:highlight>
                      </a:endParaRPr>
                    </a:p>
                  </a:txBody>
                  <a:tcPr marT="95250" marB="95250" marR="95250" marL="952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r>
              <a:tr h="359775">
                <a:tc>
                  <a:txBody>
                    <a:bodyPr/>
                    <a:lstStyle/>
                    <a:p>
                      <a:pPr indent="0" lvl="0" marL="0" rtl="0" algn="l">
                        <a:lnSpc>
                          <a:spcPct val="115000"/>
                        </a:lnSpc>
                        <a:spcBef>
                          <a:spcPts val="0"/>
                        </a:spcBef>
                        <a:spcAft>
                          <a:spcPts val="0"/>
                        </a:spcAft>
                        <a:buNone/>
                      </a:pPr>
                      <a:r>
                        <a:rPr lang="en-GB" sz="1000">
                          <a:solidFill>
                            <a:schemeClr val="dk2"/>
                          </a:solidFill>
                          <a:highlight>
                            <a:schemeClr val="dk1"/>
                          </a:highlight>
                        </a:rPr>
                        <a:t>Worst Case Complexity</a:t>
                      </a:r>
                      <a:endParaRPr sz="1000">
                        <a:solidFill>
                          <a:schemeClr val="dk2"/>
                        </a:solidFill>
                        <a:highlight>
                          <a:schemeClr val="dk1"/>
                        </a:highlight>
                      </a:endParaRPr>
                    </a:p>
                  </a:txBody>
                  <a:tcPr marT="133350" marB="133350" marR="95250" marL="952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GB" sz="1000">
                          <a:solidFill>
                            <a:schemeClr val="dk2"/>
                          </a:solidFill>
                          <a:highlight>
                            <a:schemeClr val="dk1"/>
                          </a:highlight>
                        </a:rPr>
                        <a:t>O(N*log N)</a:t>
                      </a:r>
                      <a:endParaRPr sz="1000">
                        <a:solidFill>
                          <a:schemeClr val="dk2"/>
                        </a:solidFill>
                        <a:highlight>
                          <a:schemeClr val="dk1"/>
                        </a:highlight>
                      </a:endParaRPr>
                    </a:p>
                  </a:txBody>
                  <a:tcPr marT="133350" marB="133350" marR="95250" marL="952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GB" sz="1000">
                          <a:solidFill>
                            <a:schemeClr val="dk2"/>
                          </a:solidFill>
                          <a:highlight>
                            <a:schemeClr val="dk1"/>
                          </a:highlight>
                        </a:rPr>
                        <a:t>O(N^2)</a:t>
                      </a:r>
                      <a:endParaRPr sz="1000">
                        <a:solidFill>
                          <a:schemeClr val="dk2"/>
                        </a:solidFill>
                        <a:highlight>
                          <a:schemeClr val="dk1"/>
                        </a:highlight>
                      </a:endParaRPr>
                    </a:p>
                  </a:txBody>
                  <a:tcPr marT="133350" marB="133350" marR="95250" marL="952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GB" sz="1000">
                          <a:solidFill>
                            <a:schemeClr val="dk2"/>
                          </a:solidFill>
                          <a:highlight>
                            <a:schemeClr val="dk1"/>
                          </a:highlight>
                        </a:rPr>
                        <a:t>O(N^2)</a:t>
                      </a:r>
                      <a:endParaRPr sz="1000">
                        <a:solidFill>
                          <a:schemeClr val="dk2"/>
                        </a:solidFill>
                        <a:highlight>
                          <a:schemeClr val="dk1"/>
                        </a:highlight>
                      </a:endParaRPr>
                    </a:p>
                  </a:txBody>
                  <a:tcPr marT="133350" marB="133350" marR="95250" marL="952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r>
              <a:tr h="359775">
                <a:tc>
                  <a:txBody>
                    <a:bodyPr/>
                    <a:lstStyle/>
                    <a:p>
                      <a:pPr indent="0" lvl="0" marL="0" rtl="0" algn="l">
                        <a:lnSpc>
                          <a:spcPct val="115000"/>
                        </a:lnSpc>
                        <a:spcBef>
                          <a:spcPts val="0"/>
                        </a:spcBef>
                        <a:spcAft>
                          <a:spcPts val="0"/>
                        </a:spcAft>
                        <a:buNone/>
                      </a:pPr>
                      <a:r>
                        <a:rPr lang="en-GB" sz="1000">
                          <a:solidFill>
                            <a:schemeClr val="dk2"/>
                          </a:solidFill>
                          <a:highlight>
                            <a:schemeClr val="dk1"/>
                          </a:highlight>
                        </a:rPr>
                        <a:t>Average Case Complexity</a:t>
                      </a:r>
                      <a:endParaRPr sz="1000">
                        <a:solidFill>
                          <a:schemeClr val="dk2"/>
                        </a:solidFill>
                        <a:highlight>
                          <a:schemeClr val="dk1"/>
                        </a:highlight>
                      </a:endParaRPr>
                    </a:p>
                  </a:txBody>
                  <a:tcPr marT="133350" marB="133350" marR="95250" marL="952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GB" sz="1000">
                          <a:solidFill>
                            <a:schemeClr val="dk2"/>
                          </a:solidFill>
                          <a:highlight>
                            <a:schemeClr val="dk1"/>
                          </a:highlight>
                        </a:rPr>
                        <a:t>O(N*log N)</a:t>
                      </a:r>
                      <a:endParaRPr sz="1000">
                        <a:solidFill>
                          <a:schemeClr val="dk2"/>
                        </a:solidFill>
                        <a:highlight>
                          <a:schemeClr val="dk1"/>
                        </a:highlight>
                      </a:endParaRPr>
                    </a:p>
                  </a:txBody>
                  <a:tcPr marT="133350" marB="133350" marR="95250" marL="952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GB" sz="1000">
                          <a:solidFill>
                            <a:schemeClr val="dk2"/>
                          </a:solidFill>
                          <a:highlight>
                            <a:schemeClr val="dk1"/>
                          </a:highlight>
                        </a:rPr>
                        <a:t>O(N^2)</a:t>
                      </a:r>
                      <a:endParaRPr sz="1000">
                        <a:solidFill>
                          <a:schemeClr val="dk2"/>
                        </a:solidFill>
                        <a:highlight>
                          <a:schemeClr val="dk1"/>
                        </a:highlight>
                      </a:endParaRPr>
                    </a:p>
                  </a:txBody>
                  <a:tcPr marT="133350" marB="133350" marR="95250" marL="952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GB" sz="1000">
                          <a:solidFill>
                            <a:srgbClr val="202124"/>
                          </a:solidFill>
                          <a:highlight>
                            <a:schemeClr val="dk1"/>
                          </a:highlight>
                        </a:rPr>
                        <a:t>O(N*log N)</a:t>
                      </a:r>
                      <a:endParaRPr sz="1000">
                        <a:solidFill>
                          <a:srgbClr val="202124"/>
                        </a:solidFill>
                        <a:highlight>
                          <a:schemeClr val="dk1"/>
                        </a:highlight>
                      </a:endParaRPr>
                    </a:p>
                  </a:txBody>
                  <a:tcPr marT="133350" marB="133350" marR="95250" marL="952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r>
              <a:tr h="359775">
                <a:tc>
                  <a:txBody>
                    <a:bodyPr/>
                    <a:lstStyle/>
                    <a:p>
                      <a:pPr indent="0" lvl="0" marL="0" rtl="0" algn="l">
                        <a:lnSpc>
                          <a:spcPct val="115000"/>
                        </a:lnSpc>
                        <a:spcBef>
                          <a:spcPts val="0"/>
                        </a:spcBef>
                        <a:spcAft>
                          <a:spcPts val="0"/>
                        </a:spcAft>
                        <a:buNone/>
                      </a:pPr>
                      <a:r>
                        <a:rPr lang="en-GB" sz="1000">
                          <a:solidFill>
                            <a:schemeClr val="dk2"/>
                          </a:solidFill>
                          <a:highlight>
                            <a:schemeClr val="dk1"/>
                          </a:highlight>
                        </a:rPr>
                        <a:t>Best Case Complexity</a:t>
                      </a:r>
                      <a:endParaRPr sz="1000">
                        <a:solidFill>
                          <a:schemeClr val="dk2"/>
                        </a:solidFill>
                        <a:highlight>
                          <a:schemeClr val="dk1"/>
                        </a:highlight>
                      </a:endParaRPr>
                    </a:p>
                  </a:txBody>
                  <a:tcPr marT="133350" marB="133350" marR="95250" marL="952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GB" sz="1000">
                          <a:solidFill>
                            <a:schemeClr val="dk2"/>
                          </a:solidFill>
                          <a:highlight>
                            <a:schemeClr val="dk1"/>
                          </a:highlight>
                        </a:rPr>
                        <a:t>O(N*log N)</a:t>
                      </a:r>
                      <a:endParaRPr sz="1000">
                        <a:solidFill>
                          <a:schemeClr val="dk2"/>
                        </a:solidFill>
                        <a:highlight>
                          <a:schemeClr val="dk1"/>
                        </a:highlight>
                      </a:endParaRPr>
                    </a:p>
                  </a:txBody>
                  <a:tcPr marT="133350" marB="133350" marR="95250" marL="952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GB" sz="1000">
                          <a:solidFill>
                            <a:schemeClr val="dk2"/>
                          </a:solidFill>
                          <a:highlight>
                            <a:schemeClr val="dk1"/>
                          </a:highlight>
                        </a:rPr>
                        <a:t>O(N)</a:t>
                      </a:r>
                      <a:endParaRPr sz="1000">
                        <a:solidFill>
                          <a:schemeClr val="dk2"/>
                        </a:solidFill>
                        <a:highlight>
                          <a:schemeClr val="dk1"/>
                        </a:highlight>
                      </a:endParaRPr>
                    </a:p>
                  </a:txBody>
                  <a:tcPr marT="133350" marB="133350" marR="95250" marL="952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GB" sz="1000">
                          <a:solidFill>
                            <a:schemeClr val="dk2"/>
                          </a:solidFill>
                          <a:highlight>
                            <a:schemeClr val="dk1"/>
                          </a:highlight>
                        </a:rPr>
                        <a:t>O(N*log N)</a:t>
                      </a:r>
                      <a:endParaRPr sz="1000">
                        <a:solidFill>
                          <a:schemeClr val="dk2"/>
                        </a:solidFill>
                        <a:highlight>
                          <a:schemeClr val="dk1"/>
                        </a:highlight>
                      </a:endParaRPr>
                    </a:p>
                  </a:txBody>
                  <a:tcPr marT="133350" marB="133350" marR="95250" marL="952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r>
              <a:tr h="359775">
                <a:tc>
                  <a:txBody>
                    <a:bodyPr/>
                    <a:lstStyle/>
                    <a:p>
                      <a:pPr indent="0" lvl="0" marL="0" rtl="0" algn="l">
                        <a:lnSpc>
                          <a:spcPct val="115000"/>
                        </a:lnSpc>
                        <a:spcBef>
                          <a:spcPts val="0"/>
                        </a:spcBef>
                        <a:spcAft>
                          <a:spcPts val="0"/>
                        </a:spcAft>
                        <a:buNone/>
                      </a:pPr>
                      <a:r>
                        <a:rPr lang="en-GB" sz="1000">
                          <a:solidFill>
                            <a:schemeClr val="dk2"/>
                          </a:solidFill>
                          <a:highlight>
                            <a:schemeClr val="dk1"/>
                          </a:highlight>
                        </a:rPr>
                        <a:t>Works well on</a:t>
                      </a:r>
                      <a:endParaRPr sz="1000">
                        <a:solidFill>
                          <a:schemeClr val="dk2"/>
                        </a:solidFill>
                        <a:highlight>
                          <a:schemeClr val="dk1"/>
                        </a:highlight>
                      </a:endParaRPr>
                    </a:p>
                  </a:txBody>
                  <a:tcPr marT="133350" marB="133350" marR="95250" marL="952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GB" sz="1000">
                          <a:solidFill>
                            <a:schemeClr val="dk2"/>
                          </a:solidFill>
                          <a:highlight>
                            <a:schemeClr val="dk1"/>
                          </a:highlight>
                        </a:rPr>
                        <a:t>On huge dataset.</a:t>
                      </a:r>
                      <a:endParaRPr sz="1000">
                        <a:solidFill>
                          <a:schemeClr val="dk2"/>
                        </a:solidFill>
                        <a:highlight>
                          <a:schemeClr val="dk1"/>
                        </a:highlight>
                      </a:endParaRPr>
                    </a:p>
                  </a:txBody>
                  <a:tcPr marT="133350" marB="133350" marR="95250" marL="952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GB" sz="1000">
                          <a:solidFill>
                            <a:schemeClr val="dk2"/>
                          </a:solidFill>
                          <a:highlight>
                            <a:schemeClr val="dk1"/>
                          </a:highlight>
                        </a:rPr>
                        <a:t>On small dataset.</a:t>
                      </a:r>
                      <a:endParaRPr sz="1000">
                        <a:solidFill>
                          <a:schemeClr val="dk2"/>
                        </a:solidFill>
                        <a:highlight>
                          <a:schemeClr val="dk1"/>
                        </a:highlight>
                      </a:endParaRPr>
                    </a:p>
                  </a:txBody>
                  <a:tcPr marT="133350" marB="133350" marR="95250" marL="952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GB" sz="1000">
                          <a:solidFill>
                            <a:schemeClr val="dk2"/>
                          </a:solidFill>
                          <a:highlight>
                            <a:schemeClr val="dk1"/>
                          </a:highlight>
                        </a:rPr>
                        <a:t>On certain dataset size</a:t>
                      </a:r>
                      <a:endParaRPr sz="1000">
                        <a:solidFill>
                          <a:schemeClr val="dk2"/>
                        </a:solidFill>
                        <a:highlight>
                          <a:schemeClr val="dk1"/>
                        </a:highlight>
                      </a:endParaRPr>
                    </a:p>
                  </a:txBody>
                  <a:tcPr marT="133350" marB="133350" marR="95250" marL="952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r>
              <a:tr h="507150">
                <a:tc>
                  <a:txBody>
                    <a:bodyPr/>
                    <a:lstStyle/>
                    <a:p>
                      <a:pPr indent="0" lvl="0" marL="0" rtl="0" algn="l">
                        <a:lnSpc>
                          <a:spcPct val="115000"/>
                        </a:lnSpc>
                        <a:spcBef>
                          <a:spcPts val="0"/>
                        </a:spcBef>
                        <a:spcAft>
                          <a:spcPts val="0"/>
                        </a:spcAft>
                        <a:buNone/>
                      </a:pPr>
                      <a:r>
                        <a:rPr lang="en-GB" sz="1000">
                          <a:solidFill>
                            <a:schemeClr val="dk2"/>
                          </a:solidFill>
                          <a:highlight>
                            <a:schemeClr val="dk1"/>
                          </a:highlight>
                        </a:rPr>
                        <a:t>Efficiency</a:t>
                      </a:r>
                      <a:endParaRPr sz="1000">
                        <a:solidFill>
                          <a:schemeClr val="dk2"/>
                        </a:solidFill>
                        <a:highlight>
                          <a:schemeClr val="dk1"/>
                        </a:highlight>
                      </a:endParaRPr>
                    </a:p>
                  </a:txBody>
                  <a:tcPr marT="133350" marB="133350" marR="95250" marL="952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GB" sz="1000">
                          <a:solidFill>
                            <a:schemeClr val="dk2"/>
                          </a:solidFill>
                          <a:highlight>
                            <a:schemeClr val="dk1"/>
                          </a:highlight>
                        </a:rPr>
                        <a:t>Comparatively Efficient.</a:t>
                      </a:r>
                      <a:endParaRPr sz="1000">
                        <a:solidFill>
                          <a:schemeClr val="dk2"/>
                        </a:solidFill>
                        <a:highlight>
                          <a:schemeClr val="dk1"/>
                        </a:highlight>
                      </a:endParaRPr>
                    </a:p>
                  </a:txBody>
                  <a:tcPr marT="133350" marB="133350" marR="95250" marL="952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GB" sz="1000">
                          <a:solidFill>
                            <a:schemeClr val="dk2"/>
                          </a:solidFill>
                          <a:highlight>
                            <a:schemeClr val="dk1"/>
                          </a:highlight>
                        </a:rPr>
                        <a:t>Comparatively Inefficient.</a:t>
                      </a:r>
                      <a:endParaRPr sz="1000">
                        <a:solidFill>
                          <a:schemeClr val="dk2"/>
                        </a:solidFill>
                        <a:highlight>
                          <a:schemeClr val="dk1"/>
                        </a:highlight>
                      </a:endParaRPr>
                    </a:p>
                  </a:txBody>
                  <a:tcPr marT="133350" marB="133350" marR="95250" marL="952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en-GB" sz="1000">
                          <a:solidFill>
                            <a:schemeClr val="dk2"/>
                          </a:solidFill>
                          <a:highlight>
                            <a:schemeClr val="dk1"/>
                          </a:highlight>
                        </a:rPr>
                        <a:t>Comparatively Efficient.</a:t>
                      </a:r>
                      <a:endParaRPr sz="1000">
                        <a:solidFill>
                          <a:schemeClr val="dk2"/>
                        </a:solidFill>
                        <a:highlight>
                          <a:schemeClr val="dk1"/>
                        </a:highlight>
                      </a:endParaRPr>
                    </a:p>
                  </a:txBody>
                  <a:tcPr marT="133350" marB="133350" marR="95250" marL="9525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235575" y="564225"/>
            <a:ext cx="3357300" cy="65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Fixed S, Varying n</a:t>
            </a:r>
            <a:endParaRPr/>
          </a:p>
        </p:txBody>
      </p:sp>
      <p:sp>
        <p:nvSpPr>
          <p:cNvPr id="161" name="Google Shape;161;p18"/>
          <p:cNvSpPr txBox="1"/>
          <p:nvPr/>
        </p:nvSpPr>
        <p:spPr>
          <a:xfrm>
            <a:off x="164250" y="1531275"/>
            <a:ext cx="3357300" cy="22779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lang="en-GB">
                <a:latin typeface="Calibri"/>
                <a:ea typeface="Calibri"/>
                <a:cs typeface="Calibri"/>
                <a:sym typeface="Calibri"/>
              </a:rPr>
              <a:t>S = 20, 100 ≤ n </a:t>
            </a:r>
            <a:r>
              <a:rPr lang="en-GB">
                <a:latin typeface="Calibri"/>
                <a:ea typeface="Calibri"/>
                <a:cs typeface="Calibri"/>
                <a:sym typeface="Calibri"/>
              </a:rPr>
              <a:t>≤</a:t>
            </a:r>
            <a:r>
              <a:rPr lang="en-GB">
                <a:latin typeface="Calibri"/>
                <a:ea typeface="Calibri"/>
                <a:cs typeface="Calibri"/>
                <a:sym typeface="Calibri"/>
              </a:rPr>
              <a:t> 10 000 000 (Step=100000)</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GB">
                <a:latin typeface="Calibri"/>
                <a:ea typeface="Calibri"/>
                <a:cs typeface="Calibri"/>
                <a:sym typeface="Calibri"/>
              </a:rPr>
              <a:t>As n increases, the computation time and number of key comparisons also increases</a:t>
            </a:r>
            <a:endParaRPr>
              <a:latin typeface="Calibri"/>
              <a:ea typeface="Calibri"/>
              <a:cs typeface="Calibri"/>
              <a:sym typeface="Calibri"/>
            </a:endParaRPr>
          </a:p>
          <a:p>
            <a:pPr indent="-317500" lvl="0" marL="457200" rtl="0" algn="l">
              <a:spcBef>
                <a:spcPts val="0"/>
              </a:spcBef>
              <a:spcAft>
                <a:spcPts val="0"/>
              </a:spcAft>
              <a:buSzPts val="1400"/>
              <a:buFont typeface="Calibri"/>
              <a:buChar char="●"/>
            </a:pPr>
            <a:r>
              <a:rPr lang="en-GB">
                <a:latin typeface="Calibri"/>
                <a:ea typeface="Calibri"/>
                <a:cs typeface="Calibri"/>
                <a:sym typeface="Calibri"/>
              </a:rPr>
              <a:t>Time complexity of Insertion sort: O(nS)</a:t>
            </a:r>
            <a:endParaRPr>
              <a:latin typeface="Calibri"/>
              <a:ea typeface="Calibri"/>
              <a:cs typeface="Calibri"/>
              <a:sym typeface="Calibri"/>
            </a:endParaRPr>
          </a:p>
          <a:p>
            <a:pPr indent="-292100" lvl="1" marL="914400" rtl="0" algn="l">
              <a:spcBef>
                <a:spcPts val="0"/>
              </a:spcBef>
              <a:spcAft>
                <a:spcPts val="0"/>
              </a:spcAft>
              <a:buSzPts val="1000"/>
              <a:buFont typeface="Calibri"/>
              <a:buChar char="○"/>
            </a:pPr>
            <a:r>
              <a:rPr lang="en-GB" sz="1000">
                <a:latin typeface="Calibri"/>
                <a:ea typeface="Calibri"/>
                <a:cs typeface="Calibri"/>
                <a:sym typeface="Calibri"/>
              </a:rPr>
              <a:t>(S^2) * (n/S) = nS</a:t>
            </a:r>
            <a:endParaRPr sz="1000">
              <a:latin typeface="Calibri"/>
              <a:ea typeface="Calibri"/>
              <a:cs typeface="Calibri"/>
              <a:sym typeface="Calibri"/>
            </a:endParaRPr>
          </a:p>
          <a:p>
            <a:pPr indent="-317500" lvl="0" marL="457200" rtl="0" algn="l">
              <a:spcBef>
                <a:spcPts val="0"/>
              </a:spcBef>
              <a:spcAft>
                <a:spcPts val="0"/>
              </a:spcAft>
              <a:buSzPts val="1400"/>
              <a:buFont typeface="Calibri"/>
              <a:buChar char="●"/>
            </a:pPr>
            <a:r>
              <a:rPr lang="en-GB">
                <a:latin typeface="Calibri"/>
                <a:ea typeface="Calibri"/>
                <a:cs typeface="Calibri"/>
                <a:sym typeface="Calibri"/>
              </a:rPr>
              <a:t>Time complexity of Merge Sort: O(nlg(n/S))</a:t>
            </a:r>
            <a:endParaRPr>
              <a:latin typeface="Calibri"/>
              <a:ea typeface="Calibri"/>
              <a:cs typeface="Calibri"/>
              <a:sym typeface="Calibri"/>
            </a:endParaRPr>
          </a:p>
        </p:txBody>
      </p:sp>
      <p:pic>
        <p:nvPicPr>
          <p:cNvPr id="162" name="Google Shape;162;p18"/>
          <p:cNvPicPr preferRelativeResize="0"/>
          <p:nvPr/>
        </p:nvPicPr>
        <p:blipFill>
          <a:blip r:embed="rId3">
            <a:alphaModFix/>
          </a:blip>
          <a:stretch>
            <a:fillRect/>
          </a:stretch>
        </p:blipFill>
        <p:spPr>
          <a:xfrm>
            <a:off x="195275" y="4124375"/>
            <a:ext cx="3574001" cy="814675"/>
          </a:xfrm>
          <a:prstGeom prst="rect">
            <a:avLst/>
          </a:prstGeom>
          <a:noFill/>
          <a:ln>
            <a:noFill/>
          </a:ln>
        </p:spPr>
      </p:pic>
      <p:sp>
        <p:nvSpPr>
          <p:cNvPr id="163" name="Google Shape;163;p18"/>
          <p:cNvSpPr txBox="1"/>
          <p:nvPr>
            <p:ph type="title"/>
          </p:nvPr>
        </p:nvSpPr>
        <p:spPr>
          <a:xfrm>
            <a:off x="303625" y="300425"/>
            <a:ext cx="3357300" cy="65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c i)</a:t>
            </a:r>
            <a:endParaRPr sz="1800"/>
          </a:p>
        </p:txBody>
      </p:sp>
      <p:pic>
        <p:nvPicPr>
          <p:cNvPr id="164" name="Google Shape;164;p18"/>
          <p:cNvPicPr preferRelativeResize="0"/>
          <p:nvPr/>
        </p:nvPicPr>
        <p:blipFill>
          <a:blip r:embed="rId4">
            <a:alphaModFix/>
          </a:blip>
          <a:stretch>
            <a:fillRect/>
          </a:stretch>
        </p:blipFill>
        <p:spPr>
          <a:xfrm>
            <a:off x="3877327" y="453012"/>
            <a:ext cx="5055146" cy="4237476"/>
          </a:xfrm>
          <a:prstGeom prst="rect">
            <a:avLst/>
          </a:prstGeom>
          <a:noFill/>
          <a:ln>
            <a:noFill/>
          </a:ln>
        </p:spPr>
      </p:pic>
      <p:cxnSp>
        <p:nvCxnSpPr>
          <p:cNvPr id="165" name="Google Shape;165;p18"/>
          <p:cNvCxnSpPr/>
          <p:nvPr/>
        </p:nvCxnSpPr>
        <p:spPr>
          <a:xfrm flipH="1" rot="10800000">
            <a:off x="4460200" y="3714325"/>
            <a:ext cx="4212900" cy="686700"/>
          </a:xfrm>
          <a:prstGeom prst="straightConnector1">
            <a:avLst/>
          </a:prstGeom>
          <a:noFill/>
          <a:ln cap="flat" cmpd="sng" w="9525">
            <a:solidFill>
              <a:srgbClr val="FF0000"/>
            </a:solidFill>
            <a:prstDash val="solid"/>
            <a:round/>
            <a:headEnd len="med" w="med" type="none"/>
            <a:tailEnd len="med" w="med" type="none"/>
          </a:ln>
        </p:spPr>
      </p:cxnSp>
      <p:cxnSp>
        <p:nvCxnSpPr>
          <p:cNvPr id="166" name="Google Shape;166;p18"/>
          <p:cNvCxnSpPr/>
          <p:nvPr/>
        </p:nvCxnSpPr>
        <p:spPr>
          <a:xfrm flipH="1" rot="10800000">
            <a:off x="4438700" y="2155975"/>
            <a:ext cx="4172700" cy="8220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819150" y="1892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ci) </a:t>
            </a:r>
            <a:r>
              <a:rPr lang="en-GB"/>
              <a:t>Empirical</a:t>
            </a:r>
            <a:r>
              <a:rPr lang="en-GB"/>
              <a:t> Data</a:t>
            </a:r>
            <a:endParaRPr/>
          </a:p>
        </p:txBody>
      </p:sp>
      <p:sp>
        <p:nvSpPr>
          <p:cNvPr id="172" name="Google Shape;172;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3" name="Google Shape;173;p19"/>
          <p:cNvPicPr preferRelativeResize="0"/>
          <p:nvPr/>
        </p:nvPicPr>
        <p:blipFill>
          <a:blip r:embed="rId3">
            <a:alphaModFix/>
          </a:blip>
          <a:stretch>
            <a:fillRect/>
          </a:stretch>
        </p:blipFill>
        <p:spPr>
          <a:xfrm>
            <a:off x="215148" y="998050"/>
            <a:ext cx="2890127" cy="3900651"/>
          </a:xfrm>
          <a:prstGeom prst="rect">
            <a:avLst/>
          </a:prstGeom>
          <a:noFill/>
          <a:ln>
            <a:noFill/>
          </a:ln>
        </p:spPr>
      </p:pic>
      <p:pic>
        <p:nvPicPr>
          <p:cNvPr id="174" name="Google Shape;174;p19"/>
          <p:cNvPicPr preferRelativeResize="0"/>
          <p:nvPr/>
        </p:nvPicPr>
        <p:blipFill>
          <a:blip r:embed="rId4">
            <a:alphaModFix/>
          </a:blip>
          <a:stretch>
            <a:fillRect/>
          </a:stretch>
        </p:blipFill>
        <p:spPr>
          <a:xfrm>
            <a:off x="3105275" y="1135225"/>
            <a:ext cx="3009799" cy="3806524"/>
          </a:xfrm>
          <a:prstGeom prst="rect">
            <a:avLst/>
          </a:prstGeom>
          <a:noFill/>
          <a:ln>
            <a:noFill/>
          </a:ln>
        </p:spPr>
      </p:pic>
      <p:pic>
        <p:nvPicPr>
          <p:cNvPr id="175" name="Google Shape;175;p19"/>
          <p:cNvPicPr preferRelativeResize="0"/>
          <p:nvPr/>
        </p:nvPicPr>
        <p:blipFill>
          <a:blip r:embed="rId5">
            <a:alphaModFix/>
          </a:blip>
          <a:stretch>
            <a:fillRect/>
          </a:stretch>
        </p:blipFill>
        <p:spPr>
          <a:xfrm>
            <a:off x="6150475" y="387375"/>
            <a:ext cx="2788651" cy="4554373"/>
          </a:xfrm>
          <a:prstGeom prst="rect">
            <a:avLst/>
          </a:prstGeom>
          <a:noFill/>
          <a:ln>
            <a:noFill/>
          </a:ln>
        </p:spPr>
      </p:pic>
      <p:sp>
        <p:nvSpPr>
          <p:cNvPr id="176" name="Google Shape;176;p19"/>
          <p:cNvSpPr/>
          <p:nvPr/>
        </p:nvSpPr>
        <p:spPr>
          <a:xfrm>
            <a:off x="1775475" y="1135225"/>
            <a:ext cx="1329900" cy="37635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
          <p:cNvSpPr/>
          <p:nvPr/>
        </p:nvSpPr>
        <p:spPr>
          <a:xfrm>
            <a:off x="4785175" y="1156738"/>
            <a:ext cx="1329900" cy="37635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
          <p:cNvSpPr/>
          <p:nvPr/>
        </p:nvSpPr>
        <p:spPr>
          <a:xfrm>
            <a:off x="7681100" y="408900"/>
            <a:ext cx="1257900" cy="45327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681125" y="4920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Fixed n, Varying S</a:t>
            </a:r>
            <a:endParaRPr/>
          </a:p>
          <a:p>
            <a:pPr indent="0" lvl="0" marL="0" rtl="0" algn="l">
              <a:spcBef>
                <a:spcPts val="0"/>
              </a:spcBef>
              <a:spcAft>
                <a:spcPts val="0"/>
              </a:spcAft>
              <a:buNone/>
            </a:pPr>
            <a:r>
              <a:t/>
            </a:r>
            <a:endParaRPr/>
          </a:p>
        </p:txBody>
      </p:sp>
      <p:sp>
        <p:nvSpPr>
          <p:cNvPr id="184" name="Google Shape;184;p20"/>
          <p:cNvSpPr txBox="1"/>
          <p:nvPr/>
        </p:nvSpPr>
        <p:spPr>
          <a:xfrm>
            <a:off x="724275" y="1147400"/>
            <a:ext cx="605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Calibri"/>
                <a:ea typeface="Calibri"/>
                <a:cs typeface="Calibri"/>
                <a:sym typeface="Calibri"/>
              </a:rPr>
              <a:t>Taking a fixed n = 1000000 and loop from S 1 to 1000</a:t>
            </a:r>
            <a:endParaRPr>
              <a:latin typeface="Calibri"/>
              <a:ea typeface="Calibri"/>
              <a:cs typeface="Calibri"/>
              <a:sym typeface="Calibri"/>
            </a:endParaRPr>
          </a:p>
        </p:txBody>
      </p:sp>
      <p:pic>
        <p:nvPicPr>
          <p:cNvPr id="185" name="Google Shape;185;p20"/>
          <p:cNvPicPr preferRelativeResize="0"/>
          <p:nvPr/>
        </p:nvPicPr>
        <p:blipFill>
          <a:blip r:embed="rId3">
            <a:alphaModFix/>
          </a:blip>
          <a:stretch>
            <a:fillRect/>
          </a:stretch>
        </p:blipFill>
        <p:spPr>
          <a:xfrm>
            <a:off x="724275" y="1710100"/>
            <a:ext cx="7505700" cy="2819400"/>
          </a:xfrm>
          <a:prstGeom prst="rect">
            <a:avLst/>
          </a:prstGeom>
          <a:noFill/>
          <a:ln>
            <a:noFill/>
          </a:ln>
        </p:spPr>
      </p:pic>
      <p:sp>
        <p:nvSpPr>
          <p:cNvPr id="186" name="Google Shape;186;p20"/>
          <p:cNvSpPr txBox="1"/>
          <p:nvPr>
            <p:ph type="title"/>
          </p:nvPr>
        </p:nvSpPr>
        <p:spPr>
          <a:xfrm>
            <a:off x="724275" y="264750"/>
            <a:ext cx="3357300" cy="65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c ii)</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819150" y="244475"/>
            <a:ext cx="7505700" cy="470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Fixed n, Varying S</a:t>
            </a:r>
            <a:endParaRPr/>
          </a:p>
        </p:txBody>
      </p:sp>
      <p:pic>
        <p:nvPicPr>
          <p:cNvPr id="192" name="Google Shape;192;p21"/>
          <p:cNvPicPr preferRelativeResize="0"/>
          <p:nvPr/>
        </p:nvPicPr>
        <p:blipFill>
          <a:blip r:embed="rId3">
            <a:alphaModFix/>
          </a:blip>
          <a:stretch>
            <a:fillRect/>
          </a:stretch>
        </p:blipFill>
        <p:spPr>
          <a:xfrm>
            <a:off x="396875" y="714575"/>
            <a:ext cx="8094125" cy="2049950"/>
          </a:xfrm>
          <a:prstGeom prst="rect">
            <a:avLst/>
          </a:prstGeom>
          <a:noFill/>
          <a:ln>
            <a:noFill/>
          </a:ln>
        </p:spPr>
      </p:pic>
      <p:pic>
        <p:nvPicPr>
          <p:cNvPr id="193" name="Google Shape;193;p21"/>
          <p:cNvPicPr preferRelativeResize="0"/>
          <p:nvPr/>
        </p:nvPicPr>
        <p:blipFill>
          <a:blip r:embed="rId4">
            <a:alphaModFix/>
          </a:blip>
          <a:stretch>
            <a:fillRect/>
          </a:stretch>
        </p:blipFill>
        <p:spPr>
          <a:xfrm>
            <a:off x="349850" y="2764525"/>
            <a:ext cx="8094125" cy="216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