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8"/>
  </p:notesMasterIdLst>
  <p:handoutMasterIdLst>
    <p:handoutMasterId r:id="rId9"/>
  </p:handoutMasterIdLst>
  <p:sldIdLst>
    <p:sldId id="728" r:id="rId5"/>
    <p:sldId id="729" r:id="rId6"/>
    <p:sldId id="73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 Siqiang (Asst Prof)" initials="LS(P" lastIdx="1" clrIdx="0">
    <p:extLst>
      <p:ext uri="{19B8F6BF-5375-455C-9EA6-DF929625EA0E}">
        <p15:presenceInfo xmlns:p15="http://schemas.microsoft.com/office/powerpoint/2012/main" userId="S::siqiang.luo@staff.main.ntu.edu.sg::282bffef-1247-4a79-9a55-50db44a1c8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4" autoAdjust="0"/>
    <p:restoredTop sz="94653" autoAdjust="0"/>
  </p:normalViewPr>
  <p:slideViewPr>
    <p:cSldViewPr snapToGrid="0">
      <p:cViewPr>
        <p:scale>
          <a:sx n="121" d="100"/>
          <a:sy n="121" d="100"/>
        </p:scale>
        <p:origin x="440" y="9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0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8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9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35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30858-33EB-DF49-BD79-E42F93EC87F1}"/>
              </a:ext>
            </a:extLst>
          </p:cNvPr>
          <p:cNvSpPr/>
          <p:nvPr userDrawn="1"/>
        </p:nvSpPr>
        <p:spPr>
          <a:xfrm>
            <a:off x="0" y="0"/>
            <a:ext cx="12192000" cy="1148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21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339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11485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229573"/>
            <a:ext cx="10268712" cy="76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1422752"/>
            <a:ext cx="10268712" cy="475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1/27/23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2D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>
            <a:normAutofit/>
          </a:bodyPr>
          <a:lstStyle/>
          <a:p>
            <a:endParaRPr lang="en-US" altLang="zh-CN" dirty="0">
              <a:sym typeface="+mn-ea"/>
            </a:endParaRPr>
          </a:p>
          <a:p>
            <a:endParaRPr lang="en-US" altLang="zh-CN" sz="28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6BF31-0097-BE49-8250-2852170FC1D8}"/>
              </a:ext>
            </a:extLst>
          </p:cNvPr>
          <p:cNvSpPr/>
          <p:nvPr/>
        </p:nvSpPr>
        <p:spPr>
          <a:xfrm>
            <a:off x="428518" y="1313302"/>
            <a:ext cx="43983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X</a:t>
            </a:r>
          </a:p>
          <a:p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(int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=0;i&lt;10000;i++)</a:t>
            </a:r>
          </a:p>
          <a:p>
            <a:r>
              <a:rPr lang="en-US" altLang="zh-CN" sz="2400" dirty="0"/>
              <a:t>	for(int</a:t>
            </a:r>
            <a:r>
              <a:rPr lang="zh-CN" altLang="en-US" sz="2400" dirty="0"/>
              <a:t> </a:t>
            </a:r>
            <a:r>
              <a:rPr lang="en-US" altLang="zh-CN" sz="2400" dirty="0"/>
              <a:t>j=0;j&lt;10000;j++)</a:t>
            </a:r>
          </a:p>
          <a:p>
            <a:r>
              <a:rPr lang="en-US" altLang="zh-CN" sz="2400" dirty="0"/>
              <a:t>		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][j]=1;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18F55-479B-4246-9AAA-AC8DC14C21FA}"/>
              </a:ext>
            </a:extLst>
          </p:cNvPr>
          <p:cNvSpPr/>
          <p:nvPr/>
        </p:nvSpPr>
        <p:spPr>
          <a:xfrm>
            <a:off x="6951738" y="1259911"/>
            <a:ext cx="43983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Y</a:t>
            </a:r>
          </a:p>
          <a:p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(int</a:t>
            </a:r>
            <a:r>
              <a:rPr lang="zh-CN" altLang="en-US" sz="2400" dirty="0"/>
              <a:t> </a:t>
            </a:r>
            <a:r>
              <a:rPr lang="en-US" altLang="zh-CN" sz="2400" dirty="0"/>
              <a:t>j=0;j&lt;10000;j++)</a:t>
            </a:r>
          </a:p>
          <a:p>
            <a:r>
              <a:rPr lang="en-US" altLang="zh-CN" sz="2400" dirty="0"/>
              <a:t>	for(int</a:t>
            </a:r>
            <a:r>
              <a:rPr lang="zh-CN" altLang="en-US" sz="2400" dirty="0"/>
              <a:t> </a:t>
            </a:r>
            <a:r>
              <a:rPr lang="en-US" altLang="zh-CN" sz="2400" dirty="0"/>
              <a:t>i=0;i&lt;10000;i++)</a:t>
            </a:r>
          </a:p>
          <a:p>
            <a:r>
              <a:rPr lang="en-US" altLang="zh-CN" sz="2400" dirty="0"/>
              <a:t>		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][j]=1;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F52CC-E53C-F647-93A5-A3263D6D0E25}"/>
              </a:ext>
            </a:extLst>
          </p:cNvPr>
          <p:cNvSpPr/>
          <p:nvPr/>
        </p:nvSpPr>
        <p:spPr>
          <a:xfrm>
            <a:off x="3332213" y="5787935"/>
            <a:ext cx="378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better,</a:t>
            </a:r>
            <a:r>
              <a:rPr lang="zh-CN" altLang="en-US" sz="2400" dirty="0"/>
              <a:t> </a:t>
            </a:r>
            <a:r>
              <a:rPr lang="en-US" altLang="zh-CN" sz="2400" dirty="0"/>
              <a:t>X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Y?</a:t>
            </a:r>
            <a:endParaRPr lang="en-US" sz="2400" dirty="0"/>
          </a:p>
        </p:txBody>
      </p:sp>
      <p:pic>
        <p:nvPicPr>
          <p:cNvPr id="7" name="Picture 2" descr="What is a good question? | Dragonfly Training">
            <a:extLst>
              <a:ext uri="{FF2B5EF4-FFF2-40B4-BE49-F238E27FC236}">
                <a16:creationId xmlns:a16="http://schemas.microsoft.com/office/drawing/2014/main" id="{B7811F6F-5D58-3B41-BCE8-391C1DA1C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 bwMode="auto">
          <a:xfrm>
            <a:off x="7374538" y="5095781"/>
            <a:ext cx="1418725" cy="1384308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B1CF23D-D632-7340-88AF-8F8B35950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61581"/>
              </p:ext>
            </p:extLst>
          </p:nvPr>
        </p:nvGraphicFramePr>
        <p:xfrm>
          <a:off x="960120" y="3440877"/>
          <a:ext cx="184743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87">
                  <a:extLst>
                    <a:ext uri="{9D8B030D-6E8A-4147-A177-3AD203B41FA5}">
                      <a16:colId xmlns:a16="http://schemas.microsoft.com/office/drawing/2014/main" val="1004405385"/>
                    </a:ext>
                  </a:extLst>
                </a:gridCol>
                <a:gridCol w="369487">
                  <a:extLst>
                    <a:ext uri="{9D8B030D-6E8A-4147-A177-3AD203B41FA5}">
                      <a16:colId xmlns:a16="http://schemas.microsoft.com/office/drawing/2014/main" val="1437573828"/>
                    </a:ext>
                  </a:extLst>
                </a:gridCol>
                <a:gridCol w="369487">
                  <a:extLst>
                    <a:ext uri="{9D8B030D-6E8A-4147-A177-3AD203B41FA5}">
                      <a16:colId xmlns:a16="http://schemas.microsoft.com/office/drawing/2014/main" val="4127250198"/>
                    </a:ext>
                  </a:extLst>
                </a:gridCol>
                <a:gridCol w="369487">
                  <a:extLst>
                    <a:ext uri="{9D8B030D-6E8A-4147-A177-3AD203B41FA5}">
                      <a16:colId xmlns:a16="http://schemas.microsoft.com/office/drawing/2014/main" val="3355101139"/>
                    </a:ext>
                  </a:extLst>
                </a:gridCol>
                <a:gridCol w="369487">
                  <a:extLst>
                    <a:ext uri="{9D8B030D-6E8A-4147-A177-3AD203B41FA5}">
                      <a16:colId xmlns:a16="http://schemas.microsoft.com/office/drawing/2014/main" val="126968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5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0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2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1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0009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B5D7F7-DBB3-FA4A-A91D-E6E906BC08DA}"/>
              </a:ext>
            </a:extLst>
          </p:cNvPr>
          <p:cNvCxnSpPr/>
          <p:nvPr/>
        </p:nvCxnSpPr>
        <p:spPr>
          <a:xfrm>
            <a:off x="960120" y="3597639"/>
            <a:ext cx="17381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BDB710-5838-BF46-92C6-02977997A563}"/>
              </a:ext>
            </a:extLst>
          </p:cNvPr>
          <p:cNvCxnSpPr/>
          <p:nvPr/>
        </p:nvCxnSpPr>
        <p:spPr>
          <a:xfrm>
            <a:off x="962620" y="3974889"/>
            <a:ext cx="17381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BFA652-01BB-9A42-8C7B-5FA5F9A4F440}"/>
              </a:ext>
            </a:extLst>
          </p:cNvPr>
          <p:cNvCxnSpPr/>
          <p:nvPr/>
        </p:nvCxnSpPr>
        <p:spPr>
          <a:xfrm>
            <a:off x="995100" y="4352139"/>
            <a:ext cx="17381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C31690-D2A0-824F-9AA9-250F50CB0490}"/>
              </a:ext>
            </a:extLst>
          </p:cNvPr>
          <p:cNvCxnSpPr/>
          <p:nvPr/>
        </p:nvCxnSpPr>
        <p:spPr>
          <a:xfrm>
            <a:off x="995100" y="4756876"/>
            <a:ext cx="17381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46B68-FB4E-CF49-B352-FA2939DB5775}"/>
              </a:ext>
            </a:extLst>
          </p:cNvPr>
          <p:cNvCxnSpPr/>
          <p:nvPr/>
        </p:nvCxnSpPr>
        <p:spPr>
          <a:xfrm>
            <a:off x="995100" y="5095781"/>
            <a:ext cx="17381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348E3E50-A744-1F4A-B459-91F789DB4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55864"/>
              </p:ext>
            </p:extLst>
          </p:nvPr>
        </p:nvGraphicFramePr>
        <p:xfrm>
          <a:off x="7869545" y="3222487"/>
          <a:ext cx="184743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487">
                  <a:extLst>
                    <a:ext uri="{9D8B030D-6E8A-4147-A177-3AD203B41FA5}">
                      <a16:colId xmlns:a16="http://schemas.microsoft.com/office/drawing/2014/main" val="1004405385"/>
                    </a:ext>
                  </a:extLst>
                </a:gridCol>
                <a:gridCol w="369487">
                  <a:extLst>
                    <a:ext uri="{9D8B030D-6E8A-4147-A177-3AD203B41FA5}">
                      <a16:colId xmlns:a16="http://schemas.microsoft.com/office/drawing/2014/main" val="1437573828"/>
                    </a:ext>
                  </a:extLst>
                </a:gridCol>
                <a:gridCol w="369487">
                  <a:extLst>
                    <a:ext uri="{9D8B030D-6E8A-4147-A177-3AD203B41FA5}">
                      <a16:colId xmlns:a16="http://schemas.microsoft.com/office/drawing/2014/main" val="4127250198"/>
                    </a:ext>
                  </a:extLst>
                </a:gridCol>
                <a:gridCol w="369487">
                  <a:extLst>
                    <a:ext uri="{9D8B030D-6E8A-4147-A177-3AD203B41FA5}">
                      <a16:colId xmlns:a16="http://schemas.microsoft.com/office/drawing/2014/main" val="3355101139"/>
                    </a:ext>
                  </a:extLst>
                </a:gridCol>
                <a:gridCol w="369487">
                  <a:extLst>
                    <a:ext uri="{9D8B030D-6E8A-4147-A177-3AD203B41FA5}">
                      <a16:colId xmlns:a16="http://schemas.microsoft.com/office/drawing/2014/main" val="126968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5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20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52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1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0009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4D7909-FB0D-6541-8B8C-366A279CA629}"/>
              </a:ext>
            </a:extLst>
          </p:cNvPr>
          <p:cNvCxnSpPr>
            <a:cxnSpLocks/>
          </p:cNvCxnSpPr>
          <p:nvPr/>
        </p:nvCxnSpPr>
        <p:spPr>
          <a:xfrm>
            <a:off x="8083900" y="3252467"/>
            <a:ext cx="0" cy="177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7C07B-7BAE-A244-8076-83C4CA8BF44F}"/>
              </a:ext>
            </a:extLst>
          </p:cNvPr>
          <p:cNvCxnSpPr>
            <a:cxnSpLocks/>
          </p:cNvCxnSpPr>
          <p:nvPr/>
        </p:nvCxnSpPr>
        <p:spPr>
          <a:xfrm>
            <a:off x="8461152" y="3259277"/>
            <a:ext cx="0" cy="177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247547-5E7D-7B4F-90C8-759F1D6E75DC}"/>
              </a:ext>
            </a:extLst>
          </p:cNvPr>
          <p:cNvCxnSpPr>
            <a:cxnSpLocks/>
          </p:cNvCxnSpPr>
          <p:nvPr/>
        </p:nvCxnSpPr>
        <p:spPr>
          <a:xfrm>
            <a:off x="8793262" y="3259277"/>
            <a:ext cx="0" cy="177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586FB-08CD-D543-AF7B-356DF1A8FB03}"/>
              </a:ext>
            </a:extLst>
          </p:cNvPr>
          <p:cNvCxnSpPr>
            <a:cxnSpLocks/>
          </p:cNvCxnSpPr>
          <p:nvPr/>
        </p:nvCxnSpPr>
        <p:spPr>
          <a:xfrm>
            <a:off x="9150895" y="3259277"/>
            <a:ext cx="0" cy="177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9FF89-D4FC-D048-B131-5C03E1E012A2}"/>
              </a:ext>
            </a:extLst>
          </p:cNvPr>
          <p:cNvCxnSpPr>
            <a:cxnSpLocks/>
          </p:cNvCxnSpPr>
          <p:nvPr/>
        </p:nvCxnSpPr>
        <p:spPr>
          <a:xfrm>
            <a:off x="9512962" y="3259277"/>
            <a:ext cx="0" cy="177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A23C8D2-27A5-B148-A64C-6543834F6D29}"/>
              </a:ext>
            </a:extLst>
          </p:cNvPr>
          <p:cNvSpPr/>
          <p:nvPr/>
        </p:nvSpPr>
        <p:spPr>
          <a:xfrm>
            <a:off x="2932406" y="3744056"/>
            <a:ext cx="2060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Cache</a:t>
            </a:r>
            <a:r>
              <a:rPr lang="zh-CN" altLang="en-US" sz="2400" dirty="0"/>
              <a:t> </a:t>
            </a:r>
            <a:r>
              <a:rPr lang="en-US" altLang="zh-CN" sz="2400" dirty="0"/>
              <a:t>friendly</a:t>
            </a:r>
            <a:endParaRPr lang="en-US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4106A4-BB14-0A42-8ED2-8108095AB408}"/>
              </a:ext>
            </a:extLst>
          </p:cNvPr>
          <p:cNvSpPr/>
          <p:nvPr/>
        </p:nvSpPr>
        <p:spPr>
          <a:xfrm>
            <a:off x="9819678" y="3685382"/>
            <a:ext cx="1860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Always</a:t>
            </a:r>
            <a:r>
              <a:rPr lang="zh-CN" altLang="en-US" sz="2400" dirty="0"/>
              <a:t> </a:t>
            </a:r>
            <a:r>
              <a:rPr lang="en-US" altLang="zh-CN" sz="2400" dirty="0"/>
              <a:t>evict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cache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4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2D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Arrays</a:t>
            </a:r>
            <a:endParaRPr lang="zh-CN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B0930B-E73C-F94C-93F9-3B60CE31A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16" b="44062"/>
          <a:stretch/>
        </p:blipFill>
        <p:spPr>
          <a:xfrm>
            <a:off x="265657" y="3651723"/>
            <a:ext cx="5828819" cy="28132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501951-D018-C34B-89DB-937F6C4D4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938" b="3041"/>
          <a:stretch/>
        </p:blipFill>
        <p:spPr>
          <a:xfrm>
            <a:off x="6112041" y="3651723"/>
            <a:ext cx="5828819" cy="28132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745EA9E-3B79-8241-AB6E-B65B2F0FD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85132"/>
          <a:stretch/>
        </p:blipFill>
        <p:spPr>
          <a:xfrm>
            <a:off x="265657" y="1932185"/>
            <a:ext cx="5828819" cy="10196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D0925B-50F0-5744-81DB-4A6B1490E421}"/>
              </a:ext>
            </a:extLst>
          </p:cNvPr>
          <p:cNvSpPr txBox="1"/>
          <p:nvPr/>
        </p:nvSpPr>
        <p:spPr>
          <a:xfrm>
            <a:off x="265657" y="3188091"/>
            <a:ext cx="147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Solution</a:t>
            </a:r>
            <a:r>
              <a:rPr lang="zh-CN" altLang="en-US" sz="1800" dirty="0"/>
              <a:t> </a:t>
            </a:r>
            <a:r>
              <a:rPr lang="en-US" altLang="zh-CN" sz="1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2EA2F-70FB-9D4C-ACFD-19422B599E39}"/>
              </a:ext>
            </a:extLst>
          </p:cNvPr>
          <p:cNvSpPr txBox="1"/>
          <p:nvPr/>
        </p:nvSpPr>
        <p:spPr>
          <a:xfrm>
            <a:off x="6112041" y="3206277"/>
            <a:ext cx="147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Solution</a:t>
            </a:r>
            <a:r>
              <a:rPr lang="zh-CN" altLang="en-US" sz="1800" dirty="0"/>
              <a:t> </a:t>
            </a:r>
            <a:r>
              <a:rPr lang="en-US" altLang="zh-CN" dirty="0"/>
              <a:t>Y</a:t>
            </a:r>
            <a:endParaRPr lang="en-US" altLang="zh-CN" sz="1800" dirty="0"/>
          </a:p>
        </p:txBody>
      </p:sp>
      <p:pic>
        <p:nvPicPr>
          <p:cNvPr id="29" name="Picture 2" descr="What is a good question? | Dragonfly Training">
            <a:extLst>
              <a:ext uri="{FF2B5EF4-FFF2-40B4-BE49-F238E27FC236}">
                <a16:creationId xmlns:a16="http://schemas.microsoft.com/office/drawing/2014/main" id="{A2F42BA4-90B8-1447-A0E7-906597FDE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 bwMode="auto">
          <a:xfrm>
            <a:off x="10522339" y="1801636"/>
            <a:ext cx="1418725" cy="1384308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CB9D89A-BCD9-414E-B183-ABED2B44204F}"/>
              </a:ext>
            </a:extLst>
          </p:cNvPr>
          <p:cNvSpPr txBox="1"/>
          <p:nvPr/>
        </p:nvSpPr>
        <p:spPr>
          <a:xfrm>
            <a:off x="265657" y="1343717"/>
            <a:ext cx="3921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Real-case code in C++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7DD3E0-82DE-C54A-8370-BE654E4709D3}"/>
              </a:ext>
            </a:extLst>
          </p:cNvPr>
          <p:cNvGrpSpPr/>
          <p:nvPr/>
        </p:nvGrpSpPr>
        <p:grpSpPr>
          <a:xfrm>
            <a:off x="6849978" y="1795645"/>
            <a:ext cx="3921332" cy="1080604"/>
            <a:chOff x="6601007" y="1713049"/>
            <a:chExt cx="3921332" cy="10806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D1E9AC-080F-D14C-B074-E748614ABFBC}"/>
                </a:ext>
              </a:extLst>
            </p:cNvPr>
            <p:cNvSpPr txBox="1"/>
            <p:nvPr/>
          </p:nvSpPr>
          <p:spPr>
            <a:xfrm>
              <a:off x="6601007" y="1713049"/>
              <a:ext cx="3921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Execution result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98D891-0656-7441-929B-2071A36870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022"/>
            <a:stretch/>
          </p:blipFill>
          <p:spPr>
            <a:xfrm>
              <a:off x="6601007" y="2209595"/>
              <a:ext cx="3784600" cy="58405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79592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Arrays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B9D89A-BCD9-414E-B183-ABED2B44204F}"/>
              </a:ext>
            </a:extLst>
          </p:cNvPr>
          <p:cNvSpPr txBox="1"/>
          <p:nvPr/>
        </p:nvSpPr>
        <p:spPr>
          <a:xfrm>
            <a:off x="249615" y="1343717"/>
            <a:ext cx="4210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Let’s profile this program with Valgrind: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CB2984-5A01-2945-9AC7-CF45C8EEF11D}"/>
              </a:ext>
            </a:extLst>
          </p:cNvPr>
          <p:cNvGrpSpPr/>
          <p:nvPr/>
        </p:nvGrpSpPr>
        <p:grpSpPr>
          <a:xfrm>
            <a:off x="211221" y="2192441"/>
            <a:ext cx="8432800" cy="4548280"/>
            <a:chOff x="211221" y="2192441"/>
            <a:chExt cx="8432800" cy="45482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0ADD74-AEE5-9943-A161-59F31A6FF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885"/>
            <a:stretch/>
          </p:blipFill>
          <p:spPr>
            <a:xfrm>
              <a:off x="211221" y="2331625"/>
              <a:ext cx="8432800" cy="440909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901C0C-C6B3-BF41-A371-D0B655AB4D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6342"/>
            <a:stretch/>
          </p:blipFill>
          <p:spPr>
            <a:xfrm>
              <a:off x="211221" y="2192441"/>
              <a:ext cx="8432800" cy="19885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7E1B467-20A7-A04F-A808-F44F429FBE9C}"/>
              </a:ext>
            </a:extLst>
          </p:cNvPr>
          <p:cNvSpPr txBox="1"/>
          <p:nvPr/>
        </p:nvSpPr>
        <p:spPr>
          <a:xfrm>
            <a:off x="179136" y="1803256"/>
            <a:ext cx="95584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Dw: </a:t>
            </a:r>
            <a:r>
              <a:rPr lang="en-US" sz="1400" b="0" i="0" dirty="0">
                <a:solidFill>
                  <a:srgbClr val="20202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cache writes 	D1mw: D1 cache write misses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AA77A5-0CC8-6241-98F8-2404D3516124}"/>
              </a:ext>
            </a:extLst>
          </p:cNvPr>
          <p:cNvSpPr txBox="1"/>
          <p:nvPr/>
        </p:nvSpPr>
        <p:spPr>
          <a:xfrm>
            <a:off x="5702039" y="180463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ache line size: 64B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5D7DA-787E-5B43-BE52-44E4BB915099}"/>
              </a:ext>
            </a:extLst>
          </p:cNvPr>
          <p:cNvSpPr/>
          <p:nvPr/>
        </p:nvSpPr>
        <p:spPr>
          <a:xfrm>
            <a:off x="249615" y="3636085"/>
            <a:ext cx="5204512" cy="16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2C575F-63E1-614F-9BFE-7CB0A6FDB6F3}"/>
              </a:ext>
            </a:extLst>
          </p:cNvPr>
          <p:cNvSpPr/>
          <p:nvPr/>
        </p:nvSpPr>
        <p:spPr>
          <a:xfrm>
            <a:off x="249615" y="5433601"/>
            <a:ext cx="5204512" cy="161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623EEA-CB1B-E747-9D9F-DBD441276BA4}"/>
              </a:ext>
            </a:extLst>
          </p:cNvPr>
          <p:cNvGrpSpPr/>
          <p:nvPr/>
        </p:nvGrpSpPr>
        <p:grpSpPr>
          <a:xfrm>
            <a:off x="8644021" y="1227263"/>
            <a:ext cx="8373467" cy="796420"/>
            <a:chOff x="8116558" y="1212205"/>
            <a:chExt cx="8373467" cy="796420"/>
          </a:xfrm>
        </p:grpSpPr>
        <p:pic>
          <p:nvPicPr>
            <p:cNvPr id="32" name="Picture 2" descr="What is a good question? | Dragonfly Training">
              <a:extLst>
                <a:ext uri="{FF2B5EF4-FFF2-40B4-BE49-F238E27FC236}">
                  <a16:creationId xmlns:a16="http://schemas.microsoft.com/office/drawing/2014/main" id="{F53FACFF-6424-9041-AF3B-D7F81D0E2B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" b="2427"/>
            <a:stretch/>
          </p:blipFill>
          <p:spPr bwMode="auto">
            <a:xfrm>
              <a:off x="8116558" y="1212205"/>
              <a:ext cx="816221" cy="796420"/>
            </a:xfrm>
            <a:custGeom>
              <a:avLst/>
              <a:gdLst/>
              <a:ahLst/>
              <a:cxnLst/>
              <a:rect l="l" t="t" r="r" b="b"/>
              <a:pathLst>
                <a:path w="7028495" h="6858000">
                  <a:moveTo>
                    <a:pt x="0" y="0"/>
                  </a:moveTo>
                  <a:lnTo>
                    <a:pt x="6915668" y="0"/>
                  </a:lnTo>
                  <a:lnTo>
                    <a:pt x="6952411" y="219663"/>
                  </a:lnTo>
                  <a:cubicBezTo>
                    <a:pt x="7002551" y="569921"/>
                    <a:pt x="7028495" y="927986"/>
                    <a:pt x="7028495" y="1292112"/>
                  </a:cubicBezTo>
                  <a:cubicBezTo>
                    <a:pt x="7028495" y="3343346"/>
                    <a:pt x="6205186" y="5202289"/>
                    <a:pt x="4870994" y="6556512"/>
                  </a:cubicBezTo>
                  <a:lnTo>
                    <a:pt x="4556185" y="685800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DACE7D-78F8-1143-846B-E2BE078C2578}"/>
                </a:ext>
              </a:extLst>
            </p:cNvPr>
            <p:cNvSpPr txBox="1"/>
            <p:nvPr/>
          </p:nvSpPr>
          <p:spPr>
            <a:xfrm>
              <a:off x="8932779" y="1433924"/>
              <a:ext cx="75572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How to interpret this?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B7D05D2-2D1B-E54C-AF70-6ED8B5ACF911}"/>
              </a:ext>
            </a:extLst>
          </p:cNvPr>
          <p:cNvSpPr txBox="1"/>
          <p:nvPr/>
        </p:nvSpPr>
        <p:spPr>
          <a:xfrm>
            <a:off x="8772941" y="239430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Method X: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Integer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size: 4B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Which means a cache line can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contain 16 integers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1,000,000,000 / 62,500,000 = 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33833A-D9C9-C341-917E-B1EA4D18844B}"/>
              </a:ext>
            </a:extLst>
          </p:cNvPr>
          <p:cNvSpPr txBox="1"/>
          <p:nvPr/>
        </p:nvSpPr>
        <p:spPr>
          <a:xfrm>
            <a:off x="8772941" y="4821785"/>
            <a:ext cx="35662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Method Y: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Always evict cache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All cache writes miss</a:t>
            </a:r>
          </a:p>
          <a:p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D1mw = Dw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3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4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DA9B1"/>
      </a:accent1>
      <a:accent2>
        <a:srgbClr val="7F98BA"/>
      </a:accent2>
      <a:accent3>
        <a:srgbClr val="9697C6"/>
      </a:accent3>
      <a:accent4>
        <a:srgbClr val="977FBA"/>
      </a:accent4>
      <a:accent5>
        <a:srgbClr val="BC94C5"/>
      </a:accent5>
      <a:accent6>
        <a:srgbClr val="BA7FAC"/>
      </a:accent6>
      <a:hlink>
        <a:srgbClr val="AC7166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1984</TotalTime>
  <Words>172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Franklin Gothic Demi Cond</vt:lpstr>
      <vt:lpstr>Franklin Gothic Medium</vt:lpstr>
      <vt:lpstr>Menlo</vt:lpstr>
      <vt:lpstr>Wingdings</vt:lpstr>
      <vt:lpstr>JuxtaposeVTI</vt:lpstr>
      <vt:lpstr>2D Arrays</vt:lpstr>
      <vt:lpstr>2D Arrays</vt:lpstr>
      <vt:lpstr>2D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Mo, Dingheng</cp:lastModifiedBy>
  <cp:revision>97</cp:revision>
  <dcterms:created xsi:type="dcterms:W3CDTF">2021-08-22T13:46:26Z</dcterms:created>
  <dcterms:modified xsi:type="dcterms:W3CDTF">2023-01-27T07:04:36Z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