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0" r:id="rId1"/>
    <p:sldMasterId id="2147483722" r:id="rId2"/>
  </p:sldMasterIdLst>
  <p:notesMasterIdLst>
    <p:notesMasterId r:id="rId31"/>
  </p:notesMasterIdLst>
  <p:sldIdLst>
    <p:sldId id="256" r:id="rId3"/>
    <p:sldId id="379" r:id="rId4"/>
    <p:sldId id="356" r:id="rId5"/>
    <p:sldId id="357" r:id="rId6"/>
    <p:sldId id="378" r:id="rId7"/>
    <p:sldId id="412" r:id="rId8"/>
    <p:sldId id="413" r:id="rId9"/>
    <p:sldId id="323" r:id="rId10"/>
    <p:sldId id="414" r:id="rId11"/>
    <p:sldId id="410" r:id="rId12"/>
    <p:sldId id="327" r:id="rId13"/>
    <p:sldId id="332" r:id="rId14"/>
    <p:sldId id="324" r:id="rId15"/>
    <p:sldId id="334" r:id="rId16"/>
    <p:sldId id="424" r:id="rId17"/>
    <p:sldId id="348" r:id="rId18"/>
    <p:sldId id="387" r:id="rId19"/>
    <p:sldId id="335" r:id="rId20"/>
    <p:sldId id="336" r:id="rId21"/>
    <p:sldId id="365" r:id="rId22"/>
    <p:sldId id="416" r:id="rId23"/>
    <p:sldId id="338" r:id="rId24"/>
    <p:sldId id="339" r:id="rId25"/>
    <p:sldId id="417" r:id="rId26"/>
    <p:sldId id="389" r:id="rId27"/>
    <p:sldId id="390" r:id="rId28"/>
    <p:sldId id="349" r:id="rId29"/>
    <p:sldId id="340" r:id="rId3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7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5C134-5822-2F42-B1FD-26347BDB101E}" type="datetimeFigureOut">
              <a:rPr lang="en-US" smtClean="0"/>
              <a:t>2/14/22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F999-4036-6E46-A3E5-75D35F74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Chap05 - Modular Programming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CE/CZ1006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(c) A/P Goh Wooi Boon - 2013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5E3E3ACA-24A2-4141-851A-533523975D3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125-C341-B146-AF9B-78D22EDC7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D67A1-0994-0E45-BB8D-E684A1C5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21BE-ABD9-B94E-93A9-8B10910D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286C-858C-3646-A794-6E6C31732A24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7BBD-2957-FA4D-BE2C-5E2685E9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5065A-F0A5-F545-875F-7888BF7A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69C0-2CF2-054C-A5A4-E581F2820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CF910-7A02-F046-BA71-826B3F6B2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FDD5-EFA8-8F40-A1D6-DBB194A7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4220A-9CC2-AB42-ADEA-90B8774FDC3F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D5AD-0E23-7F4A-B912-0FD084EE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0A22-7988-E348-8072-0A876D8C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D1F6-6D84-A34B-A117-A6709718C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DF0F-E7B9-0E4B-A6EC-8E035525A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18C0-D18A-474A-9D10-C8425832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11A3-5A0C-6849-9152-C174A6F0930D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0556-4EFA-9B48-A933-2F0C8CCD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9E8D-190F-0647-A710-C63D9191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700" y="3468688"/>
            <a:ext cx="9144000" cy="888999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357687"/>
            <a:ext cx="9144000" cy="946149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821C9-3402-1C45-8961-5FAD78A55E6C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CE/CZ-1106 2020 ©Mohamed M. Sabry Aly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2" t="6241" r="30312" b="18838"/>
          <a:stretch/>
        </p:blipFill>
        <p:spPr>
          <a:xfrm>
            <a:off x="838200" y="0"/>
            <a:ext cx="1464193" cy="20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3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CDECB-1989-534E-8A9B-10ACA0DDAD0D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CE/CZ-1106 2020 ©Mohamed M. Sabry Aly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7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15CC1-F6EF-A047-A60A-87146748E828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CE/CZ-1106 2020 ©Mohamed M. Sabry Aly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5C52-66CB-784C-8AB1-30134F23B9FE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24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C1AE-039C-A347-8E91-5D9AA867B849}" type="datetime1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1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1EC-D94D-134C-9C4C-67E5728565EA}" type="datetime1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526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2F7-E46F-C04C-AB0F-0BF7254F68BA}" type="datetime1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371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5DC9-5EDE-EF40-B5EE-44D7C2791D8A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846F-3E10-C44B-BB86-FDC88607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402C2-FEFE-4D40-96E7-E264C82D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1622C-1AB5-9A46-8EF9-B9B45BE3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05AE-D0F8-684D-A7CC-9398EA2ECC64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204B-7CB0-AD4B-AB01-0208765D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D11F-2A96-A448-B1DA-35EE0CCE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9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C3F1-9FCF-DC44-91A5-A5D0B50BF047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0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B5A44-40B8-E24E-BCED-714A55378D36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ED17-EECA-D440-8A78-4965CC368466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2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2B971-8635-42C4-9F3B-1D5CB6968D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1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3097-F186-1346-9E83-CE1253F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28C3-DADC-DE4A-BCEE-CEE6B442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ED070-8409-1942-A68D-8D7BA162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4B87-3110-2542-99CF-5A0328C3C1A4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528C5-BE78-8049-B7C4-622D1D31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9BCE6-F946-074B-9892-4C23D1AD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1C0F-91AA-5144-BDED-3B802654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2BFC-FCDF-EB4B-A713-B2F70AEF3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E27E7-2D1A-504E-8D12-C1B84B02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6F79E-A8EB-7141-A44B-4AC7FE26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7A10-777B-F540-A455-402BA8DD666C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76FE5-EB6A-8B4C-9DFA-AABA9D9D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2A5AD-4D49-B24D-B071-9B4A98171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3DE4-B2F0-FD44-932E-9909ADF1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9108D-FF76-6343-8841-DA0937BA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EB67C-0A0A-8846-A6FA-D9AD972FD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20448-5202-BB4A-BCAB-20BB1A1F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0063C-ADC3-2446-AE86-EDB4F1355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16DDF-F918-5E4B-9BC5-80344F4E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C814-DBEB-2D4A-9623-5D7F9838FB58}" type="datetime1">
              <a:rPr lang="en-US" smtClean="0"/>
              <a:t>2/14/22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803DC-323B-E94D-B78D-877B6724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A22D8-02E9-7742-9C33-F1C952BE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A084-78FC-8F47-8036-0E8F54FF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C8E6D-5B67-9949-B57D-FBCE57D1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2685-5F27-6049-B809-D973026C8D81}" type="datetime1">
              <a:rPr lang="en-US" smtClean="0"/>
              <a:t>2/14/22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A54B1-711A-5146-8FA0-CCC1920A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B051A-5A89-EB45-9243-74C9DCBB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EA3CA-F84D-AA4D-8FAB-3E661352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05CC-703D-5B43-B588-A4AA1D1993AD}" type="datetime1">
              <a:rPr lang="en-US" smtClean="0"/>
              <a:t>2/14/22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292D2-319E-7D4B-9B31-A4AF81E2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826BB-4568-074E-8AFA-8D875BE7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AFD7-05AF-7D48-92AD-7B0AC433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D929-29D1-8442-BBE6-93441A2CE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77DA3-2C7A-2342-97E3-74BA90729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706EC-1390-B047-A066-D0825010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E001-36A4-674A-900A-7AD63CFECF95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39AE4-BDE8-A441-AB09-CBCD7561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E3379-6E5C-C843-A0FD-EAB08C5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B81D-9780-5048-9643-983F9028A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9635F-15BA-8F46-98EF-DC7107026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DF160-AF63-C94B-A782-24540207D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B60F-973C-D449-A599-DE46CB97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8A8D2-BA7E-BD4E-B582-E48F4CFD0947}" type="datetime1">
              <a:rPr lang="en-US" smtClean="0"/>
              <a:t>2/14/22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51B1-D484-CD49-B60A-703D1BC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8199-F868-B948-ACF3-6DD09C0F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1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F8C1D-482F-EF42-8A03-2F100391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DF07-1DE4-0A44-8A39-8C352891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70EB-DD6D-C34A-89B1-7AFE7AD2A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F2D5-5DC8-AE44-926B-0713DDBB51F1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1015-EE98-5C40-9A42-80B35B895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CE/CZ-1106 2020 ©Mohamed M. Sabry Aly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E5C6D-1DC0-CC4A-8372-032AEB43D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751A9-1A3E-2D41-A7CD-A620DF3823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r="26818" b="16797"/>
          <a:stretch/>
        </p:blipFill>
        <p:spPr>
          <a:xfrm>
            <a:off x="11353799" y="0"/>
            <a:ext cx="838200" cy="11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3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23000">
              <a:schemeClr val="tx1">
                <a:lumMod val="75000"/>
                <a:lumOff val="25000"/>
              </a:schemeClr>
            </a:gs>
            <a:gs pos="69000">
              <a:schemeClr val="tx1">
                <a:lumMod val="85000"/>
                <a:lumOff val="15000"/>
              </a:schemeClr>
            </a:gs>
            <a:gs pos="97000">
              <a:schemeClr val="tx1">
                <a:lumMod val="95000"/>
                <a:lumOff val="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55D3EC28-C289-9041-8B04-048E3B17D305}" type="datetime1">
              <a:rPr lang="en-US" smtClean="0"/>
              <a:t>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/>
              <a:t>CE/CZ-1106 2020 ©Mohamed M. Sabry Aly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F5D58D36-E569-6249-985B-B70FA4BF30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r="26818" b="16797"/>
          <a:stretch/>
        </p:blipFill>
        <p:spPr>
          <a:xfrm>
            <a:off x="11353799" y="0"/>
            <a:ext cx="838200" cy="1124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A4528F-D998-4A43-A19F-1CEED897FA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6" r="26818" b="16797"/>
          <a:stretch/>
        </p:blipFill>
        <p:spPr>
          <a:xfrm>
            <a:off x="11353799" y="0"/>
            <a:ext cx="838200" cy="11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2CD32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7936-6A07-A24A-8307-BBBD548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Chapter 6: Modular Programming-</a:t>
            </a:r>
            <a:r>
              <a:rPr lang="en-US" dirty="0" err="1"/>
              <a:t>Cont</a:t>
            </a:r>
            <a:br>
              <a:rPr lang="en-US" dirty="0"/>
            </a:br>
            <a:r>
              <a:rPr lang="en-US" dirty="0"/>
              <a:t>Lecture 2 (live)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C20EE-7E07-8744-A214-11DEFA3BC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Mohamed M. Sabry Aly</a:t>
            </a:r>
          </a:p>
          <a:p>
            <a:r>
              <a:rPr lang="en-US" dirty="0">
                <a:solidFill>
                  <a:schemeClr val="bg1"/>
                </a:solidFill>
              </a:rPr>
              <a:t>N4-02c-92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5676A-15E9-474A-966D-43E80543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6F5-1564-A74C-A728-26EED1D9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 bwMode="auto">
          <a:xfrm>
            <a:off x="102448" y="710272"/>
            <a:ext cx="4883794" cy="10450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latin typeface="Arial" charset="0"/>
            </a:endParaRPr>
          </a:p>
        </p:txBody>
      </p:sp>
      <p:sp>
        <p:nvSpPr>
          <p:cNvPr id="2" name="TPQuestion"/>
          <p:cNvSpPr>
            <a:spLocks noGrp="1"/>
          </p:cNvSpPr>
          <p:nvPr>
            <p:ph type="title"/>
          </p:nvPr>
        </p:nvSpPr>
        <p:spPr>
          <a:xfrm>
            <a:off x="0" y="41002"/>
            <a:ext cx="8583771" cy="630725"/>
          </a:xfrm>
          <a:noFill/>
        </p:spPr>
        <p:txBody>
          <a:bodyPr>
            <a:normAutofit/>
          </a:bodyPr>
          <a:lstStyle/>
          <a:p>
            <a:pPr algn="l"/>
            <a:r>
              <a:rPr lang="en-SG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Review Q4 – Stack Passing</a:t>
            </a:r>
          </a:p>
        </p:txBody>
      </p:sp>
      <p:sp>
        <p:nvSpPr>
          <p:cNvPr id="3" name="TPAnswers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-1706926" y="392528"/>
            <a:ext cx="1265492" cy="1679186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SG" sz="2000" dirty="0"/>
              <a:t>(1)</a:t>
            </a:r>
          </a:p>
          <a:p>
            <a:pPr marL="514350" indent="-514350">
              <a:buAutoNum type="arabicPeriod"/>
            </a:pPr>
            <a:r>
              <a:rPr lang="en-US" sz="2000" dirty="0"/>
              <a:t>(2)</a:t>
            </a:r>
          </a:p>
          <a:p>
            <a:pPr marL="514350" indent="-514350">
              <a:buAutoNum type="arabicPeriod"/>
            </a:pPr>
            <a:r>
              <a:rPr lang="en-US" sz="2000" dirty="0"/>
              <a:t>(3)</a:t>
            </a:r>
          </a:p>
          <a:p>
            <a:pPr marL="514350" indent="-514350">
              <a:buAutoNum type="arabicPeriod"/>
            </a:pPr>
            <a:r>
              <a:rPr lang="en-US" sz="2000" dirty="0"/>
              <a:t>(4)</a:t>
            </a:r>
            <a:endParaRPr lang="en-SG" sz="2000" dirty="0"/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96927" y="769377"/>
            <a:ext cx="48735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tabLst>
                <a:tab pos="6400800" algn="l"/>
              </a:tabLst>
            </a:pPr>
            <a:r>
              <a:rPr lang="en-US" sz="2400" kern="0" dirty="0"/>
              <a:t>Show the known contents on the stack on entering subroutine </a:t>
            </a:r>
            <a:r>
              <a:rPr lang="en-US" sz="2400" b="1" kern="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SubA</a:t>
            </a:r>
            <a:r>
              <a:rPr lang="en-US" sz="2400" kern="0" dirty="0"/>
              <a:t>.</a:t>
            </a:r>
            <a:endParaRPr lang="en-US" sz="2400" kern="0" dirty="0">
              <a:latin typeface="Arial Narrow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679536" y="2222454"/>
            <a:ext cx="707245" cy="64633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b="1" dirty="0"/>
              <a:t>(2)</a:t>
            </a:r>
            <a:endParaRPr lang="en-SG" sz="3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746569" y="4404601"/>
            <a:ext cx="707245" cy="64633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b="1" dirty="0"/>
              <a:t>(3)</a:t>
            </a:r>
            <a:endParaRPr lang="en-SG" sz="3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671536" y="4404600"/>
            <a:ext cx="707245" cy="64633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b="1" dirty="0"/>
              <a:t>(4)</a:t>
            </a:r>
            <a:endParaRPr lang="en-SG" sz="3600" b="1" dirty="0"/>
          </a:p>
        </p:txBody>
      </p:sp>
      <p:sp>
        <p:nvSpPr>
          <p:cNvPr id="22" name="Flowchart: Document 21"/>
          <p:cNvSpPr/>
          <p:nvPr/>
        </p:nvSpPr>
        <p:spPr bwMode="auto">
          <a:xfrm>
            <a:off x="6255684" y="676858"/>
            <a:ext cx="2859547" cy="1289339"/>
          </a:xfrm>
          <a:prstGeom prst="flowChartDocumen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 R0,#0x100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LDR  R1,[R0],#4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STMFD SP!,{R1,R0}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9587879" y="683374"/>
            <a:ext cx="843642" cy="987715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9561869" y="335367"/>
            <a:ext cx="10118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 algn="ctr" eaLnBrk="1" hangingPunct="1"/>
            <a:r>
              <a:rPr lang="en-US" sz="1600" b="1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7" name="Rectangle 15"/>
          <p:cNvSpPr>
            <a:spLocks noChangeArrowheads="1"/>
          </p:cNvSpPr>
          <p:nvPr/>
        </p:nvSpPr>
        <p:spPr bwMode="auto">
          <a:xfrm>
            <a:off x="8829812" y="668416"/>
            <a:ext cx="731079" cy="100267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0" rIns="0" bIns="0"/>
          <a:lstStyle/>
          <a:p>
            <a:pPr algn="ctr" eaLnBrk="1" hangingPunct="1"/>
            <a:endParaRPr lang="en-US" sz="1600" b="1"/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8583771" y="338449"/>
            <a:ext cx="914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 algn="r" eaLnBrk="1" hangingPunct="1"/>
            <a:r>
              <a:rPr lang="en-US" sz="1600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39" name="Text Box 17"/>
          <p:cNvSpPr txBox="1">
            <a:spLocks noChangeArrowheads="1"/>
          </p:cNvSpPr>
          <p:nvPr/>
        </p:nvSpPr>
        <p:spPr bwMode="auto">
          <a:xfrm>
            <a:off x="8829812" y="741362"/>
            <a:ext cx="736600" cy="88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en-US" b="1" dirty="0"/>
              <a:t>0x100</a:t>
            </a:r>
          </a:p>
          <a:p>
            <a:pPr algn="ctr">
              <a:spcAft>
                <a:spcPts val="200"/>
              </a:spcAft>
            </a:pPr>
            <a:r>
              <a:rPr lang="en-US" b="1" dirty="0"/>
              <a:t>0x104</a:t>
            </a:r>
          </a:p>
          <a:p>
            <a:pPr algn="ctr">
              <a:spcAft>
                <a:spcPts val="200"/>
              </a:spcAft>
            </a:pPr>
            <a:r>
              <a:rPr lang="en-US" b="1" dirty="0"/>
              <a:t>:</a:t>
            </a: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>
            <a:off x="9578659" y="1022459"/>
            <a:ext cx="852863" cy="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9593043" y="1361949"/>
            <a:ext cx="8384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9605479" y="686204"/>
            <a:ext cx="810277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1" hangingPunct="1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0x008</a:t>
            </a:r>
          </a:p>
          <a:p>
            <a:pPr algn="ctr" eaLnBrk="1" hangingPunct="1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0x003</a:t>
            </a:r>
          </a:p>
          <a:p>
            <a:pPr algn="ctr" eaLnBrk="1" hangingPunct="1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20458" y="288912"/>
            <a:ext cx="914400" cy="1741740"/>
            <a:chOff x="9844309" y="3563473"/>
            <a:chExt cx="914400" cy="1741740"/>
          </a:xfrm>
        </p:grpSpPr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9948455" y="3893439"/>
              <a:ext cx="731079" cy="1411774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rIns="0" bIns="0"/>
            <a:lstStyle/>
            <a:p>
              <a:pPr algn="ctr" eaLnBrk="1" hangingPunct="1"/>
              <a:endParaRPr lang="en-US" sz="1600" b="1"/>
            </a:p>
          </p:txBody>
        </p:sp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9844309" y="3563473"/>
              <a:ext cx="9144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 algn="r" eaLnBrk="1" hangingPunct="1"/>
              <a:r>
                <a:rPr lang="en-US" sz="1600" b="1" dirty="0">
                  <a:solidFill>
                    <a:schemeClr val="bg1"/>
                  </a:solidFill>
                </a:rPr>
                <a:t>Address</a:t>
              </a:r>
            </a:p>
          </p:txBody>
        </p:sp>
        <p:sp>
          <p:nvSpPr>
            <p:cNvPr id="56" name="Text Box 17"/>
            <p:cNvSpPr txBox="1">
              <a:spLocks noChangeArrowheads="1"/>
            </p:cNvSpPr>
            <p:nvPr/>
          </p:nvSpPr>
          <p:spPr bwMode="auto">
            <a:xfrm>
              <a:off x="9948456" y="3966385"/>
              <a:ext cx="736600" cy="1333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US" sz="1600" b="1" dirty="0"/>
                <a:t>0x000</a:t>
              </a:r>
            </a:p>
            <a:p>
              <a:pPr algn="ctr">
                <a:spcAft>
                  <a:spcPts val="200"/>
                </a:spcAft>
              </a:pPr>
              <a:r>
                <a:rPr lang="en-US" sz="1600" b="1" dirty="0"/>
                <a:t>0x004</a:t>
              </a:r>
            </a:p>
            <a:p>
              <a:pPr algn="ctr">
                <a:spcAft>
                  <a:spcPts val="200"/>
                </a:spcAft>
              </a:pPr>
              <a:r>
                <a:rPr lang="en-US" sz="1600" b="1" dirty="0"/>
                <a:t>0x008</a:t>
              </a:r>
            </a:p>
            <a:p>
              <a:pPr algn="ctr">
                <a:spcAft>
                  <a:spcPts val="200"/>
                </a:spcAft>
              </a:pPr>
              <a:r>
                <a:rPr lang="en-US" sz="1600" b="1" dirty="0"/>
                <a:t>0x00C</a:t>
              </a:r>
            </a:p>
            <a:p>
              <a:pPr algn="ctr">
                <a:spcAft>
                  <a:spcPts val="200"/>
                </a:spcAft>
              </a:pPr>
              <a:r>
                <a:rPr lang="en-US" sz="1600" b="1" dirty="0"/>
                <a:t>0x010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8677" y="2460384"/>
            <a:ext cx="2163327" cy="1765300"/>
            <a:chOff x="9245164" y="1332500"/>
            <a:chExt cx="2163327" cy="1765300"/>
          </a:xfrm>
        </p:grpSpPr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10049250" y="1448388"/>
              <a:ext cx="1344613" cy="13874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t" anchorCtr="1"/>
            <a:lstStyle/>
            <a:p>
              <a:r>
                <a:rPr lang="en-US" sz="1400" b="1" dirty="0">
                  <a:latin typeface="Arial Narrow" pitchFamily="34" charset="0"/>
                </a:rPr>
                <a:t>Free  Stack Space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0046183" y="1780175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r>
                <a:rPr lang="en-US" sz="1600" b="1" dirty="0"/>
                <a:t>0x008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0074991" y="2863082"/>
              <a:ext cx="1333500" cy="234718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245164" y="1834108"/>
              <a:ext cx="714375" cy="342900"/>
              <a:chOff x="9144000" y="1853158"/>
              <a:chExt cx="714375" cy="342900"/>
            </a:xfrm>
          </p:grpSpPr>
          <p:sp>
            <p:nvSpPr>
              <p:cNvPr id="49" name="Rectangle 37"/>
              <p:cNvSpPr>
                <a:spLocks noChangeArrowheads="1"/>
              </p:cNvSpPr>
              <p:nvPr/>
            </p:nvSpPr>
            <p:spPr bwMode="auto">
              <a:xfrm>
                <a:off x="9144000" y="1853158"/>
                <a:ext cx="43180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0" bIns="18288" anchor="ctr">
                <a:spAutoFit/>
              </a:bodyPr>
              <a:lstStyle/>
              <a:p>
                <a:pPr algn="r" eaLnBrk="1" hangingPunct="1"/>
                <a:r>
                  <a:rPr lang="en-US" sz="2000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SP</a:t>
                </a:r>
              </a:p>
            </p:txBody>
          </p:sp>
          <p:sp>
            <p:nvSpPr>
              <p:cNvPr id="50" name="Line 38"/>
              <p:cNvSpPr>
                <a:spLocks noChangeShapeType="1"/>
              </p:cNvSpPr>
              <p:nvPr/>
            </p:nvSpPr>
            <p:spPr bwMode="auto">
              <a:xfrm>
                <a:off x="9604375" y="2015083"/>
                <a:ext cx="254000" cy="0"/>
              </a:xfrm>
              <a:prstGeom prst="line">
                <a:avLst/>
              </a:prstGeom>
              <a:noFill/>
              <a:ln w="38100">
                <a:solidFill>
                  <a:schemeClr val="accent3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10047164" y="2137533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r>
                <a:rPr lang="en-US" sz="1600" b="1" dirty="0"/>
                <a:t>0x104</a:t>
              </a:r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10055552" y="2501132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endParaRPr lang="en-US" sz="1600" b="1" dirty="0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11393863" y="1332500"/>
              <a:ext cx="0" cy="1765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10049250" y="1332500"/>
              <a:ext cx="0" cy="1765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852207" y="2438798"/>
            <a:ext cx="2158067" cy="1765300"/>
            <a:chOff x="9245164" y="1332500"/>
            <a:chExt cx="2158067" cy="1765300"/>
          </a:xfrm>
        </p:grpSpPr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10049250" y="1448388"/>
              <a:ext cx="1344613" cy="13874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t" anchorCtr="1"/>
            <a:lstStyle/>
            <a:p>
              <a:r>
                <a:rPr lang="en-US" sz="1400" b="1" dirty="0">
                  <a:latin typeface="Arial Narrow" pitchFamily="34" charset="0"/>
                </a:rPr>
                <a:t>Free  Stack Space</a:t>
              </a:r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10046183" y="1780175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r>
                <a:rPr lang="en-US" sz="1600" b="1" dirty="0"/>
                <a:t>0x104</a:t>
              </a:r>
            </a:p>
          </p:txBody>
        </p:sp>
        <p:sp>
          <p:nvSpPr>
            <p:cNvPr id="81" name="Rectangle 23"/>
            <p:cNvSpPr>
              <a:spLocks noChangeArrowheads="1"/>
            </p:cNvSpPr>
            <p:nvPr/>
          </p:nvSpPr>
          <p:spPr bwMode="auto">
            <a:xfrm>
              <a:off x="10061343" y="2863082"/>
              <a:ext cx="1333500" cy="234718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9245164" y="1834108"/>
              <a:ext cx="714375" cy="342900"/>
              <a:chOff x="9144000" y="1853158"/>
              <a:chExt cx="714375" cy="342900"/>
            </a:xfrm>
          </p:grpSpPr>
          <p:sp>
            <p:nvSpPr>
              <p:cNvPr id="87" name="Rectangle 37"/>
              <p:cNvSpPr>
                <a:spLocks noChangeArrowheads="1"/>
              </p:cNvSpPr>
              <p:nvPr/>
            </p:nvSpPr>
            <p:spPr bwMode="auto">
              <a:xfrm>
                <a:off x="9144000" y="1853158"/>
                <a:ext cx="43180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0" bIns="18288" anchor="ctr">
                <a:spAutoFit/>
              </a:bodyPr>
              <a:lstStyle/>
              <a:p>
                <a:pPr algn="r" eaLnBrk="1" hangingPunct="1"/>
                <a:r>
                  <a:rPr lang="en-US" sz="2000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SP</a:t>
                </a:r>
              </a:p>
            </p:txBody>
          </p:sp>
          <p:sp>
            <p:nvSpPr>
              <p:cNvPr id="89" name="Line 38"/>
              <p:cNvSpPr>
                <a:spLocks noChangeShapeType="1"/>
              </p:cNvSpPr>
              <p:nvPr/>
            </p:nvSpPr>
            <p:spPr bwMode="auto">
              <a:xfrm>
                <a:off x="9604375" y="2015083"/>
                <a:ext cx="254000" cy="0"/>
              </a:xfrm>
              <a:prstGeom prst="line">
                <a:avLst/>
              </a:prstGeom>
              <a:noFill/>
              <a:ln w="38100">
                <a:solidFill>
                  <a:schemeClr val="accent3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" name="Rectangle 21"/>
            <p:cNvSpPr>
              <a:spLocks noChangeArrowheads="1"/>
            </p:cNvSpPr>
            <p:nvPr/>
          </p:nvSpPr>
          <p:spPr bwMode="auto">
            <a:xfrm>
              <a:off x="10047164" y="2137533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r>
                <a:rPr lang="en-US" sz="1600" b="1" dirty="0"/>
                <a:t>0x008</a:t>
              </a:r>
            </a:p>
          </p:txBody>
        </p:sp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10055552" y="2501132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endParaRPr lang="en-US" sz="1600" b="1" dirty="0"/>
            </a:p>
          </p:txBody>
        </p:sp>
        <p:sp>
          <p:nvSpPr>
            <p:cNvPr id="85" name="Line 34"/>
            <p:cNvSpPr>
              <a:spLocks noChangeShapeType="1"/>
            </p:cNvSpPr>
            <p:nvPr/>
          </p:nvSpPr>
          <p:spPr bwMode="auto">
            <a:xfrm>
              <a:off x="11393863" y="1332500"/>
              <a:ext cx="0" cy="1765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3"/>
            <p:cNvSpPr>
              <a:spLocks noChangeShapeType="1"/>
            </p:cNvSpPr>
            <p:nvPr/>
          </p:nvSpPr>
          <p:spPr bwMode="auto">
            <a:xfrm>
              <a:off x="10049250" y="1332500"/>
              <a:ext cx="0" cy="1765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1738937" y="2225836"/>
            <a:ext cx="707245" cy="646331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600" b="1" dirty="0"/>
              <a:t>(1)</a:t>
            </a:r>
            <a:endParaRPr lang="en-SG" sz="3600" b="1" dirty="0"/>
          </a:p>
        </p:txBody>
      </p:sp>
      <p:grpSp>
        <p:nvGrpSpPr>
          <p:cNvPr id="91" name="Group 90"/>
          <p:cNvGrpSpPr/>
          <p:nvPr/>
        </p:nvGrpSpPr>
        <p:grpSpPr>
          <a:xfrm>
            <a:off x="1991085" y="4786744"/>
            <a:ext cx="2163327" cy="1600410"/>
            <a:chOff x="9245164" y="1332500"/>
            <a:chExt cx="2163327" cy="1600410"/>
          </a:xfrm>
        </p:grpSpPr>
        <p:sp>
          <p:nvSpPr>
            <p:cNvPr id="92" name="Rectangle 35"/>
            <p:cNvSpPr>
              <a:spLocks noChangeArrowheads="1"/>
            </p:cNvSpPr>
            <p:nvPr/>
          </p:nvSpPr>
          <p:spPr bwMode="auto">
            <a:xfrm>
              <a:off x="10049250" y="1448389"/>
              <a:ext cx="1344613" cy="12945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t" anchorCtr="1"/>
            <a:lstStyle/>
            <a:p>
              <a:r>
                <a:rPr lang="en-US" sz="1400" b="1" dirty="0">
                  <a:latin typeface="Arial Narrow" pitchFamily="34" charset="0"/>
                </a:rPr>
                <a:t>Free  Stack Space</a:t>
              </a:r>
            </a:p>
          </p:txBody>
        </p:sp>
        <p:sp>
          <p:nvSpPr>
            <p:cNvPr id="93" name="Rectangle 21"/>
            <p:cNvSpPr>
              <a:spLocks noChangeArrowheads="1"/>
            </p:cNvSpPr>
            <p:nvPr/>
          </p:nvSpPr>
          <p:spPr bwMode="auto">
            <a:xfrm>
              <a:off x="10046183" y="1780175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r>
                <a:rPr lang="en-US" sz="1600" b="1" dirty="0"/>
                <a:t>0x104</a:t>
              </a:r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10074991" y="2508234"/>
              <a:ext cx="1333500" cy="234718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9245164" y="1834108"/>
              <a:ext cx="714375" cy="342900"/>
              <a:chOff x="9144000" y="1853158"/>
              <a:chExt cx="714375" cy="342900"/>
            </a:xfrm>
          </p:grpSpPr>
          <p:sp>
            <p:nvSpPr>
              <p:cNvPr id="100" name="Rectangle 37"/>
              <p:cNvSpPr>
                <a:spLocks noChangeArrowheads="1"/>
              </p:cNvSpPr>
              <p:nvPr/>
            </p:nvSpPr>
            <p:spPr bwMode="auto">
              <a:xfrm>
                <a:off x="9144000" y="1853158"/>
                <a:ext cx="43180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0" bIns="18288" anchor="ctr">
                <a:spAutoFit/>
              </a:bodyPr>
              <a:lstStyle/>
              <a:p>
                <a:pPr algn="r" eaLnBrk="1" hangingPunct="1"/>
                <a:r>
                  <a:rPr lang="en-US" sz="2000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SP</a:t>
                </a:r>
              </a:p>
            </p:txBody>
          </p:sp>
          <p:sp>
            <p:nvSpPr>
              <p:cNvPr id="101" name="Line 38"/>
              <p:cNvSpPr>
                <a:spLocks noChangeShapeType="1"/>
              </p:cNvSpPr>
              <p:nvPr/>
            </p:nvSpPr>
            <p:spPr bwMode="auto">
              <a:xfrm>
                <a:off x="9604375" y="2015083"/>
                <a:ext cx="254000" cy="0"/>
              </a:xfrm>
              <a:prstGeom prst="line">
                <a:avLst/>
              </a:prstGeom>
              <a:noFill/>
              <a:ln w="38100">
                <a:solidFill>
                  <a:schemeClr val="accent3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Rectangle 21"/>
            <p:cNvSpPr>
              <a:spLocks noChangeArrowheads="1"/>
            </p:cNvSpPr>
            <p:nvPr/>
          </p:nvSpPr>
          <p:spPr bwMode="auto">
            <a:xfrm>
              <a:off x="10047164" y="2137533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r>
                <a:rPr lang="en-US" sz="1600" b="1" dirty="0"/>
                <a:t>0x003</a:t>
              </a: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 flipH="1">
              <a:off x="11393862" y="1332500"/>
              <a:ext cx="1" cy="1600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33"/>
            <p:cNvSpPr>
              <a:spLocks noChangeShapeType="1"/>
            </p:cNvSpPr>
            <p:nvPr/>
          </p:nvSpPr>
          <p:spPr bwMode="auto">
            <a:xfrm>
              <a:off x="10049250" y="1332500"/>
              <a:ext cx="0" cy="1600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845789" y="4789016"/>
            <a:ext cx="2163327" cy="1600410"/>
            <a:chOff x="9245164" y="1332500"/>
            <a:chExt cx="2163327" cy="1600410"/>
          </a:xfrm>
        </p:grpSpPr>
        <p:sp>
          <p:nvSpPr>
            <p:cNvPr id="103" name="Rectangle 35"/>
            <p:cNvSpPr>
              <a:spLocks noChangeArrowheads="1"/>
            </p:cNvSpPr>
            <p:nvPr/>
          </p:nvSpPr>
          <p:spPr bwMode="auto">
            <a:xfrm>
              <a:off x="10049250" y="1448389"/>
              <a:ext cx="1344613" cy="12945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t" anchorCtr="1"/>
            <a:lstStyle/>
            <a:p>
              <a:r>
                <a:rPr lang="en-US" sz="1400" b="1" dirty="0">
                  <a:latin typeface="Arial Narrow" pitchFamily="34" charset="0"/>
                </a:rPr>
                <a:t>Free  Stack Space</a:t>
              </a:r>
            </a:p>
          </p:txBody>
        </p:sp>
        <p:sp>
          <p:nvSpPr>
            <p:cNvPr id="104" name="Rectangle 21"/>
            <p:cNvSpPr>
              <a:spLocks noChangeArrowheads="1"/>
            </p:cNvSpPr>
            <p:nvPr/>
          </p:nvSpPr>
          <p:spPr bwMode="auto">
            <a:xfrm>
              <a:off x="10046183" y="1780175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r>
                <a:rPr lang="en-US" sz="1600" b="1" dirty="0"/>
                <a:t>0x100</a:t>
              </a:r>
            </a:p>
          </p:txBody>
        </p:sp>
        <p:sp>
          <p:nvSpPr>
            <p:cNvPr id="105" name="Rectangle 23"/>
            <p:cNvSpPr>
              <a:spLocks noChangeArrowheads="1"/>
            </p:cNvSpPr>
            <p:nvPr/>
          </p:nvSpPr>
          <p:spPr bwMode="auto">
            <a:xfrm>
              <a:off x="10074991" y="2508234"/>
              <a:ext cx="1333500" cy="234718"/>
            </a:xfrm>
            <a:prstGeom prst="rect">
              <a:avLst/>
            </a:prstGeom>
            <a:solidFill>
              <a:schemeClr val="accent3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9245164" y="1834108"/>
              <a:ext cx="714375" cy="342900"/>
              <a:chOff x="9144000" y="1853158"/>
              <a:chExt cx="714375" cy="342900"/>
            </a:xfrm>
          </p:grpSpPr>
          <p:sp>
            <p:nvSpPr>
              <p:cNvPr id="111" name="Rectangle 37"/>
              <p:cNvSpPr>
                <a:spLocks noChangeArrowheads="1"/>
              </p:cNvSpPr>
              <p:nvPr/>
            </p:nvSpPr>
            <p:spPr bwMode="auto">
              <a:xfrm>
                <a:off x="9144000" y="1853158"/>
                <a:ext cx="431800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0" bIns="18288" anchor="ctr">
                <a:spAutoFit/>
              </a:bodyPr>
              <a:lstStyle/>
              <a:p>
                <a:pPr algn="r" eaLnBrk="1" hangingPunct="1"/>
                <a:r>
                  <a:rPr lang="en-US" sz="2000" b="1" dirty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SP</a:t>
                </a:r>
              </a:p>
            </p:txBody>
          </p:sp>
          <p:sp>
            <p:nvSpPr>
              <p:cNvPr id="112" name="Line 38"/>
              <p:cNvSpPr>
                <a:spLocks noChangeShapeType="1"/>
              </p:cNvSpPr>
              <p:nvPr/>
            </p:nvSpPr>
            <p:spPr bwMode="auto">
              <a:xfrm>
                <a:off x="9604375" y="2015083"/>
                <a:ext cx="254000" cy="0"/>
              </a:xfrm>
              <a:prstGeom prst="line">
                <a:avLst/>
              </a:prstGeom>
              <a:noFill/>
              <a:ln w="38100">
                <a:solidFill>
                  <a:schemeClr val="accent3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" name="Rectangle 21"/>
            <p:cNvSpPr>
              <a:spLocks noChangeArrowheads="1"/>
            </p:cNvSpPr>
            <p:nvPr/>
          </p:nvSpPr>
          <p:spPr bwMode="auto">
            <a:xfrm>
              <a:off x="10047164" y="2137533"/>
              <a:ext cx="1347679" cy="361950"/>
            </a:xfrm>
            <a:prstGeom prst="rect">
              <a:avLst/>
            </a:prstGeom>
            <a:solidFill>
              <a:schemeClr val="accent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r>
                <a:rPr lang="en-US" sz="1600" b="1" dirty="0"/>
                <a:t>0x008</a:t>
              </a:r>
            </a:p>
          </p:txBody>
        </p:sp>
        <p:sp>
          <p:nvSpPr>
            <p:cNvPr id="109" name="Line 34"/>
            <p:cNvSpPr>
              <a:spLocks noChangeShapeType="1"/>
            </p:cNvSpPr>
            <p:nvPr/>
          </p:nvSpPr>
          <p:spPr bwMode="auto">
            <a:xfrm flipH="1">
              <a:off x="11393862" y="1332500"/>
              <a:ext cx="1" cy="1600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3"/>
            <p:cNvSpPr>
              <a:spLocks noChangeShapeType="1"/>
            </p:cNvSpPr>
            <p:nvPr/>
          </p:nvSpPr>
          <p:spPr bwMode="auto">
            <a:xfrm>
              <a:off x="10049250" y="1332500"/>
              <a:ext cx="0" cy="16004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9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8404"/>
            <a:ext cx="8033084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 from 1 to 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35218" y="689543"/>
            <a:ext cx="8529145" cy="673100"/>
          </a:xfrm>
          <a:noFill/>
        </p:spPr>
        <p:txBody>
          <a:bodyPr/>
          <a:lstStyle/>
          <a:p>
            <a:pPr>
              <a:tabLst>
                <a:tab pos="6400800" algn="l"/>
              </a:tabLst>
            </a:pPr>
            <a:r>
              <a:rPr lang="en-US" dirty="0"/>
              <a:t>Write a  subroutine to: 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6219" y="6526929"/>
            <a:ext cx="488730" cy="268014"/>
          </a:xfrm>
          <a:noFill/>
        </p:spPr>
        <p:txBody>
          <a:bodyPr/>
          <a:lstStyle/>
          <a:p>
            <a:pPr algn="ctr"/>
            <a:fld id="{6C8B4A90-0678-4AE1-A50E-16834B0E8259}" type="slidenum">
              <a:rPr lang="en-US"/>
              <a:pPr algn="ctr"/>
              <a:t>11</a:t>
            </a:fld>
            <a:endParaRPr lang="en-US" dirty="0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193529" y="1243691"/>
            <a:ext cx="8426396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4025" indent="-454025"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4008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Sum the positive numbers from </a:t>
            </a:r>
            <a:r>
              <a:rPr lang="en-US" sz="2400" dirty="0">
                <a:solidFill>
                  <a:schemeClr val="accent2"/>
                </a:solidFill>
              </a:rPr>
              <a:t>1 to </a:t>
            </a:r>
            <a:r>
              <a:rPr lang="en-US" sz="2400" b="1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where </a:t>
            </a:r>
            <a:r>
              <a:rPr lang="en-US" sz="2400" b="1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 is a value passed to the subroutine. </a:t>
            </a:r>
          </a:p>
          <a:p>
            <a:pPr marL="454025" indent="-454025"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4008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The computed sum should be directly updated to a memory variable </a:t>
            </a:r>
            <a:r>
              <a:rPr lang="en-US" sz="2400" b="1" dirty="0">
                <a:solidFill>
                  <a:schemeClr val="accent2"/>
                </a:solidFill>
              </a:rPr>
              <a:t>Answer</a:t>
            </a:r>
            <a:r>
              <a:rPr lang="en-US" sz="2400" dirty="0">
                <a:solidFill>
                  <a:schemeClr val="bg1"/>
                </a:solidFill>
              </a:rPr>
              <a:t>, whose address is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0x100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114045" y="3603198"/>
            <a:ext cx="8423221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4025" indent="-454025">
              <a:spcBef>
                <a:spcPct val="40000"/>
              </a:spcBef>
              <a:tabLst>
                <a:tab pos="6400800" algn="l"/>
              </a:tabLst>
            </a:pPr>
            <a:r>
              <a:rPr lang="en-US" sz="2400" b="1" dirty="0">
                <a:solidFill>
                  <a:schemeClr val="bg1"/>
                </a:solidFill>
              </a:rPr>
              <a:t>	Solution:</a:t>
            </a:r>
          </a:p>
          <a:p>
            <a:pPr marL="454025" indent="-454025"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4008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Push two parameters on stack, the value of </a:t>
            </a:r>
            <a:r>
              <a:rPr lang="en-US" sz="2400" b="1" dirty="0">
                <a:solidFill>
                  <a:schemeClr val="accent2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chemeClr val="accent2"/>
                </a:solidFill>
              </a:rPr>
              <a:t>address</a:t>
            </a:r>
            <a:r>
              <a:rPr lang="en-US" sz="2400" dirty="0">
                <a:solidFill>
                  <a:schemeClr val="bg1"/>
                </a:solidFill>
              </a:rPr>
              <a:t> of memory variable </a:t>
            </a:r>
            <a:r>
              <a:rPr lang="en-US" sz="2400" b="1" dirty="0">
                <a:solidFill>
                  <a:schemeClr val="accent2"/>
                </a:solidFill>
              </a:rPr>
              <a:t>Answer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725003" y="7052196"/>
            <a:ext cx="5839360" cy="3185576"/>
            <a:chOff x="1201003" y="3070746"/>
            <a:chExt cx="5839360" cy="3185576"/>
          </a:xfrm>
        </p:grpSpPr>
        <p:grpSp>
          <p:nvGrpSpPr>
            <p:cNvPr id="20" name="Group 19"/>
            <p:cNvGrpSpPr/>
            <p:nvPr/>
          </p:nvGrpSpPr>
          <p:grpSpPr>
            <a:xfrm>
              <a:off x="3174784" y="4049149"/>
              <a:ext cx="3865579" cy="2207173"/>
              <a:chOff x="-5095289" y="2648606"/>
              <a:chExt cx="3865579" cy="2207173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-5008258" y="2648606"/>
                <a:ext cx="3778548" cy="22071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-5095289" y="2785946"/>
                <a:ext cx="3486150" cy="2022537"/>
                <a:chOff x="9408987" y="5323559"/>
                <a:chExt cx="3486150" cy="2022537"/>
              </a:xfrm>
            </p:grpSpPr>
            <p:sp>
              <p:nvSpPr>
                <p:cNvPr id="10" name="Rectangle 35"/>
                <p:cNvSpPr>
                  <a:spLocks noChangeArrowheads="1"/>
                </p:cNvSpPr>
                <p:nvPr/>
              </p:nvSpPr>
              <p:spPr bwMode="auto">
                <a:xfrm>
                  <a:off x="11550524" y="5439447"/>
                  <a:ext cx="1344613" cy="138747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t" anchorCtr="1"/>
                <a:lstStyle/>
                <a:p>
                  <a:endParaRPr lang="en-US" sz="14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54259" y="5686425"/>
                  <a:ext cx="1328738" cy="33337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tIns="18288" bIns="18288" anchor="ctr"/>
                <a:lstStyle/>
                <a:p>
                  <a:pPr algn="ctr"/>
                  <a:r>
                    <a:rPr lang="en-US" sz="2000" b="1" dirty="0"/>
                    <a:t>???</a:t>
                  </a:r>
                </a:p>
              </p:txBody>
            </p:sp>
            <p:sp>
              <p:nvSpPr>
                <p:cNvPr id="12" name="Rectangle 23"/>
                <p:cNvSpPr>
                  <a:spLocks noChangeArrowheads="1"/>
                </p:cNvSpPr>
                <p:nvPr/>
              </p:nvSpPr>
              <p:spPr bwMode="auto">
                <a:xfrm>
                  <a:off x="9408987" y="5606134"/>
                  <a:ext cx="1182813" cy="50323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000" b="1" spc="100" dirty="0">
                      <a:latin typeface="Arial Narrow" pitchFamily="34" charset="0"/>
                    </a:rPr>
                    <a:t>Answer</a:t>
                  </a:r>
                  <a:endParaRPr lang="en-US" sz="2000" b="1" dirty="0">
                    <a:latin typeface="Arial Narrow" pitchFamily="34" charset="0"/>
                  </a:endParaRPr>
                </a:p>
              </p:txBody>
            </p:sp>
            <p:sp>
              <p:nvSpPr>
                <p:cNvPr id="13" name="Line 33"/>
                <p:cNvSpPr>
                  <a:spLocks noChangeShapeType="1"/>
                </p:cNvSpPr>
                <p:nvPr/>
              </p:nvSpPr>
              <p:spPr bwMode="auto">
                <a:xfrm>
                  <a:off x="11550524" y="5323559"/>
                  <a:ext cx="0" cy="17653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Line 34"/>
                <p:cNvSpPr>
                  <a:spLocks noChangeShapeType="1"/>
                </p:cNvSpPr>
                <p:nvPr/>
              </p:nvSpPr>
              <p:spPr bwMode="auto">
                <a:xfrm>
                  <a:off x="12895137" y="5323559"/>
                  <a:ext cx="0" cy="17653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Rectangle 41"/>
                <p:cNvSpPr>
                  <a:spLocks noChangeArrowheads="1"/>
                </p:cNvSpPr>
                <p:nvPr/>
              </p:nvSpPr>
              <p:spPr bwMode="auto">
                <a:xfrm>
                  <a:off x="11604499" y="6847498"/>
                  <a:ext cx="1244600" cy="4985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18288" tIns="18288" rIns="0" bIns="18288" anchor="ctr">
                  <a:spAutoFit/>
                </a:bodyPr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US" b="1" dirty="0"/>
                    <a:t>Data Memory</a:t>
                  </a:r>
                </a:p>
              </p:txBody>
            </p:sp>
            <p:sp>
              <p:nvSpPr>
                <p:cNvPr id="16" name="Rectangle 23"/>
                <p:cNvSpPr>
                  <a:spLocks noChangeArrowheads="1"/>
                </p:cNvSpPr>
                <p:nvPr/>
              </p:nvSpPr>
              <p:spPr bwMode="auto">
                <a:xfrm>
                  <a:off x="10209087" y="5695950"/>
                  <a:ext cx="1333500" cy="9525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r"/>
                  <a:r>
                    <a:rPr lang="en-US" sz="2000" b="1" spc="100" dirty="0">
                      <a:latin typeface="Courier New" pitchFamily="49" charset="0"/>
                    </a:rPr>
                    <a:t>0x100</a:t>
                  </a:r>
                </a:p>
                <a:p>
                  <a:pPr algn="r"/>
                  <a:r>
                    <a:rPr lang="en-US" sz="2000" b="1" spc="100" dirty="0">
                      <a:latin typeface="Courier New" pitchFamily="49" charset="0"/>
                    </a:rPr>
                    <a:t>0x104</a:t>
                  </a:r>
                </a:p>
                <a:p>
                  <a:pPr algn="r"/>
                  <a:r>
                    <a:rPr lang="en-US" sz="2000" b="1" spc="100" dirty="0">
                      <a:latin typeface="Courier New" pitchFamily="49" charset="0"/>
                    </a:rPr>
                    <a:t>0x108</a:t>
                  </a:r>
                  <a:endParaRPr lang="en-US" sz="20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17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54259" y="6019800"/>
                  <a:ext cx="1328738" cy="33337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tIns="18288" bIns="18288" anchor="ctr"/>
                <a:lstStyle/>
                <a:p>
                  <a:pPr algn="ctr"/>
                  <a:endParaRPr lang="en-US" sz="2400" b="1" dirty="0"/>
                </a:p>
              </p:txBody>
            </p:sp>
            <p:sp>
              <p:nvSpPr>
                <p:cNvPr id="18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54259" y="6353175"/>
                  <a:ext cx="1328738" cy="33337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tIns="18288" bIns="18288" anchor="ctr"/>
                <a:lstStyle/>
                <a:p>
                  <a:pPr algn="ctr"/>
                  <a:endParaRPr lang="en-US" sz="2400" b="1" dirty="0"/>
                </a:p>
              </p:txBody>
            </p:sp>
          </p:grpSp>
        </p:grpSp>
        <p:cxnSp>
          <p:nvCxnSpPr>
            <p:cNvPr id="22" name="Straight Connector 21"/>
            <p:cNvCxnSpPr/>
            <p:nvPr/>
          </p:nvCxnSpPr>
          <p:spPr bwMode="auto">
            <a:xfrm>
              <a:off x="1201003" y="3070746"/>
              <a:ext cx="3411940" cy="27296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3043451" y="3098042"/>
              <a:ext cx="736979" cy="148760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174479" y="2920091"/>
            <a:ext cx="84263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4025" indent="-454025"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4008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All parameters are to be passed via the </a:t>
            </a:r>
            <a:r>
              <a:rPr lang="en-US" sz="2400" b="1" dirty="0">
                <a:solidFill>
                  <a:schemeClr val="accent2"/>
                </a:solidFill>
              </a:rPr>
              <a:t>stack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E585B1-3F5F-364E-85D3-CE4269F3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40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24167 L -4.44444E-6 -0.57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decel="100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/>
      <p:bldP spid="95235" grpId="0"/>
      <p:bldP spid="95237" grpId="0"/>
      <p:bldP spid="95238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3207884" y="4646278"/>
            <a:ext cx="3486150" cy="2022537"/>
            <a:chOff x="9408987" y="5323559"/>
            <a:chExt cx="3486150" cy="2022537"/>
          </a:xfrm>
        </p:grpSpPr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11550524" y="5439447"/>
              <a:ext cx="1344613" cy="13874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t" anchorCtr="1"/>
            <a:lstStyle/>
            <a:p>
              <a:endParaRPr lang="en-US" sz="1400" b="1" dirty="0">
                <a:latin typeface="Arial Narrow" pitchFamily="34" charset="0"/>
              </a:endParaRPr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11554259" y="5686425"/>
              <a:ext cx="1328738" cy="3333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/>
              <a:r>
                <a:rPr lang="en-US" sz="2000" b="1" dirty="0"/>
                <a:t>???</a:t>
              </a: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9408987" y="5606134"/>
              <a:ext cx="1182813" cy="5032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2000" b="1" spc="100" dirty="0">
                  <a:solidFill>
                    <a:schemeClr val="bg1"/>
                  </a:solidFill>
                  <a:latin typeface="Arial Narrow" pitchFamily="34" charset="0"/>
                </a:rPr>
                <a:t>Answer</a:t>
              </a:r>
              <a:endParaRPr lang="en-US" sz="2000" b="1" dirty="0">
                <a:solidFill>
                  <a:schemeClr val="bg1"/>
                </a:solidFill>
                <a:latin typeface="Arial Narrow" pitchFamily="34" charset="0"/>
              </a:endParaRPr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>
              <a:off x="11550524" y="5323559"/>
              <a:ext cx="0" cy="1765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12895137" y="5323559"/>
              <a:ext cx="0" cy="1765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1"/>
            <p:cNvSpPr>
              <a:spLocks noChangeArrowheads="1"/>
            </p:cNvSpPr>
            <p:nvPr/>
          </p:nvSpPr>
          <p:spPr bwMode="auto">
            <a:xfrm>
              <a:off x="11604499" y="6847498"/>
              <a:ext cx="1244600" cy="498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288" tIns="18288" rIns="0" bIns="18288" anchor="ctr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Data Memory</a:t>
              </a: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10209087" y="5695950"/>
              <a:ext cx="1333500" cy="9525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US" sz="2000" b="1" spc="100" dirty="0">
                  <a:solidFill>
                    <a:schemeClr val="bg1"/>
                  </a:solidFill>
                  <a:latin typeface="Courier New" pitchFamily="49" charset="0"/>
                </a:rPr>
                <a:t>0x100</a:t>
              </a:r>
            </a:p>
            <a:p>
              <a:pPr algn="r"/>
              <a:r>
                <a:rPr lang="en-US" sz="2000" b="1" spc="100" dirty="0">
                  <a:solidFill>
                    <a:schemeClr val="bg1"/>
                  </a:solidFill>
                  <a:latin typeface="Courier New" pitchFamily="49" charset="0"/>
                </a:rPr>
                <a:t>0x101</a:t>
              </a:r>
            </a:p>
            <a:p>
              <a:pPr algn="r"/>
              <a:r>
                <a:rPr lang="en-US" sz="2000" b="1" spc="100" dirty="0">
                  <a:solidFill>
                    <a:schemeClr val="bg1"/>
                  </a:solidFill>
                  <a:latin typeface="Courier New" pitchFamily="49" charset="0"/>
                </a:rPr>
                <a:t>0x102</a:t>
              </a:r>
              <a:endParaRPr lang="en-US" sz="2000" b="1" dirty="0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11554259" y="6019800"/>
              <a:ext cx="1328738" cy="3333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/>
              <a:endParaRPr lang="en-US" sz="2400" b="1" dirty="0"/>
            </a:p>
          </p:txBody>
        </p:sp>
        <p:sp>
          <p:nvSpPr>
            <p:cNvPr id="53" name="Rectangle 21"/>
            <p:cNvSpPr>
              <a:spLocks noChangeArrowheads="1"/>
            </p:cNvSpPr>
            <p:nvPr/>
          </p:nvSpPr>
          <p:spPr bwMode="auto">
            <a:xfrm>
              <a:off x="11554259" y="6353175"/>
              <a:ext cx="1328738" cy="3333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314970" y="4525556"/>
            <a:ext cx="714375" cy="342900"/>
            <a:chOff x="5592790" y="4746210"/>
            <a:chExt cx="714375" cy="342900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5592790" y="4746210"/>
              <a:ext cx="4318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accent2"/>
                  </a:solidFill>
                </a:rPr>
                <a:t>SP</a:t>
              </a: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6053165" y="4908135"/>
              <a:ext cx="2540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977"/>
            <a:ext cx="80772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Calling the Subroutine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42345" y="6526925"/>
            <a:ext cx="394139" cy="331075"/>
          </a:xfrm>
          <a:noFill/>
        </p:spPr>
        <p:txBody>
          <a:bodyPr/>
          <a:lstStyle/>
          <a:p>
            <a:fld id="{02522545-D69E-4BBD-956A-FC4AFB4222C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1289714" y="1085851"/>
            <a:ext cx="9662614" cy="2800767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endParaRPr lang="en-US" sz="800" dirty="0">
              <a:latin typeface="Arial Narrow" pitchFamily="34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  </a:t>
            </a:r>
            <a:r>
              <a:rPr lang="en-US" sz="2000" dirty="0"/>
              <a:t>	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endParaRPr lang="en-US" sz="800" b="1" dirty="0">
              <a:latin typeface="Courier New" pitchFamily="49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  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  		</a:t>
            </a:r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12444413" y="1534902"/>
            <a:ext cx="3250512" cy="1050643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12420600" y="2957514"/>
            <a:ext cx="2514600" cy="319087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50137" y="3117057"/>
            <a:ext cx="3509963" cy="1449380"/>
            <a:chOff x="526" y="2679"/>
            <a:chExt cx="2211" cy="913"/>
          </a:xfrm>
        </p:grpSpPr>
        <p:sp>
          <p:nvSpPr>
            <p:cNvPr id="23585" name="Text Box 11"/>
            <p:cNvSpPr txBox="1">
              <a:spLocks noChangeArrowheads="1"/>
            </p:cNvSpPr>
            <p:nvPr/>
          </p:nvSpPr>
          <p:spPr bwMode="auto">
            <a:xfrm>
              <a:off x="880" y="3146"/>
              <a:ext cx="1857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Remove parameters</a:t>
              </a:r>
            </a:p>
            <a:p>
              <a:r>
                <a:rPr lang="en-US" sz="2000" b="1" dirty="0">
                  <a:solidFill>
                    <a:schemeClr val="accent1"/>
                  </a:solidFill>
                </a:rPr>
                <a:t>from the Stack</a:t>
              </a:r>
            </a:p>
          </p:txBody>
        </p:sp>
        <p:sp>
          <p:nvSpPr>
            <p:cNvPr id="23586" name="Freeform 13"/>
            <p:cNvSpPr>
              <a:spLocks/>
            </p:cNvSpPr>
            <p:nvPr/>
          </p:nvSpPr>
          <p:spPr bwMode="auto">
            <a:xfrm>
              <a:off x="526" y="2679"/>
              <a:ext cx="382" cy="583"/>
            </a:xfrm>
            <a:custGeom>
              <a:avLst/>
              <a:gdLst>
                <a:gd name="T0" fmla="*/ 574 w 574"/>
                <a:gd name="T1" fmla="*/ 503 h 503"/>
                <a:gd name="T2" fmla="*/ 90 w 574"/>
                <a:gd name="T3" fmla="*/ 420 h 503"/>
                <a:gd name="T4" fmla="*/ 35 w 574"/>
                <a:gd name="T5" fmla="*/ 110 h 503"/>
                <a:gd name="T6" fmla="*/ 282 w 574"/>
                <a:gd name="T7" fmla="*/ 0 h 5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4"/>
                <a:gd name="T13" fmla="*/ 0 h 503"/>
                <a:gd name="T14" fmla="*/ 574 w 574"/>
                <a:gd name="T15" fmla="*/ 503 h 503"/>
                <a:gd name="connsiteX0" fmla="*/ 6661 w 6661"/>
                <a:gd name="connsiteY0" fmla="*/ 9859 h 9859"/>
                <a:gd name="connsiteX1" fmla="*/ 1516 w 6661"/>
                <a:gd name="connsiteY1" fmla="*/ 8350 h 9859"/>
                <a:gd name="connsiteX2" fmla="*/ 558 w 6661"/>
                <a:gd name="connsiteY2" fmla="*/ 2187 h 9859"/>
                <a:gd name="connsiteX3" fmla="*/ 4861 w 6661"/>
                <a:gd name="connsiteY3" fmla="*/ 0 h 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1" h="9859">
                  <a:moveTo>
                    <a:pt x="6661" y="9859"/>
                  </a:moveTo>
                  <a:cubicBezTo>
                    <a:pt x="3229" y="9680"/>
                    <a:pt x="2533" y="9629"/>
                    <a:pt x="1516" y="8350"/>
                  </a:cubicBezTo>
                  <a:cubicBezTo>
                    <a:pt x="499" y="7071"/>
                    <a:pt x="0" y="3579"/>
                    <a:pt x="558" y="2187"/>
                  </a:cubicBezTo>
                  <a:cubicBezTo>
                    <a:pt x="1115" y="795"/>
                    <a:pt x="2979" y="398"/>
                    <a:pt x="4861" y="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1289712" y="1085851"/>
            <a:ext cx="10399591" cy="261610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45720" rIns="45720">
            <a:spAutoFit/>
          </a:bodyPr>
          <a:lstStyle/>
          <a:p>
            <a:pPr>
              <a:tabLst>
                <a:tab pos="1146175" algn="l"/>
                <a:tab pos="2395538" algn="l"/>
                <a:tab pos="3373438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:</a:t>
            </a:r>
            <a:r>
              <a:rPr lang="en-US" sz="2000" b="1" dirty="0">
                <a:latin typeface="Courier New" pitchFamily="49" charset="0"/>
              </a:rPr>
              <a:t>		</a:t>
            </a:r>
            <a:r>
              <a:rPr lang="en-US" sz="2400" dirty="0">
                <a:latin typeface="Arial Narrow" pitchFamily="34" charset="0"/>
              </a:rPr>
              <a:t> 		;find the sum of (1+2+3+4+5), where N=5</a:t>
            </a:r>
            <a:endParaRPr lang="en-US" sz="2400" b="1" dirty="0">
              <a:latin typeface="Courier New" pitchFamily="49" charset="0"/>
            </a:endParaRPr>
          </a:p>
          <a:p>
            <a:pPr>
              <a:tabLst>
                <a:tab pos="803275" algn="l"/>
                <a:tab pos="1765300" algn="l"/>
                <a:tab pos="3373438" algn="l"/>
                <a:tab pos="3830638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MOV	R1, #5</a:t>
            </a:r>
            <a:r>
              <a:rPr lang="en-US" sz="2000" b="1" dirty="0">
                <a:latin typeface="Courier New" pitchFamily="49" charset="0"/>
              </a:rPr>
              <a:t>			</a:t>
            </a:r>
            <a:r>
              <a:rPr lang="en-US" sz="2400" dirty="0">
                <a:latin typeface="Arial Narrow" pitchFamily="34" charset="0"/>
              </a:rPr>
              <a:t>;Set R0 with #5</a:t>
            </a:r>
          </a:p>
          <a:p>
            <a:pPr>
              <a:tabLst>
                <a:tab pos="803275" algn="l"/>
                <a:tab pos="1765300" algn="l"/>
                <a:tab pos="3373438" algn="l"/>
                <a:tab pos="3830638" algn="l"/>
              </a:tabLst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MOV	R0, #0x100</a:t>
            </a:r>
            <a:r>
              <a:rPr lang="en-US" sz="2400" b="1" dirty="0">
                <a:latin typeface="Courier New" pitchFamily="49" charset="0"/>
              </a:rPr>
              <a:t>		</a:t>
            </a:r>
            <a:r>
              <a:rPr lang="en-US" sz="2400" dirty="0">
                <a:latin typeface="Arial Narrow" pitchFamily="34" charset="0"/>
              </a:rPr>
              <a:t>;Set R1 with the address</a:t>
            </a:r>
          </a:p>
          <a:p>
            <a:pPr>
              <a:tabLst>
                <a:tab pos="803275" algn="l"/>
                <a:tab pos="1765300" algn="l"/>
                <a:tab pos="3373438" algn="l"/>
                <a:tab pos="3830638" algn="l"/>
              </a:tabLst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STMFD	SP!, {R1,R0}</a:t>
            </a: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dirty="0">
                <a:latin typeface="Arial Narrow" pitchFamily="34" charset="0"/>
              </a:rPr>
              <a:t>;push R0&amp;R1 to stack</a:t>
            </a:r>
          </a:p>
          <a:p>
            <a:pPr>
              <a:tabLst>
                <a:tab pos="803275" algn="l"/>
                <a:tab pos="1765300" algn="l"/>
                <a:tab pos="3373438" algn="l"/>
                <a:tab pos="3830638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BL	Sum1N</a:t>
            </a:r>
            <a:r>
              <a:rPr lang="en-US" sz="2400" b="1" dirty="0">
                <a:latin typeface="Courier New" pitchFamily="49" charset="0"/>
              </a:rPr>
              <a:t>			</a:t>
            </a:r>
            <a:r>
              <a:rPr lang="en-US" sz="2400" dirty="0">
                <a:latin typeface="Arial Narrow" pitchFamily="34" charset="0"/>
              </a:rPr>
              <a:t>;call subroutine Sum1N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</a:t>
            </a:r>
          </a:p>
          <a:p>
            <a:pPr>
              <a:tabLst>
                <a:tab pos="977900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:</a:t>
            </a:r>
            <a:r>
              <a:rPr lang="en-US" sz="2000" b="1" dirty="0">
                <a:latin typeface="Courier New" pitchFamily="49" charset="0"/>
              </a:rPr>
              <a:t>	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9056980" y="4171535"/>
            <a:ext cx="1344613" cy="2192338"/>
            <a:chOff x="6436" y="152"/>
            <a:chExt cx="847" cy="1381"/>
          </a:xfrm>
        </p:grpSpPr>
        <p:sp>
          <p:nvSpPr>
            <p:cNvPr id="23575" name="Rectangle 35"/>
            <p:cNvSpPr>
              <a:spLocks noChangeArrowheads="1"/>
            </p:cNvSpPr>
            <p:nvPr/>
          </p:nvSpPr>
          <p:spPr bwMode="auto">
            <a:xfrm>
              <a:off x="6436" y="225"/>
              <a:ext cx="847" cy="87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t" anchorCtr="1"/>
            <a:lstStyle/>
            <a:p>
              <a:r>
                <a:rPr lang="en-US" sz="1400" b="1" dirty="0">
                  <a:latin typeface="Arial Narrow" pitchFamily="34" charset="0"/>
                </a:rPr>
                <a:t>Free  Stack Space</a:t>
              </a:r>
            </a:p>
          </p:txBody>
        </p:sp>
        <p:sp>
          <p:nvSpPr>
            <p:cNvPr id="23583" name="Rectangle 21"/>
            <p:cNvSpPr>
              <a:spLocks noChangeArrowheads="1"/>
            </p:cNvSpPr>
            <p:nvPr/>
          </p:nvSpPr>
          <p:spPr bwMode="auto">
            <a:xfrm>
              <a:off x="6444" y="434"/>
              <a:ext cx="837" cy="3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endParaRPr lang="en-US" sz="1600" b="1" dirty="0"/>
            </a:p>
          </p:txBody>
        </p:sp>
        <p:sp>
          <p:nvSpPr>
            <p:cNvPr id="23577" name="Rectangle 23"/>
            <p:cNvSpPr>
              <a:spLocks noChangeArrowheads="1"/>
            </p:cNvSpPr>
            <p:nvPr/>
          </p:nvSpPr>
          <p:spPr bwMode="auto">
            <a:xfrm>
              <a:off x="6443" y="774"/>
              <a:ext cx="840" cy="31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latin typeface="Courier New" pitchFamily="49" charset="0"/>
              </a:endParaRPr>
            </a:p>
          </p:txBody>
        </p:sp>
        <p:sp>
          <p:nvSpPr>
            <p:cNvPr id="23578" name="Line 33"/>
            <p:cNvSpPr>
              <a:spLocks noChangeShapeType="1"/>
            </p:cNvSpPr>
            <p:nvPr/>
          </p:nvSpPr>
          <p:spPr bwMode="auto">
            <a:xfrm>
              <a:off x="6436" y="152"/>
              <a:ext cx="0" cy="1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34"/>
            <p:cNvSpPr>
              <a:spLocks noChangeShapeType="1"/>
            </p:cNvSpPr>
            <p:nvPr/>
          </p:nvSpPr>
          <p:spPr bwMode="auto">
            <a:xfrm>
              <a:off x="7283" y="152"/>
              <a:ext cx="0" cy="1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Rectangle 41"/>
            <p:cNvSpPr>
              <a:spLocks noChangeArrowheads="1"/>
            </p:cNvSpPr>
            <p:nvPr/>
          </p:nvSpPr>
          <p:spPr bwMode="auto">
            <a:xfrm>
              <a:off x="6458" y="1161"/>
              <a:ext cx="784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288" tIns="18288" rIns="0" bIns="18288" anchor="ctr"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1"/>
                  </a:solidFill>
                </a:rPr>
                <a:t>Items on the stack</a:t>
              </a: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8266401" y="4850986"/>
            <a:ext cx="714375" cy="1111250"/>
            <a:chOff x="5856" y="563"/>
            <a:chExt cx="450" cy="700"/>
          </a:xfrm>
        </p:grpSpPr>
        <p:sp>
          <p:nvSpPr>
            <p:cNvPr id="23569" name="Line 51"/>
            <p:cNvSpPr>
              <a:spLocks noChangeShapeType="1"/>
            </p:cNvSpPr>
            <p:nvPr/>
          </p:nvSpPr>
          <p:spPr bwMode="auto">
            <a:xfrm>
              <a:off x="6194" y="563"/>
              <a:ext cx="0" cy="53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70" name="Group 56"/>
            <p:cNvGrpSpPr>
              <a:grpSpLocks/>
            </p:cNvGrpSpPr>
            <p:nvPr/>
          </p:nvGrpSpPr>
          <p:grpSpPr bwMode="auto">
            <a:xfrm>
              <a:off x="5856" y="1047"/>
              <a:ext cx="450" cy="216"/>
              <a:chOff x="7380" y="418"/>
              <a:chExt cx="450" cy="216"/>
            </a:xfrm>
          </p:grpSpPr>
          <p:sp>
            <p:nvSpPr>
              <p:cNvPr id="23572" name="Rectangle 53"/>
              <p:cNvSpPr>
                <a:spLocks noChangeArrowheads="1"/>
              </p:cNvSpPr>
              <p:nvPr/>
            </p:nvSpPr>
            <p:spPr bwMode="auto">
              <a:xfrm>
                <a:off x="7380" y="418"/>
                <a:ext cx="272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0" bIns="18288" anchor="ctr">
                <a:spAutoFit/>
              </a:bodyPr>
              <a:lstStyle/>
              <a:p>
                <a:pPr algn="r" eaLnBrk="1" hangingPunct="1"/>
                <a:r>
                  <a:rPr lang="en-US" sz="2000" b="1" dirty="0">
                    <a:solidFill>
                      <a:schemeClr val="accent2"/>
                    </a:solidFill>
                  </a:rPr>
                  <a:t>SP</a:t>
                </a:r>
              </a:p>
            </p:txBody>
          </p:sp>
          <p:sp>
            <p:nvSpPr>
              <p:cNvPr id="23573" name="Line 54"/>
              <p:cNvSpPr>
                <a:spLocks noChangeShapeType="1"/>
              </p:cNvSpPr>
              <p:nvPr/>
            </p:nvSpPr>
            <p:spPr bwMode="auto">
              <a:xfrm>
                <a:off x="7670" y="520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571" name="Rectangle 55"/>
            <p:cNvSpPr>
              <a:spLocks noChangeArrowheads="1"/>
            </p:cNvSpPr>
            <p:nvPr/>
          </p:nvSpPr>
          <p:spPr bwMode="auto">
            <a:xfrm>
              <a:off x="5952" y="733"/>
              <a:ext cx="2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eaLnBrk="1" hangingPunct="1"/>
              <a:r>
                <a:rPr lang="en-US" sz="2000" dirty="0">
                  <a:solidFill>
                    <a:schemeClr val="accent2"/>
                  </a:solidFill>
                </a:rPr>
                <a:t>+8</a:t>
              </a:r>
            </a:p>
          </p:txBody>
        </p:sp>
      </p:grp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63739" y="1387265"/>
            <a:ext cx="862013" cy="1296987"/>
            <a:chOff x="241" y="1699"/>
            <a:chExt cx="543" cy="817"/>
          </a:xfrm>
        </p:grpSpPr>
        <p:sp>
          <p:nvSpPr>
            <p:cNvPr id="23587" name="AutoShape 9"/>
            <p:cNvSpPr>
              <a:spLocks/>
            </p:cNvSpPr>
            <p:nvPr/>
          </p:nvSpPr>
          <p:spPr bwMode="auto">
            <a:xfrm>
              <a:off x="602" y="1792"/>
              <a:ext cx="182" cy="624"/>
            </a:xfrm>
            <a:prstGeom prst="leftBrace">
              <a:avLst>
                <a:gd name="adj1" fmla="val 33288"/>
                <a:gd name="adj2" fmla="val 51384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Text Box 10"/>
            <p:cNvSpPr txBox="1">
              <a:spLocks noChangeArrowheads="1"/>
            </p:cNvSpPr>
            <p:nvPr/>
          </p:nvSpPr>
          <p:spPr bwMode="auto">
            <a:xfrm rot="16200000">
              <a:off x="15" y="1925"/>
              <a:ext cx="817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Parameters setup</a:t>
              </a:r>
            </a:p>
          </p:txBody>
        </p:sp>
      </p:grp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1289712" y="2902833"/>
            <a:ext cx="966261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tabLst>
                <a:tab pos="850900" algn="l"/>
                <a:tab pos="1828800" algn="l"/>
                <a:tab pos="3436938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ADD	SP,SP,#8</a:t>
            </a: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>
                <a:latin typeface="Arial Narrow" pitchFamily="34" charset="0"/>
              </a:rPr>
              <a:t>;add 8 to pop the two parameters from stack</a:t>
            </a: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9070366" y="5151709"/>
            <a:ext cx="1333500" cy="503238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spc="100" dirty="0">
                <a:latin typeface="Courier New" pitchFamily="49" charset="0"/>
              </a:rPr>
              <a:t>N=</a:t>
            </a:r>
            <a:r>
              <a:rPr lang="en-US" sz="2000" b="1" dirty="0">
                <a:latin typeface="Courier New" pitchFamily="49" charset="0"/>
              </a:rPr>
              <a:t>5</a:t>
            </a: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9071954" y="4616082"/>
            <a:ext cx="1328738" cy="53975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18288" bIns="18288" anchor="ctr"/>
          <a:lstStyle/>
          <a:p>
            <a:pPr algn="ctr">
              <a:lnSpc>
                <a:spcPts val="1800"/>
              </a:lnSpc>
            </a:pPr>
            <a:r>
              <a:rPr lang="en-US" sz="2000" dirty="0"/>
              <a:t>Address</a:t>
            </a:r>
          </a:p>
          <a:p>
            <a:pPr algn="ctr">
              <a:lnSpc>
                <a:spcPts val="1800"/>
              </a:lnSpc>
            </a:pPr>
            <a:r>
              <a:rPr lang="en-US" sz="1600" b="1" dirty="0"/>
              <a:t>(</a:t>
            </a:r>
            <a:r>
              <a:rPr lang="en-US" sz="1600" dirty="0"/>
              <a:t>of</a:t>
            </a:r>
            <a:r>
              <a:rPr lang="en-US" sz="1600" b="1" dirty="0"/>
              <a:t> Answer)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8266401" y="5614621"/>
            <a:ext cx="714375" cy="342900"/>
            <a:chOff x="5592790" y="4746210"/>
            <a:chExt cx="714375" cy="342900"/>
          </a:xfrm>
        </p:grpSpPr>
        <p:sp>
          <p:nvSpPr>
            <p:cNvPr id="58" name="Rectangle 37"/>
            <p:cNvSpPr>
              <a:spLocks noChangeArrowheads="1"/>
            </p:cNvSpPr>
            <p:nvPr/>
          </p:nvSpPr>
          <p:spPr bwMode="auto">
            <a:xfrm>
              <a:off x="5592790" y="4746210"/>
              <a:ext cx="4318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accent2"/>
                  </a:solidFill>
                </a:rPr>
                <a:t>SP</a:t>
              </a:r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6053165" y="4908135"/>
              <a:ext cx="2540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19" name="AutoShape 19"/>
          <p:cNvSpPr>
            <a:spLocks noChangeArrowheads="1"/>
          </p:cNvSpPr>
          <p:nvPr/>
        </p:nvSpPr>
        <p:spPr bwMode="auto">
          <a:xfrm>
            <a:off x="15201751" y="3894411"/>
            <a:ext cx="2997537" cy="746928"/>
          </a:xfrm>
          <a:prstGeom prst="wedgeRectCallout">
            <a:avLst>
              <a:gd name="adj1" fmla="val -90469"/>
              <a:gd name="adj2" fmla="val -688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2000" dirty="0"/>
              <a:t>    Equivalent to</a:t>
            </a:r>
          </a:p>
          <a:p>
            <a:pPr algn="ctr"/>
            <a:endParaRPr lang="en-US" sz="400" dirty="0"/>
          </a:p>
          <a:p>
            <a:r>
              <a:rPr lang="en-US" sz="2000" b="1" dirty="0">
                <a:latin typeface="Courier New" pitchFamily="49" charset="0"/>
              </a:rPr>
              <a:t>LDMFD SP!,{r1,r0}</a:t>
            </a:r>
            <a:endParaRPr lang="en-US" sz="2000" b="1" dirty="0">
              <a:solidFill>
                <a:srgbClr val="CC3300"/>
              </a:solidFill>
              <a:latin typeface="Courier New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63EC-62E4-454D-830D-D87CDD6B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4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96296E-6 L -0.8474 -0.004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7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84649 -0.00324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3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976 -0.00926 L -0.84427 -0.06921 " pathEditMode="relative" rAng="0" ptsTypes="AA">
                                      <p:cBhvr>
                                        <p:cTn id="105" dur="1000" fill="hold"/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32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17" grpId="0" animBg="1"/>
      <p:bldP spid="102416" grpId="0" animBg="1"/>
      <p:bldP spid="102418" grpId="0" animBg="1"/>
      <p:bldP spid="102405" grpId="0"/>
      <p:bldP spid="102406" grpId="0"/>
      <p:bldP spid="55" grpId="0" animBg="1"/>
      <p:bldP spid="56" grpId="0" animBg="1"/>
      <p:bldP spid="1024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21" y="76200"/>
            <a:ext cx="10005308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 from 1 to N Subroutine </a:t>
            </a:r>
            <a:b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Possible Solution</a:t>
            </a:r>
          </a:p>
        </p:txBody>
      </p:sp>
      <p:sp>
        <p:nvSpPr>
          <p:cNvPr id="91144" name="Rectangle 8"/>
          <p:cNvSpPr>
            <a:spLocks noGrp="1" noChangeArrowheads="1"/>
          </p:cNvSpPr>
          <p:nvPr>
            <p:ph idx="1"/>
          </p:nvPr>
        </p:nvSpPr>
        <p:spPr>
          <a:xfrm>
            <a:off x="1870841" y="5062539"/>
            <a:ext cx="8797159" cy="954087"/>
          </a:xfrm>
        </p:spPr>
        <p:txBody>
          <a:bodyPr>
            <a:normAutofit fontScale="92500" lnSpcReduction="20000"/>
          </a:bodyPr>
          <a:lstStyle/>
          <a:p>
            <a:pPr marL="798513" indent="-798513">
              <a:spcBef>
                <a:spcPct val="10000"/>
              </a:spcBef>
              <a:buNone/>
            </a:pPr>
            <a:r>
              <a:rPr lang="en-US" sz="2000" b="1" dirty="0"/>
              <a:t>Note: </a:t>
            </a:r>
            <a:r>
              <a:rPr lang="en-US" sz="2000" dirty="0"/>
              <a:t>The subroutine needs three registers. </a:t>
            </a:r>
            <a:r>
              <a:rPr lang="en-US" sz="2000" b="1" dirty="0">
                <a:solidFill>
                  <a:schemeClr val="accent2"/>
                </a:solidFill>
              </a:rPr>
              <a:t>R4</a:t>
            </a:r>
            <a:r>
              <a:rPr lang="en-US" sz="2000" dirty="0"/>
              <a:t> to compute the sum from 1 to N. </a:t>
            </a:r>
            <a:r>
              <a:rPr lang="en-US" sz="2000" b="1" dirty="0">
                <a:solidFill>
                  <a:schemeClr val="accent2"/>
                </a:solidFill>
              </a:rPr>
              <a:t>R6</a:t>
            </a:r>
            <a:r>
              <a:rPr lang="en-US" sz="2000" dirty="0"/>
              <a:t> to be an address pointer to the memory variable </a:t>
            </a:r>
            <a:r>
              <a:rPr lang="en-US" sz="2000" b="1" dirty="0"/>
              <a:t>Answer</a:t>
            </a:r>
            <a:r>
              <a:rPr lang="en-US" sz="2000" dirty="0"/>
              <a:t> where the results will written to. </a:t>
            </a:r>
            <a:r>
              <a:rPr lang="en-US" sz="2000" b="1" dirty="0">
                <a:solidFill>
                  <a:schemeClr val="accent2"/>
                </a:solidFill>
              </a:rPr>
              <a:t>R5</a:t>
            </a:r>
            <a:r>
              <a:rPr lang="en-US" sz="2000" dirty="0"/>
              <a:t> holds the value of N, which is decremented by 1 after each loop till it reaches 0. </a:t>
            </a:r>
          </a:p>
          <a:p>
            <a:pPr marL="798513" indent="-798513"/>
            <a:endParaRPr lang="en-US" sz="2000" dirty="0"/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10814" y="6558461"/>
            <a:ext cx="441434" cy="268014"/>
          </a:xfrm>
          <a:noFill/>
        </p:spPr>
        <p:txBody>
          <a:bodyPr/>
          <a:lstStyle/>
          <a:p>
            <a:pPr algn="ctr"/>
            <a:fld id="{DF48032C-55E2-48B3-84EA-5B9F24DC6AA8}" type="slidenum">
              <a:rPr lang="en-US"/>
              <a:pPr algn="ctr"/>
              <a:t>13</a:t>
            </a:fld>
            <a:endParaRPr lang="en-US"/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755774" y="1133474"/>
            <a:ext cx="9765657" cy="391491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36576" tIns="18288" rIns="0" bIns="18288">
            <a:spAutoFit/>
          </a:bodyPr>
          <a:lstStyle/>
          <a:p>
            <a:pPr>
              <a:tabLst>
                <a:tab pos="1308100" algn="l"/>
                <a:tab pos="2459038" algn="l"/>
                <a:tab pos="417830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Sum1N</a:t>
            </a:r>
            <a:r>
              <a:rPr lang="en-US" sz="2400" dirty="0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STMFD	SP!,{R4,R5,R6} 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400" dirty="0">
                <a:latin typeface="Arial Narrow" pitchFamily="34" charset="0"/>
              </a:rPr>
              <a:t>;save registers to stack</a:t>
            </a:r>
          </a:p>
          <a:p>
            <a:pPr>
              <a:tabLst>
                <a:tab pos="1089025" algn="l"/>
                <a:tab pos="2336800" algn="l"/>
                <a:tab pos="4687888" algn="l"/>
              </a:tabLst>
            </a:pPr>
            <a:endParaRPr lang="en-US" sz="800" dirty="0"/>
          </a:p>
          <a:p>
            <a:pPr>
              <a:tabLst>
                <a:tab pos="1089025" algn="l"/>
                <a:tab pos="2336800" algn="l"/>
                <a:tab pos="4687888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089025" algn="l"/>
                <a:tab pos="2336800" algn="l"/>
                <a:tab pos="4687888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tabLst>
                <a:tab pos="1089025" algn="l"/>
                <a:tab pos="2336800" algn="l"/>
                <a:tab pos="4687888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089025" algn="l"/>
                <a:tab pos="2336800" algn="l"/>
                <a:tab pos="4687888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089025" algn="l"/>
                <a:tab pos="2336800" algn="l"/>
                <a:tab pos="4687888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089025" algn="l"/>
                <a:tab pos="2336800" algn="l"/>
                <a:tab pos="4687888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089025" algn="l"/>
                <a:tab pos="2336800" algn="l"/>
                <a:tab pos="4687888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089025" algn="l"/>
                <a:tab pos="2336800" algn="l"/>
                <a:tab pos="4687888" algn="l"/>
              </a:tabLst>
            </a:pPr>
            <a:endParaRPr lang="en-US" sz="800" dirty="0">
              <a:solidFill>
                <a:srgbClr val="800000"/>
              </a:solidFill>
              <a:latin typeface="Arial Narrow" pitchFamily="34" charset="0"/>
            </a:endParaRPr>
          </a:p>
          <a:p>
            <a:pPr>
              <a:tabLst>
                <a:tab pos="1308100" algn="l"/>
                <a:tab pos="2397125" algn="l"/>
                <a:tab pos="4287838" algn="l"/>
              </a:tabLst>
            </a:pPr>
            <a:endParaRPr lang="en-US" sz="24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tabLst>
                <a:tab pos="1308100" algn="l"/>
                <a:tab pos="2397125" algn="l"/>
                <a:tab pos="4178300" algn="l"/>
              </a:tabLst>
            </a:pPr>
            <a:r>
              <a:rPr lang="en-US" sz="2400" dirty="0">
                <a:solidFill>
                  <a:srgbClr val="800000"/>
                </a:solidFill>
                <a:latin typeface="Arial Narrow" pitchFamily="34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LDMFD	SP!,{R4,R5,R6}</a:t>
            </a:r>
            <a:r>
              <a:rPr lang="en-US" sz="2400" dirty="0">
                <a:latin typeface="Arial Narrow" pitchFamily="34" charset="0"/>
              </a:rPr>
              <a:t>	;restored saved registers</a:t>
            </a:r>
          </a:p>
          <a:p>
            <a:pPr>
              <a:tabLst>
                <a:tab pos="1308100" algn="l"/>
                <a:tab pos="2397125" algn="l"/>
                <a:tab pos="4178300" algn="l"/>
              </a:tabLst>
            </a:pPr>
            <a:r>
              <a:rPr lang="en-US" sz="2400" dirty="0">
                <a:latin typeface="Arial Narrow" pitchFamily="34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MOV PC,LR</a:t>
            </a:r>
            <a:r>
              <a:rPr lang="en-US" sz="2400" dirty="0">
                <a:latin typeface="Arial Narrow" pitchFamily="34" charset="0"/>
              </a:rPr>
              <a:t>			;return from subroutine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2244725" y="1716088"/>
            <a:ext cx="37274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solidFill>
                  <a:srgbClr val="6699FF"/>
                </a:solidFill>
                <a:sym typeface="Symbol" pitchFamily="18" charset="2"/>
              </a:rPr>
              <a:t></a:t>
            </a:r>
          </a:p>
          <a:p>
            <a:pPr algn="ctr"/>
            <a:r>
              <a:rPr lang="en-US" sz="2800" b="1" dirty="0">
                <a:solidFill>
                  <a:srgbClr val="6699FF"/>
                </a:solidFill>
              </a:rPr>
              <a:t>Compute Sum from 1 to N here</a:t>
            </a:r>
          </a:p>
          <a:p>
            <a:pPr algn="ctr"/>
            <a:r>
              <a:rPr lang="en-US" sz="2800" b="1" dirty="0">
                <a:solidFill>
                  <a:srgbClr val="6699FF"/>
                </a:solidFill>
                <a:sym typeface="Symbol" pitchFamily="18" charset="2"/>
              </a:rPr>
              <a:t>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1809847" y="1515238"/>
            <a:ext cx="8558609" cy="200670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</p:spPr>
        <p:txBody>
          <a:bodyPr wrap="square" lIns="0" tIns="18288" rIns="0" bIns="18288">
            <a:spAutoFit/>
          </a:bodyPr>
          <a:lstStyle/>
          <a:p>
            <a:pPr>
              <a:tabLst>
                <a:tab pos="1308100" algn="l"/>
                <a:tab pos="2397125" algn="l"/>
                <a:tab pos="4178300" algn="l"/>
                <a:tab pos="4687888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LDR	R5,[SP,#16]</a:t>
            </a:r>
            <a:r>
              <a:rPr lang="en-US" sz="2400" dirty="0"/>
              <a:t>		</a:t>
            </a:r>
            <a:r>
              <a:rPr lang="en-US" sz="2400" dirty="0">
                <a:latin typeface="Arial Narrow" pitchFamily="34" charset="0"/>
              </a:rPr>
              <a:t>;Load N from stack to R5</a:t>
            </a:r>
          </a:p>
          <a:p>
            <a:pPr>
              <a:tabLst>
                <a:tab pos="1308100" algn="l"/>
                <a:tab pos="2397125" algn="l"/>
                <a:tab pos="4178300" algn="l"/>
                <a:tab pos="4687888" algn="l"/>
              </a:tabLst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LDR	R6,[SP,#12]</a:t>
            </a:r>
            <a:r>
              <a:rPr lang="en-US" sz="2400" dirty="0"/>
              <a:t>		</a:t>
            </a:r>
            <a:r>
              <a:rPr lang="en-US" sz="2400" dirty="0">
                <a:latin typeface="Arial Narrow" pitchFamily="34" charset="0"/>
              </a:rPr>
              <a:t>;Load Answer’s From stack</a:t>
            </a:r>
            <a:endParaRPr lang="en-US" sz="2400" b="1" dirty="0">
              <a:latin typeface="Courier New" pitchFamily="49" charset="0"/>
            </a:endParaRPr>
          </a:p>
          <a:p>
            <a:pPr>
              <a:tabLst>
                <a:tab pos="1089025" algn="l"/>
                <a:tab pos="2452688" algn="l"/>
                <a:tab pos="4687888" algn="l"/>
              </a:tabLst>
            </a:pPr>
            <a:endParaRPr lang="en-US" sz="2000" b="1" dirty="0">
              <a:latin typeface="Courier New" pitchFamily="49" charset="0"/>
            </a:endParaRPr>
          </a:p>
          <a:p>
            <a:pPr>
              <a:tabLst>
                <a:tab pos="1089025" algn="l"/>
                <a:tab pos="2452688" algn="l"/>
                <a:tab pos="4687888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089025" algn="l"/>
                <a:tab pos="2452688" algn="l"/>
                <a:tab pos="4687888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latin typeface="Arial Narrow" pitchFamily="34" charset="0"/>
            </a:endParaRPr>
          </a:p>
          <a:p>
            <a:pPr>
              <a:tabLst>
                <a:tab pos="1089025" algn="l"/>
                <a:tab pos="2452688" algn="l"/>
                <a:tab pos="4687888" algn="l"/>
              </a:tabLst>
            </a:pPr>
            <a:endParaRPr lang="en-US" sz="2000" dirty="0">
              <a:latin typeface="Arial Narrow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681443" y="1486386"/>
            <a:ext cx="1387475" cy="830263"/>
            <a:chOff x="-20" y="1125"/>
            <a:chExt cx="874" cy="523"/>
          </a:xfrm>
        </p:grpSpPr>
        <p:sp>
          <p:nvSpPr>
            <p:cNvPr id="24587" name="AutoShape 13"/>
            <p:cNvSpPr>
              <a:spLocks/>
            </p:cNvSpPr>
            <p:nvPr/>
          </p:nvSpPr>
          <p:spPr bwMode="auto">
            <a:xfrm>
              <a:off x="667" y="1174"/>
              <a:ext cx="187" cy="425"/>
            </a:xfrm>
            <a:prstGeom prst="leftBrace">
              <a:avLst>
                <a:gd name="adj1" fmla="val 31935"/>
                <a:gd name="adj2" fmla="val 51384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Text Box 14"/>
            <p:cNvSpPr txBox="1">
              <a:spLocks noChangeArrowheads="1"/>
            </p:cNvSpPr>
            <p:nvPr/>
          </p:nvSpPr>
          <p:spPr bwMode="auto">
            <a:xfrm>
              <a:off x="-20" y="1125"/>
              <a:ext cx="83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/>
                <a:t>Retrieve stack parameters</a:t>
              </a:r>
            </a:p>
          </p:txBody>
        </p:sp>
      </p:grp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1790700" y="2325395"/>
            <a:ext cx="9590891" cy="1883593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/>
          </a:ln>
        </p:spPr>
        <p:txBody>
          <a:bodyPr wrap="square" lIns="0" tIns="18288" rIns="0" bIns="18288">
            <a:spAutoFit/>
          </a:bodyPr>
          <a:lstStyle/>
          <a:p>
            <a:pPr>
              <a:tabLst>
                <a:tab pos="1308100" algn="l"/>
                <a:tab pos="2397125" algn="l"/>
                <a:tab pos="4178300" algn="l"/>
                <a:tab pos="4687888" algn="l"/>
              </a:tabLst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MOV	R4,#0</a:t>
            </a:r>
            <a:r>
              <a:rPr lang="en-US" sz="2400" dirty="0"/>
              <a:t>			</a:t>
            </a:r>
            <a:r>
              <a:rPr lang="en-US" sz="2400" dirty="0">
                <a:latin typeface="Arial Narrow" pitchFamily="34" charset="0"/>
              </a:rPr>
              <a:t>;clear summation register R0 to 0</a:t>
            </a:r>
          </a:p>
          <a:p>
            <a:pPr>
              <a:tabLst>
                <a:tab pos="1308100" algn="l"/>
                <a:tab pos="2397125" algn="l"/>
                <a:tab pos="4178300" algn="l"/>
                <a:tab pos="4687888" algn="l"/>
              </a:tabLst>
            </a:pPr>
            <a:r>
              <a:rPr lang="en-US" sz="24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Loop</a:t>
            </a: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ADD	R4,R4,R5</a:t>
            </a:r>
            <a:r>
              <a:rPr lang="en-US" sz="2400" dirty="0">
                <a:latin typeface="Courier New" pitchFamily="49" charset="0"/>
              </a:rPr>
              <a:t>			</a:t>
            </a:r>
            <a:r>
              <a:rPr lang="en-US" sz="2400" dirty="0">
                <a:latin typeface="Arial Narrow" pitchFamily="34" charset="0"/>
              </a:rPr>
              <a:t>;add current value in R5 to R4</a:t>
            </a:r>
          </a:p>
          <a:p>
            <a:pPr>
              <a:tabLst>
                <a:tab pos="1308100" algn="l"/>
                <a:tab pos="2397125" algn="l"/>
                <a:tab pos="4178300" algn="l"/>
                <a:tab pos="4687888" algn="l"/>
              </a:tabLst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SUBS	R5,R5,#1</a:t>
            </a:r>
            <a:r>
              <a:rPr lang="en-US" sz="2400" dirty="0"/>
              <a:t>			</a:t>
            </a:r>
            <a:r>
              <a:rPr lang="en-US" sz="2400" dirty="0">
                <a:latin typeface="Arial Narrow" pitchFamily="34" charset="0"/>
              </a:rPr>
              <a:t>;decrement current value in R4 by 1</a:t>
            </a:r>
          </a:p>
          <a:p>
            <a:pPr>
              <a:tabLst>
                <a:tab pos="1308100" algn="l"/>
                <a:tab pos="2397125" algn="l"/>
                <a:tab pos="4178300" algn="l"/>
                <a:tab pos="4687888" algn="l"/>
              </a:tabLst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BNE	Loop</a:t>
            </a:r>
            <a:r>
              <a:rPr lang="en-US" sz="2400" dirty="0"/>
              <a:t>			</a:t>
            </a:r>
            <a:r>
              <a:rPr lang="en-US" sz="2400" dirty="0">
                <a:latin typeface="Arial Narrow" pitchFamily="34" charset="0"/>
              </a:rPr>
              <a:t>;jump back to Loop if R4 not yet zero</a:t>
            </a:r>
          </a:p>
          <a:p>
            <a:pPr>
              <a:tabLst>
                <a:tab pos="1308100" algn="l"/>
                <a:tab pos="2397125" algn="l"/>
                <a:tab pos="4178300" algn="l"/>
                <a:tab pos="4687888" algn="l"/>
              </a:tabLst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STR	R4,[R6]</a:t>
            </a:r>
            <a:r>
              <a:rPr lang="en-US" sz="2400" dirty="0"/>
              <a:t>			</a:t>
            </a:r>
            <a:r>
              <a:rPr lang="en-US" sz="2400" dirty="0">
                <a:latin typeface="Arial Narrow" pitchFamily="34" charset="0"/>
              </a:rPr>
              <a:t>;write sum to Answer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984386" y="-1352665"/>
            <a:ext cx="6428021" cy="1217176"/>
            <a:chOff x="1797269" y="2089348"/>
            <a:chExt cx="6428021" cy="1217176"/>
          </a:xfrm>
        </p:grpSpPr>
        <p:sp>
          <p:nvSpPr>
            <p:cNvPr id="18" name="Rounded Rectangle 17"/>
            <p:cNvSpPr/>
            <p:nvPr/>
          </p:nvSpPr>
          <p:spPr bwMode="auto">
            <a:xfrm>
              <a:off x="1797269" y="2880855"/>
              <a:ext cx="6428021" cy="425669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60813" y="2089348"/>
              <a:ext cx="1754006" cy="461665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R4 = R4 + R5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>
              <a:off x="4617222" y="2551013"/>
              <a:ext cx="0" cy="329842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sm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2945717" y="-2918800"/>
            <a:ext cx="7462976" cy="2404522"/>
            <a:chOff x="1421717" y="1075658"/>
            <a:chExt cx="7462976" cy="2404522"/>
          </a:xfrm>
        </p:grpSpPr>
        <p:sp>
          <p:nvSpPr>
            <p:cNvPr id="21" name="Oval 20"/>
            <p:cNvSpPr/>
            <p:nvPr/>
          </p:nvSpPr>
          <p:spPr bwMode="auto">
            <a:xfrm>
              <a:off x="5581935" y="1746914"/>
              <a:ext cx="545910" cy="723331"/>
            </a:xfrm>
            <a:prstGeom prst="ellipse">
              <a:avLst/>
            </a:prstGeom>
            <a:noFill/>
            <a:ln w="508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cxnSp>
          <p:nvCxnSpPr>
            <p:cNvPr id="22" name="Straight Arrow Connector 21"/>
            <p:cNvCxnSpPr>
              <a:endCxn id="21" idx="7"/>
            </p:cNvCxnSpPr>
            <p:nvPr/>
          </p:nvCxnSpPr>
          <p:spPr bwMode="auto">
            <a:xfrm flipH="1">
              <a:off x="6047898" y="1542197"/>
              <a:ext cx="503027" cy="31064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 w="lg" len="sm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6469039" y="1075658"/>
              <a:ext cx="2415654" cy="161043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rgbClr val="3333FF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b="1" dirty="0">
                  <a:latin typeface="Arial Narrow" pitchFamily="34" charset="0"/>
                </a:rPr>
                <a:t>R5 decrements from N to 0 with each loop, thereby summing 1 to N.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1421717" y="3099056"/>
              <a:ext cx="2782413" cy="381124"/>
            </a:xfrm>
            <a:prstGeom prst="roundRect">
              <a:avLst/>
            </a:prstGeom>
            <a:noFill/>
            <a:ln w="508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2" name="Rounded Rectangle 31"/>
          <p:cNvSpPr/>
          <p:nvPr/>
        </p:nvSpPr>
        <p:spPr bwMode="auto">
          <a:xfrm>
            <a:off x="-3101178" y="3038261"/>
            <a:ext cx="2715905" cy="381124"/>
          </a:xfrm>
          <a:prstGeom prst="roundRect">
            <a:avLst/>
          </a:prstGeom>
          <a:noFill/>
          <a:ln w="508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12546291" y="4171536"/>
            <a:ext cx="1346887" cy="2024063"/>
            <a:chOff x="9498291" y="4171535"/>
            <a:chExt cx="1346887" cy="2024063"/>
          </a:xfrm>
        </p:grpSpPr>
        <p:grpSp>
          <p:nvGrpSpPr>
            <p:cNvPr id="34" name="Group 43"/>
            <p:cNvGrpSpPr>
              <a:grpSpLocks/>
            </p:cNvGrpSpPr>
            <p:nvPr/>
          </p:nvGrpSpPr>
          <p:grpSpPr bwMode="auto">
            <a:xfrm>
              <a:off x="9498291" y="4171535"/>
              <a:ext cx="1344613" cy="2024063"/>
              <a:chOff x="6436" y="152"/>
              <a:chExt cx="847" cy="1275"/>
            </a:xfrm>
          </p:grpSpPr>
          <p:sp>
            <p:nvSpPr>
              <p:cNvPr id="35" name="Rectangle 35"/>
              <p:cNvSpPr>
                <a:spLocks noChangeArrowheads="1"/>
              </p:cNvSpPr>
              <p:nvPr/>
            </p:nvSpPr>
            <p:spPr bwMode="auto">
              <a:xfrm>
                <a:off x="6436" y="225"/>
                <a:ext cx="847" cy="87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t" anchorCtr="1"/>
              <a:lstStyle/>
              <a:p>
                <a:r>
                  <a:rPr lang="en-US" sz="1400" b="1" dirty="0">
                    <a:latin typeface="Arial Narrow" pitchFamily="34" charset="0"/>
                  </a:rPr>
                  <a:t>Free  Stack Space</a:t>
                </a:r>
              </a:p>
            </p:txBody>
          </p:sp>
          <p:sp>
            <p:nvSpPr>
              <p:cNvPr id="36" name="Rectangle 21"/>
              <p:cNvSpPr>
                <a:spLocks noChangeArrowheads="1"/>
              </p:cNvSpPr>
              <p:nvPr/>
            </p:nvSpPr>
            <p:spPr bwMode="auto">
              <a:xfrm>
                <a:off x="6444" y="434"/>
                <a:ext cx="837" cy="34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18288" bIns="18288" anchor="ctr"/>
              <a:lstStyle/>
              <a:p>
                <a:pPr algn="ctr">
                  <a:lnSpc>
                    <a:spcPts val="1800"/>
                  </a:lnSpc>
                </a:pPr>
                <a:endParaRPr lang="en-US" sz="1600" b="1" dirty="0"/>
              </a:p>
            </p:txBody>
          </p:sp>
          <p:sp>
            <p:nvSpPr>
              <p:cNvPr id="37" name="Rectangle 23"/>
              <p:cNvSpPr>
                <a:spLocks noChangeArrowheads="1"/>
              </p:cNvSpPr>
              <p:nvPr/>
            </p:nvSpPr>
            <p:spPr bwMode="auto">
              <a:xfrm>
                <a:off x="6443" y="774"/>
                <a:ext cx="840" cy="31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2000" b="1" dirty="0">
                  <a:latin typeface="Courier New" pitchFamily="49" charset="0"/>
                </a:endParaRPr>
              </a:p>
            </p:txBody>
          </p:sp>
          <p:sp>
            <p:nvSpPr>
              <p:cNvPr id="38" name="Line 33"/>
              <p:cNvSpPr>
                <a:spLocks noChangeShapeType="1"/>
              </p:cNvSpPr>
              <p:nvPr/>
            </p:nvSpPr>
            <p:spPr bwMode="auto">
              <a:xfrm>
                <a:off x="6436" y="152"/>
                <a:ext cx="0" cy="11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4"/>
              <p:cNvSpPr>
                <a:spLocks noChangeShapeType="1"/>
              </p:cNvSpPr>
              <p:nvPr/>
            </p:nvSpPr>
            <p:spPr bwMode="auto">
              <a:xfrm>
                <a:off x="7283" y="152"/>
                <a:ext cx="0" cy="11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41"/>
              <p:cNvSpPr>
                <a:spLocks noChangeArrowheads="1"/>
              </p:cNvSpPr>
              <p:nvPr/>
            </p:nvSpPr>
            <p:spPr bwMode="auto">
              <a:xfrm>
                <a:off x="6458" y="1113"/>
                <a:ext cx="784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8288" tIns="18288" rIns="0" bIns="18288" anchor="ctr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en-US" b="1" dirty="0"/>
                  <a:t>Items on the stack</a:t>
                </a:r>
              </a:p>
            </p:txBody>
          </p:sp>
        </p:grpSp>
        <p:sp>
          <p:nvSpPr>
            <p:cNvPr id="41" name="Rectangle 23"/>
            <p:cNvSpPr>
              <a:spLocks noChangeArrowheads="1"/>
            </p:cNvSpPr>
            <p:nvPr/>
          </p:nvSpPr>
          <p:spPr bwMode="auto">
            <a:xfrm>
              <a:off x="9511678" y="5281683"/>
              <a:ext cx="1333500" cy="373263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spc="100" dirty="0">
                  <a:latin typeface="Courier New" pitchFamily="49" charset="0"/>
                </a:rPr>
                <a:t>N=</a:t>
              </a:r>
              <a:r>
                <a:rPr lang="en-US" sz="2000" b="1" dirty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42" name="Rectangle 21"/>
            <p:cNvSpPr>
              <a:spLocks noChangeArrowheads="1"/>
            </p:cNvSpPr>
            <p:nvPr/>
          </p:nvSpPr>
          <p:spPr bwMode="auto">
            <a:xfrm>
              <a:off x="9513266" y="4899548"/>
              <a:ext cx="1328738" cy="37911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" bIns="18288" anchor="ctr"/>
            <a:lstStyle/>
            <a:p>
              <a:pPr algn="ctr">
                <a:lnSpc>
                  <a:spcPts val="1800"/>
                </a:lnSpc>
              </a:pPr>
              <a:r>
                <a:rPr lang="en-US" sz="2000" dirty="0"/>
                <a:t>Answer</a:t>
              </a:r>
            </a:p>
          </p:txBody>
        </p:sp>
      </p:grpSp>
      <p:grpSp>
        <p:nvGrpSpPr>
          <p:cNvPr id="44" name="Group 139"/>
          <p:cNvGrpSpPr>
            <a:grpSpLocks/>
          </p:cNvGrpSpPr>
          <p:nvPr/>
        </p:nvGrpSpPr>
        <p:grpSpPr bwMode="auto">
          <a:xfrm>
            <a:off x="8284487" y="153179"/>
            <a:ext cx="2109797" cy="800101"/>
            <a:chOff x="2150" y="2668"/>
            <a:chExt cx="1329" cy="504"/>
          </a:xfrm>
        </p:grpSpPr>
        <p:sp>
          <p:nvSpPr>
            <p:cNvPr id="45" name="Rectangle 26"/>
            <p:cNvSpPr>
              <a:spLocks noChangeArrowheads="1"/>
            </p:cNvSpPr>
            <p:nvPr/>
          </p:nvSpPr>
          <p:spPr bwMode="auto">
            <a:xfrm>
              <a:off x="2520" y="2668"/>
              <a:ext cx="958" cy="229"/>
            </a:xfrm>
            <a:prstGeom prst="rect">
              <a:avLst/>
            </a:prstGeom>
            <a:solidFill>
              <a:srgbClr val="FF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Arial Narrow" pitchFamily="34" charset="0"/>
                </a:rPr>
                <a:t>Answer </a:t>
              </a:r>
              <a:r>
                <a:rPr lang="en-US" sz="2000" b="1" dirty="0" err="1">
                  <a:latin typeface="Arial Narrow" pitchFamily="34" charset="0"/>
                </a:rPr>
                <a:t>Addr</a:t>
              </a:r>
              <a:endParaRPr lang="en-US" sz="2000" b="1" dirty="0">
                <a:latin typeface="Arial Narrow" pitchFamily="34" charset="0"/>
              </a:endParaRP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150" y="2679"/>
              <a:ext cx="3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R6</a:t>
              </a:r>
            </a:p>
          </p:txBody>
        </p:sp>
        <p:sp>
          <p:nvSpPr>
            <p:cNvPr id="47" name="Rectangle 30"/>
            <p:cNvSpPr>
              <a:spLocks noChangeArrowheads="1"/>
            </p:cNvSpPr>
            <p:nvPr/>
          </p:nvSpPr>
          <p:spPr bwMode="auto">
            <a:xfrm>
              <a:off x="2531" y="2956"/>
              <a:ext cx="948" cy="204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2400" b="1" dirty="0"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2160" y="2939"/>
              <a:ext cx="3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R5</a:t>
              </a:r>
            </a:p>
          </p:txBody>
        </p:sp>
      </p:grpSp>
      <p:sp>
        <p:nvSpPr>
          <p:cNvPr id="49" name="Rectangle 30"/>
          <p:cNvSpPr>
            <a:spLocks noChangeArrowheads="1"/>
          </p:cNvSpPr>
          <p:nvPr/>
        </p:nvSpPr>
        <p:spPr bwMode="auto">
          <a:xfrm>
            <a:off x="8889327" y="610379"/>
            <a:ext cx="1504957" cy="323850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017095" y="7510569"/>
            <a:ext cx="7290584" cy="1205301"/>
            <a:chOff x="1749769" y="2089348"/>
            <a:chExt cx="7290584" cy="1205301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1749769" y="2940853"/>
              <a:ext cx="7290584" cy="353796"/>
            </a:xfrm>
            <a:prstGeom prst="roundRect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460812" y="2089348"/>
              <a:ext cx="4559852" cy="461665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Arial Narrow" pitchFamily="34" charset="0"/>
                </a:rPr>
                <a:t>Write result in R4 directly to Answer 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 bwMode="auto">
            <a:xfrm flipH="1">
              <a:off x="4638669" y="2562888"/>
              <a:ext cx="95140" cy="363902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sm"/>
            </a:ln>
            <a:effectLst/>
          </p:spPr>
        </p:cxnSp>
      </p:grpSp>
      <p:sp>
        <p:nvSpPr>
          <p:cNvPr id="61" name="Rectangle 26"/>
          <p:cNvSpPr>
            <a:spLocks noChangeArrowheads="1"/>
          </p:cNvSpPr>
          <p:nvPr/>
        </p:nvSpPr>
        <p:spPr bwMode="auto">
          <a:xfrm>
            <a:off x="8877507" y="158821"/>
            <a:ext cx="1520832" cy="363538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sz="2000" b="1" dirty="0">
                <a:latin typeface="Arial Narrow" pitchFamily="34" charset="0"/>
              </a:rPr>
              <a:t>Answer </a:t>
            </a:r>
            <a:r>
              <a:rPr lang="en-US" sz="2000" b="1" dirty="0" err="1">
                <a:latin typeface="Arial Narrow" pitchFamily="34" charset="0"/>
              </a:rPr>
              <a:t>Addr</a:t>
            </a:r>
            <a:endParaRPr lang="en-US" sz="2000" b="1" dirty="0">
              <a:latin typeface="Arial Narrow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6A6B0-E61A-414B-970F-E5420EB4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280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99" name="Rectangle 2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91800" cy="101065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Sum from 1 to N Subroutine </a:t>
            </a:r>
            <a:br>
              <a:rPr lang="en-US" sz="28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6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Accessing Stack Parameters</a:t>
            </a:r>
          </a:p>
        </p:txBody>
      </p:sp>
      <p:sp>
        <p:nvSpPr>
          <p:cNvPr id="105501" name="Rectangle 29"/>
          <p:cNvSpPr>
            <a:spLocks noGrp="1" noChangeArrowheads="1"/>
          </p:cNvSpPr>
          <p:nvPr>
            <p:ph idx="1"/>
          </p:nvPr>
        </p:nvSpPr>
        <p:spPr>
          <a:xfrm>
            <a:off x="1839324" y="5588067"/>
            <a:ext cx="8797158" cy="925512"/>
          </a:xfrm>
        </p:spPr>
        <p:txBody>
          <a:bodyPr/>
          <a:lstStyle/>
          <a:p>
            <a:pPr marL="735013" indent="-735013">
              <a:buNone/>
            </a:pPr>
            <a:r>
              <a:rPr lang="en-US" sz="2000" b="1" dirty="0"/>
              <a:t>Note:	</a:t>
            </a:r>
            <a:r>
              <a:rPr lang="en-US" sz="2000" b="1" dirty="0">
                <a:solidFill>
                  <a:schemeClr val="accent2"/>
                </a:solidFill>
              </a:rPr>
              <a:t>SP indirect with offset </a:t>
            </a:r>
            <a:r>
              <a:rPr lang="en-US" sz="2000" dirty="0"/>
              <a:t>can be used to access parameters on the stack but knowledge of all items on the stack is needed to compute the correct offset from the current </a:t>
            </a:r>
            <a:r>
              <a:rPr lang="en-US" sz="2000" b="1" dirty="0"/>
              <a:t>SP</a:t>
            </a:r>
            <a:r>
              <a:rPr lang="en-US" sz="2000" dirty="0"/>
              <a:t> position.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47751" y="6542696"/>
            <a:ext cx="488731" cy="299545"/>
          </a:xfrm>
          <a:noFill/>
        </p:spPr>
        <p:txBody>
          <a:bodyPr/>
          <a:lstStyle/>
          <a:p>
            <a:pPr algn="ctr"/>
            <a:fld id="{CB6771BB-E0FE-4A16-80CB-0EA6B77C26C2}" type="slidenum">
              <a:rPr lang="en-US"/>
              <a:pPr algn="ctr"/>
              <a:t>14</a:t>
            </a:fld>
            <a:endParaRPr lang="en-US" dirty="0"/>
          </a:p>
        </p:txBody>
      </p:sp>
      <p:grpSp>
        <p:nvGrpSpPr>
          <p:cNvPr id="25682" name="Group 4"/>
          <p:cNvGrpSpPr>
            <a:grpSpLocks/>
          </p:cNvGrpSpPr>
          <p:nvPr/>
        </p:nvGrpSpPr>
        <p:grpSpPr bwMode="auto">
          <a:xfrm>
            <a:off x="6199451" y="1448637"/>
            <a:ext cx="1749425" cy="342900"/>
            <a:chOff x="5887" y="756"/>
            <a:chExt cx="1102" cy="216"/>
          </a:xfrm>
        </p:grpSpPr>
        <p:sp>
          <p:nvSpPr>
            <p:cNvPr id="25683" name="Rectangle 5"/>
            <p:cNvSpPr>
              <a:spLocks noChangeArrowheads="1"/>
            </p:cNvSpPr>
            <p:nvPr/>
          </p:nvSpPr>
          <p:spPr bwMode="auto">
            <a:xfrm>
              <a:off x="5887" y="756"/>
              <a:ext cx="9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dirty="0">
                  <a:solidFill>
                    <a:schemeClr val="accent2"/>
                  </a:solidFill>
                </a:rPr>
                <a:t>After      </a:t>
              </a:r>
              <a:r>
                <a:rPr lang="en-US" sz="2000" b="1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5684" name="Line 6"/>
            <p:cNvSpPr>
              <a:spLocks noChangeShapeType="1"/>
            </p:cNvSpPr>
            <p:nvPr/>
          </p:nvSpPr>
          <p:spPr bwMode="auto">
            <a:xfrm>
              <a:off x="6829" y="858"/>
              <a:ext cx="1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5" name="Oval 7"/>
            <p:cNvSpPr>
              <a:spLocks noChangeArrowheads="1"/>
            </p:cNvSpPr>
            <p:nvPr/>
          </p:nvSpPr>
          <p:spPr bwMode="auto">
            <a:xfrm>
              <a:off x="6321" y="773"/>
              <a:ext cx="210" cy="18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3</a:t>
              </a:r>
            </a:p>
          </p:txBody>
        </p:sp>
      </p:grpSp>
      <p:grpSp>
        <p:nvGrpSpPr>
          <p:cNvPr id="25677" name="Group 10"/>
          <p:cNvGrpSpPr>
            <a:grpSpLocks/>
          </p:cNvGrpSpPr>
          <p:nvPr/>
        </p:nvGrpSpPr>
        <p:grpSpPr bwMode="auto">
          <a:xfrm>
            <a:off x="6208976" y="3149237"/>
            <a:ext cx="1749425" cy="342900"/>
            <a:chOff x="5887" y="756"/>
            <a:chExt cx="1102" cy="216"/>
          </a:xfrm>
        </p:grpSpPr>
        <p:sp>
          <p:nvSpPr>
            <p:cNvPr id="25678" name="Rectangle 11"/>
            <p:cNvSpPr>
              <a:spLocks noChangeArrowheads="1"/>
            </p:cNvSpPr>
            <p:nvPr/>
          </p:nvSpPr>
          <p:spPr bwMode="auto">
            <a:xfrm>
              <a:off x="5887" y="756"/>
              <a:ext cx="924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dirty="0">
                  <a:solidFill>
                    <a:schemeClr val="accent2"/>
                  </a:solidFill>
                </a:rPr>
                <a:t>After      </a:t>
              </a:r>
              <a:r>
                <a:rPr lang="en-US" sz="2000" b="1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5679" name="Line 12"/>
            <p:cNvSpPr>
              <a:spLocks noChangeShapeType="1"/>
            </p:cNvSpPr>
            <p:nvPr/>
          </p:nvSpPr>
          <p:spPr bwMode="auto">
            <a:xfrm>
              <a:off x="6829" y="858"/>
              <a:ext cx="1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Oval 13"/>
            <p:cNvSpPr>
              <a:spLocks noChangeArrowheads="1"/>
            </p:cNvSpPr>
            <p:nvPr/>
          </p:nvSpPr>
          <p:spPr bwMode="auto">
            <a:xfrm>
              <a:off x="6321" y="773"/>
              <a:ext cx="210" cy="18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105498" name="AutoShape 26"/>
          <p:cNvSpPr>
            <a:spLocks noChangeArrowheads="1"/>
          </p:cNvSpPr>
          <p:nvPr/>
        </p:nvSpPr>
        <p:spPr bwMode="auto">
          <a:xfrm>
            <a:off x="-1024188" y="2131261"/>
            <a:ext cx="855662" cy="406400"/>
          </a:xfrm>
          <a:prstGeom prst="homePlate">
            <a:avLst>
              <a:gd name="adj" fmla="val 4218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7886701" y="1299412"/>
            <a:ext cx="2644775" cy="4175126"/>
            <a:chOff x="4008" y="909"/>
            <a:chExt cx="1666" cy="2630"/>
          </a:xfrm>
        </p:grpSpPr>
        <p:sp>
          <p:nvSpPr>
            <p:cNvPr id="25654" name="Text Box 31"/>
            <p:cNvSpPr txBox="1">
              <a:spLocks noChangeArrowheads="1"/>
            </p:cNvSpPr>
            <p:nvPr/>
          </p:nvSpPr>
          <p:spPr bwMode="auto">
            <a:xfrm>
              <a:off x="4718" y="3345"/>
              <a:ext cx="9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Memory map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(stack area)</a:t>
              </a:r>
            </a:p>
          </p:txBody>
        </p:sp>
        <p:sp>
          <p:nvSpPr>
            <p:cNvPr id="25655" name="Rectangle 32"/>
            <p:cNvSpPr>
              <a:spLocks noChangeArrowheads="1"/>
            </p:cNvSpPr>
            <p:nvPr/>
          </p:nvSpPr>
          <p:spPr bwMode="auto">
            <a:xfrm>
              <a:off x="4745" y="934"/>
              <a:ext cx="851" cy="2108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Text Box 33"/>
            <p:cNvSpPr txBox="1">
              <a:spLocks noChangeArrowheads="1"/>
            </p:cNvSpPr>
            <p:nvPr/>
          </p:nvSpPr>
          <p:spPr bwMode="auto">
            <a:xfrm>
              <a:off x="4008" y="909"/>
              <a:ext cx="713" cy="2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5720" tIns="0" rIns="45720" bIns="0">
              <a:spAutoFit/>
            </a:bodyPr>
            <a:lstStyle/>
            <a:p>
              <a:pPr algn="r">
                <a:lnSpc>
                  <a:spcPts val="44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Courier New" pitchFamily="49" charset="0"/>
                </a:rPr>
                <a:t>0xFDC</a:t>
              </a:r>
            </a:p>
            <a:p>
              <a:pPr algn="r">
                <a:lnSpc>
                  <a:spcPts val="44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Courier New" pitchFamily="49" charset="0"/>
                </a:rPr>
                <a:t>0xFE0</a:t>
              </a:r>
            </a:p>
            <a:p>
              <a:pPr algn="r">
                <a:lnSpc>
                  <a:spcPts val="44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Courier New" pitchFamily="49" charset="0"/>
                </a:rPr>
                <a:t>0xFE4</a:t>
              </a:r>
            </a:p>
            <a:p>
              <a:pPr algn="r">
                <a:lnSpc>
                  <a:spcPts val="44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Courier New" pitchFamily="49" charset="0"/>
                </a:rPr>
                <a:t>0xFE8</a:t>
              </a:r>
            </a:p>
            <a:p>
              <a:pPr algn="r">
                <a:lnSpc>
                  <a:spcPts val="44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Courier New" pitchFamily="49" charset="0"/>
                </a:rPr>
                <a:t>0xFEC</a:t>
              </a:r>
            </a:p>
            <a:p>
              <a:pPr algn="r">
                <a:lnSpc>
                  <a:spcPts val="4400"/>
                </a:lnSpc>
              </a:pPr>
              <a:r>
                <a:rPr lang="en-US" sz="2400" b="1" dirty="0">
                  <a:solidFill>
                    <a:schemeClr val="accent2"/>
                  </a:solidFill>
                  <a:latin typeface="Courier New" pitchFamily="49" charset="0"/>
                </a:rPr>
                <a:t>0xFF0</a:t>
              </a:r>
            </a:p>
          </p:txBody>
        </p:sp>
        <p:sp>
          <p:nvSpPr>
            <p:cNvPr id="25658" name="Line 35"/>
            <p:cNvSpPr>
              <a:spLocks noChangeShapeType="1"/>
            </p:cNvSpPr>
            <p:nvPr/>
          </p:nvSpPr>
          <p:spPr bwMode="auto">
            <a:xfrm>
              <a:off x="4745" y="1979"/>
              <a:ext cx="8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Line 36"/>
            <p:cNvSpPr>
              <a:spLocks noChangeShapeType="1"/>
            </p:cNvSpPr>
            <p:nvPr/>
          </p:nvSpPr>
          <p:spPr bwMode="auto">
            <a:xfrm>
              <a:off x="4752" y="2718"/>
              <a:ext cx="8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1" name="Line 38"/>
            <p:cNvSpPr>
              <a:spLocks noChangeShapeType="1"/>
            </p:cNvSpPr>
            <p:nvPr/>
          </p:nvSpPr>
          <p:spPr bwMode="auto">
            <a:xfrm>
              <a:off x="4747" y="2353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2" name="Line 39"/>
            <p:cNvSpPr>
              <a:spLocks noChangeShapeType="1"/>
            </p:cNvSpPr>
            <p:nvPr/>
          </p:nvSpPr>
          <p:spPr bwMode="auto">
            <a:xfrm>
              <a:off x="4742" y="1292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64" name="Line 41"/>
            <p:cNvSpPr>
              <a:spLocks noChangeShapeType="1"/>
            </p:cNvSpPr>
            <p:nvPr/>
          </p:nvSpPr>
          <p:spPr bwMode="auto">
            <a:xfrm>
              <a:off x="4744" y="1646"/>
              <a:ext cx="83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52" name="Rectangle 44"/>
          <p:cNvSpPr>
            <a:spLocks noChangeArrowheads="1"/>
          </p:cNvSpPr>
          <p:nvPr/>
        </p:nvSpPr>
        <p:spPr bwMode="auto">
          <a:xfrm>
            <a:off x="9065999" y="2991577"/>
            <a:ext cx="1328737" cy="568434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18288" bIns="18288" anchor="ctr"/>
          <a:lstStyle/>
          <a:p>
            <a:pPr algn="ctr">
              <a:lnSpc>
                <a:spcPts val="1800"/>
              </a:lnSpc>
            </a:pPr>
            <a:r>
              <a:rPr lang="en-US" sz="2000" b="1" dirty="0"/>
              <a:t>Address </a:t>
            </a:r>
            <a:r>
              <a:rPr lang="en-US" sz="2000" b="1" dirty="0">
                <a:latin typeface="Arial Narrow" pitchFamily="34" charset="0"/>
              </a:rPr>
              <a:t>(of Answer)</a:t>
            </a:r>
          </a:p>
        </p:txBody>
      </p:sp>
      <p:sp>
        <p:nvSpPr>
          <p:cNvPr id="105518" name="Rectangle 46"/>
          <p:cNvSpPr>
            <a:spLocks noChangeArrowheads="1"/>
          </p:cNvSpPr>
          <p:nvPr/>
        </p:nvSpPr>
        <p:spPr bwMode="auto">
          <a:xfrm>
            <a:off x="9064410" y="3566361"/>
            <a:ext cx="1333500" cy="600297"/>
          </a:xfrm>
          <a:prstGeom prst="rect">
            <a:avLst/>
          </a:prstGeom>
          <a:solidFill>
            <a:srgbClr val="FFCC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spc="100" dirty="0">
                <a:latin typeface="Courier New" pitchFamily="49" charset="0"/>
              </a:rPr>
              <a:t>N=</a:t>
            </a:r>
            <a:r>
              <a:rPr lang="en-US" sz="2400" b="1" dirty="0">
                <a:latin typeface="Courier New" pitchFamily="49" charset="0"/>
              </a:rPr>
              <a:t>5</a:t>
            </a:r>
          </a:p>
        </p:txBody>
      </p:sp>
      <p:sp>
        <p:nvSpPr>
          <p:cNvPr id="25648" name="Rectangle 51"/>
          <p:cNvSpPr>
            <a:spLocks noChangeArrowheads="1"/>
          </p:cNvSpPr>
          <p:nvPr/>
        </p:nvSpPr>
        <p:spPr bwMode="auto">
          <a:xfrm>
            <a:off x="9077110" y="2469004"/>
            <a:ext cx="1328738" cy="528786"/>
          </a:xfrm>
          <a:prstGeom prst="rect">
            <a:avLst/>
          </a:prstGeom>
          <a:solidFill>
            <a:srgbClr val="FF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18288" bIns="18288" anchor="ctr"/>
          <a:lstStyle/>
          <a:p>
            <a:pPr algn="ctr">
              <a:spcBef>
                <a:spcPct val="10000"/>
              </a:spcBef>
            </a:pPr>
            <a:r>
              <a:rPr lang="en-US" sz="2000" dirty="0"/>
              <a:t>Saved</a:t>
            </a:r>
            <a:r>
              <a:rPr lang="en-US" sz="2000" b="1" dirty="0"/>
              <a:t> R6</a:t>
            </a:r>
          </a:p>
        </p:txBody>
      </p:sp>
      <p:sp>
        <p:nvSpPr>
          <p:cNvPr id="25646" name="Rectangle 54"/>
          <p:cNvSpPr>
            <a:spLocks noChangeArrowheads="1"/>
          </p:cNvSpPr>
          <p:nvPr/>
        </p:nvSpPr>
        <p:spPr bwMode="auto">
          <a:xfrm>
            <a:off x="9072349" y="1894835"/>
            <a:ext cx="1328737" cy="566496"/>
          </a:xfrm>
          <a:prstGeom prst="rect">
            <a:avLst/>
          </a:prstGeom>
          <a:solidFill>
            <a:srgbClr val="FF99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18288" bIns="18288" anchor="ctr"/>
          <a:lstStyle/>
          <a:p>
            <a:pPr algn="ctr">
              <a:spcBef>
                <a:spcPct val="10000"/>
              </a:spcBef>
            </a:pPr>
            <a:r>
              <a:rPr lang="en-US" sz="2000" dirty="0"/>
              <a:t>Saved</a:t>
            </a:r>
            <a:r>
              <a:rPr lang="en-US" sz="2000" b="1" dirty="0"/>
              <a:t> R5</a:t>
            </a:r>
          </a:p>
        </p:txBody>
      </p:sp>
      <p:grpSp>
        <p:nvGrpSpPr>
          <p:cNvPr id="15" name="Group 56"/>
          <p:cNvGrpSpPr>
            <a:grpSpLocks/>
          </p:cNvGrpSpPr>
          <p:nvPr/>
        </p:nvGrpSpPr>
        <p:grpSpPr bwMode="auto">
          <a:xfrm>
            <a:off x="1982788" y="1339100"/>
            <a:ext cx="3941763" cy="1968499"/>
            <a:chOff x="289" y="772"/>
            <a:chExt cx="2483" cy="1240"/>
          </a:xfrm>
        </p:grpSpPr>
        <p:sp>
          <p:nvSpPr>
            <p:cNvPr id="25641" name="Text Box 57"/>
            <p:cNvSpPr txBox="1">
              <a:spLocks noChangeArrowheads="1"/>
            </p:cNvSpPr>
            <p:nvPr/>
          </p:nvSpPr>
          <p:spPr bwMode="auto">
            <a:xfrm>
              <a:off x="531" y="1020"/>
              <a:ext cx="2241" cy="992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91440" rIns="45720">
              <a:spAutoFit/>
            </a:bodyPr>
            <a:lstStyle/>
            <a:p>
              <a:pPr>
                <a:lnSpc>
                  <a:spcPct val="110000"/>
                </a:lnSpc>
                <a:tabLst>
                  <a:tab pos="1262063" algn="l"/>
                  <a:tab pos="2395538" algn="l"/>
                  <a:tab pos="4397375" algn="l"/>
                  <a:tab pos="4513263" algn="l"/>
                </a:tabLst>
              </a:pPr>
              <a:r>
                <a:rPr lang="en-US" sz="2000" b="1" dirty="0">
                  <a:latin typeface="Courier New" pitchFamily="49" charset="0"/>
                </a:rPr>
                <a:t>:	</a:t>
              </a:r>
            </a:p>
            <a:p>
              <a:pPr>
                <a:lnSpc>
                  <a:spcPct val="110000"/>
                </a:lnSpc>
                <a:tabLst>
                  <a:tab pos="1262063" algn="l"/>
                  <a:tab pos="2395538" algn="l"/>
                  <a:tab pos="4397375" algn="l"/>
                  <a:tab pos="4513263" algn="l"/>
                </a:tabLst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STMFD	SP!,{R1,R0}</a:t>
              </a:r>
              <a:endParaRPr lang="en-US" sz="2400" dirty="0">
                <a:solidFill>
                  <a:srgbClr val="800000"/>
                </a:solidFill>
                <a:latin typeface="Arial Narrow" pitchFamily="34" charset="0"/>
              </a:endParaRPr>
            </a:p>
            <a:p>
              <a:pPr>
                <a:lnSpc>
                  <a:spcPct val="110000"/>
                </a:lnSpc>
                <a:tabLst>
                  <a:tab pos="1262063" algn="l"/>
                  <a:tab pos="2395538" algn="l"/>
                  <a:tab pos="4397375" algn="l"/>
                  <a:tab pos="4513263" algn="l"/>
                </a:tabLst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BL	Sum1N</a:t>
              </a:r>
              <a:r>
                <a:rPr lang="en-US" sz="2000" b="1" dirty="0">
                  <a:latin typeface="Courier New" pitchFamily="49" charset="0"/>
                </a:rPr>
                <a:t>		</a:t>
              </a:r>
            </a:p>
          </p:txBody>
        </p:sp>
        <p:sp>
          <p:nvSpPr>
            <p:cNvPr id="25642" name="Text Box 58"/>
            <p:cNvSpPr txBox="1">
              <a:spLocks noChangeArrowheads="1"/>
            </p:cNvSpPr>
            <p:nvPr/>
          </p:nvSpPr>
          <p:spPr bwMode="auto">
            <a:xfrm>
              <a:off x="1314" y="772"/>
              <a:ext cx="117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Calling program</a:t>
              </a:r>
            </a:p>
          </p:txBody>
        </p:sp>
        <p:sp>
          <p:nvSpPr>
            <p:cNvPr id="25643" name="Oval 59"/>
            <p:cNvSpPr>
              <a:spLocks noChangeArrowheads="1"/>
            </p:cNvSpPr>
            <p:nvPr/>
          </p:nvSpPr>
          <p:spPr bwMode="auto">
            <a:xfrm>
              <a:off x="291" y="1307"/>
              <a:ext cx="210" cy="18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644" name="Oval 60"/>
            <p:cNvSpPr>
              <a:spLocks noChangeArrowheads="1"/>
            </p:cNvSpPr>
            <p:nvPr/>
          </p:nvSpPr>
          <p:spPr bwMode="auto">
            <a:xfrm>
              <a:off x="289" y="1569"/>
              <a:ext cx="210" cy="18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05534" name="Freeform 62"/>
          <p:cNvSpPr>
            <a:spLocks/>
          </p:cNvSpPr>
          <p:nvPr/>
        </p:nvSpPr>
        <p:spPr bwMode="auto">
          <a:xfrm>
            <a:off x="2719388" y="3407223"/>
            <a:ext cx="290512" cy="754062"/>
          </a:xfrm>
          <a:custGeom>
            <a:avLst/>
            <a:gdLst>
              <a:gd name="T0" fmla="*/ 128 w 183"/>
              <a:gd name="T1" fmla="*/ 0 h 475"/>
              <a:gd name="T2" fmla="*/ 9 w 183"/>
              <a:gd name="T3" fmla="*/ 201 h 475"/>
              <a:gd name="T4" fmla="*/ 183 w 183"/>
              <a:gd name="T5" fmla="*/ 146 h 475"/>
              <a:gd name="T6" fmla="*/ 0 w 183"/>
              <a:gd name="T7" fmla="*/ 475 h 475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475"/>
              <a:gd name="T14" fmla="*/ 183 w 183"/>
              <a:gd name="T15" fmla="*/ 475 h 4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475">
                <a:moveTo>
                  <a:pt x="128" y="0"/>
                </a:moveTo>
                <a:lnTo>
                  <a:pt x="9" y="201"/>
                </a:lnTo>
                <a:lnTo>
                  <a:pt x="183" y="146"/>
                </a:lnTo>
                <a:lnTo>
                  <a:pt x="0" y="475"/>
                </a:ln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63"/>
          <p:cNvGrpSpPr>
            <a:grpSpLocks/>
          </p:cNvGrpSpPr>
          <p:nvPr/>
        </p:nvGrpSpPr>
        <p:grpSpPr bwMode="auto">
          <a:xfrm>
            <a:off x="1995488" y="3814992"/>
            <a:ext cx="3803650" cy="1657350"/>
            <a:chOff x="276" y="2421"/>
            <a:chExt cx="2396" cy="1044"/>
          </a:xfrm>
        </p:grpSpPr>
        <p:sp>
          <p:nvSpPr>
            <p:cNvPr id="25638" name="Text Box 64"/>
            <p:cNvSpPr txBox="1">
              <a:spLocks noChangeArrowheads="1"/>
            </p:cNvSpPr>
            <p:nvPr/>
          </p:nvSpPr>
          <p:spPr bwMode="auto">
            <a:xfrm>
              <a:off x="1166" y="2421"/>
              <a:ext cx="137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Subroutine Sum1N</a:t>
              </a:r>
            </a:p>
          </p:txBody>
        </p:sp>
        <p:sp>
          <p:nvSpPr>
            <p:cNvPr id="25639" name="Text Box 65"/>
            <p:cNvSpPr txBox="1">
              <a:spLocks noChangeArrowheads="1"/>
            </p:cNvSpPr>
            <p:nvPr/>
          </p:nvSpPr>
          <p:spPr bwMode="auto">
            <a:xfrm>
              <a:off x="528" y="2666"/>
              <a:ext cx="2144" cy="799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1440" tIns="18288" rIns="45720" bIns="18288">
              <a:spAutoFit/>
            </a:bodyPr>
            <a:lstStyle/>
            <a:p>
              <a:pPr>
                <a:tabLst>
                  <a:tab pos="1089025" algn="l"/>
                  <a:tab pos="2336800" algn="l"/>
                  <a:tab pos="4687888" algn="l"/>
                </a:tabLst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STMFD	SP!,{R4-R6} LDR	R5,[SP,#16]</a:t>
              </a:r>
            </a:p>
            <a:p>
              <a:pPr>
                <a:tabLst>
                  <a:tab pos="1089025" algn="l"/>
                  <a:tab pos="2336800" algn="l"/>
                  <a:tab pos="4687888" algn="l"/>
                </a:tabLst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LDR	R6,[SP,#12]</a:t>
              </a:r>
            </a:p>
            <a:p>
              <a:pPr>
                <a:tabLst>
                  <a:tab pos="1089025" algn="l"/>
                  <a:tab pos="2336800" algn="l"/>
                  <a:tab pos="4687888" algn="l"/>
                </a:tabLst>
              </a:pPr>
              <a:endParaRPr lang="en-US" sz="800" dirty="0"/>
            </a:p>
          </p:txBody>
        </p:sp>
        <p:sp>
          <p:nvSpPr>
            <p:cNvPr id="25640" name="Oval 66"/>
            <p:cNvSpPr>
              <a:spLocks noChangeArrowheads="1"/>
            </p:cNvSpPr>
            <p:nvPr/>
          </p:nvSpPr>
          <p:spPr bwMode="auto">
            <a:xfrm>
              <a:off x="276" y="2696"/>
              <a:ext cx="210" cy="18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5977201" y="4278336"/>
            <a:ext cx="1981200" cy="342900"/>
            <a:chOff x="5874" y="1018"/>
            <a:chExt cx="1248" cy="216"/>
          </a:xfrm>
        </p:grpSpPr>
        <p:sp>
          <p:nvSpPr>
            <p:cNvPr id="25635" name="Rectangle 68"/>
            <p:cNvSpPr>
              <a:spLocks noChangeArrowheads="1"/>
            </p:cNvSpPr>
            <p:nvPr/>
          </p:nvSpPr>
          <p:spPr bwMode="auto">
            <a:xfrm>
              <a:off x="5874" y="1018"/>
              <a:ext cx="1070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dirty="0">
                  <a:solidFill>
                    <a:schemeClr val="accent2"/>
                  </a:solidFill>
                </a:rPr>
                <a:t>Before      </a:t>
              </a:r>
              <a:r>
                <a:rPr lang="en-US" sz="2000" b="1" dirty="0">
                  <a:solidFill>
                    <a:schemeClr val="accent2"/>
                  </a:solidFill>
                </a:rPr>
                <a:t> </a:t>
              </a:r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5636" name="Line 69"/>
            <p:cNvSpPr>
              <a:spLocks noChangeShapeType="1"/>
            </p:cNvSpPr>
            <p:nvPr/>
          </p:nvSpPr>
          <p:spPr bwMode="auto">
            <a:xfrm>
              <a:off x="6962" y="1120"/>
              <a:ext cx="1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25637" name="Oval 70"/>
            <p:cNvSpPr>
              <a:spLocks noChangeArrowheads="1"/>
            </p:cNvSpPr>
            <p:nvPr/>
          </p:nvSpPr>
          <p:spPr bwMode="auto">
            <a:xfrm>
              <a:off x="6463" y="1044"/>
              <a:ext cx="210" cy="18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grpSp>
        <p:nvGrpSpPr>
          <p:cNvPr id="18" name="Group 82"/>
          <p:cNvGrpSpPr>
            <a:grpSpLocks/>
          </p:cNvGrpSpPr>
          <p:nvPr/>
        </p:nvGrpSpPr>
        <p:grpSpPr bwMode="auto">
          <a:xfrm>
            <a:off x="7824576" y="1066497"/>
            <a:ext cx="1371601" cy="3619054"/>
            <a:chOff x="3946" y="834"/>
            <a:chExt cx="864" cy="1911"/>
          </a:xfrm>
        </p:grpSpPr>
        <p:sp>
          <p:nvSpPr>
            <p:cNvPr id="25633" name="Text Box 71"/>
            <p:cNvSpPr txBox="1">
              <a:spLocks noChangeArrowheads="1"/>
            </p:cNvSpPr>
            <p:nvPr/>
          </p:nvSpPr>
          <p:spPr bwMode="auto">
            <a:xfrm>
              <a:off x="4050" y="999"/>
              <a:ext cx="669" cy="1746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45720" tIns="0" rIns="45720" bIns="0">
              <a:spAutoFit/>
            </a:bodyPr>
            <a:lstStyle/>
            <a:p>
              <a:pPr algn="ctr">
                <a:lnSpc>
                  <a:spcPts val="4400"/>
                </a:lnSpc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SP+0</a:t>
              </a:r>
            </a:p>
            <a:p>
              <a:pPr algn="ctr">
                <a:lnSpc>
                  <a:spcPts val="4400"/>
                </a:lnSpc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SP+4</a:t>
              </a:r>
            </a:p>
            <a:p>
              <a:pPr algn="ctr">
                <a:lnSpc>
                  <a:spcPts val="4400"/>
                </a:lnSpc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SP+8</a:t>
              </a:r>
            </a:p>
            <a:p>
              <a:pPr algn="ctr">
                <a:lnSpc>
                  <a:spcPts val="4400"/>
                </a:lnSpc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SP+12</a:t>
              </a:r>
            </a:p>
            <a:p>
              <a:pPr algn="ctr">
                <a:lnSpc>
                  <a:spcPts val="4400"/>
                </a:lnSpc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SP+16</a:t>
              </a:r>
            </a:p>
            <a:p>
              <a:pPr algn="ctr">
                <a:lnSpc>
                  <a:spcPts val="4400"/>
                </a:lnSpc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SP+20</a:t>
              </a:r>
            </a:p>
          </p:txBody>
        </p:sp>
        <p:sp>
          <p:nvSpPr>
            <p:cNvPr id="25634" name="Text Box 81"/>
            <p:cNvSpPr txBox="1">
              <a:spLocks noChangeArrowheads="1"/>
            </p:cNvSpPr>
            <p:nvPr/>
          </p:nvSpPr>
          <p:spPr bwMode="auto">
            <a:xfrm>
              <a:off x="3946" y="834"/>
              <a:ext cx="86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1" dirty="0">
                  <a:solidFill>
                    <a:schemeClr val="bg1"/>
                  </a:solidFill>
                  <a:latin typeface="Arial Narrow" pitchFamily="34" charset="0"/>
                </a:rPr>
                <a:t>Offset from SP</a:t>
              </a:r>
            </a:p>
          </p:txBody>
        </p:sp>
      </p:grpSp>
      <p:sp>
        <p:nvSpPr>
          <p:cNvPr id="105555" name="Oval 83"/>
          <p:cNvSpPr>
            <a:spLocks noChangeArrowheads="1"/>
          </p:cNvSpPr>
          <p:nvPr/>
        </p:nvSpPr>
        <p:spPr bwMode="auto">
          <a:xfrm>
            <a:off x="7986714" y="3156731"/>
            <a:ext cx="1023937" cy="45551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556" name="Oval 84"/>
          <p:cNvSpPr>
            <a:spLocks noChangeArrowheads="1"/>
          </p:cNvSpPr>
          <p:nvPr/>
        </p:nvSpPr>
        <p:spPr bwMode="auto">
          <a:xfrm>
            <a:off x="7986776" y="3737966"/>
            <a:ext cx="1022350" cy="412716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92"/>
          <p:cNvGrpSpPr>
            <a:grpSpLocks/>
          </p:cNvGrpSpPr>
          <p:nvPr/>
        </p:nvGrpSpPr>
        <p:grpSpPr bwMode="auto">
          <a:xfrm>
            <a:off x="5129215" y="3485780"/>
            <a:ext cx="3886201" cy="2087563"/>
            <a:chOff x="2271" y="2822"/>
            <a:chExt cx="2448" cy="1315"/>
          </a:xfrm>
        </p:grpSpPr>
        <p:grpSp>
          <p:nvGrpSpPr>
            <p:cNvPr id="25626" name="Group 91"/>
            <p:cNvGrpSpPr>
              <a:grpSpLocks/>
            </p:cNvGrpSpPr>
            <p:nvPr/>
          </p:nvGrpSpPr>
          <p:grpSpPr bwMode="auto">
            <a:xfrm>
              <a:off x="2271" y="3651"/>
              <a:ext cx="585" cy="390"/>
              <a:chOff x="2271" y="2994"/>
              <a:chExt cx="585" cy="390"/>
            </a:xfrm>
          </p:grpSpPr>
          <p:sp>
            <p:nvSpPr>
              <p:cNvPr id="25631" name="Line 89"/>
              <p:cNvSpPr>
                <a:spLocks noChangeShapeType="1"/>
              </p:cNvSpPr>
              <p:nvPr/>
            </p:nvSpPr>
            <p:spPr bwMode="auto">
              <a:xfrm flipH="1" flipV="1">
                <a:off x="2282" y="2994"/>
                <a:ext cx="571" cy="309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2" name="Line 90"/>
              <p:cNvSpPr>
                <a:spLocks noChangeShapeType="1"/>
              </p:cNvSpPr>
              <p:nvPr/>
            </p:nvSpPr>
            <p:spPr bwMode="auto">
              <a:xfrm flipH="1" flipV="1">
                <a:off x="2271" y="3228"/>
                <a:ext cx="585" cy="156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7" name="Group 88"/>
            <p:cNvGrpSpPr>
              <a:grpSpLocks/>
            </p:cNvGrpSpPr>
            <p:nvPr/>
          </p:nvGrpSpPr>
          <p:grpSpPr bwMode="auto">
            <a:xfrm>
              <a:off x="2856" y="2822"/>
              <a:ext cx="1863" cy="1315"/>
              <a:chOff x="2856" y="2156"/>
              <a:chExt cx="1863" cy="1315"/>
            </a:xfrm>
          </p:grpSpPr>
          <p:sp>
            <p:nvSpPr>
              <p:cNvPr id="25628" name="Text Box 85"/>
              <p:cNvSpPr txBox="1">
                <a:spLocks noChangeArrowheads="1"/>
              </p:cNvSpPr>
              <p:nvPr/>
            </p:nvSpPr>
            <p:spPr bwMode="auto">
              <a:xfrm>
                <a:off x="2856" y="3273"/>
                <a:ext cx="1863" cy="198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45720" rIns="4572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Displacements for stack parameters</a:t>
                </a:r>
              </a:p>
            </p:txBody>
          </p:sp>
          <p:sp>
            <p:nvSpPr>
              <p:cNvPr id="25629" name="Line 86"/>
              <p:cNvSpPr>
                <a:spLocks noChangeShapeType="1"/>
              </p:cNvSpPr>
              <p:nvPr/>
            </p:nvSpPr>
            <p:spPr bwMode="auto">
              <a:xfrm flipV="1">
                <a:off x="4041" y="2562"/>
                <a:ext cx="238" cy="711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0" name="Line 87"/>
              <p:cNvSpPr>
                <a:spLocks noChangeShapeType="1"/>
              </p:cNvSpPr>
              <p:nvPr/>
            </p:nvSpPr>
            <p:spPr bwMode="auto">
              <a:xfrm flipV="1">
                <a:off x="3969" y="2156"/>
                <a:ext cx="147" cy="1117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7" name="Rectangle 54"/>
          <p:cNvSpPr>
            <a:spLocks noChangeArrowheads="1"/>
          </p:cNvSpPr>
          <p:nvPr/>
        </p:nvSpPr>
        <p:spPr bwMode="auto">
          <a:xfrm>
            <a:off x="9075893" y="1356135"/>
            <a:ext cx="1328737" cy="549332"/>
          </a:xfrm>
          <a:prstGeom prst="rect">
            <a:avLst/>
          </a:prstGeom>
          <a:solidFill>
            <a:srgbClr val="FF33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tIns="18288" bIns="18288" anchor="ctr"/>
          <a:lstStyle/>
          <a:p>
            <a:pPr algn="ctr">
              <a:spcBef>
                <a:spcPct val="10000"/>
              </a:spcBef>
            </a:pPr>
            <a:r>
              <a:rPr lang="en-US" sz="2000" dirty="0"/>
              <a:t>Saved</a:t>
            </a:r>
            <a:r>
              <a:rPr lang="en-US" sz="2000" b="1" dirty="0"/>
              <a:t> R4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1FDCA2-1158-5541-AD63-0A696D79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75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-0.06451 L 0.11302 0.00254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0.00254 L 0.11302 0.0643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02 0.06435 L 0.11302 0.11875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25 0.11875 L 0.1125 0.29768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0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0"/>
                            </p:stCondLst>
                            <p:childTnLst>
                              <p:par>
                                <p:cTn id="1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85" decel="100000"/>
                                        <p:tgtEl>
                                          <p:spTgt spid="1055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385" decel="100000"/>
                                        <p:tgtEl>
                                          <p:spTgt spid="10555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4" dur="385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5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6" dur="385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5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770" decel="100000"/>
                                        <p:tgtEl>
                                          <p:spTgt spid="1055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1" dur="770" decel="100000"/>
                                        <p:tgtEl>
                                          <p:spTgt spid="10555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63" dur="770" fill="hold"/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65" dur="770" fill="hold"/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9" grpId="0"/>
      <p:bldP spid="105501" grpId="0" build="p"/>
      <p:bldP spid="105498" grpId="0" animBg="1"/>
      <p:bldP spid="105498" grpId="1" animBg="1"/>
      <p:bldP spid="105498" grpId="2" animBg="1"/>
      <p:bldP spid="105498" grpId="3" animBg="1"/>
      <p:bldP spid="25652" grpId="0" animBg="1"/>
      <p:bldP spid="105518" grpId="0" animBg="1"/>
      <p:bldP spid="25648" grpId="0" animBg="1"/>
      <p:bldP spid="25646" grpId="0" animBg="1"/>
      <p:bldP spid="105534" grpId="0" animBg="1"/>
      <p:bldP spid="105555" grpId="0" animBg="1"/>
      <p:bldP spid="105556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>
          <a:xfrm>
            <a:off x="88901" y="77615"/>
            <a:ext cx="10515599" cy="1325563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What should be the instruction in a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75502" y="1213845"/>
            <a:ext cx="4292031" cy="4525963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LDMFD SP, {R5,R4}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LDMFD SP!, {R5,R4}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LDMFA SP, {R4,R5}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LDMFA SP!, {R4,R5}</a:t>
            </a:r>
          </a:p>
        </p:txBody>
      </p:sp>
      <p:sp>
        <p:nvSpPr>
          <p:cNvPr id="6" name="Flowchart: Document 32">
            <a:extLst>
              <a:ext uri="{FF2B5EF4-FFF2-40B4-BE49-F238E27FC236}">
                <a16:creationId xmlns:a16="http://schemas.microsoft.com/office/drawing/2014/main" id="{14A94E54-30E6-8844-8603-6A90BF78828A}"/>
              </a:ext>
            </a:extLst>
          </p:cNvPr>
          <p:cNvSpPr/>
          <p:nvPr/>
        </p:nvSpPr>
        <p:spPr bwMode="auto">
          <a:xfrm>
            <a:off x="7109954" y="1206157"/>
            <a:ext cx="4163047" cy="3114224"/>
          </a:xfrm>
          <a:prstGeom prst="flowChartDocumen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STMFD SP!,{R5,R4}         	LDR  R4,[SP,#12]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LDR  R5,[SP,#8] </a:t>
            </a:r>
            <a:endParaRPr lang="en-US" sz="2000" b="1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b="1" dirty="0">
                <a:latin typeface="Arial Narrow" panose="020B0606020202030204" pitchFamily="34" charset="0"/>
                <a:cs typeface="Courier New" panose="02070309020205020404" pitchFamily="49" charset="0"/>
              </a:rPr>
              <a:t>; (a)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MOV PC,LR	</a:t>
            </a:r>
            <a:endParaRPr lang="en-SG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74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102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668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charset="0"/>
              </a:rPr>
              <a:t>Transparent Subroutines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47751" y="6495394"/>
            <a:ext cx="488730" cy="362607"/>
          </a:xfrm>
          <a:noFill/>
        </p:spPr>
        <p:txBody>
          <a:bodyPr/>
          <a:lstStyle/>
          <a:p>
            <a:pPr algn="ctr"/>
            <a:fld id="{51934D7C-379B-4A3B-9892-FC41021F5E4D}" type="slidenum">
              <a:rPr lang="en-US"/>
              <a:pPr algn="ctr"/>
              <a:t>16</a:t>
            </a:fld>
            <a:endParaRPr lang="en-US"/>
          </a:p>
        </p:txBody>
      </p:sp>
      <p:sp>
        <p:nvSpPr>
          <p:cNvPr id="38916" name="Rectangle 1029"/>
          <p:cNvSpPr>
            <a:spLocks noChangeArrowheads="1"/>
          </p:cNvSpPr>
          <p:nvPr/>
        </p:nvSpPr>
        <p:spPr bwMode="auto">
          <a:xfrm>
            <a:off x="0" y="1568206"/>
            <a:ext cx="1153249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2880" tIns="0" rIns="18288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charset="0"/>
              </a:rPr>
              <a:t>To achieve this, all local registers used by the subroutine (R4-R11) must be </a:t>
            </a:r>
            <a:r>
              <a:rPr lang="en-US" sz="2400" b="1" dirty="0">
                <a:solidFill>
                  <a:schemeClr val="accent2"/>
                </a:solidFill>
                <a:latin typeface="Arial" charset="0"/>
              </a:rPr>
              <a:t>saved on the stack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on entry and </a:t>
            </a:r>
            <a:r>
              <a:rPr lang="en-US" sz="2400" b="1" dirty="0">
                <a:solidFill>
                  <a:schemeClr val="accent2"/>
                </a:solidFill>
                <a:latin typeface="Arial" charset="0"/>
              </a:rPr>
              <a:t>restored from stack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charset="0"/>
              </a:rPr>
              <a:t>before returning.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07743" y="612157"/>
            <a:ext cx="11387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40080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A transparent subroutine will </a:t>
            </a:r>
            <a:r>
              <a:rPr lang="en-US" sz="2800" b="1" dirty="0">
                <a:solidFill>
                  <a:schemeClr val="accent2"/>
                </a:solidFill>
              </a:rPr>
              <a:t>not affect any CPU resources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used by the program calling it</a:t>
            </a:r>
            <a:r>
              <a:rPr lang="en-US" sz="2800" kern="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Rectangle 1035"/>
          <p:cNvSpPr>
            <a:spLocks noChangeArrowheads="1"/>
          </p:cNvSpPr>
          <p:nvPr/>
        </p:nvSpPr>
        <p:spPr bwMode="auto">
          <a:xfrm>
            <a:off x="1792022" y="2864072"/>
            <a:ext cx="8610600" cy="276998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91440" bIns="91440">
            <a:spAutoFit/>
          </a:bodyPr>
          <a:lstStyle/>
          <a:p>
            <a:pPr>
              <a:lnSpc>
                <a:spcPct val="120000"/>
              </a:lnSpc>
              <a:tabLst>
                <a:tab pos="914400" algn="l"/>
                <a:tab pos="1714500" algn="l"/>
                <a:tab pos="3436938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SUB1</a:t>
            </a:r>
          </a:p>
          <a:p>
            <a:pPr>
              <a:lnSpc>
                <a:spcPct val="120000"/>
              </a:lnSpc>
              <a:tabLst>
                <a:tab pos="914400" algn="l"/>
                <a:tab pos="1714500" algn="l"/>
                <a:tab pos="3436938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	:</a:t>
            </a:r>
          </a:p>
          <a:p>
            <a:pPr>
              <a:lnSpc>
                <a:spcPct val="120000"/>
              </a:lnSpc>
              <a:tabLst>
                <a:tab pos="914400" algn="l"/>
                <a:tab pos="1714500" algn="l"/>
                <a:tab pos="3436938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	:		</a:t>
            </a:r>
            <a:r>
              <a:rPr lang="en-US" sz="2400" b="1" dirty="0">
                <a:latin typeface="Arial Narrow" pitchFamily="34" charset="0"/>
              </a:rPr>
              <a:t> 		; registers R4 to R7 are</a:t>
            </a:r>
            <a:endParaRPr lang="en-US" sz="2400" b="1" dirty="0">
              <a:solidFill>
                <a:srgbClr val="800000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tabLst>
                <a:tab pos="914400" algn="l"/>
                <a:tab pos="1714500" algn="l"/>
                <a:tab pos="3436938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	:		</a:t>
            </a:r>
            <a:r>
              <a:rPr lang="en-US" sz="2400" b="1" dirty="0">
                <a:latin typeface="Arial Narrow" pitchFamily="34" charset="0"/>
              </a:rPr>
              <a:t> 		; used in subroutine</a:t>
            </a: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tabLst>
                <a:tab pos="914400" algn="l"/>
                <a:tab pos="1714500" algn="l"/>
                <a:tab pos="3436938" algn="l"/>
              </a:tabLst>
            </a:pPr>
            <a:endParaRPr lang="en-US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120000"/>
              </a:lnSpc>
              <a:tabLst>
                <a:tab pos="914400" algn="l"/>
                <a:tab pos="1714500" algn="l"/>
                <a:tab pos="3546475" algn="l"/>
              </a:tabLst>
            </a:pPr>
            <a:r>
              <a:rPr lang="en-US" sz="2000" b="1" dirty="0">
                <a:solidFill>
                  <a:schemeClr val="tx2"/>
                </a:solidFill>
                <a:latin typeface="Arial" charset="0"/>
              </a:rPr>
              <a:t>	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</a:rPr>
              <a:t>MOV PC,LR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		</a:t>
            </a:r>
            <a:r>
              <a:rPr lang="en-US" sz="2400" b="1" dirty="0">
                <a:latin typeface="Arial Narrow" pitchFamily="34" charset="0"/>
              </a:rPr>
              <a:t>; return to calling program</a:t>
            </a:r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2685390" y="4624365"/>
            <a:ext cx="8610600" cy="60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91440">
            <a:spAutoFit/>
          </a:bodyPr>
          <a:lstStyle/>
          <a:p>
            <a:pPr>
              <a:lnSpc>
                <a:spcPct val="120000"/>
              </a:lnSpc>
              <a:tabLst>
                <a:tab pos="800100" algn="l"/>
                <a:tab pos="1714500" algn="l"/>
                <a:tab pos="2632075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LDMFD SP!,{R4-R7}</a:t>
            </a: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400" b="1" dirty="0">
                <a:latin typeface="Arial Narrow" pitchFamily="34" charset="0"/>
              </a:rPr>
              <a:t>; restore R4 to R7 from stack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-3715433" y="3554353"/>
            <a:ext cx="3715433" cy="1139943"/>
            <a:chOff x="-2706417" y="3237263"/>
            <a:chExt cx="2627593" cy="1139943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-2658515" y="3915541"/>
              <a:ext cx="184731" cy="46166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 dirty="0">
                <a:latin typeface="Arial" charset="0"/>
                <a:cs typeface="Arial" charset="0"/>
              </a:endParaRPr>
            </a:p>
          </p:txBody>
        </p:sp>
        <p:sp>
          <p:nvSpPr>
            <p:cNvPr id="13" name="Rectangle 1035"/>
            <p:cNvSpPr>
              <a:spLocks noChangeArrowheads="1"/>
            </p:cNvSpPr>
            <p:nvPr/>
          </p:nvSpPr>
          <p:spPr bwMode="auto">
            <a:xfrm>
              <a:off x="-2706417" y="3237263"/>
              <a:ext cx="2627593" cy="609398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square" tIns="91440" rIns="0" bIns="91440">
              <a:spAutoFit/>
            </a:bodyPr>
            <a:lstStyle/>
            <a:p>
              <a:pPr>
                <a:lnSpc>
                  <a:spcPct val="120000"/>
                </a:lnSpc>
                <a:tabLst>
                  <a:tab pos="800100" algn="l"/>
                  <a:tab pos="1714500" algn="l"/>
                  <a:tab pos="3089275" algn="l"/>
                </a:tabLst>
              </a:pPr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MOV R4,#0xFFFFFFFF</a:t>
              </a:r>
              <a:endParaRPr lang="en-US" sz="2400" b="1" dirty="0">
                <a:solidFill>
                  <a:srgbClr val="800000"/>
                </a:solidFill>
              </a:endParaRPr>
            </a:p>
          </p:txBody>
        </p:sp>
      </p:grpSp>
      <p:sp>
        <p:nvSpPr>
          <p:cNvPr id="8" name="Flowchart: Document 7"/>
          <p:cNvSpPr/>
          <p:nvPr/>
        </p:nvSpPr>
        <p:spPr>
          <a:xfrm>
            <a:off x="12806917" y="3125462"/>
            <a:ext cx="3058451" cy="2739313"/>
          </a:xfrm>
          <a:prstGeom prst="flowChartDocument">
            <a:avLst/>
          </a:prstGeom>
          <a:solidFill>
            <a:srgbClr val="CC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Calling program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: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,#0</a:t>
            </a:r>
          </a:p>
          <a:p>
            <a:pPr>
              <a:defRPr/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BL SUB1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in </a:t>
            </a:r>
            <a:r>
              <a:rPr lang="en-US" sz="2400" b="1" dirty="0">
                <a:solidFill>
                  <a:srgbClr val="3333FF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here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: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4111369" y="4924321"/>
            <a:ext cx="1675169" cy="1209397"/>
            <a:chOff x="11063369" y="5018913"/>
            <a:chExt cx="1675169" cy="1209397"/>
          </a:xfrm>
        </p:grpSpPr>
        <p:pic>
          <p:nvPicPr>
            <p:cNvPr id="16" name="Picture 15" descr="AMPOINT.WM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3369" y="5018913"/>
              <a:ext cx="429693" cy="1209397"/>
            </a:xfrm>
            <a:prstGeom prst="rect">
              <a:avLst/>
            </a:prstGeom>
          </p:spPr>
        </p:pic>
        <p:sp>
          <p:nvSpPr>
            <p:cNvPr id="17" name="Rounded Rectangular Callout 16"/>
            <p:cNvSpPr/>
            <p:nvPr/>
          </p:nvSpPr>
          <p:spPr bwMode="auto">
            <a:xfrm>
              <a:off x="11792607" y="5108028"/>
              <a:ext cx="945931" cy="599089"/>
            </a:xfrm>
            <a:prstGeom prst="wedgeRoundRectCallout">
              <a:avLst>
                <a:gd name="adj1" fmla="val -90833"/>
                <a:gd name="adj2" fmla="val -11184"/>
                <a:gd name="adj3" fmla="val 16667"/>
              </a:avLst>
            </a:prstGeom>
            <a:solidFill>
              <a:srgbClr val="FFCC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Arial Narrow" pitchFamily="34" charset="0"/>
                </a:rPr>
                <a:t>@#!*&amp;</a:t>
              </a:r>
            </a:p>
          </p:txBody>
        </p:sp>
      </p:grpSp>
      <p:sp>
        <p:nvSpPr>
          <p:cNvPr id="38918" name="Rectangle 1035"/>
          <p:cNvSpPr>
            <a:spLocks noChangeArrowheads="1"/>
          </p:cNvSpPr>
          <p:nvPr/>
        </p:nvSpPr>
        <p:spPr bwMode="auto">
          <a:xfrm>
            <a:off x="2674884" y="2853575"/>
            <a:ext cx="8610600" cy="60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1440" bIns="91440">
            <a:spAutoFit/>
          </a:bodyPr>
          <a:lstStyle/>
          <a:p>
            <a:pPr>
              <a:lnSpc>
                <a:spcPct val="120000"/>
              </a:lnSpc>
              <a:tabLst>
                <a:tab pos="800100" algn="l"/>
                <a:tab pos="1714500" algn="l"/>
                <a:tab pos="2632075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STMFD SP!,{R4-R7}</a:t>
            </a:r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400" b="1" dirty="0">
                <a:latin typeface="Arial Narrow" pitchFamily="34" charset="0"/>
              </a:rPr>
              <a:t>; save R4 to R7 to stack</a:t>
            </a:r>
            <a:endParaRPr lang="en-US" sz="2400" b="1" dirty="0">
              <a:solidFill>
                <a:srgbClr val="800000"/>
              </a:solidFill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10668000" y="3638550"/>
            <a:ext cx="590550" cy="9715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2686051" y="-1504950"/>
            <a:ext cx="4857750" cy="1066800"/>
          </a:xfrm>
          <a:custGeom>
            <a:avLst/>
            <a:gdLst>
              <a:gd name="connsiteX0" fmla="*/ 6553200 w 6553200"/>
              <a:gd name="connsiteY0" fmla="*/ 857250 h 857250"/>
              <a:gd name="connsiteX1" fmla="*/ 3771900 w 6553200"/>
              <a:gd name="connsiteY1" fmla="*/ 323850 h 857250"/>
              <a:gd name="connsiteX2" fmla="*/ 4095750 w 6553200"/>
              <a:gd name="connsiteY2" fmla="*/ 647700 h 857250"/>
              <a:gd name="connsiteX3" fmla="*/ 0 w 6553200"/>
              <a:gd name="connsiteY3" fmla="*/ 0 h 857250"/>
              <a:gd name="connsiteX0" fmla="*/ 6121121 w 6121121"/>
              <a:gd name="connsiteY0" fmla="*/ 1066800 h 1066800"/>
              <a:gd name="connsiteX1" fmla="*/ 3339821 w 6121121"/>
              <a:gd name="connsiteY1" fmla="*/ 533400 h 1066800"/>
              <a:gd name="connsiteX2" fmla="*/ 3663671 w 6121121"/>
              <a:gd name="connsiteY2" fmla="*/ 857250 h 1066800"/>
              <a:gd name="connsiteX3" fmla="*/ 0 w 6121121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1121" h="1066800">
                <a:moveTo>
                  <a:pt x="6121121" y="1066800"/>
                </a:moveTo>
                <a:lnTo>
                  <a:pt x="3339821" y="533400"/>
                </a:lnTo>
                <a:lnTo>
                  <a:pt x="3663671" y="857250"/>
                </a:lnTo>
                <a:lnTo>
                  <a:pt x="0" y="0"/>
                </a:ln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latin typeface="Arial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603655" y="-2148664"/>
            <a:ext cx="0" cy="189904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30" name="Freeform 29"/>
          <p:cNvSpPr/>
          <p:nvPr/>
        </p:nvSpPr>
        <p:spPr bwMode="auto">
          <a:xfrm flipH="1">
            <a:off x="3442373" y="7352464"/>
            <a:ext cx="4139529" cy="536156"/>
          </a:xfrm>
          <a:custGeom>
            <a:avLst/>
            <a:gdLst>
              <a:gd name="connsiteX0" fmla="*/ 6553200 w 6553200"/>
              <a:gd name="connsiteY0" fmla="*/ 857250 h 857250"/>
              <a:gd name="connsiteX1" fmla="*/ 3771900 w 6553200"/>
              <a:gd name="connsiteY1" fmla="*/ 323850 h 857250"/>
              <a:gd name="connsiteX2" fmla="*/ 4095750 w 6553200"/>
              <a:gd name="connsiteY2" fmla="*/ 647700 h 857250"/>
              <a:gd name="connsiteX3" fmla="*/ 0 w 6553200"/>
              <a:gd name="connsiteY3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3200" h="857250">
                <a:moveTo>
                  <a:pt x="6553200" y="857250"/>
                </a:moveTo>
                <a:lnTo>
                  <a:pt x="3771900" y="323850"/>
                </a:lnTo>
                <a:lnTo>
                  <a:pt x="4095750" y="647700"/>
                </a:lnTo>
                <a:lnTo>
                  <a:pt x="0" y="0"/>
                </a:lnTo>
              </a:path>
            </a:pathLst>
          </a:cu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>
              <a:latin typeface="Arial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-2673336" y="4227091"/>
            <a:ext cx="2340705" cy="46166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Modify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R4</a:t>
            </a:r>
            <a:r>
              <a:rPr lang="en-US" sz="2400" dirty="0">
                <a:latin typeface="Arial" charset="0"/>
                <a:cs typeface="Arial" charset="0"/>
              </a:rPr>
              <a:t> to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-1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FD74A-5699-644F-8F05-3A7A3C40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815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0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52317 0.01435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59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51185 -0.02013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99" y="-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42413 -0.00232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732 -0.03519 L -0.36445 0.0057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58889 L 1.66667E-6 0.6833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56667 L 4.44444E-6 0.81667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29722 L -1.11111E-6 -0.3666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022E-16 L 0.44375 0.00278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decel="10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  <p:bldP spid="38916" grpId="0"/>
      <p:bldP spid="10" grpId="0"/>
      <p:bldP spid="11" grpId="0" animBg="1"/>
      <p:bldP spid="12" grpId="0"/>
      <p:bldP spid="8" grpId="0" animBg="1"/>
      <p:bldP spid="8" grpId="1" animBg="1"/>
      <p:bldP spid="38918" grpId="0"/>
      <p:bldP spid="26" grpId="0" animBg="1"/>
      <p:bldP spid="26" grpId="1" animBg="1"/>
      <p:bldP spid="26" grpId="2" animBg="1"/>
      <p:bldP spid="2" grpId="0" animBg="1"/>
      <p:bldP spid="2" grpId="1" animBg="1"/>
      <p:bldP spid="2" grpId="2" animBg="1"/>
      <p:bldP spid="30" grpId="0" animBg="1"/>
      <p:bldP spid="30" grpId="1" animBg="1"/>
      <p:bldP spid="30" grpId="2" animBg="1"/>
      <p:bldP spid="34" grpId="0" animBg="1"/>
      <p:bldP spid="3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>
          <a:xfrm>
            <a:off x="374176" y="64591"/>
            <a:ext cx="10515599" cy="1325563"/>
          </a:xfrm>
        </p:spPr>
        <p:txBody>
          <a:bodyPr/>
          <a:lstStyle/>
          <a:p>
            <a:pPr algn="l"/>
            <a:r>
              <a:rPr lang="en-US" altLang="en-US" sz="3600" dirty="0">
                <a:ea typeface="MS PGothic" charset="-128"/>
              </a:rPr>
              <a:t>For the shown code segment, how are parameters A and B passed?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7879" y="3291222"/>
            <a:ext cx="5505450" cy="4525963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reference, B value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value, B value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reference, B reference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 value, B reference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DA466-38C7-6D42-AF55-726487E51427}"/>
              </a:ext>
            </a:extLst>
          </p:cNvPr>
          <p:cNvSpPr/>
          <p:nvPr/>
        </p:nvSpPr>
        <p:spPr>
          <a:xfrm>
            <a:off x="609599" y="1600200"/>
            <a:ext cx="3266661" cy="1643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MOV	R0,#0x100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LDR	R1,[R0],#4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STMFD	SP!,{R0,R1}</a:t>
            </a: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BL	Sub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D8E90-9F48-0449-83DB-E9D490E2479E}"/>
              </a:ext>
            </a:extLst>
          </p:cNvPr>
          <p:cNvSpPr/>
          <p:nvPr/>
        </p:nvSpPr>
        <p:spPr>
          <a:xfrm>
            <a:off x="6176544" y="1600200"/>
            <a:ext cx="1738312" cy="442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1D66BC-0E2A-D04F-B7C1-4F1CD5D7FF13}"/>
              </a:ext>
            </a:extLst>
          </p:cNvPr>
          <p:cNvSpPr/>
          <p:nvPr/>
        </p:nvSpPr>
        <p:spPr>
          <a:xfrm>
            <a:off x="6176544" y="2043113"/>
            <a:ext cx="1738312" cy="442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9C12E-7886-0441-8287-60373E742F62}"/>
              </a:ext>
            </a:extLst>
          </p:cNvPr>
          <p:cNvSpPr txBox="1"/>
          <p:nvPr/>
        </p:nvSpPr>
        <p:spPr>
          <a:xfrm>
            <a:off x="5310111" y="16478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0x100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FB1F6-C22D-B347-9530-42C86C7F9439}"/>
              </a:ext>
            </a:extLst>
          </p:cNvPr>
          <p:cNvSpPr txBox="1"/>
          <p:nvPr/>
        </p:nvSpPr>
        <p:spPr>
          <a:xfrm>
            <a:off x="5326351" y="208867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0x104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33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0052"/>
            <a:ext cx="10663989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Passing by value and by reference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67761" y="777480"/>
            <a:ext cx="8590547" cy="1211263"/>
          </a:xfrm>
          <a:noFill/>
        </p:spPr>
        <p:txBody>
          <a:bodyPr/>
          <a:lstStyle/>
          <a:p>
            <a:pPr>
              <a:tabLst>
                <a:tab pos="6400800" algn="l"/>
              </a:tabLst>
            </a:pPr>
            <a:r>
              <a:rPr lang="en-US" dirty="0"/>
              <a:t>Parameters are passed to subroutines in 2 ways: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94230" y="6424863"/>
            <a:ext cx="649704" cy="433136"/>
          </a:xfrm>
          <a:noFill/>
        </p:spPr>
        <p:txBody>
          <a:bodyPr/>
          <a:lstStyle/>
          <a:p>
            <a:fld id="{3C222110-4408-41C3-AB62-383F06A20C1E}" type="slidenum">
              <a:rPr lang="en-US"/>
              <a:pPr/>
              <a:t>18</a:t>
            </a:fld>
            <a:endParaRPr lang="en-US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83720" y="1326543"/>
            <a:ext cx="5822461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Pass by value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 the value of the data (or variable) is passed to the subroutine.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83720" y="4641759"/>
            <a:ext cx="839244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When the </a:t>
            </a:r>
            <a:r>
              <a:rPr lang="en-US" sz="2400" b="1" dirty="0">
                <a:solidFill>
                  <a:schemeClr val="accent2"/>
                </a:solidFill>
              </a:rPr>
              <a:t>parameter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passed is to be </a:t>
            </a:r>
            <a:r>
              <a:rPr lang="en-US" sz="2400" b="1" dirty="0">
                <a:solidFill>
                  <a:schemeClr val="accent2"/>
                </a:solidFill>
              </a:rPr>
              <a:t>modified</a:t>
            </a:r>
            <a:r>
              <a:rPr lang="en-US" sz="2400" dirty="0">
                <a:solidFill>
                  <a:schemeClr val="bg1"/>
                </a:solidFill>
              </a:rPr>
              <a:t> by the subroutine.</a:t>
            </a:r>
          </a:p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Large quantity </a:t>
            </a:r>
            <a:r>
              <a:rPr lang="en-US" sz="2400" dirty="0">
                <a:solidFill>
                  <a:schemeClr val="bg1"/>
                </a:solidFill>
              </a:rPr>
              <a:t>of data (e.g. array) have to be passed between subroutine and calling program.</a:t>
            </a:r>
          </a:p>
        </p:txBody>
      </p:sp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67761" y="3863311"/>
            <a:ext cx="8638674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40080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When is passing by reference used?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402514" y="1671640"/>
            <a:ext cx="4062412" cy="2449515"/>
            <a:chOff x="3703" y="899"/>
            <a:chExt cx="1972" cy="1543"/>
          </a:xfrm>
        </p:grpSpPr>
        <p:sp>
          <p:nvSpPr>
            <p:cNvPr id="26641" name="Text Box 9"/>
            <p:cNvSpPr txBox="1">
              <a:spLocks noChangeArrowheads="1"/>
            </p:cNvSpPr>
            <p:nvPr/>
          </p:nvSpPr>
          <p:spPr bwMode="auto">
            <a:xfrm>
              <a:off x="3703" y="1196"/>
              <a:ext cx="1972" cy="1246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lnSpc>
                  <a:spcPct val="110000"/>
                </a:lnSpc>
                <a:tabLst>
                  <a:tab pos="1262063" algn="l"/>
                  <a:tab pos="2395538" algn="l"/>
                  <a:tab pos="4397375" algn="l"/>
                  <a:tab pos="4513263" algn="l"/>
                </a:tabLst>
              </a:pPr>
              <a:r>
                <a:rPr lang="en-US" sz="28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MOV	R1,#5	</a:t>
              </a:r>
            </a:p>
            <a:p>
              <a:pPr>
                <a:lnSpc>
                  <a:spcPct val="110000"/>
                </a:lnSpc>
                <a:tabLst>
                  <a:tab pos="1262063" algn="l"/>
                  <a:tab pos="2395538" algn="l"/>
                  <a:tab pos="4397375" algn="l"/>
                  <a:tab pos="4513263" algn="l"/>
                </a:tabLst>
              </a:pPr>
              <a:r>
                <a:rPr lang="en-US" sz="28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MOV	R0,#0x100</a:t>
              </a:r>
            </a:p>
            <a:p>
              <a:pPr>
                <a:lnSpc>
                  <a:spcPct val="110000"/>
                </a:lnSpc>
                <a:tabLst>
                  <a:tab pos="1262063" algn="l"/>
                  <a:tab pos="2395538" algn="l"/>
                  <a:tab pos="4397375" algn="l"/>
                  <a:tab pos="4513263" algn="l"/>
                </a:tabLst>
              </a:pPr>
              <a:r>
                <a:rPr lang="en-US" sz="28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STMFD SP!,{R1,R0}</a:t>
              </a:r>
              <a:endParaRPr lang="en-US" sz="2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lnSpc>
                  <a:spcPct val="110000"/>
                </a:lnSpc>
                <a:tabLst>
                  <a:tab pos="1262063" algn="l"/>
                  <a:tab pos="2395538" algn="l"/>
                  <a:tab pos="4397375" algn="l"/>
                  <a:tab pos="4513263" algn="l"/>
                </a:tabLst>
              </a:pPr>
              <a:r>
                <a:rPr lang="en-US" sz="28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BL	Sum1N</a:t>
              </a:r>
              <a:r>
                <a:rPr lang="en-US" sz="2000" b="1" dirty="0">
                  <a:latin typeface="Courier New" pitchFamily="49" charset="0"/>
                </a:rPr>
                <a:t>	</a:t>
              </a:r>
            </a:p>
          </p:txBody>
        </p:sp>
        <p:sp>
          <p:nvSpPr>
            <p:cNvPr id="26642" name="Text Box 10"/>
            <p:cNvSpPr txBox="1">
              <a:spLocks noChangeArrowheads="1"/>
            </p:cNvSpPr>
            <p:nvPr/>
          </p:nvSpPr>
          <p:spPr bwMode="auto">
            <a:xfrm>
              <a:off x="4109" y="899"/>
              <a:ext cx="138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Calling program</a:t>
              </a:r>
            </a:p>
          </p:txBody>
        </p:sp>
      </p:grpSp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385156" y="2593368"/>
            <a:ext cx="5386993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Pass by reference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 the address of the variable is passed to the subroutine .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277619" y="2003431"/>
            <a:ext cx="1006475" cy="617540"/>
            <a:chOff x="3003" y="1108"/>
            <a:chExt cx="634" cy="389"/>
          </a:xfrm>
        </p:grpSpPr>
        <p:sp>
          <p:nvSpPr>
            <p:cNvPr id="26639" name="AutoShape 15"/>
            <p:cNvSpPr>
              <a:spLocks/>
            </p:cNvSpPr>
            <p:nvPr/>
          </p:nvSpPr>
          <p:spPr bwMode="auto">
            <a:xfrm>
              <a:off x="3509" y="1265"/>
              <a:ext cx="128" cy="232"/>
            </a:xfrm>
            <a:prstGeom prst="leftBrace">
              <a:avLst>
                <a:gd name="adj1" fmla="val 21625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Freeform 19"/>
            <p:cNvSpPr>
              <a:spLocks/>
            </p:cNvSpPr>
            <p:nvPr/>
          </p:nvSpPr>
          <p:spPr bwMode="auto">
            <a:xfrm>
              <a:off x="3003" y="1108"/>
              <a:ext cx="461" cy="278"/>
            </a:xfrm>
            <a:custGeom>
              <a:avLst/>
              <a:gdLst>
                <a:gd name="T0" fmla="*/ 461 w 461"/>
                <a:gd name="T1" fmla="*/ 267 h 278"/>
                <a:gd name="T2" fmla="*/ 250 w 461"/>
                <a:gd name="T3" fmla="*/ 249 h 278"/>
                <a:gd name="T4" fmla="*/ 186 w 461"/>
                <a:gd name="T5" fmla="*/ 94 h 278"/>
                <a:gd name="T6" fmla="*/ 0 w 461"/>
                <a:gd name="T7" fmla="*/ 0 h 2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1"/>
                <a:gd name="T13" fmla="*/ 0 h 278"/>
                <a:gd name="T14" fmla="*/ 461 w 461"/>
                <a:gd name="T15" fmla="*/ 278 h 2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1" h="278">
                  <a:moveTo>
                    <a:pt x="461" y="267"/>
                  </a:moveTo>
                  <a:cubicBezTo>
                    <a:pt x="426" y="266"/>
                    <a:pt x="296" y="278"/>
                    <a:pt x="250" y="249"/>
                  </a:cubicBezTo>
                  <a:cubicBezTo>
                    <a:pt x="204" y="220"/>
                    <a:pt x="228" y="135"/>
                    <a:pt x="186" y="94"/>
                  </a:cubicBezTo>
                  <a:cubicBezTo>
                    <a:pt x="144" y="53"/>
                    <a:pt x="39" y="20"/>
                    <a:pt x="0" y="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8551" y="2775356"/>
            <a:ext cx="1119187" cy="403226"/>
            <a:chOff x="2932" y="1749"/>
            <a:chExt cx="705" cy="254"/>
          </a:xfrm>
        </p:grpSpPr>
        <p:sp>
          <p:nvSpPr>
            <p:cNvPr id="26637" name="AutoShape 22"/>
            <p:cNvSpPr>
              <a:spLocks/>
            </p:cNvSpPr>
            <p:nvPr/>
          </p:nvSpPr>
          <p:spPr bwMode="auto">
            <a:xfrm>
              <a:off x="3509" y="1749"/>
              <a:ext cx="128" cy="229"/>
            </a:xfrm>
            <a:prstGeom prst="leftBrace">
              <a:avLst>
                <a:gd name="adj1" fmla="val 21625"/>
                <a:gd name="adj2" fmla="val 50000"/>
              </a:avLst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8" name="Freeform 23"/>
            <p:cNvSpPr>
              <a:spLocks/>
            </p:cNvSpPr>
            <p:nvPr/>
          </p:nvSpPr>
          <p:spPr bwMode="auto">
            <a:xfrm>
              <a:off x="2932" y="1845"/>
              <a:ext cx="515" cy="158"/>
            </a:xfrm>
            <a:custGeom>
              <a:avLst/>
              <a:gdLst>
                <a:gd name="T0" fmla="*/ 640 w 640"/>
                <a:gd name="T1" fmla="*/ 23 h 119"/>
                <a:gd name="T2" fmla="*/ 420 w 640"/>
                <a:gd name="T3" fmla="*/ 14 h 119"/>
                <a:gd name="T4" fmla="*/ 311 w 640"/>
                <a:gd name="T5" fmla="*/ 105 h 119"/>
                <a:gd name="T6" fmla="*/ 0 w 640"/>
                <a:gd name="T7" fmla="*/ 96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119"/>
                <a:gd name="T14" fmla="*/ 640 w 640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119">
                  <a:moveTo>
                    <a:pt x="640" y="23"/>
                  </a:moveTo>
                  <a:cubicBezTo>
                    <a:pt x="603" y="23"/>
                    <a:pt x="475" y="0"/>
                    <a:pt x="420" y="14"/>
                  </a:cubicBezTo>
                  <a:cubicBezTo>
                    <a:pt x="365" y="28"/>
                    <a:pt x="381" y="91"/>
                    <a:pt x="311" y="105"/>
                  </a:cubicBezTo>
                  <a:cubicBezTo>
                    <a:pt x="241" y="119"/>
                    <a:pt x="65" y="98"/>
                    <a:pt x="0" y="96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D225-92C7-3948-B2B0-48DE091E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658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/>
      <p:bldP spid="106501" grpId="0"/>
      <p:bldP spid="106502" grpId="0"/>
      <p:bldP spid="106503" grpId="0"/>
      <p:bldP spid="1065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-8816" y="1689"/>
            <a:ext cx="8027278" cy="649016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Function Example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0" y="622301"/>
            <a:ext cx="8513379" cy="850900"/>
          </a:xfrm>
          <a:noFill/>
        </p:spPr>
        <p:txBody>
          <a:bodyPr>
            <a:normAutofit lnSpcReduction="10000"/>
          </a:bodyPr>
          <a:lstStyle/>
          <a:p>
            <a:pPr>
              <a:tabLst>
                <a:tab pos="6400800" algn="l"/>
              </a:tabLst>
            </a:pPr>
            <a:r>
              <a:rPr lang="en-US" b="1" dirty="0"/>
              <a:t>C</a:t>
            </a:r>
            <a:r>
              <a:rPr lang="en-US" dirty="0"/>
              <a:t> function to compute the mean value of </a:t>
            </a:r>
            <a:r>
              <a:rPr lang="en-US" b="1" dirty="0"/>
              <a:t>N</a:t>
            </a:r>
            <a:r>
              <a:rPr lang="en-US" dirty="0"/>
              <a:t> elements in an integer </a:t>
            </a:r>
            <a:r>
              <a:rPr lang="en-US" b="1" dirty="0"/>
              <a:t>Array</a:t>
            </a:r>
            <a:r>
              <a:rPr lang="en-US" dirty="0"/>
              <a:t>.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8110" y="6526924"/>
            <a:ext cx="394138" cy="331076"/>
          </a:xfrm>
          <a:noFill/>
        </p:spPr>
        <p:txBody>
          <a:bodyPr/>
          <a:lstStyle/>
          <a:p>
            <a:pPr algn="ctr"/>
            <a:fld id="{2A2039E8-C518-4FF3-87F6-DFD1995CE308}" type="slidenum">
              <a:rPr lang="en-US"/>
              <a:pPr algn="ctr"/>
              <a:t>19</a:t>
            </a:fld>
            <a:endParaRPr lang="en-US" dirty="0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760484" y="5678489"/>
            <a:ext cx="890084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60425" indent="-860425">
              <a:spcBef>
                <a:spcPct val="50000"/>
              </a:spcBef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bg1"/>
                </a:solidFill>
              </a:rPr>
              <a:t>Note:</a:t>
            </a:r>
            <a:r>
              <a:rPr lang="en-US" sz="2400" dirty="0">
                <a:solidFill>
                  <a:schemeClr val="bg1"/>
                </a:solidFill>
              </a:rPr>
              <a:t> Observe that </a:t>
            </a:r>
            <a:r>
              <a:rPr lang="en-US" sz="2400" b="1" dirty="0">
                <a:solidFill>
                  <a:schemeClr val="accent2"/>
                </a:solidFill>
              </a:rPr>
              <a:t>local variables</a:t>
            </a:r>
            <a:r>
              <a:rPr lang="en-US" sz="2400" dirty="0">
                <a:solidFill>
                  <a:schemeClr val="bg1"/>
                </a:solidFill>
              </a:rPr>
              <a:t> are required by the function to compute the result.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679575" y="2332038"/>
            <a:ext cx="8834438" cy="3251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endParaRPr lang="en-US" sz="1000" b="1" dirty="0">
              <a:latin typeface="Courier New" pitchFamily="49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Mean 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*Array,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N)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avg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sum = 0;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endParaRPr lang="en-US" sz="800" b="1" dirty="0">
              <a:latin typeface="Courier New" pitchFamily="49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&lt;N;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 sum = sum + Array[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avg</a:t>
            </a:r>
            <a:r>
              <a:rPr lang="en-US" sz="2000" b="1" dirty="0">
                <a:latin typeface="Courier New" pitchFamily="49" charset="0"/>
              </a:rPr>
              <a:t> = sum / N;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endParaRPr lang="en-US" sz="800" b="1" dirty="0">
              <a:latin typeface="Courier New" pitchFamily="49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</a:rPr>
              <a:t>avg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  <a:endParaRPr lang="en-US" sz="800" b="1" dirty="0">
              <a:latin typeface="Courier New" pitchFamily="49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716214" y="1778000"/>
            <a:ext cx="2268537" cy="831850"/>
            <a:chOff x="751" y="1128"/>
            <a:chExt cx="1429" cy="524"/>
          </a:xfrm>
        </p:grpSpPr>
        <p:sp>
          <p:nvSpPr>
            <p:cNvPr id="27666" name="Line 8"/>
            <p:cNvSpPr>
              <a:spLocks noChangeShapeType="1"/>
            </p:cNvSpPr>
            <p:nvPr/>
          </p:nvSpPr>
          <p:spPr bwMode="auto">
            <a:xfrm>
              <a:off x="1525" y="1216"/>
              <a:ext cx="291" cy="4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7" name="Text Box 7"/>
            <p:cNvSpPr txBox="1">
              <a:spLocks noChangeArrowheads="1"/>
            </p:cNvSpPr>
            <p:nvPr/>
          </p:nvSpPr>
          <p:spPr bwMode="auto">
            <a:xfrm>
              <a:off x="751" y="1128"/>
              <a:ext cx="1429" cy="20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" rIns="45720" bIns="9144">
              <a:spAutoFit/>
            </a:bodyPr>
            <a:lstStyle/>
            <a:p>
              <a:r>
                <a:rPr lang="en-US" sz="2000" b="1"/>
                <a:t>Passing by reference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88025" y="1778001"/>
            <a:ext cx="1849438" cy="798513"/>
            <a:chOff x="2662" y="1125"/>
            <a:chExt cx="1165" cy="503"/>
          </a:xfrm>
        </p:grpSpPr>
        <p:sp>
          <p:nvSpPr>
            <p:cNvPr id="27664" name="Line 10"/>
            <p:cNvSpPr>
              <a:spLocks noChangeShapeType="1"/>
            </p:cNvSpPr>
            <p:nvPr/>
          </p:nvSpPr>
          <p:spPr bwMode="auto">
            <a:xfrm flipH="1">
              <a:off x="2662" y="1265"/>
              <a:ext cx="266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Text Box 9"/>
            <p:cNvSpPr txBox="1">
              <a:spLocks noChangeArrowheads="1"/>
            </p:cNvSpPr>
            <p:nvPr/>
          </p:nvSpPr>
          <p:spPr bwMode="auto">
            <a:xfrm>
              <a:off x="2677" y="1125"/>
              <a:ext cx="1150" cy="20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" rIns="45720" bIns="9144">
              <a:spAutoFit/>
            </a:bodyPr>
            <a:lstStyle/>
            <a:p>
              <a:r>
                <a:rPr lang="en-US" sz="2000" b="1"/>
                <a:t>Passing by value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789488" y="3198813"/>
            <a:ext cx="4719638" cy="576262"/>
            <a:chOff x="2057" y="2015"/>
            <a:chExt cx="2973" cy="363"/>
          </a:xfrm>
        </p:grpSpPr>
        <p:sp>
          <p:nvSpPr>
            <p:cNvPr id="27662" name="AutoShape 11"/>
            <p:cNvSpPr>
              <a:spLocks/>
            </p:cNvSpPr>
            <p:nvPr/>
          </p:nvSpPr>
          <p:spPr bwMode="auto">
            <a:xfrm>
              <a:off x="2057" y="2015"/>
              <a:ext cx="146" cy="363"/>
            </a:xfrm>
            <a:prstGeom prst="rightBrace">
              <a:avLst>
                <a:gd name="adj1" fmla="val 20719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Text Box 12"/>
            <p:cNvSpPr txBox="1">
              <a:spLocks noChangeArrowheads="1"/>
            </p:cNvSpPr>
            <p:nvPr/>
          </p:nvSpPr>
          <p:spPr bwMode="auto">
            <a:xfrm>
              <a:off x="2251" y="2087"/>
              <a:ext cx="2779" cy="206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45720" tIns="9144" rIns="45720" bIns="9144">
              <a:spAutoFit/>
            </a:bodyPr>
            <a:lstStyle/>
            <a:p>
              <a:r>
                <a:rPr lang="en-US" sz="2000" b="1"/>
                <a:t>Local variables used only by the function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637088" y="4657726"/>
            <a:ext cx="5611812" cy="714375"/>
            <a:chOff x="1961" y="2934"/>
            <a:chExt cx="3535" cy="450"/>
          </a:xfrm>
        </p:grpSpPr>
        <p:sp>
          <p:nvSpPr>
            <p:cNvPr id="27660" name="Line 13"/>
            <p:cNvSpPr>
              <a:spLocks noChangeShapeType="1"/>
            </p:cNvSpPr>
            <p:nvPr/>
          </p:nvSpPr>
          <p:spPr bwMode="auto">
            <a:xfrm flipH="1">
              <a:off x="1961" y="3128"/>
              <a:ext cx="822" cy="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2686" y="2934"/>
              <a:ext cx="2810" cy="4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r>
                <a:rPr lang="en-US" sz="2000" b="1" dirty="0"/>
                <a:t>Function’s single output is normally</a:t>
              </a:r>
            </a:p>
            <a:p>
              <a:r>
                <a:rPr lang="en-US" sz="2000" b="1" dirty="0"/>
                <a:t>returned via the R0 (or R12) register</a:t>
              </a: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2C2B1-9FD1-EF41-9E46-28074341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845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07523" grpId="0"/>
      <p:bldP spid="107525" grpId="0"/>
      <p:bldP spid="1075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450"/>
            <a:ext cx="7995747" cy="69631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Stack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745415"/>
            <a:ext cx="8576441" cy="989615"/>
          </a:xfrm>
          <a:noFill/>
        </p:spPr>
        <p:txBody>
          <a:bodyPr/>
          <a:lstStyle/>
          <a:p>
            <a:pPr>
              <a:lnSpc>
                <a:spcPct val="95000"/>
              </a:lnSpc>
              <a:spcBef>
                <a:spcPct val="40000"/>
              </a:spcBef>
              <a:tabLst>
                <a:tab pos="6400800" algn="l"/>
              </a:tabLst>
            </a:pPr>
            <a:r>
              <a:rPr lang="en-US" dirty="0"/>
              <a:t>A stack is a first-in, last-out linear data structure that is maintained in the memory’s data area. </a:t>
            </a:r>
          </a:p>
        </p:txBody>
      </p:sp>
      <p:sp>
        <p:nvSpPr>
          <p:cNvPr id="56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55058" y="6526924"/>
            <a:ext cx="438561" cy="325177"/>
          </a:xfrm>
        </p:spPr>
        <p:txBody>
          <a:bodyPr/>
          <a:lstStyle/>
          <a:p>
            <a:pPr algn="ctr">
              <a:defRPr/>
            </a:pPr>
            <a:fld id="{A65042D2-872C-46BA-B6CF-F44706CAFD8C}" type="slidenum">
              <a:rPr lang="en-US" smtClean="0"/>
              <a:pPr algn="ctr">
                <a:defRPr/>
              </a:pPr>
              <a:t>2</a:t>
            </a:fld>
            <a:endParaRPr lang="en-US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22861" y="1882124"/>
            <a:ext cx="845792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buFont typeface="Arial" panose="020B0604020202020204" pitchFamily="34" charset="0"/>
              <a:buChar char="•"/>
              <a:tabLst>
                <a:tab pos="3657600" algn="l"/>
                <a:tab pos="4457700" algn="l"/>
                <a:tab pos="6400800" algn="l"/>
              </a:tabLst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The system stack in the ARM processor is maintained by a dedicated stack pointer (</a:t>
            </a:r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SP, R13</a:t>
            </a: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).</a:t>
            </a:r>
            <a:endParaRPr lang="en-US" sz="6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19467" y="2722945"/>
            <a:ext cx="9615081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657600" algn="l"/>
                <a:tab pos="4457700" algn="l"/>
                <a:tab pos="6400800" algn="l"/>
              </a:tabLst>
            </a:pPr>
            <a:r>
              <a:rPr lang="en-US" sz="2400" dirty="0">
                <a:solidFill>
                  <a:schemeClr val="bg1"/>
                </a:solidFill>
                <a:latin typeface="Helvetica" pitchFamily="2" charset="0"/>
              </a:rPr>
              <a:t>Stack can grow towards lower or higher memory address</a:t>
            </a:r>
          </a:p>
          <a:p>
            <a:pPr marL="911225" lvl="1" indent="-454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657600" algn="l"/>
                <a:tab pos="4457700" algn="l"/>
                <a:tab pos="6400800" algn="l"/>
              </a:tabLst>
            </a:pPr>
            <a:r>
              <a:rPr lang="en-US" sz="2000" dirty="0">
                <a:solidFill>
                  <a:schemeClr val="accent2"/>
                </a:solidFill>
                <a:latin typeface="Helvetica" pitchFamily="2" charset="0"/>
              </a:rPr>
              <a:t>Preferred direction is lower, start from max address</a:t>
            </a:r>
            <a:endParaRPr lang="en-US" sz="600" dirty="0">
              <a:solidFill>
                <a:schemeClr val="bg1"/>
              </a:solidFill>
              <a:latin typeface="Helvetica" pitchFamily="2" charset="0"/>
            </a:endParaRP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1332612" y="2997201"/>
            <a:ext cx="768350" cy="2460625"/>
            <a:chOff x="5276" y="126"/>
            <a:chExt cx="484" cy="1550"/>
          </a:xfrm>
        </p:grpSpPr>
        <p:sp>
          <p:nvSpPr>
            <p:cNvPr id="21539" name="AutoShape 20"/>
            <p:cNvSpPr>
              <a:spLocks noChangeArrowheads="1"/>
            </p:cNvSpPr>
            <p:nvPr/>
          </p:nvSpPr>
          <p:spPr bwMode="auto">
            <a:xfrm>
              <a:off x="5391" y="939"/>
              <a:ext cx="346" cy="737"/>
            </a:xfrm>
            <a:prstGeom prst="upArrow">
              <a:avLst>
                <a:gd name="adj1" fmla="val 50000"/>
                <a:gd name="adj2" fmla="val 53251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1540" name="Text Box 21"/>
            <p:cNvSpPr txBox="1">
              <a:spLocks noChangeArrowheads="1"/>
            </p:cNvSpPr>
            <p:nvPr/>
          </p:nvSpPr>
          <p:spPr bwMode="auto">
            <a:xfrm>
              <a:off x="5276" y="126"/>
              <a:ext cx="48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32CD32"/>
                  </a:solidFill>
                  <a:latin typeface="Arial Narrow" pitchFamily="34" charset="0"/>
                </a:rPr>
                <a:t>E.G. Stack growing lower address</a:t>
              </a:r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7999258" y="4608574"/>
            <a:ext cx="662266" cy="343451"/>
            <a:chOff x="3779" y="1177"/>
            <a:chExt cx="437" cy="116"/>
          </a:xfrm>
        </p:grpSpPr>
        <p:sp>
          <p:nvSpPr>
            <p:cNvPr id="21534" name="Rectangle 29"/>
            <p:cNvSpPr>
              <a:spLocks noChangeArrowheads="1"/>
            </p:cNvSpPr>
            <p:nvPr/>
          </p:nvSpPr>
          <p:spPr bwMode="auto">
            <a:xfrm>
              <a:off x="3779" y="1177"/>
              <a:ext cx="27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accent1"/>
                  </a:solidFill>
                </a:rPr>
                <a:t>SP</a:t>
              </a:r>
            </a:p>
          </p:txBody>
        </p:sp>
        <p:sp>
          <p:nvSpPr>
            <p:cNvPr id="21535" name="Line 30"/>
            <p:cNvSpPr>
              <a:spLocks noChangeShapeType="1"/>
            </p:cNvSpPr>
            <p:nvPr/>
          </p:nvSpPr>
          <p:spPr bwMode="auto">
            <a:xfrm>
              <a:off x="4069" y="1237"/>
              <a:ext cx="14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8379862" y="3044826"/>
            <a:ext cx="2874962" cy="3763963"/>
            <a:chOff x="3367" y="1918"/>
            <a:chExt cx="1811" cy="2371"/>
          </a:xfrm>
        </p:grpSpPr>
        <p:sp>
          <p:nvSpPr>
            <p:cNvPr id="21523" name="AutoShape 11"/>
            <p:cNvSpPr>
              <a:spLocks noChangeArrowheads="1"/>
            </p:cNvSpPr>
            <p:nvPr/>
          </p:nvSpPr>
          <p:spPr bwMode="auto">
            <a:xfrm flipH="1" flipV="1">
              <a:off x="4138" y="2136"/>
              <a:ext cx="1040" cy="1420"/>
            </a:xfrm>
            <a:prstGeom prst="flowChartDocumen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AutoShape 10" descr="Wide upward diagonal"/>
            <p:cNvSpPr>
              <a:spLocks noChangeArrowheads="1"/>
            </p:cNvSpPr>
            <p:nvPr/>
          </p:nvSpPr>
          <p:spPr bwMode="auto">
            <a:xfrm>
              <a:off x="4136" y="3430"/>
              <a:ext cx="1037" cy="472"/>
            </a:xfrm>
            <a:prstGeom prst="flowChartDocument">
              <a:avLst/>
            </a:prstGeom>
            <a:pattFill prst="wdUpDiag">
              <a:fgClr>
                <a:schemeClr val="folHlink"/>
              </a:fgClr>
              <a:bgClr>
                <a:srgbClr val="CC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13"/>
            <p:cNvSpPr>
              <a:spLocks noChangeShapeType="1"/>
            </p:cNvSpPr>
            <p:nvPr/>
          </p:nvSpPr>
          <p:spPr bwMode="auto">
            <a:xfrm flipH="1">
              <a:off x="4138" y="2421"/>
              <a:ext cx="1" cy="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14"/>
            <p:cNvSpPr>
              <a:spLocks noChangeShapeType="1"/>
            </p:cNvSpPr>
            <p:nvPr/>
          </p:nvSpPr>
          <p:spPr bwMode="auto">
            <a:xfrm>
              <a:off x="5178" y="2230"/>
              <a:ext cx="0" cy="15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36"/>
            <p:cNvSpPr txBox="1">
              <a:spLocks noChangeArrowheads="1"/>
            </p:cNvSpPr>
            <p:nvPr/>
          </p:nvSpPr>
          <p:spPr bwMode="auto">
            <a:xfrm>
              <a:off x="4186" y="4116"/>
              <a:ext cx="9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Memory map</a:t>
              </a:r>
              <a:endParaRPr lang="en-US" b="1" dirty="0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21528" name="Rectangle 39"/>
            <p:cNvSpPr>
              <a:spLocks noChangeArrowheads="1"/>
            </p:cNvSpPr>
            <p:nvPr/>
          </p:nvSpPr>
          <p:spPr bwMode="auto">
            <a:xfrm>
              <a:off x="4138" y="1942"/>
              <a:ext cx="1040" cy="2129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Text Box 45"/>
            <p:cNvSpPr txBox="1">
              <a:spLocks noChangeArrowheads="1"/>
            </p:cNvSpPr>
            <p:nvPr/>
          </p:nvSpPr>
          <p:spPr bwMode="auto">
            <a:xfrm>
              <a:off x="3391" y="1918"/>
              <a:ext cx="7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0" rIns="45720" bIns="0">
              <a:spAutoFit/>
            </a:bodyPr>
            <a:lstStyle/>
            <a:p>
              <a:pPr algn="r">
                <a:spcBef>
                  <a:spcPct val="30000"/>
                </a:spcBef>
              </a:pPr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0x000</a:t>
              </a:r>
            </a:p>
          </p:txBody>
        </p:sp>
        <p:sp>
          <p:nvSpPr>
            <p:cNvPr id="21530" name="Text Box 47"/>
            <p:cNvSpPr txBox="1">
              <a:spLocks noChangeArrowheads="1"/>
            </p:cNvSpPr>
            <p:nvPr/>
          </p:nvSpPr>
          <p:spPr bwMode="auto">
            <a:xfrm>
              <a:off x="3367" y="3947"/>
              <a:ext cx="77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5720" tIns="0" rIns="45720" bIns="0">
              <a:spAutoFit/>
            </a:bodyPr>
            <a:lstStyle/>
            <a:p>
              <a:pPr algn="r">
                <a:spcBef>
                  <a:spcPct val="30000"/>
                </a:spcBef>
              </a:pPr>
              <a:r>
                <a:rPr lang="en-US" b="1" dirty="0">
                  <a:solidFill>
                    <a:schemeClr val="accent2"/>
                  </a:solidFill>
                  <a:latin typeface="Courier New" pitchFamily="49" charset="0"/>
                </a:rPr>
                <a:t>0xFFF</a:t>
              </a:r>
            </a:p>
          </p:txBody>
        </p:sp>
        <p:sp>
          <p:nvSpPr>
            <p:cNvPr id="21531" name="Freeform 48"/>
            <p:cNvSpPr>
              <a:spLocks/>
            </p:cNvSpPr>
            <p:nvPr/>
          </p:nvSpPr>
          <p:spPr bwMode="auto">
            <a:xfrm>
              <a:off x="4138" y="3974"/>
              <a:ext cx="1040" cy="97"/>
            </a:xfrm>
            <a:custGeom>
              <a:avLst/>
              <a:gdLst>
                <a:gd name="T0" fmla="*/ 0 w 1040"/>
                <a:gd name="T1" fmla="*/ 0 h 97"/>
                <a:gd name="T2" fmla="*/ 0 w 1040"/>
                <a:gd name="T3" fmla="*/ 97 h 97"/>
                <a:gd name="T4" fmla="*/ 1040 w 1040"/>
                <a:gd name="T5" fmla="*/ 97 h 97"/>
                <a:gd name="T6" fmla="*/ 1040 w 1040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0"/>
                <a:gd name="T13" fmla="*/ 0 h 97"/>
                <a:gd name="T14" fmla="*/ 1040 w 1040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0" h="97">
                  <a:moveTo>
                    <a:pt x="0" y="0"/>
                  </a:moveTo>
                  <a:lnTo>
                    <a:pt x="0" y="97"/>
                  </a:lnTo>
                  <a:lnTo>
                    <a:pt x="1040" y="97"/>
                  </a:lnTo>
                  <a:lnTo>
                    <a:pt x="1040" y="0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9"/>
            <p:cNvSpPr>
              <a:spLocks/>
            </p:cNvSpPr>
            <p:nvPr/>
          </p:nvSpPr>
          <p:spPr bwMode="auto">
            <a:xfrm flipV="1">
              <a:off x="4138" y="1942"/>
              <a:ext cx="1040" cy="97"/>
            </a:xfrm>
            <a:custGeom>
              <a:avLst/>
              <a:gdLst>
                <a:gd name="T0" fmla="*/ 0 w 1040"/>
                <a:gd name="T1" fmla="*/ 0 h 97"/>
                <a:gd name="T2" fmla="*/ 0 w 1040"/>
                <a:gd name="T3" fmla="*/ 97 h 97"/>
                <a:gd name="T4" fmla="*/ 1040 w 1040"/>
                <a:gd name="T5" fmla="*/ 97 h 97"/>
                <a:gd name="T6" fmla="*/ 1040 w 1040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0"/>
                <a:gd name="T13" fmla="*/ 0 h 97"/>
                <a:gd name="T14" fmla="*/ 1040 w 1040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0" h="97">
                  <a:moveTo>
                    <a:pt x="0" y="0"/>
                  </a:moveTo>
                  <a:lnTo>
                    <a:pt x="0" y="97"/>
                  </a:lnTo>
                  <a:lnTo>
                    <a:pt x="1040" y="97"/>
                  </a:lnTo>
                  <a:lnTo>
                    <a:pt x="1040" y="0"/>
                  </a:lnTo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9795913" y="5475288"/>
            <a:ext cx="1266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System stack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9608588" y="5003801"/>
            <a:ext cx="1646237" cy="4667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1" dirty="0"/>
              <a:t>Item #n-1</a:t>
            </a:r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9603824" y="4505326"/>
            <a:ext cx="1646238" cy="49847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 b="1"/>
              <a:t>Item #n (top)</a:t>
            </a:r>
          </a:p>
        </p:txBody>
      </p:sp>
      <p:sp>
        <p:nvSpPr>
          <p:cNvPr id="15412" name="Rectangle 52"/>
          <p:cNvSpPr>
            <a:spLocks noChangeArrowheads="1"/>
          </p:cNvSpPr>
          <p:nvPr/>
        </p:nvSpPr>
        <p:spPr bwMode="auto">
          <a:xfrm>
            <a:off x="96096" y="3676808"/>
            <a:ext cx="7527447" cy="99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657600" algn="l"/>
                <a:tab pos="4457700" algn="l"/>
                <a:tab pos="64008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SP</a:t>
            </a:r>
            <a:r>
              <a:rPr lang="en-US" sz="2400" dirty="0">
                <a:solidFill>
                  <a:schemeClr val="bg1"/>
                </a:solidFill>
              </a:rPr>
              <a:t> points to the top item on the system stack.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5413" name="Rectangle 53"/>
          <p:cNvSpPr>
            <a:spLocks noChangeArrowheads="1"/>
          </p:cNvSpPr>
          <p:nvPr/>
        </p:nvSpPr>
        <p:spPr bwMode="auto">
          <a:xfrm>
            <a:off x="78745" y="4682956"/>
            <a:ext cx="4544898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657600" algn="l"/>
                <a:tab pos="4457700" algn="l"/>
                <a:tab pos="64008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The 3 basic stack operations are </a:t>
            </a:r>
            <a:r>
              <a:rPr lang="en-US" sz="2400" b="1" dirty="0">
                <a:solidFill>
                  <a:schemeClr val="accent2"/>
                </a:solidFill>
              </a:rPr>
              <a:t>push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accent2"/>
                </a:solidFill>
              </a:rPr>
              <a:t>pop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chemeClr val="accent2"/>
                </a:solidFill>
              </a:rPr>
              <a:t>access</a:t>
            </a:r>
            <a:r>
              <a:rPr lang="en-US" sz="2400" dirty="0">
                <a:solidFill>
                  <a:schemeClr val="bg1"/>
                </a:solidFill>
              </a:rPr>
              <a:t> items on the stack.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765420" y="6462714"/>
            <a:ext cx="4498814" cy="24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463550" indent="-461963"/>
            <a:r>
              <a:rPr lang="en-US" sz="1600" b="1" dirty="0">
                <a:solidFill>
                  <a:srgbClr val="32CD32"/>
                </a:solidFill>
              </a:rPr>
              <a:t>Ref:</a:t>
            </a:r>
            <a:r>
              <a:rPr lang="en-US" sz="1600" dirty="0">
                <a:solidFill>
                  <a:srgbClr val="32CD32"/>
                </a:solidFill>
              </a:rPr>
              <a:t> </a:t>
            </a:r>
            <a:r>
              <a:rPr lang="en-US" sz="1600" dirty="0"/>
              <a:t>	</a:t>
            </a:r>
            <a:r>
              <a:rPr lang="en-US" sz="1600" dirty="0">
                <a:solidFill>
                  <a:schemeClr val="accent2"/>
                </a:solidFill>
              </a:rPr>
              <a:t>Null &amp; </a:t>
            </a:r>
            <a:r>
              <a:rPr lang="en-US" sz="1600" dirty="0" err="1">
                <a:solidFill>
                  <a:schemeClr val="accent2"/>
                </a:solidFill>
              </a:rPr>
              <a:t>Lobur</a:t>
            </a:r>
            <a:r>
              <a:rPr lang="en-US" sz="1600" dirty="0">
                <a:solidFill>
                  <a:schemeClr val="accent2"/>
                </a:solidFill>
              </a:rPr>
              <a:t> (3</a:t>
            </a:r>
            <a:r>
              <a:rPr lang="en-US" sz="1600" baseline="30000" dirty="0">
                <a:solidFill>
                  <a:schemeClr val="accent2"/>
                </a:solidFill>
              </a:rPr>
              <a:t>rd</a:t>
            </a:r>
            <a:r>
              <a:rPr lang="en-US" sz="1600" dirty="0">
                <a:solidFill>
                  <a:schemeClr val="accent2"/>
                </a:solidFill>
              </a:rPr>
              <a:t> Ed) section A.2.3 – Stacks</a:t>
            </a:r>
          </a:p>
        </p:txBody>
      </p:sp>
      <p:sp>
        <p:nvSpPr>
          <p:cNvPr id="53" name="Text Box 45"/>
          <p:cNvSpPr txBox="1">
            <a:spLocks noChangeArrowheads="1"/>
          </p:cNvSpPr>
          <p:nvPr/>
        </p:nvSpPr>
        <p:spPr bwMode="auto">
          <a:xfrm>
            <a:off x="8370577" y="5354079"/>
            <a:ext cx="1223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45720" bIns="0"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0xF00</a:t>
            </a:r>
          </a:p>
        </p:txBody>
      </p:sp>
      <p:sp>
        <p:nvSpPr>
          <p:cNvPr id="54" name="Text Box 45"/>
          <p:cNvSpPr txBox="1">
            <a:spLocks noChangeArrowheads="1"/>
          </p:cNvSpPr>
          <p:nvPr/>
        </p:nvSpPr>
        <p:spPr bwMode="auto">
          <a:xfrm>
            <a:off x="8368741" y="5012639"/>
            <a:ext cx="12239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45720" bIns="0"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0xEFC</a:t>
            </a:r>
          </a:p>
        </p:txBody>
      </p:sp>
      <p:sp>
        <p:nvSpPr>
          <p:cNvPr id="55" name="Text Box 45"/>
          <p:cNvSpPr txBox="1">
            <a:spLocks noChangeArrowheads="1"/>
          </p:cNvSpPr>
          <p:nvPr/>
        </p:nvSpPr>
        <p:spPr bwMode="auto">
          <a:xfrm>
            <a:off x="8677881" y="4656337"/>
            <a:ext cx="912984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0" rIns="45720" bIns="0"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0xEF8</a:t>
            </a:r>
          </a:p>
        </p:txBody>
      </p:sp>
      <p:grpSp>
        <p:nvGrpSpPr>
          <p:cNvPr id="46" name="Group 27">
            <a:extLst>
              <a:ext uri="{FF2B5EF4-FFF2-40B4-BE49-F238E27FC236}">
                <a16:creationId xmlns:a16="http://schemas.microsoft.com/office/drawing/2014/main" id="{CD3AC710-2FF4-A54C-83AF-B9D6F38E0FED}"/>
              </a:ext>
            </a:extLst>
          </p:cNvPr>
          <p:cNvGrpSpPr>
            <a:grpSpLocks/>
          </p:cNvGrpSpPr>
          <p:nvPr/>
        </p:nvGrpSpPr>
        <p:grpSpPr bwMode="auto">
          <a:xfrm>
            <a:off x="7995747" y="4970298"/>
            <a:ext cx="662266" cy="343451"/>
            <a:chOff x="3779" y="1177"/>
            <a:chExt cx="437" cy="116"/>
          </a:xfrm>
        </p:grpSpPr>
        <p:sp>
          <p:nvSpPr>
            <p:cNvPr id="47" name="Rectangle 29">
              <a:extLst>
                <a:ext uri="{FF2B5EF4-FFF2-40B4-BE49-F238E27FC236}">
                  <a16:creationId xmlns:a16="http://schemas.microsoft.com/office/drawing/2014/main" id="{10C22F04-1AA8-7C47-BF38-227B3517C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1177"/>
              <a:ext cx="27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accent1"/>
                  </a:solidFill>
                </a:rPr>
                <a:t>SP</a:t>
              </a:r>
            </a:p>
          </p:txBody>
        </p: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2BA93662-9C73-2043-97B9-1DE05EC70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237"/>
              <a:ext cx="14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104199A5-7DCE-C44E-A52B-5AEE909691E5}"/>
              </a:ext>
            </a:extLst>
          </p:cNvPr>
          <p:cNvGrpSpPr>
            <a:grpSpLocks/>
          </p:cNvGrpSpPr>
          <p:nvPr/>
        </p:nvGrpSpPr>
        <p:grpSpPr bwMode="auto">
          <a:xfrm>
            <a:off x="8001096" y="5324721"/>
            <a:ext cx="662266" cy="343451"/>
            <a:chOff x="3779" y="1177"/>
            <a:chExt cx="437" cy="116"/>
          </a:xfrm>
        </p:grpSpPr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96E930B9-D79D-A240-9D98-FA7AE1E4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1177"/>
              <a:ext cx="27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accent1"/>
                  </a:solidFill>
                </a:rPr>
                <a:t>SP</a:t>
              </a:r>
            </a:p>
          </p:txBody>
        </p: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8EEE6EB9-44BF-4B42-949A-867CAAFDE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9" y="1237"/>
              <a:ext cx="14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E6CE71-8994-AE4A-A309-78DBCB76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0597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27278" cy="649016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 Function Example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-1" y="657369"/>
            <a:ext cx="11811485" cy="1247145"/>
          </a:xfrm>
          <a:noFill/>
        </p:spPr>
        <p:txBody>
          <a:bodyPr>
            <a:normAutofit lnSpcReduction="10000"/>
          </a:bodyPr>
          <a:lstStyle/>
          <a:p>
            <a:pPr>
              <a:tabLst>
                <a:tab pos="6400800" algn="l"/>
              </a:tabLst>
            </a:pP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en-US" dirty="0"/>
              <a:t> function to compute the mean value of </a:t>
            </a:r>
            <a:r>
              <a:rPr lang="en-US" b="1" dirty="0">
                <a:solidFill>
                  <a:schemeClr val="accent2"/>
                </a:solidFill>
              </a:rPr>
              <a:t>N</a:t>
            </a:r>
            <a:r>
              <a:rPr lang="en-US" dirty="0"/>
              <a:t> elements in an integer </a:t>
            </a:r>
            <a:r>
              <a:rPr lang="en-US" b="1" dirty="0">
                <a:solidFill>
                  <a:schemeClr val="accent2"/>
                </a:solidFill>
              </a:rPr>
              <a:t>Array</a:t>
            </a:r>
            <a:r>
              <a:rPr lang="en-US" dirty="0"/>
              <a:t>. </a:t>
            </a:r>
          </a:p>
          <a:p>
            <a:pPr>
              <a:tabLst>
                <a:tab pos="6400800" algn="l"/>
              </a:tabLst>
            </a:pPr>
            <a:r>
              <a:rPr lang="en-US" dirty="0"/>
              <a:t>Pass both parameters </a:t>
            </a:r>
            <a:r>
              <a:rPr lang="en-US" b="1" dirty="0">
                <a:solidFill>
                  <a:schemeClr val="accent2"/>
                </a:solidFill>
              </a:rPr>
              <a:t>by reference</a:t>
            </a:r>
            <a:r>
              <a:rPr lang="en-US" dirty="0"/>
              <a:t>.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8110" y="6526924"/>
            <a:ext cx="394138" cy="331076"/>
          </a:xfrm>
          <a:noFill/>
        </p:spPr>
        <p:txBody>
          <a:bodyPr/>
          <a:lstStyle/>
          <a:p>
            <a:pPr algn="ctr"/>
            <a:fld id="{2A2039E8-C518-4FF3-87F6-DFD1995CE308}" type="slidenum">
              <a:rPr lang="en-US"/>
              <a:pPr algn="ctr"/>
              <a:t>20</a:t>
            </a:fld>
            <a:endParaRPr lang="en-US" dirty="0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1760484" y="5678489"/>
            <a:ext cx="890084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60425" indent="-860425">
              <a:spcBef>
                <a:spcPct val="50000"/>
              </a:spcBef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bg1"/>
                </a:solidFill>
              </a:rPr>
              <a:t>Note:</a:t>
            </a:r>
            <a:r>
              <a:rPr lang="en-US" sz="2400" dirty="0">
                <a:solidFill>
                  <a:schemeClr val="bg1"/>
                </a:solidFill>
              </a:rPr>
              <a:t> Observe that </a:t>
            </a:r>
            <a:r>
              <a:rPr lang="en-US" sz="2400" b="1" dirty="0">
                <a:solidFill>
                  <a:schemeClr val="accent2"/>
                </a:solidFill>
              </a:rPr>
              <a:t>local variables</a:t>
            </a:r>
            <a:r>
              <a:rPr lang="en-US" sz="2400" dirty="0">
                <a:solidFill>
                  <a:schemeClr val="bg1"/>
                </a:solidFill>
              </a:rPr>
              <a:t> are required by the function to compute the result.</a:t>
            </a: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679575" y="2332038"/>
            <a:ext cx="8834438" cy="325120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endParaRPr lang="en-US" sz="1000" b="1" dirty="0">
              <a:latin typeface="Courier New" pitchFamily="49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int Mean (int *Array, int </a:t>
            </a:r>
            <a:r>
              <a:rPr lang="en-US" sz="2000" b="1" u="sng" dirty="0">
                <a:latin typeface="Courier New" pitchFamily="49" charset="0"/>
              </a:rPr>
              <a:t>*N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avg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sum = 0;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endParaRPr lang="en-US" sz="800" b="1" dirty="0">
              <a:latin typeface="Courier New" pitchFamily="49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=0;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&lt;</a:t>
            </a:r>
            <a:r>
              <a:rPr lang="en-US" sz="2000" b="1" u="sng" dirty="0">
                <a:latin typeface="Courier New" pitchFamily="49" charset="0"/>
              </a:rPr>
              <a:t>*N</a:t>
            </a:r>
            <a:r>
              <a:rPr lang="en-US" sz="2000" b="1" dirty="0">
                <a:latin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++)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  sum = sum + Array[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];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avg = sum / </a:t>
            </a:r>
            <a:r>
              <a:rPr lang="en-US" sz="2000" b="1" u="sng" dirty="0">
                <a:latin typeface="Courier New" pitchFamily="49" charset="0"/>
              </a:rPr>
              <a:t>*N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endParaRPr lang="en-US" sz="800" b="1" dirty="0">
              <a:latin typeface="Courier New" pitchFamily="49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</a:rPr>
              <a:t>avg</a:t>
            </a:r>
            <a:r>
              <a:rPr lang="en-US" sz="2000" b="1" dirty="0">
                <a:latin typeface="Courier New" pitchFamily="49" charset="0"/>
              </a:rPr>
              <a:t>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  <a:endParaRPr lang="en-US" sz="800" b="1" dirty="0">
              <a:latin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6D5A7A-79A0-FF4D-8D17-F5EF1CE0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882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-2" y="1620619"/>
            <a:ext cx="84232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Memory storage for these variables is </a:t>
            </a:r>
            <a:r>
              <a:rPr lang="en-US" sz="2400" b="1" dirty="0">
                <a:solidFill>
                  <a:schemeClr val="accent2"/>
                </a:solidFill>
              </a:rPr>
              <a:t>created on entry</a:t>
            </a:r>
            <a:r>
              <a:rPr lang="en-US" sz="2400" dirty="0">
                <a:solidFill>
                  <a:schemeClr val="bg1"/>
                </a:solidFill>
              </a:rPr>
              <a:t> into the subroutine and </a:t>
            </a:r>
            <a:r>
              <a:rPr lang="en-US" sz="2400" b="1" dirty="0">
                <a:solidFill>
                  <a:schemeClr val="accent2"/>
                </a:solidFill>
              </a:rPr>
              <a:t>released on exit</a:t>
            </a:r>
            <a:r>
              <a:rPr lang="en-US" sz="2400" dirty="0">
                <a:solidFill>
                  <a:schemeClr val="bg1"/>
                </a:solidFill>
              </a:rPr>
              <a:t> from subroutine.</a:t>
            </a:r>
          </a:p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accent2"/>
                </a:solidFill>
              </a:rPr>
              <a:t>system stack</a:t>
            </a:r>
            <a:r>
              <a:rPr lang="en-US" sz="2400" dirty="0">
                <a:solidFill>
                  <a:schemeClr val="bg1"/>
                </a:solidFill>
              </a:rPr>
              <a:t> is the ideal place to create memory space for temporary variables.</a:t>
            </a:r>
          </a:p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This temporary memory space is called the </a:t>
            </a:r>
            <a:r>
              <a:rPr lang="en-US" sz="2400" b="1" dirty="0">
                <a:solidFill>
                  <a:schemeClr val="accent2"/>
                </a:solidFill>
              </a:rPr>
              <a:t>stack frame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2699"/>
            <a:ext cx="798195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 Variables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-1" y="729159"/>
            <a:ext cx="11368057" cy="1211263"/>
          </a:xfrm>
          <a:noFill/>
        </p:spPr>
        <p:txBody>
          <a:bodyPr>
            <a:normAutofit/>
          </a:bodyPr>
          <a:lstStyle/>
          <a:p>
            <a:pPr>
              <a:tabLst>
                <a:tab pos="6400800" algn="l"/>
              </a:tabLst>
            </a:pPr>
            <a:r>
              <a:rPr lang="en-US" dirty="0"/>
              <a:t>Subroutines often use local variables whose scope and </a:t>
            </a:r>
            <a:r>
              <a:rPr lang="en-US" b="1" dirty="0">
                <a:solidFill>
                  <a:schemeClr val="accent2"/>
                </a:solidFill>
              </a:rPr>
              <a:t>life span </a:t>
            </a:r>
            <a:r>
              <a:rPr lang="en-US" dirty="0"/>
              <a:t>exist only during the execution of the subroutine.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10800" y="6496050"/>
            <a:ext cx="419100" cy="361950"/>
          </a:xfrm>
          <a:noFill/>
        </p:spPr>
        <p:txBody>
          <a:bodyPr/>
          <a:lstStyle/>
          <a:p>
            <a:fld id="{2F7E3BAF-D67A-4722-AC89-3D426D6AFA5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878220" y="10129839"/>
            <a:ext cx="173182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CE/CZ 1007 </a:t>
            </a:r>
          </a:p>
          <a:p>
            <a:pPr algn="ctr"/>
            <a:r>
              <a:rPr lang="en-US" sz="2000" b="1" dirty="0"/>
              <a:t>Data Structure</a:t>
            </a:r>
          </a:p>
          <a:p>
            <a:pPr algn="ctr"/>
            <a:r>
              <a:rPr lang="en-US" sz="2000" b="1" dirty="0"/>
              <a:t>(Function)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CE495F-28F0-8342-8866-EEDB2A9C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2834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770064" y="5389563"/>
            <a:ext cx="676275" cy="342900"/>
            <a:chOff x="3533" y="2909"/>
            <a:chExt cx="426" cy="216"/>
          </a:xfrm>
        </p:grpSpPr>
        <p:sp>
          <p:nvSpPr>
            <p:cNvPr id="29746" name="Rectangle 27"/>
            <p:cNvSpPr>
              <a:spLocks noChangeArrowheads="1"/>
            </p:cNvSpPr>
            <p:nvPr/>
          </p:nvSpPr>
          <p:spPr bwMode="auto">
            <a:xfrm>
              <a:off x="3533" y="2909"/>
              <a:ext cx="24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9747" name="Line 28"/>
            <p:cNvSpPr>
              <a:spLocks noChangeShapeType="1"/>
            </p:cNvSpPr>
            <p:nvPr/>
          </p:nvSpPr>
          <p:spPr bwMode="auto">
            <a:xfrm>
              <a:off x="3799" y="3011"/>
              <a:ext cx="1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91" name="Text Box 23"/>
          <p:cNvSpPr txBox="1">
            <a:spLocks noChangeArrowheads="1"/>
          </p:cNvSpPr>
          <p:nvPr/>
        </p:nvSpPr>
        <p:spPr bwMode="auto">
          <a:xfrm>
            <a:off x="2667000" y="5775326"/>
            <a:ext cx="1817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System stack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5235"/>
            <a:ext cx="8001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Stack Frame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763" y="743361"/>
            <a:ext cx="11510777" cy="867930"/>
          </a:xfrm>
          <a:noFill/>
        </p:spPr>
        <p:txBody>
          <a:bodyPr wrap="square">
            <a:spAutoFit/>
          </a:bodyPr>
          <a:lstStyle/>
          <a:p>
            <a:pPr>
              <a:tabLst>
                <a:tab pos="6400800" algn="l"/>
              </a:tabLst>
            </a:pPr>
            <a:r>
              <a:rPr lang="en-US" dirty="0"/>
              <a:t>Stack frame of </a:t>
            </a:r>
            <a:r>
              <a:rPr lang="en-US" b="1" dirty="0">
                <a:solidFill>
                  <a:schemeClr val="accent2"/>
                </a:solidFill>
              </a:rPr>
              <a:t>N</a:t>
            </a:r>
            <a:r>
              <a:rPr lang="en-US" dirty="0"/>
              <a:t> words is created on the system stack immediately on entry into a subroutine.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-1" y="1535069"/>
            <a:ext cx="1130245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Memory space within the stack frame can be accessed using with a </a:t>
            </a:r>
            <a:r>
              <a:rPr lang="en-US" sz="2400" b="1" dirty="0">
                <a:solidFill>
                  <a:schemeClr val="accent2"/>
                </a:solidFill>
              </a:rPr>
              <a:t>frame pointer</a:t>
            </a:r>
            <a:r>
              <a:rPr lang="en-US" sz="2400" dirty="0">
                <a:solidFill>
                  <a:schemeClr val="accent2"/>
                </a:solidFill>
              </a:rPr>
              <a:t> (</a:t>
            </a:r>
            <a:r>
              <a:rPr lang="en-US" sz="2400" b="1" dirty="0">
                <a:solidFill>
                  <a:schemeClr val="accent2"/>
                </a:solidFill>
              </a:rPr>
              <a:t>FP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 or the stack pointer 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b="1" dirty="0">
                <a:solidFill>
                  <a:schemeClr val="accent2"/>
                </a:solidFill>
              </a:rPr>
              <a:t>SP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2660652" y="5734050"/>
            <a:ext cx="1911349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sz="2000" b="1" dirty="0"/>
              <a:t>Stack on entry into subroutine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65401" y="3082926"/>
            <a:ext cx="2036763" cy="2727325"/>
            <a:chOff x="1307" y="1942"/>
            <a:chExt cx="1283" cy="1718"/>
          </a:xfrm>
        </p:grpSpPr>
        <p:sp>
          <p:nvSpPr>
            <p:cNvPr id="29738" name="Rectangle 11"/>
            <p:cNvSpPr>
              <a:spLocks noChangeArrowheads="1"/>
            </p:cNvSpPr>
            <p:nvPr/>
          </p:nvSpPr>
          <p:spPr bwMode="auto">
            <a:xfrm>
              <a:off x="1307" y="2015"/>
              <a:ext cx="1283" cy="157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Rectangle 19"/>
            <p:cNvSpPr>
              <a:spLocks noChangeArrowheads="1"/>
            </p:cNvSpPr>
            <p:nvPr/>
          </p:nvSpPr>
          <p:spPr bwMode="auto">
            <a:xfrm>
              <a:off x="1318" y="3409"/>
              <a:ext cx="1262" cy="174"/>
            </a:xfrm>
            <a:prstGeom prst="rect">
              <a:avLst/>
            </a:prstGeom>
            <a:solidFill>
              <a:srgbClr val="FFCC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/>
              <a:endParaRPr lang="en-US" sz="2000" b="1"/>
            </a:p>
          </p:txBody>
        </p:sp>
        <p:sp>
          <p:nvSpPr>
            <p:cNvPr id="29740" name="Line 10"/>
            <p:cNvSpPr>
              <a:spLocks noChangeShapeType="1"/>
            </p:cNvSpPr>
            <p:nvPr/>
          </p:nvSpPr>
          <p:spPr bwMode="auto">
            <a:xfrm>
              <a:off x="2590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41" name="Line 8"/>
            <p:cNvSpPr>
              <a:spLocks noChangeShapeType="1"/>
            </p:cNvSpPr>
            <p:nvPr/>
          </p:nvSpPr>
          <p:spPr bwMode="auto">
            <a:xfrm>
              <a:off x="1307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851174" y="5332720"/>
            <a:ext cx="676275" cy="342900"/>
            <a:chOff x="3533" y="2909"/>
            <a:chExt cx="426" cy="216"/>
          </a:xfrm>
        </p:grpSpPr>
        <p:sp>
          <p:nvSpPr>
            <p:cNvPr id="29736" name="Rectangle 30"/>
            <p:cNvSpPr>
              <a:spLocks noChangeArrowheads="1"/>
            </p:cNvSpPr>
            <p:nvPr/>
          </p:nvSpPr>
          <p:spPr bwMode="auto">
            <a:xfrm>
              <a:off x="3533" y="2909"/>
              <a:ext cx="24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9737" name="Line 31"/>
            <p:cNvSpPr>
              <a:spLocks noChangeShapeType="1"/>
            </p:cNvSpPr>
            <p:nvPr/>
          </p:nvSpPr>
          <p:spPr bwMode="auto">
            <a:xfrm>
              <a:off x="3799" y="3011"/>
              <a:ext cx="1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9600" name="Text Box 32"/>
          <p:cNvSpPr txBox="1">
            <a:spLocks noChangeArrowheads="1"/>
          </p:cNvSpPr>
          <p:nvPr/>
        </p:nvSpPr>
        <p:spPr bwMode="auto">
          <a:xfrm>
            <a:off x="5721350" y="5734051"/>
            <a:ext cx="19192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Stack on entry into subroutine</a:t>
            </a:r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815759" y="3914777"/>
            <a:ext cx="798512" cy="1727200"/>
            <a:chOff x="2832" y="2293"/>
            <a:chExt cx="503" cy="1088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2832" y="2293"/>
              <a:ext cx="503" cy="1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733" name="Group 35"/>
            <p:cNvGrpSpPr>
              <a:grpSpLocks/>
            </p:cNvGrpSpPr>
            <p:nvPr/>
          </p:nvGrpSpPr>
          <p:grpSpPr bwMode="auto">
            <a:xfrm>
              <a:off x="2872" y="2336"/>
              <a:ext cx="426" cy="216"/>
              <a:chOff x="3533" y="2909"/>
              <a:chExt cx="426" cy="216"/>
            </a:xfrm>
          </p:grpSpPr>
          <p:sp>
            <p:nvSpPr>
              <p:cNvPr id="29734" name="Rectangle 36"/>
              <p:cNvSpPr>
                <a:spLocks noChangeArrowheads="1"/>
              </p:cNvSpPr>
              <p:nvPr/>
            </p:nvSpPr>
            <p:spPr bwMode="auto">
              <a:xfrm>
                <a:off x="3533" y="2909"/>
                <a:ext cx="248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0" bIns="18288" anchor="ctr">
                <a:spAutoFit/>
              </a:bodyPr>
              <a:lstStyle/>
              <a:p>
                <a:pPr algn="r" eaLnBrk="1" hangingPunct="1"/>
                <a:r>
                  <a:rPr lang="en-US" sz="2000" b="1" dirty="0">
                    <a:solidFill>
                      <a:schemeClr val="bg1"/>
                    </a:solidFill>
                  </a:rPr>
                  <a:t>SP</a:t>
                </a:r>
              </a:p>
            </p:txBody>
          </p:sp>
          <p:sp>
            <p:nvSpPr>
              <p:cNvPr id="29735" name="Line 37"/>
              <p:cNvSpPr>
                <a:spLocks noChangeShapeType="1"/>
              </p:cNvSpPr>
              <p:nvPr/>
            </p:nvSpPr>
            <p:spPr bwMode="auto">
              <a:xfrm>
                <a:off x="3799" y="3011"/>
                <a:ext cx="16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9606" name="Text Box 38"/>
          <p:cNvSpPr txBox="1">
            <a:spLocks noChangeArrowheads="1"/>
          </p:cNvSpPr>
          <p:nvPr/>
        </p:nvSpPr>
        <p:spPr bwMode="auto">
          <a:xfrm>
            <a:off x="5572559" y="5723822"/>
            <a:ext cx="2309813" cy="701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Stack after stack frame allocation</a:t>
            </a:r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5664201" y="3021014"/>
            <a:ext cx="2036763" cy="2727325"/>
            <a:chOff x="1307" y="1942"/>
            <a:chExt cx="1283" cy="1718"/>
          </a:xfrm>
        </p:grpSpPr>
        <p:sp>
          <p:nvSpPr>
            <p:cNvPr id="29728" name="Rectangle 40"/>
            <p:cNvSpPr>
              <a:spLocks noChangeArrowheads="1"/>
            </p:cNvSpPr>
            <p:nvPr/>
          </p:nvSpPr>
          <p:spPr bwMode="auto">
            <a:xfrm>
              <a:off x="1307" y="2015"/>
              <a:ext cx="1283" cy="157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Rectangle 41"/>
            <p:cNvSpPr>
              <a:spLocks noChangeArrowheads="1"/>
            </p:cNvSpPr>
            <p:nvPr/>
          </p:nvSpPr>
          <p:spPr bwMode="auto">
            <a:xfrm>
              <a:off x="1318" y="3409"/>
              <a:ext cx="1262" cy="174"/>
            </a:xfrm>
            <a:prstGeom prst="rect">
              <a:avLst/>
            </a:prstGeom>
            <a:solidFill>
              <a:srgbClr val="FFCC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/>
              <a:endParaRPr lang="en-US" sz="2000" b="1"/>
            </a:p>
          </p:txBody>
        </p:sp>
        <p:sp>
          <p:nvSpPr>
            <p:cNvPr id="29730" name="Line 42"/>
            <p:cNvSpPr>
              <a:spLocks noChangeShapeType="1"/>
            </p:cNvSpPr>
            <p:nvPr/>
          </p:nvSpPr>
          <p:spPr bwMode="auto">
            <a:xfrm>
              <a:off x="2590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43"/>
            <p:cNvSpPr>
              <a:spLocks noChangeShapeType="1"/>
            </p:cNvSpPr>
            <p:nvPr/>
          </p:nvSpPr>
          <p:spPr bwMode="auto">
            <a:xfrm>
              <a:off x="1307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5673726" y="4040190"/>
            <a:ext cx="2027237" cy="1309687"/>
            <a:chOff x="4078" y="2277"/>
            <a:chExt cx="1277" cy="825"/>
          </a:xfrm>
        </p:grpSpPr>
        <p:sp>
          <p:nvSpPr>
            <p:cNvPr id="29725" name="Rectangle 45"/>
            <p:cNvSpPr>
              <a:spLocks noChangeArrowheads="1"/>
            </p:cNvSpPr>
            <p:nvPr/>
          </p:nvSpPr>
          <p:spPr bwMode="auto">
            <a:xfrm>
              <a:off x="4086" y="2277"/>
              <a:ext cx="1263" cy="8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30000"/>
                </a:spcBef>
              </a:pPr>
              <a:r>
                <a:rPr lang="en-US" sz="2000" b="1" dirty="0">
                  <a:latin typeface="Courier New" pitchFamily="49" charset="0"/>
                </a:rPr>
                <a:t>int avg</a:t>
              </a:r>
            </a:p>
            <a:p>
              <a:pPr>
                <a:spcBef>
                  <a:spcPct val="30000"/>
                </a:spcBef>
              </a:pPr>
              <a:r>
                <a:rPr lang="en-US" sz="2000" b="1" dirty="0">
                  <a:latin typeface="Courier New" pitchFamily="49" charset="0"/>
                </a:rPr>
                <a:t>int </a:t>
              </a:r>
              <a:r>
                <a:rPr lang="en-US" sz="2000" b="1" dirty="0" err="1">
                  <a:latin typeface="Courier New" pitchFamily="49" charset="0"/>
                </a:rPr>
                <a:t>i</a:t>
              </a:r>
              <a:endParaRPr lang="en-US" sz="2000" b="1" dirty="0">
                <a:latin typeface="Courier New" pitchFamily="49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2000" b="1" dirty="0">
                  <a:latin typeface="Courier New" pitchFamily="49" charset="0"/>
                </a:rPr>
                <a:t>int sum</a:t>
              </a:r>
            </a:p>
          </p:txBody>
        </p:sp>
        <p:sp>
          <p:nvSpPr>
            <p:cNvPr id="29726" name="Line 46"/>
            <p:cNvSpPr>
              <a:spLocks noChangeShapeType="1"/>
            </p:cNvSpPr>
            <p:nvPr/>
          </p:nvSpPr>
          <p:spPr bwMode="auto">
            <a:xfrm>
              <a:off x="4083" y="256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47"/>
            <p:cNvSpPr>
              <a:spLocks noChangeShapeType="1"/>
            </p:cNvSpPr>
            <p:nvPr/>
          </p:nvSpPr>
          <p:spPr bwMode="auto">
            <a:xfrm>
              <a:off x="4078" y="282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8405814" y="3095625"/>
            <a:ext cx="1976437" cy="1544638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>
            <a:spAutoFit/>
          </a:bodyPr>
          <a:lstStyle/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endParaRPr lang="en-US" sz="400" b="1">
              <a:latin typeface="Courier New" pitchFamily="49" charset="0"/>
            </a:endParaRP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b="1">
                <a:latin typeface="Courier New" pitchFamily="49" charset="0"/>
              </a:rPr>
              <a:t>int Mean()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b="1">
                <a:latin typeface="Courier New" pitchFamily="49" charset="0"/>
              </a:rPr>
              <a:t> int avg, i;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b="1">
                <a:latin typeface="Courier New" pitchFamily="49" charset="0"/>
              </a:rPr>
              <a:t> int sum = 0;</a:t>
            </a:r>
          </a:p>
          <a:p>
            <a:pPr>
              <a:tabLst>
                <a:tab pos="1146175" algn="l"/>
                <a:tab pos="2395538" algn="l"/>
                <a:tab pos="4397375" algn="l"/>
                <a:tab pos="4513263" algn="l"/>
              </a:tabLst>
            </a:pPr>
            <a:r>
              <a:rPr lang="en-US" b="1">
                <a:latin typeface="Courier New" pitchFamily="49" charset="0"/>
              </a:rPr>
              <a:t> :</a:t>
            </a:r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4851248" y="5332720"/>
            <a:ext cx="676275" cy="342900"/>
            <a:chOff x="3533" y="2909"/>
            <a:chExt cx="426" cy="216"/>
          </a:xfrm>
        </p:grpSpPr>
        <p:sp>
          <p:nvSpPr>
            <p:cNvPr id="29723" name="Rectangle 52"/>
            <p:cNvSpPr>
              <a:spLocks noChangeArrowheads="1"/>
            </p:cNvSpPr>
            <p:nvPr/>
          </p:nvSpPr>
          <p:spPr bwMode="auto">
            <a:xfrm>
              <a:off x="3533" y="2909"/>
              <a:ext cx="24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bg1"/>
                  </a:solidFill>
                </a:rPr>
                <a:t>FP</a:t>
              </a:r>
            </a:p>
          </p:txBody>
        </p:sp>
        <p:sp>
          <p:nvSpPr>
            <p:cNvPr id="29724" name="Line 53"/>
            <p:cNvSpPr>
              <a:spLocks noChangeShapeType="1"/>
            </p:cNvSpPr>
            <p:nvPr/>
          </p:nvSpPr>
          <p:spPr bwMode="auto">
            <a:xfrm>
              <a:off x="3799" y="3011"/>
              <a:ext cx="1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622" name="Text Box 54"/>
          <p:cNvSpPr txBox="1">
            <a:spLocks noChangeArrowheads="1"/>
          </p:cNvSpPr>
          <p:nvPr/>
        </p:nvSpPr>
        <p:spPr bwMode="auto">
          <a:xfrm>
            <a:off x="8482014" y="4598988"/>
            <a:ext cx="1843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rIns="9144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function </a:t>
            </a:r>
            <a:r>
              <a:rPr lang="en-US" b="1" dirty="0">
                <a:solidFill>
                  <a:schemeClr val="accent1"/>
                </a:solidFill>
              </a:rPr>
              <a:t>Mean</a:t>
            </a: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7735170" y="4071763"/>
            <a:ext cx="2670174" cy="2303462"/>
            <a:chOff x="3915" y="2295"/>
            <a:chExt cx="1682" cy="1451"/>
          </a:xfrm>
        </p:grpSpPr>
        <p:sp>
          <p:nvSpPr>
            <p:cNvPr id="29720" name="AutoShape 55"/>
            <p:cNvSpPr>
              <a:spLocks/>
            </p:cNvSpPr>
            <p:nvPr/>
          </p:nvSpPr>
          <p:spPr bwMode="auto">
            <a:xfrm>
              <a:off x="3915" y="2295"/>
              <a:ext cx="146" cy="823"/>
            </a:xfrm>
            <a:prstGeom prst="rightBrace">
              <a:avLst>
                <a:gd name="adj1" fmla="val 46975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1" name="Freeform 57"/>
            <p:cNvSpPr>
              <a:spLocks/>
            </p:cNvSpPr>
            <p:nvPr/>
          </p:nvSpPr>
          <p:spPr bwMode="auto">
            <a:xfrm>
              <a:off x="4080" y="2688"/>
              <a:ext cx="205" cy="702"/>
            </a:xfrm>
            <a:custGeom>
              <a:avLst/>
              <a:gdLst>
                <a:gd name="T0" fmla="*/ 0 w 205"/>
                <a:gd name="T1" fmla="*/ 24 h 924"/>
                <a:gd name="T2" fmla="*/ 114 w 205"/>
                <a:gd name="T3" fmla="*/ 126 h 924"/>
                <a:gd name="T4" fmla="*/ 68 w 205"/>
                <a:gd name="T5" fmla="*/ 783 h 924"/>
                <a:gd name="T6" fmla="*/ 205 w 205"/>
                <a:gd name="T7" fmla="*/ 920 h 9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5"/>
                <a:gd name="T13" fmla="*/ 0 h 924"/>
                <a:gd name="T14" fmla="*/ 205 w 205"/>
                <a:gd name="T15" fmla="*/ 924 h 9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5" h="924">
                  <a:moveTo>
                    <a:pt x="0" y="24"/>
                  </a:moveTo>
                  <a:cubicBezTo>
                    <a:pt x="19" y="41"/>
                    <a:pt x="103" y="0"/>
                    <a:pt x="114" y="126"/>
                  </a:cubicBezTo>
                  <a:cubicBezTo>
                    <a:pt x="125" y="252"/>
                    <a:pt x="53" y="651"/>
                    <a:pt x="68" y="783"/>
                  </a:cubicBezTo>
                  <a:cubicBezTo>
                    <a:pt x="83" y="915"/>
                    <a:pt x="147" y="924"/>
                    <a:pt x="205" y="92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lg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Text Box 58"/>
            <p:cNvSpPr txBox="1">
              <a:spLocks noChangeArrowheads="1"/>
            </p:cNvSpPr>
            <p:nvPr/>
          </p:nvSpPr>
          <p:spPr bwMode="auto">
            <a:xfrm>
              <a:off x="4323" y="2912"/>
              <a:ext cx="1274" cy="8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45720" rIns="4572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Stack frame of N=3 words created for three word-sized local variables in functions </a:t>
              </a:r>
              <a:r>
                <a:rPr lang="en-US" sz="1600" b="1" dirty="0"/>
                <a:t>Mean</a:t>
              </a:r>
              <a:r>
                <a:rPr lang="en-US" sz="1600" dirty="0"/>
                <a:t>.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CE50F-394A-724F-A545-A12129A3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6605B8-8FED-F644-97F9-C4472061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22</a:t>
            </a:fld>
            <a:endParaRPr lang="en-US" dirty="0"/>
          </a:p>
        </p:txBody>
      </p:sp>
      <p:sp>
        <p:nvSpPr>
          <p:cNvPr id="54" name="Rectangle 5">
            <a:extLst>
              <a:ext uri="{FF2B5EF4-FFF2-40B4-BE49-F238E27FC236}">
                <a16:creationId xmlns:a16="http://schemas.microsoft.com/office/drawing/2014/main" id="{FDA0B38F-B39F-4840-B105-362C1588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3" y="2228208"/>
            <a:ext cx="1130245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Frame pointer in ARM can be any register</a:t>
            </a:r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CDF5275F-16AD-2C4F-929F-940D3127F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61" y="2609355"/>
            <a:ext cx="1130245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General convention </a:t>
            </a:r>
            <a:r>
              <a:rPr lang="en-US" sz="2400" b="1" dirty="0">
                <a:solidFill>
                  <a:schemeClr val="accent2"/>
                </a:solidFill>
              </a:rPr>
              <a:t>FP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</a:rPr>
              <a:t>R11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088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9"/>
            <a:ext cx="80772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Accessing Stack Frame Variables </a:t>
            </a:r>
            <a:b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the Frame Pointer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80963" y="894341"/>
            <a:ext cx="8458200" cy="735013"/>
          </a:xfrm>
          <a:noFill/>
        </p:spPr>
        <p:txBody>
          <a:bodyPr/>
          <a:lstStyle/>
          <a:p>
            <a:pPr marL="476250" indent="-457200">
              <a:tabLst>
                <a:tab pos="6400800" algn="l"/>
              </a:tabLst>
            </a:pPr>
            <a:r>
              <a:rPr lang="en-US" dirty="0"/>
              <a:t>Consider the use of a frame pointer register </a:t>
            </a:r>
            <a:r>
              <a:rPr lang="en-US" b="1" dirty="0">
                <a:solidFill>
                  <a:schemeClr val="accent2"/>
                </a:solidFill>
              </a:rPr>
              <a:t>R11</a:t>
            </a:r>
            <a:r>
              <a:rPr lang="en-US" dirty="0"/>
              <a:t>.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2700" y="6572250"/>
            <a:ext cx="438150" cy="247651"/>
          </a:xfrm>
          <a:noFill/>
        </p:spPr>
        <p:txBody>
          <a:bodyPr/>
          <a:lstStyle/>
          <a:p>
            <a:pPr algn="ctr"/>
            <a:fld id="{80C35D10-2C5E-48BA-8B42-1C238956D2D8}" type="slidenum">
              <a:rPr lang="en-US"/>
              <a:pPr algn="ctr"/>
              <a:t>23</a:t>
            </a:fld>
            <a:endParaRPr lang="en-US" dirty="0"/>
          </a:p>
        </p:txBody>
      </p:sp>
      <p:grpSp>
        <p:nvGrpSpPr>
          <p:cNvPr id="30763" name="Group 12"/>
          <p:cNvGrpSpPr>
            <a:grpSpLocks/>
          </p:cNvGrpSpPr>
          <p:nvPr/>
        </p:nvGrpSpPr>
        <p:grpSpPr bwMode="auto">
          <a:xfrm>
            <a:off x="8232110" y="2495933"/>
            <a:ext cx="618462" cy="342900"/>
            <a:chOff x="3533" y="2909"/>
            <a:chExt cx="426" cy="216"/>
          </a:xfrm>
        </p:grpSpPr>
        <p:sp>
          <p:nvSpPr>
            <p:cNvPr id="30764" name="Rectangle 13"/>
            <p:cNvSpPr>
              <a:spLocks noChangeArrowheads="1"/>
            </p:cNvSpPr>
            <p:nvPr/>
          </p:nvSpPr>
          <p:spPr bwMode="auto">
            <a:xfrm>
              <a:off x="3533" y="2909"/>
              <a:ext cx="24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>
              <a:off x="3799" y="3011"/>
              <a:ext cx="1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319087" y="1385742"/>
            <a:ext cx="11291022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Original contents of </a:t>
            </a:r>
            <a:r>
              <a:rPr lang="en-US" sz="2400" b="1" dirty="0">
                <a:solidFill>
                  <a:schemeClr val="accent2"/>
                </a:solidFill>
              </a:rPr>
              <a:t>R11</a:t>
            </a:r>
            <a:r>
              <a:rPr lang="en-US" sz="2400" dirty="0">
                <a:solidFill>
                  <a:schemeClr val="bg1"/>
                </a:solidFill>
              </a:rPr>
              <a:t> is saved on the stack before it is used as the frame pointer. 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8777217" y="4233277"/>
            <a:ext cx="1889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Accessing the stack frame</a:t>
            </a:r>
          </a:p>
        </p:txBody>
      </p:sp>
      <p:grpSp>
        <p:nvGrpSpPr>
          <p:cNvPr id="30756" name="Group 16"/>
          <p:cNvGrpSpPr>
            <a:grpSpLocks/>
          </p:cNvGrpSpPr>
          <p:nvPr/>
        </p:nvGrpSpPr>
        <p:grpSpPr bwMode="auto">
          <a:xfrm>
            <a:off x="8893176" y="1933576"/>
            <a:ext cx="1666875" cy="2727325"/>
            <a:chOff x="1307" y="1942"/>
            <a:chExt cx="1283" cy="1718"/>
          </a:xfrm>
        </p:grpSpPr>
        <p:sp>
          <p:nvSpPr>
            <p:cNvPr id="30758" name="Rectangle 17"/>
            <p:cNvSpPr>
              <a:spLocks noChangeArrowheads="1"/>
            </p:cNvSpPr>
            <p:nvPr/>
          </p:nvSpPr>
          <p:spPr bwMode="auto">
            <a:xfrm>
              <a:off x="1307" y="2015"/>
              <a:ext cx="1283" cy="135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Rectangle 18"/>
            <p:cNvSpPr>
              <a:spLocks noChangeArrowheads="1"/>
            </p:cNvSpPr>
            <p:nvPr/>
          </p:nvSpPr>
          <p:spPr bwMode="auto">
            <a:xfrm>
              <a:off x="1317" y="3197"/>
              <a:ext cx="1262" cy="174"/>
            </a:xfrm>
            <a:prstGeom prst="rect">
              <a:avLst/>
            </a:prstGeom>
            <a:solidFill>
              <a:srgbClr val="FFCC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/>
              <a:endParaRPr lang="en-US" sz="2000" b="1"/>
            </a:p>
          </p:txBody>
        </p:sp>
        <p:sp>
          <p:nvSpPr>
            <p:cNvPr id="30760" name="Line 19"/>
            <p:cNvSpPr>
              <a:spLocks noChangeShapeType="1"/>
            </p:cNvSpPr>
            <p:nvPr/>
          </p:nvSpPr>
          <p:spPr bwMode="auto">
            <a:xfrm>
              <a:off x="2590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20"/>
            <p:cNvSpPr>
              <a:spLocks noChangeShapeType="1"/>
            </p:cNvSpPr>
            <p:nvPr/>
          </p:nvSpPr>
          <p:spPr bwMode="auto">
            <a:xfrm>
              <a:off x="1307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8896350" y="2451963"/>
            <a:ext cx="1657350" cy="1119187"/>
            <a:chOff x="4078" y="2277"/>
            <a:chExt cx="1277" cy="825"/>
          </a:xfrm>
        </p:grpSpPr>
        <p:sp>
          <p:nvSpPr>
            <p:cNvPr id="30753" name="Rectangle 23"/>
            <p:cNvSpPr>
              <a:spLocks noChangeArrowheads="1"/>
            </p:cNvSpPr>
            <p:nvPr/>
          </p:nvSpPr>
          <p:spPr bwMode="auto">
            <a:xfrm>
              <a:off x="4086" y="2277"/>
              <a:ext cx="1263" cy="8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</a:rPr>
                <a:t>avg</a:t>
              </a:r>
              <a:endParaRPr lang="en-US" sz="2000" b="1" dirty="0">
                <a:latin typeface="Courier New" pitchFamily="49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</a:rPr>
                <a:t>i</a:t>
              </a:r>
              <a:endParaRPr lang="en-US" sz="2000" b="1" dirty="0">
                <a:latin typeface="Courier New" pitchFamily="49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sum</a:t>
              </a:r>
            </a:p>
          </p:txBody>
        </p:sp>
        <p:sp>
          <p:nvSpPr>
            <p:cNvPr id="30754" name="Line 24"/>
            <p:cNvSpPr>
              <a:spLocks noChangeShapeType="1"/>
            </p:cNvSpPr>
            <p:nvPr/>
          </p:nvSpPr>
          <p:spPr bwMode="auto">
            <a:xfrm>
              <a:off x="4083" y="256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25"/>
            <p:cNvSpPr>
              <a:spLocks noChangeShapeType="1"/>
            </p:cNvSpPr>
            <p:nvPr/>
          </p:nvSpPr>
          <p:spPr bwMode="auto">
            <a:xfrm>
              <a:off x="4078" y="282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6216651" y="3606317"/>
            <a:ext cx="2620963" cy="342900"/>
            <a:chOff x="2497" y="3379"/>
            <a:chExt cx="1651" cy="216"/>
          </a:xfrm>
        </p:grpSpPr>
        <p:sp>
          <p:nvSpPr>
            <p:cNvPr id="30751" name="Rectangle 27"/>
            <p:cNvSpPr>
              <a:spLocks noChangeArrowheads="1"/>
            </p:cNvSpPr>
            <p:nvPr/>
          </p:nvSpPr>
          <p:spPr bwMode="auto">
            <a:xfrm>
              <a:off x="2497" y="3379"/>
              <a:ext cx="141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b="1" dirty="0">
                  <a:solidFill>
                    <a:schemeClr val="bg1"/>
                  </a:solidFill>
                </a:rPr>
                <a:t>Frame Pointer</a:t>
              </a:r>
              <a:r>
                <a:rPr lang="en-US" sz="2000" b="1" dirty="0">
                  <a:solidFill>
                    <a:schemeClr val="bg1"/>
                  </a:solidFill>
                </a:rPr>
                <a:t> R11</a:t>
              </a:r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>
              <a:off x="3999" y="3490"/>
              <a:ext cx="14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7040564" y="3072918"/>
            <a:ext cx="1133475" cy="255587"/>
            <a:chOff x="3410" y="3980"/>
            <a:chExt cx="714" cy="161"/>
          </a:xfrm>
        </p:grpSpPr>
        <p:sp>
          <p:nvSpPr>
            <p:cNvPr id="30749" name="Line 65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Text Box 66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R11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</a:rPr>
                <a:t>-04</a:t>
              </a:r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7040564" y="2726843"/>
            <a:ext cx="1133475" cy="255587"/>
            <a:chOff x="3410" y="3980"/>
            <a:chExt cx="714" cy="161"/>
          </a:xfrm>
        </p:grpSpPr>
        <p:sp>
          <p:nvSpPr>
            <p:cNvPr id="30747" name="Line 74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Text Box 75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R11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</a:rPr>
                <a:t>-08</a:t>
              </a:r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7040564" y="2393468"/>
            <a:ext cx="1133475" cy="255587"/>
            <a:chOff x="3410" y="3980"/>
            <a:chExt cx="714" cy="161"/>
          </a:xfrm>
        </p:grpSpPr>
        <p:sp>
          <p:nvSpPr>
            <p:cNvPr id="30745" name="Line 77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Text Box 78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R11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</a:rPr>
                <a:t>-012</a:t>
              </a:r>
            </a:p>
          </p:txBody>
        </p:sp>
      </p:grpSp>
      <p:sp>
        <p:nvSpPr>
          <p:cNvPr id="110671" name="Rectangle 79"/>
          <p:cNvSpPr>
            <a:spLocks noChangeArrowheads="1"/>
          </p:cNvSpPr>
          <p:nvPr/>
        </p:nvSpPr>
        <p:spPr bwMode="auto">
          <a:xfrm>
            <a:off x="300038" y="2181802"/>
            <a:ext cx="5630822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Frame pointer </a:t>
            </a:r>
            <a:r>
              <a:rPr lang="en-US" sz="2400" dirty="0">
                <a:solidFill>
                  <a:schemeClr val="accent2"/>
                </a:solidFill>
              </a:rPr>
              <a:t>(</a:t>
            </a:r>
            <a:r>
              <a:rPr lang="en-US" sz="2400" b="1" dirty="0">
                <a:solidFill>
                  <a:schemeClr val="accent2"/>
                </a:solidFill>
              </a:rPr>
              <a:t>R11</a:t>
            </a:r>
            <a:r>
              <a:rPr lang="en-US" sz="2400" dirty="0">
                <a:solidFill>
                  <a:schemeClr val="accent2"/>
                </a:solidFill>
              </a:rPr>
              <a:t>)</a:t>
            </a:r>
            <a:r>
              <a:rPr lang="en-US" sz="2400" dirty="0">
                <a:solidFill>
                  <a:schemeClr val="bg1"/>
                </a:solidFill>
              </a:rPr>
              <a:t> now points to the saved </a:t>
            </a:r>
            <a:r>
              <a:rPr lang="en-US" sz="2400" b="1" dirty="0">
                <a:solidFill>
                  <a:schemeClr val="accent2"/>
                </a:solidFill>
              </a:rPr>
              <a:t>R11</a:t>
            </a:r>
            <a:r>
              <a:rPr lang="en-US" sz="2400" dirty="0">
                <a:solidFill>
                  <a:schemeClr val="bg1"/>
                </a:solidFill>
              </a:rPr>
              <a:t> and a stack frame is created by adding frame size </a:t>
            </a:r>
            <a:r>
              <a:rPr lang="en-US" sz="2400" b="1" dirty="0">
                <a:solidFill>
                  <a:schemeClr val="accent2"/>
                </a:solidFill>
              </a:rPr>
              <a:t>4N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b="1" dirty="0">
                <a:solidFill>
                  <a:schemeClr val="accent2"/>
                </a:solidFill>
              </a:rPr>
              <a:t>SP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0743" name="Rectangle 80"/>
          <p:cNvSpPr>
            <a:spLocks noChangeArrowheads="1"/>
          </p:cNvSpPr>
          <p:nvPr/>
        </p:nvSpPr>
        <p:spPr bwMode="auto">
          <a:xfrm>
            <a:off x="8906218" y="3583172"/>
            <a:ext cx="1638300" cy="345891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>
              <a:spcBef>
                <a:spcPct val="20000"/>
              </a:spcBef>
            </a:pPr>
            <a:r>
              <a:rPr lang="en-US" sz="1600" b="1" dirty="0"/>
              <a:t>Saved R11</a:t>
            </a:r>
          </a:p>
        </p:txBody>
      </p:sp>
      <p:sp>
        <p:nvSpPr>
          <p:cNvPr id="110678" name="Rectangle 86"/>
          <p:cNvSpPr>
            <a:spLocks noChangeArrowheads="1"/>
          </p:cNvSpPr>
          <p:nvPr/>
        </p:nvSpPr>
        <p:spPr bwMode="auto">
          <a:xfrm>
            <a:off x="319088" y="3764541"/>
            <a:ext cx="6296023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R11</a:t>
            </a:r>
            <a:r>
              <a:rPr lang="en-US" sz="2400" dirty="0">
                <a:solidFill>
                  <a:schemeClr val="bg1"/>
                </a:solidFill>
              </a:rPr>
              <a:t> is the frame reference and an appropriate negative displacement from </a:t>
            </a:r>
            <a:r>
              <a:rPr lang="en-US" sz="2400" b="1" dirty="0">
                <a:solidFill>
                  <a:schemeClr val="accent2"/>
                </a:solidFill>
              </a:rPr>
              <a:t>R11</a:t>
            </a:r>
            <a:r>
              <a:rPr lang="en-US" sz="2400" dirty="0">
                <a:solidFill>
                  <a:schemeClr val="bg1"/>
                </a:solidFill>
              </a:rPr>
              <a:t> can be used to access any stack frame variable. </a:t>
            </a:r>
          </a:p>
        </p:txBody>
      </p: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6615114" y="2649054"/>
            <a:ext cx="484187" cy="1023938"/>
            <a:chOff x="3180" y="1966"/>
            <a:chExt cx="305" cy="645"/>
          </a:xfrm>
        </p:grpSpPr>
        <p:sp>
          <p:nvSpPr>
            <p:cNvPr id="30740" name="Freeform 87"/>
            <p:cNvSpPr>
              <a:spLocks/>
            </p:cNvSpPr>
            <p:nvPr/>
          </p:nvSpPr>
          <p:spPr bwMode="auto">
            <a:xfrm>
              <a:off x="3412" y="2393"/>
              <a:ext cx="73" cy="218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Freeform 88"/>
            <p:cNvSpPr>
              <a:spLocks/>
            </p:cNvSpPr>
            <p:nvPr/>
          </p:nvSpPr>
          <p:spPr bwMode="auto">
            <a:xfrm>
              <a:off x="3299" y="2175"/>
              <a:ext cx="166" cy="425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Freeform 89"/>
            <p:cNvSpPr>
              <a:spLocks/>
            </p:cNvSpPr>
            <p:nvPr/>
          </p:nvSpPr>
          <p:spPr bwMode="auto">
            <a:xfrm>
              <a:off x="3180" y="1966"/>
              <a:ext cx="286" cy="635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84" name="Rectangle 92"/>
          <p:cNvSpPr>
            <a:spLocks noChangeArrowheads="1"/>
          </p:cNvSpPr>
          <p:nvPr/>
        </p:nvSpPr>
        <p:spPr bwMode="auto">
          <a:xfrm>
            <a:off x="357187" y="5323466"/>
            <a:ext cx="10976065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When exiting the subroutine, the stack frame can be destroyed by adding </a:t>
            </a:r>
            <a:r>
              <a:rPr lang="en-US" sz="2400" b="1" dirty="0">
                <a:solidFill>
                  <a:schemeClr val="accent2"/>
                </a:solidFill>
              </a:rPr>
              <a:t>4N+4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b="1" dirty="0">
                <a:solidFill>
                  <a:schemeClr val="accent2"/>
                </a:solidFill>
              </a:rPr>
              <a:t>SP</a:t>
            </a:r>
            <a:r>
              <a:rPr lang="en-US" sz="2400" dirty="0">
                <a:solidFill>
                  <a:schemeClr val="bg1"/>
                </a:solidFill>
              </a:rPr>
              <a:t> and copying the saved </a:t>
            </a:r>
            <a:r>
              <a:rPr lang="en-US" sz="2400" b="1" dirty="0">
                <a:solidFill>
                  <a:schemeClr val="accent2"/>
                </a:solidFill>
              </a:rPr>
              <a:t>R11</a:t>
            </a:r>
            <a:r>
              <a:rPr lang="en-US" sz="2400" dirty="0">
                <a:solidFill>
                  <a:schemeClr val="bg1"/>
                </a:solidFill>
              </a:rPr>
              <a:t> value on the stack back into </a:t>
            </a:r>
            <a:r>
              <a:rPr lang="en-US" sz="2400" b="1" dirty="0">
                <a:solidFill>
                  <a:schemeClr val="accent2"/>
                </a:solidFill>
              </a:rPr>
              <a:t>R11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A6991-A2B8-F844-953C-8DB12B43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37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  <p:bldP spid="110595" grpId="0"/>
      <p:bldP spid="110597" grpId="0"/>
      <p:bldP spid="110607" grpId="0"/>
      <p:bldP spid="110671" grpId="0"/>
      <p:bldP spid="30743" grpId="0" animBg="1"/>
      <p:bldP spid="110678" grpId="0"/>
      <p:bldP spid="1106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9"/>
            <a:ext cx="80772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Accessing Stack Frame Variables </a:t>
            </a:r>
            <a:b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the Frame Pointer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94816" y="1089078"/>
            <a:ext cx="11252055" cy="735013"/>
          </a:xfrm>
          <a:noFill/>
        </p:spPr>
        <p:txBody>
          <a:bodyPr>
            <a:noAutofit/>
          </a:bodyPr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dirty="0"/>
              <a:t>When exiting the subroutine, the stack frame can be destroyed by adding </a:t>
            </a:r>
            <a:r>
              <a:rPr lang="en-US" b="1" dirty="0">
                <a:solidFill>
                  <a:schemeClr val="accent2"/>
                </a:solidFill>
              </a:rPr>
              <a:t>4N+4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/>
                </a:solidFill>
              </a:rPr>
              <a:t>SP</a:t>
            </a:r>
            <a:r>
              <a:rPr lang="en-US" dirty="0"/>
              <a:t> and copying the saved </a:t>
            </a:r>
            <a:r>
              <a:rPr lang="en-US" b="1" dirty="0">
                <a:solidFill>
                  <a:schemeClr val="accent2"/>
                </a:solidFill>
              </a:rPr>
              <a:t>R11</a:t>
            </a:r>
            <a:r>
              <a:rPr lang="en-US" dirty="0"/>
              <a:t> value on the stack back into </a:t>
            </a:r>
            <a:r>
              <a:rPr lang="en-US" b="1" dirty="0">
                <a:solidFill>
                  <a:schemeClr val="accent2"/>
                </a:solidFill>
              </a:rPr>
              <a:t>R11</a:t>
            </a:r>
            <a:r>
              <a:rPr lang="en-US" dirty="0"/>
              <a:t>. 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2700" y="6572250"/>
            <a:ext cx="438150" cy="247651"/>
          </a:xfrm>
          <a:noFill/>
        </p:spPr>
        <p:txBody>
          <a:bodyPr/>
          <a:lstStyle/>
          <a:p>
            <a:pPr algn="ctr"/>
            <a:fld id="{80C35D10-2C5E-48BA-8B42-1C238956D2D8}" type="slidenum">
              <a:rPr lang="en-US"/>
              <a:pPr algn="ctr"/>
              <a:t>24</a:t>
            </a:fld>
            <a:endParaRPr lang="en-US" dirty="0"/>
          </a:p>
        </p:txBody>
      </p:sp>
      <p:grpSp>
        <p:nvGrpSpPr>
          <p:cNvPr id="30763" name="Group 12"/>
          <p:cNvGrpSpPr>
            <a:grpSpLocks/>
          </p:cNvGrpSpPr>
          <p:nvPr/>
        </p:nvGrpSpPr>
        <p:grpSpPr bwMode="auto">
          <a:xfrm>
            <a:off x="8232110" y="2495933"/>
            <a:ext cx="618462" cy="342900"/>
            <a:chOff x="3533" y="2909"/>
            <a:chExt cx="426" cy="216"/>
          </a:xfrm>
        </p:grpSpPr>
        <p:sp>
          <p:nvSpPr>
            <p:cNvPr id="30764" name="Rectangle 13"/>
            <p:cNvSpPr>
              <a:spLocks noChangeArrowheads="1"/>
            </p:cNvSpPr>
            <p:nvPr/>
          </p:nvSpPr>
          <p:spPr bwMode="auto">
            <a:xfrm>
              <a:off x="3533" y="2909"/>
              <a:ext cx="24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>
              <a:off x="3799" y="3011"/>
              <a:ext cx="16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8777217" y="4233277"/>
            <a:ext cx="1889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Accessing the stack frame</a:t>
            </a:r>
          </a:p>
        </p:txBody>
      </p:sp>
      <p:grpSp>
        <p:nvGrpSpPr>
          <p:cNvPr id="30756" name="Group 16"/>
          <p:cNvGrpSpPr>
            <a:grpSpLocks/>
          </p:cNvGrpSpPr>
          <p:nvPr/>
        </p:nvGrpSpPr>
        <p:grpSpPr bwMode="auto">
          <a:xfrm>
            <a:off x="8893176" y="1933576"/>
            <a:ext cx="1666875" cy="2727325"/>
            <a:chOff x="1307" y="1942"/>
            <a:chExt cx="1283" cy="1718"/>
          </a:xfrm>
        </p:grpSpPr>
        <p:sp>
          <p:nvSpPr>
            <p:cNvPr id="30758" name="Rectangle 17"/>
            <p:cNvSpPr>
              <a:spLocks noChangeArrowheads="1"/>
            </p:cNvSpPr>
            <p:nvPr/>
          </p:nvSpPr>
          <p:spPr bwMode="auto">
            <a:xfrm>
              <a:off x="1307" y="2015"/>
              <a:ext cx="1283" cy="135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Rectangle 18"/>
            <p:cNvSpPr>
              <a:spLocks noChangeArrowheads="1"/>
            </p:cNvSpPr>
            <p:nvPr/>
          </p:nvSpPr>
          <p:spPr bwMode="auto">
            <a:xfrm>
              <a:off x="1317" y="3197"/>
              <a:ext cx="1262" cy="174"/>
            </a:xfrm>
            <a:prstGeom prst="rect">
              <a:avLst/>
            </a:prstGeom>
            <a:solidFill>
              <a:srgbClr val="FFCC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/>
              <a:endParaRPr lang="en-US" sz="2000" b="1"/>
            </a:p>
          </p:txBody>
        </p:sp>
        <p:sp>
          <p:nvSpPr>
            <p:cNvPr id="30760" name="Line 19"/>
            <p:cNvSpPr>
              <a:spLocks noChangeShapeType="1"/>
            </p:cNvSpPr>
            <p:nvPr/>
          </p:nvSpPr>
          <p:spPr bwMode="auto">
            <a:xfrm>
              <a:off x="2590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20"/>
            <p:cNvSpPr>
              <a:spLocks noChangeShapeType="1"/>
            </p:cNvSpPr>
            <p:nvPr/>
          </p:nvSpPr>
          <p:spPr bwMode="auto">
            <a:xfrm>
              <a:off x="1307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8896350" y="2451963"/>
            <a:ext cx="1657350" cy="1119187"/>
            <a:chOff x="4078" y="2277"/>
            <a:chExt cx="1277" cy="825"/>
          </a:xfrm>
        </p:grpSpPr>
        <p:sp>
          <p:nvSpPr>
            <p:cNvPr id="30753" name="Rectangle 23"/>
            <p:cNvSpPr>
              <a:spLocks noChangeArrowheads="1"/>
            </p:cNvSpPr>
            <p:nvPr/>
          </p:nvSpPr>
          <p:spPr bwMode="auto">
            <a:xfrm>
              <a:off x="4086" y="2277"/>
              <a:ext cx="1263" cy="8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</a:rPr>
                <a:t>avg</a:t>
              </a:r>
              <a:endParaRPr lang="en-US" sz="2000" b="1" dirty="0">
                <a:latin typeface="Courier New" pitchFamily="49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</a:rPr>
                <a:t>i</a:t>
              </a:r>
              <a:endParaRPr lang="en-US" sz="2000" b="1" dirty="0">
                <a:latin typeface="Courier New" pitchFamily="49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sum</a:t>
              </a:r>
            </a:p>
          </p:txBody>
        </p:sp>
        <p:sp>
          <p:nvSpPr>
            <p:cNvPr id="30754" name="Line 24"/>
            <p:cNvSpPr>
              <a:spLocks noChangeShapeType="1"/>
            </p:cNvSpPr>
            <p:nvPr/>
          </p:nvSpPr>
          <p:spPr bwMode="auto">
            <a:xfrm>
              <a:off x="4083" y="256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25"/>
            <p:cNvSpPr>
              <a:spLocks noChangeShapeType="1"/>
            </p:cNvSpPr>
            <p:nvPr/>
          </p:nvSpPr>
          <p:spPr bwMode="auto">
            <a:xfrm>
              <a:off x="4078" y="282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6216651" y="3606317"/>
            <a:ext cx="2620963" cy="342900"/>
            <a:chOff x="2497" y="3379"/>
            <a:chExt cx="1651" cy="216"/>
          </a:xfrm>
        </p:grpSpPr>
        <p:sp>
          <p:nvSpPr>
            <p:cNvPr id="30751" name="Rectangle 27"/>
            <p:cNvSpPr>
              <a:spLocks noChangeArrowheads="1"/>
            </p:cNvSpPr>
            <p:nvPr/>
          </p:nvSpPr>
          <p:spPr bwMode="auto">
            <a:xfrm>
              <a:off x="2497" y="3379"/>
              <a:ext cx="141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b="1" dirty="0">
                  <a:solidFill>
                    <a:schemeClr val="bg1"/>
                  </a:solidFill>
                </a:rPr>
                <a:t>Frame Pointer</a:t>
              </a:r>
              <a:r>
                <a:rPr lang="en-US" sz="2000" b="1" dirty="0">
                  <a:solidFill>
                    <a:schemeClr val="bg1"/>
                  </a:solidFill>
                </a:rPr>
                <a:t> R11</a:t>
              </a:r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>
              <a:off x="3999" y="3490"/>
              <a:ext cx="14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7040564" y="3072918"/>
            <a:ext cx="1133475" cy="255587"/>
            <a:chOff x="3410" y="3980"/>
            <a:chExt cx="714" cy="161"/>
          </a:xfrm>
        </p:grpSpPr>
        <p:sp>
          <p:nvSpPr>
            <p:cNvPr id="30749" name="Line 65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Text Box 66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R11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</a:rPr>
                <a:t>-04</a:t>
              </a:r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7040564" y="2726843"/>
            <a:ext cx="1133475" cy="255587"/>
            <a:chOff x="3410" y="3980"/>
            <a:chExt cx="714" cy="161"/>
          </a:xfrm>
        </p:grpSpPr>
        <p:sp>
          <p:nvSpPr>
            <p:cNvPr id="30747" name="Line 74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Text Box 75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R11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</a:rPr>
                <a:t>-08</a:t>
              </a:r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7040564" y="2393468"/>
            <a:ext cx="1133475" cy="255587"/>
            <a:chOff x="3410" y="3980"/>
            <a:chExt cx="714" cy="161"/>
          </a:xfrm>
        </p:grpSpPr>
        <p:sp>
          <p:nvSpPr>
            <p:cNvPr id="30745" name="Line 77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Text Box 78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R11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</a:rPr>
                <a:t>-012</a:t>
              </a:r>
            </a:p>
          </p:txBody>
        </p:sp>
      </p:grpSp>
      <p:sp>
        <p:nvSpPr>
          <p:cNvPr id="30743" name="Rectangle 80"/>
          <p:cNvSpPr>
            <a:spLocks noChangeArrowheads="1"/>
          </p:cNvSpPr>
          <p:nvPr/>
        </p:nvSpPr>
        <p:spPr bwMode="auto">
          <a:xfrm>
            <a:off x="8906218" y="3583172"/>
            <a:ext cx="1638300" cy="345891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>
              <a:spcBef>
                <a:spcPct val="20000"/>
              </a:spcBef>
            </a:pPr>
            <a:r>
              <a:rPr lang="en-US" sz="1600" b="1" dirty="0"/>
              <a:t>Saved R11</a:t>
            </a:r>
          </a:p>
        </p:txBody>
      </p:sp>
      <p:grpSp>
        <p:nvGrpSpPr>
          <p:cNvPr id="12" name="Group 90"/>
          <p:cNvGrpSpPr>
            <a:grpSpLocks/>
          </p:cNvGrpSpPr>
          <p:nvPr/>
        </p:nvGrpSpPr>
        <p:grpSpPr bwMode="auto">
          <a:xfrm>
            <a:off x="6615114" y="2649054"/>
            <a:ext cx="484187" cy="1023938"/>
            <a:chOff x="3180" y="1966"/>
            <a:chExt cx="305" cy="645"/>
          </a:xfrm>
        </p:grpSpPr>
        <p:sp>
          <p:nvSpPr>
            <p:cNvPr id="30740" name="Freeform 87"/>
            <p:cNvSpPr>
              <a:spLocks/>
            </p:cNvSpPr>
            <p:nvPr/>
          </p:nvSpPr>
          <p:spPr bwMode="auto">
            <a:xfrm>
              <a:off x="3412" y="2393"/>
              <a:ext cx="73" cy="218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Freeform 88"/>
            <p:cNvSpPr>
              <a:spLocks/>
            </p:cNvSpPr>
            <p:nvPr/>
          </p:nvSpPr>
          <p:spPr bwMode="auto">
            <a:xfrm>
              <a:off x="3299" y="2175"/>
              <a:ext cx="166" cy="425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Freeform 89"/>
            <p:cNvSpPr>
              <a:spLocks/>
            </p:cNvSpPr>
            <p:nvPr/>
          </p:nvSpPr>
          <p:spPr bwMode="auto">
            <a:xfrm>
              <a:off x="3180" y="1966"/>
              <a:ext cx="286" cy="635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A6991-A2B8-F844-953C-8DB12B43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  <p:sp>
        <p:nvSpPr>
          <p:cNvPr id="40" name="Rectangle 92">
            <a:extLst>
              <a:ext uri="{FF2B5EF4-FFF2-40B4-BE49-F238E27FC236}">
                <a16:creationId xmlns:a16="http://schemas.microsoft.com/office/drawing/2014/main" id="{80CE9396-1016-5A4B-8A2F-ED7BA48F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04" y="2617306"/>
            <a:ext cx="8025209" cy="53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tabLst>
                <a:tab pos="1206500" algn="l"/>
                <a:tab pos="4178300" algn="l"/>
              </a:tabLst>
            </a:pPr>
            <a:r>
              <a:rPr lang="en-US" sz="2800" dirty="0">
                <a:solidFill>
                  <a:schemeClr val="bg1"/>
                </a:solidFill>
              </a:rPr>
              <a:t>For N=3</a:t>
            </a:r>
          </a:p>
          <a:p>
            <a:pPr>
              <a:spcBef>
                <a:spcPct val="50000"/>
              </a:spcBef>
              <a:tabLst>
                <a:tab pos="1206500" algn="l"/>
                <a:tab pos="4178300" algn="l"/>
              </a:tabLst>
            </a:pPr>
            <a:r>
              <a:rPr lang="en-US" sz="2800" b="1" dirty="0">
                <a:solidFill>
                  <a:schemeClr val="accent3"/>
                </a:solidFill>
                <a:latin typeface="Courier" pitchFamily="2" charset="0"/>
              </a:rPr>
              <a:t>ADD SP, SP, #16</a:t>
            </a:r>
          </a:p>
          <a:p>
            <a:pPr>
              <a:spcBef>
                <a:spcPct val="50000"/>
              </a:spcBef>
              <a:tabLst>
                <a:tab pos="1206500" algn="l"/>
                <a:tab pos="4178300" algn="l"/>
              </a:tabLst>
            </a:pPr>
            <a:r>
              <a:rPr lang="en-US" sz="2800" b="1" dirty="0">
                <a:solidFill>
                  <a:schemeClr val="accent3"/>
                </a:solidFill>
                <a:latin typeface="Courier" pitchFamily="2" charset="0"/>
              </a:rPr>
              <a:t>LDR R11,[R11]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756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MS PGothic" charset="-128"/>
              </a:rPr>
              <a:t>What is the instruction to create a stack frame for 4 local variables (32-bit each)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52413" y="2428875"/>
            <a:ext cx="4114800" cy="4006056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ADD SP, SP, #5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SUB SP, SP, #4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SUB SP, SP,#16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ADD SP,SP,#16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69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PQuestion" title="Question Text"/>
          <p:cNvSpPr>
            <a:spLocks noGrp="1"/>
          </p:cNvSpPr>
          <p:nvPr>
            <p:ph type="title"/>
          </p:nvPr>
        </p:nvSpPr>
        <p:spPr>
          <a:xfrm>
            <a:off x="61913" y="121841"/>
            <a:ext cx="11353799" cy="132556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ea typeface="MS PGothic" charset="-128"/>
              </a:rPr>
              <a:t>If we are using R11 as frame pointer, what is the instruction to store R4 to local variable c</a:t>
            </a:r>
          </a:p>
        </p:txBody>
      </p:sp>
      <p:sp>
        <p:nvSpPr>
          <p:cNvPr id="13314" name="TPAnswers" title="Answer Text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72912" y="1780974"/>
            <a:ext cx="4114800" cy="4525963"/>
          </a:xfrm>
        </p:spPr>
        <p:txBody>
          <a:bodyPr>
            <a:normAutofit/>
          </a:bodyPr>
          <a:lstStyle/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STR R4, [R11,#-1]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STR R4, [R11,#-4]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STR R4, [R11,#-4]!</a:t>
            </a:r>
          </a:p>
          <a:p>
            <a:pPr marL="514350" indent="-514350">
              <a:buFont typeface="Arial" charset="0"/>
              <a:buAutoNum type="alphaUcPeriod"/>
            </a:pPr>
            <a:endParaRPr lang="en-US" altLang="en-US" dirty="0">
              <a:ea typeface="MS PGothic" charset="-128"/>
            </a:endParaRPr>
          </a:p>
          <a:p>
            <a:pPr marL="514350" indent="-514350">
              <a:buFont typeface="Arial" charset="0"/>
              <a:buAutoNum type="alphaUcPeriod"/>
            </a:pPr>
            <a:r>
              <a:rPr lang="en-US" altLang="en-US" dirty="0">
                <a:ea typeface="MS PGothic" charset="-128"/>
              </a:rPr>
              <a:t>STMFD R11!,{R4}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42C05-564B-774A-8FC2-1BA70D2A9844}"/>
              </a:ext>
            </a:extLst>
          </p:cNvPr>
          <p:cNvSpPr/>
          <p:nvPr/>
        </p:nvSpPr>
        <p:spPr>
          <a:xfrm>
            <a:off x="9129092" y="2658069"/>
            <a:ext cx="1738312" cy="442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3AD02-B13F-DD4C-A517-02ED6EB1D5E3}"/>
              </a:ext>
            </a:extLst>
          </p:cNvPr>
          <p:cNvSpPr/>
          <p:nvPr/>
        </p:nvSpPr>
        <p:spPr>
          <a:xfrm>
            <a:off x="9129092" y="3100982"/>
            <a:ext cx="1738312" cy="442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Saved R11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4091-400B-1944-A403-8D6D8495CB98}"/>
              </a:ext>
            </a:extLst>
          </p:cNvPr>
          <p:cNvSpPr/>
          <p:nvPr/>
        </p:nvSpPr>
        <p:spPr>
          <a:xfrm>
            <a:off x="9129092" y="2215156"/>
            <a:ext cx="1738312" cy="442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AC11-F1FF-F246-B09A-B5372B0C92E7}"/>
              </a:ext>
            </a:extLst>
          </p:cNvPr>
          <p:cNvSpPr/>
          <p:nvPr/>
        </p:nvSpPr>
        <p:spPr>
          <a:xfrm>
            <a:off x="9129092" y="1780974"/>
            <a:ext cx="1738312" cy="442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 sum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725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-19050"/>
            <a:ext cx="7981950" cy="971550"/>
          </a:xfrm>
        </p:spPr>
        <p:txBody>
          <a:bodyPr vert="horz" lIns="0" tIns="45720" rIns="0" bIns="45720" rtlCol="0" anchor="ctr"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 Function Example</a:t>
            </a:r>
            <a:r>
              <a:rPr 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br>
              <a:rPr lang="en-US" sz="24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32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Accessing Parameters &amp; Local Variables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965200"/>
            <a:ext cx="8458200" cy="867930"/>
          </a:xfrm>
          <a:noFill/>
        </p:spPr>
        <p:txBody>
          <a:bodyPr>
            <a:spAutoFit/>
          </a:bodyPr>
          <a:lstStyle/>
          <a:p>
            <a:pPr marL="457200" indent="-438150">
              <a:buBlip>
                <a:blip r:embed="rId5"/>
              </a:buBlip>
              <a:tabLst>
                <a:tab pos="6400800" algn="l"/>
              </a:tabLst>
            </a:pPr>
            <a:r>
              <a:rPr lang="en-US" dirty="0"/>
              <a:t>Both parameters passed in and local variables can be accessed using the frame pointer (</a:t>
            </a:r>
            <a:r>
              <a:rPr lang="en-US" b="1" dirty="0"/>
              <a:t>FP</a:t>
            </a:r>
            <a:r>
              <a:rPr lang="en-US" dirty="0"/>
              <a:t>).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72700" y="6572250"/>
            <a:ext cx="438150" cy="247651"/>
          </a:xfrm>
          <a:noFill/>
        </p:spPr>
        <p:txBody>
          <a:bodyPr/>
          <a:lstStyle/>
          <a:p>
            <a:pPr algn="ctr"/>
            <a:fld id="{80C35D10-2C5E-48BA-8B42-1C238956D2D8}" type="slidenum">
              <a:rPr lang="en-US"/>
              <a:pPr algn="ctr"/>
              <a:t>27</a:t>
            </a:fld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174039" y="2427671"/>
            <a:ext cx="731702" cy="1468438"/>
            <a:chOff x="2832" y="2293"/>
            <a:chExt cx="504" cy="925"/>
          </a:xfrm>
        </p:grpSpPr>
        <p:sp>
          <p:nvSpPr>
            <p:cNvPr id="30762" name="Rectangle 11"/>
            <p:cNvSpPr>
              <a:spLocks noChangeArrowheads="1"/>
            </p:cNvSpPr>
            <p:nvPr/>
          </p:nvSpPr>
          <p:spPr bwMode="auto">
            <a:xfrm>
              <a:off x="2832" y="2293"/>
              <a:ext cx="504" cy="9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872" y="2336"/>
              <a:ext cx="426" cy="216"/>
              <a:chOff x="3533" y="2909"/>
              <a:chExt cx="426" cy="216"/>
            </a:xfrm>
          </p:grpSpPr>
          <p:sp>
            <p:nvSpPr>
              <p:cNvPr id="30764" name="Rectangle 13"/>
              <p:cNvSpPr>
                <a:spLocks noChangeArrowheads="1"/>
              </p:cNvSpPr>
              <p:nvPr/>
            </p:nvSpPr>
            <p:spPr bwMode="auto">
              <a:xfrm>
                <a:off x="3533" y="2909"/>
                <a:ext cx="248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0" bIns="18288" anchor="ctr">
                <a:spAutoFit/>
              </a:bodyPr>
              <a:lstStyle/>
              <a:p>
                <a:pPr algn="r" eaLnBrk="1" hangingPunct="1"/>
                <a:r>
                  <a:rPr lang="en-US" sz="2000" b="1" dirty="0"/>
                  <a:t>SP</a:t>
                </a:r>
              </a:p>
            </p:txBody>
          </p:sp>
          <p:sp>
            <p:nvSpPr>
              <p:cNvPr id="30765" name="Line 14"/>
              <p:cNvSpPr>
                <a:spLocks noChangeShapeType="1"/>
              </p:cNvSpPr>
              <p:nvPr/>
            </p:nvSpPr>
            <p:spPr bwMode="auto">
              <a:xfrm>
                <a:off x="3799" y="3011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893176" y="1933575"/>
            <a:ext cx="1666883" cy="3259138"/>
            <a:chOff x="1307" y="1942"/>
            <a:chExt cx="1283" cy="2053"/>
          </a:xfrm>
        </p:grpSpPr>
        <p:sp>
          <p:nvSpPr>
            <p:cNvPr id="30758" name="Rectangle 17"/>
            <p:cNvSpPr>
              <a:spLocks noChangeArrowheads="1"/>
            </p:cNvSpPr>
            <p:nvPr/>
          </p:nvSpPr>
          <p:spPr bwMode="auto">
            <a:xfrm>
              <a:off x="1307" y="2015"/>
              <a:ext cx="1283" cy="1959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Line 19"/>
            <p:cNvSpPr>
              <a:spLocks noChangeShapeType="1"/>
            </p:cNvSpPr>
            <p:nvPr/>
          </p:nvSpPr>
          <p:spPr bwMode="auto">
            <a:xfrm flipH="1">
              <a:off x="2587" y="1942"/>
              <a:ext cx="3" cy="20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20"/>
            <p:cNvSpPr>
              <a:spLocks noChangeShapeType="1"/>
            </p:cNvSpPr>
            <p:nvPr/>
          </p:nvSpPr>
          <p:spPr bwMode="auto">
            <a:xfrm>
              <a:off x="1307" y="1942"/>
              <a:ext cx="12" cy="20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8896350" y="2451963"/>
            <a:ext cx="1657350" cy="1119187"/>
            <a:chOff x="4078" y="2277"/>
            <a:chExt cx="1277" cy="825"/>
          </a:xfrm>
        </p:grpSpPr>
        <p:sp>
          <p:nvSpPr>
            <p:cNvPr id="30753" name="Rectangle 23"/>
            <p:cNvSpPr>
              <a:spLocks noChangeArrowheads="1"/>
            </p:cNvSpPr>
            <p:nvPr/>
          </p:nvSpPr>
          <p:spPr bwMode="auto">
            <a:xfrm>
              <a:off x="4086" y="2277"/>
              <a:ext cx="1263" cy="8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</a:rPr>
                <a:t>avg</a:t>
              </a:r>
              <a:endParaRPr lang="en-US" sz="2000" b="1" dirty="0">
                <a:latin typeface="Courier New" pitchFamily="49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</a:rPr>
                <a:t>i</a:t>
              </a:r>
              <a:endParaRPr lang="en-US" sz="2000" b="1" dirty="0">
                <a:latin typeface="Courier New" pitchFamily="49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sum</a:t>
              </a:r>
            </a:p>
          </p:txBody>
        </p:sp>
        <p:sp>
          <p:nvSpPr>
            <p:cNvPr id="30754" name="Line 24"/>
            <p:cNvSpPr>
              <a:spLocks noChangeShapeType="1"/>
            </p:cNvSpPr>
            <p:nvPr/>
          </p:nvSpPr>
          <p:spPr bwMode="auto">
            <a:xfrm>
              <a:off x="4083" y="256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25"/>
            <p:cNvSpPr>
              <a:spLocks noChangeShapeType="1"/>
            </p:cNvSpPr>
            <p:nvPr/>
          </p:nvSpPr>
          <p:spPr bwMode="auto">
            <a:xfrm>
              <a:off x="4078" y="282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7040564" y="3072918"/>
            <a:ext cx="1133475" cy="255587"/>
            <a:chOff x="3410" y="3980"/>
            <a:chExt cx="714" cy="161"/>
          </a:xfrm>
        </p:grpSpPr>
        <p:sp>
          <p:nvSpPr>
            <p:cNvPr id="30749" name="Line 65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Text Box 66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latin typeface="Courier New" pitchFamily="49" charset="0"/>
                </a:rPr>
                <a:t>R3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-01</a:t>
              </a:r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7040564" y="2733679"/>
            <a:ext cx="1133475" cy="250825"/>
            <a:chOff x="3410" y="3980"/>
            <a:chExt cx="714" cy="158"/>
          </a:xfrm>
        </p:grpSpPr>
        <p:sp>
          <p:nvSpPr>
            <p:cNvPr id="30747" name="Line 74"/>
            <p:cNvSpPr>
              <a:spLocks noChangeShapeType="1"/>
            </p:cNvSpPr>
            <p:nvPr/>
          </p:nvSpPr>
          <p:spPr bwMode="auto">
            <a:xfrm>
              <a:off x="3410" y="4138"/>
              <a:ext cx="714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Text Box 75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latin typeface="Courier New" pitchFamily="49" charset="0"/>
                </a:rPr>
                <a:t>R3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-02</a:t>
              </a:r>
            </a:p>
          </p:txBody>
        </p:sp>
      </p:grp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7040564" y="2393468"/>
            <a:ext cx="1133475" cy="255587"/>
            <a:chOff x="3410" y="3980"/>
            <a:chExt cx="714" cy="161"/>
          </a:xfrm>
        </p:grpSpPr>
        <p:sp>
          <p:nvSpPr>
            <p:cNvPr id="30745" name="Line 77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Text Box 78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latin typeface="Courier New" pitchFamily="49" charset="0"/>
                </a:rPr>
                <a:t>R3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-03</a:t>
              </a:r>
            </a:p>
          </p:txBody>
        </p:sp>
      </p:grpSp>
      <p:sp>
        <p:nvSpPr>
          <p:cNvPr id="30743" name="Rectangle 80"/>
          <p:cNvSpPr>
            <a:spLocks noChangeArrowheads="1"/>
          </p:cNvSpPr>
          <p:nvPr/>
        </p:nvSpPr>
        <p:spPr bwMode="auto">
          <a:xfrm>
            <a:off x="8906218" y="3583172"/>
            <a:ext cx="1638300" cy="345891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>
              <a:spcBef>
                <a:spcPct val="20000"/>
              </a:spcBef>
            </a:pPr>
            <a:r>
              <a:rPr lang="en-US" sz="1600" b="1" dirty="0"/>
              <a:t>Saved R3</a:t>
            </a:r>
          </a:p>
        </p:txBody>
      </p: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6615114" y="2649054"/>
            <a:ext cx="484187" cy="1023938"/>
            <a:chOff x="3180" y="1966"/>
            <a:chExt cx="305" cy="645"/>
          </a:xfrm>
        </p:grpSpPr>
        <p:sp>
          <p:nvSpPr>
            <p:cNvPr id="30740" name="Freeform 87"/>
            <p:cNvSpPr>
              <a:spLocks/>
            </p:cNvSpPr>
            <p:nvPr/>
          </p:nvSpPr>
          <p:spPr bwMode="auto">
            <a:xfrm>
              <a:off x="3412" y="2393"/>
              <a:ext cx="73" cy="218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Freeform 88"/>
            <p:cNvSpPr>
              <a:spLocks/>
            </p:cNvSpPr>
            <p:nvPr/>
          </p:nvSpPr>
          <p:spPr bwMode="auto">
            <a:xfrm>
              <a:off x="3299" y="2177"/>
              <a:ext cx="166" cy="423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Freeform 89"/>
            <p:cNvSpPr>
              <a:spLocks/>
            </p:cNvSpPr>
            <p:nvPr/>
          </p:nvSpPr>
          <p:spPr bwMode="auto">
            <a:xfrm>
              <a:off x="3180" y="1966"/>
              <a:ext cx="286" cy="635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1717831" y="1"/>
            <a:ext cx="8858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 dirty="0">
                <a:latin typeface="Arial Narrow" pitchFamily="34" charset="0"/>
              </a:rPr>
              <a:t>© </a:t>
            </a:r>
            <a:r>
              <a:rPr lang="en-US" sz="800" dirty="0" err="1">
                <a:latin typeface="Arial Narrow" pitchFamily="34" charset="0"/>
              </a:rPr>
              <a:t>W.B.Goh</a:t>
            </a:r>
            <a:r>
              <a:rPr lang="en-US" sz="800" dirty="0">
                <a:latin typeface="Arial Narrow" pitchFamily="34" charset="0"/>
              </a:rPr>
              <a:t> (2013)</a:t>
            </a:r>
          </a:p>
        </p:txBody>
      </p:sp>
      <p:sp>
        <p:nvSpPr>
          <p:cNvPr id="47" name="Flowchart: Document 46"/>
          <p:cNvSpPr/>
          <p:nvPr/>
        </p:nvSpPr>
        <p:spPr bwMode="auto">
          <a:xfrm>
            <a:off x="1828800" y="1943101"/>
            <a:ext cx="4076700" cy="3009900"/>
          </a:xfrm>
          <a:prstGeom prst="flowChartDocumen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Mean 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*Array,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N)</a:t>
            </a: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avg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sum = 0;</a:t>
            </a: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endParaRPr lang="en-US" sz="1000" b="1" dirty="0">
              <a:latin typeface="Courier New" pitchFamily="49" charset="0"/>
            </a:endParaRP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r>
              <a:rPr lang="en-US" b="1" dirty="0">
                <a:latin typeface="Courier New" pitchFamily="49" charset="0"/>
              </a:rPr>
              <a:t>	for 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=0;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&lt;N;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</a:t>
            </a: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r>
              <a:rPr lang="en-US" b="1" dirty="0">
                <a:latin typeface="Courier New" pitchFamily="49" charset="0"/>
              </a:rPr>
              <a:t>	  sum = sum + Array[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];</a:t>
            </a: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avg</a:t>
            </a:r>
            <a:r>
              <a:rPr lang="en-US" b="1" dirty="0">
                <a:latin typeface="Courier New" pitchFamily="49" charset="0"/>
              </a:rPr>
              <a:t> = sum / N;</a:t>
            </a: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endParaRPr lang="en-US" sz="1000" b="1" dirty="0">
              <a:latin typeface="Courier New" pitchFamily="49" charset="0"/>
            </a:endParaRP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r>
              <a:rPr lang="en-US" b="1" dirty="0">
                <a:latin typeface="Courier New" pitchFamily="49" charset="0"/>
              </a:rPr>
              <a:t>	return </a:t>
            </a:r>
            <a:r>
              <a:rPr lang="en-US" b="1" dirty="0" err="1">
                <a:latin typeface="Courier New" pitchFamily="49" charset="0"/>
              </a:rPr>
              <a:t>avg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tabLst>
                <a:tab pos="514350" algn="l"/>
                <a:tab pos="2395538" algn="l"/>
                <a:tab pos="4397375" algn="l"/>
                <a:tab pos="4513263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8906882" y="4266909"/>
            <a:ext cx="1644493" cy="376344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*Array</a:t>
            </a:r>
          </a:p>
        </p:txBody>
      </p:sp>
      <p:sp>
        <p:nvSpPr>
          <p:cNvPr id="53" name="Rectangle 21"/>
          <p:cNvSpPr>
            <a:spLocks noChangeArrowheads="1"/>
          </p:cNvSpPr>
          <p:nvPr/>
        </p:nvSpPr>
        <p:spPr bwMode="auto">
          <a:xfrm>
            <a:off x="8907069" y="3933646"/>
            <a:ext cx="1638300" cy="33786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algn="ctr"/>
            <a:r>
              <a:rPr lang="en-US" sz="1600" b="1" dirty="0"/>
              <a:t>Return Address</a:t>
            </a:r>
          </a:p>
        </p:txBody>
      </p:sp>
      <p:sp>
        <p:nvSpPr>
          <p:cNvPr id="55" name="Rectangle 23"/>
          <p:cNvSpPr>
            <a:spLocks noChangeArrowheads="1"/>
          </p:cNvSpPr>
          <p:nvPr/>
        </p:nvSpPr>
        <p:spPr bwMode="auto">
          <a:xfrm>
            <a:off x="8910729" y="4645050"/>
            <a:ext cx="1644371" cy="366451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30000"/>
              </a:spcBef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N</a:t>
            </a:r>
          </a:p>
        </p:txBody>
      </p:sp>
      <p:grpSp>
        <p:nvGrpSpPr>
          <p:cNvPr id="57" name="Group 64"/>
          <p:cNvGrpSpPr>
            <a:grpSpLocks/>
          </p:cNvGrpSpPr>
          <p:nvPr/>
        </p:nvGrpSpPr>
        <p:grpSpPr bwMode="auto">
          <a:xfrm>
            <a:off x="7046322" y="4593135"/>
            <a:ext cx="1133475" cy="255587"/>
            <a:chOff x="3410" y="3980"/>
            <a:chExt cx="714" cy="161"/>
          </a:xfrm>
        </p:grpSpPr>
        <p:sp>
          <p:nvSpPr>
            <p:cNvPr id="58" name="Line 65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66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latin typeface="Courier New" pitchFamily="49" charset="0"/>
                </a:rPr>
                <a:t>R3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+03</a:t>
              </a:r>
            </a:p>
          </p:txBody>
        </p:sp>
      </p:grpSp>
      <p:grpSp>
        <p:nvGrpSpPr>
          <p:cNvPr id="60" name="Group 64"/>
          <p:cNvGrpSpPr>
            <a:grpSpLocks/>
          </p:cNvGrpSpPr>
          <p:nvPr/>
        </p:nvGrpSpPr>
        <p:grpSpPr bwMode="auto">
          <a:xfrm>
            <a:off x="7060706" y="4158967"/>
            <a:ext cx="1133475" cy="255587"/>
            <a:chOff x="3410" y="3980"/>
            <a:chExt cx="714" cy="161"/>
          </a:xfrm>
        </p:grpSpPr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Text Box 66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latin typeface="Courier New" pitchFamily="49" charset="0"/>
                </a:rPr>
                <a:t>R3</a:t>
              </a:r>
              <a:r>
                <a:rPr lang="en-US" sz="1600" b="1" dirty="0">
                  <a:solidFill>
                    <a:srgbClr val="800000"/>
                  </a:solidFill>
                  <a:latin typeface="Courier New" pitchFamily="49" charset="0"/>
                </a:rPr>
                <a:t>+02</a:t>
              </a:r>
            </a:p>
          </p:txBody>
        </p:sp>
      </p:grpSp>
      <p:grpSp>
        <p:nvGrpSpPr>
          <p:cNvPr id="63" name="Group 90"/>
          <p:cNvGrpSpPr>
            <a:grpSpLocks/>
          </p:cNvGrpSpPr>
          <p:nvPr/>
        </p:nvGrpSpPr>
        <p:grpSpPr bwMode="auto">
          <a:xfrm flipV="1">
            <a:off x="6792538" y="4069476"/>
            <a:ext cx="295275" cy="779463"/>
            <a:chOff x="3299" y="2120"/>
            <a:chExt cx="186" cy="491"/>
          </a:xfrm>
        </p:grpSpPr>
        <p:sp>
          <p:nvSpPr>
            <p:cNvPr id="64" name="Freeform 87"/>
            <p:cNvSpPr>
              <a:spLocks/>
            </p:cNvSpPr>
            <p:nvPr/>
          </p:nvSpPr>
          <p:spPr bwMode="auto">
            <a:xfrm>
              <a:off x="3412" y="2393"/>
              <a:ext cx="73" cy="218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88"/>
            <p:cNvSpPr>
              <a:spLocks/>
            </p:cNvSpPr>
            <p:nvPr/>
          </p:nvSpPr>
          <p:spPr bwMode="auto">
            <a:xfrm>
              <a:off x="3299" y="2120"/>
              <a:ext cx="166" cy="480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Text Box 15"/>
          <p:cNvSpPr txBox="1">
            <a:spLocks noChangeArrowheads="1"/>
          </p:cNvSpPr>
          <p:nvPr/>
        </p:nvSpPr>
        <p:spPr bwMode="auto">
          <a:xfrm>
            <a:off x="8782374" y="5254734"/>
            <a:ext cx="18375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stack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2308853" y="3550858"/>
            <a:ext cx="618462" cy="342900"/>
            <a:chOff x="9260853" y="3550858"/>
            <a:chExt cx="618462" cy="342900"/>
          </a:xfrm>
        </p:grpSpPr>
        <p:sp>
          <p:nvSpPr>
            <p:cNvPr id="69" name="Rectangle 13"/>
            <p:cNvSpPr>
              <a:spLocks noChangeArrowheads="1"/>
            </p:cNvSpPr>
            <p:nvPr/>
          </p:nvSpPr>
          <p:spPr bwMode="auto">
            <a:xfrm>
              <a:off x="9260853" y="3550858"/>
              <a:ext cx="360044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/>
                <a:t>SP</a:t>
              </a:r>
            </a:p>
          </p:txBody>
        </p:sp>
        <p:sp>
          <p:nvSpPr>
            <p:cNvPr id="70" name="Line 14"/>
            <p:cNvSpPr>
              <a:spLocks noChangeShapeType="1"/>
            </p:cNvSpPr>
            <p:nvPr/>
          </p:nvSpPr>
          <p:spPr bwMode="auto">
            <a:xfrm>
              <a:off x="9647029" y="3712783"/>
              <a:ext cx="23228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6324601" y="3606317"/>
            <a:ext cx="2513013" cy="342900"/>
            <a:chOff x="2565" y="3379"/>
            <a:chExt cx="1583" cy="216"/>
          </a:xfrm>
        </p:grpSpPr>
        <p:sp>
          <p:nvSpPr>
            <p:cNvPr id="30751" name="Rectangle 27"/>
            <p:cNvSpPr>
              <a:spLocks noChangeArrowheads="1"/>
            </p:cNvSpPr>
            <p:nvPr/>
          </p:nvSpPr>
          <p:spPr bwMode="auto">
            <a:xfrm>
              <a:off x="2565" y="3379"/>
              <a:ext cx="141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b="1" dirty="0"/>
                <a:t>Frame Pointer</a:t>
              </a:r>
              <a:r>
                <a:rPr lang="en-US" sz="2000" b="1" dirty="0"/>
                <a:t> R3</a:t>
              </a:r>
            </a:p>
          </p:txBody>
        </p:sp>
        <p:sp>
          <p:nvSpPr>
            <p:cNvPr id="30752" name="Line 28"/>
            <p:cNvSpPr>
              <a:spLocks noChangeShapeType="1"/>
            </p:cNvSpPr>
            <p:nvPr/>
          </p:nvSpPr>
          <p:spPr bwMode="auto">
            <a:xfrm>
              <a:off x="3999" y="3490"/>
              <a:ext cx="149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4" name="Text Box 15"/>
          <p:cNvSpPr txBox="1">
            <a:spLocks noChangeArrowheads="1"/>
          </p:cNvSpPr>
          <p:nvPr/>
        </p:nvSpPr>
        <p:spPr bwMode="auto">
          <a:xfrm>
            <a:off x="3179372" y="5187720"/>
            <a:ext cx="4635062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/>
            <a:r>
              <a:rPr lang="en-US" sz="3200" b="1" dirty="0">
                <a:solidFill>
                  <a:srgbClr val="3333FF"/>
                </a:solidFill>
              </a:rPr>
              <a:t>Parameters pushed on the stack</a:t>
            </a:r>
          </a:p>
        </p:txBody>
      </p:sp>
      <p:sp>
        <p:nvSpPr>
          <p:cNvPr id="75" name="Text Box 15"/>
          <p:cNvSpPr txBox="1">
            <a:spLocks noChangeArrowheads="1"/>
          </p:cNvSpPr>
          <p:nvPr/>
        </p:nvSpPr>
        <p:spPr bwMode="auto">
          <a:xfrm>
            <a:off x="3189878" y="5213992"/>
            <a:ext cx="4635062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/>
            <a:r>
              <a:rPr lang="en-US" sz="3200" b="1" dirty="0">
                <a:solidFill>
                  <a:srgbClr val="3333FF"/>
                </a:solidFill>
              </a:rPr>
              <a:t>Call made to subroutine Mean</a:t>
            </a: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121561" y="5145675"/>
            <a:ext cx="4635062" cy="10772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/>
            <a:r>
              <a:rPr lang="en-US" sz="3200" b="1" dirty="0">
                <a:solidFill>
                  <a:srgbClr val="3333FF"/>
                </a:solidFill>
              </a:rPr>
              <a:t>Frame Pointer (R3) saved and setup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510456" y="5092265"/>
            <a:ext cx="4824248" cy="134006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174175" y="4917300"/>
            <a:ext cx="6118761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Blip>
                <a:blip r:embed="rId6"/>
              </a:buBlip>
              <a:tabLst>
                <a:tab pos="1206500" algn="l"/>
                <a:tab pos="4178300" algn="l"/>
              </a:tabLst>
            </a:pPr>
            <a:r>
              <a:rPr lang="en-US" sz="2400" dirty="0"/>
              <a:t>Parameters passed in are accessed using </a:t>
            </a:r>
            <a:r>
              <a:rPr lang="en-US" sz="2400" b="1" dirty="0"/>
              <a:t>positive</a:t>
            </a:r>
            <a:r>
              <a:rPr lang="en-US" sz="2400" dirty="0"/>
              <a:t> offsets from the </a:t>
            </a:r>
            <a:r>
              <a:rPr lang="en-US" sz="2400" b="1" dirty="0"/>
              <a:t>FP</a:t>
            </a:r>
            <a:r>
              <a:rPr lang="en-US" sz="2400" dirty="0"/>
              <a:t>.</a:t>
            </a:r>
          </a:p>
        </p:txBody>
      </p:sp>
      <p:sp>
        <p:nvSpPr>
          <p:cNvPr id="78" name="Text Box 15"/>
          <p:cNvSpPr txBox="1">
            <a:spLocks noChangeArrowheads="1"/>
          </p:cNvSpPr>
          <p:nvPr/>
        </p:nvSpPr>
        <p:spPr bwMode="auto">
          <a:xfrm>
            <a:off x="2674882" y="5780782"/>
            <a:ext cx="6700345" cy="80920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/>
            <a:r>
              <a:rPr lang="en-US" sz="2800" b="1" dirty="0">
                <a:solidFill>
                  <a:srgbClr val="3333FF"/>
                </a:solidFill>
              </a:rPr>
              <a:t>Create stack frame for local variables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2811516" y="5762297"/>
            <a:ext cx="6626774" cy="74886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8779199" y="5258173"/>
            <a:ext cx="1837500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stack after setting up local variables</a:t>
            </a: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2182195" y="5760957"/>
            <a:ext cx="6118761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Blip>
                <a:blip r:embed="rId6"/>
              </a:buBlip>
              <a:tabLst>
                <a:tab pos="1206500" algn="l"/>
                <a:tab pos="4178300" algn="l"/>
              </a:tabLst>
            </a:pPr>
            <a:r>
              <a:rPr lang="en-US" sz="2400" dirty="0"/>
              <a:t>Local variables are accessed using </a:t>
            </a:r>
            <a:r>
              <a:rPr lang="en-US" sz="2400" b="1" dirty="0"/>
              <a:t>negative</a:t>
            </a:r>
            <a:r>
              <a:rPr lang="en-US" sz="2400" dirty="0"/>
              <a:t> offsets from the </a:t>
            </a:r>
            <a:r>
              <a:rPr lang="en-US" sz="2400" b="1" dirty="0"/>
              <a:t>FP</a:t>
            </a:r>
            <a:r>
              <a:rPr lang="en-US" sz="2400" dirty="0"/>
              <a:t>.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74882" y="-2598737"/>
            <a:ext cx="5150058" cy="2227572"/>
            <a:chOff x="1150882" y="925513"/>
            <a:chExt cx="5150058" cy="2227572"/>
          </a:xfrm>
        </p:grpSpPr>
        <p:sp>
          <p:nvSpPr>
            <p:cNvPr id="66" name="Oval 83"/>
            <p:cNvSpPr>
              <a:spLocks noChangeArrowheads="1"/>
            </p:cNvSpPr>
            <p:nvPr/>
          </p:nvSpPr>
          <p:spPr bwMode="auto">
            <a:xfrm>
              <a:off x="1333843" y="2733678"/>
              <a:ext cx="1199807" cy="4194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ular Callout 3"/>
            <p:cNvSpPr/>
            <p:nvPr/>
          </p:nvSpPr>
          <p:spPr bwMode="auto">
            <a:xfrm>
              <a:off x="1150882" y="925513"/>
              <a:ext cx="5150058" cy="1008062"/>
            </a:xfrm>
            <a:prstGeom prst="wedgeRectCallout">
              <a:avLst>
                <a:gd name="adj1" fmla="val -31898"/>
                <a:gd name="adj2" fmla="val 132066"/>
              </a:avLst>
            </a:prstGeom>
            <a:solidFill>
              <a:srgbClr val="FFFF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Arial" charset="0"/>
                </a:rPr>
                <a:t>Give the instruction to implement this C statement: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9124951" y="-790572"/>
            <a:ext cx="17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movs</a:t>
            </a:r>
            <a:r>
              <a:rPr lang="en-US" dirty="0"/>
              <a:t> [R3-1], #0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BD0ACC6-AB3D-344A-A5F4-F74FD40C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8328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299 0.2049 L -0.28438 0.15564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438 0.15564 L -0.28577 0.10962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42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7">
                                          <p:stCondLst>
                                            <p:cond delay="411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42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42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42 0.10996 L -0.28559 0.0622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3" tmFilter="0, 0; 0.125,0.2665; 0.25,0.4; 0.375,0.465; 0.5,0.5;  0.625,0.535; 0.75,0.6; 0.875,0.7335; 1,1">
                                          <p:stCondLst>
                                            <p:cond delay="33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1" tmFilter="0, 0; 0.125,0.2665; 0.25,0.4; 0.375,0.465; 0.5,0.5;  0.625,0.535; 0.75,0.6; 0.875,0.7335; 1,1">
                                          <p:stCondLst>
                                            <p:cond delay="41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7">
                                          <p:stCondLst>
                                            <p:cond delay="163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42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7">
                                          <p:stCondLst>
                                            <p:cond delay="327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42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42" decel="50000">
                                          <p:stCondLst>
                                            <p:cond delay="41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7">
                                          <p:stCondLst>
                                            <p:cond delay="451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42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559 0.06227 L -0.28559 0.0081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500"/>
                            </p:stCondLst>
                            <p:childTnLst>
                              <p:par>
                                <p:cTn id="1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00"/>
                            </p:stCondLst>
                            <p:childTnLst>
                              <p:par>
                                <p:cTn id="1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500"/>
                            </p:stCondLst>
                            <p:childTnLst>
                              <p:par>
                                <p:cTn id="1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  <p:bldP spid="110595" grpId="0"/>
      <p:bldP spid="30743" grpId="0" animBg="1"/>
      <p:bldP spid="47" grpId="0" animBg="1"/>
      <p:bldP spid="50" grpId="0" animBg="1"/>
      <p:bldP spid="53" grpId="0" animBg="1"/>
      <p:bldP spid="55" grpId="0" animBg="1"/>
      <p:bldP spid="68" grpId="0"/>
      <p:bldP spid="74" grpId="0" animBg="1"/>
      <p:bldP spid="75" grpId="0" animBg="1"/>
      <p:bldP spid="76" grpId="0" animBg="1"/>
      <p:bldP spid="77" grpId="0" animBg="1"/>
      <p:bldP spid="110597" grpId="0"/>
      <p:bldP spid="78" grpId="0" animBg="1"/>
      <p:bldP spid="79" grpId="0" animBg="1"/>
      <p:bldP spid="110607" grpId="0" animBg="1"/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3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256818" cy="8382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Accessing Stack Frame Variables </a:t>
            </a:r>
            <a:b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Using the Stack Pointer</a:t>
            </a:r>
          </a:p>
        </p:txBody>
      </p:sp>
      <p:sp>
        <p:nvSpPr>
          <p:cNvPr id="111624" name="Rectangle 8"/>
          <p:cNvSpPr>
            <a:spLocks noGrp="1" noChangeArrowheads="1"/>
          </p:cNvSpPr>
          <p:nvPr>
            <p:ph idx="1"/>
          </p:nvPr>
        </p:nvSpPr>
        <p:spPr>
          <a:xfrm>
            <a:off x="4444" y="929481"/>
            <a:ext cx="10663555" cy="735013"/>
          </a:xfrm>
          <a:noFill/>
        </p:spPr>
        <p:txBody>
          <a:bodyPr>
            <a:normAutofit/>
          </a:bodyPr>
          <a:lstStyle/>
          <a:p>
            <a:pPr>
              <a:tabLst>
                <a:tab pos="6400800" algn="l"/>
              </a:tabLst>
            </a:pPr>
            <a:r>
              <a:rPr lang="en-US" dirty="0"/>
              <a:t>A more efficient approach is to use the stack pointer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2"/>
                </a:solidFill>
              </a:rPr>
              <a:t>SP</a:t>
            </a:r>
            <a:r>
              <a:rPr lang="en-US" dirty="0">
                <a:solidFill>
                  <a:schemeClr val="accent2"/>
                </a:solidFill>
              </a:rPr>
              <a:t>) </a:t>
            </a:r>
            <a:r>
              <a:rPr lang="en-US" dirty="0"/>
              <a:t>itself.</a:t>
            </a:r>
          </a:p>
        </p:txBody>
      </p:sp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10800" y="6477000"/>
            <a:ext cx="400050" cy="381000"/>
          </a:xfrm>
          <a:noFill/>
        </p:spPr>
        <p:txBody>
          <a:bodyPr/>
          <a:lstStyle/>
          <a:p>
            <a:fld id="{9F8DA1A1-C4B7-45AD-ACB1-1708B03B819F}" type="slidenum">
              <a:rPr lang="en-US"/>
              <a:pPr/>
              <a:t>28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2551113" y="990600"/>
            <a:ext cx="730250" cy="1727200"/>
            <a:chOff x="2832" y="2293"/>
            <a:chExt cx="503" cy="1088"/>
          </a:xfrm>
        </p:grpSpPr>
        <p:sp>
          <p:nvSpPr>
            <p:cNvPr id="31782" name="Rectangle 3"/>
            <p:cNvSpPr>
              <a:spLocks noChangeArrowheads="1"/>
            </p:cNvSpPr>
            <p:nvPr/>
          </p:nvSpPr>
          <p:spPr bwMode="auto">
            <a:xfrm>
              <a:off x="2832" y="2293"/>
              <a:ext cx="503" cy="10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783" name="Group 4"/>
            <p:cNvGrpSpPr>
              <a:grpSpLocks/>
            </p:cNvGrpSpPr>
            <p:nvPr/>
          </p:nvGrpSpPr>
          <p:grpSpPr bwMode="auto">
            <a:xfrm>
              <a:off x="2872" y="2336"/>
              <a:ext cx="426" cy="216"/>
              <a:chOff x="3533" y="2909"/>
              <a:chExt cx="426" cy="216"/>
            </a:xfrm>
          </p:grpSpPr>
          <p:sp>
            <p:nvSpPr>
              <p:cNvPr id="31784" name="Rectangle 5"/>
              <p:cNvSpPr>
                <a:spLocks noChangeArrowheads="1"/>
              </p:cNvSpPr>
              <p:nvPr/>
            </p:nvSpPr>
            <p:spPr bwMode="auto">
              <a:xfrm>
                <a:off x="3533" y="2909"/>
                <a:ext cx="248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0" bIns="18288" anchor="ctr">
                <a:spAutoFit/>
              </a:bodyPr>
              <a:lstStyle/>
              <a:p>
                <a:pPr algn="r" eaLnBrk="1" hangingPunct="1"/>
                <a:r>
                  <a:rPr lang="en-US" sz="2000" b="1"/>
                  <a:t>SP</a:t>
                </a:r>
              </a:p>
            </p:txBody>
          </p:sp>
          <p:sp>
            <p:nvSpPr>
              <p:cNvPr id="31785" name="Line 6"/>
              <p:cNvSpPr>
                <a:spLocks noChangeShapeType="1"/>
              </p:cNvSpPr>
              <p:nvPr/>
            </p:nvSpPr>
            <p:spPr bwMode="auto">
              <a:xfrm>
                <a:off x="3799" y="3011"/>
                <a:ext cx="160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8755064" y="3354123"/>
            <a:ext cx="1889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Accessing the stack frame</a:t>
            </a:r>
          </a:p>
        </p:txBody>
      </p:sp>
      <p:grpSp>
        <p:nvGrpSpPr>
          <p:cNvPr id="31776" name="Group 13"/>
          <p:cNvGrpSpPr>
            <a:grpSpLocks/>
          </p:cNvGrpSpPr>
          <p:nvPr/>
        </p:nvGrpSpPr>
        <p:grpSpPr bwMode="auto">
          <a:xfrm>
            <a:off x="8821739" y="1541464"/>
            <a:ext cx="1666875" cy="2219325"/>
            <a:chOff x="1307" y="1942"/>
            <a:chExt cx="1283" cy="1718"/>
          </a:xfrm>
        </p:grpSpPr>
        <p:sp>
          <p:nvSpPr>
            <p:cNvPr id="31778" name="Rectangle 14"/>
            <p:cNvSpPr>
              <a:spLocks noChangeArrowheads="1"/>
            </p:cNvSpPr>
            <p:nvPr/>
          </p:nvSpPr>
          <p:spPr bwMode="auto">
            <a:xfrm>
              <a:off x="1307" y="2015"/>
              <a:ext cx="1283" cy="1311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9" name="Rectangle 15"/>
            <p:cNvSpPr>
              <a:spLocks noChangeArrowheads="1"/>
            </p:cNvSpPr>
            <p:nvPr/>
          </p:nvSpPr>
          <p:spPr bwMode="auto">
            <a:xfrm>
              <a:off x="1313" y="3152"/>
              <a:ext cx="1262" cy="174"/>
            </a:xfrm>
            <a:prstGeom prst="rect">
              <a:avLst/>
            </a:prstGeom>
            <a:solidFill>
              <a:srgbClr val="FFCC00"/>
            </a:solidFill>
            <a:ln w="12700">
              <a:noFill/>
              <a:miter lim="800000"/>
              <a:headEnd/>
              <a:tailEnd/>
            </a:ln>
          </p:spPr>
          <p:txBody>
            <a:bodyPr wrap="none" lIns="45720" rIns="45720" anchor="ctr"/>
            <a:lstStyle/>
            <a:p>
              <a:pPr algn="ctr"/>
              <a:endParaRPr lang="en-US" sz="2000" b="1"/>
            </a:p>
          </p:txBody>
        </p:sp>
        <p:sp>
          <p:nvSpPr>
            <p:cNvPr id="31780" name="Line 16"/>
            <p:cNvSpPr>
              <a:spLocks noChangeShapeType="1"/>
            </p:cNvSpPr>
            <p:nvPr/>
          </p:nvSpPr>
          <p:spPr bwMode="auto">
            <a:xfrm>
              <a:off x="2590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17"/>
            <p:cNvSpPr>
              <a:spLocks noChangeShapeType="1"/>
            </p:cNvSpPr>
            <p:nvPr/>
          </p:nvSpPr>
          <p:spPr bwMode="auto">
            <a:xfrm>
              <a:off x="1307" y="1942"/>
              <a:ext cx="0" cy="17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8824913" y="1982789"/>
            <a:ext cx="1657350" cy="1119187"/>
            <a:chOff x="4078" y="2277"/>
            <a:chExt cx="1277" cy="825"/>
          </a:xfrm>
        </p:grpSpPr>
        <p:sp>
          <p:nvSpPr>
            <p:cNvPr id="31773" name="Rectangle 20"/>
            <p:cNvSpPr>
              <a:spLocks noChangeArrowheads="1"/>
            </p:cNvSpPr>
            <p:nvPr/>
          </p:nvSpPr>
          <p:spPr bwMode="auto">
            <a:xfrm>
              <a:off x="4086" y="2277"/>
              <a:ext cx="1263" cy="8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</a:rPr>
                <a:t>avg</a:t>
              </a:r>
              <a:endParaRPr lang="en-US" sz="2000" b="1" dirty="0">
                <a:latin typeface="Courier New" pitchFamily="49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 err="1">
                  <a:latin typeface="Courier New" pitchFamily="49" charset="0"/>
                </a:rPr>
                <a:t>i</a:t>
              </a:r>
              <a:endParaRPr lang="en-US" sz="2000" b="1" dirty="0">
                <a:latin typeface="Courier New" pitchFamily="49" charset="0"/>
              </a:endParaRPr>
            </a:p>
            <a:p>
              <a:pPr>
                <a:spcBef>
                  <a:spcPct val="30000"/>
                </a:spcBef>
              </a:pPr>
              <a:r>
                <a:rPr lang="en-US" sz="2000" b="1" dirty="0" err="1">
                  <a:latin typeface="Courier New" pitchFamily="49" charset="0"/>
                </a:rPr>
                <a:t>int</a:t>
              </a:r>
              <a:r>
                <a:rPr lang="en-US" sz="2000" b="1" dirty="0">
                  <a:latin typeface="Courier New" pitchFamily="49" charset="0"/>
                </a:rPr>
                <a:t> sum</a:t>
              </a:r>
            </a:p>
          </p:txBody>
        </p:sp>
        <p:sp>
          <p:nvSpPr>
            <p:cNvPr id="31774" name="Line 21"/>
            <p:cNvSpPr>
              <a:spLocks noChangeShapeType="1"/>
            </p:cNvSpPr>
            <p:nvPr/>
          </p:nvSpPr>
          <p:spPr bwMode="auto">
            <a:xfrm>
              <a:off x="4083" y="2565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22"/>
            <p:cNvSpPr>
              <a:spLocks noChangeShapeType="1"/>
            </p:cNvSpPr>
            <p:nvPr/>
          </p:nvSpPr>
          <p:spPr bwMode="auto">
            <a:xfrm>
              <a:off x="4078" y="2827"/>
              <a:ext cx="1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253163" y="1973550"/>
            <a:ext cx="2513012" cy="342900"/>
            <a:chOff x="2565" y="3379"/>
            <a:chExt cx="1583" cy="216"/>
          </a:xfrm>
        </p:grpSpPr>
        <p:sp>
          <p:nvSpPr>
            <p:cNvPr id="31771" name="Rectangle 24"/>
            <p:cNvSpPr>
              <a:spLocks noChangeArrowheads="1"/>
            </p:cNvSpPr>
            <p:nvPr/>
          </p:nvSpPr>
          <p:spPr bwMode="auto">
            <a:xfrm>
              <a:off x="2565" y="3379"/>
              <a:ext cx="1417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b="1" dirty="0">
                  <a:solidFill>
                    <a:schemeClr val="bg1"/>
                  </a:solidFill>
                </a:rPr>
                <a:t>Stack Pointer</a:t>
              </a:r>
              <a:r>
                <a:rPr lang="en-US" sz="2000" b="1" dirty="0">
                  <a:solidFill>
                    <a:schemeClr val="bg1"/>
                  </a:solidFill>
                </a:rPr>
                <a:t> SP</a:t>
              </a:r>
            </a:p>
          </p:txBody>
        </p:sp>
        <p:sp>
          <p:nvSpPr>
            <p:cNvPr id="31772" name="Line 25"/>
            <p:cNvSpPr>
              <a:spLocks noChangeShapeType="1"/>
            </p:cNvSpPr>
            <p:nvPr/>
          </p:nvSpPr>
          <p:spPr bwMode="auto">
            <a:xfrm>
              <a:off x="3999" y="3490"/>
              <a:ext cx="14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-2146300" y="5357814"/>
            <a:ext cx="1133475" cy="255587"/>
            <a:chOff x="3410" y="3980"/>
            <a:chExt cx="714" cy="161"/>
          </a:xfrm>
        </p:grpSpPr>
        <p:sp>
          <p:nvSpPr>
            <p:cNvPr id="31769" name="Line 27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0" name="Text Box 28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>
                  <a:latin typeface="Courier New" pitchFamily="49" charset="0"/>
                </a:rPr>
                <a:t>ER6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-02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7621589" y="2696008"/>
            <a:ext cx="1133475" cy="255587"/>
            <a:chOff x="3410" y="3980"/>
            <a:chExt cx="714" cy="161"/>
          </a:xfrm>
        </p:grpSpPr>
        <p:sp>
          <p:nvSpPr>
            <p:cNvPr id="31767" name="Line 30"/>
            <p:cNvSpPr>
              <a:spLocks noChangeShapeType="1"/>
            </p:cNvSpPr>
            <p:nvPr/>
          </p:nvSpPr>
          <p:spPr bwMode="auto">
            <a:xfrm>
              <a:off x="3410" y="4141"/>
              <a:ext cx="71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768" name="Text Box 31"/>
            <p:cNvSpPr txBox="1">
              <a:spLocks noChangeArrowheads="1"/>
            </p:cNvSpPr>
            <p:nvPr/>
          </p:nvSpPr>
          <p:spPr bwMode="auto">
            <a:xfrm>
              <a:off x="3410" y="3980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SP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</a:rPr>
                <a:t>+08</a:t>
              </a: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7621589" y="2295552"/>
            <a:ext cx="1133475" cy="255588"/>
            <a:chOff x="3410" y="4025"/>
            <a:chExt cx="714" cy="161"/>
          </a:xfrm>
        </p:grpSpPr>
        <p:sp>
          <p:nvSpPr>
            <p:cNvPr id="31765" name="Line 33"/>
            <p:cNvSpPr>
              <a:spLocks noChangeShapeType="1"/>
            </p:cNvSpPr>
            <p:nvPr/>
          </p:nvSpPr>
          <p:spPr bwMode="auto">
            <a:xfrm>
              <a:off x="3410" y="4186"/>
              <a:ext cx="71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Text Box 34"/>
            <p:cNvSpPr txBox="1">
              <a:spLocks noChangeArrowheads="1"/>
            </p:cNvSpPr>
            <p:nvPr/>
          </p:nvSpPr>
          <p:spPr bwMode="auto">
            <a:xfrm>
              <a:off x="3410" y="4025"/>
              <a:ext cx="5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SP</a:t>
              </a:r>
              <a:r>
                <a:rPr lang="en-US" sz="1600" b="1" dirty="0">
                  <a:solidFill>
                    <a:schemeClr val="accent1"/>
                  </a:solidFill>
                  <a:latin typeface="Courier New" pitchFamily="49" charset="0"/>
                </a:rPr>
                <a:t>+04</a:t>
              </a:r>
            </a:p>
          </p:txBody>
        </p:sp>
      </p:grpSp>
      <p:sp>
        <p:nvSpPr>
          <p:cNvPr id="111651" name="Rectangle 35"/>
          <p:cNvSpPr>
            <a:spLocks noChangeArrowheads="1"/>
          </p:cNvSpPr>
          <p:nvPr/>
        </p:nvSpPr>
        <p:spPr bwMode="auto">
          <a:xfrm>
            <a:off x="280123" y="1543053"/>
            <a:ext cx="46863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A stack frame is created by adding frame size </a:t>
            </a:r>
            <a:r>
              <a:rPr lang="en-US" sz="2400" b="1" dirty="0">
                <a:solidFill>
                  <a:schemeClr val="accent2"/>
                </a:solidFill>
              </a:rPr>
              <a:t>4N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b="1" dirty="0">
                <a:solidFill>
                  <a:schemeClr val="accent2"/>
                </a:solidFill>
              </a:rPr>
              <a:t>SP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11655" name="Rectangle 39"/>
          <p:cNvSpPr>
            <a:spLocks noChangeArrowheads="1"/>
          </p:cNvSpPr>
          <p:nvPr/>
        </p:nvSpPr>
        <p:spPr bwMode="auto">
          <a:xfrm>
            <a:off x="280123" y="3297242"/>
            <a:ext cx="61150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Appropriate </a:t>
            </a:r>
            <a:r>
              <a:rPr lang="en-US" sz="2400" b="1" dirty="0">
                <a:solidFill>
                  <a:schemeClr val="accent2"/>
                </a:solidFill>
              </a:rPr>
              <a:t>positive</a:t>
            </a:r>
            <a:r>
              <a:rPr lang="en-US" sz="2400" dirty="0">
                <a:solidFill>
                  <a:schemeClr val="bg1"/>
                </a:solidFill>
              </a:rPr>
              <a:t> displacements from </a:t>
            </a:r>
            <a:r>
              <a:rPr lang="en-US" sz="2400" b="1" dirty="0">
                <a:solidFill>
                  <a:schemeClr val="accent2"/>
                </a:solidFill>
              </a:rPr>
              <a:t>SP</a:t>
            </a:r>
            <a:r>
              <a:rPr lang="en-US" sz="2400" dirty="0">
                <a:solidFill>
                  <a:schemeClr val="bg1"/>
                </a:solidFill>
              </a:rPr>
              <a:t> is used to access any of the stack frame variables. </a:t>
            </a:r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7364414" y="2302307"/>
            <a:ext cx="263525" cy="646112"/>
            <a:chOff x="3724" y="1984"/>
            <a:chExt cx="166" cy="407"/>
          </a:xfrm>
        </p:grpSpPr>
        <p:sp>
          <p:nvSpPr>
            <p:cNvPr id="31763" name="Freeform 41"/>
            <p:cNvSpPr>
              <a:spLocks/>
            </p:cNvSpPr>
            <p:nvPr/>
          </p:nvSpPr>
          <p:spPr bwMode="auto">
            <a:xfrm flipV="1">
              <a:off x="3813" y="1984"/>
              <a:ext cx="73" cy="155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4" name="Freeform 42"/>
            <p:cNvSpPr>
              <a:spLocks/>
            </p:cNvSpPr>
            <p:nvPr/>
          </p:nvSpPr>
          <p:spPr bwMode="auto">
            <a:xfrm flipV="1">
              <a:off x="3724" y="2020"/>
              <a:ext cx="166" cy="371"/>
            </a:xfrm>
            <a:custGeom>
              <a:avLst/>
              <a:gdLst>
                <a:gd name="T0" fmla="*/ 73 w 73"/>
                <a:gd name="T1" fmla="*/ 0 h 242"/>
                <a:gd name="T2" fmla="*/ 0 w 73"/>
                <a:gd name="T3" fmla="*/ 0 h 242"/>
                <a:gd name="T4" fmla="*/ 0 w 73"/>
                <a:gd name="T5" fmla="*/ 242 h 242"/>
                <a:gd name="T6" fmla="*/ 0 60000 65536"/>
                <a:gd name="T7" fmla="*/ 0 60000 65536"/>
                <a:gd name="T8" fmla="*/ 0 60000 65536"/>
                <a:gd name="T9" fmla="*/ 0 w 73"/>
                <a:gd name="T10" fmla="*/ 0 h 242"/>
                <a:gd name="T11" fmla="*/ 73 w 73"/>
                <a:gd name="T12" fmla="*/ 242 h 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" h="242">
                  <a:moveTo>
                    <a:pt x="73" y="0"/>
                  </a:moveTo>
                  <a:lnTo>
                    <a:pt x="0" y="0"/>
                  </a:lnTo>
                  <a:lnTo>
                    <a:pt x="0" y="242"/>
                  </a:ln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61" name="Freeform 43"/>
          <p:cNvSpPr>
            <a:spLocks/>
          </p:cNvSpPr>
          <p:nvPr/>
        </p:nvSpPr>
        <p:spPr bwMode="auto">
          <a:xfrm flipV="1">
            <a:off x="-1163638" y="3470276"/>
            <a:ext cx="454025" cy="1008063"/>
          </a:xfrm>
          <a:custGeom>
            <a:avLst/>
            <a:gdLst>
              <a:gd name="T0" fmla="*/ 73 w 73"/>
              <a:gd name="T1" fmla="*/ 0 h 242"/>
              <a:gd name="T2" fmla="*/ 0 w 73"/>
              <a:gd name="T3" fmla="*/ 0 h 242"/>
              <a:gd name="T4" fmla="*/ 0 w 73"/>
              <a:gd name="T5" fmla="*/ 242 h 242"/>
              <a:gd name="T6" fmla="*/ 0 60000 65536"/>
              <a:gd name="T7" fmla="*/ 0 60000 65536"/>
              <a:gd name="T8" fmla="*/ 0 60000 65536"/>
              <a:gd name="T9" fmla="*/ 0 w 73"/>
              <a:gd name="T10" fmla="*/ 0 h 242"/>
              <a:gd name="T11" fmla="*/ 73 w 73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242">
                <a:moveTo>
                  <a:pt x="73" y="0"/>
                </a:moveTo>
                <a:lnTo>
                  <a:pt x="0" y="0"/>
                </a:lnTo>
                <a:lnTo>
                  <a:pt x="0" y="242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662" name="Rectangle 46"/>
          <p:cNvSpPr>
            <a:spLocks noChangeArrowheads="1"/>
          </p:cNvSpPr>
          <p:nvPr/>
        </p:nvSpPr>
        <p:spPr bwMode="auto">
          <a:xfrm>
            <a:off x="280123" y="4494217"/>
            <a:ext cx="843915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Pro</a:t>
            </a:r>
            <a:r>
              <a:rPr lang="en-US" sz="2400" dirty="0">
                <a:solidFill>
                  <a:schemeClr val="bg1"/>
                </a:solidFill>
              </a:rPr>
              <a:t> - This method is more efficient because there is no need to setup a frame pointer.</a:t>
            </a:r>
          </a:p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Con</a:t>
            </a:r>
            <a:r>
              <a:rPr lang="en-US" sz="2400" dirty="0">
                <a:solidFill>
                  <a:schemeClr val="bg1"/>
                </a:solidFill>
              </a:rPr>
              <a:t> – More restrictive as system stack cannot be used within subroutine without changing the reference </a:t>
            </a:r>
            <a:r>
              <a:rPr lang="en-US" sz="2400" b="1" dirty="0">
                <a:solidFill>
                  <a:schemeClr val="bg1"/>
                </a:solidFill>
              </a:rPr>
              <a:t>SP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3" name="Rectangle 35"/>
          <p:cNvSpPr>
            <a:spLocks noChangeArrowheads="1"/>
          </p:cNvSpPr>
          <p:nvPr/>
        </p:nvSpPr>
        <p:spPr bwMode="auto">
          <a:xfrm>
            <a:off x="318223" y="2400303"/>
            <a:ext cx="46863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4025" indent="-454025">
              <a:spcBef>
                <a:spcPct val="5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SP</a:t>
            </a:r>
            <a:r>
              <a:rPr lang="en-US" sz="2400" dirty="0">
                <a:solidFill>
                  <a:schemeClr val="bg1"/>
                </a:solidFill>
              </a:rPr>
              <a:t> is used as a reference to access all local variables.</a:t>
            </a:r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6251865" y="1977085"/>
            <a:ext cx="224948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" tIns="18288" rIns="0" bIns="18288" anchor="ctr">
            <a:spAutoFit/>
          </a:bodyPr>
          <a:lstStyle/>
          <a:p>
            <a:pPr algn="r" eaLnBrk="1" hangingPunct="1"/>
            <a:r>
              <a:rPr lang="en-US" b="1" dirty="0">
                <a:solidFill>
                  <a:schemeClr val="bg1"/>
                </a:solidFill>
              </a:rPr>
              <a:t>Stack Pointer</a:t>
            </a:r>
            <a:r>
              <a:rPr lang="en-US" sz="2000" b="1" dirty="0">
                <a:solidFill>
                  <a:schemeClr val="bg1"/>
                </a:solidFill>
              </a:rPr>
              <a:t> SP</a:t>
            </a:r>
          </a:p>
        </p:txBody>
      </p:sp>
      <p:grpSp>
        <p:nvGrpSpPr>
          <p:cNvPr id="45" name="Group 85"/>
          <p:cNvGrpSpPr>
            <a:grpSpLocks/>
          </p:cNvGrpSpPr>
          <p:nvPr/>
        </p:nvGrpSpPr>
        <p:grpSpPr bwMode="auto">
          <a:xfrm>
            <a:off x="4381501" y="7062794"/>
            <a:ext cx="3503613" cy="468313"/>
            <a:chOff x="1941" y="3340"/>
            <a:chExt cx="2207" cy="295"/>
          </a:xfrm>
        </p:grpSpPr>
        <p:sp>
          <p:nvSpPr>
            <p:cNvPr id="46" name="Rectangle 27"/>
            <p:cNvSpPr>
              <a:spLocks noChangeArrowheads="1"/>
            </p:cNvSpPr>
            <p:nvPr/>
          </p:nvSpPr>
          <p:spPr bwMode="auto">
            <a:xfrm>
              <a:off x="1941" y="3340"/>
              <a:ext cx="2041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800" b="1" dirty="0">
                  <a:solidFill>
                    <a:schemeClr val="bg1"/>
                  </a:solidFill>
                </a:rPr>
                <a:t>Frame Pointer   R11</a:t>
              </a:r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3999" y="3490"/>
              <a:ext cx="14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657601" y="6553200"/>
            <a:ext cx="966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/>
              </a:rPr>
              <a:t></a:t>
            </a:r>
            <a:endParaRPr lang="en-US" sz="96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57D8C-C85C-674F-B6A1-63EBD17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CE/CZ-1106 2020 ©Mohamed M. Sabry Aly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337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rrow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4" presetID="34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2.08333E-6 -0.07222 " pathEditMode="relative" rAng="0" ptsTypes="AA">
                                      <p:cBhvr>
                                        <p:cTn id="5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5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0.05274 -0.583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2916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6771 -0.58449 " pathEditMode="relative" rAng="0" ptsTypes="AA">
                                      <p:cBhvr>
                                        <p:cTn id="64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2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/>
      <p:bldP spid="111624" grpId="0"/>
      <p:bldP spid="111627" grpId="0"/>
      <p:bldP spid="111651" grpId="0" uiExpand="1" build="allAtOnce"/>
      <p:bldP spid="111655" grpId="0"/>
      <p:bldP spid="111662" grpId="0"/>
      <p:bldP spid="43" grpId="0" build="allAtOnce"/>
      <p:bldP spid="44" grpId="0"/>
      <p:bldP spid="44" grpId="1"/>
      <p:bldP spid="48" grpId="0"/>
      <p:bldP spid="4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34" name="Rectangle 62"/>
          <p:cNvSpPr>
            <a:spLocks noChangeArrowheads="1"/>
          </p:cNvSpPr>
          <p:nvPr/>
        </p:nvSpPr>
        <p:spPr bwMode="auto">
          <a:xfrm>
            <a:off x="6238875" y="2603501"/>
            <a:ext cx="3671888" cy="3897313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-5747" y="6813"/>
            <a:ext cx="8011512" cy="94856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Push Data to the Stack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0" y="922338"/>
            <a:ext cx="8592207" cy="1747837"/>
          </a:xfrm>
          <a:noFill/>
        </p:spPr>
        <p:txBody>
          <a:bodyPr>
            <a:normAutofit/>
          </a:bodyPr>
          <a:lstStyle/>
          <a:p>
            <a:pPr>
              <a:tabLst>
                <a:tab pos="6400800" algn="l"/>
              </a:tabLst>
            </a:pPr>
            <a:r>
              <a:rPr lang="en-US" dirty="0"/>
              <a:t>Writing to stack can be done using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STR</a:t>
            </a:r>
            <a:r>
              <a:rPr lang="en-US" dirty="0"/>
              <a:t> instruction</a:t>
            </a:r>
          </a:p>
          <a:p>
            <a:pPr lvl="1">
              <a:tabLst>
                <a:tab pos="6400800" algn="l"/>
              </a:tabLst>
            </a:pPr>
            <a:r>
              <a:rPr lang="en-US" dirty="0"/>
              <a:t>Need to also increase the stack pointer before storing</a:t>
            </a:r>
          </a:p>
          <a:p>
            <a:pPr>
              <a:tabLst>
                <a:tab pos="6400800" algn="l"/>
              </a:tabLst>
            </a:pPr>
            <a:r>
              <a:rPr lang="en-US" dirty="0"/>
              <a:t>Syntax: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STR R0, [SP,#-4]!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22450" y="2518570"/>
            <a:ext cx="2535238" cy="3725862"/>
            <a:chOff x="1345" y="1773"/>
            <a:chExt cx="1597" cy="2347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345" y="3004"/>
              <a:ext cx="1451" cy="1116"/>
              <a:chOff x="2409" y="2789"/>
              <a:chExt cx="1451" cy="1116"/>
            </a:xfrm>
          </p:grpSpPr>
          <p:sp>
            <p:nvSpPr>
              <p:cNvPr id="22582" name="Rectangle 9"/>
              <p:cNvSpPr>
                <a:spLocks noChangeArrowheads="1"/>
              </p:cNvSpPr>
              <p:nvPr/>
            </p:nvSpPr>
            <p:spPr bwMode="auto">
              <a:xfrm>
                <a:off x="2950" y="2789"/>
                <a:ext cx="851" cy="90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Line 10"/>
              <p:cNvSpPr>
                <a:spLocks noChangeShapeType="1"/>
              </p:cNvSpPr>
              <p:nvPr/>
            </p:nvSpPr>
            <p:spPr bwMode="auto">
              <a:xfrm>
                <a:off x="2951" y="302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4" name="Line 11"/>
              <p:cNvSpPr>
                <a:spLocks noChangeShapeType="1"/>
              </p:cNvSpPr>
              <p:nvPr/>
            </p:nvSpPr>
            <p:spPr bwMode="auto">
              <a:xfrm>
                <a:off x="2951" y="3238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5" name="Line 12"/>
              <p:cNvSpPr>
                <a:spLocks noChangeShapeType="1"/>
              </p:cNvSpPr>
              <p:nvPr/>
            </p:nvSpPr>
            <p:spPr bwMode="auto">
              <a:xfrm>
                <a:off x="2951" y="347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Text Box 13"/>
              <p:cNvSpPr txBox="1">
                <a:spLocks noChangeArrowheads="1"/>
              </p:cNvSpPr>
              <p:nvPr/>
            </p:nvSpPr>
            <p:spPr bwMode="auto">
              <a:xfrm>
                <a:off x="2409" y="2829"/>
                <a:ext cx="516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5720" tIns="0" rIns="45720" bIns="0">
                <a:spAutoFit/>
              </a:bodyPr>
              <a:lstStyle/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chemeClr val="accent2"/>
                    </a:solidFill>
                    <a:latin typeface="Courier New" pitchFamily="49" charset="0"/>
                  </a:rPr>
                  <a:t>0xEF8</a:t>
                </a:r>
              </a:p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chemeClr val="accent2"/>
                    </a:solidFill>
                    <a:latin typeface="Courier New" pitchFamily="49" charset="0"/>
                  </a:rPr>
                  <a:t>0xEFC</a:t>
                </a:r>
              </a:p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chemeClr val="accent2"/>
                    </a:solidFill>
                    <a:latin typeface="Courier New" pitchFamily="49" charset="0"/>
                  </a:rPr>
                  <a:t>0xF00</a:t>
                </a:r>
              </a:p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chemeClr val="accent2"/>
                    </a:solidFill>
                    <a:latin typeface="Courier New" pitchFamily="49" charset="0"/>
                  </a:rPr>
                  <a:t>0xF04</a:t>
                </a:r>
              </a:p>
            </p:txBody>
          </p:sp>
          <p:sp>
            <p:nvSpPr>
              <p:cNvPr id="22587" name="Text Box 14"/>
              <p:cNvSpPr txBox="1">
                <a:spLocks noChangeArrowheads="1"/>
              </p:cNvSpPr>
              <p:nvPr/>
            </p:nvSpPr>
            <p:spPr bwMode="auto">
              <a:xfrm>
                <a:off x="2904" y="3711"/>
                <a:ext cx="95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Memory map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(stack area)</a:t>
                </a:r>
              </a:p>
            </p:txBody>
          </p:sp>
        </p:grpSp>
        <p:sp>
          <p:nvSpPr>
            <p:cNvPr id="22577" name="Rectangle 15"/>
            <p:cNvSpPr>
              <a:spLocks noChangeArrowheads="1"/>
            </p:cNvSpPr>
            <p:nvPr/>
          </p:nvSpPr>
          <p:spPr bwMode="auto">
            <a:xfrm>
              <a:off x="1777" y="2089"/>
              <a:ext cx="1098" cy="31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0x0F00</a:t>
              </a:r>
            </a:p>
          </p:txBody>
        </p:sp>
        <p:sp>
          <p:nvSpPr>
            <p:cNvPr id="22578" name="Text Box 16"/>
            <p:cNvSpPr txBox="1">
              <a:spLocks noChangeArrowheads="1"/>
            </p:cNvSpPr>
            <p:nvPr/>
          </p:nvSpPr>
          <p:spPr bwMode="auto">
            <a:xfrm>
              <a:off x="1397" y="2119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2579" name="Rectangle 17"/>
            <p:cNvSpPr>
              <a:spLocks noChangeArrowheads="1"/>
            </p:cNvSpPr>
            <p:nvPr/>
          </p:nvSpPr>
          <p:spPr bwMode="auto">
            <a:xfrm>
              <a:off x="1779" y="2595"/>
              <a:ext cx="1096" cy="31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0x000</a:t>
              </a:r>
            </a:p>
          </p:txBody>
        </p:sp>
        <p:sp>
          <p:nvSpPr>
            <p:cNvPr id="22580" name="Text Box 18"/>
            <p:cNvSpPr txBox="1">
              <a:spLocks noChangeArrowheads="1"/>
            </p:cNvSpPr>
            <p:nvPr/>
          </p:nvSpPr>
          <p:spPr bwMode="auto">
            <a:xfrm>
              <a:off x="1399" y="2625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R0</a:t>
              </a:r>
            </a:p>
          </p:txBody>
        </p:sp>
        <p:sp>
          <p:nvSpPr>
            <p:cNvPr id="22581" name="Text Box 19"/>
            <p:cNvSpPr txBox="1">
              <a:spLocks noChangeArrowheads="1"/>
            </p:cNvSpPr>
            <p:nvPr/>
          </p:nvSpPr>
          <p:spPr bwMode="auto">
            <a:xfrm>
              <a:off x="1689" y="1773"/>
              <a:ext cx="12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Before execution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7461252" y="2605089"/>
            <a:ext cx="2390775" cy="3697287"/>
            <a:chOff x="3788" y="1773"/>
            <a:chExt cx="1506" cy="2329"/>
          </a:xfrm>
        </p:grpSpPr>
        <p:sp>
          <p:nvSpPr>
            <p:cNvPr id="22564" name="Text Box 21"/>
            <p:cNvSpPr txBox="1">
              <a:spLocks noChangeArrowheads="1"/>
            </p:cNvSpPr>
            <p:nvPr/>
          </p:nvSpPr>
          <p:spPr bwMode="auto">
            <a:xfrm>
              <a:off x="4080" y="1773"/>
              <a:ext cx="1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 </a:t>
              </a:r>
            </a:p>
          </p:txBody>
        </p: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3788" y="2986"/>
              <a:ext cx="1427" cy="1116"/>
              <a:chOff x="2433" y="2789"/>
              <a:chExt cx="1427" cy="1116"/>
            </a:xfrm>
          </p:grpSpPr>
          <p:sp>
            <p:nvSpPr>
              <p:cNvPr id="22570" name="Rectangle 23"/>
              <p:cNvSpPr>
                <a:spLocks noChangeArrowheads="1"/>
              </p:cNvSpPr>
              <p:nvPr/>
            </p:nvSpPr>
            <p:spPr bwMode="auto">
              <a:xfrm>
                <a:off x="2950" y="2789"/>
                <a:ext cx="851" cy="90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Line 24"/>
              <p:cNvSpPr>
                <a:spLocks noChangeShapeType="1"/>
              </p:cNvSpPr>
              <p:nvPr/>
            </p:nvSpPr>
            <p:spPr bwMode="auto">
              <a:xfrm>
                <a:off x="2951" y="302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Line 25"/>
              <p:cNvSpPr>
                <a:spLocks noChangeShapeType="1"/>
              </p:cNvSpPr>
              <p:nvPr/>
            </p:nvSpPr>
            <p:spPr bwMode="auto">
              <a:xfrm>
                <a:off x="2951" y="3238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Line 26"/>
              <p:cNvSpPr>
                <a:spLocks noChangeShapeType="1"/>
              </p:cNvSpPr>
              <p:nvPr/>
            </p:nvSpPr>
            <p:spPr bwMode="auto">
              <a:xfrm>
                <a:off x="2951" y="347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Text Box 27"/>
              <p:cNvSpPr txBox="1">
                <a:spLocks noChangeArrowheads="1"/>
              </p:cNvSpPr>
              <p:nvPr/>
            </p:nvSpPr>
            <p:spPr bwMode="auto">
              <a:xfrm>
                <a:off x="2433" y="2829"/>
                <a:ext cx="492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5720" tIns="0" rIns="45720" bIns="0">
                <a:spAutoFit/>
              </a:bodyPr>
              <a:lstStyle/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rgbClr val="800000"/>
                    </a:solidFill>
                    <a:latin typeface="Courier New" pitchFamily="49" charset="0"/>
                  </a:rPr>
                  <a:t>0xEF8</a:t>
                </a:r>
              </a:p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rgbClr val="800000"/>
                    </a:solidFill>
                    <a:latin typeface="Courier New" pitchFamily="49" charset="0"/>
                  </a:rPr>
                  <a:t>0xEFC</a:t>
                </a:r>
              </a:p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rgbClr val="800000"/>
                    </a:solidFill>
                    <a:latin typeface="Courier New" pitchFamily="49" charset="0"/>
                  </a:rPr>
                  <a:t>0xF00</a:t>
                </a:r>
              </a:p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rgbClr val="800000"/>
                    </a:solidFill>
                    <a:latin typeface="Courier New" pitchFamily="49" charset="0"/>
                  </a:rPr>
                  <a:t>0xF04</a:t>
                </a:r>
              </a:p>
            </p:txBody>
          </p:sp>
          <p:sp>
            <p:nvSpPr>
              <p:cNvPr id="22575" name="Text Box 28"/>
              <p:cNvSpPr txBox="1">
                <a:spLocks noChangeArrowheads="1"/>
              </p:cNvSpPr>
              <p:nvPr/>
            </p:nvSpPr>
            <p:spPr bwMode="auto">
              <a:xfrm>
                <a:off x="2904" y="3711"/>
                <a:ext cx="95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/>
                  <a:t>Memory map</a:t>
                </a:r>
              </a:p>
              <a:p>
                <a:pPr algn="ctr"/>
                <a:r>
                  <a:rPr lang="en-US" sz="1600"/>
                  <a:t>(stack area)</a:t>
                </a:r>
              </a:p>
            </p:txBody>
          </p:sp>
        </p:grpSp>
        <p:sp>
          <p:nvSpPr>
            <p:cNvPr id="22566" name="Rectangle 29"/>
            <p:cNvSpPr>
              <a:spLocks noChangeArrowheads="1"/>
            </p:cNvSpPr>
            <p:nvPr/>
          </p:nvSpPr>
          <p:spPr bwMode="auto">
            <a:xfrm>
              <a:off x="4196" y="2071"/>
              <a:ext cx="1098" cy="315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0xF00</a:t>
              </a:r>
            </a:p>
          </p:txBody>
        </p:sp>
        <p:sp>
          <p:nvSpPr>
            <p:cNvPr id="22567" name="Text Box 30"/>
            <p:cNvSpPr txBox="1">
              <a:spLocks noChangeArrowheads="1"/>
            </p:cNvSpPr>
            <p:nvPr/>
          </p:nvSpPr>
          <p:spPr bwMode="auto">
            <a:xfrm>
              <a:off x="3816" y="2101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/>
                <a:t>SP</a:t>
              </a:r>
            </a:p>
          </p:txBody>
        </p:sp>
        <p:sp>
          <p:nvSpPr>
            <p:cNvPr id="22568" name="Rectangle 31"/>
            <p:cNvSpPr>
              <a:spLocks noChangeArrowheads="1"/>
            </p:cNvSpPr>
            <p:nvPr/>
          </p:nvSpPr>
          <p:spPr bwMode="auto">
            <a:xfrm>
              <a:off x="4198" y="2577"/>
              <a:ext cx="1096" cy="315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0x0000</a:t>
              </a:r>
            </a:p>
          </p:txBody>
        </p:sp>
        <p:sp>
          <p:nvSpPr>
            <p:cNvPr id="22569" name="Text Box 32"/>
            <p:cNvSpPr txBox="1">
              <a:spLocks noChangeArrowheads="1"/>
            </p:cNvSpPr>
            <p:nvPr/>
          </p:nvSpPr>
          <p:spPr bwMode="auto">
            <a:xfrm>
              <a:off x="3818" y="2607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/>
                <a:t>R0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26967" y="5168107"/>
            <a:ext cx="730250" cy="342900"/>
            <a:chOff x="-483" y="2450"/>
            <a:chExt cx="460" cy="216"/>
          </a:xfrm>
        </p:grpSpPr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-483" y="2450"/>
              <a:ext cx="26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2563" name="Line 35"/>
            <p:cNvSpPr>
              <a:spLocks noChangeShapeType="1"/>
            </p:cNvSpPr>
            <p:nvPr/>
          </p:nvSpPr>
          <p:spPr bwMode="auto">
            <a:xfrm>
              <a:off x="-199" y="2562"/>
              <a:ext cx="1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786050" y="4477546"/>
            <a:ext cx="1343025" cy="1411287"/>
            <a:chOff x="5928" y="1168"/>
            <a:chExt cx="846" cy="889"/>
          </a:xfrm>
        </p:grpSpPr>
        <p:sp>
          <p:nvSpPr>
            <p:cNvPr id="22558" name="Rectangle 37"/>
            <p:cNvSpPr>
              <a:spLocks noChangeArrowheads="1"/>
            </p:cNvSpPr>
            <p:nvPr/>
          </p:nvSpPr>
          <p:spPr bwMode="auto">
            <a:xfrm>
              <a:off x="5928" y="1168"/>
              <a:ext cx="846" cy="88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0x1234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0x5678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0x89AB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0xCDEF</a:t>
              </a:r>
            </a:p>
          </p:txBody>
        </p:sp>
        <p:sp>
          <p:nvSpPr>
            <p:cNvPr id="22559" name="Line 38"/>
            <p:cNvSpPr>
              <a:spLocks noChangeShapeType="1"/>
            </p:cNvSpPr>
            <p:nvPr/>
          </p:nvSpPr>
          <p:spPr bwMode="auto">
            <a:xfrm>
              <a:off x="5929" y="1386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Line 39"/>
            <p:cNvSpPr>
              <a:spLocks noChangeShapeType="1"/>
            </p:cNvSpPr>
            <p:nvPr/>
          </p:nvSpPr>
          <p:spPr bwMode="auto">
            <a:xfrm>
              <a:off x="5930" y="1609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Line 40"/>
            <p:cNvSpPr>
              <a:spLocks noChangeShapeType="1"/>
            </p:cNvSpPr>
            <p:nvPr/>
          </p:nvSpPr>
          <p:spPr bwMode="auto">
            <a:xfrm>
              <a:off x="5931" y="1821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8286751" y="4535489"/>
            <a:ext cx="1343025" cy="1411287"/>
            <a:chOff x="5928" y="1168"/>
            <a:chExt cx="846" cy="889"/>
          </a:xfrm>
        </p:grpSpPr>
        <p:sp>
          <p:nvSpPr>
            <p:cNvPr id="22554" name="Rectangle 42"/>
            <p:cNvSpPr>
              <a:spLocks noChangeArrowheads="1"/>
            </p:cNvSpPr>
            <p:nvPr/>
          </p:nvSpPr>
          <p:spPr bwMode="auto">
            <a:xfrm>
              <a:off x="5928" y="1168"/>
              <a:ext cx="846" cy="88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0x1234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0x5678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0x89AB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0xCDEF</a:t>
              </a:r>
            </a:p>
          </p:txBody>
        </p:sp>
        <p:sp>
          <p:nvSpPr>
            <p:cNvPr id="22555" name="Line 43"/>
            <p:cNvSpPr>
              <a:spLocks noChangeShapeType="1"/>
            </p:cNvSpPr>
            <p:nvPr/>
          </p:nvSpPr>
          <p:spPr bwMode="auto">
            <a:xfrm>
              <a:off x="5929" y="1386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44"/>
            <p:cNvSpPr>
              <a:spLocks noChangeShapeType="1"/>
            </p:cNvSpPr>
            <p:nvPr/>
          </p:nvSpPr>
          <p:spPr bwMode="auto">
            <a:xfrm>
              <a:off x="5930" y="1609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45"/>
            <p:cNvSpPr>
              <a:spLocks noChangeShapeType="1"/>
            </p:cNvSpPr>
            <p:nvPr/>
          </p:nvSpPr>
          <p:spPr bwMode="auto">
            <a:xfrm>
              <a:off x="5931" y="1821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6697528" y="5254625"/>
            <a:ext cx="730250" cy="342900"/>
            <a:chOff x="-483" y="2450"/>
            <a:chExt cx="460" cy="216"/>
          </a:xfrm>
        </p:grpSpPr>
        <p:sp>
          <p:nvSpPr>
            <p:cNvPr id="22552" name="Rectangle 47"/>
            <p:cNvSpPr>
              <a:spLocks noChangeArrowheads="1"/>
            </p:cNvSpPr>
            <p:nvPr/>
          </p:nvSpPr>
          <p:spPr bwMode="auto">
            <a:xfrm>
              <a:off x="-483" y="2450"/>
              <a:ext cx="26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/>
                <a:t>SP</a:t>
              </a:r>
            </a:p>
          </p:txBody>
        </p:sp>
        <p:sp>
          <p:nvSpPr>
            <p:cNvPr id="22553" name="Line 48"/>
            <p:cNvSpPr>
              <a:spLocks noChangeShapeType="1"/>
            </p:cNvSpPr>
            <p:nvPr/>
          </p:nvSpPr>
          <p:spPr bwMode="auto">
            <a:xfrm>
              <a:off x="-199" y="2562"/>
              <a:ext cx="17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22" name="Rectangle 50"/>
          <p:cNvSpPr>
            <a:spLocks noChangeArrowheads="1"/>
          </p:cNvSpPr>
          <p:nvPr/>
        </p:nvSpPr>
        <p:spPr bwMode="auto">
          <a:xfrm flipH="1">
            <a:off x="8855105" y="4940314"/>
            <a:ext cx="526926" cy="284162"/>
          </a:xfrm>
          <a:prstGeom prst="rect">
            <a:avLst/>
          </a:prstGeom>
          <a:solidFill>
            <a:srgbClr val="FFCC00"/>
          </a:solidFill>
          <a:ln w="25400">
            <a:noFill/>
            <a:miter lim="800000"/>
            <a:headEnd/>
            <a:tailEnd/>
          </a:ln>
        </p:spPr>
        <p:txBody>
          <a:bodyPr wrap="none" lIns="0" tIns="9144" rIns="0" bIns="9144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0000</a:t>
            </a:r>
          </a:p>
        </p:txBody>
      </p: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6680374" y="4821239"/>
            <a:ext cx="768350" cy="866775"/>
            <a:chOff x="3709" y="1100"/>
            <a:chExt cx="507" cy="415"/>
          </a:xfrm>
        </p:grpSpPr>
        <p:sp>
          <p:nvSpPr>
            <p:cNvPr id="22549" name="Rectangle 52"/>
            <p:cNvSpPr>
              <a:spLocks noChangeArrowheads="1"/>
            </p:cNvSpPr>
            <p:nvPr/>
          </p:nvSpPr>
          <p:spPr bwMode="auto">
            <a:xfrm>
              <a:off x="3709" y="1100"/>
              <a:ext cx="507" cy="415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Rectangle 53"/>
            <p:cNvSpPr>
              <a:spLocks noChangeArrowheads="1"/>
            </p:cNvSpPr>
            <p:nvPr/>
          </p:nvSpPr>
          <p:spPr bwMode="auto">
            <a:xfrm>
              <a:off x="3733" y="1154"/>
              <a:ext cx="276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/>
                <a:t>SP</a:t>
              </a:r>
            </a:p>
          </p:txBody>
        </p:sp>
        <p:sp>
          <p:nvSpPr>
            <p:cNvPr id="22551" name="Line 54"/>
            <p:cNvSpPr>
              <a:spLocks noChangeShapeType="1"/>
            </p:cNvSpPr>
            <p:nvPr/>
          </p:nvSpPr>
          <p:spPr bwMode="auto">
            <a:xfrm>
              <a:off x="4032" y="1238"/>
              <a:ext cx="184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8462132" y="3898903"/>
            <a:ext cx="1409701" cy="1185863"/>
            <a:chOff x="4681" y="2588"/>
            <a:chExt cx="888" cy="747"/>
          </a:xfrm>
        </p:grpSpPr>
        <p:sp>
          <p:nvSpPr>
            <p:cNvPr id="22547" name="Oval 56"/>
            <p:cNvSpPr>
              <a:spLocks noChangeArrowheads="1"/>
            </p:cNvSpPr>
            <p:nvPr/>
          </p:nvSpPr>
          <p:spPr bwMode="auto">
            <a:xfrm>
              <a:off x="4681" y="2588"/>
              <a:ext cx="631" cy="26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548" name="Freeform 57"/>
            <p:cNvSpPr>
              <a:spLocks/>
            </p:cNvSpPr>
            <p:nvPr/>
          </p:nvSpPr>
          <p:spPr bwMode="auto">
            <a:xfrm>
              <a:off x="5244" y="2745"/>
              <a:ext cx="325" cy="590"/>
            </a:xfrm>
            <a:custGeom>
              <a:avLst/>
              <a:gdLst>
                <a:gd name="T0" fmla="*/ 252 w 459"/>
                <a:gd name="T1" fmla="*/ 0 h 587"/>
                <a:gd name="T2" fmla="*/ 421 w 459"/>
                <a:gd name="T3" fmla="*/ 98 h 587"/>
                <a:gd name="T4" fmla="*/ 439 w 459"/>
                <a:gd name="T5" fmla="*/ 327 h 587"/>
                <a:gd name="T6" fmla="*/ 302 w 459"/>
                <a:gd name="T7" fmla="*/ 546 h 587"/>
                <a:gd name="T8" fmla="*/ 0 w 459"/>
                <a:gd name="T9" fmla="*/ 574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9"/>
                <a:gd name="T16" fmla="*/ 0 h 587"/>
                <a:gd name="T17" fmla="*/ 459 w 459"/>
                <a:gd name="T18" fmla="*/ 587 h 587"/>
                <a:gd name="connsiteX0" fmla="*/ 5490 w 10025"/>
                <a:gd name="connsiteY0" fmla="*/ 0 h 9779"/>
                <a:gd name="connsiteX1" fmla="*/ 9172 w 10025"/>
                <a:gd name="connsiteY1" fmla="*/ 1670 h 9779"/>
                <a:gd name="connsiteX2" fmla="*/ 9564 w 10025"/>
                <a:gd name="connsiteY2" fmla="*/ 5571 h 9779"/>
                <a:gd name="connsiteX3" fmla="*/ 8435 w 10025"/>
                <a:gd name="connsiteY3" fmla="*/ 8107 h 9779"/>
                <a:gd name="connsiteX4" fmla="*/ 0 w 10025"/>
                <a:gd name="connsiteY4" fmla="*/ 9779 h 9779"/>
                <a:gd name="connsiteX0" fmla="*/ 578 w 4924"/>
                <a:gd name="connsiteY0" fmla="*/ 0 h 10175"/>
                <a:gd name="connsiteX1" fmla="*/ 4251 w 4924"/>
                <a:gd name="connsiteY1" fmla="*/ 1708 h 10175"/>
                <a:gd name="connsiteX2" fmla="*/ 4642 w 4924"/>
                <a:gd name="connsiteY2" fmla="*/ 5697 h 10175"/>
                <a:gd name="connsiteX3" fmla="*/ 3516 w 4924"/>
                <a:gd name="connsiteY3" fmla="*/ 8290 h 10175"/>
                <a:gd name="connsiteX4" fmla="*/ 0 w 4924"/>
                <a:gd name="connsiteY4" fmla="*/ 10175 h 10175"/>
                <a:gd name="connsiteX0" fmla="*/ 1174 w 14540"/>
                <a:gd name="connsiteY0" fmla="*/ 0 h 10000"/>
                <a:gd name="connsiteX1" fmla="*/ 8633 w 14540"/>
                <a:gd name="connsiteY1" fmla="*/ 1679 h 10000"/>
                <a:gd name="connsiteX2" fmla="*/ 14290 w 14540"/>
                <a:gd name="connsiteY2" fmla="*/ 4913 h 10000"/>
                <a:gd name="connsiteX3" fmla="*/ 7141 w 14540"/>
                <a:gd name="connsiteY3" fmla="*/ 8147 h 10000"/>
                <a:gd name="connsiteX4" fmla="*/ 0 w 14540"/>
                <a:gd name="connsiteY4" fmla="*/ 10000 h 10000"/>
                <a:gd name="connsiteX0" fmla="*/ 1174 w 14336"/>
                <a:gd name="connsiteY0" fmla="*/ 0 h 10110"/>
                <a:gd name="connsiteX1" fmla="*/ 8633 w 14336"/>
                <a:gd name="connsiteY1" fmla="*/ 1679 h 10110"/>
                <a:gd name="connsiteX2" fmla="*/ 14290 w 14336"/>
                <a:gd name="connsiteY2" fmla="*/ 4913 h 10110"/>
                <a:gd name="connsiteX3" fmla="*/ 8909 w 14336"/>
                <a:gd name="connsiteY3" fmla="*/ 9262 h 10110"/>
                <a:gd name="connsiteX4" fmla="*/ 0 w 14336"/>
                <a:gd name="connsiteY4" fmla="*/ 10000 h 1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36" h="10110">
                  <a:moveTo>
                    <a:pt x="1174" y="0"/>
                  </a:moveTo>
                  <a:cubicBezTo>
                    <a:pt x="2411" y="274"/>
                    <a:pt x="6447" y="860"/>
                    <a:pt x="8633" y="1679"/>
                  </a:cubicBezTo>
                  <a:cubicBezTo>
                    <a:pt x="10819" y="2498"/>
                    <a:pt x="14244" y="3649"/>
                    <a:pt x="14290" y="4913"/>
                  </a:cubicBezTo>
                  <a:cubicBezTo>
                    <a:pt x="14336" y="6177"/>
                    <a:pt x="11291" y="8414"/>
                    <a:pt x="8909" y="9262"/>
                  </a:cubicBezTo>
                  <a:cubicBezTo>
                    <a:pt x="6527" y="10110"/>
                    <a:pt x="2782" y="9897"/>
                    <a:pt x="0" y="1000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31" name="Rectangle 59"/>
          <p:cNvSpPr>
            <a:spLocks noChangeArrowheads="1"/>
          </p:cNvSpPr>
          <p:nvPr/>
        </p:nvSpPr>
        <p:spPr bwMode="auto">
          <a:xfrm flipH="1">
            <a:off x="8549417" y="3192464"/>
            <a:ext cx="895350" cy="269875"/>
          </a:xfrm>
          <a:prstGeom prst="rect">
            <a:avLst/>
          </a:prstGeom>
          <a:solidFill>
            <a:srgbClr val="FF99CC"/>
          </a:solidFill>
          <a:ln w="25400">
            <a:noFill/>
            <a:miter lim="800000"/>
            <a:headEnd/>
            <a:tailEnd/>
          </a:ln>
        </p:spPr>
        <p:txBody>
          <a:bodyPr wrap="none" lIns="0" tIns="9144" rIns="0" bIns="9144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0xEFC</a:t>
            </a:r>
          </a:p>
        </p:txBody>
      </p:sp>
      <p:sp>
        <p:nvSpPr>
          <p:cNvPr id="105533" name="Text Box 61"/>
          <p:cNvSpPr txBox="1">
            <a:spLocks noChangeArrowheads="1"/>
          </p:cNvSpPr>
          <p:nvPr/>
        </p:nvSpPr>
        <p:spPr bwMode="auto">
          <a:xfrm>
            <a:off x="7951788" y="2589214"/>
            <a:ext cx="211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After execution</a:t>
            </a:r>
          </a:p>
        </p:txBody>
      </p:sp>
      <p:sp>
        <p:nvSpPr>
          <p:cNvPr id="105532" name="Rectangle 60"/>
          <p:cNvSpPr>
            <a:spLocks noChangeArrowheads="1"/>
          </p:cNvSpPr>
          <p:nvPr/>
        </p:nvSpPr>
        <p:spPr bwMode="auto">
          <a:xfrm flipH="1">
            <a:off x="8549062" y="3183483"/>
            <a:ext cx="914252" cy="308655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</p:spPr>
        <p:txBody>
          <a:bodyPr wrap="none" lIns="0" tIns="9144" rIns="0" bIns="9144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0xEFC</a:t>
            </a:r>
          </a:p>
        </p:txBody>
      </p:sp>
      <p:sp>
        <p:nvSpPr>
          <p:cNvPr id="6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55058" y="6526924"/>
            <a:ext cx="438561" cy="325177"/>
          </a:xfrm>
        </p:spPr>
        <p:txBody>
          <a:bodyPr/>
          <a:lstStyle/>
          <a:p>
            <a:pPr algn="ctr">
              <a:defRPr/>
            </a:pPr>
            <a:fld id="{A65042D2-872C-46BA-B6CF-F44706CAFD8C}" type="slidenum">
              <a:rPr lang="en-US" smtClean="0"/>
              <a:pPr algn="ctr">
                <a:defRPr/>
              </a:pPr>
              <a:t>3</a:t>
            </a:fld>
            <a:endParaRPr lang="en-US" dirty="0"/>
          </a:p>
        </p:txBody>
      </p:sp>
      <p:sp>
        <p:nvSpPr>
          <p:cNvPr id="105521" name="Rectangle 49"/>
          <p:cNvSpPr>
            <a:spLocks noChangeArrowheads="1"/>
          </p:cNvSpPr>
          <p:nvPr/>
        </p:nvSpPr>
        <p:spPr bwMode="auto">
          <a:xfrm flipH="1">
            <a:off x="12344396" y="4141789"/>
            <a:ext cx="624647" cy="269875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wrap="none" lIns="0" tIns="9144" rIns="0" bIns="9144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0000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43D1D25-AB53-9741-A1F9-E0F52F43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48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0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02 -0.02338 C -0.20247 -0.01898 -0.16341 -0.01134 -0.14961 0.00324 C -0.13594 0.01783 -0.12825 0.0463 -0.1306 0.06458 C -0.13281 0.08287 -0.14909 0.10463 -0.16263 0.11343 C -0.17617 0.12222 -0.20195 0.11713 -0.21237 0.1180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105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34" grpId="0" animBg="1"/>
      <p:bldP spid="105474" grpId="0"/>
      <p:bldP spid="105475" grpId="0"/>
      <p:bldP spid="105522" grpId="0" animBg="1"/>
      <p:bldP spid="105531" grpId="0" animBg="1"/>
      <p:bldP spid="105533" grpId="0"/>
      <p:bldP spid="105532" grpId="0" animBg="1"/>
      <p:bldP spid="1055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88" name="Rectangle 68"/>
          <p:cNvSpPr>
            <a:spLocks noChangeArrowheads="1"/>
          </p:cNvSpPr>
          <p:nvPr/>
        </p:nvSpPr>
        <p:spPr bwMode="auto">
          <a:xfrm>
            <a:off x="6224588" y="2490789"/>
            <a:ext cx="3702050" cy="3932237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-47767" y="13136"/>
            <a:ext cx="10702631" cy="93279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Pop Data off the Stack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25128" y="836614"/>
            <a:ext cx="10629736" cy="1747837"/>
          </a:xfrm>
          <a:noFill/>
        </p:spPr>
        <p:txBody>
          <a:bodyPr/>
          <a:lstStyle/>
          <a:p>
            <a:pPr>
              <a:tabLst>
                <a:tab pos="6400800" algn="l"/>
              </a:tabLst>
            </a:pPr>
            <a:r>
              <a:rPr lang="en-US" dirty="0"/>
              <a:t>Popping from the stack can be done with </a:t>
            </a:r>
            <a:r>
              <a:rPr lang="en-US" b="1" dirty="0">
                <a:solidFill>
                  <a:schemeClr val="accent2"/>
                </a:solidFill>
                <a:latin typeface="Courier" pitchFamily="2" charset="0"/>
              </a:rPr>
              <a:t>LDR</a:t>
            </a:r>
            <a:r>
              <a:rPr lang="en-US" dirty="0"/>
              <a:t> instruction</a:t>
            </a:r>
          </a:p>
          <a:p>
            <a:pPr lvl="1">
              <a:tabLst>
                <a:tab pos="6400800" algn="l"/>
              </a:tabLst>
            </a:pPr>
            <a:r>
              <a:rPr lang="en-US" dirty="0"/>
              <a:t>Need to update pointer AFTER read</a:t>
            </a:r>
          </a:p>
          <a:p>
            <a:pPr>
              <a:tabLst>
                <a:tab pos="6400800" algn="l"/>
              </a:tabLst>
            </a:pPr>
            <a:r>
              <a:rPr lang="en-US" dirty="0"/>
              <a:t>Syntax:</a:t>
            </a:r>
            <a:r>
              <a:rPr lang="en-US" sz="2400" dirty="0"/>
              <a:t> </a:t>
            </a: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LDR R0, [SP],#4</a:t>
            </a:r>
            <a:endParaRPr lang="en-US" sz="2400" dirty="0">
              <a:solidFill>
                <a:schemeClr val="accent2"/>
              </a:solidFill>
              <a:latin typeface="Courier" pitchFamily="2" charset="0"/>
            </a:endParaRPr>
          </a:p>
        </p:txBody>
      </p:sp>
      <p:sp>
        <p:nvSpPr>
          <p:cNvPr id="67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255058" y="6526924"/>
            <a:ext cx="438561" cy="325177"/>
          </a:xfrm>
        </p:spPr>
        <p:txBody>
          <a:bodyPr/>
          <a:lstStyle/>
          <a:p>
            <a:pPr algn="ctr">
              <a:defRPr/>
            </a:pPr>
            <a:fld id="{A65042D2-872C-46BA-B6CF-F44706CAFD8C}" type="slidenum">
              <a:rPr lang="en-US" smtClean="0"/>
              <a:pPr algn="ctr">
                <a:defRPr/>
              </a:pPr>
              <a:t>4</a:t>
            </a:fld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47964" y="2489201"/>
            <a:ext cx="2432050" cy="3725862"/>
            <a:chOff x="1397" y="1773"/>
            <a:chExt cx="1532" cy="234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40" y="3004"/>
              <a:ext cx="956" cy="1116"/>
              <a:chOff x="2904" y="2789"/>
              <a:chExt cx="956" cy="1116"/>
            </a:xfrm>
          </p:grpSpPr>
          <p:sp>
            <p:nvSpPr>
              <p:cNvPr id="23611" name="Rectangle 7"/>
              <p:cNvSpPr>
                <a:spLocks noChangeArrowheads="1"/>
              </p:cNvSpPr>
              <p:nvPr/>
            </p:nvSpPr>
            <p:spPr bwMode="auto">
              <a:xfrm>
                <a:off x="2950" y="2789"/>
                <a:ext cx="851" cy="90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Line 8"/>
              <p:cNvSpPr>
                <a:spLocks noChangeShapeType="1"/>
              </p:cNvSpPr>
              <p:nvPr/>
            </p:nvSpPr>
            <p:spPr bwMode="auto">
              <a:xfrm>
                <a:off x="2951" y="302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3" name="Line 9"/>
              <p:cNvSpPr>
                <a:spLocks noChangeShapeType="1"/>
              </p:cNvSpPr>
              <p:nvPr/>
            </p:nvSpPr>
            <p:spPr bwMode="auto">
              <a:xfrm>
                <a:off x="2951" y="3238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4" name="Line 10"/>
              <p:cNvSpPr>
                <a:spLocks noChangeShapeType="1"/>
              </p:cNvSpPr>
              <p:nvPr/>
            </p:nvSpPr>
            <p:spPr bwMode="auto">
              <a:xfrm>
                <a:off x="2951" y="347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16" name="Text Box 12"/>
              <p:cNvSpPr txBox="1">
                <a:spLocks noChangeArrowheads="1"/>
              </p:cNvSpPr>
              <p:nvPr/>
            </p:nvSpPr>
            <p:spPr bwMode="auto">
              <a:xfrm>
                <a:off x="2904" y="3711"/>
                <a:ext cx="95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Memory map</a:t>
                </a:r>
              </a:p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(stack area)</a:t>
                </a:r>
              </a:p>
            </p:txBody>
          </p:sp>
        </p:grpSp>
        <p:sp>
          <p:nvSpPr>
            <p:cNvPr id="23606" name="Rectangle 13"/>
            <p:cNvSpPr>
              <a:spLocks noChangeArrowheads="1"/>
            </p:cNvSpPr>
            <p:nvPr/>
          </p:nvSpPr>
          <p:spPr bwMode="auto">
            <a:xfrm>
              <a:off x="1777" y="2089"/>
              <a:ext cx="1098" cy="31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0xEFC</a:t>
              </a:r>
            </a:p>
          </p:txBody>
        </p:sp>
        <p:sp>
          <p:nvSpPr>
            <p:cNvPr id="23607" name="Text Box 14"/>
            <p:cNvSpPr txBox="1">
              <a:spLocks noChangeArrowheads="1"/>
            </p:cNvSpPr>
            <p:nvPr/>
          </p:nvSpPr>
          <p:spPr bwMode="auto">
            <a:xfrm>
              <a:off x="1397" y="2119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3608" name="Rectangle 15"/>
            <p:cNvSpPr>
              <a:spLocks noChangeArrowheads="1"/>
            </p:cNvSpPr>
            <p:nvPr/>
          </p:nvSpPr>
          <p:spPr bwMode="auto">
            <a:xfrm>
              <a:off x="1779" y="2595"/>
              <a:ext cx="1096" cy="31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0x0000</a:t>
              </a:r>
            </a:p>
          </p:txBody>
        </p:sp>
        <p:sp>
          <p:nvSpPr>
            <p:cNvPr id="23609" name="Text Box 16"/>
            <p:cNvSpPr txBox="1">
              <a:spLocks noChangeArrowheads="1"/>
            </p:cNvSpPr>
            <p:nvPr/>
          </p:nvSpPr>
          <p:spPr bwMode="auto">
            <a:xfrm>
              <a:off x="1399" y="2625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R0</a:t>
              </a:r>
            </a:p>
          </p:txBody>
        </p:sp>
        <p:sp>
          <p:nvSpPr>
            <p:cNvPr id="23610" name="Text Box 17"/>
            <p:cNvSpPr txBox="1">
              <a:spLocks noChangeArrowheads="1"/>
            </p:cNvSpPr>
            <p:nvPr/>
          </p:nvSpPr>
          <p:spPr bwMode="auto">
            <a:xfrm>
              <a:off x="1703" y="1773"/>
              <a:ext cx="122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Before execution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391402" y="2490789"/>
            <a:ext cx="2460625" cy="3697287"/>
            <a:chOff x="3744" y="1773"/>
            <a:chExt cx="1550" cy="2329"/>
          </a:xfrm>
        </p:grpSpPr>
        <p:sp>
          <p:nvSpPr>
            <p:cNvPr id="23593" name="Text Box 19"/>
            <p:cNvSpPr txBox="1">
              <a:spLocks noChangeArrowheads="1"/>
            </p:cNvSpPr>
            <p:nvPr/>
          </p:nvSpPr>
          <p:spPr bwMode="auto">
            <a:xfrm>
              <a:off x="4080" y="1773"/>
              <a:ext cx="1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 </a:t>
              </a:r>
            </a:p>
          </p:txBody>
        </p:sp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744" y="2986"/>
              <a:ext cx="1471" cy="1116"/>
              <a:chOff x="2389" y="2789"/>
              <a:chExt cx="1471" cy="1116"/>
            </a:xfrm>
          </p:grpSpPr>
          <p:sp>
            <p:nvSpPr>
              <p:cNvPr id="23599" name="Rectangle 21"/>
              <p:cNvSpPr>
                <a:spLocks noChangeArrowheads="1"/>
              </p:cNvSpPr>
              <p:nvPr/>
            </p:nvSpPr>
            <p:spPr bwMode="auto">
              <a:xfrm>
                <a:off x="2950" y="2789"/>
                <a:ext cx="851" cy="90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Line 22"/>
              <p:cNvSpPr>
                <a:spLocks noChangeShapeType="1"/>
              </p:cNvSpPr>
              <p:nvPr/>
            </p:nvSpPr>
            <p:spPr bwMode="auto">
              <a:xfrm>
                <a:off x="2951" y="302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Line 23"/>
              <p:cNvSpPr>
                <a:spLocks noChangeShapeType="1"/>
              </p:cNvSpPr>
              <p:nvPr/>
            </p:nvSpPr>
            <p:spPr bwMode="auto">
              <a:xfrm>
                <a:off x="2951" y="3238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24"/>
              <p:cNvSpPr>
                <a:spLocks noChangeShapeType="1"/>
              </p:cNvSpPr>
              <p:nvPr/>
            </p:nvSpPr>
            <p:spPr bwMode="auto">
              <a:xfrm>
                <a:off x="2951" y="347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Text Box 25"/>
              <p:cNvSpPr txBox="1">
                <a:spLocks noChangeArrowheads="1"/>
              </p:cNvSpPr>
              <p:nvPr/>
            </p:nvSpPr>
            <p:spPr bwMode="auto">
              <a:xfrm>
                <a:off x="2389" y="2829"/>
                <a:ext cx="536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45720" tIns="0" rIns="45720" bIns="0">
                <a:spAutoFit/>
              </a:bodyPr>
              <a:lstStyle/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rgbClr val="800000"/>
                    </a:solidFill>
                    <a:latin typeface="Courier New" pitchFamily="49" charset="0"/>
                  </a:rPr>
                  <a:t>0xEF8</a:t>
                </a:r>
              </a:p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rgbClr val="800000"/>
                    </a:solidFill>
                    <a:latin typeface="Courier New" pitchFamily="49" charset="0"/>
                  </a:rPr>
                  <a:t>0xEFC</a:t>
                </a:r>
              </a:p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rgbClr val="800000"/>
                    </a:solidFill>
                    <a:latin typeface="Courier New" pitchFamily="49" charset="0"/>
                  </a:rPr>
                  <a:t>0xF00</a:t>
                </a:r>
              </a:p>
              <a:p>
                <a:pPr algn="r">
                  <a:spcBef>
                    <a:spcPct val="30000"/>
                  </a:spcBef>
                </a:pPr>
                <a:r>
                  <a:rPr lang="en-US" b="1" dirty="0">
                    <a:solidFill>
                      <a:srgbClr val="800000"/>
                    </a:solidFill>
                    <a:latin typeface="Courier New" pitchFamily="49" charset="0"/>
                  </a:rPr>
                  <a:t>0xF04</a:t>
                </a:r>
              </a:p>
            </p:txBody>
          </p:sp>
          <p:sp>
            <p:nvSpPr>
              <p:cNvPr id="23604" name="Text Box 26"/>
              <p:cNvSpPr txBox="1">
                <a:spLocks noChangeArrowheads="1"/>
              </p:cNvSpPr>
              <p:nvPr/>
            </p:nvSpPr>
            <p:spPr bwMode="auto">
              <a:xfrm>
                <a:off x="2904" y="3711"/>
                <a:ext cx="95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/>
                  <a:t>Memory map</a:t>
                </a:r>
              </a:p>
              <a:p>
                <a:pPr algn="ctr"/>
                <a:r>
                  <a:rPr lang="en-US" sz="1600"/>
                  <a:t>(stack area)</a:t>
                </a:r>
              </a:p>
            </p:txBody>
          </p:sp>
        </p:grpSp>
        <p:sp>
          <p:nvSpPr>
            <p:cNvPr id="23595" name="Rectangle 27"/>
            <p:cNvSpPr>
              <a:spLocks noChangeArrowheads="1"/>
            </p:cNvSpPr>
            <p:nvPr/>
          </p:nvSpPr>
          <p:spPr bwMode="auto">
            <a:xfrm>
              <a:off x="4196" y="2071"/>
              <a:ext cx="1098" cy="315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0xEFC</a:t>
              </a:r>
            </a:p>
          </p:txBody>
        </p:sp>
        <p:sp>
          <p:nvSpPr>
            <p:cNvPr id="23596" name="Text Box 28"/>
            <p:cNvSpPr txBox="1">
              <a:spLocks noChangeArrowheads="1"/>
            </p:cNvSpPr>
            <p:nvPr/>
          </p:nvSpPr>
          <p:spPr bwMode="auto">
            <a:xfrm>
              <a:off x="3816" y="2101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/>
                <a:t>SP</a:t>
              </a:r>
            </a:p>
          </p:txBody>
        </p:sp>
        <p:sp>
          <p:nvSpPr>
            <p:cNvPr id="23597" name="Rectangle 29"/>
            <p:cNvSpPr>
              <a:spLocks noChangeArrowheads="1"/>
            </p:cNvSpPr>
            <p:nvPr/>
          </p:nvSpPr>
          <p:spPr bwMode="auto">
            <a:xfrm>
              <a:off x="4198" y="2577"/>
              <a:ext cx="1096" cy="315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0x0000</a:t>
              </a:r>
            </a:p>
          </p:txBody>
        </p:sp>
        <p:sp>
          <p:nvSpPr>
            <p:cNvPr id="23598" name="Text Box 30"/>
            <p:cNvSpPr txBox="1">
              <a:spLocks noChangeArrowheads="1"/>
            </p:cNvSpPr>
            <p:nvPr/>
          </p:nvSpPr>
          <p:spPr bwMode="auto">
            <a:xfrm>
              <a:off x="3818" y="2607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/>
                <a:t>R0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30401" y="4824413"/>
            <a:ext cx="730250" cy="342900"/>
            <a:chOff x="-483" y="2450"/>
            <a:chExt cx="460" cy="216"/>
          </a:xfrm>
        </p:grpSpPr>
        <p:sp>
          <p:nvSpPr>
            <p:cNvPr id="23591" name="Rectangle 32"/>
            <p:cNvSpPr>
              <a:spLocks noChangeArrowheads="1"/>
            </p:cNvSpPr>
            <p:nvPr/>
          </p:nvSpPr>
          <p:spPr bwMode="auto">
            <a:xfrm>
              <a:off x="-483" y="2450"/>
              <a:ext cx="26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3592" name="Line 33"/>
            <p:cNvSpPr>
              <a:spLocks noChangeShapeType="1"/>
            </p:cNvSpPr>
            <p:nvPr/>
          </p:nvSpPr>
          <p:spPr bwMode="auto">
            <a:xfrm>
              <a:off x="-199" y="2562"/>
              <a:ext cx="1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1829014" y="4448177"/>
            <a:ext cx="1343025" cy="1411287"/>
            <a:chOff x="5928" y="1168"/>
            <a:chExt cx="846" cy="889"/>
          </a:xfrm>
        </p:grpSpPr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5928" y="1168"/>
              <a:ext cx="846" cy="88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0x1234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0x5678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0x89AB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0xCDEF</a:t>
              </a:r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5929" y="1386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5930" y="1609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5931" y="1821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8286751" y="4421189"/>
            <a:ext cx="1343025" cy="1411287"/>
            <a:chOff x="5928" y="1168"/>
            <a:chExt cx="846" cy="889"/>
          </a:xfrm>
        </p:grpSpPr>
        <p:sp>
          <p:nvSpPr>
            <p:cNvPr id="23583" name="Rectangle 40"/>
            <p:cNvSpPr>
              <a:spLocks noChangeArrowheads="1"/>
            </p:cNvSpPr>
            <p:nvPr/>
          </p:nvSpPr>
          <p:spPr bwMode="auto">
            <a:xfrm>
              <a:off x="5928" y="1168"/>
              <a:ext cx="846" cy="88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0x1234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0x5678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0x89AB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0xCDEF</a:t>
              </a:r>
            </a:p>
          </p:txBody>
        </p:sp>
        <p:sp>
          <p:nvSpPr>
            <p:cNvPr id="23584" name="Line 41"/>
            <p:cNvSpPr>
              <a:spLocks noChangeShapeType="1"/>
            </p:cNvSpPr>
            <p:nvPr/>
          </p:nvSpPr>
          <p:spPr bwMode="auto">
            <a:xfrm>
              <a:off x="5929" y="1386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42"/>
            <p:cNvSpPr>
              <a:spLocks noChangeShapeType="1"/>
            </p:cNvSpPr>
            <p:nvPr/>
          </p:nvSpPr>
          <p:spPr bwMode="auto">
            <a:xfrm>
              <a:off x="5930" y="1609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43"/>
            <p:cNvSpPr>
              <a:spLocks noChangeShapeType="1"/>
            </p:cNvSpPr>
            <p:nvPr/>
          </p:nvSpPr>
          <p:spPr bwMode="auto">
            <a:xfrm>
              <a:off x="5931" y="1821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6650038" y="4797425"/>
            <a:ext cx="730250" cy="342900"/>
            <a:chOff x="-483" y="2450"/>
            <a:chExt cx="460" cy="216"/>
          </a:xfrm>
        </p:grpSpPr>
        <p:sp>
          <p:nvSpPr>
            <p:cNvPr id="23581" name="Rectangle 45"/>
            <p:cNvSpPr>
              <a:spLocks noChangeArrowheads="1"/>
            </p:cNvSpPr>
            <p:nvPr/>
          </p:nvSpPr>
          <p:spPr bwMode="auto">
            <a:xfrm>
              <a:off x="-483" y="2450"/>
              <a:ext cx="26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/>
                <a:t>SP</a:t>
              </a:r>
            </a:p>
          </p:txBody>
        </p:sp>
        <p:sp>
          <p:nvSpPr>
            <p:cNvPr id="23582" name="Line 46"/>
            <p:cNvSpPr>
              <a:spLocks noChangeShapeType="1"/>
            </p:cNvSpPr>
            <p:nvPr/>
          </p:nvSpPr>
          <p:spPr bwMode="auto">
            <a:xfrm>
              <a:off x="-199" y="2562"/>
              <a:ext cx="17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67" name="Rectangle 47"/>
          <p:cNvSpPr>
            <a:spLocks noChangeArrowheads="1"/>
          </p:cNvSpPr>
          <p:nvPr/>
        </p:nvSpPr>
        <p:spPr bwMode="auto">
          <a:xfrm flipH="1">
            <a:off x="12376149" y="3665538"/>
            <a:ext cx="599862" cy="28416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lIns="0" tIns="9144" rIns="0" bIns="9144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5678</a:t>
            </a:r>
          </a:p>
        </p:txBody>
      </p: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654800" y="4749801"/>
            <a:ext cx="768350" cy="1127125"/>
            <a:chOff x="0" y="3232"/>
            <a:chExt cx="484" cy="710"/>
          </a:xfrm>
        </p:grpSpPr>
        <p:sp>
          <p:nvSpPr>
            <p:cNvPr id="23577" name="Rectangle 50"/>
            <p:cNvSpPr>
              <a:spLocks noChangeArrowheads="1"/>
            </p:cNvSpPr>
            <p:nvPr/>
          </p:nvSpPr>
          <p:spPr bwMode="auto">
            <a:xfrm>
              <a:off x="0" y="3232"/>
              <a:ext cx="484" cy="710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23" y="3489"/>
              <a:ext cx="461" cy="216"/>
              <a:chOff x="23" y="3012"/>
              <a:chExt cx="461" cy="216"/>
            </a:xfrm>
          </p:grpSpPr>
          <p:sp>
            <p:nvSpPr>
              <p:cNvPr id="23579" name="Rectangle 51"/>
              <p:cNvSpPr>
                <a:spLocks noChangeArrowheads="1"/>
              </p:cNvSpPr>
              <p:nvPr/>
            </p:nvSpPr>
            <p:spPr bwMode="auto">
              <a:xfrm>
                <a:off x="23" y="3012"/>
                <a:ext cx="263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288" tIns="18288" rIns="0" bIns="18288" anchor="ctr">
                <a:spAutoFit/>
              </a:bodyPr>
              <a:lstStyle/>
              <a:p>
                <a:pPr algn="r" eaLnBrk="1" hangingPunct="1"/>
                <a:r>
                  <a:rPr lang="en-US" sz="2000" b="1" dirty="0"/>
                  <a:t>SP</a:t>
                </a:r>
              </a:p>
            </p:txBody>
          </p:sp>
          <p:sp>
            <p:nvSpPr>
              <p:cNvPr id="23580" name="Line 52"/>
              <p:cNvSpPr>
                <a:spLocks noChangeShapeType="1"/>
              </p:cNvSpPr>
              <p:nvPr/>
            </p:nvSpPr>
            <p:spPr bwMode="auto">
              <a:xfrm>
                <a:off x="308" y="312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990000"/>
                </a:solidFill>
                <a:round/>
                <a:headEnd/>
                <a:tailEnd type="triangle" w="lg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8502635" y="4011631"/>
            <a:ext cx="1697033" cy="1128717"/>
            <a:chOff x="4396" y="2731"/>
            <a:chExt cx="1069" cy="711"/>
          </a:xfrm>
        </p:grpSpPr>
        <p:sp>
          <p:nvSpPr>
            <p:cNvPr id="23575" name="Oval 54"/>
            <p:cNvSpPr>
              <a:spLocks noChangeArrowheads="1"/>
            </p:cNvSpPr>
            <p:nvPr/>
          </p:nvSpPr>
          <p:spPr bwMode="auto">
            <a:xfrm>
              <a:off x="4396" y="3190"/>
              <a:ext cx="576" cy="2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Freeform 55"/>
            <p:cNvSpPr>
              <a:spLocks/>
            </p:cNvSpPr>
            <p:nvPr/>
          </p:nvSpPr>
          <p:spPr bwMode="auto">
            <a:xfrm>
              <a:off x="4976" y="2731"/>
              <a:ext cx="489" cy="581"/>
            </a:xfrm>
            <a:custGeom>
              <a:avLst/>
              <a:gdLst>
                <a:gd name="T0" fmla="*/ 0 w 489"/>
                <a:gd name="T1" fmla="*/ 669 h 669"/>
                <a:gd name="T2" fmla="*/ 241 w 489"/>
                <a:gd name="T3" fmla="*/ 618 h 669"/>
                <a:gd name="T4" fmla="*/ 461 w 489"/>
                <a:gd name="T5" fmla="*/ 435 h 669"/>
                <a:gd name="T6" fmla="*/ 406 w 489"/>
                <a:gd name="T7" fmla="*/ 70 h 669"/>
                <a:gd name="T8" fmla="*/ 141 w 489"/>
                <a:gd name="T9" fmla="*/ 15 h 6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9"/>
                <a:gd name="T16" fmla="*/ 0 h 669"/>
                <a:gd name="T17" fmla="*/ 489 w 489"/>
                <a:gd name="T18" fmla="*/ 669 h 6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9" h="669">
                  <a:moveTo>
                    <a:pt x="0" y="669"/>
                  </a:moveTo>
                  <a:cubicBezTo>
                    <a:pt x="40" y="661"/>
                    <a:pt x="164" y="657"/>
                    <a:pt x="241" y="618"/>
                  </a:cubicBezTo>
                  <a:cubicBezTo>
                    <a:pt x="318" y="579"/>
                    <a:pt x="433" y="526"/>
                    <a:pt x="461" y="435"/>
                  </a:cubicBezTo>
                  <a:cubicBezTo>
                    <a:pt x="489" y="344"/>
                    <a:pt x="459" y="140"/>
                    <a:pt x="406" y="70"/>
                  </a:cubicBezTo>
                  <a:cubicBezTo>
                    <a:pt x="353" y="0"/>
                    <a:pt x="196" y="26"/>
                    <a:pt x="141" y="15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76" name="Text Box 56"/>
          <p:cNvSpPr txBox="1">
            <a:spLocks noChangeArrowheads="1"/>
          </p:cNvSpPr>
          <p:nvPr/>
        </p:nvSpPr>
        <p:spPr bwMode="auto">
          <a:xfrm>
            <a:off x="7951788" y="2489201"/>
            <a:ext cx="2119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After execution</a:t>
            </a:r>
          </a:p>
        </p:txBody>
      </p:sp>
      <p:sp>
        <p:nvSpPr>
          <p:cNvPr id="107577" name="Rectangle 57"/>
          <p:cNvSpPr>
            <a:spLocks noChangeArrowheads="1"/>
          </p:cNvSpPr>
          <p:nvPr/>
        </p:nvSpPr>
        <p:spPr bwMode="auto">
          <a:xfrm flipH="1">
            <a:off x="8896730" y="3079749"/>
            <a:ext cx="555266" cy="269875"/>
          </a:xfrm>
          <a:prstGeom prst="rect">
            <a:avLst/>
          </a:prstGeom>
          <a:solidFill>
            <a:srgbClr val="FF99CC"/>
          </a:solidFill>
          <a:ln w="25400">
            <a:noFill/>
            <a:miter lim="800000"/>
            <a:headEnd/>
            <a:tailEnd/>
          </a:ln>
        </p:spPr>
        <p:txBody>
          <a:bodyPr wrap="none" lIns="0" tIns="9144" rIns="0" bIns="9144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F00</a:t>
            </a:r>
          </a:p>
        </p:txBody>
      </p:sp>
      <p:sp>
        <p:nvSpPr>
          <p:cNvPr id="107578" name="Rectangle 58"/>
          <p:cNvSpPr>
            <a:spLocks noChangeArrowheads="1"/>
          </p:cNvSpPr>
          <p:nvPr/>
        </p:nvSpPr>
        <p:spPr bwMode="auto">
          <a:xfrm flipH="1">
            <a:off x="8897650" y="3074975"/>
            <a:ext cx="575693" cy="300048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</p:spPr>
        <p:txBody>
          <a:bodyPr wrap="none" lIns="0" tIns="9144" rIns="0" bIns="9144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F00</a:t>
            </a:r>
          </a:p>
        </p:txBody>
      </p:sp>
      <p:sp>
        <p:nvSpPr>
          <p:cNvPr id="107581" name="Rectangle 61"/>
          <p:cNvSpPr>
            <a:spLocks noChangeArrowheads="1"/>
          </p:cNvSpPr>
          <p:nvPr/>
        </p:nvSpPr>
        <p:spPr bwMode="auto">
          <a:xfrm flipH="1">
            <a:off x="8839585" y="3890324"/>
            <a:ext cx="620109" cy="272631"/>
          </a:xfrm>
          <a:prstGeom prst="rect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</p:spPr>
        <p:txBody>
          <a:bodyPr wrap="none" lIns="0" tIns="9144" rIns="0" bIns="9144" anchor="ctr"/>
          <a:lstStyle/>
          <a:p>
            <a:pPr algn="ctr"/>
            <a:r>
              <a:rPr lang="en-US" sz="2000" b="1" dirty="0">
                <a:latin typeface="Courier New" pitchFamily="49" charset="0"/>
              </a:rPr>
              <a:t>5678</a:t>
            </a:r>
          </a:p>
        </p:txBody>
      </p:sp>
      <p:grpSp>
        <p:nvGrpSpPr>
          <p:cNvPr id="13" name="Group 67"/>
          <p:cNvGrpSpPr>
            <a:grpSpLocks/>
          </p:cNvGrpSpPr>
          <p:nvPr/>
        </p:nvGrpSpPr>
        <p:grpSpPr bwMode="auto">
          <a:xfrm>
            <a:off x="9328151" y="2037088"/>
            <a:ext cx="1249363" cy="1158875"/>
            <a:chOff x="4916" y="1422"/>
            <a:chExt cx="787" cy="730"/>
          </a:xfrm>
        </p:grpSpPr>
        <p:sp>
          <p:nvSpPr>
            <p:cNvPr id="23573" name="Text Box 65"/>
            <p:cNvSpPr txBox="1">
              <a:spLocks noChangeArrowheads="1"/>
            </p:cNvSpPr>
            <p:nvPr/>
          </p:nvSpPr>
          <p:spPr bwMode="auto">
            <a:xfrm>
              <a:off x="4916" y="1422"/>
              <a:ext cx="6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Add 4</a:t>
              </a:r>
              <a:endParaRPr lang="en-US" sz="2000" b="1" dirty="0">
                <a:solidFill>
                  <a:schemeClr val="accent1"/>
                </a:solidFill>
                <a:latin typeface="Courier New" pitchFamily="49" charset="0"/>
              </a:endParaRPr>
            </a:p>
          </p:txBody>
        </p:sp>
        <p:sp>
          <p:nvSpPr>
            <p:cNvPr id="23574" name="Freeform 66"/>
            <p:cNvSpPr>
              <a:spLocks/>
            </p:cNvSpPr>
            <p:nvPr/>
          </p:nvSpPr>
          <p:spPr bwMode="auto">
            <a:xfrm>
              <a:off x="5166" y="1522"/>
              <a:ext cx="537" cy="630"/>
            </a:xfrm>
            <a:custGeom>
              <a:avLst/>
              <a:gdLst>
                <a:gd name="T0" fmla="*/ 302 w 537"/>
                <a:gd name="T1" fmla="*/ 5 h 630"/>
                <a:gd name="T2" fmla="*/ 484 w 537"/>
                <a:gd name="T3" fmla="*/ 87 h 630"/>
                <a:gd name="T4" fmla="*/ 457 w 537"/>
                <a:gd name="T5" fmla="*/ 530 h 630"/>
                <a:gd name="T6" fmla="*/ 0 w 537"/>
                <a:gd name="T7" fmla="*/ 627 h 6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7"/>
                <a:gd name="T13" fmla="*/ 0 h 630"/>
                <a:gd name="T14" fmla="*/ 537 w 537"/>
                <a:gd name="T15" fmla="*/ 630 h 6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7" h="630">
                  <a:moveTo>
                    <a:pt x="302" y="5"/>
                  </a:moveTo>
                  <a:cubicBezTo>
                    <a:pt x="332" y="19"/>
                    <a:pt x="458" y="0"/>
                    <a:pt x="484" y="87"/>
                  </a:cubicBezTo>
                  <a:cubicBezTo>
                    <a:pt x="510" y="174"/>
                    <a:pt x="537" y="440"/>
                    <a:pt x="457" y="530"/>
                  </a:cubicBezTo>
                  <a:cubicBezTo>
                    <a:pt x="377" y="620"/>
                    <a:pt x="192" y="630"/>
                    <a:pt x="0" y="62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12361863" y="4779963"/>
            <a:ext cx="1319212" cy="344128"/>
          </a:xfrm>
          <a:prstGeom prst="rect">
            <a:avLst/>
          </a:prstGeom>
          <a:solidFill>
            <a:schemeClr val="accent1">
              <a:alpha val="74117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algn="ctr"/>
            <a:r>
              <a:rPr lang="en-US" sz="1200" b="1" dirty="0">
                <a:latin typeface="Arial Narrow" pitchFamily="34" charset="0"/>
              </a:rPr>
              <a:t>Remove from stack</a:t>
            </a:r>
          </a:p>
        </p:txBody>
      </p:sp>
      <p:sp>
        <p:nvSpPr>
          <p:cNvPr id="65" name="Text Box 13">
            <a:extLst>
              <a:ext uri="{FF2B5EF4-FFF2-40B4-BE49-F238E27FC236}">
                <a16:creationId xmlns:a16="http://schemas.microsoft.com/office/drawing/2014/main" id="{2502A8EB-FD0C-BA43-AC1E-B07830E8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50" y="4536282"/>
            <a:ext cx="81915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0" rIns="45720" bIns="0"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0xEF8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0xEFC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0xF00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0xF04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63C73C5-12B0-3348-8E1A-428FF918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54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445 0.16922 C -0.18398 0.16875 -0.15325 0.16852 -0.13372 0.15949 C -0.11406 0.15047 -0.10104 0.13148 -0.09622 0.11551 C -0.09114 0.09977 -0.10065 0.07778 -0.10364 0.06412 C -0.10664 0.05047 -0.10455 0.03889 -0.11419 0.03357 C -0.12382 0.02824 -0.14518 0.03241 -0.16198 0.03172 C -0.17877 0.03102 -0.19739 0.03033 -0.21575 0.02986 " pathEditMode="relative" rAng="0" ptsTypes="AAAAAAA">
                                      <p:cBhvr>
                                        <p:cTn id="49" dur="20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0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093 L -0.33151 0.00046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6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88" grpId="0" animBg="1"/>
      <p:bldP spid="107522" grpId="0"/>
      <p:bldP spid="107523" grpId="0"/>
      <p:bldP spid="107567" grpId="0" animBg="1"/>
      <p:bldP spid="107576" grpId="0"/>
      <p:bldP spid="107577" grpId="0" animBg="1"/>
      <p:bldP spid="107578" grpId="0" animBg="1"/>
      <p:bldP spid="107581" grpId="0" animBg="1"/>
      <p:bldP spid="64" grpId="0" animBg="1"/>
      <p:bldP spid="6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3936-9CB3-F543-BA49-8B1BDF98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71" y="146761"/>
            <a:ext cx="10515599" cy="1325563"/>
          </a:xfrm>
        </p:spPr>
        <p:txBody>
          <a:bodyPr/>
          <a:lstStyle/>
          <a:p>
            <a:r>
              <a:rPr lang="en-US" dirty="0"/>
              <a:t>Removing from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3C573-A632-C44E-91B8-F94222B9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09" y="1382073"/>
            <a:ext cx="10515600" cy="4351338"/>
          </a:xfrm>
        </p:spPr>
        <p:txBody>
          <a:bodyPr/>
          <a:lstStyle/>
          <a:p>
            <a:r>
              <a:rPr lang="en-US" dirty="0"/>
              <a:t>After popping, is the data </a:t>
            </a:r>
            <a:r>
              <a:rPr lang="en-US" b="1" dirty="0"/>
              <a:t>erased </a:t>
            </a:r>
            <a:r>
              <a:rPr lang="en-US" dirty="0"/>
              <a:t>from the stack?</a:t>
            </a:r>
          </a:p>
          <a:p>
            <a:pPr marL="457200" lvl="1" indent="0">
              <a:buNone/>
            </a:pPr>
            <a:r>
              <a:rPr lang="en-US" sz="6600" dirty="0">
                <a:solidFill>
                  <a:schemeClr val="accent2"/>
                </a:solidFill>
              </a:rPr>
              <a:t>NO</a:t>
            </a:r>
          </a:p>
          <a:p>
            <a:pPr marL="457200" lvl="1" indent="0">
              <a:buNone/>
            </a:pPr>
            <a:endParaRPr lang="en-US" sz="66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6600" dirty="0">
              <a:solidFill>
                <a:schemeClr val="accent2"/>
              </a:solidFill>
            </a:endParaRPr>
          </a:p>
          <a:p>
            <a:r>
              <a:rPr lang="en-US" dirty="0"/>
              <a:t>Data still resides in memory and can be read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chemeClr val="accent3"/>
                </a:solidFill>
                <a:latin typeface="Courier" pitchFamily="2" charset="0"/>
              </a:rPr>
              <a:t>LDR R0, [SP, #-4]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647871B3-B145-7C40-9983-456CDBA8B817}"/>
              </a:ext>
            </a:extLst>
          </p:cNvPr>
          <p:cNvGrpSpPr>
            <a:grpSpLocks/>
          </p:cNvGrpSpPr>
          <p:nvPr/>
        </p:nvGrpSpPr>
        <p:grpSpPr bwMode="auto">
          <a:xfrm>
            <a:off x="7458716" y="1994695"/>
            <a:ext cx="1343025" cy="1411287"/>
            <a:chOff x="5928" y="1168"/>
            <a:chExt cx="846" cy="889"/>
          </a:xfrm>
        </p:grpSpPr>
        <p:sp>
          <p:nvSpPr>
            <p:cNvPr id="5" name="Rectangle 35">
              <a:extLst>
                <a:ext uri="{FF2B5EF4-FFF2-40B4-BE49-F238E27FC236}">
                  <a16:creationId xmlns:a16="http://schemas.microsoft.com/office/drawing/2014/main" id="{A0D55413-1086-484A-8643-621CDB956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8" y="1168"/>
              <a:ext cx="846" cy="88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0x1234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0x5678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0x89AB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0xCDEF</a:t>
              </a:r>
            </a:p>
          </p:txBody>
        </p:sp>
        <p:sp>
          <p:nvSpPr>
            <p:cNvPr id="6" name="Line 36">
              <a:extLst>
                <a:ext uri="{FF2B5EF4-FFF2-40B4-BE49-F238E27FC236}">
                  <a16:creationId xmlns:a16="http://schemas.microsoft.com/office/drawing/2014/main" id="{74A384F1-D9D9-6D45-BD1B-D2923C084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9" y="1386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37">
              <a:extLst>
                <a:ext uri="{FF2B5EF4-FFF2-40B4-BE49-F238E27FC236}">
                  <a16:creationId xmlns:a16="http://schemas.microsoft.com/office/drawing/2014/main" id="{DEA7B14D-CE1D-7840-A502-A1977E194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0" y="1609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8">
              <a:extLst>
                <a:ext uri="{FF2B5EF4-FFF2-40B4-BE49-F238E27FC236}">
                  <a16:creationId xmlns:a16="http://schemas.microsoft.com/office/drawing/2014/main" id="{7D63DBAB-FA9B-CC4B-A2AB-F9C7180FE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1" y="1821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 Box 13">
            <a:extLst>
              <a:ext uri="{FF2B5EF4-FFF2-40B4-BE49-F238E27FC236}">
                <a16:creationId xmlns:a16="http://schemas.microsoft.com/office/drawing/2014/main" id="{58B1A83A-B5D1-C742-811F-A47DB57EE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152" y="2082800"/>
            <a:ext cx="81915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0" rIns="45720" bIns="0"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0xEF8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0xEFC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0xF00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CAF5C-5C5D-2343-940D-D51F0E3520B8}"/>
              </a:ext>
            </a:extLst>
          </p:cNvPr>
          <p:cNvSpPr txBox="1"/>
          <p:nvPr/>
        </p:nvSpPr>
        <p:spPr>
          <a:xfrm>
            <a:off x="6885319" y="5271746"/>
            <a:ext cx="2678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Helvetica" pitchFamily="2" charset="0"/>
              </a:rPr>
              <a:t>SP is not changed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732B49D-D187-5248-B506-D7E2AFE0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4D16A5-2069-2E4E-84A7-00745E88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789B-A424-AF4E-A00E-E7CBB9A1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" y="69054"/>
            <a:ext cx="10515599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Pushing Registers to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43F1-1C4F-2F46-80F1-80AEA1D2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06" y="1259007"/>
            <a:ext cx="7558644" cy="4525963"/>
          </a:xfrm>
        </p:spPr>
        <p:txBody>
          <a:bodyPr/>
          <a:lstStyle/>
          <a:p>
            <a:r>
              <a:rPr lang="en-US" dirty="0"/>
              <a:t>E.g., want to push R0 and R1</a:t>
            </a:r>
          </a:p>
          <a:p>
            <a:pPr marL="0" indent="0">
              <a:buNone/>
            </a:pPr>
            <a:r>
              <a:rPr lang="en-US" dirty="0"/>
              <a:t>Method 1: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STR	R0, [SP, #-4]!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" pitchFamily="2" charset="0"/>
              </a:rPr>
              <a:t>STR	R1, [SP, #-4]!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Method 2: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3"/>
                </a:solidFill>
                <a:latin typeface="Courier" pitchFamily="2" charset="0"/>
              </a:rPr>
              <a:t>STMFD SP!,{R1,R0}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EB0B-7565-EA4F-AEFF-F3ACFFB9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D59B6-7446-4E98-ADA4-0E5908452DF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7FF62-7EF9-F449-B97E-26FF1A070FC2}"/>
              </a:ext>
            </a:extLst>
          </p:cNvPr>
          <p:cNvSpPr txBox="1"/>
          <p:nvPr/>
        </p:nvSpPr>
        <p:spPr>
          <a:xfrm>
            <a:off x="716507" y="5126782"/>
            <a:ext cx="4694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Helvetica" pitchFamily="2" charset="0"/>
              </a:rPr>
              <a:t>Store multiple registers fully descending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A4CD71-20A6-9349-813D-47238A9962C5}"/>
              </a:ext>
            </a:extLst>
          </p:cNvPr>
          <p:cNvCxnSpPr/>
          <p:nvPr/>
        </p:nvCxnSpPr>
        <p:spPr>
          <a:xfrm flipH="1" flipV="1">
            <a:off x="900752" y="4676406"/>
            <a:ext cx="116006" cy="45037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C7A388-EBC1-664F-BC36-F77589DC08CD}"/>
              </a:ext>
            </a:extLst>
          </p:cNvPr>
          <p:cNvSpPr txBox="1"/>
          <p:nvPr/>
        </p:nvSpPr>
        <p:spPr>
          <a:xfrm>
            <a:off x="3221948" y="3713758"/>
            <a:ext cx="777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Helvetica" pitchFamily="2" charset="0"/>
              </a:rPr>
              <a:t>Use Stack pointer and write back updated value after operation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39FDEA-7A39-5840-A9DF-78E97BB024D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63172" y="3913813"/>
            <a:ext cx="1058776" cy="481324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D638C2-B031-DC49-9D44-008F7BC33FFB}"/>
              </a:ext>
            </a:extLst>
          </p:cNvPr>
          <p:cNvSpPr txBox="1"/>
          <p:nvPr/>
        </p:nvSpPr>
        <p:spPr>
          <a:xfrm>
            <a:off x="4295572" y="4420270"/>
            <a:ext cx="7778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Helvetica" pitchFamily="2" charset="0"/>
              </a:rPr>
              <a:t>Write registers in descending order</a:t>
            </a:r>
          </a:p>
        </p:txBody>
      </p:sp>
      <p:grpSp>
        <p:nvGrpSpPr>
          <p:cNvPr id="15" name="Group 5">
            <a:extLst>
              <a:ext uri="{FF2B5EF4-FFF2-40B4-BE49-F238E27FC236}">
                <a16:creationId xmlns:a16="http://schemas.microsoft.com/office/drawing/2014/main" id="{7950092F-3ED8-EA41-BE24-9279FE7D2F10}"/>
              </a:ext>
            </a:extLst>
          </p:cNvPr>
          <p:cNvGrpSpPr>
            <a:grpSpLocks/>
          </p:cNvGrpSpPr>
          <p:nvPr/>
        </p:nvGrpSpPr>
        <p:grpSpPr bwMode="auto">
          <a:xfrm>
            <a:off x="8699838" y="1169078"/>
            <a:ext cx="2346325" cy="2341562"/>
            <a:chOff x="1404" y="2645"/>
            <a:chExt cx="1478" cy="1475"/>
          </a:xfrm>
        </p:grpSpPr>
        <p:grpSp>
          <p:nvGrpSpPr>
            <p:cNvPr id="16" name="Group 6">
              <a:extLst>
                <a:ext uri="{FF2B5EF4-FFF2-40B4-BE49-F238E27FC236}">
                  <a16:creationId xmlns:a16="http://schemas.microsoft.com/office/drawing/2014/main" id="{FA99ECA0-1939-C042-835E-AD0A377F0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0" y="3004"/>
              <a:ext cx="956" cy="1116"/>
              <a:chOff x="2904" y="2789"/>
              <a:chExt cx="956" cy="1116"/>
            </a:xfrm>
          </p:grpSpPr>
          <p:sp>
            <p:nvSpPr>
              <p:cNvPr id="22" name="Rectangle 7">
                <a:extLst>
                  <a:ext uri="{FF2B5EF4-FFF2-40B4-BE49-F238E27FC236}">
                    <a16:creationId xmlns:a16="http://schemas.microsoft.com/office/drawing/2014/main" id="{CC4C4B4A-AA08-3242-B86C-0DFB84A7A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2789"/>
                <a:ext cx="851" cy="90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8">
                <a:extLst>
                  <a:ext uri="{FF2B5EF4-FFF2-40B4-BE49-F238E27FC236}">
                    <a16:creationId xmlns:a16="http://schemas.microsoft.com/office/drawing/2014/main" id="{71E24A6D-5CEF-E44F-8F68-61086A392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1" y="302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9">
                <a:extLst>
                  <a:ext uri="{FF2B5EF4-FFF2-40B4-BE49-F238E27FC236}">
                    <a16:creationId xmlns:a16="http://schemas.microsoft.com/office/drawing/2014/main" id="{4FBB132C-4E3B-BE46-B4B7-CA59A6594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1" y="3238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">
                <a:extLst>
                  <a:ext uri="{FF2B5EF4-FFF2-40B4-BE49-F238E27FC236}">
                    <a16:creationId xmlns:a16="http://schemas.microsoft.com/office/drawing/2014/main" id="{59DA4AE9-B55F-1A41-B90F-0B345999D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1" y="347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2">
                <a:extLst>
                  <a:ext uri="{FF2B5EF4-FFF2-40B4-BE49-F238E27FC236}">
                    <a16:creationId xmlns:a16="http://schemas.microsoft.com/office/drawing/2014/main" id="{8A116CA0-C141-CB4E-8E3C-8D37F904B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4" y="3711"/>
                <a:ext cx="95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Memory map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(stack area)</a:t>
                </a:r>
              </a:p>
            </p:txBody>
          </p:sp>
        </p:grp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4368E8D5-0CB7-174A-A242-1549DA71C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2645"/>
              <a:ext cx="1098" cy="31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0xF00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1485F753-B986-7B40-B138-F65485119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675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</p:grpSp>
      <p:grpSp>
        <p:nvGrpSpPr>
          <p:cNvPr id="27" name="Group 31">
            <a:extLst>
              <a:ext uri="{FF2B5EF4-FFF2-40B4-BE49-F238E27FC236}">
                <a16:creationId xmlns:a16="http://schemas.microsoft.com/office/drawing/2014/main" id="{78500680-5531-C04A-9301-134089A2C904}"/>
              </a:ext>
            </a:extLst>
          </p:cNvPr>
          <p:cNvGrpSpPr>
            <a:grpSpLocks/>
          </p:cNvGrpSpPr>
          <p:nvPr/>
        </p:nvGrpSpPr>
        <p:grpSpPr bwMode="auto">
          <a:xfrm>
            <a:off x="7813834" y="2513414"/>
            <a:ext cx="730250" cy="342900"/>
            <a:chOff x="-483" y="2450"/>
            <a:chExt cx="460" cy="216"/>
          </a:xfrm>
        </p:grpSpPr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754AF604-9673-A642-B816-BDE059CEC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3" y="2450"/>
              <a:ext cx="26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C5E9E3F4-4AD0-CE4D-BE25-696C39EB4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9" y="2562"/>
              <a:ext cx="1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4">
            <a:extLst>
              <a:ext uri="{FF2B5EF4-FFF2-40B4-BE49-F238E27FC236}">
                <a16:creationId xmlns:a16="http://schemas.microsoft.com/office/drawing/2014/main" id="{E73EF149-5525-3E4C-9AB8-F74D5FEDB8BC}"/>
              </a:ext>
            </a:extLst>
          </p:cNvPr>
          <p:cNvGrpSpPr>
            <a:grpSpLocks/>
          </p:cNvGrpSpPr>
          <p:nvPr/>
        </p:nvGrpSpPr>
        <p:grpSpPr bwMode="auto">
          <a:xfrm>
            <a:off x="9469776" y="1743754"/>
            <a:ext cx="1343025" cy="1411287"/>
            <a:chOff x="5928" y="1168"/>
            <a:chExt cx="846" cy="889"/>
          </a:xfrm>
        </p:grpSpPr>
        <p:sp>
          <p:nvSpPr>
            <p:cNvPr id="31" name="Rectangle 35">
              <a:extLst>
                <a:ext uri="{FF2B5EF4-FFF2-40B4-BE49-F238E27FC236}">
                  <a16:creationId xmlns:a16="http://schemas.microsoft.com/office/drawing/2014/main" id="{A9F46113-492E-5F49-82FE-438496DBF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8" y="1168"/>
              <a:ext cx="846" cy="88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0x1234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0x5678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0x89AB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0xCDEF</a:t>
              </a:r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14AAD863-2C01-B640-9D96-035F63B4B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9" y="1386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819FBD78-A446-C249-9DB8-6605B87AE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0" y="1609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6F6973E7-DBA1-134D-B5BC-93C28A99F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1" y="1821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 Box 13">
            <a:extLst>
              <a:ext uri="{FF2B5EF4-FFF2-40B4-BE49-F238E27FC236}">
                <a16:creationId xmlns:a16="http://schemas.microsoft.com/office/drawing/2014/main" id="{FA0F3D82-3D04-6B4C-8E6E-B8ECE5F9A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212" y="1831859"/>
            <a:ext cx="81915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0" rIns="45720" bIns="0"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0xEF8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0xEFC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0xF00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0xF04</a:t>
            </a:r>
          </a:p>
        </p:txBody>
      </p:sp>
      <p:sp>
        <p:nvSpPr>
          <p:cNvPr id="36" name="Text Box 12">
            <a:extLst>
              <a:ext uri="{FF2B5EF4-FFF2-40B4-BE49-F238E27FC236}">
                <a16:creationId xmlns:a16="http://schemas.microsoft.com/office/drawing/2014/main" id="{A7DC565C-7FA7-8A45-A124-4E154121D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5800" y="848583"/>
            <a:ext cx="1517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Before Execution</a:t>
            </a:r>
          </a:p>
        </p:txBody>
      </p:sp>
      <p:grpSp>
        <p:nvGrpSpPr>
          <p:cNvPr id="37" name="Group 5">
            <a:extLst>
              <a:ext uri="{FF2B5EF4-FFF2-40B4-BE49-F238E27FC236}">
                <a16:creationId xmlns:a16="http://schemas.microsoft.com/office/drawing/2014/main" id="{6135E258-EBC6-5B4D-8742-9EF4DF5457D1}"/>
              </a:ext>
            </a:extLst>
          </p:cNvPr>
          <p:cNvGrpSpPr>
            <a:grpSpLocks/>
          </p:cNvGrpSpPr>
          <p:nvPr/>
        </p:nvGrpSpPr>
        <p:grpSpPr bwMode="auto">
          <a:xfrm>
            <a:off x="8700339" y="4348680"/>
            <a:ext cx="2346325" cy="2341562"/>
            <a:chOff x="1404" y="2645"/>
            <a:chExt cx="1478" cy="1475"/>
          </a:xfrm>
        </p:grpSpPr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0FF134A5-BC76-CF45-A59E-1E46791E7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0" y="3004"/>
              <a:ext cx="956" cy="1116"/>
              <a:chOff x="2904" y="2789"/>
              <a:chExt cx="956" cy="1116"/>
            </a:xfrm>
          </p:grpSpPr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260774F3-B402-FA49-8906-F7FA03AB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0" y="2789"/>
                <a:ext cx="851" cy="902"/>
              </a:xfrm>
              <a:prstGeom prst="rect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8">
                <a:extLst>
                  <a:ext uri="{FF2B5EF4-FFF2-40B4-BE49-F238E27FC236}">
                    <a16:creationId xmlns:a16="http://schemas.microsoft.com/office/drawing/2014/main" id="{6C4A053A-06AA-C24A-9B41-9301543BF1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1" y="302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9">
                <a:extLst>
                  <a:ext uri="{FF2B5EF4-FFF2-40B4-BE49-F238E27FC236}">
                    <a16:creationId xmlns:a16="http://schemas.microsoft.com/office/drawing/2014/main" id="{00B956D6-4DCD-2049-A7E0-F65149A86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1" y="3238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0">
                <a:extLst>
                  <a:ext uri="{FF2B5EF4-FFF2-40B4-BE49-F238E27FC236}">
                    <a16:creationId xmlns:a16="http://schemas.microsoft.com/office/drawing/2014/main" id="{69E3A882-00C2-6046-B62C-D4AB7BCD89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1" y="3476"/>
                <a:ext cx="8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12">
                <a:extLst>
                  <a:ext uri="{FF2B5EF4-FFF2-40B4-BE49-F238E27FC236}">
                    <a16:creationId xmlns:a16="http://schemas.microsoft.com/office/drawing/2014/main" id="{F1FCB10E-597C-724C-A5FA-1434A2020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4" y="3711"/>
                <a:ext cx="956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Memory map</a:t>
                </a: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(stack area)</a:t>
                </a:r>
              </a:p>
            </p:txBody>
          </p:sp>
        </p:grpSp>
        <p:sp>
          <p:nvSpPr>
            <p:cNvPr id="39" name="Rectangle 13">
              <a:extLst>
                <a:ext uri="{FF2B5EF4-FFF2-40B4-BE49-F238E27FC236}">
                  <a16:creationId xmlns:a16="http://schemas.microsoft.com/office/drawing/2014/main" id="{2A8938A2-DD9F-0047-BF77-E18358655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2645"/>
              <a:ext cx="1098" cy="315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Courier New" pitchFamily="49" charset="0"/>
                </a:rPr>
                <a:t>0xEF8</a:t>
              </a:r>
            </a:p>
          </p:txBody>
        </p:sp>
        <p:sp>
          <p:nvSpPr>
            <p:cNvPr id="40" name="Text Box 14">
              <a:extLst>
                <a:ext uri="{FF2B5EF4-FFF2-40B4-BE49-F238E27FC236}">
                  <a16:creationId xmlns:a16="http://schemas.microsoft.com/office/drawing/2014/main" id="{9CF36201-7BC6-B247-9780-4A215EE66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675"/>
              <a:ext cx="3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</p:grpSp>
      <p:grpSp>
        <p:nvGrpSpPr>
          <p:cNvPr id="46" name="Group 31">
            <a:extLst>
              <a:ext uri="{FF2B5EF4-FFF2-40B4-BE49-F238E27FC236}">
                <a16:creationId xmlns:a16="http://schemas.microsoft.com/office/drawing/2014/main" id="{DF98391A-DEC7-6242-8AD9-02513EB2B74E}"/>
              </a:ext>
            </a:extLst>
          </p:cNvPr>
          <p:cNvGrpSpPr>
            <a:grpSpLocks/>
          </p:cNvGrpSpPr>
          <p:nvPr/>
        </p:nvGrpSpPr>
        <p:grpSpPr bwMode="auto">
          <a:xfrm>
            <a:off x="7792138" y="4971312"/>
            <a:ext cx="730250" cy="342900"/>
            <a:chOff x="-483" y="2450"/>
            <a:chExt cx="460" cy="216"/>
          </a:xfrm>
        </p:grpSpPr>
        <p:sp>
          <p:nvSpPr>
            <p:cNvPr id="47" name="Rectangle 32">
              <a:extLst>
                <a:ext uri="{FF2B5EF4-FFF2-40B4-BE49-F238E27FC236}">
                  <a16:creationId xmlns:a16="http://schemas.microsoft.com/office/drawing/2014/main" id="{A7480B5A-565A-6747-B923-41544C880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83" y="2450"/>
              <a:ext cx="26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288" tIns="18288" rIns="0" bIns="18288" anchor="ctr">
              <a:spAutoFit/>
            </a:bodyPr>
            <a:lstStyle/>
            <a:p>
              <a:pPr algn="r" eaLnBrk="1" hangingPunct="1"/>
              <a:r>
                <a:rPr lang="en-US" sz="2000" b="1" dirty="0">
                  <a:solidFill>
                    <a:schemeClr val="bg1"/>
                  </a:solidFill>
                </a:rPr>
                <a:t>SP</a:t>
              </a:r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98E701A6-9EF5-8A47-999E-F19A4566A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99" y="2562"/>
              <a:ext cx="17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34">
            <a:extLst>
              <a:ext uri="{FF2B5EF4-FFF2-40B4-BE49-F238E27FC236}">
                <a16:creationId xmlns:a16="http://schemas.microsoft.com/office/drawing/2014/main" id="{F76C3697-1079-F347-B928-1A304ACFC9F4}"/>
              </a:ext>
            </a:extLst>
          </p:cNvPr>
          <p:cNvGrpSpPr>
            <a:grpSpLocks/>
          </p:cNvGrpSpPr>
          <p:nvPr/>
        </p:nvGrpSpPr>
        <p:grpSpPr bwMode="auto">
          <a:xfrm>
            <a:off x="9470277" y="4923356"/>
            <a:ext cx="1343025" cy="1411287"/>
            <a:chOff x="5928" y="1168"/>
            <a:chExt cx="846" cy="889"/>
          </a:xfrm>
        </p:grpSpPr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5BE97EF8-8AA5-8449-8820-5AD9AF929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8" y="1168"/>
              <a:ext cx="846" cy="889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R0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R1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0x89AB</a:t>
              </a:r>
            </a:p>
            <a:p>
              <a:pPr algn="ctr">
                <a:spcBef>
                  <a:spcPct val="10000"/>
                </a:spcBef>
              </a:pPr>
              <a:r>
                <a:rPr lang="en-US" sz="2000" b="1" dirty="0">
                  <a:latin typeface="Courier New" pitchFamily="49" charset="0"/>
                </a:rPr>
                <a:t>0xCDEF</a:t>
              </a:r>
            </a:p>
          </p:txBody>
        </p:sp>
        <p:sp>
          <p:nvSpPr>
            <p:cNvPr id="51" name="Line 36">
              <a:extLst>
                <a:ext uri="{FF2B5EF4-FFF2-40B4-BE49-F238E27FC236}">
                  <a16:creationId xmlns:a16="http://schemas.microsoft.com/office/drawing/2014/main" id="{9EDE6980-D8FA-7F47-93E1-D382F3AAE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9" y="1386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37">
              <a:extLst>
                <a:ext uri="{FF2B5EF4-FFF2-40B4-BE49-F238E27FC236}">
                  <a16:creationId xmlns:a16="http://schemas.microsoft.com/office/drawing/2014/main" id="{9385EE2C-19AC-6C42-AF34-4822F2ECB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0" y="1609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38">
              <a:extLst>
                <a:ext uri="{FF2B5EF4-FFF2-40B4-BE49-F238E27FC236}">
                  <a16:creationId xmlns:a16="http://schemas.microsoft.com/office/drawing/2014/main" id="{311D7E4E-A6B1-3E4B-A757-2D22E32E7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1" y="1821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" name="Text Box 13">
            <a:extLst>
              <a:ext uri="{FF2B5EF4-FFF2-40B4-BE49-F238E27FC236}">
                <a16:creationId xmlns:a16="http://schemas.microsoft.com/office/drawing/2014/main" id="{BEEEBB95-6580-7147-A80F-BBC3059C6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713" y="5011461"/>
            <a:ext cx="81915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0" rIns="45720" bIns="0">
            <a:spAutoFit/>
          </a:bodyPr>
          <a:lstStyle/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0xEF8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0xEFC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0xF00</a:t>
            </a:r>
          </a:p>
          <a:p>
            <a:pPr algn="r">
              <a:spcBef>
                <a:spcPct val="30000"/>
              </a:spcBef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0xF04</a:t>
            </a:r>
          </a:p>
        </p:txBody>
      </p:sp>
      <p:sp>
        <p:nvSpPr>
          <p:cNvPr id="55" name="Text Box 12">
            <a:extLst>
              <a:ext uri="{FF2B5EF4-FFF2-40B4-BE49-F238E27FC236}">
                <a16:creationId xmlns:a16="http://schemas.microsoft.com/office/drawing/2014/main" id="{0FF886D3-66CA-DA42-BD17-8C9F18557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6301" y="4028185"/>
            <a:ext cx="1517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After Execution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B08A9-D47E-D64E-B59A-BD08FC32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5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4" grpId="0"/>
      <p:bldP spid="35" grpId="0"/>
      <p:bldP spid="36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521-0BFD-8D4D-9D10-D6F99812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and popping to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9C18-B93E-FF48-BB97-09FA0321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Courier" pitchFamily="2" charset="0"/>
              </a:rPr>
              <a:t>STMFD	SP!, {list of registers}</a:t>
            </a:r>
          </a:p>
          <a:p>
            <a:pPr marL="0" indent="0">
              <a:buNone/>
            </a:pPr>
            <a:endParaRPr lang="en-US" sz="4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4400" dirty="0">
                <a:latin typeface="Courier" pitchFamily="2" charset="0"/>
              </a:rPr>
              <a:t>LDMFD	SP!, {list of registers}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5C505-AB45-504A-BA82-62984B150CAA}"/>
              </a:ext>
            </a:extLst>
          </p:cNvPr>
          <p:cNvSpPr/>
          <p:nvPr/>
        </p:nvSpPr>
        <p:spPr>
          <a:xfrm>
            <a:off x="838200" y="4636406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urier" pitchFamily="2" charset="0"/>
              </a:rPr>
              <a:t>STMFD SP!,{R1,R0}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D9546-B54E-D04E-B595-9D2ADB309836}"/>
              </a:ext>
            </a:extLst>
          </p:cNvPr>
          <p:cNvSpPr/>
          <p:nvPr/>
        </p:nvSpPr>
        <p:spPr>
          <a:xfrm>
            <a:off x="838200" y="5356118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Courier" pitchFamily="2" charset="0"/>
              </a:rPr>
              <a:t>LDMFD SP!,{R1,R0}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5B81FE-9328-234C-9C1D-C02D6998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E852FB-0424-8A4F-BA7D-4E3F328F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8D36-E569-6249-985B-B70FA4BF30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145291" y="2036725"/>
            <a:ext cx="8399463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4025" indent="-454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Most </a:t>
            </a:r>
            <a:r>
              <a:rPr lang="en-US" sz="2400" b="1" dirty="0">
                <a:solidFill>
                  <a:schemeClr val="accent2"/>
                </a:solidFill>
              </a:rPr>
              <a:t>general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method of parameter passing –  no registers needed, supports recursive programming.</a:t>
            </a:r>
          </a:p>
          <a:p>
            <a:pPr marL="454025" indent="-454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206500" algn="l"/>
                <a:tab pos="4178300" algn="l"/>
              </a:tabLst>
            </a:pPr>
            <a:r>
              <a:rPr lang="en-US" sz="2400" b="1" dirty="0">
                <a:solidFill>
                  <a:schemeClr val="accent2"/>
                </a:solidFill>
              </a:rPr>
              <a:t>Large</a:t>
            </a:r>
            <a:r>
              <a:rPr lang="en-US" sz="2400" dirty="0">
                <a:solidFill>
                  <a:schemeClr val="bg1"/>
                </a:solidFill>
              </a:rPr>
              <a:t> numbers of parameters can be passed as long as stack does not overflow.</a:t>
            </a:r>
          </a:p>
        </p:txBody>
      </p: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3021181" y="3840627"/>
            <a:ext cx="7366001" cy="3017374"/>
            <a:chOff x="741" y="2389"/>
            <a:chExt cx="4640" cy="1907"/>
          </a:xfrm>
        </p:grpSpPr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270" y="3932"/>
              <a:ext cx="269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75" indent="-3175">
                <a:spcBef>
                  <a:spcPct val="40000"/>
                </a:spcBef>
                <a:tabLst>
                  <a:tab pos="6400800" algn="l"/>
                </a:tabLst>
              </a:pPr>
              <a:r>
                <a:rPr lang="en-US" sz="2000" dirty="0">
                  <a:solidFill>
                    <a:schemeClr val="bg1"/>
                  </a:solidFill>
                </a:rPr>
                <a:t>Parameter passing using the stacks</a:t>
              </a:r>
            </a:p>
          </p:txBody>
        </p:sp>
        <p:sp>
          <p:nvSpPr>
            <p:cNvPr id="27" name="AutoShape 36"/>
            <p:cNvSpPr>
              <a:spLocks noChangeArrowheads="1"/>
            </p:cNvSpPr>
            <p:nvPr/>
          </p:nvSpPr>
          <p:spPr bwMode="auto">
            <a:xfrm>
              <a:off x="744" y="2450"/>
              <a:ext cx="1861" cy="1742"/>
            </a:xfrm>
            <a:prstGeom prst="flowChartDocumen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lang="en-US" b="1" dirty="0"/>
                <a:t>Calling program</a:t>
              </a:r>
            </a:p>
          </p:txBody>
        </p:sp>
        <p:sp>
          <p:nvSpPr>
            <p:cNvPr id="28" name="Rectangle 37"/>
            <p:cNvSpPr>
              <a:spLocks noChangeArrowheads="1"/>
            </p:cNvSpPr>
            <p:nvPr/>
          </p:nvSpPr>
          <p:spPr bwMode="auto">
            <a:xfrm>
              <a:off x="3880" y="2597"/>
              <a:ext cx="1501" cy="119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18288"/>
            <a:lstStyle/>
            <a:p>
              <a:pPr>
                <a:tabLst>
                  <a:tab pos="798513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</a:rPr>
                <a:t>SUB1</a:t>
              </a:r>
            </a:p>
            <a:p>
              <a:pPr>
                <a:tabLst>
                  <a:tab pos="798513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</a:rPr>
                <a:t>	:</a:t>
              </a:r>
            </a:p>
            <a:p>
              <a:pPr algn="ctr">
                <a:tabLst>
                  <a:tab pos="798513" algn="l"/>
                </a:tabLst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Get parameters</a:t>
              </a:r>
            </a:p>
            <a:p>
              <a:pPr algn="ctr">
                <a:tabLst>
                  <a:tab pos="798513" algn="l"/>
                </a:tabLst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From the stack</a:t>
              </a:r>
            </a:p>
            <a:p>
              <a:pPr>
                <a:tabLst>
                  <a:tab pos="798513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</a:rPr>
                <a:t>     :</a:t>
              </a:r>
            </a:p>
            <a:p>
              <a:pPr>
                <a:tabLst>
                  <a:tab pos="798513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</a:rPr>
                <a:t>     MOV PC,LR</a:t>
              </a:r>
            </a:p>
          </p:txBody>
        </p:sp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741" y="3049"/>
              <a:ext cx="1862" cy="20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BL SUB1 </a:t>
              </a:r>
            </a:p>
          </p:txBody>
        </p:sp>
        <p:sp>
          <p:nvSpPr>
            <p:cNvPr id="30" name="Freeform 39"/>
            <p:cNvSpPr>
              <a:spLocks/>
            </p:cNvSpPr>
            <p:nvPr/>
          </p:nvSpPr>
          <p:spPr bwMode="auto">
            <a:xfrm>
              <a:off x="2603" y="2703"/>
              <a:ext cx="1262" cy="415"/>
            </a:xfrm>
            <a:custGeom>
              <a:avLst/>
              <a:gdLst>
                <a:gd name="T0" fmla="*/ 0 w 1452"/>
                <a:gd name="T1" fmla="*/ 346 h 346"/>
                <a:gd name="T2" fmla="*/ 692 w 1452"/>
                <a:gd name="T3" fmla="*/ 84 h 346"/>
                <a:gd name="T4" fmla="*/ 668 w 1452"/>
                <a:gd name="T5" fmla="*/ 258 h 346"/>
                <a:gd name="T6" fmla="*/ 1452 w 1452"/>
                <a:gd name="T7" fmla="*/ 0 h 3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346"/>
                <a:gd name="T14" fmla="*/ 1452 w 1452"/>
                <a:gd name="T15" fmla="*/ 346 h 3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346">
                  <a:moveTo>
                    <a:pt x="0" y="346"/>
                  </a:moveTo>
                  <a:lnTo>
                    <a:pt x="692" y="84"/>
                  </a:lnTo>
                  <a:lnTo>
                    <a:pt x="668" y="258"/>
                  </a:lnTo>
                  <a:lnTo>
                    <a:pt x="1452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40"/>
            <p:cNvSpPr>
              <a:spLocks/>
            </p:cNvSpPr>
            <p:nvPr/>
          </p:nvSpPr>
          <p:spPr bwMode="auto">
            <a:xfrm flipH="1">
              <a:off x="2604" y="3256"/>
              <a:ext cx="1261" cy="417"/>
            </a:xfrm>
            <a:custGeom>
              <a:avLst/>
              <a:gdLst>
                <a:gd name="T0" fmla="*/ 0 w 1452"/>
                <a:gd name="T1" fmla="*/ 346 h 346"/>
                <a:gd name="T2" fmla="*/ 692 w 1452"/>
                <a:gd name="T3" fmla="*/ 84 h 346"/>
                <a:gd name="T4" fmla="*/ 668 w 1452"/>
                <a:gd name="T5" fmla="*/ 258 h 346"/>
                <a:gd name="T6" fmla="*/ 1452 w 1452"/>
                <a:gd name="T7" fmla="*/ 0 h 3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346"/>
                <a:gd name="T14" fmla="*/ 1452 w 1452"/>
                <a:gd name="T15" fmla="*/ 346 h 3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346">
                  <a:moveTo>
                    <a:pt x="0" y="346"/>
                  </a:moveTo>
                  <a:lnTo>
                    <a:pt x="692" y="84"/>
                  </a:lnTo>
                  <a:lnTo>
                    <a:pt x="668" y="258"/>
                  </a:lnTo>
                  <a:lnTo>
                    <a:pt x="1452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42"/>
            <p:cNvSpPr>
              <a:spLocks noChangeArrowheads="1"/>
            </p:cNvSpPr>
            <p:nvPr/>
          </p:nvSpPr>
          <p:spPr bwMode="auto">
            <a:xfrm>
              <a:off x="3747" y="2908"/>
              <a:ext cx="299" cy="581"/>
            </a:xfrm>
            <a:prstGeom prst="downArrow">
              <a:avLst>
                <a:gd name="adj1" fmla="val 50000"/>
                <a:gd name="adj2" fmla="val 48579"/>
              </a:avLst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" name="Text Box 43"/>
            <p:cNvSpPr txBox="1">
              <a:spLocks noChangeArrowheads="1"/>
            </p:cNvSpPr>
            <p:nvPr/>
          </p:nvSpPr>
          <p:spPr bwMode="auto">
            <a:xfrm>
              <a:off x="4002" y="2389"/>
              <a:ext cx="1137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1"/>
                  </a:solidFill>
                </a:rPr>
                <a:t>Subroutine</a:t>
              </a:r>
            </a:p>
          </p:txBody>
        </p:sp>
      </p:grp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025941" y="4459745"/>
            <a:ext cx="2954338" cy="42555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 dirty="0"/>
              <a:t>Setup parameters in stack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0" y="7487"/>
            <a:ext cx="798195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 Passing using Stack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145291" y="797388"/>
            <a:ext cx="8591550" cy="1211262"/>
          </a:xfrm>
          <a:noFill/>
        </p:spPr>
        <p:txBody>
          <a:bodyPr>
            <a:normAutofit lnSpcReduction="10000"/>
          </a:bodyPr>
          <a:lstStyle/>
          <a:p>
            <a:pPr>
              <a:tabLst>
                <a:tab pos="6400800" algn="l"/>
              </a:tabLst>
            </a:pPr>
            <a:r>
              <a:rPr lang="en-US" dirty="0"/>
              <a:t>Parameters are pushed onto the stack before calling the subroutine and retrieved from the stack within the subroutine.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4544" y="6400801"/>
            <a:ext cx="553454" cy="457200"/>
          </a:xfrm>
          <a:noFill/>
        </p:spPr>
        <p:txBody>
          <a:bodyPr/>
          <a:lstStyle/>
          <a:p>
            <a:pPr algn="ctr"/>
            <a:fld id="{A51AC2A3-3EBB-42BF-8845-E9B41E55A7E0}" type="slidenum">
              <a:rPr lang="en-US"/>
              <a:pPr algn="ctr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71BDEF-AAEF-164C-BC4C-8B1BB14A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044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402893" y="3963291"/>
            <a:ext cx="11027107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4025" indent="-454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206500" algn="l"/>
                <a:tab pos="4686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Parameters pushed to the stack must be </a:t>
            </a:r>
            <a:r>
              <a:rPr lang="en-US" sz="2400" b="1" dirty="0">
                <a:solidFill>
                  <a:schemeClr val="accent2"/>
                </a:solidFill>
              </a:rPr>
              <a:t>removed</a:t>
            </a:r>
            <a:r>
              <a:rPr lang="en-US" sz="2400" dirty="0">
                <a:solidFill>
                  <a:schemeClr val="bg1"/>
                </a:solidFill>
              </a:rPr>
              <a:t> by the calling program immediately after returning from subroutine.</a:t>
            </a:r>
          </a:p>
          <a:p>
            <a:pPr marL="454025" indent="-454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206500" algn="l"/>
                <a:tab pos="4686300" algn="l"/>
              </a:tabLst>
            </a:pPr>
            <a:endParaRPr lang="en-US" sz="2400" dirty="0">
              <a:solidFill>
                <a:schemeClr val="bg1"/>
              </a:solidFill>
            </a:endParaRPr>
          </a:p>
          <a:p>
            <a:pPr marL="454025" indent="-4540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206500" algn="l"/>
                <a:tab pos="468630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If not, repeated pushing of parameters to the stack will lead to a stack overflow.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0" y="7487"/>
            <a:ext cx="798195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Parameter Passing using Stack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14544" y="6400801"/>
            <a:ext cx="553454" cy="457200"/>
          </a:xfrm>
          <a:noFill/>
        </p:spPr>
        <p:txBody>
          <a:bodyPr/>
          <a:lstStyle/>
          <a:p>
            <a:pPr algn="ctr"/>
            <a:fld id="{A51AC2A3-3EBB-42BF-8845-E9B41E55A7E0}" type="slidenum">
              <a:rPr lang="en-US"/>
              <a:pPr algn="ctr"/>
              <a:t>9</a:t>
            </a:fld>
            <a:endParaRPr lang="en-US" dirty="0"/>
          </a:p>
        </p:txBody>
      </p: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013159" y="920982"/>
            <a:ext cx="7366001" cy="3027367"/>
            <a:chOff x="741" y="2389"/>
            <a:chExt cx="4640" cy="1907"/>
          </a:xfrm>
        </p:grpSpPr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2270" y="3932"/>
              <a:ext cx="269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175" indent="-3175">
                <a:spcBef>
                  <a:spcPct val="40000"/>
                </a:spcBef>
                <a:tabLst>
                  <a:tab pos="6400800" algn="l"/>
                </a:tabLst>
              </a:pPr>
              <a:r>
                <a:rPr lang="en-US" sz="2000" dirty="0">
                  <a:solidFill>
                    <a:schemeClr val="bg1"/>
                  </a:solidFill>
                </a:rPr>
                <a:t>Parameter passing using the stacks</a:t>
              </a:r>
            </a:p>
          </p:txBody>
        </p:sp>
        <p:sp>
          <p:nvSpPr>
            <p:cNvPr id="12" name="AutoShape 36"/>
            <p:cNvSpPr>
              <a:spLocks noChangeArrowheads="1"/>
            </p:cNvSpPr>
            <p:nvPr/>
          </p:nvSpPr>
          <p:spPr bwMode="auto">
            <a:xfrm>
              <a:off x="744" y="2450"/>
              <a:ext cx="1861" cy="1742"/>
            </a:xfrm>
            <a:prstGeom prst="flowChartDocumen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eaLnBrk="1" hangingPunct="1"/>
              <a:r>
                <a:rPr lang="en-US" b="1" dirty="0"/>
                <a:t>Calling program</a:t>
              </a: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880" y="2597"/>
              <a:ext cx="1501" cy="119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bIns="18288"/>
            <a:lstStyle/>
            <a:p>
              <a:pPr>
                <a:tabLst>
                  <a:tab pos="798513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</a:rPr>
                <a:t>SUB1</a:t>
              </a:r>
            </a:p>
            <a:p>
              <a:pPr>
                <a:tabLst>
                  <a:tab pos="798513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</a:rPr>
                <a:t>	:</a:t>
              </a:r>
            </a:p>
            <a:p>
              <a:pPr algn="ctr">
                <a:tabLst>
                  <a:tab pos="798513" algn="l"/>
                </a:tabLst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Get parameters</a:t>
              </a:r>
            </a:p>
            <a:p>
              <a:pPr algn="ctr">
                <a:tabLst>
                  <a:tab pos="798513" algn="l"/>
                </a:tabLst>
              </a:pPr>
              <a:r>
                <a:rPr lang="en-US" b="1" dirty="0">
                  <a:latin typeface="Arial" pitchFamily="34" charset="0"/>
                  <a:cs typeface="Arial" pitchFamily="34" charset="0"/>
                </a:rPr>
                <a:t>From the stack</a:t>
              </a:r>
            </a:p>
            <a:p>
              <a:pPr>
                <a:tabLst>
                  <a:tab pos="798513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</a:rPr>
                <a:t>     :</a:t>
              </a:r>
            </a:p>
            <a:p>
              <a:pPr>
                <a:tabLst>
                  <a:tab pos="798513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Courier New" pitchFamily="49" charset="0"/>
                </a:rPr>
                <a:t>     MOV PC, LR</a:t>
              </a: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741" y="3049"/>
              <a:ext cx="1862" cy="20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r>
                <a:rPr lang="en-US" sz="2400" b="1" dirty="0">
                  <a:solidFill>
                    <a:srgbClr val="800000"/>
                  </a:solidFill>
                  <a:latin typeface="Courier New" pitchFamily="49" charset="0"/>
                </a:rPr>
                <a:t>BL SUB1 </a:t>
              </a:r>
            </a:p>
          </p:txBody>
        </p:sp>
        <p:sp>
          <p:nvSpPr>
            <p:cNvPr id="15" name="Freeform 39"/>
            <p:cNvSpPr>
              <a:spLocks/>
            </p:cNvSpPr>
            <p:nvPr/>
          </p:nvSpPr>
          <p:spPr bwMode="auto">
            <a:xfrm>
              <a:off x="2603" y="2703"/>
              <a:ext cx="1262" cy="415"/>
            </a:xfrm>
            <a:custGeom>
              <a:avLst/>
              <a:gdLst>
                <a:gd name="T0" fmla="*/ 0 w 1452"/>
                <a:gd name="T1" fmla="*/ 346 h 346"/>
                <a:gd name="T2" fmla="*/ 692 w 1452"/>
                <a:gd name="T3" fmla="*/ 84 h 346"/>
                <a:gd name="T4" fmla="*/ 668 w 1452"/>
                <a:gd name="T5" fmla="*/ 258 h 346"/>
                <a:gd name="T6" fmla="*/ 1452 w 1452"/>
                <a:gd name="T7" fmla="*/ 0 h 3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346"/>
                <a:gd name="T14" fmla="*/ 1452 w 1452"/>
                <a:gd name="T15" fmla="*/ 346 h 3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346">
                  <a:moveTo>
                    <a:pt x="0" y="346"/>
                  </a:moveTo>
                  <a:lnTo>
                    <a:pt x="692" y="84"/>
                  </a:lnTo>
                  <a:lnTo>
                    <a:pt x="668" y="258"/>
                  </a:lnTo>
                  <a:lnTo>
                    <a:pt x="1452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0"/>
            <p:cNvSpPr>
              <a:spLocks/>
            </p:cNvSpPr>
            <p:nvPr/>
          </p:nvSpPr>
          <p:spPr bwMode="auto">
            <a:xfrm flipH="1">
              <a:off x="2604" y="3256"/>
              <a:ext cx="1261" cy="417"/>
            </a:xfrm>
            <a:custGeom>
              <a:avLst/>
              <a:gdLst>
                <a:gd name="T0" fmla="*/ 0 w 1452"/>
                <a:gd name="T1" fmla="*/ 346 h 346"/>
                <a:gd name="T2" fmla="*/ 692 w 1452"/>
                <a:gd name="T3" fmla="*/ 84 h 346"/>
                <a:gd name="T4" fmla="*/ 668 w 1452"/>
                <a:gd name="T5" fmla="*/ 258 h 346"/>
                <a:gd name="T6" fmla="*/ 1452 w 1452"/>
                <a:gd name="T7" fmla="*/ 0 h 3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346"/>
                <a:gd name="T14" fmla="*/ 1452 w 1452"/>
                <a:gd name="T15" fmla="*/ 346 h 3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346">
                  <a:moveTo>
                    <a:pt x="0" y="346"/>
                  </a:moveTo>
                  <a:lnTo>
                    <a:pt x="692" y="84"/>
                  </a:lnTo>
                  <a:lnTo>
                    <a:pt x="668" y="258"/>
                  </a:lnTo>
                  <a:lnTo>
                    <a:pt x="1452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42"/>
            <p:cNvSpPr>
              <a:spLocks noChangeArrowheads="1"/>
            </p:cNvSpPr>
            <p:nvPr/>
          </p:nvSpPr>
          <p:spPr bwMode="auto">
            <a:xfrm>
              <a:off x="3747" y="2908"/>
              <a:ext cx="299" cy="581"/>
            </a:xfrm>
            <a:prstGeom prst="downArrow">
              <a:avLst>
                <a:gd name="adj1" fmla="val 50000"/>
                <a:gd name="adj2" fmla="val 48579"/>
              </a:avLst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4002" y="2389"/>
              <a:ext cx="113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 eaLnBrk="1" hangingPunct="1"/>
              <a:r>
                <a:rPr lang="en-US" b="1" dirty="0">
                  <a:solidFill>
                    <a:schemeClr val="bg1"/>
                  </a:solidFill>
                </a:rPr>
                <a:t>Subroutine</a:t>
              </a:r>
            </a:p>
          </p:txBody>
        </p:sp>
      </p:grp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3017919" y="1540100"/>
            <a:ext cx="2954338" cy="42555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b="1" dirty="0"/>
              <a:t>Setup parameters in stack</a:t>
            </a: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3017919" y="2286225"/>
            <a:ext cx="2954338" cy="5857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 eaLnBrk="1" hangingPunct="1"/>
            <a:r>
              <a:rPr lang="en-US" b="1" dirty="0"/>
              <a:t>Remove parameters </a:t>
            </a:r>
          </a:p>
          <a:p>
            <a:pPr algn="ctr" eaLnBrk="1" hangingPunct="1"/>
            <a:r>
              <a:rPr lang="en-US" b="1" dirty="0"/>
              <a:t>from stack</a:t>
            </a:r>
            <a:r>
              <a:rPr lang="en-US" sz="1200" dirty="0"/>
              <a:t> </a:t>
            </a:r>
            <a:endParaRPr 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AB5519-5C97-754A-A267-0BE65637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CE/CZ-1106 2020 ©Mohamed M. Sabry Aly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8659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EE6AC2EB1AC47E09A573F3CA60DEA5D"/>
  <p:tag name="TYPE" val="MultiChoiceSlide"/>
  <p:tag name="TPSLIDEBULLETSTYLE" val="2"/>
  <p:tag name="TPQUESTIONXML" val="&lt;?xml version=&quot;1.0&quot; encoding=&quot;UTF-8&quot; standalone=&quot;yes&quot;?&gt;&lt;questionlist&gt;&lt;properties&gt;&lt;guid&gt;C2F7F644262B4ACD9E171F1BE6BCBC38&lt;/guid&gt;&lt;date&gt;9/11/2020 12:59:42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EEE6AC2EB1AC47E09A573F3CA60DEA5D&lt;/guid&gt;&lt;repollguid&gt;A7A71797D9C74932A5E4970E02815129&lt;/repollguid&gt;&lt;sourceid&gt;10568BED5D5A4960A69FB5DF276BAE17&lt;/sourceid&gt;&lt;questiontext&gt;What should be the instruction in a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41134315F51A430EA3863C237DE97BEF&lt;/guid&gt;&lt;answertext&gt;LDMFD SP, {R5,R4}&lt;/answertext&gt;&lt;valuetype&gt;0&lt;/valuetype&gt;&lt;/answer&gt;&lt;answer&gt;&lt;guid&gt;26866FF4B9344772A22B864CBF21BBF5&lt;/guid&gt;&lt;answertext&gt;LDMFD SP!, {R5,R4}&lt;/answertext&gt;&lt;valuetype&gt;0&lt;/valuetype&gt;&lt;/answer&gt;&lt;answer&gt;&lt;guid&gt;269723450906425C836EFCD33CE5ED30&lt;/guid&gt;&lt;answertext&gt;LDMFA SP, {R4,R5}&lt;/answertext&gt;&lt;valuetype&gt;0&lt;/valuetype&gt;&lt;/answer&gt;&lt;answer&gt;&lt;guid&gt;62BB761E0C464F7799C93CC133501C6C&lt;/guid&gt;&lt;answertext&gt;LDMFA SP!, {R4,R5}&lt;/answertext&gt;&lt;valuetype&gt;0&lt;/valuetype&gt;&lt;/answer&gt;&lt;/answers&gt;&lt;/multichoice&gt;&lt;/questions&gt;&lt;/questionlist&gt;"/>
  <p:tag name="LIVECHARTING" val="False"/>
  <p:tag name="AUTOOPENPOLL" val="True"/>
  <p:tag name="CHARTTYPE" val="0"/>
  <p:tag name="CHARTDEFINEDCOLORS" val="3,6,10,45,32,50,13,4,9,55,1"/>
  <p:tag name="HASRESULTS" val="True"/>
  <p:tag name="RESULTS" val="What should be the instruction in a[;crlf;]4[;]5[;]4[;]False[;]0[;][;crlf;]3[;]3[;]1[;]1[;crlf;]0[;]0[;]LDMFD SP, {R5,R4}1[;]LDMFD SP, {R5,R4}[;][;crlf;]2[;]0[;]LDMFD SP!, {R5,R4}2[;]LDMFD SP!, {R5,R4}[;][;crlf;]0[;]0[;]LDMFA SP, {R4,R5}3[;]LDMFA SP, {R4,R5}[;][;crlf;]2[;]0[;]LDMFA SP!, {R4,R5}4[;]LDMFA SP!, {R4,R5}[;][;crlf;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ED31AB804FD44DF79FF4F466F0A6B91E"/>
  <p:tag name="TYPE" val="MultiChoiceSlide"/>
  <p:tag name="TPSLIDEBULLETSTYLE" val="2"/>
  <p:tag name="CHARTTYPE" val="0"/>
  <p:tag name="CHARTDEFINEDCOLORS" val="3,6,10,45,32,50,13,4,9,55,1"/>
  <p:tag name="HASRESULTS" val="True"/>
  <p:tag name="RESULTS" val="For the shown code segment, how are parameters A and B passed?[;crlf;]3[;]3[;]3[;]False[;]0[;][;crlf;]4[;]4[;]0[;]0[;crlf;]0[;]0[;]A reference, B value1[;]A reference, B value[;][;crlf;]0[;]0[;]A value, B value2[;]A value, B value[;][;crlf;]0[;]0[;]A reference, B reference3[;]A reference, B reference[;][;crlf;]3[;]0[;]A value, B reference4[;]A value, B reference[;][;crlf;]"/>
  <p:tag name="TPQUESTIONXML" val="&lt;?xml version=&quot;1.0&quot; encoding=&quot;UTF-8&quot; standalone=&quot;yes&quot;?&gt;&lt;questionlist&gt;&lt;properties&gt;&lt;guid&gt;AAD8BDBAB4F34D9DA789A7EF370F6AA2&lt;/guid&gt;&lt;date&gt;9/14/2020 04:13:55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ED31AB804FD44DF79FF4F466F0A6B91E&lt;/guid&gt;&lt;repollguid&gt;658BBDB9B8034BFEA595AF12BE8E008A&lt;/repollguid&gt;&lt;sourceid&gt;4A89BD2431D54FB085F492AE1DFFE434&lt;/sourceid&gt;&lt;questiontext&gt;For the shown code segment, how are parameters A and B passed?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603032CC68D14F728D847D618530FF52&lt;/guid&gt;&lt;answertext&gt;A reference, B value&lt;/answertext&gt;&lt;valuetype&gt;0&lt;/valuetype&gt;&lt;/answer&gt;&lt;answer&gt;&lt;guid&gt;D8004C5F475F4D6685FD40C7D13F4615&lt;/guid&gt;&lt;answertext&gt;A value, B value&lt;/answertext&gt;&lt;valuetype&gt;0&lt;/valuetype&gt;&lt;/answer&gt;&lt;answer&gt;&lt;guid&gt;A5BE4CCE36674299B9C5093A0BC2B7D9&lt;/guid&gt;&lt;answertext&gt;A reference, B reference&lt;/answertext&gt;&lt;valuetype&gt;0&lt;/valuetype&gt;&lt;/answer&gt;&lt;answer&gt;&lt;guid&gt;BBD78FF3BC9042B6A62287018BD137F2&lt;/guid&gt;&lt;answertext&gt;A value, B reference&lt;/answertext&gt;&lt;valuetype&gt;0&lt;/valuetype&gt;&lt;/answer&gt;&lt;/answers&gt;&lt;/multichoice&gt;&lt;/questions&gt;&lt;/questionlist&gt;"/>
  <p:tag name="LIVECHARTING" val="False"/>
  <p:tag name="AUTOOPENPOLL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83AFB492EAF84EB8903069BE014CD599"/>
  <p:tag name="TYPE" val="MultiChoiceSlide"/>
  <p:tag name="TPSLIDEBULLETSTYLE" val="2"/>
  <p:tag name="CHARTTYPE" val="0"/>
  <p:tag name="CHARTDEFINEDCOLORS" val="3,6,10,45,32,50,13,4,9,55,1"/>
  <p:tag name="HASRESULTS" val="True"/>
  <p:tag name="RESULTS" val="What is the instruction to create a stack frame for 4 local variables (32-bit each)[;crlf;]2[;]4[;]2[;]False[;]0[;][;crlf;]2.5[;]2.5[;]0.5[;]0.25[;crlf;]0[;]0[;]ADD SP, SP, #41[;]ADD SP, SP, #4[;][;crlf;]1[;]0[;]SUB SP, SP, #42[;]SUB SP, SP, #4[;][;crlf;]1[;]0[;]SUB SP, SP,#323[;]SUB SP, SP,#32[;][;crlf;]0[;]0[;]ADD SP,SP,#324[;]ADD SP,SP,#32[;][;crlf;]"/>
  <p:tag name="TPQUESTIONXML" val="&lt;?xml version=&quot;1.0&quot; encoding=&quot;UTF-8&quot; standalone=&quot;yes&quot;?&gt;&lt;questionlist&gt;&lt;properties&gt;&lt;guid&gt;1ECEB3A4EDF0461ABAA682B25B48B1EC&lt;/guid&gt;&lt;date&gt;9/14/2020 04:13:56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83AFB492EAF84EB8903069BE014CD599&lt;/guid&gt;&lt;repollguid&gt;2EA884AB6899440EA3DE56B2FCD59449&lt;/repollguid&gt;&lt;sourceid&gt;34B80858A7F04C23B389E63F6C302BEC&lt;/sourceid&gt;&lt;questiontext&gt;What is the instruction to create a stack frame for 4 local variables (32-bit each)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BF1FC79F3A6D4DCAAFDD1E6C42C964D2&lt;/guid&gt;&lt;answertext&gt;ADD SP, SP, #4&lt;/answertext&gt;&lt;valuetype&gt;0&lt;/valuetype&gt;&lt;/answer&gt;&lt;answer&gt;&lt;guid&gt;F923E276DF3744AB8109271B8B4C4926&lt;/guid&gt;&lt;answertext&gt;SUB SP, SP, #4&lt;/answertext&gt;&lt;valuetype&gt;0&lt;/valuetype&gt;&lt;/answer&gt;&lt;answer&gt;&lt;guid&gt;74E0932558434625A012321A1F5414C6&lt;/guid&gt;&lt;answertext&gt;SUB SP, SP,#32&lt;/answertext&gt;&lt;valuetype&gt;0&lt;/valuetype&gt;&lt;/answer&gt;&lt;answer&gt;&lt;guid&gt;2EF2A38C33F3498981F27BE226DC24DE&lt;/guid&gt;&lt;answertext&gt;ADD SP,SP,#32&lt;/answertext&gt;&lt;valuetype&gt;0&lt;/valuetype&gt;&lt;/answer&gt;&lt;/answers&gt;&lt;/multichoice&gt;&lt;/questions&gt;&lt;/questionlist&gt;"/>
  <p:tag name="LIVECHARTING" val="False"/>
  <p:tag name="AUTOOPENPOLL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1DE39E367DF543C99C87111733A0CEE5"/>
  <p:tag name="TYPE" val="MultiChoiceSlide"/>
  <p:tag name="TPSLIDEBULLETSTYLE" val="2"/>
  <p:tag name="CHARTTYPE" val="0"/>
  <p:tag name="CHARTDEFINEDCOLORS" val="3,6,10,45,32,50,13,4,9,55,1"/>
  <p:tag name="HASRESULTS" val="True"/>
  <p:tag name="RESULTS" val="If we are using R11 as frame pointer, what is the instruction to store R4 to local variable c[;crlf;]2[;]4[;]2[;]False[;]0[;][;crlf;]2[;]2[;]0[;]0[;crlf;]0[;]0[;]STR R4, [R11,#-1]1[;]STR R4, [R11,#-1][;][;crlf;]2[;]0[;]STR R4, [R11,#-4]2[;]STR R4, [R11,#-4][;][;crlf;]0[;]0[;]STR R4, [R11,#-4]!3[;]STR R4, [R11,#-4]![;][;crlf;]0[;]0[;]STMFD R11!,{R4}4[;]STMFD R11!,{R4}[;][;crlf;]"/>
  <p:tag name="TPQUESTIONXML" val="&lt;?xml version=&quot;1.0&quot; encoding=&quot;UTF-8&quot; standalone=&quot;yes&quot;?&gt;&lt;questionlist&gt;&lt;properties&gt;&lt;guid&gt;EADE4DBA948249B1BA315C42B8670EF1&lt;/guid&gt;&lt;date&gt;9/14/2020 04:13:56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1DE39E367DF543C99C87111733A0CEE5&lt;/guid&gt;&lt;repollguid&gt;8BA48355E3BC4AB8BBD0CFD2EE3BA95D&lt;/repollguid&gt;&lt;sourceid&gt;F95B8FF7DE60411D9F0429ABCD3A31E5&lt;/sourceid&gt;&lt;questiontext&gt;If we are using R11 as frame pointer, what is the instruction to store R4 to local variable c&lt;/questiontext&gt;&lt;showresults&gt;True&lt;/showresults&gt;&lt;responsegrid&gt;0&lt;/responsegrid&gt;&lt;countdowntime&gt;30&lt;/countdowntime&gt;&lt;correctvalue&gt;1&lt;/correctvalue&gt;&lt;incorrectvalue&gt;0&lt;/incorrectvalue&gt;&lt;responselimit&gt;1&lt;/responselimit&gt;&lt;bulletstyle&gt;2&lt;/bulletstyle&gt;&lt;answers&gt;&lt;answer&gt;&lt;guid&gt;CD8BC045D65E4654B6CE3C05489D7A09&lt;/guid&gt;&lt;answertext&gt;STR R4, [R11,#-1]&lt;/answertext&gt;&lt;valuetype&gt;0&lt;/valuetype&gt;&lt;/answer&gt;&lt;answer&gt;&lt;guid&gt;4C123F9A1F62429586997654FDA1E5E3&lt;/guid&gt;&lt;answertext&gt;STR R4, [R11,#-4]&lt;/answertext&gt;&lt;valuetype&gt;0&lt;/valuetype&gt;&lt;/answer&gt;&lt;answer&gt;&lt;guid&gt;8E4F5C91BB4C41A196EFF31BDFE9EFC1&lt;/guid&gt;&lt;answertext&gt;STR R4, [R11,#-4]!&lt;/answertext&gt;&lt;valuetype&gt;0&lt;/valuetype&gt;&lt;/answer&gt;&lt;answer&gt;&lt;guid&gt;A31473833BE24C439645DFB0A6DF9073&lt;/guid&gt;&lt;answertext&gt;STMFD R11!,{R4}&lt;/answertext&gt;&lt;valuetype&gt;0&lt;/valuetype&gt;&lt;/answer&gt;&lt;/answers&gt;&lt;/multichoice&gt;&lt;/questions&gt;&lt;/questionlist&gt;"/>
  <p:tag name="LIVECHARTING" val="False"/>
  <p:tag name="AUTOOPENPOLL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ZEROBASED" val="Fal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852453982AC4113B974F784550F875A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AUTOADVANCE" val="False"/>
  <p:tag name="DELIMITERS" val="3.1"/>
  <p:tag name="VALUEFORMAT" val="0%"/>
  <p:tag name="NUMRESPONSES" val="1"/>
  <p:tag name="ANSWERSALIAS" val="(1)|smicln|(2)|smicln|(3)|smicln|(4)"/>
  <p:tag name="SLIDEORDER" val="2"/>
  <p:tag name="SLIDEGUID" val="CB34FF7E79C14D8A9E19D8436DF1630A"/>
  <p:tag name="QUESTIONALIAS" val="Clicker Q5.2"/>
  <p:tag name="TOTALRESPONSES" val="49"/>
  <p:tag name="RESPONSECOUNT" val="49"/>
  <p:tag name="SLICED" val="False"/>
  <p:tag name="RESPONSES" val="2;4;2;4;4;2;2;2;2;2;2;2;2;2;2;2;2;2;2;2;2;2;2;4;2;2;2;2;2;2;2;2;4;2;2;2;2;2;2;2;4;2;4;2;4;2;2;2;2;"/>
  <p:tag name="CHARTSTRINGSTD" val="0 41 0 8"/>
  <p:tag name="CHARTSTRINGREV" val="8 0 41 0"/>
  <p:tag name="CHARTSTRINGSTDPER" val="0 0.836734693877551 0 0.163265306122449"/>
  <p:tag name="CHARTSTRINGREVPER" val="0.163265306122449 0 0.836734693877551 0"/>
  <p:tag name="VALUES" val="No Value|smicln|No Value|smicln|No Value|smicln|No Value"/>
  <p:tag name="RESPONSESGATHERED" val="False"/>
  <p:tag name="ANONYMOUSTEMP" val="False"/>
  <p:tag name="TYPE" val="MultiChoiceSlide"/>
  <p:tag name="AUTOFORMATCHART" val="True"/>
  <p:tag name="TPQUESTIONXML" val="&lt;?xml version=&quot;1.0&quot; encoding=&quot;UTF-8&quot; standalone=&quot;yes&quot;?&gt;&lt;questionlist&gt;&lt;properties&gt;&lt;guid&gt;6A1414B84F0746C6A5933998BC707C87&lt;/guid&gt;&lt;date&gt;9/11/2020 12:59:41 PM&lt;/date&gt;&lt;/properties&gt;&lt;questionlisttemplate&gt;&lt;correctvalue&gt;1&lt;/correctvalue&gt;&lt;incorrectvalue&gt;0&lt;/incorrectvalue&gt;&lt;numberofquestions&gt;1&lt;/numberofquestions&gt;&lt;questiontype&gt;1&lt;/questiontype&gt;&lt;numberofchoices&gt;4&lt;/numberofchoices&gt;&lt;bulletstyle&gt;2&lt;/bulletstyle&gt;&lt;questionfont&gt;Verdana&lt;/questionfont&gt;&lt;questionfontsize&gt;12&lt;/questionfontsize&gt;&lt;answerfont&gt;Verdana&lt;/answerfont&gt;&lt;answerfontsize&gt;12&lt;/answerfontsize&gt;&lt;showresults&gt;True&lt;/showresults&gt;&lt;countdowntime&gt;30&lt;/countdowntime&gt;&lt;responsegrid&gt;0&lt;/responsegrid&gt;&lt;/questionlisttemplate&gt;&lt;questions&gt;&lt;multichoice&gt;&lt;guid&gt;CB34FF7E79C14D8A9E19D8436DF1630A&lt;/guid&gt;&lt;repollguid&gt;72E4248B62F246E2B902754CA9A57B3B&lt;/repollguid&gt;&lt;sourceid&gt;C87A3C50ACB243C5A3C67BABEE26E366&lt;/sourceid&gt;&lt;questiontext&gt;Review Q4 – Stack Passing&lt;/questiontext&gt;&lt;showresults&gt;True&lt;/showresults&gt;&lt;responsegrid&gt;0&lt;/responsegrid&gt;&lt;countdowntime&gt;30&lt;/countdowntime&gt;&lt;metadata&gt;&lt;entry&gt;&lt;key&gt;LIVECHARTING&lt;/key&gt;&lt;value&gt;False&lt;/value&gt;&lt;/entry&gt;&lt;entry&gt;&lt;key&gt;AUTOFORMATCHART&lt;/key&gt;&lt;value&gt;True&lt;/value&gt;&lt;/entry&gt;&lt;entry&gt;&lt;key&gt;AUTOOPENPOLL&lt;/key&gt;&lt;value&gt;True&lt;/value&gt;&lt;/entry&gt;&lt;/metadata&gt;&lt;correctvalue&gt;100&lt;/correctvalue&gt;&lt;incorrectvalue&gt;0&lt;/incorrectvalue&gt;&lt;responselimit&gt;1&lt;/responselimit&gt;&lt;bulletstyle&gt;0&lt;/bulletstyle&gt;&lt;answers&gt;&lt;answer&gt;&lt;guid&gt;DA62E3E8AD29473DB65BDB830825E2B5&lt;/guid&gt;&lt;answertext&gt;(1)&lt;/answertext&gt;&lt;valuetype&gt;0&lt;/valuetype&gt;&lt;/answer&gt;&lt;answer&gt;&lt;guid&gt;1AD894DC4208474F83A37FA86D0296FF&lt;/guid&gt;&lt;answertext&gt;(2)&lt;/answertext&gt;&lt;valuetype&gt;0&lt;/valuetype&gt;&lt;/answer&gt;&lt;answer&gt;&lt;guid&gt;A1FCC25A5E564CC4848319282EA78298&lt;/guid&gt;&lt;answertext&gt;(3)&lt;/answertext&gt;&lt;valuetype&gt;0&lt;/valuetype&gt;&lt;/answer&gt;&lt;answer&gt;&lt;guid&gt;B158C2230C7F4734B51DA73652E59E0B&lt;/guid&gt;&lt;answertext&gt;(4)&lt;/answertext&gt;&lt;valuetype&gt;0&lt;/valuetype&gt;&lt;/answer&gt;&lt;/answers&gt;&lt;/multichoice&gt;&lt;/questions&gt;&lt;/questionlist&gt;"/>
  <p:tag name="LIVECHARTING" val="False"/>
  <p:tag name="AUTOOPENPOLL" val="True"/>
  <p:tag name="CHARTTYPE" val="0"/>
  <p:tag name="CHARTDEFINEDCOLORS" val="3,6,10,45,32,50,13,4,9,55,1"/>
  <p:tag name="HASRESULTS" val="True"/>
  <p:tag name="RESULTS" val="Review Q4 – Stack Passing[;crlf;]3[;]5[;]3[;]False[;]0[;][;crlf;]2.6667[;]2[;]0.9428[;]0.8889[;crlf;]0[;]0[;](1)1[;](1)[;][;crlf;]2[;]0[;](2)2[;](2)[;][;crlf;]0[;]0[;](3)3[;](3)[;][;crlf;]1[;]0[;](4)4[;](4)[;][;crlf;]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SWERBULLETS" val="3"/>
  <p:tag name="TEXTLENGTH" val="15"/>
  <p:tag name="FONTSIZE" val="20"/>
  <p:tag name="BULLETTYPE" val="ppBulletArabicPeriod"/>
  <p:tag name="ANSWERTEXT" val="(1)&#10;(2)&#10;(3)&#10;(4)"/>
  <p:tag name="OLDNUMANSWERS" val="4"/>
  <p:tag name="ZEROBASED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Custom Design">
  <a:themeElements>
    <a:clrScheme name="ECS_Group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32CD32"/>
      </a:accent1>
      <a:accent2>
        <a:srgbClr val="FFFF40"/>
      </a:accent2>
      <a:accent3>
        <a:srgbClr val="00FCFF"/>
      </a:accent3>
      <a:accent4>
        <a:srgbClr val="FF40FF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TU_ECS_THEME">
  <a:themeElements>
    <a:clrScheme name="ECS_Group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32CD32"/>
      </a:accent1>
      <a:accent2>
        <a:srgbClr val="FFFF40"/>
      </a:accent2>
      <a:accent3>
        <a:srgbClr val="00FCFF"/>
      </a:accent3>
      <a:accent4>
        <a:srgbClr val="FF40FF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U_ECS_THEME" id="{34AECCCD-C736-204E-80FA-B0B0B5D887B1}" vid="{2F5B03ED-3AC2-714A-A33E-76706F3A7CC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13285</TotalTime>
  <Words>3170</Words>
  <Application>Microsoft Macintosh PowerPoint</Application>
  <PresentationFormat>Widescreen</PresentationFormat>
  <Paragraphs>672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Courier</vt:lpstr>
      <vt:lpstr>Courier New</vt:lpstr>
      <vt:lpstr>Helvetica</vt:lpstr>
      <vt:lpstr>Helvetica Neue</vt:lpstr>
      <vt:lpstr>Custom Design</vt:lpstr>
      <vt:lpstr>NTU_ECS_THEME</vt:lpstr>
      <vt:lpstr>Chapter 6: Modular Programming-Cont Lecture 2 (live)</vt:lpstr>
      <vt:lpstr>System Stack</vt:lpstr>
      <vt:lpstr>Push Data to the Stack</vt:lpstr>
      <vt:lpstr>Pop Data off the Stack</vt:lpstr>
      <vt:lpstr>Removing from stack</vt:lpstr>
      <vt:lpstr>Pushing Registers to Stack</vt:lpstr>
      <vt:lpstr>Pushing and popping to stack</vt:lpstr>
      <vt:lpstr>Parameter Passing using Stack</vt:lpstr>
      <vt:lpstr>Parameter Passing using Stack</vt:lpstr>
      <vt:lpstr>Review Q4 – Stack Passing</vt:lpstr>
      <vt:lpstr>Sum from 1 to N</vt:lpstr>
      <vt:lpstr>Calling the Subroutine</vt:lpstr>
      <vt:lpstr>Sum from 1 to N Subroutine   Possible Solution</vt:lpstr>
      <vt:lpstr>Sum from 1 to N Subroutine   Accessing Stack Parameters</vt:lpstr>
      <vt:lpstr>What should be the instruction in a</vt:lpstr>
      <vt:lpstr>Transparent Subroutines</vt:lpstr>
      <vt:lpstr>For the shown code segment, how are parameters A and B passed?</vt:lpstr>
      <vt:lpstr>Passing by value and by reference</vt:lpstr>
      <vt:lpstr>C Function Example</vt:lpstr>
      <vt:lpstr>C Function Example</vt:lpstr>
      <vt:lpstr>Local Variables</vt:lpstr>
      <vt:lpstr>Stack Frame</vt:lpstr>
      <vt:lpstr>Accessing Stack Frame Variables  Using the Frame Pointer</vt:lpstr>
      <vt:lpstr>Accessing Stack Frame Variables  Using the Frame Pointer</vt:lpstr>
      <vt:lpstr>What is the instruction to create a stack frame for 4 local variables (32-bit each)</vt:lpstr>
      <vt:lpstr>If we are using R11 as frame pointer, what is the instruction to store R4 to local variable c</vt:lpstr>
      <vt:lpstr>C Function Example  Accessing Parameters &amp; Local Variables</vt:lpstr>
      <vt:lpstr>Accessing Stack Frame Variables  Using the Stack Pointer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Modular Programming</dc:title>
  <dc:creator>Mohamed Mostafa Sabry Aly</dc:creator>
  <cp:lastModifiedBy>Mohamed M. Sabry Aly (Asst Prof)</cp:lastModifiedBy>
  <cp:revision>208</cp:revision>
  <cp:lastPrinted>2020-08-31T09:58:09Z</cp:lastPrinted>
  <dcterms:created xsi:type="dcterms:W3CDTF">2020-07-06T06:08:06Z</dcterms:created>
  <dcterms:modified xsi:type="dcterms:W3CDTF">2022-02-14T03:16:32Z</dcterms:modified>
</cp:coreProperties>
</file>