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1" r:id="rId9"/>
    <p:sldId id="28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9429D-1193-40A2-19B1-4DF401607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5254D1-3F9B-546F-BB21-2A235B8C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BDA381-9DD7-D3B6-E28C-F20255D3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7171-6D99-408F-A6A3-B6CB92C116D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91245-E605-D7DE-6A18-FF4E8BA6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42F2A1-2642-803B-0718-112CB6EE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06C3-9BA9-4900-B024-831DFBC8D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08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7D88E-CF4B-0CD9-03FA-A9AED9D7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BDEB00-5B07-3709-5018-21EAEBF5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4B78E5-25DC-C34C-4343-80DFEAC1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7171-6D99-408F-A6A3-B6CB92C116D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07FD67-D29E-0A62-EBAA-2C66A83E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1B7EA-D339-D927-6A46-B4161518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06C3-9BA9-4900-B024-831DFBC8D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78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942503-44AE-154A-DE55-D07DEC76D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08F325-0FBC-A6E4-7C2A-3771810E9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DD2E0-74D1-830B-D8E1-A3876F88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7171-6D99-408F-A6A3-B6CB92C116D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391E0-2075-5C37-AD14-85CE764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E39429-04A6-8CD5-CD0E-C2D89C8E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06C3-9BA9-4900-B024-831DFBC8D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69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10321-AC17-A701-00AE-B7D7E1E7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6CCF2-8BA1-62DB-7931-65CA02BC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8A020-9655-480F-41E4-65C8DDBE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7171-6D99-408F-A6A3-B6CB92C116D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645F23-BEC4-28D9-23AB-9D6441F6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52362A-4686-7ED1-A82D-EE6B630E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06C3-9BA9-4900-B024-831DFBC8D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3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459B4-C42F-3FD9-424A-1E72D134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A8CB83-90FB-FB0D-5C08-097E96D6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DCF65-408C-AEEF-1F9D-13966D7F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7171-6D99-408F-A6A3-B6CB92C116D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2CD1B-6706-DC6D-2D1F-9282C420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97733B-CB74-263E-9C2B-86F3B748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06C3-9BA9-4900-B024-831DFBC8D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0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5CE9B-86BC-04C3-6B96-541F26C1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8FCA2-9AE0-794B-9D94-461669E2B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E7A546-AA37-E294-9385-2E50805E0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E5AE2A-92A1-08F5-DDF9-3D412249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7171-6D99-408F-A6A3-B6CB92C116D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4583E7-2951-76CB-21EF-76F13E23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E96739-C979-A734-6666-25B4CE67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06C3-9BA9-4900-B024-831DFBC8D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9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6A508-6EE9-4BE0-4D2A-743FFF4C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EA28B-89BD-BEE1-5402-625073FB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6CC644-3A6A-67F1-01A6-EE843DC9A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242816-404A-09E4-7293-E6E479EA5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01854B-F9C0-1286-3F59-9FA0BA0F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B80C24-D0E1-84BB-361A-4E0C4D12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7171-6D99-408F-A6A3-B6CB92C116D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71471-998C-872D-18A9-B1550EDF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4C18A-9D84-2205-98E4-6825F92A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06C3-9BA9-4900-B024-831DFBC8D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77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FDBA8-2A06-7940-428E-C8A4A751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62725F-5F65-4102-1106-68667510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7171-6D99-408F-A6A3-B6CB92C116D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55840A-15DD-5D28-6473-C00BF367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B61ED2-864B-8396-5738-0F24D894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06C3-9BA9-4900-B024-831DFBC8D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21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18981B-9580-DED8-6446-612842B9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7171-6D99-408F-A6A3-B6CB92C116D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0F90F4-789F-F5DD-BE7C-763F5C69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02308A-7815-B389-3D2E-45C60C84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06C3-9BA9-4900-B024-831DFBC8D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9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447C2-F47B-2661-DDE4-FE6BF682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1AAB7-BABE-8BE8-F772-95C473CBA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BA71A3-7210-0A1D-D2FB-32117F510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C01482-FFFE-AAB0-D635-5D88FFCE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7171-6D99-408F-A6A3-B6CB92C116D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730A48-E2A8-918A-DA27-F1868439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4C05F-30EE-011F-C918-E86A12E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06C3-9BA9-4900-B024-831DFBC8D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55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EF5D1-602B-2136-E002-FCBFF44D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FF19C2-6487-D155-73DB-149C06145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FDCF40-DF3A-53B3-4D9F-D83390AD8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ED14BA-0F74-BCC7-AD50-FF2BC77B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67171-6D99-408F-A6A3-B6CB92C116D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E60994-7139-5342-B623-52ED4BD6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397EA6-ED26-3F48-A0F3-9EA26DCE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06C3-9BA9-4900-B024-831DFBC8D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09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0F15B3-2096-AAD8-5E28-E0F576E7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01B01-AEDA-8300-F1DB-7329B151B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EF0FB-E1CD-C94C-C923-B1F5FDD66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7171-6D99-408F-A6A3-B6CB92C116DA}" type="datetimeFigureOut">
              <a:rPr lang="fr-FR" smtClean="0"/>
              <a:t>07/10/2023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B1963-8235-88E2-CC5E-7CD8295D4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D7EC4C-46C3-02A4-AA84-4AC1B9D0B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06C3-9BA9-4900-B024-831DFBC8DC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6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2AC3F-08A9-A85C-E95E-4D2748114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031" y="775854"/>
            <a:ext cx="11405937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Gill Sans MT" panose="020B0502020104020203" pitchFamily="34" charset="0"/>
              </a:rPr>
              <a:t>Analyse de la Base de Données</a:t>
            </a:r>
            <a:br>
              <a:rPr lang="fr-FR" dirty="0">
                <a:latin typeface="Gill Sans MT" panose="020B0502020104020203" pitchFamily="34" charset="0"/>
              </a:rPr>
            </a:br>
            <a:br>
              <a:rPr lang="fr-FR" dirty="0">
                <a:latin typeface="Gill Sans MT" panose="020B0502020104020203" pitchFamily="34" charset="0"/>
              </a:rPr>
            </a:br>
            <a:r>
              <a:rPr lang="fr-FR" dirty="0">
                <a:latin typeface="Gill Sans MT" panose="020B0502020104020203" pitchFamily="34" charset="0"/>
              </a:rPr>
              <a:t>des bâtiments de la ville 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FF4358-3142-9E6B-0854-67DACDA69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23" y="3163454"/>
            <a:ext cx="3258152" cy="32581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E983398-31C7-9688-3133-B584B33D056F}"/>
              </a:ext>
            </a:extLst>
          </p:cNvPr>
          <p:cNvSpPr txBox="1"/>
          <p:nvPr/>
        </p:nvSpPr>
        <p:spPr>
          <a:xfrm>
            <a:off x="5168766" y="3973679"/>
            <a:ext cx="6217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latin typeface="Gill Sans MT" panose="020B0502020104020203" pitchFamily="34" charset="0"/>
              </a:rPr>
              <a:t>Seattle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50414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ECCDD-1D75-1D14-47B4-02F16B467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0960"/>
            <a:ext cx="9144000" cy="1072197"/>
          </a:xfrm>
        </p:spPr>
        <p:txBody>
          <a:bodyPr/>
          <a:lstStyle/>
          <a:p>
            <a:r>
              <a:rPr lang="fr-FR" dirty="0"/>
              <a:t>Baseline :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B5678C05-4303-3977-ECD0-9AC611668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53" y="1203157"/>
            <a:ext cx="11540691" cy="5284270"/>
          </a:xfrm>
        </p:spPr>
        <p:txBody>
          <a:bodyPr/>
          <a:lstStyle/>
          <a:p>
            <a:r>
              <a:rPr lang="fr-FR" dirty="0"/>
              <a:t>4 modèles de régression linéaire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l"/>
            <a:r>
              <a:rPr lang="fr-FR" dirty="0"/>
              <a:t>CO2 :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Energie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478AA1-01D4-E556-0C59-1E7CC5925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99" y="4825439"/>
            <a:ext cx="8829733" cy="145023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4B9871-0B21-2AE7-FB6F-E893E18E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00" y="2511094"/>
            <a:ext cx="8829733" cy="14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5655C-FA9A-3915-9407-C12AC41F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Modèles Non-Linéaires Baseline :</a:t>
            </a:r>
          </a:p>
        </p:txBody>
      </p:sp>
      <p:sp>
        <p:nvSpPr>
          <p:cNvPr id="9" name="Sous-titre 3">
            <a:extLst>
              <a:ext uri="{FF2B5EF4-FFF2-40B4-BE49-F238E27FC236}">
                <a16:creationId xmlns:a16="http://schemas.microsoft.com/office/drawing/2014/main" id="{CA925FB7-EE8A-0493-6E84-E3AF574BC4AB}"/>
              </a:ext>
            </a:extLst>
          </p:cNvPr>
          <p:cNvSpPr txBox="1">
            <a:spLocks/>
          </p:cNvSpPr>
          <p:nvPr/>
        </p:nvSpPr>
        <p:spPr>
          <a:xfrm>
            <a:off x="325653" y="1203157"/>
            <a:ext cx="11540691" cy="5284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CO2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Energie 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83E0976-C1DC-2884-C238-D4F8F589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65" y="2033362"/>
            <a:ext cx="8959906" cy="19303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86B0D59-7FA9-8F93-CE12-1B23AAE5B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65" y="4532759"/>
            <a:ext cx="8959906" cy="19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6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19D6-A2B9-DBEF-B37B-C74419C8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7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Avec variables crées :</a:t>
            </a:r>
          </a:p>
        </p:txBody>
      </p:sp>
      <p:sp>
        <p:nvSpPr>
          <p:cNvPr id="7" name="Sous-titre 3">
            <a:extLst>
              <a:ext uri="{FF2B5EF4-FFF2-40B4-BE49-F238E27FC236}">
                <a16:creationId xmlns:a16="http://schemas.microsoft.com/office/drawing/2014/main" id="{3FFCA7CE-2159-9FE9-A4BD-7711ECADD670}"/>
              </a:ext>
            </a:extLst>
          </p:cNvPr>
          <p:cNvSpPr txBox="1">
            <a:spLocks/>
          </p:cNvSpPr>
          <p:nvPr/>
        </p:nvSpPr>
        <p:spPr>
          <a:xfrm>
            <a:off x="325653" y="1203157"/>
            <a:ext cx="11540691" cy="5284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CO2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Energie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EAD6BE7-5233-F2F3-8DA4-E53D57D3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96" y="4494998"/>
            <a:ext cx="9268578" cy="19924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9E775E-76A2-375C-7712-24C4BC36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196" y="1875040"/>
            <a:ext cx="9268578" cy="201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9CEA3-57F3-031B-4D95-07AC1D5D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Traitement de la valeur cible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C9C9F-0AD4-F7B1-CCA2-948F2037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162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Passage à une distribution symétrique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758501-7482-96C0-28FC-BEDFCC33D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30" y="2228654"/>
            <a:ext cx="9424738" cy="43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6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30A6C-7103-D39C-2887-D8B5851D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202" y="34333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Utilisation du logarithme pour les deux variables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23A9004-DBD5-C1C2-CFEB-56AD7111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51" y="1073410"/>
            <a:ext cx="10061697" cy="471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99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10EF9-3010-0E23-4D7B-F4CD623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Scores des modèles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44A731-673B-CD75-D6AE-BFA549AB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92" y="2040556"/>
            <a:ext cx="8771198" cy="1891364"/>
          </a:xfrm>
          <a:prstGeom prst="rect">
            <a:avLst/>
          </a:prstGeom>
        </p:spPr>
      </p:pic>
      <p:sp>
        <p:nvSpPr>
          <p:cNvPr id="10" name="Sous-titre 3">
            <a:extLst>
              <a:ext uri="{FF2B5EF4-FFF2-40B4-BE49-F238E27FC236}">
                <a16:creationId xmlns:a16="http://schemas.microsoft.com/office/drawing/2014/main" id="{C8B5854B-D38E-0816-A0BF-AE696E03BC69}"/>
              </a:ext>
            </a:extLst>
          </p:cNvPr>
          <p:cNvSpPr txBox="1">
            <a:spLocks/>
          </p:cNvSpPr>
          <p:nvPr/>
        </p:nvSpPr>
        <p:spPr>
          <a:xfrm>
            <a:off x="325653" y="1203157"/>
            <a:ext cx="11540691" cy="5284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CO2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Energie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73BC66D-98E9-ECFD-A72B-EF033220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92" y="4512159"/>
            <a:ext cx="8771198" cy="19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E8F86-A292-1150-4F91-62E50F7A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Optimisation des modèles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0B673-3C55-1E55-1EEA-5417075A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854501"/>
            <a:ext cx="1171956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err="1"/>
              <a:t>ExtraTrees</a:t>
            </a:r>
            <a:r>
              <a:rPr lang="fr-FR" dirty="0"/>
              <a:t> pour CO2			Gradient </a:t>
            </a:r>
            <a:r>
              <a:rPr lang="fr-FR" dirty="0" err="1"/>
              <a:t>Boosting</a:t>
            </a:r>
            <a:r>
              <a:rPr lang="fr-FR" dirty="0"/>
              <a:t> pour Energie</a:t>
            </a:r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EB911E-8A3F-7956-60F5-3BED2151E6D3}"/>
              </a:ext>
            </a:extLst>
          </p:cNvPr>
          <p:cNvSpPr txBox="1"/>
          <p:nvPr/>
        </p:nvSpPr>
        <p:spPr>
          <a:xfrm>
            <a:off x="1530416" y="2792468"/>
            <a:ext cx="34176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GridSearchCV</a:t>
            </a:r>
            <a:r>
              <a:rPr lang="fr-FR" dirty="0"/>
              <a:t> :</a:t>
            </a:r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Max_depth</a:t>
            </a:r>
            <a:r>
              <a:rPr lang="fr-FR" dirty="0"/>
              <a:t> :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N_estimator</a:t>
            </a:r>
            <a:r>
              <a:rPr lang="fr-FR" dirty="0"/>
              <a:t> : 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Criterion</a:t>
            </a:r>
            <a:r>
              <a:rPr lang="fr-FR" dirty="0"/>
              <a:t> : </a:t>
            </a:r>
            <a:r>
              <a:rPr lang="fr-FR" dirty="0" err="1"/>
              <a:t>squared_error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9F3692D-B03C-84EA-7C10-681F1CA323C4}"/>
              </a:ext>
            </a:extLst>
          </p:cNvPr>
          <p:cNvSpPr txBox="1"/>
          <p:nvPr/>
        </p:nvSpPr>
        <p:spPr>
          <a:xfrm>
            <a:off x="7695086" y="2792468"/>
            <a:ext cx="27856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RandomizedSearchCV</a:t>
            </a:r>
            <a:r>
              <a:rPr lang="fr-FR" dirty="0"/>
              <a:t>:</a:t>
            </a:r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Max_depth</a:t>
            </a:r>
            <a:r>
              <a:rPr lang="fr-FR" dirty="0"/>
              <a:t> :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N_estimator</a:t>
            </a:r>
            <a:r>
              <a:rPr lang="fr-FR" dirty="0"/>
              <a:t> : 166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Loss</a:t>
            </a:r>
            <a:r>
              <a:rPr lang="fr-FR" dirty="0"/>
              <a:t> : </a:t>
            </a:r>
            <a:r>
              <a:rPr lang="fr-FR" dirty="0" err="1"/>
              <a:t>huber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Learning_rate</a:t>
            </a:r>
            <a:r>
              <a:rPr lang="fr-FR" dirty="0"/>
              <a:t> : 0,08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D21197B-56B1-6658-E660-5AA1AFBF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804" y="5238403"/>
            <a:ext cx="5164756" cy="7870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2A6F2F3-07BA-D7E7-B75E-9B4C4E4E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38403"/>
            <a:ext cx="4756286" cy="7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9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B7584-5AA7-5436-C1AE-38CF1C56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Scores de Validation :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DFA91E9-4C02-EAE5-ADC1-667F4F39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02" y="2025850"/>
            <a:ext cx="10817994" cy="441554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CO2 							Energie</a:t>
            </a:r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EDAFB-0BB2-2B46-7968-95D578B9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4" y="3200268"/>
            <a:ext cx="5723849" cy="8994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CC66089-F7F5-9AE2-0B5A-A9BD225FF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00268"/>
            <a:ext cx="6028309" cy="8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5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4DA51-54BB-7841-8817-5D72BD7A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Piste d’évolution des modèles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DCA0223-263B-8CC4-2810-8FDC708891F9}"/>
              </a:ext>
            </a:extLst>
          </p:cNvPr>
          <p:cNvSpPr txBox="1">
            <a:spLocks/>
          </p:cNvSpPr>
          <p:nvPr/>
        </p:nvSpPr>
        <p:spPr>
          <a:xfrm>
            <a:off x="838200" y="17832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CO2 						Energie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ACC10-4031-70FF-CB24-D75E61B35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6056"/>
            <a:ext cx="60007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A98CDB9-AA18-FB0C-A39C-B1ECB5C5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346056"/>
            <a:ext cx="60007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A9BFC68-A55E-1682-6C93-C4BFE399BD39}"/>
              </a:ext>
            </a:extLst>
          </p:cNvPr>
          <p:cNvCxnSpPr/>
          <p:nvPr/>
        </p:nvCxnSpPr>
        <p:spPr>
          <a:xfrm>
            <a:off x="6096000" y="2346056"/>
            <a:ext cx="0" cy="4524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0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A01D4-B11B-B4A5-2B33-E1726D9E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307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Importance des Variables</a:t>
            </a:r>
            <a:br>
              <a:rPr lang="fr-FR" dirty="0"/>
            </a:br>
            <a:r>
              <a:rPr lang="fr-FR" sz="2800" dirty="0"/>
              <a:t>Intégrée au modèle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C83D284-4688-1952-D3EC-04CB8950CAF9}"/>
              </a:ext>
            </a:extLst>
          </p:cNvPr>
          <p:cNvSpPr txBox="1">
            <a:spLocks/>
          </p:cNvSpPr>
          <p:nvPr/>
        </p:nvSpPr>
        <p:spPr>
          <a:xfrm>
            <a:off x="838200" y="17832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CO2 						Energie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0BD2710-C700-D664-99C0-42F4C714C20D}"/>
              </a:ext>
            </a:extLst>
          </p:cNvPr>
          <p:cNvCxnSpPr/>
          <p:nvPr/>
        </p:nvCxnSpPr>
        <p:spPr>
          <a:xfrm>
            <a:off x="5962040" y="2416907"/>
            <a:ext cx="0" cy="333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C3E62E-69DA-6961-E682-E0016E41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40" y="2412950"/>
            <a:ext cx="6229959" cy="334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7ED287-156F-DEAD-0D2F-24FEF2FEC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14478"/>
            <a:ext cx="5962038" cy="334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B32B843-B247-218E-7311-582C3D2DE6EC}"/>
              </a:ext>
            </a:extLst>
          </p:cNvPr>
          <p:cNvCxnSpPr/>
          <p:nvPr/>
        </p:nvCxnSpPr>
        <p:spPr>
          <a:xfrm>
            <a:off x="5962039" y="2412950"/>
            <a:ext cx="0" cy="334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1FB4-D073-885A-3CD7-51930931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50" y="374751"/>
            <a:ext cx="11010499" cy="3282850"/>
          </a:xfrm>
        </p:spPr>
        <p:txBody>
          <a:bodyPr>
            <a:normAutofit/>
          </a:bodyPr>
          <a:lstStyle/>
          <a:p>
            <a:pPr algn="ctr"/>
            <a:r>
              <a:rPr lang="fr-FR" sz="4800" dirty="0">
                <a:latin typeface="Gill Sans MT" panose="020B0502020104020203" pitchFamily="34" charset="0"/>
              </a:rPr>
              <a:t>Prédiction</a:t>
            </a:r>
            <a:br>
              <a:rPr lang="fr-FR" sz="4800" dirty="0">
                <a:latin typeface="Gill Sans MT" panose="020B0502020104020203" pitchFamily="34" charset="0"/>
              </a:rPr>
            </a:br>
            <a:r>
              <a:rPr lang="fr-FR" sz="4800" dirty="0">
                <a:latin typeface="Gill Sans MT" panose="020B0502020104020203" pitchFamily="34" charset="0"/>
              </a:rPr>
              <a:t>des émission de CO2 et</a:t>
            </a:r>
            <a:br>
              <a:rPr lang="fr-FR" sz="4800" dirty="0">
                <a:latin typeface="Gill Sans MT" panose="020B0502020104020203" pitchFamily="34" charset="0"/>
              </a:rPr>
            </a:br>
            <a:r>
              <a:rPr lang="fr-FR" sz="4800" dirty="0">
                <a:latin typeface="Gill Sans MT" panose="020B0502020104020203" pitchFamily="34" charset="0"/>
              </a:rPr>
              <a:t>de consommation d’énergie </a:t>
            </a:r>
            <a:br>
              <a:rPr lang="fr-FR" sz="4800" dirty="0">
                <a:latin typeface="Gill Sans MT" panose="020B0502020104020203" pitchFamily="34" charset="0"/>
              </a:rPr>
            </a:br>
            <a:r>
              <a:rPr lang="fr-FR" sz="4800" dirty="0">
                <a:latin typeface="Gill Sans MT" panose="020B0502020104020203" pitchFamily="34" charset="0"/>
              </a:rPr>
              <a:t>de bâtiments non destinés à l’habitation</a:t>
            </a:r>
          </a:p>
        </p:txBody>
      </p:sp>
      <p:pic>
        <p:nvPicPr>
          <p:cNvPr id="1026" name="Picture 2" descr="IELTS Prediction in Oct-Nov-Dec 2018">
            <a:extLst>
              <a:ext uri="{FF2B5EF4-FFF2-40B4-BE49-F238E27FC236}">
                <a16:creationId xmlns:a16="http://schemas.microsoft.com/office/drawing/2014/main" id="{685F00EA-FE7D-D948-5706-4FE2B1D3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39" b="89806" l="10000" r="90000">
                        <a14:foregroundMark x1="67419" y1="9951" x2="66452" y2="9223"/>
                        <a14:foregroundMark x1="30645" y1="8738" x2="31613" y2="7524"/>
                        <a14:foregroundMark x1="68065" y1="7039" x2="68065" y2="70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74269"/>
            <a:ext cx="59055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20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7D8BA-43A4-7779-42C2-E3C68F97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984"/>
            <a:ext cx="10515600" cy="934286"/>
          </a:xfrm>
        </p:spPr>
        <p:txBody>
          <a:bodyPr/>
          <a:lstStyle/>
          <a:p>
            <a:pPr algn="ctr"/>
            <a:r>
              <a:rPr lang="fr-FR" dirty="0"/>
              <a:t>Avec </a:t>
            </a:r>
            <a:r>
              <a:rPr lang="fr-FR" dirty="0" err="1"/>
              <a:t>Shap</a:t>
            </a: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F933431-ADB1-CB6D-9AC3-4D69FDC33F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CO2 						Energie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209C057-2916-9283-6FBD-90D5D125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91" y="1822583"/>
            <a:ext cx="5863529" cy="42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8E95343-AF6A-1E97-55F7-3AA9AC6B6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0" y="1822583"/>
            <a:ext cx="5863531" cy="42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90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23C15-5464-CC4E-ADF3-F888207C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242294"/>
          </a:xfrm>
        </p:spPr>
        <p:txBody>
          <a:bodyPr/>
          <a:lstStyle/>
          <a:p>
            <a:pPr algn="ctr"/>
            <a:r>
              <a:rPr lang="fr-FR" dirty="0"/>
              <a:t>Graphique de décisions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696E35-4451-7EA9-C565-8E3C1927B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22" y="1622491"/>
            <a:ext cx="7131844" cy="515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4A8701-0088-5DCE-7A21-A2F4DF40BCC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14745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Energie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222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BD85D-4C9D-5F19-4EAD-E3F647DB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4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Importance de l’</a:t>
            </a:r>
            <a:r>
              <a:rPr lang="fr-FR" dirty="0" err="1"/>
              <a:t>ENERGYSTARScore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761785E-66DD-C285-B5A2-92C484FFEF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CO2 						Energie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A3E16B-53B0-7517-D445-39AF644BFCB4}"/>
              </a:ext>
            </a:extLst>
          </p:cNvPr>
          <p:cNvSpPr txBox="1"/>
          <p:nvPr/>
        </p:nvSpPr>
        <p:spPr>
          <a:xfrm>
            <a:off x="1406837" y="1867301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Optimisé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E953F3-9C57-2AF2-5A76-3F4FF9008D47}"/>
              </a:ext>
            </a:extLst>
          </p:cNvPr>
          <p:cNvSpPr txBox="1"/>
          <p:nvPr/>
        </p:nvSpPr>
        <p:spPr>
          <a:xfrm>
            <a:off x="1406837" y="3384721"/>
            <a:ext cx="16721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Autres Modèles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A7CF71-48D5-5DA3-E9E2-5150604B617A}"/>
              </a:ext>
            </a:extLst>
          </p:cNvPr>
          <p:cNvSpPr txBox="1"/>
          <p:nvPr/>
        </p:nvSpPr>
        <p:spPr>
          <a:xfrm>
            <a:off x="7498024" y="1867301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Optimisé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92F93B7-8576-CCD7-E36F-5B0A684F0338}"/>
              </a:ext>
            </a:extLst>
          </p:cNvPr>
          <p:cNvSpPr txBox="1"/>
          <p:nvPr/>
        </p:nvSpPr>
        <p:spPr>
          <a:xfrm>
            <a:off x="7498024" y="3384721"/>
            <a:ext cx="16721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Autres Modèles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3F30C4-AA77-623B-9786-450B461C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6" y="2406526"/>
            <a:ext cx="4508127" cy="7058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3BAD65-03A3-3970-4B15-707774F0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08" y="4022662"/>
            <a:ext cx="4538495" cy="201850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1070634-872B-917B-7AC6-8BEED13DC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600" y="2405836"/>
            <a:ext cx="4460680" cy="70589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06A01E8-BB21-F129-A920-C59A0AD9F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146" y="4019241"/>
            <a:ext cx="4637446" cy="20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8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C08CF-1CDF-370A-F15D-38376FD5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42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Importance des variables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3802868-2866-3C0A-00D8-9DE54EE452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079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CO2 						Energie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43BDDEA-8A6F-69B0-A991-46D84A2330B5}"/>
              </a:ext>
            </a:extLst>
          </p:cNvPr>
          <p:cNvCxnSpPr/>
          <p:nvPr/>
        </p:nvCxnSpPr>
        <p:spPr>
          <a:xfrm>
            <a:off x="6095999" y="2414990"/>
            <a:ext cx="0" cy="337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B49B77-0B3B-4D26-834C-B225FCFC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414989"/>
            <a:ext cx="6096001" cy="337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EA75D1-E80A-D351-F092-368799013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14988"/>
            <a:ext cx="6095998" cy="337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6004978-C5FC-87E1-6B85-FB065A6884B4}"/>
              </a:ext>
            </a:extLst>
          </p:cNvPr>
          <p:cNvCxnSpPr/>
          <p:nvPr/>
        </p:nvCxnSpPr>
        <p:spPr>
          <a:xfrm>
            <a:off x="6095999" y="2414988"/>
            <a:ext cx="0" cy="337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2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77EE2E3-1B70-AC08-A2FA-9DB9B5DF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3859"/>
            <a:ext cx="6096000" cy="445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5B18104-7959-DCE6-3910-DAF437BE8C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240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CO2 						Energie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E13B704-4CED-D599-6E09-B04F4B81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3858"/>
            <a:ext cx="6096000" cy="445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4BE48CE-7571-4546-5DA6-7B1598031DB2}"/>
              </a:ext>
            </a:extLst>
          </p:cNvPr>
          <p:cNvCxnSpPr/>
          <p:nvPr/>
        </p:nvCxnSpPr>
        <p:spPr>
          <a:xfrm>
            <a:off x="6096000" y="1203858"/>
            <a:ext cx="0" cy="445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326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55534-A5BE-0E4B-DDFF-572EE806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ANOVA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5C83242-E236-A47C-6E37-F9F0701728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641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CO2 						Energie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149BE2-1F29-B538-02F7-E5C6CF171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08" y="3069336"/>
            <a:ext cx="5574755" cy="7193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F7C557E-6AA9-E2FD-81D2-EFD7D8AED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7" y="3069337"/>
            <a:ext cx="5840909" cy="7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8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01FF1-7CA9-3301-1150-9321512D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498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latin typeface="Gill Sans MT" panose="020B0502020104020203" pitchFamily="34" charset="0"/>
              </a:rPr>
              <a:t>Présentation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81265-950E-9488-AA9C-54519384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Petit jeu de données :</a:t>
            </a:r>
          </a:p>
          <a:p>
            <a:pPr marL="0" indent="0">
              <a:buNone/>
            </a:pPr>
            <a:r>
              <a:rPr lang="fr-FR" dirty="0"/>
              <a:t>	3376 lignes</a:t>
            </a:r>
          </a:p>
          <a:p>
            <a:pPr marL="0" indent="0">
              <a:buNone/>
            </a:pPr>
            <a:r>
              <a:rPr lang="fr-FR" dirty="0"/>
              <a:t>	46 colonnes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Une ligne par bâtiments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3 catégories de colonnes:</a:t>
            </a:r>
          </a:p>
          <a:p>
            <a:pPr marL="0" indent="0">
              <a:buNone/>
            </a:pPr>
            <a:r>
              <a:rPr lang="fr-FR" dirty="0"/>
              <a:t>	Adresse du bâtiment</a:t>
            </a:r>
          </a:p>
          <a:p>
            <a:pPr marL="0" indent="0">
              <a:buNone/>
            </a:pPr>
            <a:r>
              <a:rPr lang="fr-FR" dirty="0"/>
              <a:t>	Type de bâtiment</a:t>
            </a:r>
          </a:p>
          <a:p>
            <a:pPr marL="0" indent="0">
              <a:buNone/>
            </a:pPr>
            <a:r>
              <a:rPr lang="fr-FR" dirty="0"/>
              <a:t>	Consommation du bâtiment</a:t>
            </a:r>
          </a:p>
        </p:txBody>
      </p:sp>
    </p:spTree>
    <p:extLst>
      <p:ext uri="{BB962C8B-B14F-4D97-AF65-F5344CB8AC3E}">
        <p14:creationId xmlns:p14="http://schemas.microsoft.com/office/powerpoint/2010/main" val="345930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42311-13DF-15D6-15CC-221887B6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pertinentes : 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A5987B7-613A-92AD-89F7-86E54767F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315" y="2024580"/>
            <a:ext cx="3839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Colonnes alphabétiques :</a:t>
            </a:r>
          </a:p>
          <a:p>
            <a:pPr lvl="1"/>
            <a:r>
              <a:rPr lang="fr-FR" sz="1800" dirty="0" err="1"/>
              <a:t>BuildingType</a:t>
            </a:r>
            <a:endParaRPr lang="fr-FR" sz="1800" dirty="0"/>
          </a:p>
          <a:p>
            <a:pPr lvl="1"/>
            <a:r>
              <a:rPr lang="fr-FR" sz="1800" dirty="0" err="1"/>
              <a:t>PrimaryPropertyType</a:t>
            </a:r>
            <a:endParaRPr lang="fr-FR" sz="1800" dirty="0"/>
          </a:p>
          <a:p>
            <a:pPr lvl="1"/>
            <a:r>
              <a:rPr lang="fr-FR" sz="1800" dirty="0" err="1"/>
              <a:t>LargestPropertyUseType</a:t>
            </a:r>
            <a:endParaRPr lang="fr-FR" sz="1800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20CCC6C-389D-185C-E322-989C475CC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0993" y="2024580"/>
            <a:ext cx="35324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Colonnes numériques : </a:t>
            </a:r>
          </a:p>
          <a:p>
            <a:pPr lvl="1"/>
            <a:r>
              <a:rPr lang="en-US" sz="1800" dirty="0" err="1"/>
              <a:t>YearBuilt</a:t>
            </a:r>
            <a:endParaRPr lang="en-US" sz="1800" dirty="0"/>
          </a:p>
          <a:p>
            <a:pPr lvl="1"/>
            <a:r>
              <a:rPr lang="en-US" sz="1800" dirty="0" err="1"/>
              <a:t>NumberofBuildings</a:t>
            </a:r>
            <a:endParaRPr lang="en-US" sz="1800" dirty="0"/>
          </a:p>
          <a:p>
            <a:pPr lvl="1"/>
            <a:r>
              <a:rPr lang="en-US" sz="1800" dirty="0" err="1"/>
              <a:t>NumberofFloors</a:t>
            </a:r>
            <a:endParaRPr lang="en-US" sz="1800" dirty="0"/>
          </a:p>
          <a:p>
            <a:pPr lvl="1"/>
            <a:r>
              <a:rPr lang="en-US" sz="1800" dirty="0" err="1"/>
              <a:t>PropertyGFATotal</a:t>
            </a:r>
            <a:endParaRPr lang="en-US" sz="1800" dirty="0"/>
          </a:p>
          <a:p>
            <a:pPr lvl="1"/>
            <a:r>
              <a:rPr lang="en-US" sz="1800" dirty="0" err="1"/>
              <a:t>PropertyGFABuilding</a:t>
            </a:r>
            <a:r>
              <a:rPr lang="en-US" sz="1800" dirty="0"/>
              <a:t>(s)</a:t>
            </a:r>
          </a:p>
          <a:p>
            <a:pPr lvl="1"/>
            <a:r>
              <a:rPr lang="en-US" sz="1800" dirty="0" err="1"/>
              <a:t>ENERGYSTARScore</a:t>
            </a:r>
            <a:endParaRPr lang="fr-FR" sz="1800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94592B59-D20F-B1DF-177B-B97608A1C688}"/>
              </a:ext>
            </a:extLst>
          </p:cNvPr>
          <p:cNvSpPr txBox="1">
            <a:spLocks/>
          </p:cNvSpPr>
          <p:nvPr/>
        </p:nvSpPr>
        <p:spPr>
          <a:xfrm>
            <a:off x="7879884" y="2024580"/>
            <a:ext cx="37594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Colonnes cibles :</a:t>
            </a:r>
          </a:p>
          <a:p>
            <a:pPr lvl="1"/>
            <a:r>
              <a:rPr lang="fr-FR" sz="2000" dirty="0" err="1"/>
              <a:t>SiteEnergyUse</a:t>
            </a:r>
            <a:r>
              <a:rPr lang="fr-FR" sz="2000" dirty="0"/>
              <a:t>(</a:t>
            </a:r>
            <a:r>
              <a:rPr lang="fr-FR" sz="2000" dirty="0" err="1"/>
              <a:t>kBtu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TotalGHGEmissions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1615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281D5CD-AE6E-CE82-6EDA-DA78E244A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465"/>
            <a:ext cx="9144000" cy="1113104"/>
          </a:xfrm>
        </p:spPr>
        <p:txBody>
          <a:bodyPr/>
          <a:lstStyle/>
          <a:p>
            <a:r>
              <a:rPr lang="fr-FR" dirty="0"/>
              <a:t>Qualité des données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F7ACABF7-7075-0724-1782-94F1A7558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101" y="1522980"/>
            <a:ext cx="10805962" cy="417517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Données nulles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pPr lvl="1" algn="l"/>
            <a:r>
              <a:rPr lang="fr-FR" dirty="0"/>
              <a:t>Pour les colonnes intéressantes : moins de 0,003%</a:t>
            </a:r>
          </a:p>
          <a:p>
            <a:pPr algn="l"/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dirty="0"/>
              <a:t>Données dupliquées :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pPr lvl="1" algn="l"/>
            <a:r>
              <a:rPr lang="fr-FR" dirty="0"/>
              <a:t>Aucune ligne dupliquée</a:t>
            </a:r>
          </a:p>
          <a:p>
            <a:pPr lvl="1" algn="l"/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36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D4AAF-4DCA-BBBE-C522-520E10CA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Traitement des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EB238-8CB0-E672-CA76-84D65EFE9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Données manquantes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000" dirty="0"/>
              <a:t>Suppression des lignes</a:t>
            </a:r>
          </a:p>
          <a:p>
            <a:pPr marL="0" indent="0">
              <a:buNone/>
            </a:pPr>
            <a:r>
              <a:rPr lang="fr-FR" sz="2000" dirty="0"/>
              <a:t>	Remplissage grâce aux autres colonnes</a:t>
            </a:r>
          </a:p>
          <a:p>
            <a:pPr marL="0" indent="0">
              <a:buNone/>
            </a:pPr>
            <a:r>
              <a:rPr lang="fr-FR" sz="2000" dirty="0"/>
              <a:t>	Remplissage valeur par défaut</a:t>
            </a:r>
          </a:p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Valeurs Numériques :</a:t>
            </a:r>
          </a:p>
          <a:p>
            <a:pPr marL="914400" lvl="2" indent="0">
              <a:buNone/>
            </a:pPr>
            <a:r>
              <a:rPr lang="fr-FR" sz="2800" dirty="0" err="1"/>
              <a:t>StandardScaler</a:t>
            </a:r>
            <a:endParaRPr lang="fr-FR" sz="2800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Données aberrantes : 	</a:t>
            </a:r>
          </a:p>
          <a:p>
            <a:pPr marL="457200" lvl="1" indent="0">
              <a:buNone/>
            </a:pPr>
            <a:r>
              <a:rPr lang="fr-FR" sz="1400" dirty="0"/>
              <a:t>	</a:t>
            </a:r>
            <a:r>
              <a:rPr lang="fr-FR" sz="2000" dirty="0"/>
              <a:t>Suppression des lignes</a:t>
            </a:r>
          </a:p>
          <a:p>
            <a:pPr marL="180000">
              <a:spcBef>
                <a:spcPts val="3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marL="180000">
              <a:spcBef>
                <a:spcPts val="3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Valeurs Catégorielles : </a:t>
            </a:r>
          </a:p>
          <a:p>
            <a:pPr marL="457200" lvl="1" indent="0">
              <a:buNone/>
            </a:pPr>
            <a:r>
              <a:rPr lang="fr-FR" sz="2800" dirty="0"/>
              <a:t>	</a:t>
            </a:r>
            <a:r>
              <a:rPr lang="fr-FR" sz="2800" dirty="0" err="1"/>
              <a:t>OneHotEncoder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5332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72A3B-49B2-5B42-9FB0-5CB10000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Engineering	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B2778C-5C1E-87E5-DE93-1C2FE3D0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Age du Building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Proportions de surface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Proportions de sources d’énergie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Nombre Moyen d’étage par bâtiments</a:t>
            </a:r>
          </a:p>
        </p:txBody>
      </p:sp>
    </p:spTree>
    <p:extLst>
      <p:ext uri="{BB962C8B-B14F-4D97-AF65-F5344CB8AC3E}">
        <p14:creationId xmlns:p14="http://schemas.microsoft.com/office/powerpoint/2010/main" val="397975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D4AAF-4DCA-BBBE-C522-520E10CA9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6766"/>
            <a:ext cx="9144000" cy="1094022"/>
          </a:xfrm>
        </p:spPr>
        <p:txBody>
          <a:bodyPr/>
          <a:lstStyle/>
          <a:p>
            <a:pPr algn="ctr"/>
            <a:r>
              <a:rPr lang="fr-FR" dirty="0"/>
              <a:t>Modélisation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68CE61-4426-5A21-D83B-49A26411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82" b="89820" l="9949" r="89949">
                        <a14:foregroundMark x1="53796" y1="10353" x2="54154" y2="10379"/>
                        <a14:foregroundMark x1="51385" y1="10180" x2="52478" y2="10259"/>
                        <a14:foregroundMark x1="49846" y1="32335" x2="50051" y2="66866"/>
                        <a14:foregroundMark x1="44410" y1="89421" x2="46872" y2="89621"/>
                        <a14:foregroundMark x1="53744" y1="10379" x2="53538" y2="9182"/>
                        <a14:foregroundMark x1="53641" y1="10379" x2="53641" y2="10379"/>
                        <a14:foregroundMark x1="53744" y1="10180" x2="53744" y2="10180"/>
                        <a14:foregroundMark x1="53744" y1="10379" x2="53744" y2="10379"/>
                        <a14:backgroundMark x1="52718" y1="10579" x2="52718" y2="10579"/>
                        <a14:backgroundMark x1="52308" y1="10778" x2="53128" y2="10778"/>
                        <a14:backgroundMark x1="53026" y1="10579" x2="53641" y2="10778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79" y="1623411"/>
            <a:ext cx="92868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07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000">
              <a:schemeClr val="accent1">
                <a:lumMod val="0"/>
                <a:lumOff val="100000"/>
              </a:schemeClr>
            </a:gs>
            <a:gs pos="93000">
              <a:schemeClr val="accent1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72A3B-49B2-5B42-9FB0-5CB10000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 des scores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B2778C-5C1E-87E5-DE93-1C2FE3D0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Scores choisis : Score R2 et Score NMAE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r>
              <a:rPr lang="fr-FR" dirty="0"/>
              <a:t>Tri des scores : Score R2 Test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Validation croisée avec scores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/>
              <a:t>Sur le Jeu d’entraînement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400" dirty="0"/>
              <a:t>Sur le Jeu de test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Puis optimisation du modèle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Et enfin validation croisée sur le Jeu de validation</a:t>
            </a:r>
          </a:p>
        </p:txBody>
      </p:sp>
    </p:spTree>
    <p:extLst>
      <p:ext uri="{BB962C8B-B14F-4D97-AF65-F5344CB8AC3E}">
        <p14:creationId xmlns:p14="http://schemas.microsoft.com/office/powerpoint/2010/main" val="1604904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433</Words>
  <Application>Microsoft Office PowerPoint</Application>
  <PresentationFormat>Grand écran</PresentationFormat>
  <Paragraphs>152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Gill Sans MT</vt:lpstr>
      <vt:lpstr>Wingdings</vt:lpstr>
      <vt:lpstr>Thème Office</vt:lpstr>
      <vt:lpstr>Analyse de la Base de Données  des bâtiments de la ville de</vt:lpstr>
      <vt:lpstr>Prédiction des émission de CO2 et de consommation d’énergie  de bâtiments non destinés à l’habitation</vt:lpstr>
      <vt:lpstr>Présentation des données</vt:lpstr>
      <vt:lpstr>Variables pertinentes :  </vt:lpstr>
      <vt:lpstr>Qualité des données</vt:lpstr>
      <vt:lpstr>Traitement des données </vt:lpstr>
      <vt:lpstr>Feature Engineering : </vt:lpstr>
      <vt:lpstr>Modélisation </vt:lpstr>
      <vt:lpstr>Calcul des scores :</vt:lpstr>
      <vt:lpstr>Baseline :</vt:lpstr>
      <vt:lpstr>Modèles Non-Linéaires Baseline :</vt:lpstr>
      <vt:lpstr>Avec variables crées :</vt:lpstr>
      <vt:lpstr>Traitement de la valeur cible :</vt:lpstr>
      <vt:lpstr>Présentation PowerPoint</vt:lpstr>
      <vt:lpstr>Scores des modèles :</vt:lpstr>
      <vt:lpstr>Optimisation des modèles :</vt:lpstr>
      <vt:lpstr>Scores de Validation :</vt:lpstr>
      <vt:lpstr>Piste d’évolution des modèles</vt:lpstr>
      <vt:lpstr>Importance des Variables Intégrée au modèle</vt:lpstr>
      <vt:lpstr>Avec Shap</vt:lpstr>
      <vt:lpstr>Graphique de décisions</vt:lpstr>
      <vt:lpstr>Importance de l’ENERGYSTARScore</vt:lpstr>
      <vt:lpstr>Importance des variables</vt:lpstr>
      <vt:lpstr>Présentation PowerPoint</vt:lpstr>
      <vt:lpstr>Test ANOVA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la Base de Données  des bâtiments de la ville de</dc:title>
  <dc:creator>Thomas Heneault</dc:creator>
  <cp:lastModifiedBy>Thomas Heneault</cp:lastModifiedBy>
  <cp:revision>19</cp:revision>
  <dcterms:created xsi:type="dcterms:W3CDTF">2023-10-04T21:57:28Z</dcterms:created>
  <dcterms:modified xsi:type="dcterms:W3CDTF">2023-10-07T18:12:54Z</dcterms:modified>
</cp:coreProperties>
</file>