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45"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6115F-3354-4E22-B755-7EFCC0561A3E}" type="datetimeFigureOut">
              <a:rPr lang="fr-FR" smtClean="0"/>
              <a:t>02/01/2024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EE4C2-99C2-45BE-A717-D2598CAF8C40}" type="slidenum">
              <a:rPr lang="fr-FR" smtClean="0"/>
              <a:t>‹N°›</a:t>
            </a:fld>
            <a:endParaRPr lang="fr-FR"/>
          </a:p>
        </p:txBody>
      </p:sp>
    </p:spTree>
    <p:extLst>
      <p:ext uri="{BB962C8B-B14F-4D97-AF65-F5344CB8AC3E}">
        <p14:creationId xmlns:p14="http://schemas.microsoft.com/office/powerpoint/2010/main" val="364195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a:t>
            </a:fld>
            <a:endParaRPr lang="fr-FR"/>
          </a:p>
        </p:txBody>
      </p:sp>
    </p:spTree>
    <p:extLst>
      <p:ext uri="{BB962C8B-B14F-4D97-AF65-F5344CB8AC3E}">
        <p14:creationId xmlns:p14="http://schemas.microsoft.com/office/powerpoint/2010/main" val="1022917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Encore trop d’</a:t>
            </a:r>
            <a:r>
              <a:rPr lang="fr-FR" dirty="0" err="1"/>
              <a:t>overfiting</a:t>
            </a:r>
            <a:r>
              <a:rPr lang="fr-FR" dirty="0"/>
              <a:t>, surement du à la préparation en </a:t>
            </a:r>
            <a:r>
              <a:rPr lang="fr-FR" dirty="0" err="1"/>
              <a:t>datasets</a:t>
            </a:r>
            <a:endParaRPr lang="fr-FR" dirty="0"/>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18</a:t>
            </a:fld>
            <a:endParaRPr lang="fr-FR"/>
          </a:p>
        </p:txBody>
      </p:sp>
    </p:spTree>
    <p:extLst>
      <p:ext uri="{BB962C8B-B14F-4D97-AF65-F5344CB8AC3E}">
        <p14:creationId xmlns:p14="http://schemas.microsoft.com/office/powerpoint/2010/main" val="306223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Moins d’</a:t>
            </a:r>
            <a:r>
              <a:rPr lang="fr-FR" dirty="0" err="1"/>
              <a:t>overfitting</a:t>
            </a:r>
            <a:r>
              <a:rPr lang="fr-FR" dirty="0"/>
              <a:t>, possibilité de stop plus tôt le modèle pour palier à ce soucis</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19</a:t>
            </a:fld>
            <a:endParaRPr lang="fr-FR"/>
          </a:p>
        </p:txBody>
      </p:sp>
    </p:spTree>
    <p:extLst>
      <p:ext uri="{BB962C8B-B14F-4D97-AF65-F5344CB8AC3E}">
        <p14:creationId xmlns:p14="http://schemas.microsoft.com/office/powerpoint/2010/main" val="359778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20</a:t>
            </a:fld>
            <a:endParaRPr lang="fr-FR"/>
          </a:p>
        </p:txBody>
      </p:sp>
    </p:spTree>
    <p:extLst>
      <p:ext uri="{BB962C8B-B14F-4D97-AF65-F5344CB8AC3E}">
        <p14:creationId xmlns:p14="http://schemas.microsoft.com/office/powerpoint/2010/main" val="176990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English </a:t>
            </a:r>
            <a:r>
              <a:rPr lang="fr-FR" dirty="0" err="1"/>
              <a:t>words</a:t>
            </a:r>
            <a:r>
              <a:rPr lang="fr-FR" dirty="0"/>
              <a:t> : </a:t>
            </a:r>
            <a:r>
              <a:rPr lang="fr-FR" dirty="0" err="1"/>
              <a:t>lemmatization</a:t>
            </a:r>
            <a:r>
              <a:rPr lang="fr-FR" dirty="0"/>
              <a:t> =&gt; même que pour les </a:t>
            </a:r>
            <a:r>
              <a:rPr lang="fr-FR" dirty="0" err="1"/>
              <a:t>tokens</a:t>
            </a:r>
            <a:endParaRPr lang="fr-FR" dirty="0"/>
          </a:p>
          <a:p>
            <a:r>
              <a:rPr lang="fr-FR" dirty="0"/>
              <a:t>Common </a:t>
            </a:r>
            <a:r>
              <a:rPr lang="fr-FR" dirty="0" err="1"/>
              <a:t>words</a:t>
            </a:r>
            <a:r>
              <a:rPr lang="fr-FR" dirty="0"/>
              <a:t> : mots retrouvés dans plus de 3 catégories différentes</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4</a:t>
            </a:fld>
            <a:endParaRPr lang="fr-FR"/>
          </a:p>
        </p:txBody>
      </p:sp>
    </p:spTree>
    <p:extLst>
      <p:ext uri="{BB962C8B-B14F-4D97-AF65-F5344CB8AC3E}">
        <p14:creationId xmlns:p14="http://schemas.microsoft.com/office/powerpoint/2010/main" val="23337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Flipkart</a:t>
            </a:r>
            <a:r>
              <a:rPr lang="fr-FR" dirty="0"/>
              <a:t>  com / free shipping plus gros</a:t>
            </a:r>
          </a:p>
          <a:p>
            <a:endParaRPr lang="fr-FR" dirty="0"/>
          </a:p>
          <a:p>
            <a:r>
              <a:rPr lang="fr-FR" dirty="0" err="1"/>
              <a:t>Only</a:t>
            </a:r>
            <a:r>
              <a:rPr lang="fr-FR" dirty="0"/>
              <a:t> </a:t>
            </a:r>
            <a:r>
              <a:rPr lang="fr-FR" dirty="0" err="1"/>
              <a:t>genuine</a:t>
            </a:r>
            <a:r>
              <a:rPr lang="fr-FR" dirty="0"/>
              <a:t> 3 times</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5</a:t>
            </a:fld>
            <a:endParaRPr lang="fr-FR"/>
          </a:p>
        </p:txBody>
      </p:sp>
    </p:spTree>
    <p:extLst>
      <p:ext uri="{BB962C8B-B14F-4D97-AF65-F5344CB8AC3E}">
        <p14:creationId xmlns:p14="http://schemas.microsoft.com/office/powerpoint/2010/main" val="102409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Modèles différents </a:t>
            </a:r>
          </a:p>
          <a:p>
            <a:endParaRPr lang="fr-FR" dirty="0"/>
          </a:p>
          <a:p>
            <a:r>
              <a:rPr lang="fr-FR" dirty="0"/>
              <a:t>Faisabilité : SIFT et VGG16 sans dernière couche de prédiction</a:t>
            </a:r>
          </a:p>
          <a:p>
            <a:endParaRPr lang="fr-FR" dirty="0"/>
          </a:p>
          <a:p>
            <a:r>
              <a:rPr lang="fr-FR" dirty="0"/>
              <a:t>Classification : VGG16 avec réentrainement des dernières couches et autre couche de prédiction.</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6</a:t>
            </a:fld>
            <a:endParaRPr lang="fr-FR"/>
          </a:p>
        </p:txBody>
      </p:sp>
    </p:spTree>
    <p:extLst>
      <p:ext uri="{BB962C8B-B14F-4D97-AF65-F5344CB8AC3E}">
        <p14:creationId xmlns:p14="http://schemas.microsoft.com/office/powerpoint/2010/main" val="2416046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Bag of </a:t>
            </a:r>
            <a:r>
              <a:rPr lang="fr-FR" dirty="0" err="1"/>
              <a:t>words</a:t>
            </a:r>
            <a:r>
              <a:rPr lang="fr-FR" dirty="0"/>
              <a:t> : </a:t>
            </a:r>
            <a:r>
              <a:rPr lang="fr-FR" b="0" i="0" dirty="0">
                <a:solidFill>
                  <a:srgbClr val="D1D5DB"/>
                </a:solidFill>
                <a:effectLst/>
                <a:latin typeface="Söhne"/>
              </a:rPr>
              <a:t>méthode de représentation de texte qui compte l'occurrence de chaque mot dans un document sans se soucier de l'ordre des mots. Il crée un vecteur de la fréquence d'apparition des mots dans un corpus de texte.</a:t>
            </a:r>
          </a:p>
          <a:p>
            <a:pPr algn="l"/>
            <a:endParaRPr lang="fr-FR" b="0" i="0" dirty="0">
              <a:solidFill>
                <a:srgbClr val="D1D5DB"/>
              </a:solidFill>
              <a:effectLst/>
              <a:latin typeface="Söhne"/>
            </a:endParaRPr>
          </a:p>
          <a:p>
            <a:pPr algn="l"/>
            <a:r>
              <a:rPr lang="fr-FR" dirty="0"/>
              <a:t>TF-IDF : </a:t>
            </a:r>
            <a:r>
              <a:rPr lang="fr-FR" b="0" i="0" dirty="0">
                <a:solidFill>
                  <a:srgbClr val="D1D5DB"/>
                </a:solidFill>
                <a:effectLst/>
                <a:latin typeface="Söhne"/>
              </a:rPr>
              <a:t>Mesure statistique utilisée pour évaluer l'importance d'un terme dans un document relativement à un corpus. Il prend en compte à la fois la fréquence du terme dans un document et la rareté du terme dans l'ensemble du corpus.</a:t>
            </a:r>
          </a:p>
          <a:p>
            <a:pPr algn="l"/>
            <a:endParaRPr lang="fr-FR" b="0" i="0" dirty="0">
              <a:solidFill>
                <a:srgbClr val="D1D5DB"/>
              </a:solidFill>
              <a:effectLst/>
              <a:latin typeface="Söhne"/>
            </a:endParaRPr>
          </a:p>
          <a:p>
            <a:pPr algn="l"/>
            <a:r>
              <a:rPr lang="fr-FR" b="0" i="0" dirty="0">
                <a:solidFill>
                  <a:srgbClr val="D1D5DB"/>
                </a:solidFill>
                <a:effectLst/>
                <a:latin typeface="Söhne"/>
              </a:rPr>
              <a:t>W2V : Technique de représentation de mots sous forme de vecteurs numériques dans un espace continu. Word2Vec capture les relations sémantiques et syntaxiques entre les mots en attribuant des vecteurs similaires à des mots similaires.</a:t>
            </a:r>
          </a:p>
          <a:p>
            <a:pPr algn="l"/>
            <a:endParaRPr lang="fr-FR" b="0" i="0" dirty="0">
              <a:solidFill>
                <a:srgbClr val="D1D5DB"/>
              </a:solidFill>
              <a:effectLst/>
              <a:latin typeface="Söhne"/>
            </a:endParaRPr>
          </a:p>
          <a:p>
            <a:pPr algn="l"/>
            <a:r>
              <a:rPr lang="fr-FR" b="0" i="0" dirty="0">
                <a:solidFill>
                  <a:srgbClr val="D1D5DB"/>
                </a:solidFill>
                <a:effectLst/>
                <a:latin typeface="Söhne"/>
              </a:rPr>
              <a:t>D2V : même chose mais au lieu de faire mots par mots, prends le document en entier</a:t>
            </a:r>
          </a:p>
          <a:p>
            <a:pPr algn="l"/>
            <a:endParaRPr lang="fr-FR" b="0" i="0" dirty="0">
              <a:solidFill>
                <a:srgbClr val="D1D5DB"/>
              </a:solidFill>
              <a:effectLst/>
              <a:latin typeface="Söhne"/>
            </a:endParaRPr>
          </a:p>
          <a:p>
            <a:pPr algn="l"/>
            <a:r>
              <a:rPr lang="fr-FR" b="0" i="0" dirty="0">
                <a:solidFill>
                  <a:srgbClr val="D1D5DB"/>
                </a:solidFill>
                <a:effectLst/>
                <a:latin typeface="Söhne"/>
              </a:rPr>
              <a:t>BERT : Modèle de langage pré-entraîné basé sur les </a:t>
            </a:r>
            <a:r>
              <a:rPr lang="fr-FR" b="0" i="0" dirty="0" err="1">
                <a:solidFill>
                  <a:srgbClr val="D1D5DB"/>
                </a:solidFill>
                <a:effectLst/>
                <a:latin typeface="Söhne"/>
              </a:rPr>
              <a:t>transformers</a:t>
            </a:r>
            <a:r>
              <a:rPr lang="fr-FR" b="0" i="0" dirty="0">
                <a:solidFill>
                  <a:srgbClr val="D1D5DB"/>
                </a:solidFill>
                <a:effectLst/>
                <a:latin typeface="Söhne"/>
              </a:rPr>
              <a:t> qui prend en compte le contexte bidirectionnel des mots. BERT est capable de capturer les nuances et les relations sémantiques complexes.</a:t>
            </a:r>
          </a:p>
          <a:p>
            <a:pPr algn="l"/>
            <a:endParaRPr lang="fr-FR" b="0" i="0" dirty="0">
              <a:solidFill>
                <a:srgbClr val="D1D5DB"/>
              </a:solidFill>
              <a:effectLst/>
              <a:latin typeface="Söhne"/>
            </a:endParaRPr>
          </a:p>
          <a:p>
            <a:pPr algn="l"/>
            <a:r>
              <a:rPr lang="fr-FR" b="0" i="0" dirty="0">
                <a:solidFill>
                  <a:srgbClr val="D1D5DB"/>
                </a:solidFill>
                <a:effectLst/>
                <a:latin typeface="Söhne"/>
              </a:rPr>
              <a:t>USE : Modèle pré-entraîné utilisé pour encoder des phrases ou des paragraphes entiers en vecteurs numériques. Il est conçu pour capturer la sémantique des phrases.</a:t>
            </a:r>
            <a:endParaRPr lang="fr-FR" dirty="0"/>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7</a:t>
            </a:fld>
            <a:endParaRPr lang="fr-FR"/>
          </a:p>
        </p:txBody>
      </p:sp>
    </p:spTree>
    <p:extLst>
      <p:ext uri="{BB962C8B-B14F-4D97-AF65-F5344CB8AC3E}">
        <p14:creationId xmlns:p14="http://schemas.microsoft.com/office/powerpoint/2010/main" val="1767355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SIFT : </a:t>
            </a:r>
            <a:r>
              <a:rPr lang="fr-FR" b="0" i="0" dirty="0">
                <a:solidFill>
                  <a:srgbClr val="D1D5DB"/>
                </a:solidFill>
                <a:effectLst/>
                <a:latin typeface="Söhne"/>
              </a:rPr>
              <a:t>Algorithme de détection et de description de points d'intérêt dans une image indépendamment de l'échelle et de l'orientation. Il identifie des points-clés uniques dans une image et génère des descripteurs locaux.</a:t>
            </a:r>
            <a:endParaRPr lang="fr-FR" dirty="0"/>
          </a:p>
          <a:p>
            <a:endParaRPr lang="fr-FR" dirty="0"/>
          </a:p>
          <a:p>
            <a:r>
              <a:rPr lang="fr-FR" dirty="0"/>
              <a:t>VGG16 : </a:t>
            </a:r>
            <a:r>
              <a:rPr lang="fr-FR" b="0" i="0" dirty="0">
                <a:solidFill>
                  <a:srgbClr val="D1D5DB"/>
                </a:solidFill>
                <a:effectLst/>
                <a:latin typeface="Söhne"/>
              </a:rPr>
              <a:t>Architecture de réseau de neurones convolutifs (CNN) qui a remporté le concours </a:t>
            </a:r>
            <a:r>
              <a:rPr lang="fr-FR" b="0" i="0" dirty="0" err="1">
                <a:solidFill>
                  <a:srgbClr val="D1D5DB"/>
                </a:solidFill>
                <a:effectLst/>
                <a:latin typeface="Söhne"/>
              </a:rPr>
              <a:t>ImageNet</a:t>
            </a:r>
            <a:r>
              <a:rPr lang="fr-FR" b="0" i="0" dirty="0">
                <a:solidFill>
                  <a:srgbClr val="D1D5DB"/>
                </a:solidFill>
                <a:effectLst/>
                <a:latin typeface="Söhne"/>
              </a:rPr>
              <a:t> en 2014. VGG16 est composé de 16 couches de convolution et de </a:t>
            </a:r>
            <a:r>
              <a:rPr lang="fr-FR" b="0" i="0" dirty="0" err="1">
                <a:solidFill>
                  <a:srgbClr val="D1D5DB"/>
                </a:solidFill>
                <a:effectLst/>
                <a:latin typeface="Söhne"/>
              </a:rPr>
              <a:t>pooling</a:t>
            </a:r>
            <a:r>
              <a:rPr lang="fr-FR" b="0" i="0" dirty="0">
                <a:solidFill>
                  <a:srgbClr val="D1D5DB"/>
                </a:solidFill>
                <a:effectLst/>
                <a:latin typeface="Söhne"/>
              </a:rPr>
              <a:t>, suivi de trois couches entièrement connectées pour la classification</a:t>
            </a:r>
          </a:p>
          <a:p>
            <a:endParaRPr lang="fr-FR" b="0" i="0" dirty="0">
              <a:solidFill>
                <a:srgbClr val="D1D5DB"/>
              </a:solidFill>
              <a:effectLst/>
              <a:latin typeface="Söhne"/>
            </a:endParaRPr>
          </a:p>
          <a:p>
            <a:r>
              <a:rPr lang="fr-FR" b="0" i="0" dirty="0">
                <a:solidFill>
                  <a:srgbClr val="D1D5DB"/>
                </a:solidFill>
                <a:effectLst/>
                <a:latin typeface="Söhne"/>
              </a:rPr>
              <a:t>Convolution : L'opération de convolution consiste à déplacer un petit filtre (le noyau) sur l'image en calculant le produit scalaire entre les valeurs des pixels de l'image et les poids du filtre. Ce processus génère une carte de caractéristiques (</a:t>
            </a:r>
            <a:r>
              <a:rPr lang="fr-FR" b="0" i="0" dirty="0" err="1">
                <a:solidFill>
                  <a:srgbClr val="D1D5DB"/>
                </a:solidFill>
                <a:effectLst/>
                <a:latin typeface="Söhne"/>
              </a:rPr>
              <a:t>feature</a:t>
            </a:r>
            <a:r>
              <a:rPr lang="fr-FR" b="0" i="0" dirty="0">
                <a:solidFill>
                  <a:srgbClr val="D1D5DB"/>
                </a:solidFill>
                <a:effectLst/>
                <a:latin typeface="Söhne"/>
              </a:rPr>
              <a:t> </a:t>
            </a:r>
            <a:r>
              <a:rPr lang="fr-FR" b="0" i="0" dirty="0" err="1">
                <a:solidFill>
                  <a:srgbClr val="D1D5DB"/>
                </a:solidFill>
                <a:effectLst/>
                <a:latin typeface="Söhne"/>
              </a:rPr>
              <a:t>map</a:t>
            </a:r>
            <a:r>
              <a:rPr lang="fr-FR" b="0" i="0" dirty="0">
                <a:solidFill>
                  <a:srgbClr val="D1D5DB"/>
                </a:solidFill>
                <a:effectLst/>
                <a:latin typeface="Söhne"/>
              </a:rPr>
              <a:t>) qui met en évidence des caractéristiques spécifiques de l'image.</a:t>
            </a:r>
          </a:p>
          <a:p>
            <a:endParaRPr lang="fr-FR" b="0" i="0" dirty="0">
              <a:solidFill>
                <a:srgbClr val="D1D5DB"/>
              </a:solidFill>
              <a:effectLst/>
              <a:latin typeface="Söhne"/>
            </a:endParaRPr>
          </a:p>
          <a:p>
            <a:r>
              <a:rPr lang="fr-FR" b="0" i="0" dirty="0" err="1">
                <a:solidFill>
                  <a:srgbClr val="D1D5DB"/>
                </a:solidFill>
                <a:effectLst/>
                <a:latin typeface="Söhne"/>
              </a:rPr>
              <a:t>Pooling</a:t>
            </a:r>
            <a:r>
              <a:rPr lang="fr-FR" b="0" i="0" dirty="0">
                <a:solidFill>
                  <a:srgbClr val="D1D5DB"/>
                </a:solidFill>
                <a:effectLst/>
                <a:latin typeface="Söhne"/>
              </a:rPr>
              <a:t> : Les opérations de </a:t>
            </a:r>
            <a:r>
              <a:rPr lang="fr-FR" b="0" i="0" dirty="0" err="1">
                <a:solidFill>
                  <a:srgbClr val="D1D5DB"/>
                </a:solidFill>
                <a:effectLst/>
                <a:latin typeface="Söhne"/>
              </a:rPr>
              <a:t>pooling</a:t>
            </a:r>
            <a:r>
              <a:rPr lang="fr-FR" b="0" i="0" dirty="0">
                <a:solidFill>
                  <a:srgbClr val="D1D5DB"/>
                </a:solidFill>
                <a:effectLst/>
                <a:latin typeface="Söhne"/>
              </a:rPr>
              <a:t> (max </a:t>
            </a:r>
            <a:r>
              <a:rPr lang="fr-FR" b="0" i="0" dirty="0" err="1">
                <a:solidFill>
                  <a:srgbClr val="D1D5DB"/>
                </a:solidFill>
                <a:effectLst/>
                <a:latin typeface="Söhne"/>
              </a:rPr>
              <a:t>pooling</a:t>
            </a:r>
            <a:r>
              <a:rPr lang="fr-FR" b="0" i="0" dirty="0">
                <a:solidFill>
                  <a:srgbClr val="D1D5DB"/>
                </a:solidFill>
                <a:effectLst/>
                <a:latin typeface="Söhne"/>
              </a:rPr>
              <a:t> ou </a:t>
            </a:r>
            <a:r>
              <a:rPr lang="fr-FR" b="0" i="0" dirty="0" err="1">
                <a:solidFill>
                  <a:srgbClr val="D1D5DB"/>
                </a:solidFill>
                <a:effectLst/>
                <a:latin typeface="Söhne"/>
              </a:rPr>
              <a:t>average</a:t>
            </a:r>
            <a:r>
              <a:rPr lang="fr-FR" b="0" i="0" dirty="0">
                <a:solidFill>
                  <a:srgbClr val="D1D5DB"/>
                </a:solidFill>
                <a:effectLst/>
                <a:latin typeface="Söhne"/>
              </a:rPr>
              <a:t> </a:t>
            </a:r>
            <a:r>
              <a:rPr lang="fr-FR" b="0" i="0" dirty="0" err="1">
                <a:solidFill>
                  <a:srgbClr val="D1D5DB"/>
                </a:solidFill>
                <a:effectLst/>
                <a:latin typeface="Söhne"/>
              </a:rPr>
              <a:t>pooling</a:t>
            </a:r>
            <a:r>
              <a:rPr lang="fr-FR" b="0" i="0" dirty="0">
                <a:solidFill>
                  <a:srgbClr val="D1D5DB"/>
                </a:solidFill>
                <a:effectLst/>
                <a:latin typeface="Söhne"/>
              </a:rPr>
              <a:t>) réduisent la taille spatiale des cartes de caractéristiques en prenant la valeur maximale (ou moyenne) à l'intérieur d'une fenêtre (par exemple, 2x2) et en déplaçant cette fenêtre à travers la carte de caractéristiques.</a:t>
            </a:r>
            <a:endParaRPr lang="fr-FR" dirty="0"/>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14</a:t>
            </a:fld>
            <a:endParaRPr lang="fr-FR"/>
          </a:p>
        </p:txBody>
      </p:sp>
    </p:spTree>
    <p:extLst>
      <p:ext uri="{BB962C8B-B14F-4D97-AF65-F5344CB8AC3E}">
        <p14:creationId xmlns:p14="http://schemas.microsoft.com/office/powerpoint/2010/main" val="403503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DataAugmentation</a:t>
            </a:r>
            <a:r>
              <a:rPr lang="fr-FR" dirty="0"/>
              <a:t> : </a:t>
            </a:r>
          </a:p>
          <a:p>
            <a:r>
              <a:rPr lang="fr-FR" dirty="0"/>
              <a:t>	- rotation de l’image (4 sens)</a:t>
            </a:r>
          </a:p>
          <a:p>
            <a:r>
              <a:rPr lang="fr-FR" dirty="0"/>
              <a:t>	- rotation (+ / - 10%)</a:t>
            </a:r>
          </a:p>
          <a:p>
            <a:r>
              <a:rPr lang="fr-FR" dirty="0"/>
              <a:t>	- zoom (+ / - 10%)</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15</a:t>
            </a:fld>
            <a:endParaRPr lang="fr-FR"/>
          </a:p>
        </p:txBody>
      </p:sp>
    </p:spTree>
    <p:extLst>
      <p:ext uri="{BB962C8B-B14F-4D97-AF65-F5344CB8AC3E}">
        <p14:creationId xmlns:p14="http://schemas.microsoft.com/office/powerpoint/2010/main" val="228455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Trop d’</a:t>
            </a:r>
            <a:r>
              <a:rPr lang="fr-FR" dirty="0" err="1"/>
              <a:t>overfiting</a:t>
            </a:r>
            <a:r>
              <a:rPr lang="fr-FR" dirty="0"/>
              <a:t>, trop grande différence entre résultats de train et de test</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16</a:t>
            </a:fld>
            <a:endParaRPr lang="fr-FR"/>
          </a:p>
        </p:txBody>
      </p:sp>
    </p:spTree>
    <p:extLst>
      <p:ext uri="{BB962C8B-B14F-4D97-AF65-F5344CB8AC3E}">
        <p14:creationId xmlns:p14="http://schemas.microsoft.com/office/powerpoint/2010/main" val="420490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Encore pire, surtout, aucune amélioration</a:t>
            </a:r>
          </a:p>
        </p:txBody>
      </p:sp>
      <p:sp>
        <p:nvSpPr>
          <p:cNvPr id="4" name="Espace réservé du numéro de diapositive 3"/>
          <p:cNvSpPr>
            <a:spLocks noGrp="1"/>
          </p:cNvSpPr>
          <p:nvPr>
            <p:ph type="sldNum" sz="quarter" idx="5"/>
          </p:nvPr>
        </p:nvSpPr>
        <p:spPr/>
        <p:txBody>
          <a:bodyPr/>
          <a:lstStyle/>
          <a:p>
            <a:fld id="{4A5EE4C2-99C2-45BE-A717-D2598CAF8C40}" type="slidenum">
              <a:rPr lang="fr-FR" smtClean="0"/>
              <a:t>17</a:t>
            </a:fld>
            <a:endParaRPr lang="fr-FR"/>
          </a:p>
        </p:txBody>
      </p:sp>
    </p:spTree>
    <p:extLst>
      <p:ext uri="{BB962C8B-B14F-4D97-AF65-F5344CB8AC3E}">
        <p14:creationId xmlns:p14="http://schemas.microsoft.com/office/powerpoint/2010/main" val="341487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A2CBC-D02C-58B5-B3A0-0506DBD7EE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084C476-DDEF-1C60-7B03-292929CE5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9362C7A-A095-08CF-7E93-E3FE7B59908F}"/>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5" name="Espace réservé du pied de page 4">
            <a:extLst>
              <a:ext uri="{FF2B5EF4-FFF2-40B4-BE49-F238E27FC236}">
                <a16:creationId xmlns:a16="http://schemas.microsoft.com/office/drawing/2014/main" id="{FB212C34-0C6D-A039-A673-0B512831D5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CB9D52-BCCF-2443-2067-15A4C749F983}"/>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371673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6557BF-0320-02BF-1B4F-E00FEE3196C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3364D89-A4A3-B6F8-F4EA-9B2AB1EF27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D24820-FF5A-CE08-CA4D-1B3E98615121}"/>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5" name="Espace réservé du pied de page 4">
            <a:extLst>
              <a:ext uri="{FF2B5EF4-FFF2-40B4-BE49-F238E27FC236}">
                <a16:creationId xmlns:a16="http://schemas.microsoft.com/office/drawing/2014/main" id="{1380F657-4FD3-1866-93AC-DFEAFB1ACC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F36C00-385C-8BD0-58BA-1015E5AB5ADD}"/>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261181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3089C0A-FF3C-5D98-874B-C6C1624EDE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09ED508-507C-61B2-1158-1DC4D04B4B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6722D8E-8852-C605-D41C-EA29AB6923D6}"/>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5" name="Espace réservé du pied de page 4">
            <a:extLst>
              <a:ext uri="{FF2B5EF4-FFF2-40B4-BE49-F238E27FC236}">
                <a16:creationId xmlns:a16="http://schemas.microsoft.com/office/drawing/2014/main" id="{2B9423B0-BCE1-D2FF-12ED-D8BD04E5FD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28D906-915D-E9F0-79E8-04E1CAAD76F4}"/>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277174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8F430-FCD6-69B4-B992-D10C28D428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A889A3-E123-81A9-4F14-9CD1A55E552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257C72-097E-A202-191F-E69C65384DE8}"/>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5" name="Espace réservé du pied de page 4">
            <a:extLst>
              <a:ext uri="{FF2B5EF4-FFF2-40B4-BE49-F238E27FC236}">
                <a16:creationId xmlns:a16="http://schemas.microsoft.com/office/drawing/2014/main" id="{2A75FEB9-9699-C37F-0ECA-4FA10B34D2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A0798B-D938-AB7C-1BD1-7ADD471A2886}"/>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140007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0ADDC-4CE3-51F6-8280-E9329200AEA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3E9AA13-5D75-EE4E-CAB8-8C95FE212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A54FD32-C408-1A3E-F124-F998C5F0FADD}"/>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5" name="Espace réservé du pied de page 4">
            <a:extLst>
              <a:ext uri="{FF2B5EF4-FFF2-40B4-BE49-F238E27FC236}">
                <a16:creationId xmlns:a16="http://schemas.microsoft.com/office/drawing/2014/main" id="{128DF2D1-7156-A5B3-9A5F-0D5B70CBD8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402BEB-47D8-B0E5-58BA-C8714AA34764}"/>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274726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12AC3-AD7E-0D78-3143-E9D64D6EA1B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C82927-2509-2641-3C79-068A72D9D8E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91A0B89-37EA-8FC0-F357-3E54195D9D8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F9D874C-C3FD-08F2-49B5-F330BF39D43B}"/>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6" name="Espace réservé du pied de page 5">
            <a:extLst>
              <a:ext uri="{FF2B5EF4-FFF2-40B4-BE49-F238E27FC236}">
                <a16:creationId xmlns:a16="http://schemas.microsoft.com/office/drawing/2014/main" id="{1B96944A-6E45-7995-E759-3701404D12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3F93A4-CC4B-7212-A48E-173615F86BC0}"/>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167705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F82E-A725-DA57-F634-6374F67AC34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1D69112-530C-78ED-5D33-1FA8A7722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7222268-4DFB-966A-D9DB-5C64719F6F2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3251B1D-AED2-8390-3597-DD565919F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FA769A2-5002-683C-63AD-FF9D100D6CA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24179D-FBD7-50AA-1D90-7BFC15CF9CD9}"/>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8" name="Espace réservé du pied de page 7">
            <a:extLst>
              <a:ext uri="{FF2B5EF4-FFF2-40B4-BE49-F238E27FC236}">
                <a16:creationId xmlns:a16="http://schemas.microsoft.com/office/drawing/2014/main" id="{F0D85224-3D0C-7701-879A-374CE587743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40C59C3-FED1-7440-7225-1FA271F92A36}"/>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113639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F7013-65CD-8048-7691-20FDF5BCB70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91E1863-B364-B965-9E1A-D7045F553567}"/>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4" name="Espace réservé du pied de page 3">
            <a:extLst>
              <a:ext uri="{FF2B5EF4-FFF2-40B4-BE49-F238E27FC236}">
                <a16:creationId xmlns:a16="http://schemas.microsoft.com/office/drawing/2014/main" id="{F02F3C42-6B1C-5BFB-47BD-59F286893BC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C030047-A499-E5CE-EE88-960D49477A3F}"/>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61764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79E3217-31A4-0BF6-99D9-2C1D78CE8A48}"/>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3" name="Espace réservé du pied de page 2">
            <a:extLst>
              <a:ext uri="{FF2B5EF4-FFF2-40B4-BE49-F238E27FC236}">
                <a16:creationId xmlns:a16="http://schemas.microsoft.com/office/drawing/2014/main" id="{A6F6CF27-FC62-E02E-9531-6530DD18FF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5EFFC9D-EBD2-F48A-329F-841130684627}"/>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32727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913CB-E1CE-FFB8-15A0-04E78DFF65E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D21CE3-37B2-2A4A-BCAA-AFCEABD1B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971A92D-BA40-79DF-CD62-9D9D1137D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9FA772-0CAC-C167-4CB4-915EFC646EB8}"/>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6" name="Espace réservé du pied de page 5">
            <a:extLst>
              <a:ext uri="{FF2B5EF4-FFF2-40B4-BE49-F238E27FC236}">
                <a16:creationId xmlns:a16="http://schemas.microsoft.com/office/drawing/2014/main" id="{D2FC065A-66D0-732B-4A00-A49685FE1D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9B7ED5-7ABC-408D-955E-2EDA9D284BA5}"/>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315383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A935A-0E11-E9E3-C4CA-B4F478B137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0D129D0-90CE-04C3-6C1D-0FAE86AF52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CD13DA0-D688-C611-39F4-9F6AA4AF8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656EBD-9F9A-CECA-816C-4B310DE913E9}"/>
              </a:ext>
            </a:extLst>
          </p:cNvPr>
          <p:cNvSpPr>
            <a:spLocks noGrp="1"/>
          </p:cNvSpPr>
          <p:nvPr>
            <p:ph type="dt" sz="half" idx="10"/>
          </p:nvPr>
        </p:nvSpPr>
        <p:spPr/>
        <p:txBody>
          <a:bodyPr/>
          <a:lstStyle/>
          <a:p>
            <a:fld id="{259CDB3F-4FA2-4151-907C-B963934DC5A8}" type="datetimeFigureOut">
              <a:rPr lang="fr-FR" smtClean="0"/>
              <a:t>02/01/2024</a:t>
            </a:fld>
            <a:endParaRPr lang="fr-FR"/>
          </a:p>
        </p:txBody>
      </p:sp>
      <p:sp>
        <p:nvSpPr>
          <p:cNvPr id="6" name="Espace réservé du pied de page 5">
            <a:extLst>
              <a:ext uri="{FF2B5EF4-FFF2-40B4-BE49-F238E27FC236}">
                <a16:creationId xmlns:a16="http://schemas.microsoft.com/office/drawing/2014/main" id="{2F9722CF-3B40-C650-64D9-FC78BE959D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996CAC-D24C-129D-7DA8-EFCCDE1ABC50}"/>
              </a:ext>
            </a:extLst>
          </p:cNvPr>
          <p:cNvSpPr>
            <a:spLocks noGrp="1"/>
          </p:cNvSpPr>
          <p:nvPr>
            <p:ph type="sldNum" sz="quarter" idx="12"/>
          </p:nvPr>
        </p:nvSpPr>
        <p:spPr/>
        <p:txBody>
          <a:bodyPr/>
          <a:lstStyle/>
          <a:p>
            <a:fld id="{5D345A20-A431-4E80-875F-23C3102ACBD1}" type="slidenum">
              <a:rPr lang="fr-FR" smtClean="0"/>
              <a:t>‹N°›</a:t>
            </a:fld>
            <a:endParaRPr lang="fr-FR"/>
          </a:p>
        </p:txBody>
      </p:sp>
    </p:spTree>
    <p:extLst>
      <p:ext uri="{BB962C8B-B14F-4D97-AF65-F5344CB8AC3E}">
        <p14:creationId xmlns:p14="http://schemas.microsoft.com/office/powerpoint/2010/main" val="320995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405B894-2F61-065E-6C7F-0E16386FE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8559D45-E444-0945-976E-C7F11CE51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CDECA3-D1C9-5975-9F8B-D1064649D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DB3F-4FA2-4151-907C-B963934DC5A8}" type="datetimeFigureOut">
              <a:rPr lang="fr-FR" smtClean="0"/>
              <a:t>02/01/2024</a:t>
            </a:fld>
            <a:endParaRPr lang="fr-FR"/>
          </a:p>
        </p:txBody>
      </p:sp>
      <p:sp>
        <p:nvSpPr>
          <p:cNvPr id="5" name="Espace réservé du pied de page 4">
            <a:extLst>
              <a:ext uri="{FF2B5EF4-FFF2-40B4-BE49-F238E27FC236}">
                <a16:creationId xmlns:a16="http://schemas.microsoft.com/office/drawing/2014/main" id="{4765054B-CD0C-E8FE-B801-9BF373725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278856-EE59-0321-6304-64B4A1865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45A20-A431-4E80-875F-23C3102ACBD1}" type="slidenum">
              <a:rPr lang="fr-FR" smtClean="0"/>
              <a:t>‹N°›</a:t>
            </a:fld>
            <a:endParaRPr lang="fr-FR"/>
          </a:p>
        </p:txBody>
      </p:sp>
    </p:spTree>
    <p:extLst>
      <p:ext uri="{BB962C8B-B14F-4D97-AF65-F5344CB8AC3E}">
        <p14:creationId xmlns:p14="http://schemas.microsoft.com/office/powerpoint/2010/main" val="144960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7B422-CE97-A856-66B7-DF17759DCAB8}"/>
              </a:ext>
            </a:extLst>
          </p:cNvPr>
          <p:cNvSpPr>
            <a:spLocks noGrp="1"/>
          </p:cNvSpPr>
          <p:nvPr>
            <p:ph type="ctrTitle"/>
          </p:nvPr>
        </p:nvSpPr>
        <p:spPr>
          <a:xfrm>
            <a:off x="1524000" y="624319"/>
            <a:ext cx="9144000" cy="2387600"/>
          </a:xfrm>
        </p:spPr>
        <p:txBody>
          <a:bodyPr/>
          <a:lstStyle/>
          <a:p>
            <a:r>
              <a:rPr lang="fr-FR" dirty="0">
                <a:latin typeface="Gill Sans MT" panose="020B0502020104020203" pitchFamily="34" charset="0"/>
              </a:rPr>
              <a:t>Classification automatique de biens de consommation</a:t>
            </a:r>
          </a:p>
        </p:txBody>
      </p:sp>
      <p:pic>
        <p:nvPicPr>
          <p:cNvPr id="5" name="Image 4">
            <a:extLst>
              <a:ext uri="{FF2B5EF4-FFF2-40B4-BE49-F238E27FC236}">
                <a16:creationId xmlns:a16="http://schemas.microsoft.com/office/drawing/2014/main" id="{A1740B6C-AB96-4FC1-9FA7-94CDD352679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95365" y="3175729"/>
            <a:ext cx="4801270" cy="3057952"/>
          </a:xfrm>
          <a:prstGeom prst="rect">
            <a:avLst/>
          </a:prstGeom>
        </p:spPr>
      </p:pic>
    </p:spTree>
    <p:extLst>
      <p:ext uri="{BB962C8B-B14F-4D97-AF65-F5344CB8AC3E}">
        <p14:creationId xmlns:p14="http://schemas.microsoft.com/office/powerpoint/2010/main" val="155374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F372D-899C-A373-EC2C-1C690A2BD2C7}"/>
              </a:ext>
            </a:extLst>
          </p:cNvPr>
          <p:cNvSpPr>
            <a:spLocks noGrp="1"/>
          </p:cNvSpPr>
          <p:nvPr>
            <p:ph type="title"/>
          </p:nvPr>
        </p:nvSpPr>
        <p:spPr/>
        <p:txBody>
          <a:bodyPr/>
          <a:lstStyle/>
          <a:p>
            <a:pPr algn="ctr"/>
            <a:r>
              <a:rPr lang="fr-FR" dirty="0">
                <a:latin typeface="Gill Sans MT" panose="020B0502020104020203" pitchFamily="34" charset="0"/>
              </a:rPr>
              <a:t>Word2Vec</a:t>
            </a:r>
          </a:p>
        </p:txBody>
      </p:sp>
      <p:pic>
        <p:nvPicPr>
          <p:cNvPr id="3074" name="Picture 2">
            <a:extLst>
              <a:ext uri="{FF2B5EF4-FFF2-40B4-BE49-F238E27FC236}">
                <a16:creationId xmlns:a16="http://schemas.microsoft.com/office/drawing/2014/main" id="{DB8CF2D1-088D-ACC6-5CF6-5A15A9A55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00" y="1690688"/>
            <a:ext cx="10410825"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8C6483FA-8BAA-DD6C-D2D7-43C17211BC61}"/>
              </a:ext>
            </a:extLst>
          </p:cNvPr>
          <p:cNvSpPr txBox="1"/>
          <p:nvPr/>
        </p:nvSpPr>
        <p:spPr>
          <a:xfrm>
            <a:off x="8647204" y="5908100"/>
            <a:ext cx="2201821" cy="584775"/>
          </a:xfrm>
          <a:prstGeom prst="rect">
            <a:avLst/>
          </a:prstGeom>
          <a:noFill/>
        </p:spPr>
        <p:txBody>
          <a:bodyPr wrap="none" rtlCol="0">
            <a:spAutoFit/>
          </a:bodyPr>
          <a:lstStyle/>
          <a:p>
            <a:r>
              <a:rPr lang="fr-FR" sz="3200" dirty="0">
                <a:latin typeface="Gill Sans MT" panose="020B0502020104020203" pitchFamily="34" charset="0"/>
              </a:rPr>
              <a:t>ARI : 0,1181</a:t>
            </a:r>
          </a:p>
        </p:txBody>
      </p:sp>
    </p:spTree>
    <p:extLst>
      <p:ext uri="{BB962C8B-B14F-4D97-AF65-F5344CB8AC3E}">
        <p14:creationId xmlns:p14="http://schemas.microsoft.com/office/powerpoint/2010/main" val="353762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B58D0-E104-4FF9-26B1-6C697F6D1072}"/>
              </a:ext>
            </a:extLst>
          </p:cNvPr>
          <p:cNvSpPr>
            <a:spLocks noGrp="1"/>
          </p:cNvSpPr>
          <p:nvPr>
            <p:ph type="title"/>
          </p:nvPr>
        </p:nvSpPr>
        <p:spPr/>
        <p:txBody>
          <a:bodyPr/>
          <a:lstStyle/>
          <a:p>
            <a:pPr algn="ctr"/>
            <a:r>
              <a:rPr lang="fr-FR" dirty="0">
                <a:latin typeface="Gill Sans MT" panose="020B0502020104020203" pitchFamily="34" charset="0"/>
              </a:rPr>
              <a:t>Doc2Vec</a:t>
            </a:r>
          </a:p>
        </p:txBody>
      </p:sp>
      <p:pic>
        <p:nvPicPr>
          <p:cNvPr id="4098" name="Picture 2">
            <a:extLst>
              <a:ext uri="{FF2B5EF4-FFF2-40B4-BE49-F238E27FC236}">
                <a16:creationId xmlns:a16="http://schemas.microsoft.com/office/drawing/2014/main" id="{6AADC8C9-CC40-8A41-7C41-E25F7C2DC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7" y="1690688"/>
            <a:ext cx="10410825"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5DFBD967-5E09-CA19-E4DE-BD439DA54C65}"/>
              </a:ext>
            </a:extLst>
          </p:cNvPr>
          <p:cNvSpPr txBox="1"/>
          <p:nvPr/>
        </p:nvSpPr>
        <p:spPr>
          <a:xfrm>
            <a:off x="8614611" y="5908100"/>
            <a:ext cx="2201821" cy="584775"/>
          </a:xfrm>
          <a:prstGeom prst="rect">
            <a:avLst/>
          </a:prstGeom>
          <a:noFill/>
        </p:spPr>
        <p:txBody>
          <a:bodyPr wrap="none" rtlCol="0">
            <a:spAutoFit/>
          </a:bodyPr>
          <a:lstStyle/>
          <a:p>
            <a:r>
              <a:rPr lang="fr-FR" sz="3200" dirty="0">
                <a:latin typeface="Gill Sans MT" panose="020B0502020104020203" pitchFamily="34" charset="0"/>
              </a:rPr>
              <a:t>ARI : 0,1081</a:t>
            </a:r>
          </a:p>
        </p:txBody>
      </p:sp>
    </p:spTree>
    <p:extLst>
      <p:ext uri="{BB962C8B-B14F-4D97-AF65-F5344CB8AC3E}">
        <p14:creationId xmlns:p14="http://schemas.microsoft.com/office/powerpoint/2010/main" val="86560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F6A7-CF22-B841-0171-7DABAC4A768B}"/>
              </a:ext>
            </a:extLst>
          </p:cNvPr>
          <p:cNvSpPr>
            <a:spLocks noGrp="1"/>
          </p:cNvSpPr>
          <p:nvPr>
            <p:ph type="title"/>
          </p:nvPr>
        </p:nvSpPr>
        <p:spPr/>
        <p:txBody>
          <a:bodyPr/>
          <a:lstStyle/>
          <a:p>
            <a:pPr algn="ctr"/>
            <a:r>
              <a:rPr lang="fr-FR" dirty="0">
                <a:latin typeface="Gill Sans MT" panose="020B0502020104020203" pitchFamily="34" charset="0"/>
              </a:rPr>
              <a:t>BERT</a:t>
            </a:r>
          </a:p>
        </p:txBody>
      </p:sp>
      <p:pic>
        <p:nvPicPr>
          <p:cNvPr id="5122" name="Picture 2">
            <a:extLst>
              <a:ext uri="{FF2B5EF4-FFF2-40B4-BE49-F238E27FC236}">
                <a16:creationId xmlns:a16="http://schemas.microsoft.com/office/drawing/2014/main" id="{4FC1A7B8-4C21-A6B8-4A06-037B760CD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49" y="1690688"/>
            <a:ext cx="10410825"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99DF96F0-84D9-6DCC-1908-746447F52CFF}"/>
              </a:ext>
            </a:extLst>
          </p:cNvPr>
          <p:cNvSpPr txBox="1"/>
          <p:nvPr/>
        </p:nvSpPr>
        <p:spPr>
          <a:xfrm>
            <a:off x="8794637" y="5908100"/>
            <a:ext cx="1996637" cy="584775"/>
          </a:xfrm>
          <a:prstGeom prst="rect">
            <a:avLst/>
          </a:prstGeom>
          <a:noFill/>
        </p:spPr>
        <p:txBody>
          <a:bodyPr wrap="none" rtlCol="0">
            <a:spAutoFit/>
          </a:bodyPr>
          <a:lstStyle/>
          <a:p>
            <a:r>
              <a:rPr lang="fr-FR" sz="3200" dirty="0">
                <a:latin typeface="Gill Sans MT" panose="020B0502020104020203" pitchFamily="34" charset="0"/>
              </a:rPr>
              <a:t>ARI : 0,281</a:t>
            </a:r>
          </a:p>
        </p:txBody>
      </p:sp>
    </p:spTree>
    <p:extLst>
      <p:ext uri="{BB962C8B-B14F-4D97-AF65-F5344CB8AC3E}">
        <p14:creationId xmlns:p14="http://schemas.microsoft.com/office/powerpoint/2010/main" val="421609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554C76-BAE1-FE77-04E1-4C84DA734161}"/>
              </a:ext>
            </a:extLst>
          </p:cNvPr>
          <p:cNvSpPr>
            <a:spLocks noGrp="1"/>
          </p:cNvSpPr>
          <p:nvPr>
            <p:ph type="title"/>
          </p:nvPr>
        </p:nvSpPr>
        <p:spPr/>
        <p:txBody>
          <a:bodyPr/>
          <a:lstStyle/>
          <a:p>
            <a:pPr algn="ctr"/>
            <a:r>
              <a:rPr lang="fr-FR" dirty="0">
                <a:latin typeface="Gill Sans MT" panose="020B0502020104020203" pitchFamily="34" charset="0"/>
              </a:rPr>
              <a:t>USE</a:t>
            </a:r>
          </a:p>
        </p:txBody>
      </p:sp>
      <p:pic>
        <p:nvPicPr>
          <p:cNvPr id="6146" name="Picture 2">
            <a:extLst>
              <a:ext uri="{FF2B5EF4-FFF2-40B4-BE49-F238E27FC236}">
                <a16:creationId xmlns:a16="http://schemas.microsoft.com/office/drawing/2014/main" id="{A105302B-C965-31CD-4E1A-249491C3A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99" y="1690688"/>
            <a:ext cx="10410825"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64202347-D501-507C-98F2-58E7F3E2088C}"/>
              </a:ext>
            </a:extLst>
          </p:cNvPr>
          <p:cNvSpPr txBox="1"/>
          <p:nvPr/>
        </p:nvSpPr>
        <p:spPr>
          <a:xfrm>
            <a:off x="8570203" y="5908100"/>
            <a:ext cx="2201821" cy="584775"/>
          </a:xfrm>
          <a:prstGeom prst="rect">
            <a:avLst/>
          </a:prstGeom>
          <a:noFill/>
        </p:spPr>
        <p:txBody>
          <a:bodyPr wrap="none" rtlCol="0">
            <a:spAutoFit/>
          </a:bodyPr>
          <a:lstStyle/>
          <a:p>
            <a:r>
              <a:rPr lang="fr-FR" sz="3200" dirty="0">
                <a:latin typeface="Gill Sans MT" panose="020B0502020104020203" pitchFamily="34" charset="0"/>
              </a:rPr>
              <a:t>ARI : 0,4006</a:t>
            </a:r>
          </a:p>
        </p:txBody>
      </p:sp>
    </p:spTree>
    <p:extLst>
      <p:ext uri="{BB962C8B-B14F-4D97-AF65-F5344CB8AC3E}">
        <p14:creationId xmlns:p14="http://schemas.microsoft.com/office/powerpoint/2010/main" val="77537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80460-AEF2-CFF2-C868-A394B394A7BB}"/>
              </a:ext>
            </a:extLst>
          </p:cNvPr>
          <p:cNvSpPr>
            <a:spLocks noGrp="1"/>
          </p:cNvSpPr>
          <p:nvPr>
            <p:ph type="title"/>
          </p:nvPr>
        </p:nvSpPr>
        <p:spPr>
          <a:xfrm>
            <a:off x="838200" y="18255"/>
            <a:ext cx="10515600" cy="1325563"/>
          </a:xfrm>
        </p:spPr>
        <p:txBody>
          <a:bodyPr/>
          <a:lstStyle/>
          <a:p>
            <a:pPr algn="ctr"/>
            <a:r>
              <a:rPr lang="fr-FR" dirty="0">
                <a:latin typeface="Gill Sans MT" panose="020B0502020104020203" pitchFamily="34" charset="0"/>
              </a:rPr>
              <a:t>Faisabilité : Images</a:t>
            </a:r>
          </a:p>
        </p:txBody>
      </p:sp>
      <p:pic>
        <p:nvPicPr>
          <p:cNvPr id="7" name="Image 6">
            <a:extLst>
              <a:ext uri="{FF2B5EF4-FFF2-40B4-BE49-F238E27FC236}">
                <a16:creationId xmlns:a16="http://schemas.microsoft.com/office/drawing/2014/main" id="{54CE6827-B615-6924-E1C8-6BE4308DDABF}"/>
              </a:ext>
            </a:extLst>
          </p:cNvPr>
          <p:cNvPicPr>
            <a:picLocks noChangeAspect="1"/>
          </p:cNvPicPr>
          <p:nvPr/>
        </p:nvPicPr>
        <p:blipFill>
          <a:blip r:embed="rId3"/>
          <a:stretch>
            <a:fillRect/>
          </a:stretch>
        </p:blipFill>
        <p:spPr>
          <a:xfrm>
            <a:off x="0" y="1636205"/>
            <a:ext cx="6096000" cy="4293219"/>
          </a:xfrm>
          <a:prstGeom prst="rect">
            <a:avLst/>
          </a:prstGeom>
          <a:solidFill>
            <a:schemeClr val="bg1"/>
          </a:solidFill>
        </p:spPr>
      </p:pic>
      <p:sp>
        <p:nvSpPr>
          <p:cNvPr id="8" name="ZoneTexte 7">
            <a:extLst>
              <a:ext uri="{FF2B5EF4-FFF2-40B4-BE49-F238E27FC236}">
                <a16:creationId xmlns:a16="http://schemas.microsoft.com/office/drawing/2014/main" id="{37BD8CB0-DA11-9909-47A6-E9F1C99B1878}"/>
              </a:ext>
            </a:extLst>
          </p:cNvPr>
          <p:cNvSpPr txBox="1"/>
          <p:nvPr/>
        </p:nvSpPr>
        <p:spPr>
          <a:xfrm>
            <a:off x="2590182" y="1053706"/>
            <a:ext cx="915635" cy="584775"/>
          </a:xfrm>
          <a:prstGeom prst="rect">
            <a:avLst/>
          </a:prstGeom>
          <a:noFill/>
        </p:spPr>
        <p:txBody>
          <a:bodyPr wrap="none" rtlCol="0">
            <a:spAutoFit/>
          </a:bodyPr>
          <a:lstStyle/>
          <a:p>
            <a:r>
              <a:rPr lang="fr-FR" sz="3200" dirty="0">
                <a:latin typeface="Gill Sans MT" panose="020B0502020104020203" pitchFamily="34" charset="0"/>
              </a:rPr>
              <a:t>SIFT</a:t>
            </a:r>
          </a:p>
        </p:txBody>
      </p:sp>
      <p:sp>
        <p:nvSpPr>
          <p:cNvPr id="9" name="ZoneTexte 8">
            <a:extLst>
              <a:ext uri="{FF2B5EF4-FFF2-40B4-BE49-F238E27FC236}">
                <a16:creationId xmlns:a16="http://schemas.microsoft.com/office/drawing/2014/main" id="{17976813-D1B6-5CCE-AD35-30908137D6C4}"/>
              </a:ext>
            </a:extLst>
          </p:cNvPr>
          <p:cNvSpPr txBox="1"/>
          <p:nvPr/>
        </p:nvSpPr>
        <p:spPr>
          <a:xfrm>
            <a:off x="8502521" y="1058258"/>
            <a:ext cx="1436227" cy="584775"/>
          </a:xfrm>
          <a:prstGeom prst="rect">
            <a:avLst/>
          </a:prstGeom>
          <a:noFill/>
        </p:spPr>
        <p:txBody>
          <a:bodyPr wrap="none" rtlCol="0">
            <a:spAutoFit/>
          </a:bodyPr>
          <a:lstStyle/>
          <a:p>
            <a:r>
              <a:rPr lang="fr-FR" sz="3200" dirty="0">
                <a:latin typeface="Gill Sans MT" panose="020B0502020104020203" pitchFamily="34" charset="0"/>
              </a:rPr>
              <a:t>VGG16</a:t>
            </a:r>
          </a:p>
        </p:txBody>
      </p:sp>
      <p:pic>
        <p:nvPicPr>
          <p:cNvPr id="11" name="Image 10">
            <a:extLst>
              <a:ext uri="{FF2B5EF4-FFF2-40B4-BE49-F238E27FC236}">
                <a16:creationId xmlns:a16="http://schemas.microsoft.com/office/drawing/2014/main" id="{2F639AFD-5A06-4E30-40C2-CD1DA9AE0F8A}"/>
              </a:ext>
            </a:extLst>
          </p:cNvPr>
          <p:cNvPicPr>
            <a:picLocks noChangeAspect="1"/>
          </p:cNvPicPr>
          <p:nvPr/>
        </p:nvPicPr>
        <p:blipFill>
          <a:blip r:embed="rId4"/>
          <a:stretch>
            <a:fillRect/>
          </a:stretch>
        </p:blipFill>
        <p:spPr>
          <a:xfrm>
            <a:off x="6249271" y="1636204"/>
            <a:ext cx="5942728" cy="4293219"/>
          </a:xfrm>
          <a:prstGeom prst="rect">
            <a:avLst/>
          </a:prstGeom>
          <a:solidFill>
            <a:schemeClr val="bg1"/>
          </a:solidFill>
        </p:spPr>
      </p:pic>
      <p:pic>
        <p:nvPicPr>
          <p:cNvPr id="13" name="Image 12">
            <a:extLst>
              <a:ext uri="{FF2B5EF4-FFF2-40B4-BE49-F238E27FC236}">
                <a16:creationId xmlns:a16="http://schemas.microsoft.com/office/drawing/2014/main" id="{B2278547-1C07-2E09-37A8-ECC1F5013AF3}"/>
              </a:ext>
            </a:extLst>
          </p:cNvPr>
          <p:cNvPicPr>
            <a:picLocks noChangeAspect="1"/>
          </p:cNvPicPr>
          <p:nvPr/>
        </p:nvPicPr>
        <p:blipFill>
          <a:blip r:embed="rId5"/>
          <a:stretch>
            <a:fillRect/>
          </a:stretch>
        </p:blipFill>
        <p:spPr>
          <a:xfrm>
            <a:off x="4683191" y="5150726"/>
            <a:ext cx="3132159" cy="1707274"/>
          </a:xfrm>
          <a:prstGeom prst="rect">
            <a:avLst/>
          </a:prstGeom>
        </p:spPr>
      </p:pic>
      <p:sp>
        <p:nvSpPr>
          <p:cNvPr id="14" name="ZoneTexte 13">
            <a:extLst>
              <a:ext uri="{FF2B5EF4-FFF2-40B4-BE49-F238E27FC236}">
                <a16:creationId xmlns:a16="http://schemas.microsoft.com/office/drawing/2014/main" id="{69515619-2F4F-41E6-D4FE-D8958FA7D798}"/>
              </a:ext>
            </a:extLst>
          </p:cNvPr>
          <p:cNvSpPr txBox="1"/>
          <p:nvPr/>
        </p:nvSpPr>
        <p:spPr>
          <a:xfrm>
            <a:off x="846178" y="6004363"/>
            <a:ext cx="2201821" cy="584775"/>
          </a:xfrm>
          <a:prstGeom prst="rect">
            <a:avLst/>
          </a:prstGeom>
          <a:noFill/>
        </p:spPr>
        <p:txBody>
          <a:bodyPr wrap="none" rtlCol="0">
            <a:spAutoFit/>
          </a:bodyPr>
          <a:lstStyle/>
          <a:p>
            <a:r>
              <a:rPr lang="fr-FR" sz="3200" dirty="0">
                <a:latin typeface="Gill Sans MT" panose="020B0502020104020203" pitchFamily="34" charset="0"/>
              </a:rPr>
              <a:t>ARI : 0,0435</a:t>
            </a:r>
          </a:p>
        </p:txBody>
      </p:sp>
      <p:sp>
        <p:nvSpPr>
          <p:cNvPr id="15" name="ZoneTexte 14">
            <a:extLst>
              <a:ext uri="{FF2B5EF4-FFF2-40B4-BE49-F238E27FC236}">
                <a16:creationId xmlns:a16="http://schemas.microsoft.com/office/drawing/2014/main" id="{F5E794D5-20CA-A53C-746C-AE0A13B55D73}"/>
              </a:ext>
            </a:extLst>
          </p:cNvPr>
          <p:cNvSpPr txBox="1"/>
          <p:nvPr/>
        </p:nvSpPr>
        <p:spPr>
          <a:xfrm>
            <a:off x="9220634" y="6004363"/>
            <a:ext cx="1791452" cy="584775"/>
          </a:xfrm>
          <a:prstGeom prst="rect">
            <a:avLst/>
          </a:prstGeom>
          <a:noFill/>
        </p:spPr>
        <p:txBody>
          <a:bodyPr wrap="none" rtlCol="0">
            <a:spAutoFit/>
          </a:bodyPr>
          <a:lstStyle/>
          <a:p>
            <a:r>
              <a:rPr lang="fr-FR" sz="3200" dirty="0">
                <a:latin typeface="Gill Sans MT" panose="020B0502020104020203" pitchFamily="34" charset="0"/>
              </a:rPr>
              <a:t>ARI : 0,45</a:t>
            </a:r>
          </a:p>
        </p:txBody>
      </p:sp>
    </p:spTree>
    <p:extLst>
      <p:ext uri="{BB962C8B-B14F-4D97-AF65-F5344CB8AC3E}">
        <p14:creationId xmlns:p14="http://schemas.microsoft.com/office/powerpoint/2010/main" val="402859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1AFF16-91E4-6449-0071-15BC0C16FFD2}"/>
              </a:ext>
            </a:extLst>
          </p:cNvPr>
          <p:cNvSpPr>
            <a:spLocks noGrp="1"/>
          </p:cNvSpPr>
          <p:nvPr>
            <p:ph type="title"/>
          </p:nvPr>
        </p:nvSpPr>
        <p:spPr/>
        <p:txBody>
          <a:bodyPr/>
          <a:lstStyle/>
          <a:p>
            <a:pPr algn="ctr"/>
            <a:r>
              <a:rPr lang="fr-FR" dirty="0">
                <a:latin typeface="Gill Sans MT" panose="020B0502020104020203" pitchFamily="34" charset="0"/>
              </a:rPr>
              <a:t>Classification</a:t>
            </a:r>
          </a:p>
        </p:txBody>
      </p:sp>
      <p:sp>
        <p:nvSpPr>
          <p:cNvPr id="3" name="Espace réservé du contenu 2">
            <a:extLst>
              <a:ext uri="{FF2B5EF4-FFF2-40B4-BE49-F238E27FC236}">
                <a16:creationId xmlns:a16="http://schemas.microsoft.com/office/drawing/2014/main" id="{06C089D4-127E-D9B1-2B72-CE248ADCFD2A}"/>
              </a:ext>
            </a:extLst>
          </p:cNvPr>
          <p:cNvSpPr>
            <a:spLocks noGrp="1"/>
          </p:cNvSpPr>
          <p:nvPr>
            <p:ph idx="1"/>
          </p:nvPr>
        </p:nvSpPr>
        <p:spPr/>
        <p:txBody>
          <a:bodyPr/>
          <a:lstStyle/>
          <a:p>
            <a:pPr marL="0" indent="0">
              <a:buNone/>
            </a:pPr>
            <a:r>
              <a:rPr lang="fr-FR" dirty="0">
                <a:latin typeface="Gill Sans MT" panose="020B0502020104020203" pitchFamily="34" charset="0"/>
              </a:rPr>
              <a:t>4 méthodes utilisées : </a:t>
            </a:r>
          </a:p>
          <a:p>
            <a:pPr lvl="2"/>
            <a:r>
              <a:rPr lang="fr-FR" sz="2800" dirty="0">
                <a:latin typeface="Gill Sans MT" panose="020B0502020104020203" pitchFamily="34" charset="0"/>
              </a:rPr>
              <a:t>Sans </a:t>
            </a:r>
            <a:r>
              <a:rPr lang="fr-FR" sz="2800" dirty="0" err="1">
                <a:latin typeface="Gill Sans MT" panose="020B0502020104020203" pitchFamily="34" charset="0"/>
              </a:rPr>
              <a:t>DataAugmentation</a:t>
            </a:r>
            <a:r>
              <a:rPr lang="fr-FR" sz="2800" dirty="0">
                <a:latin typeface="Gill Sans MT" panose="020B0502020104020203" pitchFamily="34" charset="0"/>
              </a:rPr>
              <a:t>:</a:t>
            </a:r>
          </a:p>
          <a:p>
            <a:pPr lvl="4"/>
            <a:r>
              <a:rPr lang="fr-FR" sz="2600" dirty="0">
                <a:latin typeface="Gill Sans MT" panose="020B0502020104020203" pitchFamily="34" charset="0"/>
              </a:rPr>
              <a:t>Entrainement basique</a:t>
            </a:r>
          </a:p>
          <a:p>
            <a:pPr lvl="4"/>
            <a:r>
              <a:rPr lang="fr-FR" sz="2600" dirty="0">
                <a:latin typeface="Gill Sans MT" panose="020B0502020104020203" pitchFamily="34" charset="0"/>
              </a:rPr>
              <a:t>Autre Séparation des données</a:t>
            </a:r>
          </a:p>
          <a:p>
            <a:pPr lvl="4"/>
            <a:endParaRPr lang="fr-FR" sz="2600" dirty="0">
              <a:latin typeface="Gill Sans MT" panose="020B0502020104020203" pitchFamily="34" charset="0"/>
            </a:endParaRPr>
          </a:p>
          <a:p>
            <a:pPr lvl="2"/>
            <a:r>
              <a:rPr lang="fr-FR" sz="2800" dirty="0">
                <a:latin typeface="Gill Sans MT" panose="020B0502020104020203" pitchFamily="34" charset="0"/>
              </a:rPr>
              <a:t>Avec </a:t>
            </a:r>
            <a:r>
              <a:rPr lang="fr-FR" sz="2800" dirty="0" err="1">
                <a:latin typeface="Gill Sans MT" panose="020B0502020104020203" pitchFamily="34" charset="0"/>
              </a:rPr>
              <a:t>DataAugmentation</a:t>
            </a:r>
            <a:r>
              <a:rPr lang="fr-FR" sz="2800" dirty="0">
                <a:latin typeface="Gill Sans MT" panose="020B0502020104020203" pitchFamily="34" charset="0"/>
              </a:rPr>
              <a:t>:</a:t>
            </a:r>
          </a:p>
          <a:p>
            <a:pPr lvl="4"/>
            <a:r>
              <a:rPr lang="fr-FR" sz="2600" dirty="0" err="1">
                <a:latin typeface="Gill Sans MT" panose="020B0502020104020203" pitchFamily="34" charset="0"/>
              </a:rPr>
              <a:t>DataSet</a:t>
            </a:r>
            <a:r>
              <a:rPr lang="fr-FR" sz="2600" dirty="0">
                <a:latin typeface="Gill Sans MT" panose="020B0502020104020203" pitchFamily="34" charset="0"/>
              </a:rPr>
              <a:t> de </a:t>
            </a:r>
            <a:r>
              <a:rPr lang="fr-FR" sz="2600" dirty="0" err="1">
                <a:latin typeface="Gill Sans MT" panose="020B0502020104020203" pitchFamily="34" charset="0"/>
              </a:rPr>
              <a:t>Tensorflow</a:t>
            </a:r>
            <a:endParaRPr lang="fr-FR" sz="2600" dirty="0">
              <a:latin typeface="Gill Sans MT" panose="020B0502020104020203" pitchFamily="34" charset="0"/>
            </a:endParaRPr>
          </a:p>
          <a:p>
            <a:pPr lvl="4"/>
            <a:r>
              <a:rPr lang="fr-FR" sz="2600" dirty="0">
                <a:latin typeface="Gill Sans MT" panose="020B0502020104020203" pitchFamily="34" charset="0"/>
              </a:rPr>
              <a:t>Préparation des données</a:t>
            </a:r>
          </a:p>
        </p:txBody>
      </p:sp>
    </p:spTree>
    <p:extLst>
      <p:ext uri="{BB962C8B-B14F-4D97-AF65-F5344CB8AC3E}">
        <p14:creationId xmlns:p14="http://schemas.microsoft.com/office/powerpoint/2010/main" val="26645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0402C0-ED16-6B40-0796-290942F7270F}"/>
              </a:ext>
            </a:extLst>
          </p:cNvPr>
          <p:cNvSpPr>
            <a:spLocks noGrp="1"/>
          </p:cNvSpPr>
          <p:nvPr>
            <p:ph type="title"/>
          </p:nvPr>
        </p:nvSpPr>
        <p:spPr/>
        <p:txBody>
          <a:bodyPr/>
          <a:lstStyle/>
          <a:p>
            <a:pPr algn="ctr"/>
            <a:r>
              <a:rPr lang="fr-FR" dirty="0">
                <a:latin typeface="Gill Sans MT" panose="020B0502020104020203" pitchFamily="34" charset="0"/>
              </a:rPr>
              <a:t>Basique</a:t>
            </a:r>
          </a:p>
        </p:txBody>
      </p:sp>
      <p:pic>
        <p:nvPicPr>
          <p:cNvPr id="8194" name="Picture 2">
            <a:extLst>
              <a:ext uri="{FF2B5EF4-FFF2-40B4-BE49-F238E27FC236}">
                <a16:creationId xmlns:a16="http://schemas.microsoft.com/office/drawing/2014/main" id="{0DBA2DFA-26C4-690A-0F81-2CFE98655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2" y="1625600"/>
            <a:ext cx="9629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10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77C1-2ACE-7DCE-7E02-538B7902CF6D}"/>
              </a:ext>
            </a:extLst>
          </p:cNvPr>
          <p:cNvSpPr>
            <a:spLocks noGrp="1"/>
          </p:cNvSpPr>
          <p:nvPr>
            <p:ph type="title"/>
          </p:nvPr>
        </p:nvSpPr>
        <p:spPr/>
        <p:txBody>
          <a:bodyPr/>
          <a:lstStyle/>
          <a:p>
            <a:pPr algn="ctr"/>
            <a:r>
              <a:rPr lang="fr-FR" dirty="0">
                <a:latin typeface="Gill Sans MT" panose="020B0502020104020203" pitchFamily="34" charset="0"/>
              </a:rPr>
              <a:t>Autres Séparation</a:t>
            </a:r>
          </a:p>
        </p:txBody>
      </p:sp>
      <p:pic>
        <p:nvPicPr>
          <p:cNvPr id="9218" name="Picture 2">
            <a:extLst>
              <a:ext uri="{FF2B5EF4-FFF2-40B4-BE49-F238E27FC236}">
                <a16:creationId xmlns:a16="http://schemas.microsoft.com/office/drawing/2014/main" id="{B2BF65DD-B8EE-9869-DC50-E33B8F41F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2" y="1690688"/>
            <a:ext cx="9629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4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11A3D1-1B63-E6F9-150D-A45CC649A71A}"/>
              </a:ext>
            </a:extLst>
          </p:cNvPr>
          <p:cNvSpPr>
            <a:spLocks noGrp="1"/>
          </p:cNvSpPr>
          <p:nvPr>
            <p:ph type="title"/>
          </p:nvPr>
        </p:nvSpPr>
        <p:spPr/>
        <p:txBody>
          <a:bodyPr/>
          <a:lstStyle/>
          <a:p>
            <a:pPr algn="ctr"/>
            <a:r>
              <a:rPr lang="fr-FR" dirty="0" err="1">
                <a:latin typeface="Gill Sans MT" panose="020B0502020104020203" pitchFamily="34" charset="0"/>
              </a:rPr>
              <a:t>DataSets</a:t>
            </a:r>
            <a:endParaRPr lang="fr-FR" dirty="0">
              <a:latin typeface="Gill Sans MT" panose="020B0502020104020203" pitchFamily="34" charset="0"/>
            </a:endParaRPr>
          </a:p>
        </p:txBody>
      </p:sp>
      <p:pic>
        <p:nvPicPr>
          <p:cNvPr id="10242" name="Picture 2">
            <a:extLst>
              <a:ext uri="{FF2B5EF4-FFF2-40B4-BE49-F238E27FC236}">
                <a16:creationId xmlns:a16="http://schemas.microsoft.com/office/drawing/2014/main" id="{D6FB198D-F164-DE00-9454-A1E7D15A8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2" y="1690688"/>
            <a:ext cx="9629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80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D604C-5FEA-CFE7-6EF2-ADDFA2394E04}"/>
              </a:ext>
            </a:extLst>
          </p:cNvPr>
          <p:cNvSpPr>
            <a:spLocks noGrp="1"/>
          </p:cNvSpPr>
          <p:nvPr>
            <p:ph type="title"/>
          </p:nvPr>
        </p:nvSpPr>
        <p:spPr/>
        <p:txBody>
          <a:bodyPr/>
          <a:lstStyle/>
          <a:p>
            <a:pPr algn="ctr"/>
            <a:r>
              <a:rPr lang="fr-FR" dirty="0">
                <a:latin typeface="Gill Sans MT" panose="020B0502020104020203" pitchFamily="34" charset="0"/>
              </a:rPr>
              <a:t>Préparation des images</a:t>
            </a:r>
          </a:p>
        </p:txBody>
      </p:sp>
      <p:pic>
        <p:nvPicPr>
          <p:cNvPr id="11266" name="Picture 2">
            <a:extLst>
              <a:ext uri="{FF2B5EF4-FFF2-40B4-BE49-F238E27FC236}">
                <a16:creationId xmlns:a16="http://schemas.microsoft.com/office/drawing/2014/main" id="{D5BE47AC-AB4F-AABF-2C84-0181FAFB6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2" y="1690688"/>
            <a:ext cx="9629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9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3DC3AF-8838-46E7-5B23-CB93741050E8}"/>
              </a:ext>
            </a:extLst>
          </p:cNvPr>
          <p:cNvSpPr>
            <a:spLocks noGrp="1"/>
          </p:cNvSpPr>
          <p:nvPr>
            <p:ph type="title"/>
          </p:nvPr>
        </p:nvSpPr>
        <p:spPr>
          <a:noFill/>
        </p:spPr>
        <p:txBody>
          <a:bodyPr/>
          <a:lstStyle/>
          <a:p>
            <a:pPr algn="ctr"/>
            <a:r>
              <a:rPr lang="fr-FR" dirty="0">
                <a:latin typeface="Gill Sans MT" panose="020B0502020104020203" pitchFamily="34" charset="0"/>
              </a:rPr>
              <a:t>Problématique:</a:t>
            </a:r>
          </a:p>
        </p:txBody>
      </p:sp>
      <p:sp>
        <p:nvSpPr>
          <p:cNvPr id="3" name="Espace réservé du contenu 2">
            <a:extLst>
              <a:ext uri="{FF2B5EF4-FFF2-40B4-BE49-F238E27FC236}">
                <a16:creationId xmlns:a16="http://schemas.microsoft.com/office/drawing/2014/main" id="{B3AE9F9C-5CFC-95C5-5F15-E0CAF3B4E1CF}"/>
              </a:ext>
            </a:extLst>
          </p:cNvPr>
          <p:cNvSpPr>
            <a:spLocks noGrp="1"/>
          </p:cNvSpPr>
          <p:nvPr>
            <p:ph idx="1"/>
          </p:nvPr>
        </p:nvSpPr>
        <p:spPr/>
        <p:txBody>
          <a:bodyPr/>
          <a:lstStyle/>
          <a:p>
            <a:pPr marL="0" indent="0" algn="ctr">
              <a:buNone/>
            </a:pPr>
            <a:endParaRPr lang="fr-FR" dirty="0">
              <a:latin typeface="Gill Sans MT" panose="020B0502020104020203" pitchFamily="34" charset="0"/>
            </a:endParaRPr>
          </a:p>
          <a:p>
            <a:pPr marL="0" indent="0" algn="ctr">
              <a:buNone/>
            </a:pPr>
            <a:r>
              <a:rPr lang="fr-FR" dirty="0">
                <a:latin typeface="Gill Sans MT" panose="020B0502020104020203" pitchFamily="34" charset="0"/>
              </a:rPr>
              <a:t>Est-il possible de classifier automatiquement les biens de consommations?</a:t>
            </a:r>
          </a:p>
        </p:txBody>
      </p:sp>
      <p:pic>
        <p:nvPicPr>
          <p:cNvPr id="5" name="Image 4">
            <a:extLst>
              <a:ext uri="{FF2B5EF4-FFF2-40B4-BE49-F238E27FC236}">
                <a16:creationId xmlns:a16="http://schemas.microsoft.com/office/drawing/2014/main" id="{52158CF8-A5F3-4459-0979-5E88D53DF3D1}"/>
              </a:ext>
            </a:extLst>
          </p:cNvPr>
          <p:cNvPicPr>
            <a:picLocks noChangeAspect="1"/>
          </p:cNvPicPr>
          <p:nvPr/>
        </p:nvPicPr>
        <p:blipFill>
          <a:blip r:embed="rId2"/>
          <a:stretch>
            <a:fillRect/>
          </a:stretch>
        </p:blipFill>
        <p:spPr>
          <a:xfrm>
            <a:off x="3042811" y="3257047"/>
            <a:ext cx="6106377" cy="3600953"/>
          </a:xfrm>
          <a:prstGeom prst="rect">
            <a:avLst/>
          </a:prstGeom>
        </p:spPr>
      </p:pic>
    </p:spTree>
    <p:extLst>
      <p:ext uri="{BB962C8B-B14F-4D97-AF65-F5344CB8AC3E}">
        <p14:creationId xmlns:p14="http://schemas.microsoft.com/office/powerpoint/2010/main" val="4774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2A1274-36AE-C568-DF19-753264589E75}"/>
              </a:ext>
            </a:extLst>
          </p:cNvPr>
          <p:cNvSpPr>
            <a:spLocks noGrp="1"/>
          </p:cNvSpPr>
          <p:nvPr>
            <p:ph type="title"/>
          </p:nvPr>
        </p:nvSpPr>
        <p:spPr/>
        <p:txBody>
          <a:bodyPr/>
          <a:lstStyle/>
          <a:p>
            <a:pPr algn="ctr"/>
            <a:r>
              <a:rPr lang="fr-FR" dirty="0">
                <a:latin typeface="Gill Sans MT" panose="020B0502020104020203" pitchFamily="34" charset="0"/>
              </a:rPr>
              <a:t>API</a:t>
            </a:r>
          </a:p>
        </p:txBody>
      </p:sp>
      <p:sp>
        <p:nvSpPr>
          <p:cNvPr id="3" name="Espace réservé du contenu 2">
            <a:extLst>
              <a:ext uri="{FF2B5EF4-FFF2-40B4-BE49-F238E27FC236}">
                <a16:creationId xmlns:a16="http://schemas.microsoft.com/office/drawing/2014/main" id="{B1973211-B2BB-5FE7-1986-415595AAAC74}"/>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fr-FR" dirty="0">
                <a:latin typeface="Gill Sans MT" panose="020B0502020104020203" pitchFamily="34" charset="0"/>
              </a:rPr>
              <a:t>Problématique : </a:t>
            </a:r>
          </a:p>
          <a:p>
            <a:pPr marL="0" indent="0">
              <a:buNone/>
            </a:pPr>
            <a:r>
              <a:rPr lang="fr-FR" dirty="0">
                <a:latin typeface="Gill Sans MT" panose="020B0502020104020203" pitchFamily="34" charset="0"/>
              </a:rPr>
              <a:t>	</a:t>
            </a:r>
            <a:r>
              <a:rPr lang="fr-FR" sz="2400" dirty="0">
                <a:latin typeface="Gill Sans MT" panose="020B0502020104020203" pitchFamily="34" charset="0"/>
              </a:rPr>
              <a:t>Récupérer uniquement les 10 premiers produits à base de champagne.</a:t>
            </a:r>
          </a:p>
          <a:p>
            <a:pPr marL="0" indent="0">
              <a:buNone/>
            </a:pPr>
            <a:endParaRPr lang="fr-FR" dirty="0">
              <a:latin typeface="Gill Sans MT" panose="020B0502020104020203" pitchFamily="34" charset="0"/>
            </a:endParaRPr>
          </a:p>
          <a:p>
            <a:pPr marL="0" indent="0">
              <a:buNone/>
            </a:pPr>
            <a:r>
              <a:rPr lang="fr-FR" dirty="0">
                <a:latin typeface="Gill Sans MT" panose="020B0502020104020203" pitchFamily="34" charset="0"/>
              </a:rPr>
              <a:t>Fonctionnement :</a:t>
            </a:r>
            <a:endParaRPr lang="fr-FR" sz="2400" dirty="0">
              <a:latin typeface="Gill Sans MT" panose="020B0502020104020203" pitchFamily="34" charset="0"/>
            </a:endParaRPr>
          </a:p>
          <a:p>
            <a:pPr marL="0" indent="0">
              <a:buNone/>
            </a:pPr>
            <a:r>
              <a:rPr lang="fr-FR" sz="2400" dirty="0">
                <a:latin typeface="Gill Sans MT" panose="020B0502020104020203" pitchFamily="34" charset="0"/>
              </a:rPr>
              <a:t>	- Filtrage produit </a:t>
            </a:r>
          </a:p>
          <a:p>
            <a:pPr marL="0" indent="0">
              <a:buNone/>
            </a:pPr>
            <a:r>
              <a:rPr lang="fr-FR" sz="2400" dirty="0">
                <a:latin typeface="Gill Sans MT" panose="020B0502020104020203" pitchFamily="34" charset="0"/>
              </a:rPr>
              <a:t>	- Uniquement dix premiers</a:t>
            </a:r>
          </a:p>
          <a:p>
            <a:pPr marL="0" indent="0">
              <a:buNone/>
            </a:pPr>
            <a:r>
              <a:rPr lang="fr-FR" sz="2400" dirty="0">
                <a:latin typeface="Gill Sans MT" panose="020B0502020104020203" pitchFamily="34" charset="0"/>
              </a:rPr>
              <a:t>	- Création de la liste de produits</a:t>
            </a:r>
          </a:p>
          <a:p>
            <a:pPr marL="0" indent="0">
              <a:buNone/>
            </a:pPr>
            <a:r>
              <a:rPr lang="fr-FR" sz="2400" dirty="0">
                <a:latin typeface="Gill Sans MT" panose="020B0502020104020203" pitchFamily="34" charset="0"/>
              </a:rPr>
              <a:t>	- Ajout des champs voulus</a:t>
            </a:r>
          </a:p>
          <a:p>
            <a:pPr marL="0" indent="0">
              <a:buNone/>
            </a:pPr>
            <a:r>
              <a:rPr lang="fr-FR" sz="2400" dirty="0">
                <a:latin typeface="Gill Sans MT" panose="020B0502020104020203" pitchFamily="34" charset="0"/>
              </a:rPr>
              <a:t>	- Création du fichier csv</a:t>
            </a:r>
          </a:p>
          <a:p>
            <a:pPr marL="0" indent="0">
              <a:buNone/>
            </a:pPr>
            <a:r>
              <a:rPr lang="fr-FR" sz="2400" dirty="0">
                <a:latin typeface="Gill Sans MT" panose="020B0502020104020203" pitchFamily="34" charset="0"/>
              </a:rPr>
              <a:t>	- Enregistrement des produits.</a:t>
            </a:r>
          </a:p>
          <a:p>
            <a:pPr marL="0" indent="0">
              <a:buNone/>
            </a:pPr>
            <a:r>
              <a:rPr lang="fr-FR" dirty="0">
                <a:latin typeface="Gill Sans MT" panose="020B0502020104020203" pitchFamily="34" charset="0"/>
              </a:rPr>
              <a:t>	</a:t>
            </a:r>
          </a:p>
        </p:txBody>
      </p:sp>
    </p:spTree>
    <p:extLst>
      <p:ext uri="{BB962C8B-B14F-4D97-AF65-F5344CB8AC3E}">
        <p14:creationId xmlns:p14="http://schemas.microsoft.com/office/powerpoint/2010/main" val="52224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0DC42-9629-03EA-BC04-ADF17CC90086}"/>
              </a:ext>
            </a:extLst>
          </p:cNvPr>
          <p:cNvSpPr>
            <a:spLocks noGrp="1"/>
          </p:cNvSpPr>
          <p:nvPr>
            <p:ph type="title"/>
          </p:nvPr>
        </p:nvSpPr>
        <p:spPr/>
        <p:txBody>
          <a:bodyPr/>
          <a:lstStyle/>
          <a:p>
            <a:r>
              <a:rPr lang="fr-FR" dirty="0">
                <a:latin typeface="Gill Sans MT" panose="020B0502020104020203" pitchFamily="34" charset="0"/>
              </a:rPr>
              <a:t>Format des données</a:t>
            </a:r>
          </a:p>
        </p:txBody>
      </p:sp>
      <p:sp>
        <p:nvSpPr>
          <p:cNvPr id="3" name="Espace réservé du contenu 2">
            <a:extLst>
              <a:ext uri="{FF2B5EF4-FFF2-40B4-BE49-F238E27FC236}">
                <a16:creationId xmlns:a16="http://schemas.microsoft.com/office/drawing/2014/main" id="{BC34A6D2-63E3-B9F3-6836-73B885AD7EE2}"/>
              </a:ext>
            </a:extLst>
          </p:cNvPr>
          <p:cNvSpPr>
            <a:spLocks noGrp="1"/>
          </p:cNvSpPr>
          <p:nvPr>
            <p:ph idx="1"/>
          </p:nvPr>
        </p:nvSpPr>
        <p:spPr/>
        <p:txBody>
          <a:bodyPr>
            <a:normAutofit lnSpcReduction="10000"/>
          </a:bodyPr>
          <a:lstStyle/>
          <a:p>
            <a:pPr marL="0" indent="0">
              <a:buNone/>
            </a:pPr>
            <a:r>
              <a:rPr lang="fr-FR" dirty="0">
                <a:latin typeface="Gill Sans MT" panose="020B0502020104020203" pitchFamily="34" charset="0"/>
              </a:rPr>
              <a:t>Un tableau de données :</a:t>
            </a:r>
          </a:p>
          <a:p>
            <a:pPr marL="0" indent="0">
              <a:buNone/>
            </a:pPr>
            <a:r>
              <a:rPr lang="fr-FR" dirty="0">
                <a:latin typeface="Gill Sans MT" panose="020B0502020104020203" pitchFamily="34" charset="0"/>
              </a:rPr>
              <a:t>	- 1050 lignes pour 15 colonnes</a:t>
            </a:r>
          </a:p>
          <a:p>
            <a:pPr marL="0" indent="0">
              <a:buNone/>
            </a:pPr>
            <a:endParaRPr lang="fr-FR" dirty="0">
              <a:latin typeface="Gill Sans MT" panose="020B0502020104020203" pitchFamily="34" charset="0"/>
            </a:endParaRPr>
          </a:p>
          <a:p>
            <a:pPr marL="0" indent="0">
              <a:buNone/>
            </a:pPr>
            <a:r>
              <a:rPr lang="fr-FR" dirty="0">
                <a:latin typeface="Gill Sans MT" panose="020B0502020104020203" pitchFamily="34" charset="0"/>
              </a:rPr>
              <a:t>Aucune donnée dupliquée</a:t>
            </a:r>
          </a:p>
          <a:p>
            <a:pPr marL="0" indent="0">
              <a:buNone/>
            </a:pPr>
            <a:endParaRPr lang="fr-FR" dirty="0">
              <a:latin typeface="Gill Sans MT" panose="020B0502020104020203" pitchFamily="34" charset="0"/>
            </a:endParaRPr>
          </a:p>
          <a:p>
            <a:pPr marL="0" indent="0">
              <a:buNone/>
            </a:pPr>
            <a:r>
              <a:rPr lang="fr-FR" dirty="0">
                <a:latin typeface="Gill Sans MT" panose="020B0502020104020203" pitchFamily="34" charset="0"/>
              </a:rPr>
              <a:t>Très peu de données nulles, aucune dans les colonnes utiles.</a:t>
            </a:r>
          </a:p>
          <a:p>
            <a:pPr marL="0" indent="0">
              <a:buNone/>
            </a:pPr>
            <a:endParaRPr lang="fr-FR" dirty="0">
              <a:latin typeface="Gill Sans MT" panose="020B0502020104020203" pitchFamily="34" charset="0"/>
            </a:endParaRPr>
          </a:p>
          <a:p>
            <a:pPr marL="0" indent="0" algn="ctr">
              <a:buNone/>
            </a:pPr>
            <a:r>
              <a:rPr lang="fr-FR" u="sng" dirty="0">
                <a:latin typeface="Gill Sans MT" panose="020B0502020104020203" pitchFamily="34" charset="0"/>
              </a:rPr>
              <a:t>4 Colonnes utiles et gardées : </a:t>
            </a:r>
          </a:p>
          <a:p>
            <a:pPr marL="0" indent="0" algn="ctr">
              <a:buNone/>
            </a:pPr>
            <a:r>
              <a:rPr lang="en-US" dirty="0">
                <a:latin typeface="Gill Sans MT" panose="020B0502020104020203" pitchFamily="34" charset="0"/>
              </a:rPr>
              <a:t>"</a:t>
            </a:r>
            <a:r>
              <a:rPr lang="en-US" dirty="0" err="1">
                <a:latin typeface="Gill Sans MT" panose="020B0502020104020203" pitchFamily="34" charset="0"/>
              </a:rPr>
              <a:t>product_name</a:t>
            </a:r>
            <a:r>
              <a:rPr lang="en-US" dirty="0">
                <a:latin typeface="Gill Sans MT" panose="020B0502020104020203" pitchFamily="34" charset="0"/>
              </a:rPr>
              <a:t>", "description", "</a:t>
            </a:r>
            <a:r>
              <a:rPr lang="en-US" dirty="0" err="1">
                <a:latin typeface="Gill Sans MT" panose="020B0502020104020203" pitchFamily="34" charset="0"/>
              </a:rPr>
              <a:t>product_category_tree</a:t>
            </a:r>
            <a:r>
              <a:rPr lang="en-US" dirty="0">
                <a:latin typeface="Gill Sans MT" panose="020B0502020104020203" pitchFamily="34" charset="0"/>
              </a:rPr>
              <a:t>", "image"</a:t>
            </a:r>
            <a:endParaRPr lang="fr-FR" dirty="0">
              <a:latin typeface="Gill Sans MT" panose="020B0502020104020203" pitchFamily="34" charset="0"/>
            </a:endParaRPr>
          </a:p>
        </p:txBody>
      </p:sp>
    </p:spTree>
    <p:extLst>
      <p:ext uri="{BB962C8B-B14F-4D97-AF65-F5344CB8AC3E}">
        <p14:creationId xmlns:p14="http://schemas.microsoft.com/office/powerpoint/2010/main" val="136054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2AC1D-02BD-354E-3A10-EAC9544BA363}"/>
              </a:ext>
            </a:extLst>
          </p:cNvPr>
          <p:cNvSpPr>
            <a:spLocks noGrp="1"/>
          </p:cNvSpPr>
          <p:nvPr>
            <p:ph type="title"/>
          </p:nvPr>
        </p:nvSpPr>
        <p:spPr/>
        <p:txBody>
          <a:bodyPr/>
          <a:lstStyle/>
          <a:p>
            <a:r>
              <a:rPr lang="fr-FR" dirty="0">
                <a:latin typeface="Gill Sans MT" panose="020B0502020104020203" pitchFamily="34" charset="0"/>
              </a:rPr>
              <a:t>Transformation de la donnée textuelle</a:t>
            </a:r>
          </a:p>
        </p:txBody>
      </p:sp>
      <p:sp>
        <p:nvSpPr>
          <p:cNvPr id="3" name="Espace réservé du contenu 2">
            <a:extLst>
              <a:ext uri="{FF2B5EF4-FFF2-40B4-BE49-F238E27FC236}">
                <a16:creationId xmlns:a16="http://schemas.microsoft.com/office/drawing/2014/main" id="{6605E593-02C7-A27C-F6D4-D673D7958293}"/>
              </a:ext>
            </a:extLst>
          </p:cNvPr>
          <p:cNvSpPr>
            <a:spLocks noGrp="1"/>
          </p:cNvSpPr>
          <p:nvPr>
            <p:ph idx="1"/>
          </p:nvPr>
        </p:nvSpPr>
        <p:spPr/>
        <p:txBody>
          <a:bodyPr/>
          <a:lstStyle/>
          <a:p>
            <a:pPr marL="0" indent="0">
              <a:buNone/>
            </a:pPr>
            <a:r>
              <a:rPr lang="fr-FR" dirty="0">
                <a:latin typeface="Gill Sans MT" panose="020B0502020104020203" pitchFamily="34" charset="0"/>
              </a:rPr>
              <a:t>Préparation :</a:t>
            </a:r>
          </a:p>
          <a:p>
            <a:pPr marL="0" indent="0">
              <a:buNone/>
            </a:pPr>
            <a:r>
              <a:rPr lang="fr-FR" dirty="0">
                <a:latin typeface="Gill Sans MT" panose="020B0502020104020203" pitchFamily="34" charset="0"/>
              </a:rPr>
              <a:t>	- </a:t>
            </a:r>
            <a:r>
              <a:rPr lang="fr-FR" sz="2400" dirty="0">
                <a:latin typeface="Gill Sans MT" panose="020B0502020104020203" pitchFamily="34" charset="0"/>
              </a:rPr>
              <a:t>Concaténation :  nom du produit avec description </a:t>
            </a:r>
          </a:p>
          <a:p>
            <a:pPr marL="0" indent="0">
              <a:buNone/>
            </a:pPr>
            <a:r>
              <a:rPr lang="fr-FR" sz="2400" dirty="0">
                <a:latin typeface="Gill Sans MT" panose="020B0502020104020203" pitchFamily="34" charset="0"/>
              </a:rPr>
              <a:t>	- Extraction de la catégorie principale</a:t>
            </a:r>
          </a:p>
          <a:p>
            <a:pPr marL="0" indent="0">
              <a:buNone/>
            </a:pPr>
            <a:endParaRPr lang="fr-FR" dirty="0">
              <a:latin typeface="Gill Sans MT" panose="020B0502020104020203" pitchFamily="34" charset="0"/>
            </a:endParaRPr>
          </a:p>
          <a:p>
            <a:pPr marL="0" indent="0">
              <a:buNone/>
            </a:pPr>
            <a:r>
              <a:rPr lang="fr-FR" dirty="0">
                <a:latin typeface="Gill Sans MT" panose="020B0502020104020203" pitchFamily="34" charset="0"/>
              </a:rPr>
              <a:t>Autres Transformations :</a:t>
            </a:r>
          </a:p>
          <a:p>
            <a:pPr marL="0" indent="0">
              <a:buNone/>
            </a:pPr>
            <a:r>
              <a:rPr lang="fr-FR" dirty="0">
                <a:latin typeface="Gill Sans MT" panose="020B0502020104020203" pitchFamily="34" charset="0"/>
              </a:rPr>
              <a:t>	- </a:t>
            </a:r>
            <a:r>
              <a:rPr lang="fr-FR" sz="2400" dirty="0">
                <a:latin typeface="Gill Sans MT" panose="020B0502020104020203" pitchFamily="34" charset="0"/>
              </a:rPr>
              <a:t>Tokenisation</a:t>
            </a:r>
          </a:p>
          <a:p>
            <a:pPr marL="0" indent="0">
              <a:buNone/>
            </a:pPr>
            <a:r>
              <a:rPr lang="fr-FR" sz="2400" dirty="0">
                <a:latin typeface="Gill Sans MT" panose="020B0502020104020203" pitchFamily="34" charset="0"/>
              </a:rPr>
              <a:t>	- Stop </a:t>
            </a:r>
            <a:r>
              <a:rPr lang="fr-FR" sz="2400" dirty="0" err="1">
                <a:latin typeface="Gill Sans MT" panose="020B0502020104020203" pitchFamily="34" charset="0"/>
              </a:rPr>
              <a:t>Words</a:t>
            </a:r>
            <a:endParaRPr lang="fr-FR" sz="2400" dirty="0">
              <a:latin typeface="Gill Sans MT" panose="020B0502020104020203" pitchFamily="34" charset="0"/>
            </a:endParaRPr>
          </a:p>
          <a:p>
            <a:pPr marL="0" indent="0">
              <a:buNone/>
            </a:pPr>
            <a:r>
              <a:rPr lang="fr-FR" sz="2400" dirty="0">
                <a:latin typeface="Gill Sans MT" panose="020B0502020104020203" pitchFamily="34" charset="0"/>
              </a:rPr>
              <a:t>	- </a:t>
            </a:r>
            <a:r>
              <a:rPr lang="fr-FR" sz="2400" dirty="0" err="1">
                <a:latin typeface="Gill Sans MT" panose="020B0502020104020203" pitchFamily="34" charset="0"/>
              </a:rPr>
              <a:t>Only</a:t>
            </a:r>
            <a:r>
              <a:rPr lang="fr-FR" sz="2400" dirty="0">
                <a:latin typeface="Gill Sans MT" panose="020B0502020104020203" pitchFamily="34" charset="0"/>
              </a:rPr>
              <a:t> English </a:t>
            </a:r>
            <a:r>
              <a:rPr lang="fr-FR" sz="2400" dirty="0" err="1">
                <a:latin typeface="Gill Sans MT" panose="020B0502020104020203" pitchFamily="34" charset="0"/>
              </a:rPr>
              <a:t>Words</a:t>
            </a:r>
            <a:endParaRPr lang="fr-FR" sz="2400" dirty="0">
              <a:latin typeface="Gill Sans MT" panose="020B0502020104020203" pitchFamily="34" charset="0"/>
            </a:endParaRPr>
          </a:p>
          <a:p>
            <a:pPr marL="0" indent="0">
              <a:buNone/>
            </a:pPr>
            <a:r>
              <a:rPr lang="fr-FR" sz="2400" dirty="0">
                <a:latin typeface="Gill Sans MT" panose="020B0502020104020203" pitchFamily="34" charset="0"/>
              </a:rPr>
              <a:t>	- Not </a:t>
            </a:r>
            <a:r>
              <a:rPr lang="fr-FR" sz="2400" dirty="0" err="1">
                <a:latin typeface="Gill Sans MT" panose="020B0502020104020203" pitchFamily="34" charset="0"/>
              </a:rPr>
              <a:t>too</a:t>
            </a:r>
            <a:r>
              <a:rPr lang="fr-FR" sz="2400" dirty="0">
                <a:latin typeface="Gill Sans MT" panose="020B0502020104020203" pitchFamily="34" charset="0"/>
              </a:rPr>
              <a:t> Common </a:t>
            </a:r>
            <a:r>
              <a:rPr lang="fr-FR" sz="2400" dirty="0" err="1">
                <a:latin typeface="Gill Sans MT" panose="020B0502020104020203" pitchFamily="34" charset="0"/>
              </a:rPr>
              <a:t>Words</a:t>
            </a:r>
            <a:endParaRPr lang="fr-FR" dirty="0">
              <a:latin typeface="Gill Sans MT" panose="020B0502020104020203" pitchFamily="34" charset="0"/>
            </a:endParaRPr>
          </a:p>
        </p:txBody>
      </p:sp>
    </p:spTree>
    <p:extLst>
      <p:ext uri="{BB962C8B-B14F-4D97-AF65-F5344CB8AC3E}">
        <p14:creationId xmlns:p14="http://schemas.microsoft.com/office/powerpoint/2010/main" val="382611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CC46A4-881B-0EC7-D9FD-F8E95B6D2A3F}"/>
              </a:ext>
            </a:extLst>
          </p:cNvPr>
          <p:cNvSpPr>
            <a:spLocks noGrp="1"/>
          </p:cNvSpPr>
          <p:nvPr>
            <p:ph type="title"/>
          </p:nvPr>
        </p:nvSpPr>
        <p:spPr>
          <a:xfrm>
            <a:off x="838200" y="85993"/>
            <a:ext cx="10515600" cy="1325563"/>
          </a:xfrm>
        </p:spPr>
        <p:txBody>
          <a:bodyPr/>
          <a:lstStyle/>
          <a:p>
            <a:pPr algn="ctr"/>
            <a:r>
              <a:rPr lang="fr-FR" dirty="0">
                <a:latin typeface="Gill Sans MT" panose="020B0502020104020203" pitchFamily="34" charset="0"/>
              </a:rPr>
              <a:t>MOTS FRÉQUENTS</a:t>
            </a:r>
          </a:p>
        </p:txBody>
      </p:sp>
      <p:pic>
        <p:nvPicPr>
          <p:cNvPr id="1026" name="Picture 2">
            <a:extLst>
              <a:ext uri="{FF2B5EF4-FFF2-40B4-BE49-F238E27FC236}">
                <a16:creationId xmlns:a16="http://schemas.microsoft.com/office/drawing/2014/main" id="{60E11C88-671F-A386-C48A-98F5999BE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03" y="1413962"/>
            <a:ext cx="49053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E0017EF-9AF8-07F2-A97A-19470053F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5" y="1411556"/>
            <a:ext cx="49053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AE4CE22-B394-B2B2-0A1A-0F8DE15E3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02" y="4154756"/>
            <a:ext cx="49053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F21B2DB-C050-9FE3-DA7D-61F9789119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8425" y="4154756"/>
            <a:ext cx="490537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4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C911A6-F312-4D62-2E37-EFE8CB6A8614}"/>
              </a:ext>
            </a:extLst>
          </p:cNvPr>
          <p:cNvSpPr>
            <a:spLocks noGrp="1"/>
          </p:cNvSpPr>
          <p:nvPr>
            <p:ph type="title"/>
          </p:nvPr>
        </p:nvSpPr>
        <p:spPr/>
        <p:txBody>
          <a:bodyPr/>
          <a:lstStyle/>
          <a:p>
            <a:r>
              <a:rPr lang="fr-FR" dirty="0">
                <a:latin typeface="Gill Sans MT" panose="020B0502020104020203" pitchFamily="34" charset="0"/>
              </a:rPr>
              <a:t>Transformation des images</a:t>
            </a:r>
          </a:p>
        </p:txBody>
      </p:sp>
      <p:sp>
        <p:nvSpPr>
          <p:cNvPr id="3" name="Espace réservé du contenu 2">
            <a:extLst>
              <a:ext uri="{FF2B5EF4-FFF2-40B4-BE49-F238E27FC236}">
                <a16:creationId xmlns:a16="http://schemas.microsoft.com/office/drawing/2014/main" id="{681B98E1-5886-E656-84FA-F2744AC6AAC0}"/>
              </a:ext>
            </a:extLst>
          </p:cNvPr>
          <p:cNvSpPr>
            <a:spLocks noGrp="1"/>
          </p:cNvSpPr>
          <p:nvPr>
            <p:ph idx="1"/>
          </p:nvPr>
        </p:nvSpPr>
        <p:spPr/>
        <p:txBody>
          <a:bodyPr/>
          <a:lstStyle/>
          <a:p>
            <a:pPr marL="0" indent="0">
              <a:buNone/>
            </a:pPr>
            <a:r>
              <a:rPr lang="fr-FR" dirty="0">
                <a:latin typeface="Gill Sans MT" panose="020B0502020104020203" pitchFamily="34" charset="0"/>
              </a:rPr>
              <a:t>Faisabilité :</a:t>
            </a:r>
          </a:p>
          <a:p>
            <a:pPr marL="0" indent="0">
              <a:buNone/>
            </a:pPr>
            <a:r>
              <a:rPr lang="fr-FR" dirty="0">
                <a:latin typeface="Gill Sans MT" panose="020B0502020104020203" pitchFamily="34" charset="0"/>
              </a:rPr>
              <a:t>	</a:t>
            </a:r>
            <a:r>
              <a:rPr lang="fr-FR" sz="2400" dirty="0">
                <a:latin typeface="Gill Sans MT" panose="020B0502020104020203" pitchFamily="34" charset="0"/>
              </a:rPr>
              <a:t>- Mise à niveau de gris</a:t>
            </a:r>
          </a:p>
          <a:p>
            <a:pPr marL="0" indent="0">
              <a:buNone/>
            </a:pPr>
            <a:r>
              <a:rPr lang="fr-FR" sz="2400" dirty="0">
                <a:latin typeface="Gill Sans MT" panose="020B0502020104020203" pitchFamily="34" charset="0"/>
              </a:rPr>
              <a:t>	- Egalisation de l’histogramme des images</a:t>
            </a:r>
          </a:p>
          <a:p>
            <a:pPr marL="0" indent="0">
              <a:buNone/>
            </a:pPr>
            <a:endParaRPr lang="fr-FR" dirty="0">
              <a:latin typeface="Gill Sans MT" panose="020B0502020104020203" pitchFamily="34" charset="0"/>
            </a:endParaRPr>
          </a:p>
          <a:p>
            <a:pPr marL="0" indent="0">
              <a:buNone/>
            </a:pPr>
            <a:r>
              <a:rPr lang="fr-FR" dirty="0">
                <a:latin typeface="Gill Sans MT" panose="020B0502020104020203" pitchFamily="34" charset="0"/>
              </a:rPr>
              <a:t>Classification : </a:t>
            </a:r>
          </a:p>
          <a:p>
            <a:pPr marL="0" indent="0">
              <a:buNone/>
            </a:pPr>
            <a:r>
              <a:rPr lang="fr-FR" dirty="0">
                <a:latin typeface="Gill Sans MT" panose="020B0502020104020203" pitchFamily="34" charset="0"/>
              </a:rPr>
              <a:t>	</a:t>
            </a:r>
            <a:r>
              <a:rPr lang="fr-FR" sz="2400" dirty="0">
                <a:latin typeface="Gill Sans MT" panose="020B0502020104020203" pitchFamily="34" charset="0"/>
              </a:rPr>
              <a:t>- Normalisation des pixels</a:t>
            </a:r>
          </a:p>
          <a:p>
            <a:pPr marL="0" indent="0">
              <a:buNone/>
            </a:pPr>
            <a:r>
              <a:rPr lang="fr-FR" sz="2400" dirty="0">
                <a:latin typeface="Gill Sans MT" panose="020B0502020104020203" pitchFamily="34" charset="0"/>
              </a:rPr>
              <a:t>	- Réarrangement des couleurs</a:t>
            </a:r>
          </a:p>
          <a:p>
            <a:pPr marL="0" indent="0">
              <a:buNone/>
            </a:pPr>
            <a:r>
              <a:rPr lang="fr-FR" sz="2400" dirty="0">
                <a:latin typeface="Gill Sans MT" panose="020B0502020104020203" pitchFamily="34" charset="0"/>
              </a:rPr>
              <a:t>	- Mise à l’échelle</a:t>
            </a:r>
            <a:endParaRPr lang="fr-FR" dirty="0">
              <a:latin typeface="Gill Sans MT" panose="020B0502020104020203" pitchFamily="34" charset="0"/>
            </a:endParaRPr>
          </a:p>
        </p:txBody>
      </p:sp>
    </p:spTree>
    <p:extLst>
      <p:ext uri="{BB962C8B-B14F-4D97-AF65-F5344CB8AC3E}">
        <p14:creationId xmlns:p14="http://schemas.microsoft.com/office/powerpoint/2010/main" val="19182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CBE17-E80B-5DAF-9A8E-9AE09326B4F2}"/>
              </a:ext>
            </a:extLst>
          </p:cNvPr>
          <p:cNvSpPr>
            <a:spLocks noGrp="1"/>
          </p:cNvSpPr>
          <p:nvPr>
            <p:ph type="title"/>
          </p:nvPr>
        </p:nvSpPr>
        <p:spPr/>
        <p:txBody>
          <a:bodyPr/>
          <a:lstStyle/>
          <a:p>
            <a:pPr algn="ctr"/>
            <a:r>
              <a:rPr lang="fr-FR" dirty="0">
                <a:latin typeface="Gill Sans MT" panose="020B0502020104020203" pitchFamily="34" charset="0"/>
              </a:rPr>
              <a:t>Faisabilité : Textuelle</a:t>
            </a:r>
          </a:p>
        </p:txBody>
      </p:sp>
      <p:sp>
        <p:nvSpPr>
          <p:cNvPr id="3" name="Espace réservé du contenu 2">
            <a:extLst>
              <a:ext uri="{FF2B5EF4-FFF2-40B4-BE49-F238E27FC236}">
                <a16:creationId xmlns:a16="http://schemas.microsoft.com/office/drawing/2014/main" id="{60BED6FD-A592-3263-D163-DF1CA5C68A07}"/>
              </a:ext>
            </a:extLst>
          </p:cNvPr>
          <p:cNvSpPr>
            <a:spLocks noGrp="1"/>
          </p:cNvSpPr>
          <p:nvPr>
            <p:ph idx="1"/>
          </p:nvPr>
        </p:nvSpPr>
        <p:spPr>
          <a:xfrm>
            <a:off x="1244600" y="2141537"/>
            <a:ext cx="10515600" cy="4351338"/>
          </a:xfrm>
        </p:spPr>
        <p:txBody>
          <a:bodyPr/>
          <a:lstStyle/>
          <a:p>
            <a:pPr marL="0" indent="0">
              <a:buNone/>
            </a:pPr>
            <a:r>
              <a:rPr lang="fr-FR" dirty="0">
                <a:latin typeface="Gill Sans MT" panose="020B0502020104020203" pitchFamily="34" charset="0"/>
              </a:rPr>
              <a:t>Méthodes explorées :</a:t>
            </a:r>
          </a:p>
          <a:p>
            <a:pPr marL="0" indent="0">
              <a:buNone/>
            </a:pPr>
            <a:r>
              <a:rPr lang="fr-FR" dirty="0">
                <a:latin typeface="Gill Sans MT" panose="020B0502020104020203" pitchFamily="34" charset="0"/>
              </a:rPr>
              <a:t>	- Bag of </a:t>
            </a:r>
            <a:r>
              <a:rPr lang="fr-FR" dirty="0" err="1">
                <a:latin typeface="Gill Sans MT" panose="020B0502020104020203" pitchFamily="34" charset="0"/>
              </a:rPr>
              <a:t>Words</a:t>
            </a:r>
            <a:endParaRPr lang="fr-FR" dirty="0">
              <a:latin typeface="Gill Sans MT" panose="020B0502020104020203" pitchFamily="34" charset="0"/>
            </a:endParaRPr>
          </a:p>
          <a:p>
            <a:pPr marL="0" indent="0">
              <a:buNone/>
            </a:pPr>
            <a:r>
              <a:rPr lang="fr-FR" dirty="0">
                <a:latin typeface="Gill Sans MT" panose="020B0502020104020203" pitchFamily="34" charset="0"/>
              </a:rPr>
              <a:t>	- TF-IDF</a:t>
            </a:r>
          </a:p>
          <a:p>
            <a:pPr marL="0" indent="0">
              <a:buNone/>
            </a:pPr>
            <a:r>
              <a:rPr lang="fr-FR" dirty="0">
                <a:latin typeface="Gill Sans MT" panose="020B0502020104020203" pitchFamily="34" charset="0"/>
              </a:rPr>
              <a:t>	- Word2Vec</a:t>
            </a:r>
          </a:p>
          <a:p>
            <a:pPr marL="0" indent="0">
              <a:buNone/>
            </a:pPr>
            <a:r>
              <a:rPr lang="fr-FR" dirty="0">
                <a:latin typeface="Gill Sans MT" panose="020B0502020104020203" pitchFamily="34" charset="0"/>
              </a:rPr>
              <a:t>	- Doc2Vec</a:t>
            </a:r>
          </a:p>
          <a:p>
            <a:pPr marL="0" indent="0">
              <a:buNone/>
            </a:pPr>
            <a:r>
              <a:rPr lang="fr-FR" dirty="0">
                <a:latin typeface="Gill Sans MT" panose="020B0502020104020203" pitchFamily="34" charset="0"/>
              </a:rPr>
              <a:t>	- BERT</a:t>
            </a:r>
          </a:p>
          <a:p>
            <a:pPr marL="0" indent="0">
              <a:buNone/>
            </a:pPr>
            <a:r>
              <a:rPr lang="fr-FR" dirty="0">
                <a:latin typeface="Gill Sans MT" panose="020B0502020104020203" pitchFamily="34" charset="0"/>
              </a:rPr>
              <a:t>	- USE</a:t>
            </a:r>
          </a:p>
        </p:txBody>
      </p:sp>
    </p:spTree>
    <p:extLst>
      <p:ext uri="{BB962C8B-B14F-4D97-AF65-F5344CB8AC3E}">
        <p14:creationId xmlns:p14="http://schemas.microsoft.com/office/powerpoint/2010/main" val="12741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BEFAB-944B-6A88-B7DD-18F3E8FB1373}"/>
              </a:ext>
            </a:extLst>
          </p:cNvPr>
          <p:cNvSpPr>
            <a:spLocks noGrp="1"/>
          </p:cNvSpPr>
          <p:nvPr>
            <p:ph type="title"/>
          </p:nvPr>
        </p:nvSpPr>
        <p:spPr/>
        <p:txBody>
          <a:bodyPr/>
          <a:lstStyle/>
          <a:p>
            <a:pPr algn="ctr"/>
            <a:r>
              <a:rPr lang="fr-FR" dirty="0">
                <a:latin typeface="Gill Sans MT" panose="020B0502020104020203" pitchFamily="34" charset="0"/>
              </a:rPr>
              <a:t>Bag of </a:t>
            </a:r>
            <a:r>
              <a:rPr lang="fr-FR" dirty="0" err="1">
                <a:latin typeface="Gill Sans MT" panose="020B0502020104020203" pitchFamily="34" charset="0"/>
              </a:rPr>
              <a:t>Words</a:t>
            </a:r>
            <a:endParaRPr lang="fr-FR" dirty="0">
              <a:latin typeface="Gill Sans MT" panose="020B0502020104020203" pitchFamily="34" charset="0"/>
            </a:endParaRPr>
          </a:p>
        </p:txBody>
      </p:sp>
      <p:pic>
        <p:nvPicPr>
          <p:cNvPr id="1026" name="Picture 2">
            <a:extLst>
              <a:ext uri="{FF2B5EF4-FFF2-40B4-BE49-F238E27FC236}">
                <a16:creationId xmlns:a16="http://schemas.microsoft.com/office/drawing/2014/main" id="{1929D9DF-9B67-7905-9D2A-673541B68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34" y="1690688"/>
            <a:ext cx="10410825"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8C448343-AC67-EA4D-1B38-4D81167A509F}"/>
              </a:ext>
            </a:extLst>
          </p:cNvPr>
          <p:cNvSpPr txBox="1"/>
          <p:nvPr/>
        </p:nvSpPr>
        <p:spPr>
          <a:xfrm>
            <a:off x="8333846" y="5908100"/>
            <a:ext cx="2386413" cy="584775"/>
          </a:xfrm>
          <a:prstGeom prst="rect">
            <a:avLst/>
          </a:prstGeom>
          <a:noFill/>
        </p:spPr>
        <p:txBody>
          <a:bodyPr wrap="square" rtlCol="0">
            <a:spAutoFit/>
          </a:bodyPr>
          <a:lstStyle/>
          <a:p>
            <a:r>
              <a:rPr lang="fr-FR" sz="3200" dirty="0">
                <a:latin typeface="Gill Sans MT" panose="020B0502020104020203" pitchFamily="34" charset="0"/>
              </a:rPr>
              <a:t>ARI : 0,4447</a:t>
            </a:r>
          </a:p>
        </p:txBody>
      </p:sp>
    </p:spTree>
    <p:extLst>
      <p:ext uri="{BB962C8B-B14F-4D97-AF65-F5344CB8AC3E}">
        <p14:creationId xmlns:p14="http://schemas.microsoft.com/office/powerpoint/2010/main" val="423429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2CF74-211C-5034-66AF-87A536DFBFF9}"/>
              </a:ext>
            </a:extLst>
          </p:cNvPr>
          <p:cNvSpPr>
            <a:spLocks noGrp="1"/>
          </p:cNvSpPr>
          <p:nvPr>
            <p:ph type="title"/>
          </p:nvPr>
        </p:nvSpPr>
        <p:spPr/>
        <p:txBody>
          <a:bodyPr/>
          <a:lstStyle/>
          <a:p>
            <a:pPr algn="ctr"/>
            <a:r>
              <a:rPr lang="fr-FR" dirty="0">
                <a:latin typeface="Gill Sans MT" panose="020B0502020104020203" pitchFamily="34" charset="0"/>
              </a:rPr>
              <a:t>TF-IDF</a:t>
            </a:r>
          </a:p>
        </p:txBody>
      </p:sp>
      <p:pic>
        <p:nvPicPr>
          <p:cNvPr id="2050" name="Picture 2">
            <a:extLst>
              <a:ext uri="{FF2B5EF4-FFF2-40B4-BE49-F238E27FC236}">
                <a16:creationId xmlns:a16="http://schemas.microsoft.com/office/drawing/2014/main" id="{1679CCA4-8CA3-B5DC-5EC5-272DC77B7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55" y="1617134"/>
            <a:ext cx="10410825"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1405D50-2BBD-08F0-9C06-66D38777523B}"/>
              </a:ext>
            </a:extLst>
          </p:cNvPr>
          <p:cNvSpPr txBox="1"/>
          <p:nvPr/>
        </p:nvSpPr>
        <p:spPr>
          <a:xfrm>
            <a:off x="8422259" y="5908100"/>
            <a:ext cx="2201821" cy="584775"/>
          </a:xfrm>
          <a:prstGeom prst="rect">
            <a:avLst/>
          </a:prstGeom>
          <a:noFill/>
        </p:spPr>
        <p:txBody>
          <a:bodyPr wrap="none" rtlCol="0">
            <a:spAutoFit/>
          </a:bodyPr>
          <a:lstStyle/>
          <a:p>
            <a:r>
              <a:rPr lang="fr-FR" sz="3200" dirty="0">
                <a:latin typeface="Gill Sans MT" panose="020B0502020104020203" pitchFamily="34" charset="0"/>
              </a:rPr>
              <a:t>ARI : 0,4901</a:t>
            </a:r>
          </a:p>
        </p:txBody>
      </p:sp>
    </p:spTree>
    <p:extLst>
      <p:ext uri="{BB962C8B-B14F-4D97-AF65-F5344CB8AC3E}">
        <p14:creationId xmlns:p14="http://schemas.microsoft.com/office/powerpoint/2010/main" val="14792967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826</Words>
  <Application>Microsoft Office PowerPoint</Application>
  <PresentationFormat>Grand écran</PresentationFormat>
  <Paragraphs>132</Paragraphs>
  <Slides>20</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Gill Sans MT</vt:lpstr>
      <vt:lpstr>Söhne</vt:lpstr>
      <vt:lpstr>Thème Office</vt:lpstr>
      <vt:lpstr>Classification automatique de biens de consommation</vt:lpstr>
      <vt:lpstr>Problématique:</vt:lpstr>
      <vt:lpstr>Format des données</vt:lpstr>
      <vt:lpstr>Transformation de la donnée textuelle</vt:lpstr>
      <vt:lpstr>MOTS FRÉQUENTS</vt:lpstr>
      <vt:lpstr>Transformation des images</vt:lpstr>
      <vt:lpstr>Faisabilité : Textuelle</vt:lpstr>
      <vt:lpstr>Bag of Words</vt:lpstr>
      <vt:lpstr>TF-IDF</vt:lpstr>
      <vt:lpstr>Word2Vec</vt:lpstr>
      <vt:lpstr>Doc2Vec</vt:lpstr>
      <vt:lpstr>BERT</vt:lpstr>
      <vt:lpstr>USE</vt:lpstr>
      <vt:lpstr>Faisabilité : Images</vt:lpstr>
      <vt:lpstr>Classification</vt:lpstr>
      <vt:lpstr>Basique</vt:lpstr>
      <vt:lpstr>Autres Séparation</vt:lpstr>
      <vt:lpstr>DataSets</vt:lpstr>
      <vt:lpstr>Préparation des images</vt:lpstr>
      <vt:lpstr>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automatique de biens de consommation</dc:title>
  <dc:creator>Thomas Heneault</dc:creator>
  <cp:lastModifiedBy>Thomas Heneault</cp:lastModifiedBy>
  <cp:revision>16</cp:revision>
  <dcterms:created xsi:type="dcterms:W3CDTF">2023-12-30T16:25:00Z</dcterms:created>
  <dcterms:modified xsi:type="dcterms:W3CDTF">2024-01-02T23:30:25Z</dcterms:modified>
</cp:coreProperties>
</file>