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282" autoAdjust="0"/>
  </p:normalViewPr>
  <p:slideViewPr>
    <p:cSldViewPr snapToGrid="0">
      <p:cViewPr varScale="1">
        <p:scale>
          <a:sx n="72" d="100"/>
          <a:sy n="72" d="100"/>
        </p:scale>
        <p:origin x="20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A6253-1036-434F-BDA0-F15CB57E2E93}" type="datetimeFigureOut">
              <a:rPr lang="fr-FR" smtClean="0"/>
              <a:t>12/02/2024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41991-4C0B-448A-BBB4-7AFACD36171F}" type="slidenum">
              <a:rPr lang="fr-FR" smtClean="0"/>
              <a:t>‹N°›</a:t>
            </a:fld>
            <a:endParaRPr lang="fr-FR"/>
          </a:p>
        </p:txBody>
      </p:sp>
    </p:spTree>
    <p:extLst>
      <p:ext uri="{BB962C8B-B14F-4D97-AF65-F5344CB8AC3E}">
        <p14:creationId xmlns:p14="http://schemas.microsoft.com/office/powerpoint/2010/main" val="184958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 donné par l’algorithme </a:t>
            </a:r>
          </a:p>
          <a:p>
            <a:r>
              <a:rPr lang="fr-FR" dirty="0"/>
              <a:t>	- 0 = mauvais</a:t>
            </a:r>
          </a:p>
          <a:p>
            <a:r>
              <a:rPr lang="fr-FR" dirty="0"/>
              <a:t>	- 1 = bon</a:t>
            </a:r>
          </a:p>
          <a:p>
            <a:r>
              <a:rPr lang="fr-FR" dirty="0"/>
              <a:t>Seuil = 0,47</a:t>
            </a:r>
          </a:p>
          <a:p>
            <a:r>
              <a:rPr lang="fr-FR" dirty="0"/>
              <a:t>Seuil = Score limite entre l’acceptation et le refus</a:t>
            </a:r>
          </a:p>
          <a:p>
            <a:endParaRPr lang="fr-FR" dirty="0"/>
          </a:p>
          <a:p>
            <a:r>
              <a:rPr lang="fr-FR" dirty="0"/>
              <a:t>Phrase traduit se résultat mais avec les mêmes score rapportés sur 100</a:t>
            </a:r>
          </a:p>
          <a:p>
            <a:endParaRPr lang="fr-FR" dirty="0"/>
          </a:p>
          <a:p>
            <a:r>
              <a:rPr lang="fr-FR" dirty="0"/>
              <a:t>Gauge ne peut pas changé l’échelle, mais on peut pour le texte.</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3</a:t>
            </a:fld>
            <a:endParaRPr lang="fr-FR"/>
          </a:p>
        </p:txBody>
      </p:sp>
    </p:spTree>
    <p:extLst>
      <p:ext uri="{BB962C8B-B14F-4D97-AF65-F5344CB8AC3E}">
        <p14:creationId xmlns:p14="http://schemas.microsoft.com/office/powerpoint/2010/main" val="306105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transformations sont aléatoires, donc on n’a pas la main mise dessus, certaines transformations pourraient desservir notre jeu de données.</a:t>
            </a:r>
          </a:p>
          <a:p>
            <a:endParaRPr lang="fr-FR" dirty="0"/>
          </a:p>
          <a:p>
            <a:r>
              <a:rPr lang="fr-FR" dirty="0" err="1"/>
              <a:t>RandAugment</a:t>
            </a:r>
            <a:r>
              <a:rPr lang="fr-FR" dirty="0"/>
              <a:t> est pour l’instant limité à certains domaines de machine </a:t>
            </a:r>
            <a:r>
              <a:rPr lang="fr-FR" dirty="0" err="1"/>
              <a:t>learning</a:t>
            </a:r>
            <a:r>
              <a:rPr lang="fr-FR" dirty="0"/>
              <a:t>. </a:t>
            </a:r>
          </a:p>
          <a:p>
            <a:r>
              <a:rPr lang="fr-FR" dirty="0"/>
              <a:t>Les principaux domaines dans lesquels il reste à étudier sont la segmentation des images, la perception 3D, la</a:t>
            </a:r>
          </a:p>
          <a:p>
            <a:r>
              <a:rPr lang="fr-FR" dirty="0"/>
              <a:t>reconnaissance vocale et audio.</a:t>
            </a:r>
          </a:p>
          <a:p>
            <a:endParaRPr lang="fr-FR" dirty="0"/>
          </a:p>
          <a:p>
            <a:r>
              <a:rPr lang="fr-FR" dirty="0"/>
              <a:t>Il faut garder à l’esprit que dans certains cas, le fait de garder les anciennes méthodes de Data</a:t>
            </a:r>
          </a:p>
          <a:p>
            <a:r>
              <a:rPr lang="fr-FR"/>
              <a:t>Augmentation permet d’obtenir de meilleurs résultats.</a:t>
            </a:r>
            <a:endParaRPr lang="fr-FR" dirty="0"/>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15</a:t>
            </a:fld>
            <a:endParaRPr lang="fr-FR"/>
          </a:p>
        </p:txBody>
      </p:sp>
    </p:spTree>
    <p:extLst>
      <p:ext uri="{BB962C8B-B14F-4D97-AF65-F5344CB8AC3E}">
        <p14:creationId xmlns:p14="http://schemas.microsoft.com/office/powerpoint/2010/main" val="17331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barres représentent l’importance des critères qui sont donnés au modèle.</a:t>
            </a:r>
          </a:p>
          <a:p>
            <a:endParaRPr lang="fr-FR" dirty="0"/>
          </a:p>
          <a:p>
            <a:r>
              <a:rPr lang="fr-FR" dirty="0"/>
              <a:t>La barre de gauche représente l’importance pour le client par rapport du global</a:t>
            </a:r>
          </a:p>
          <a:p>
            <a:r>
              <a:rPr lang="fr-FR" dirty="0"/>
              <a:t>Celle de droite, l’importance rapportée à tous les clients</a:t>
            </a:r>
          </a:p>
          <a:p>
            <a:endParaRPr lang="fr-FR" dirty="0"/>
          </a:p>
          <a:p>
            <a:r>
              <a:rPr lang="fr-FR" dirty="0"/>
              <a:t>En dessous, on a la même chose avec les valeurs précises dans un tableau.</a:t>
            </a:r>
          </a:p>
          <a:p>
            <a:endParaRPr lang="fr-FR" dirty="0"/>
          </a:p>
          <a:p>
            <a:r>
              <a:rPr lang="fr-FR" dirty="0"/>
              <a:t>Les importances sont choisies par rapport au résultat : Accepté ou refusé</a:t>
            </a:r>
          </a:p>
          <a:p>
            <a:endParaRPr lang="fr-FR" dirty="0"/>
          </a:p>
          <a:p>
            <a:r>
              <a:rPr lang="fr-FR" dirty="0"/>
              <a:t>Si Accepté = critères de pourquoi il est accepté</a:t>
            </a:r>
          </a:p>
          <a:p>
            <a:r>
              <a:rPr lang="fr-FR" dirty="0"/>
              <a:t>Si refusé = critères de pourquoi il est refusé</a:t>
            </a:r>
          </a:p>
          <a:p>
            <a:endParaRPr lang="fr-FR" dirty="0"/>
          </a:p>
          <a:p>
            <a:r>
              <a:rPr lang="fr-FR" dirty="0"/>
              <a:t>Dans la slide suivante : valeur détaillée de ces critères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4</a:t>
            </a:fld>
            <a:endParaRPr lang="fr-FR"/>
          </a:p>
        </p:txBody>
      </p:sp>
    </p:spTree>
    <p:extLst>
      <p:ext uri="{BB962C8B-B14F-4D97-AF65-F5344CB8AC3E}">
        <p14:creationId xmlns:p14="http://schemas.microsoft.com/office/powerpoint/2010/main" val="163519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Autre onglet</a:t>
            </a:r>
          </a:p>
          <a:p>
            <a:r>
              <a:rPr lang="fr-FR" dirty="0"/>
              <a:t>Choix parmi 5 critères vu précédemment,</a:t>
            </a:r>
          </a:p>
          <a:p>
            <a:r>
              <a:rPr lang="fr-FR" dirty="0"/>
              <a:t>Changent en fonction du client.</a:t>
            </a:r>
          </a:p>
          <a:p>
            <a:endParaRPr lang="fr-FR" dirty="0"/>
          </a:p>
          <a:p>
            <a:r>
              <a:rPr lang="fr-FR" dirty="0"/>
              <a:t>Deux types de graphiques, changement d’affichage par une case à cocher</a:t>
            </a:r>
          </a:p>
          <a:p>
            <a:endParaRPr lang="fr-FR" dirty="0"/>
          </a:p>
          <a:p>
            <a:r>
              <a:rPr lang="fr-FR" dirty="0"/>
              <a:t>À gauche c’est la valeur d’un critère par rapport à la moyenne du client</a:t>
            </a:r>
          </a:p>
          <a:p>
            <a:r>
              <a:rPr lang="fr-FR" dirty="0"/>
              <a:t>À droite, par rapport à la moyenne en fonction de la classe de chaque client</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5</a:t>
            </a:fld>
            <a:endParaRPr lang="fr-FR"/>
          </a:p>
        </p:txBody>
      </p:sp>
    </p:spTree>
    <p:extLst>
      <p:ext uri="{BB962C8B-B14F-4D97-AF65-F5344CB8AC3E}">
        <p14:creationId xmlns:p14="http://schemas.microsoft.com/office/powerpoint/2010/main" val="62190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Même chose mais avec 2 critère sélectionnés.</a:t>
            </a:r>
          </a:p>
          <a:p>
            <a:endParaRPr lang="fr-FR" dirty="0"/>
          </a:p>
          <a:p>
            <a:r>
              <a:rPr lang="fr-FR" dirty="0"/>
              <a:t>En bas à gauche, valeurs faibles pour les deux</a:t>
            </a:r>
          </a:p>
          <a:p>
            <a:r>
              <a:rPr lang="fr-FR" dirty="0"/>
              <a:t>En haut à droite, valeurs fortes pour les deux</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6</a:t>
            </a:fld>
            <a:endParaRPr lang="fr-FR"/>
          </a:p>
        </p:txBody>
      </p:sp>
    </p:spTree>
    <p:extLst>
      <p:ext uri="{BB962C8B-B14F-4D97-AF65-F5344CB8AC3E}">
        <p14:creationId xmlns:p14="http://schemas.microsoft.com/office/powerpoint/2010/main" val="67691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Auto Augment propose un processus d'optimisation pour trouver automatiquement les meilleures politiques d'augmentation pour un ensemble de données spécifique. Il utilise des techniques d'optimisation basées sur des algorithmes génétiques pour évoluer les politiques d'augmentation</a:t>
            </a:r>
          </a:p>
          <a:p>
            <a:endParaRPr lang="fr-FR" b="0" i="0" dirty="0">
              <a:solidFill>
                <a:srgbClr val="D1D5DB"/>
              </a:solidFill>
              <a:effectLst/>
              <a:latin typeface="Söhne"/>
            </a:endParaRPr>
          </a:p>
          <a:p>
            <a:r>
              <a:rPr lang="fr-FR" b="0" i="0" dirty="0">
                <a:solidFill>
                  <a:srgbClr val="D1D5DB"/>
                </a:solidFill>
                <a:effectLst/>
                <a:latin typeface="Söhne"/>
              </a:rPr>
              <a:t>Fast Auto Augment est une amélioration de l'approche Auto Augment visant à réduire le temps nécessaire à l'optimisation des politiques d'augmentation</a:t>
            </a:r>
          </a:p>
          <a:p>
            <a:endParaRPr lang="fr-FR" b="0" i="0" dirty="0">
              <a:solidFill>
                <a:srgbClr val="D1D5DB"/>
              </a:solidFill>
              <a:effectLst/>
              <a:latin typeface="Söhne"/>
            </a:endParaRPr>
          </a:p>
          <a:p>
            <a:r>
              <a:rPr lang="fr-FR" b="0" i="0" dirty="0">
                <a:solidFill>
                  <a:srgbClr val="D1D5DB"/>
                </a:solidFill>
                <a:effectLst/>
                <a:latin typeface="Söhne"/>
              </a:rPr>
              <a:t>PBA utilise des concepts tels que la sélection naturelle et la mutation pour améliorer progressivement les politiques d'augmentation au fil des générations</a:t>
            </a:r>
          </a:p>
          <a:p>
            <a:endParaRPr lang="fr-FR" dirty="0"/>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10</a:t>
            </a:fld>
            <a:endParaRPr lang="fr-FR"/>
          </a:p>
        </p:txBody>
      </p:sp>
    </p:spTree>
    <p:extLst>
      <p:ext uri="{BB962C8B-B14F-4D97-AF65-F5344CB8AC3E}">
        <p14:creationId xmlns:p14="http://schemas.microsoft.com/office/powerpoint/2010/main" val="353495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15 transformations possibles </a:t>
            </a:r>
          </a:p>
          <a:p>
            <a:endParaRPr lang="fr-FR" dirty="0"/>
          </a:p>
          <a:p>
            <a:r>
              <a:rPr lang="fr-FR" dirty="0"/>
              <a:t>Possibilité de choisir le nombre de transformations que l’on veut </a:t>
            </a:r>
          </a:p>
          <a:p>
            <a:endParaRPr lang="fr-FR" dirty="0"/>
          </a:p>
          <a:p>
            <a:r>
              <a:rPr lang="fr-FR" dirty="0"/>
              <a:t>Magnitude correspondant à la force de la transformation</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11</a:t>
            </a:fld>
            <a:endParaRPr lang="fr-FR"/>
          </a:p>
        </p:txBody>
      </p:sp>
    </p:spTree>
    <p:extLst>
      <p:ext uri="{BB962C8B-B14F-4D97-AF65-F5344CB8AC3E}">
        <p14:creationId xmlns:p14="http://schemas.microsoft.com/office/powerpoint/2010/main" val="258347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traitement des images est de les importer au bon format pour VGG16 : 224/224</a:t>
            </a:r>
          </a:p>
          <a:p>
            <a:r>
              <a:rPr lang="fr-FR" dirty="0"/>
              <a:t>Plus mise en </a:t>
            </a:r>
            <a:r>
              <a:rPr lang="fr-FR" dirty="0" err="1"/>
              <a:t>array</a:t>
            </a:r>
            <a:endParaRPr lang="fr-FR" dirty="0"/>
          </a:p>
          <a:p>
            <a:endParaRPr lang="fr-FR" dirty="0"/>
          </a:p>
          <a:p>
            <a:r>
              <a:rPr lang="fr-FR" dirty="0"/>
              <a:t>Rand Augment : 3 transformations par images, de magnitude 0,1 (même que Data Augmentation)</a:t>
            </a:r>
          </a:p>
          <a:p>
            <a:endParaRPr lang="fr-FR" dirty="0"/>
          </a:p>
          <a:p>
            <a:r>
              <a:rPr lang="fr-FR" dirty="0"/>
              <a:t>VGG16() pré entrainé sur le jeu de données </a:t>
            </a:r>
            <a:r>
              <a:rPr lang="fr-FR" dirty="0" err="1"/>
              <a:t>ImageNet</a:t>
            </a:r>
            <a:endParaRPr lang="fr-FR" dirty="0"/>
          </a:p>
          <a:p>
            <a:endParaRPr lang="fr-FR" dirty="0"/>
          </a:p>
          <a:p>
            <a:r>
              <a:rPr lang="fr-FR" dirty="0"/>
              <a:t>Couches supplémentaires : 	- 	GlobalAveragePooling2D() : couche qui permet de réduire la dimension spatiale des données</a:t>
            </a:r>
          </a:p>
          <a:p>
            <a:r>
              <a:rPr lang="fr-FR" dirty="0"/>
              <a:t>	- Dense(256, activation='relu') : Couche entièrement connectée avec 256 neurones, </a:t>
            </a:r>
          </a:p>
          <a:p>
            <a:r>
              <a:rPr lang="fr-FR" dirty="0"/>
              <a:t>	- Dropout(0.5) : désactivation de 50% des neurones pour éviter un </a:t>
            </a:r>
            <a:r>
              <a:rPr lang="fr-FR" dirty="0" err="1"/>
              <a:t>overfitting</a:t>
            </a:r>
            <a:r>
              <a:rPr lang="fr-FR" dirty="0"/>
              <a:t> du modèle</a:t>
            </a:r>
          </a:p>
          <a:p>
            <a:r>
              <a:rPr lang="fr-FR" dirty="0"/>
              <a:t>	- Dense(7, activation='</a:t>
            </a:r>
            <a:r>
              <a:rPr lang="fr-FR" dirty="0" err="1"/>
              <a:t>softmax</a:t>
            </a:r>
            <a:r>
              <a:rPr lang="fr-FR" dirty="0"/>
              <a:t>') : couche de prédiction pour nos 7 catégories. </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12</a:t>
            </a:fld>
            <a:endParaRPr lang="fr-FR"/>
          </a:p>
        </p:txBody>
      </p:sp>
    </p:spTree>
    <p:extLst>
      <p:ext uri="{BB962C8B-B14F-4D97-AF65-F5344CB8AC3E}">
        <p14:creationId xmlns:p14="http://schemas.microsoft.com/office/powerpoint/2010/main" val="204039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les courbes de </a:t>
            </a:r>
            <a:r>
              <a:rPr lang="fr-FR" dirty="0" err="1"/>
              <a:t>loss</a:t>
            </a:r>
            <a:r>
              <a:rPr lang="fr-FR" dirty="0"/>
              <a:t>, on peut noter une augmentation des scores, donc une perte de performance,</a:t>
            </a:r>
          </a:p>
          <a:p>
            <a:r>
              <a:rPr lang="fr-FR" dirty="0"/>
              <a:t>mais on peut aussi noter que les scores sont plus proches, donc on limite l’</a:t>
            </a:r>
            <a:r>
              <a:rPr lang="fr-FR" dirty="0" err="1"/>
              <a:t>overfitting</a:t>
            </a:r>
            <a:r>
              <a:rPr lang="fr-FR" dirty="0"/>
              <a:t> sur les</a:t>
            </a:r>
          </a:p>
          <a:p>
            <a:r>
              <a:rPr lang="fr-FR" dirty="0"/>
              <a:t>données.</a:t>
            </a:r>
          </a:p>
          <a:p>
            <a:endParaRPr lang="fr-FR" dirty="0"/>
          </a:p>
          <a:p>
            <a:r>
              <a:rPr lang="fr-FR" dirty="0"/>
              <a:t>De même la baisse du score d’</a:t>
            </a:r>
            <a:r>
              <a:rPr lang="fr-FR" dirty="0" err="1"/>
              <a:t>accuracy</a:t>
            </a:r>
            <a:r>
              <a:rPr lang="fr-FR" dirty="0"/>
              <a:t> pour les jeux d’entraînement et de validation, on peut noter</a:t>
            </a:r>
          </a:p>
          <a:p>
            <a:r>
              <a:rPr lang="fr-FR" dirty="0"/>
              <a:t>une plus faible variation, ce qui démontre, qu’il y a moins d’</a:t>
            </a:r>
            <a:r>
              <a:rPr lang="fr-FR" dirty="0" err="1"/>
              <a:t>overfitting</a:t>
            </a:r>
            <a:r>
              <a:rPr lang="fr-FR" dirty="0"/>
              <a:t> sur les données.</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13</a:t>
            </a:fld>
            <a:endParaRPr lang="fr-FR"/>
          </a:p>
        </p:txBody>
      </p:sp>
    </p:spTree>
    <p:extLst>
      <p:ext uri="{BB962C8B-B14F-4D97-AF65-F5344CB8AC3E}">
        <p14:creationId xmlns:p14="http://schemas.microsoft.com/office/powerpoint/2010/main" val="246688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Légère augmentation du score sur le jeu de Test. </a:t>
            </a:r>
          </a:p>
          <a:p>
            <a:endParaRPr lang="fr-FR" dirty="0"/>
          </a:p>
          <a:p>
            <a:r>
              <a:rPr lang="fr-FR" dirty="0"/>
              <a:t>Ce jeu correspond aux données que le modèle ne connaît pas, donc le résultat le plus important.</a:t>
            </a:r>
          </a:p>
        </p:txBody>
      </p:sp>
      <p:sp>
        <p:nvSpPr>
          <p:cNvPr id="4" name="Espace réservé du numéro de diapositive 3"/>
          <p:cNvSpPr>
            <a:spLocks noGrp="1"/>
          </p:cNvSpPr>
          <p:nvPr>
            <p:ph type="sldNum" sz="quarter" idx="5"/>
          </p:nvPr>
        </p:nvSpPr>
        <p:spPr/>
        <p:txBody>
          <a:bodyPr/>
          <a:lstStyle/>
          <a:p>
            <a:fld id="{66541991-4C0B-448A-BBB4-7AFACD36171F}" type="slidenum">
              <a:rPr lang="fr-FR" smtClean="0"/>
              <a:t>14</a:t>
            </a:fld>
            <a:endParaRPr lang="fr-FR"/>
          </a:p>
        </p:txBody>
      </p:sp>
    </p:spTree>
    <p:extLst>
      <p:ext uri="{BB962C8B-B14F-4D97-AF65-F5344CB8AC3E}">
        <p14:creationId xmlns:p14="http://schemas.microsoft.com/office/powerpoint/2010/main" val="24527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40CF1-7CCF-1EED-FC37-26C69E15C33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998113-FEAF-891B-F3CC-FCCA94281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F8E90D8-10D5-EECD-8096-70843665A4C4}"/>
              </a:ext>
            </a:extLst>
          </p:cNvPr>
          <p:cNvSpPr>
            <a:spLocks noGrp="1"/>
          </p:cNvSpPr>
          <p:nvPr>
            <p:ph type="dt" sz="half" idx="10"/>
          </p:nvPr>
        </p:nvSpPr>
        <p:spPr/>
        <p:txBody>
          <a:bodyPr/>
          <a:lstStyle/>
          <a:p>
            <a:fld id="{836E1623-79EA-422E-8C76-F845CE560255}" type="datetime1">
              <a:rPr lang="fr-FR" smtClean="0"/>
              <a:t>12/02/2024</a:t>
            </a:fld>
            <a:endParaRPr lang="fr-FR"/>
          </a:p>
        </p:txBody>
      </p:sp>
      <p:sp>
        <p:nvSpPr>
          <p:cNvPr id="5" name="Espace réservé du pied de page 4">
            <a:extLst>
              <a:ext uri="{FF2B5EF4-FFF2-40B4-BE49-F238E27FC236}">
                <a16:creationId xmlns:a16="http://schemas.microsoft.com/office/drawing/2014/main" id="{C1A00193-E9BE-19AF-064D-FA2604B1FF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F4C416-1DA7-6AE7-8394-F56B42B6A7A6}"/>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297024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B5C7BA-7FAE-1B87-33A6-C6E860738F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2B750A0-65FF-E8B2-C0EF-E3141A204F0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AFF936-FC5E-881F-0E86-845379CC48E2}"/>
              </a:ext>
            </a:extLst>
          </p:cNvPr>
          <p:cNvSpPr>
            <a:spLocks noGrp="1"/>
          </p:cNvSpPr>
          <p:nvPr>
            <p:ph type="dt" sz="half" idx="10"/>
          </p:nvPr>
        </p:nvSpPr>
        <p:spPr/>
        <p:txBody>
          <a:bodyPr/>
          <a:lstStyle/>
          <a:p>
            <a:fld id="{122BA8F5-CC20-4533-AACD-407BB87D5F24}" type="datetime1">
              <a:rPr lang="fr-FR" smtClean="0"/>
              <a:t>12/02/2024</a:t>
            </a:fld>
            <a:endParaRPr lang="fr-FR"/>
          </a:p>
        </p:txBody>
      </p:sp>
      <p:sp>
        <p:nvSpPr>
          <p:cNvPr id="5" name="Espace réservé du pied de page 4">
            <a:extLst>
              <a:ext uri="{FF2B5EF4-FFF2-40B4-BE49-F238E27FC236}">
                <a16:creationId xmlns:a16="http://schemas.microsoft.com/office/drawing/2014/main" id="{4BF7097F-FD49-ED53-516C-360B83C925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F2F3A4-7E9B-40A5-1FD0-5AF8E686EC9D}"/>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15870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4A16D0-15AC-A6A0-AEB1-889476534E7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B7E2B9-1582-DC51-6FBE-26EE8B38DD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FB90E5-B201-A7D1-F91F-1C3F117D0A57}"/>
              </a:ext>
            </a:extLst>
          </p:cNvPr>
          <p:cNvSpPr>
            <a:spLocks noGrp="1"/>
          </p:cNvSpPr>
          <p:nvPr>
            <p:ph type="dt" sz="half" idx="10"/>
          </p:nvPr>
        </p:nvSpPr>
        <p:spPr/>
        <p:txBody>
          <a:bodyPr/>
          <a:lstStyle/>
          <a:p>
            <a:fld id="{B4100BC9-9039-4F92-95A2-2861A5DDA009}" type="datetime1">
              <a:rPr lang="fr-FR" smtClean="0"/>
              <a:t>12/02/2024</a:t>
            </a:fld>
            <a:endParaRPr lang="fr-FR"/>
          </a:p>
        </p:txBody>
      </p:sp>
      <p:sp>
        <p:nvSpPr>
          <p:cNvPr id="5" name="Espace réservé du pied de page 4">
            <a:extLst>
              <a:ext uri="{FF2B5EF4-FFF2-40B4-BE49-F238E27FC236}">
                <a16:creationId xmlns:a16="http://schemas.microsoft.com/office/drawing/2014/main" id="{83CEE33A-735B-F3AD-DDAD-DB26AF390C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CFC8CE-966E-D968-47FF-C0CC49DB5D59}"/>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224095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58972-93DC-925E-F12E-23694D52ED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372D996-0356-D2BD-E4BD-A57C3A37F3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455E98-882E-EBAA-57DA-8E41B9C795F4}"/>
              </a:ext>
            </a:extLst>
          </p:cNvPr>
          <p:cNvSpPr>
            <a:spLocks noGrp="1"/>
          </p:cNvSpPr>
          <p:nvPr>
            <p:ph type="dt" sz="half" idx="10"/>
          </p:nvPr>
        </p:nvSpPr>
        <p:spPr/>
        <p:txBody>
          <a:bodyPr/>
          <a:lstStyle/>
          <a:p>
            <a:fld id="{E68A39D7-94F0-454F-876F-D14E2F94F396}" type="datetime1">
              <a:rPr lang="fr-FR" smtClean="0"/>
              <a:t>12/02/2024</a:t>
            </a:fld>
            <a:endParaRPr lang="fr-FR"/>
          </a:p>
        </p:txBody>
      </p:sp>
      <p:sp>
        <p:nvSpPr>
          <p:cNvPr id="5" name="Espace réservé du pied de page 4">
            <a:extLst>
              <a:ext uri="{FF2B5EF4-FFF2-40B4-BE49-F238E27FC236}">
                <a16:creationId xmlns:a16="http://schemas.microsoft.com/office/drawing/2014/main" id="{5E6C5DAB-32C9-6EE8-1A81-5563344212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40C311-20AD-DEFD-AE1A-3B98656902D3}"/>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240625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B3680-DDA2-9AF1-A526-F841578E7BE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9873577-91BB-A9B1-0DC7-BEB3B69DF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12730EB-C681-31D8-D5B2-61A61687382B}"/>
              </a:ext>
            </a:extLst>
          </p:cNvPr>
          <p:cNvSpPr>
            <a:spLocks noGrp="1"/>
          </p:cNvSpPr>
          <p:nvPr>
            <p:ph type="dt" sz="half" idx="10"/>
          </p:nvPr>
        </p:nvSpPr>
        <p:spPr/>
        <p:txBody>
          <a:bodyPr/>
          <a:lstStyle/>
          <a:p>
            <a:fld id="{A7860B57-40C7-44FF-BBF3-A19332E971BC}" type="datetime1">
              <a:rPr lang="fr-FR" smtClean="0"/>
              <a:t>12/02/2024</a:t>
            </a:fld>
            <a:endParaRPr lang="fr-FR"/>
          </a:p>
        </p:txBody>
      </p:sp>
      <p:sp>
        <p:nvSpPr>
          <p:cNvPr id="5" name="Espace réservé du pied de page 4">
            <a:extLst>
              <a:ext uri="{FF2B5EF4-FFF2-40B4-BE49-F238E27FC236}">
                <a16:creationId xmlns:a16="http://schemas.microsoft.com/office/drawing/2014/main" id="{6EC97449-078F-52CB-EF16-72ABCBDF58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FC3F7B-F907-27DA-90D9-53B97EBDC29B}"/>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16187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E54A7-132F-146C-6637-3E622787A1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C14995D-3F99-9BD6-9E20-FCC0369C8E2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0F5972D-EE91-0E8A-E413-72EF50757D9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73E7C9C-B4BB-7D8C-D23A-E7C519CCF9CC}"/>
              </a:ext>
            </a:extLst>
          </p:cNvPr>
          <p:cNvSpPr>
            <a:spLocks noGrp="1"/>
          </p:cNvSpPr>
          <p:nvPr>
            <p:ph type="dt" sz="half" idx="10"/>
          </p:nvPr>
        </p:nvSpPr>
        <p:spPr/>
        <p:txBody>
          <a:bodyPr/>
          <a:lstStyle/>
          <a:p>
            <a:fld id="{19DB9264-CF6C-4F41-8757-E13F0A35A3E8}" type="datetime1">
              <a:rPr lang="fr-FR" smtClean="0"/>
              <a:t>12/02/2024</a:t>
            </a:fld>
            <a:endParaRPr lang="fr-FR"/>
          </a:p>
        </p:txBody>
      </p:sp>
      <p:sp>
        <p:nvSpPr>
          <p:cNvPr id="6" name="Espace réservé du pied de page 5">
            <a:extLst>
              <a:ext uri="{FF2B5EF4-FFF2-40B4-BE49-F238E27FC236}">
                <a16:creationId xmlns:a16="http://schemas.microsoft.com/office/drawing/2014/main" id="{6315979C-E46F-FD44-EDE5-592746AABE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9DEC0A-FE29-C4E7-53E4-91F404EE87EF}"/>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422579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73CA4-4A1D-ACFC-EFC1-E65067C72D2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08D7F2B-32D9-43F0-D96E-88F4BB874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B708C43-BEE7-7F79-89A3-D45B62ED0A9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04EC20B-FC0B-5E2C-87CE-1ABB4E339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DD168B-C6F6-A3D5-A00C-0E700339F69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F2566EF-AD56-8A87-79A8-53EA8A5C1222}"/>
              </a:ext>
            </a:extLst>
          </p:cNvPr>
          <p:cNvSpPr>
            <a:spLocks noGrp="1"/>
          </p:cNvSpPr>
          <p:nvPr>
            <p:ph type="dt" sz="half" idx="10"/>
          </p:nvPr>
        </p:nvSpPr>
        <p:spPr/>
        <p:txBody>
          <a:bodyPr/>
          <a:lstStyle/>
          <a:p>
            <a:fld id="{D23D671C-E294-4FB2-AC05-9F748CB99CD7}" type="datetime1">
              <a:rPr lang="fr-FR" smtClean="0"/>
              <a:t>12/02/2024</a:t>
            </a:fld>
            <a:endParaRPr lang="fr-FR"/>
          </a:p>
        </p:txBody>
      </p:sp>
      <p:sp>
        <p:nvSpPr>
          <p:cNvPr id="8" name="Espace réservé du pied de page 7">
            <a:extLst>
              <a:ext uri="{FF2B5EF4-FFF2-40B4-BE49-F238E27FC236}">
                <a16:creationId xmlns:a16="http://schemas.microsoft.com/office/drawing/2014/main" id="{81833E8D-787C-F4F1-F58C-C9C3FB1715A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F97071E-8CA7-E136-D71F-31C3E7A1AB69}"/>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17287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02B86-0AF6-3ADB-9926-CBAC5A6763B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CBAD414-1457-CF2D-B9C1-2319CF51C99A}"/>
              </a:ext>
            </a:extLst>
          </p:cNvPr>
          <p:cNvSpPr>
            <a:spLocks noGrp="1"/>
          </p:cNvSpPr>
          <p:nvPr>
            <p:ph type="dt" sz="half" idx="10"/>
          </p:nvPr>
        </p:nvSpPr>
        <p:spPr/>
        <p:txBody>
          <a:bodyPr/>
          <a:lstStyle/>
          <a:p>
            <a:fld id="{33385C47-8E7B-405C-9ED2-206CB0988186}" type="datetime1">
              <a:rPr lang="fr-FR" smtClean="0"/>
              <a:t>12/02/2024</a:t>
            </a:fld>
            <a:endParaRPr lang="fr-FR"/>
          </a:p>
        </p:txBody>
      </p:sp>
      <p:sp>
        <p:nvSpPr>
          <p:cNvPr id="4" name="Espace réservé du pied de page 3">
            <a:extLst>
              <a:ext uri="{FF2B5EF4-FFF2-40B4-BE49-F238E27FC236}">
                <a16:creationId xmlns:a16="http://schemas.microsoft.com/office/drawing/2014/main" id="{52A48C4A-C574-994D-B21A-85961C4958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41E9D1-DBA3-4089-FE27-6D14C227EDE0}"/>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233210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AC46D53-3EE4-D2F1-0E51-A0253AC31B59}"/>
              </a:ext>
            </a:extLst>
          </p:cNvPr>
          <p:cNvSpPr>
            <a:spLocks noGrp="1"/>
          </p:cNvSpPr>
          <p:nvPr>
            <p:ph type="dt" sz="half" idx="10"/>
          </p:nvPr>
        </p:nvSpPr>
        <p:spPr/>
        <p:txBody>
          <a:bodyPr/>
          <a:lstStyle/>
          <a:p>
            <a:fld id="{4B6A534E-BB39-46BE-9D89-7574BB1E21C3}" type="datetime1">
              <a:rPr lang="fr-FR" smtClean="0"/>
              <a:t>12/02/2024</a:t>
            </a:fld>
            <a:endParaRPr lang="fr-FR"/>
          </a:p>
        </p:txBody>
      </p:sp>
      <p:sp>
        <p:nvSpPr>
          <p:cNvPr id="3" name="Espace réservé du pied de page 2">
            <a:extLst>
              <a:ext uri="{FF2B5EF4-FFF2-40B4-BE49-F238E27FC236}">
                <a16:creationId xmlns:a16="http://schemas.microsoft.com/office/drawing/2014/main" id="{FACB7E10-6B8F-0A7C-5120-18AE516D57C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144EB63-D377-EBDF-E114-2A146532DCA9}"/>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345854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C23596-8B8D-56D6-CD42-7C8826E22E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ECEDB5E-7C49-11B2-4BDC-CFB75B192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66B2C38-189D-CA66-2309-8B2F117EE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E206BE-5A10-D344-60F7-F9097C4E60E3}"/>
              </a:ext>
            </a:extLst>
          </p:cNvPr>
          <p:cNvSpPr>
            <a:spLocks noGrp="1"/>
          </p:cNvSpPr>
          <p:nvPr>
            <p:ph type="dt" sz="half" idx="10"/>
          </p:nvPr>
        </p:nvSpPr>
        <p:spPr/>
        <p:txBody>
          <a:bodyPr/>
          <a:lstStyle/>
          <a:p>
            <a:fld id="{3AB16813-8B91-45DC-AC83-1685BB1E7715}" type="datetime1">
              <a:rPr lang="fr-FR" smtClean="0"/>
              <a:t>12/02/2024</a:t>
            </a:fld>
            <a:endParaRPr lang="fr-FR"/>
          </a:p>
        </p:txBody>
      </p:sp>
      <p:sp>
        <p:nvSpPr>
          <p:cNvPr id="6" name="Espace réservé du pied de page 5">
            <a:extLst>
              <a:ext uri="{FF2B5EF4-FFF2-40B4-BE49-F238E27FC236}">
                <a16:creationId xmlns:a16="http://schemas.microsoft.com/office/drawing/2014/main" id="{469A217A-AE2A-E8E3-F101-962C8E6A42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8FBBF37-5CF9-EA38-0708-3677198F4D17}"/>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325339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426FE-AA7A-3A4E-2ED7-4A1E1AA4FF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0DDFA2B-9636-6CCD-9199-B5F92DB57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84EC6FC-4126-BDF0-CD67-5CA9366F5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13E731-4402-01FC-2C3C-4C035C6EC0E1}"/>
              </a:ext>
            </a:extLst>
          </p:cNvPr>
          <p:cNvSpPr>
            <a:spLocks noGrp="1"/>
          </p:cNvSpPr>
          <p:nvPr>
            <p:ph type="dt" sz="half" idx="10"/>
          </p:nvPr>
        </p:nvSpPr>
        <p:spPr/>
        <p:txBody>
          <a:bodyPr/>
          <a:lstStyle/>
          <a:p>
            <a:fld id="{AD3C64F7-1885-4BC3-A8EF-3B9243BB3C6C}" type="datetime1">
              <a:rPr lang="fr-FR" smtClean="0"/>
              <a:t>12/02/2024</a:t>
            </a:fld>
            <a:endParaRPr lang="fr-FR"/>
          </a:p>
        </p:txBody>
      </p:sp>
      <p:sp>
        <p:nvSpPr>
          <p:cNvPr id="6" name="Espace réservé du pied de page 5">
            <a:extLst>
              <a:ext uri="{FF2B5EF4-FFF2-40B4-BE49-F238E27FC236}">
                <a16:creationId xmlns:a16="http://schemas.microsoft.com/office/drawing/2014/main" id="{F35797FC-7724-5BA7-B503-0CA6104115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E4E3CF-0E6E-7669-EF86-A2D7D763847B}"/>
              </a:ext>
            </a:extLst>
          </p:cNvPr>
          <p:cNvSpPr>
            <a:spLocks noGrp="1"/>
          </p:cNvSpPr>
          <p:nvPr>
            <p:ph type="sldNum" sz="quarter" idx="12"/>
          </p:nvPr>
        </p:nvSpPr>
        <p:spPr/>
        <p:txBody>
          <a:bodyPr/>
          <a:lstStyle/>
          <a:p>
            <a:fld id="{FF3C8F6A-E3F4-420C-A720-77567C72E007}" type="slidenum">
              <a:rPr lang="fr-FR" smtClean="0"/>
              <a:t>‹N°›</a:t>
            </a:fld>
            <a:endParaRPr lang="fr-FR"/>
          </a:p>
        </p:txBody>
      </p:sp>
    </p:spTree>
    <p:extLst>
      <p:ext uri="{BB962C8B-B14F-4D97-AF65-F5344CB8AC3E}">
        <p14:creationId xmlns:p14="http://schemas.microsoft.com/office/powerpoint/2010/main" val="189077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2D04D3B-A440-A8AE-423E-EABD59041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D0E6046-1D12-1DF6-75DA-4FAFA494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4F62E8-E79F-D9AB-5213-145FC8D52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75B25-5CB4-44DB-A071-7A841DBF0BCB}" type="datetime1">
              <a:rPr lang="fr-FR" smtClean="0"/>
              <a:t>12/02/2024</a:t>
            </a:fld>
            <a:endParaRPr lang="fr-FR"/>
          </a:p>
        </p:txBody>
      </p:sp>
      <p:sp>
        <p:nvSpPr>
          <p:cNvPr id="5" name="Espace réservé du pied de page 4">
            <a:extLst>
              <a:ext uri="{FF2B5EF4-FFF2-40B4-BE49-F238E27FC236}">
                <a16:creationId xmlns:a16="http://schemas.microsoft.com/office/drawing/2014/main" id="{70B46F5E-32A6-895B-01DE-BB24B6E6A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55A3BC-23A7-12F8-81E5-87D209385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C8F6A-E3F4-420C-A720-77567C72E007}" type="slidenum">
              <a:rPr lang="fr-FR" smtClean="0"/>
              <a:t>‹N°›</a:t>
            </a:fld>
            <a:endParaRPr lang="fr-FR"/>
          </a:p>
        </p:txBody>
      </p:sp>
    </p:spTree>
    <p:extLst>
      <p:ext uri="{BB962C8B-B14F-4D97-AF65-F5344CB8AC3E}">
        <p14:creationId xmlns:p14="http://schemas.microsoft.com/office/powerpoint/2010/main" val="2515477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projet8dashboard-b3dzbftqkg4fwmduh4ijlk.streamlit.app/Analyse_Crit&#232;res"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abs/1909.13719v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F0E69-DD57-52EC-8A88-8452CDF8C3F0}"/>
              </a:ext>
            </a:extLst>
          </p:cNvPr>
          <p:cNvSpPr>
            <a:spLocks noGrp="1"/>
          </p:cNvSpPr>
          <p:nvPr>
            <p:ph type="ctrTitle"/>
          </p:nvPr>
        </p:nvSpPr>
        <p:spPr/>
        <p:txBody>
          <a:bodyPr/>
          <a:lstStyle/>
          <a:p>
            <a:r>
              <a:rPr lang="fr-FR" dirty="0">
                <a:latin typeface="Gill Sans MT" panose="020B0502020104020203" pitchFamily="34" charset="0"/>
              </a:rPr>
              <a:t>Réalisez un Dashboard et assurez une veille technique</a:t>
            </a:r>
          </a:p>
        </p:txBody>
      </p:sp>
      <p:sp>
        <p:nvSpPr>
          <p:cNvPr id="3" name="Sous-titre 2">
            <a:extLst>
              <a:ext uri="{FF2B5EF4-FFF2-40B4-BE49-F238E27FC236}">
                <a16:creationId xmlns:a16="http://schemas.microsoft.com/office/drawing/2014/main" id="{25656944-D68C-099D-4B50-BA7956348EC1}"/>
              </a:ext>
            </a:extLst>
          </p:cNvPr>
          <p:cNvSpPr>
            <a:spLocks noGrp="1"/>
          </p:cNvSpPr>
          <p:nvPr>
            <p:ph type="subTitle" idx="1"/>
          </p:nvPr>
        </p:nvSpPr>
        <p:spPr/>
        <p:txBody>
          <a:bodyPr/>
          <a:lstStyle/>
          <a:p>
            <a:r>
              <a:rPr lang="fr-FR" dirty="0">
                <a:latin typeface="Gill Sans MT" panose="020B0502020104020203" pitchFamily="34" charset="0"/>
              </a:rPr>
              <a:t>Home Default </a:t>
            </a:r>
            <a:r>
              <a:rPr lang="fr-FR" dirty="0" err="1">
                <a:latin typeface="Gill Sans MT" panose="020B0502020104020203" pitchFamily="34" charset="0"/>
              </a:rPr>
              <a:t>Credit</a:t>
            </a:r>
            <a:r>
              <a:rPr lang="fr-FR" dirty="0">
                <a:latin typeface="Gill Sans MT" panose="020B0502020104020203" pitchFamily="34" charset="0"/>
              </a:rPr>
              <a:t> Risk</a:t>
            </a:r>
          </a:p>
        </p:txBody>
      </p:sp>
      <p:sp>
        <p:nvSpPr>
          <p:cNvPr id="5" name="Espace réservé du numéro de diapositive 4">
            <a:extLst>
              <a:ext uri="{FF2B5EF4-FFF2-40B4-BE49-F238E27FC236}">
                <a16:creationId xmlns:a16="http://schemas.microsoft.com/office/drawing/2014/main" id="{CDEF3351-D925-F1E8-4B95-FF4858117F19}"/>
              </a:ext>
            </a:extLst>
          </p:cNvPr>
          <p:cNvSpPr>
            <a:spLocks noGrp="1"/>
          </p:cNvSpPr>
          <p:nvPr>
            <p:ph type="sldNum" sz="quarter" idx="12"/>
          </p:nvPr>
        </p:nvSpPr>
        <p:spPr/>
        <p:txBody>
          <a:bodyPr/>
          <a:lstStyle/>
          <a:p>
            <a:fld id="{FF3C8F6A-E3F4-420C-A720-77567C72E007}" type="slidenum">
              <a:rPr lang="fr-FR" smtClean="0">
                <a:solidFill>
                  <a:schemeClr val="bg1"/>
                </a:solidFill>
              </a:rPr>
              <a:t>1</a:t>
            </a:fld>
            <a:endParaRPr lang="fr-FR" dirty="0">
              <a:solidFill>
                <a:schemeClr val="bg1"/>
              </a:solidFill>
            </a:endParaRPr>
          </a:p>
        </p:txBody>
      </p:sp>
    </p:spTree>
    <p:extLst>
      <p:ext uri="{BB962C8B-B14F-4D97-AF65-F5344CB8AC3E}">
        <p14:creationId xmlns:p14="http://schemas.microsoft.com/office/powerpoint/2010/main" val="322174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928D1-CF1B-3B1D-6797-E62DB5364812}"/>
              </a:ext>
            </a:extLst>
          </p:cNvPr>
          <p:cNvSpPr>
            <a:spLocks noGrp="1"/>
          </p:cNvSpPr>
          <p:nvPr>
            <p:ph type="title"/>
          </p:nvPr>
        </p:nvSpPr>
        <p:spPr/>
        <p:txBody>
          <a:bodyPr/>
          <a:lstStyle/>
          <a:p>
            <a:r>
              <a:rPr lang="fr-FR" dirty="0"/>
              <a:t>State-of-Art avant</a:t>
            </a:r>
          </a:p>
        </p:txBody>
      </p:sp>
      <p:sp>
        <p:nvSpPr>
          <p:cNvPr id="3" name="Espace réservé du contenu 2">
            <a:extLst>
              <a:ext uri="{FF2B5EF4-FFF2-40B4-BE49-F238E27FC236}">
                <a16:creationId xmlns:a16="http://schemas.microsoft.com/office/drawing/2014/main" id="{37622C8F-92D3-7A1E-2704-9EF7AC68F225}"/>
              </a:ext>
            </a:extLst>
          </p:cNvPr>
          <p:cNvSpPr>
            <a:spLocks noGrp="1"/>
          </p:cNvSpPr>
          <p:nvPr>
            <p:ph idx="1"/>
          </p:nvPr>
        </p:nvSpPr>
        <p:spPr/>
        <p:txBody>
          <a:bodyPr/>
          <a:lstStyle/>
          <a:p>
            <a:pPr>
              <a:lnSpc>
                <a:spcPct val="150000"/>
              </a:lnSpc>
            </a:pPr>
            <a:r>
              <a:rPr lang="fr-FR" dirty="0"/>
              <a:t>Auto Augment</a:t>
            </a:r>
          </a:p>
          <a:p>
            <a:pPr>
              <a:lnSpc>
                <a:spcPct val="150000"/>
              </a:lnSpc>
            </a:pPr>
            <a:r>
              <a:rPr lang="fr-FR" dirty="0"/>
              <a:t>Fast Auto Augment</a:t>
            </a:r>
          </a:p>
          <a:p>
            <a:pPr>
              <a:lnSpc>
                <a:spcPct val="150000"/>
              </a:lnSpc>
            </a:pPr>
            <a:r>
              <a:rPr lang="fr-FR" dirty="0"/>
              <a:t>Population </a:t>
            </a:r>
            <a:r>
              <a:rPr lang="fr-FR" dirty="0" err="1"/>
              <a:t>Based</a:t>
            </a:r>
            <a:r>
              <a:rPr lang="fr-FR" dirty="0"/>
              <a:t> Augmentation</a:t>
            </a:r>
          </a:p>
          <a:p>
            <a:endParaRPr lang="fr-FR" dirty="0"/>
          </a:p>
          <a:p>
            <a:r>
              <a:rPr lang="fr-FR" dirty="0"/>
              <a:t>Limites : </a:t>
            </a:r>
          </a:p>
          <a:p>
            <a:pPr lvl="2"/>
            <a:r>
              <a:rPr lang="fr-FR" dirty="0"/>
              <a:t>Recherche optimisée à part</a:t>
            </a:r>
          </a:p>
          <a:p>
            <a:pPr lvl="2"/>
            <a:r>
              <a:rPr lang="fr-FR" dirty="0"/>
              <a:t>Plus complexe</a:t>
            </a:r>
          </a:p>
          <a:p>
            <a:pPr lvl="2"/>
            <a:r>
              <a:rPr lang="fr-FR" dirty="0"/>
              <a:t>Plus de puissance de calcul requise</a:t>
            </a:r>
          </a:p>
          <a:p>
            <a:pPr lvl="2"/>
            <a:endParaRPr lang="fr-FR" dirty="0"/>
          </a:p>
        </p:txBody>
      </p:sp>
      <p:sp>
        <p:nvSpPr>
          <p:cNvPr id="5" name="Espace réservé du numéro de diapositive 4">
            <a:extLst>
              <a:ext uri="{FF2B5EF4-FFF2-40B4-BE49-F238E27FC236}">
                <a16:creationId xmlns:a16="http://schemas.microsoft.com/office/drawing/2014/main" id="{CA790CF5-36BB-3E75-6EAD-10741792C7C1}"/>
              </a:ext>
            </a:extLst>
          </p:cNvPr>
          <p:cNvSpPr>
            <a:spLocks noGrp="1"/>
          </p:cNvSpPr>
          <p:nvPr>
            <p:ph type="sldNum" sz="quarter" idx="12"/>
          </p:nvPr>
        </p:nvSpPr>
        <p:spPr/>
        <p:txBody>
          <a:bodyPr/>
          <a:lstStyle/>
          <a:p>
            <a:fld id="{FF3C8F6A-E3F4-420C-A720-77567C72E007}" type="slidenum">
              <a:rPr lang="fr-FR" smtClean="0">
                <a:solidFill>
                  <a:schemeClr val="bg1"/>
                </a:solidFill>
              </a:rPr>
              <a:t>10</a:t>
            </a:fld>
            <a:endParaRPr lang="fr-FR" dirty="0">
              <a:solidFill>
                <a:schemeClr val="bg1"/>
              </a:solidFill>
            </a:endParaRPr>
          </a:p>
        </p:txBody>
      </p:sp>
    </p:spTree>
    <p:extLst>
      <p:ext uri="{BB962C8B-B14F-4D97-AF65-F5344CB8AC3E}">
        <p14:creationId xmlns:p14="http://schemas.microsoft.com/office/powerpoint/2010/main" val="81595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AC209-1D17-6580-A4D2-87C1482A9651}"/>
              </a:ext>
            </a:extLst>
          </p:cNvPr>
          <p:cNvSpPr>
            <a:spLocks noGrp="1"/>
          </p:cNvSpPr>
          <p:nvPr>
            <p:ph type="title"/>
          </p:nvPr>
        </p:nvSpPr>
        <p:spPr>
          <a:xfrm>
            <a:off x="838200" y="18255"/>
            <a:ext cx="10515600" cy="1325563"/>
          </a:xfrm>
        </p:spPr>
        <p:txBody>
          <a:bodyPr/>
          <a:lstStyle/>
          <a:p>
            <a:r>
              <a:rPr lang="fr-FR" dirty="0"/>
              <a:t>Fonctionnement</a:t>
            </a:r>
          </a:p>
        </p:txBody>
      </p:sp>
      <p:sp>
        <p:nvSpPr>
          <p:cNvPr id="3" name="Espace réservé du contenu 2">
            <a:extLst>
              <a:ext uri="{FF2B5EF4-FFF2-40B4-BE49-F238E27FC236}">
                <a16:creationId xmlns:a16="http://schemas.microsoft.com/office/drawing/2014/main" id="{046E4300-4FB7-D1BF-374B-7FEB048AAD48}"/>
              </a:ext>
            </a:extLst>
          </p:cNvPr>
          <p:cNvSpPr>
            <a:spLocks noGrp="1"/>
          </p:cNvSpPr>
          <p:nvPr>
            <p:ph idx="1"/>
          </p:nvPr>
        </p:nvSpPr>
        <p:spPr>
          <a:xfrm>
            <a:off x="481477" y="1881003"/>
            <a:ext cx="10515600" cy="4351338"/>
          </a:xfrm>
        </p:spPr>
        <p:txBody>
          <a:bodyPr/>
          <a:lstStyle/>
          <a:p>
            <a:r>
              <a:rPr lang="fr-FR" dirty="0"/>
              <a:t>Transformation aléatoire</a:t>
            </a:r>
          </a:p>
          <a:p>
            <a:endParaRPr lang="fr-FR" dirty="0"/>
          </a:p>
          <a:p>
            <a:r>
              <a:rPr lang="fr-FR" dirty="0"/>
              <a:t>Nombre de transformation à définir</a:t>
            </a:r>
          </a:p>
          <a:p>
            <a:endParaRPr lang="fr-FR" dirty="0"/>
          </a:p>
          <a:p>
            <a:r>
              <a:rPr lang="fr-FR" dirty="0"/>
              <a:t>Magnitude à choisir aussi</a:t>
            </a:r>
          </a:p>
          <a:p>
            <a:endParaRPr lang="fr-FR" dirty="0"/>
          </a:p>
          <a:p>
            <a:endParaRPr lang="fr-FR" dirty="0"/>
          </a:p>
        </p:txBody>
      </p:sp>
      <p:sp>
        <p:nvSpPr>
          <p:cNvPr id="4" name="Espace réservé du numéro de diapositive 3">
            <a:extLst>
              <a:ext uri="{FF2B5EF4-FFF2-40B4-BE49-F238E27FC236}">
                <a16:creationId xmlns:a16="http://schemas.microsoft.com/office/drawing/2014/main" id="{8A48529A-7758-D91B-B178-9861CFC9E254}"/>
              </a:ext>
            </a:extLst>
          </p:cNvPr>
          <p:cNvSpPr>
            <a:spLocks noGrp="1"/>
          </p:cNvSpPr>
          <p:nvPr>
            <p:ph type="sldNum" sz="quarter" idx="12"/>
          </p:nvPr>
        </p:nvSpPr>
        <p:spPr/>
        <p:txBody>
          <a:bodyPr/>
          <a:lstStyle/>
          <a:p>
            <a:fld id="{FF3C8F6A-E3F4-420C-A720-77567C72E007}" type="slidenum">
              <a:rPr lang="fr-FR" smtClean="0"/>
              <a:t>11</a:t>
            </a:fld>
            <a:endParaRPr lang="fr-FR"/>
          </a:p>
        </p:txBody>
      </p:sp>
      <p:pic>
        <p:nvPicPr>
          <p:cNvPr id="6" name="Image 5">
            <a:extLst>
              <a:ext uri="{FF2B5EF4-FFF2-40B4-BE49-F238E27FC236}">
                <a16:creationId xmlns:a16="http://schemas.microsoft.com/office/drawing/2014/main" id="{ED68275C-A55F-352B-2E35-C99F1E72A710}"/>
              </a:ext>
            </a:extLst>
          </p:cNvPr>
          <p:cNvPicPr>
            <a:picLocks noChangeAspect="1"/>
          </p:cNvPicPr>
          <p:nvPr/>
        </p:nvPicPr>
        <p:blipFill>
          <a:blip r:embed="rId3"/>
          <a:stretch>
            <a:fillRect/>
          </a:stretch>
        </p:blipFill>
        <p:spPr>
          <a:xfrm>
            <a:off x="6452724" y="1289784"/>
            <a:ext cx="5584820" cy="4818547"/>
          </a:xfrm>
          <a:prstGeom prst="rect">
            <a:avLst/>
          </a:prstGeom>
        </p:spPr>
      </p:pic>
    </p:spTree>
    <p:extLst>
      <p:ext uri="{BB962C8B-B14F-4D97-AF65-F5344CB8AC3E}">
        <p14:creationId xmlns:p14="http://schemas.microsoft.com/office/powerpoint/2010/main" val="77012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E7251-AED3-2A6A-B626-0CBF2607F274}"/>
              </a:ext>
            </a:extLst>
          </p:cNvPr>
          <p:cNvSpPr>
            <a:spLocks noGrp="1"/>
          </p:cNvSpPr>
          <p:nvPr>
            <p:ph type="title"/>
          </p:nvPr>
        </p:nvSpPr>
        <p:spPr/>
        <p:txBody>
          <a:bodyPr/>
          <a:lstStyle/>
          <a:p>
            <a:r>
              <a:rPr lang="fr-FR" dirty="0"/>
              <a:t>Modélisation</a:t>
            </a:r>
          </a:p>
        </p:txBody>
      </p:sp>
      <p:sp>
        <p:nvSpPr>
          <p:cNvPr id="3" name="Espace réservé du contenu 2">
            <a:extLst>
              <a:ext uri="{FF2B5EF4-FFF2-40B4-BE49-F238E27FC236}">
                <a16:creationId xmlns:a16="http://schemas.microsoft.com/office/drawing/2014/main" id="{2E04B4BE-139E-6D0B-E9A8-9AC8AAC4DB81}"/>
              </a:ext>
            </a:extLst>
          </p:cNvPr>
          <p:cNvSpPr>
            <a:spLocks noGrp="1"/>
          </p:cNvSpPr>
          <p:nvPr>
            <p:ph idx="1"/>
          </p:nvPr>
        </p:nvSpPr>
        <p:spPr/>
        <p:txBody>
          <a:bodyPr/>
          <a:lstStyle/>
          <a:p>
            <a:r>
              <a:rPr lang="fr-FR" dirty="0"/>
              <a:t>Traitement des images</a:t>
            </a:r>
          </a:p>
          <a:p>
            <a:endParaRPr lang="fr-FR" dirty="0"/>
          </a:p>
          <a:p>
            <a:r>
              <a:rPr lang="fr-FR" dirty="0" err="1"/>
              <a:t>RandAugment</a:t>
            </a:r>
            <a:endParaRPr lang="fr-FR" dirty="0"/>
          </a:p>
          <a:p>
            <a:endParaRPr lang="fr-FR" dirty="0"/>
          </a:p>
          <a:p>
            <a:r>
              <a:rPr lang="fr-FR" dirty="0"/>
              <a:t>VGG16() pré-entraîné</a:t>
            </a:r>
          </a:p>
          <a:p>
            <a:endParaRPr lang="fr-FR" dirty="0"/>
          </a:p>
          <a:p>
            <a:r>
              <a:rPr lang="fr-FR" dirty="0"/>
              <a:t>Couches supplémentaires entrainables</a:t>
            </a:r>
          </a:p>
        </p:txBody>
      </p:sp>
      <p:sp>
        <p:nvSpPr>
          <p:cNvPr id="4" name="Espace réservé du numéro de diapositive 3">
            <a:extLst>
              <a:ext uri="{FF2B5EF4-FFF2-40B4-BE49-F238E27FC236}">
                <a16:creationId xmlns:a16="http://schemas.microsoft.com/office/drawing/2014/main" id="{41D8CED8-5A90-71DC-7626-5AE8BAF83D91}"/>
              </a:ext>
            </a:extLst>
          </p:cNvPr>
          <p:cNvSpPr>
            <a:spLocks noGrp="1"/>
          </p:cNvSpPr>
          <p:nvPr>
            <p:ph type="sldNum" sz="quarter" idx="12"/>
          </p:nvPr>
        </p:nvSpPr>
        <p:spPr/>
        <p:txBody>
          <a:bodyPr/>
          <a:lstStyle/>
          <a:p>
            <a:fld id="{FF3C8F6A-E3F4-420C-A720-77567C72E007}" type="slidenum">
              <a:rPr lang="fr-FR" smtClean="0"/>
              <a:t>12</a:t>
            </a:fld>
            <a:endParaRPr lang="fr-FR"/>
          </a:p>
        </p:txBody>
      </p:sp>
    </p:spTree>
    <p:extLst>
      <p:ext uri="{BB962C8B-B14F-4D97-AF65-F5344CB8AC3E}">
        <p14:creationId xmlns:p14="http://schemas.microsoft.com/office/powerpoint/2010/main" val="374792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DA83C-0AEB-7E39-ABBC-73BB54FA9CCE}"/>
              </a:ext>
            </a:extLst>
          </p:cNvPr>
          <p:cNvSpPr>
            <a:spLocks noGrp="1"/>
          </p:cNvSpPr>
          <p:nvPr>
            <p:ph type="title"/>
          </p:nvPr>
        </p:nvSpPr>
        <p:spPr/>
        <p:txBody>
          <a:bodyPr/>
          <a:lstStyle/>
          <a:p>
            <a:r>
              <a:rPr lang="fr-FR" dirty="0"/>
              <a:t>Résultats</a:t>
            </a:r>
          </a:p>
        </p:txBody>
      </p:sp>
      <p:sp>
        <p:nvSpPr>
          <p:cNvPr id="4" name="Espace réservé du numéro de diapositive 3">
            <a:extLst>
              <a:ext uri="{FF2B5EF4-FFF2-40B4-BE49-F238E27FC236}">
                <a16:creationId xmlns:a16="http://schemas.microsoft.com/office/drawing/2014/main" id="{9A7455B3-7308-D175-2436-9721FDE8F542}"/>
              </a:ext>
            </a:extLst>
          </p:cNvPr>
          <p:cNvSpPr>
            <a:spLocks noGrp="1"/>
          </p:cNvSpPr>
          <p:nvPr>
            <p:ph type="sldNum" sz="quarter" idx="12"/>
          </p:nvPr>
        </p:nvSpPr>
        <p:spPr/>
        <p:txBody>
          <a:bodyPr/>
          <a:lstStyle/>
          <a:p>
            <a:fld id="{FF3C8F6A-E3F4-420C-A720-77567C72E007}" type="slidenum">
              <a:rPr lang="fr-FR" smtClean="0"/>
              <a:t>13</a:t>
            </a:fld>
            <a:endParaRPr lang="fr-FR"/>
          </a:p>
        </p:txBody>
      </p:sp>
      <p:pic>
        <p:nvPicPr>
          <p:cNvPr id="6" name="Image 5">
            <a:extLst>
              <a:ext uri="{FF2B5EF4-FFF2-40B4-BE49-F238E27FC236}">
                <a16:creationId xmlns:a16="http://schemas.microsoft.com/office/drawing/2014/main" id="{6DE4A364-88DB-B932-7BAC-911AEC2F40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6419"/>
            <a:ext cx="6097534" cy="3082871"/>
          </a:xfrm>
          <a:prstGeom prst="rect">
            <a:avLst/>
          </a:prstGeom>
          <a:noFill/>
          <a:ln>
            <a:noFill/>
          </a:ln>
        </p:spPr>
      </p:pic>
      <p:pic>
        <p:nvPicPr>
          <p:cNvPr id="7" name="Image 6">
            <a:extLst>
              <a:ext uri="{FF2B5EF4-FFF2-40B4-BE49-F238E27FC236}">
                <a16:creationId xmlns:a16="http://schemas.microsoft.com/office/drawing/2014/main" id="{F4C0A365-755A-7189-38D7-C220D04D36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 y="2076419"/>
            <a:ext cx="6096000" cy="3082871"/>
          </a:xfrm>
          <a:prstGeom prst="rect">
            <a:avLst/>
          </a:prstGeom>
          <a:noFill/>
          <a:ln>
            <a:noFill/>
          </a:ln>
        </p:spPr>
      </p:pic>
      <p:cxnSp>
        <p:nvCxnSpPr>
          <p:cNvPr id="9" name="Connecteur droit 8">
            <a:extLst>
              <a:ext uri="{FF2B5EF4-FFF2-40B4-BE49-F238E27FC236}">
                <a16:creationId xmlns:a16="http://schemas.microsoft.com/office/drawing/2014/main" id="{87B5A898-F5B5-C810-9097-C6D7336111F9}"/>
              </a:ext>
            </a:extLst>
          </p:cNvPr>
          <p:cNvCxnSpPr>
            <a:cxnSpLocks/>
          </p:cNvCxnSpPr>
          <p:nvPr/>
        </p:nvCxnSpPr>
        <p:spPr>
          <a:xfrm>
            <a:off x="6096000" y="2076419"/>
            <a:ext cx="0" cy="3082871"/>
          </a:xfrm>
          <a:prstGeom prst="line">
            <a:avLst/>
          </a:prstGeom>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6B91E7FB-680F-F2E2-0DE3-FE43B7347296}"/>
              </a:ext>
            </a:extLst>
          </p:cNvPr>
          <p:cNvSpPr txBox="1"/>
          <p:nvPr/>
        </p:nvSpPr>
        <p:spPr>
          <a:xfrm>
            <a:off x="2022239" y="1670218"/>
            <a:ext cx="2051524" cy="369332"/>
          </a:xfrm>
          <a:prstGeom prst="rect">
            <a:avLst/>
          </a:prstGeom>
          <a:noFill/>
        </p:spPr>
        <p:txBody>
          <a:bodyPr wrap="none" rtlCol="0">
            <a:spAutoFit/>
          </a:bodyPr>
          <a:lstStyle/>
          <a:p>
            <a:r>
              <a:rPr lang="fr-FR" dirty="0"/>
              <a:t>Data Augmentation</a:t>
            </a:r>
          </a:p>
        </p:txBody>
      </p:sp>
      <p:sp>
        <p:nvSpPr>
          <p:cNvPr id="12" name="ZoneTexte 11">
            <a:extLst>
              <a:ext uri="{FF2B5EF4-FFF2-40B4-BE49-F238E27FC236}">
                <a16:creationId xmlns:a16="http://schemas.microsoft.com/office/drawing/2014/main" id="{4F9559C5-C88F-ED60-D07A-60E93FD5427E}"/>
              </a:ext>
            </a:extLst>
          </p:cNvPr>
          <p:cNvSpPr txBox="1"/>
          <p:nvPr/>
        </p:nvSpPr>
        <p:spPr>
          <a:xfrm>
            <a:off x="8393600" y="1672507"/>
            <a:ext cx="1502334" cy="369332"/>
          </a:xfrm>
          <a:prstGeom prst="rect">
            <a:avLst/>
          </a:prstGeom>
          <a:noFill/>
        </p:spPr>
        <p:txBody>
          <a:bodyPr wrap="none" rtlCol="0">
            <a:spAutoFit/>
          </a:bodyPr>
          <a:lstStyle/>
          <a:p>
            <a:r>
              <a:rPr lang="fr-FR" dirty="0" err="1"/>
              <a:t>RandAugment</a:t>
            </a:r>
            <a:endParaRPr lang="fr-FR" dirty="0"/>
          </a:p>
        </p:txBody>
      </p:sp>
    </p:spTree>
    <p:extLst>
      <p:ext uri="{BB962C8B-B14F-4D97-AF65-F5344CB8AC3E}">
        <p14:creationId xmlns:p14="http://schemas.microsoft.com/office/powerpoint/2010/main" val="44283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6FAE9-1D23-18D2-EB7E-40EED377AD7D}"/>
              </a:ext>
            </a:extLst>
          </p:cNvPr>
          <p:cNvSpPr>
            <a:spLocks noGrp="1"/>
          </p:cNvSpPr>
          <p:nvPr>
            <p:ph type="title"/>
          </p:nvPr>
        </p:nvSpPr>
        <p:spPr/>
        <p:txBody>
          <a:bodyPr/>
          <a:lstStyle/>
          <a:p>
            <a:r>
              <a:rPr lang="fr-FR" dirty="0"/>
              <a:t>Meilleur Score</a:t>
            </a:r>
          </a:p>
        </p:txBody>
      </p:sp>
      <p:sp>
        <p:nvSpPr>
          <p:cNvPr id="4" name="Espace réservé du numéro de diapositive 3">
            <a:extLst>
              <a:ext uri="{FF2B5EF4-FFF2-40B4-BE49-F238E27FC236}">
                <a16:creationId xmlns:a16="http://schemas.microsoft.com/office/drawing/2014/main" id="{8A82839E-3460-986F-ACB2-A7C54C7C6AC5}"/>
              </a:ext>
            </a:extLst>
          </p:cNvPr>
          <p:cNvSpPr>
            <a:spLocks noGrp="1"/>
          </p:cNvSpPr>
          <p:nvPr>
            <p:ph type="sldNum" sz="quarter" idx="12"/>
          </p:nvPr>
        </p:nvSpPr>
        <p:spPr/>
        <p:txBody>
          <a:bodyPr/>
          <a:lstStyle/>
          <a:p>
            <a:fld id="{FF3C8F6A-E3F4-420C-A720-77567C72E007}" type="slidenum">
              <a:rPr lang="fr-FR" smtClean="0"/>
              <a:t>14</a:t>
            </a:fld>
            <a:endParaRPr lang="fr-FR"/>
          </a:p>
        </p:txBody>
      </p:sp>
      <p:graphicFrame>
        <p:nvGraphicFramePr>
          <p:cNvPr id="5" name="Tableau 4">
            <a:extLst>
              <a:ext uri="{FF2B5EF4-FFF2-40B4-BE49-F238E27FC236}">
                <a16:creationId xmlns:a16="http://schemas.microsoft.com/office/drawing/2014/main" id="{D482CC8A-66DF-8B21-34DB-4D2B684E3EB5}"/>
              </a:ext>
            </a:extLst>
          </p:cNvPr>
          <p:cNvGraphicFramePr>
            <a:graphicFrameLocks noGrp="1"/>
          </p:cNvGraphicFramePr>
          <p:nvPr>
            <p:extLst>
              <p:ext uri="{D42A27DB-BD31-4B8C-83A1-F6EECF244321}">
                <p14:modId xmlns:p14="http://schemas.microsoft.com/office/powerpoint/2010/main" val="3854707990"/>
              </p:ext>
            </p:extLst>
          </p:nvPr>
        </p:nvGraphicFramePr>
        <p:xfrm>
          <a:off x="1633482" y="2139074"/>
          <a:ext cx="8925035" cy="2948351"/>
        </p:xfrm>
        <a:graphic>
          <a:graphicData uri="http://schemas.openxmlformats.org/drawingml/2006/table">
            <a:tbl>
              <a:tblPr firstRow="1" firstCol="1" bandRow="1">
                <a:tableStyleId>{5C22544A-7EE6-4342-B048-85BDC9FD1C3A}</a:tableStyleId>
              </a:tblPr>
              <a:tblGrid>
                <a:gridCol w="2974682">
                  <a:extLst>
                    <a:ext uri="{9D8B030D-6E8A-4147-A177-3AD203B41FA5}">
                      <a16:colId xmlns:a16="http://schemas.microsoft.com/office/drawing/2014/main" val="126822419"/>
                    </a:ext>
                  </a:extLst>
                </a:gridCol>
                <a:gridCol w="2974682">
                  <a:extLst>
                    <a:ext uri="{9D8B030D-6E8A-4147-A177-3AD203B41FA5}">
                      <a16:colId xmlns:a16="http://schemas.microsoft.com/office/drawing/2014/main" val="426101950"/>
                    </a:ext>
                  </a:extLst>
                </a:gridCol>
                <a:gridCol w="2975671">
                  <a:extLst>
                    <a:ext uri="{9D8B030D-6E8A-4147-A177-3AD203B41FA5}">
                      <a16:colId xmlns:a16="http://schemas.microsoft.com/office/drawing/2014/main" val="1441120484"/>
                    </a:ext>
                  </a:extLst>
                </a:gridCol>
              </a:tblGrid>
              <a:tr h="1023611">
                <a:tc>
                  <a:txBody>
                    <a:bodyPr/>
                    <a:lstStyle/>
                    <a:p>
                      <a:pPr>
                        <a:lnSpc>
                          <a:spcPct val="115000"/>
                        </a:lnSpc>
                      </a:pPr>
                      <a:endParaRPr lang="fr-FR" sz="1100" dirty="0">
                        <a:effectLst/>
                      </a:endParaRPr>
                    </a:p>
                    <a:p>
                      <a:pPr>
                        <a:lnSpc>
                          <a:spcPct val="115000"/>
                        </a:lnSpc>
                      </a:pPr>
                      <a:r>
                        <a:rPr lang="fr-FR" sz="1100" dirty="0">
                          <a:effectLst/>
                        </a:rPr>
                        <a:t>                                                   Modèle</a:t>
                      </a:r>
                    </a:p>
                    <a:p>
                      <a:pPr>
                        <a:lnSpc>
                          <a:spcPct val="115000"/>
                        </a:lnSpc>
                      </a:pPr>
                      <a:endParaRPr lang="fr-FR" sz="1100" dirty="0">
                        <a:effectLst/>
                      </a:endParaRPr>
                    </a:p>
                    <a:p>
                      <a:pPr>
                        <a:lnSpc>
                          <a:spcPct val="115000"/>
                        </a:lnSpc>
                      </a:pPr>
                      <a:r>
                        <a:rPr lang="fr-FR" sz="1100" dirty="0">
                          <a:effectLst/>
                        </a:rPr>
                        <a:t>Scores</a:t>
                      </a:r>
                    </a:p>
                  </a:txBody>
                  <a:tcPr marL="68580" marR="68580" marT="0" marB="0"/>
                </a:tc>
                <a:tc>
                  <a:txBody>
                    <a:bodyPr/>
                    <a:lstStyle/>
                    <a:p>
                      <a:pPr algn="ctr">
                        <a:lnSpc>
                          <a:spcPct val="115000"/>
                        </a:lnSpc>
                      </a:pPr>
                      <a:endParaRPr lang="fr-FR" sz="1100" dirty="0">
                        <a:effectLst/>
                      </a:endParaRPr>
                    </a:p>
                    <a:p>
                      <a:pPr algn="ctr">
                        <a:lnSpc>
                          <a:spcPct val="115000"/>
                        </a:lnSpc>
                      </a:pPr>
                      <a:endParaRPr lang="fr-FR" sz="1100" dirty="0">
                        <a:effectLst/>
                      </a:endParaRPr>
                    </a:p>
                    <a:p>
                      <a:pPr algn="ctr">
                        <a:lnSpc>
                          <a:spcPct val="115000"/>
                        </a:lnSpc>
                      </a:pPr>
                      <a:r>
                        <a:rPr lang="fr-FR" sz="1100" dirty="0">
                          <a:effectLst/>
                        </a:rPr>
                        <a:t>Data Augmentation</a:t>
                      </a:r>
                      <a:endParaRPr lang="fr-FR"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endParaRPr lang="fr-FR" sz="1100" dirty="0">
                        <a:effectLst/>
                      </a:endParaRPr>
                    </a:p>
                    <a:p>
                      <a:pPr algn="ctr">
                        <a:lnSpc>
                          <a:spcPct val="115000"/>
                        </a:lnSpc>
                      </a:pPr>
                      <a:endParaRPr lang="fr-FR" sz="1100" dirty="0">
                        <a:effectLst/>
                      </a:endParaRPr>
                    </a:p>
                    <a:p>
                      <a:pPr algn="ctr">
                        <a:lnSpc>
                          <a:spcPct val="115000"/>
                        </a:lnSpc>
                      </a:pPr>
                      <a:r>
                        <a:rPr lang="fr-FR" sz="1100" dirty="0" err="1">
                          <a:effectLst/>
                        </a:rPr>
                        <a:t>RandAugment</a:t>
                      </a:r>
                      <a:endParaRPr lang="fr-FR"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16861518"/>
                  </a:ext>
                </a:extLst>
              </a:tr>
              <a:tr h="490836">
                <a:tc>
                  <a:txBody>
                    <a:bodyPr/>
                    <a:lstStyle/>
                    <a:p>
                      <a:pPr>
                        <a:lnSpc>
                          <a:spcPct val="115000"/>
                        </a:lnSpc>
                      </a:pPr>
                      <a:r>
                        <a:rPr lang="en-US" sz="1100">
                          <a:effectLst/>
                        </a:rPr>
                        <a:t>Best Training Accuracy</a:t>
                      </a:r>
                      <a:endParaRPr lang="fr-FR"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dirty="0">
                          <a:effectLst/>
                        </a:rPr>
                        <a:t>0.8893</a:t>
                      </a:r>
                      <a:endParaRPr lang="fr-FR"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a:effectLst/>
                        </a:rPr>
                        <a:t>0.8693</a:t>
                      </a:r>
                      <a:endParaRPr lang="fr-FR"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07435475"/>
                  </a:ext>
                </a:extLst>
              </a:tr>
              <a:tr h="452232">
                <a:tc>
                  <a:txBody>
                    <a:bodyPr/>
                    <a:lstStyle/>
                    <a:p>
                      <a:pPr>
                        <a:lnSpc>
                          <a:spcPct val="115000"/>
                        </a:lnSpc>
                      </a:pPr>
                      <a:r>
                        <a:rPr lang="en-US" sz="1100">
                          <a:effectLst/>
                        </a:rPr>
                        <a:t>Best Validation Accuracy</a:t>
                      </a:r>
                      <a:endParaRPr lang="fr-FR"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dirty="0">
                          <a:effectLst/>
                        </a:rPr>
                        <a:t>0.7446</a:t>
                      </a:r>
                      <a:endParaRPr lang="fr-FR"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a:effectLst/>
                        </a:rPr>
                        <a:t>0.7391</a:t>
                      </a:r>
                      <a:endParaRPr lang="fr-FR"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783114946"/>
                  </a:ext>
                </a:extLst>
              </a:tr>
              <a:tr h="490836">
                <a:tc>
                  <a:txBody>
                    <a:bodyPr/>
                    <a:lstStyle/>
                    <a:p>
                      <a:pPr>
                        <a:lnSpc>
                          <a:spcPct val="115000"/>
                        </a:lnSpc>
                      </a:pPr>
                      <a:r>
                        <a:rPr lang="en-US" sz="1100">
                          <a:effectLst/>
                        </a:rPr>
                        <a:t>Best Test Accuracy</a:t>
                      </a:r>
                      <a:endParaRPr lang="fr-FR"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dirty="0">
                          <a:effectLst/>
                        </a:rPr>
                        <a:t>0.7619</a:t>
                      </a:r>
                      <a:endParaRPr lang="fr-FR"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dirty="0">
                          <a:effectLst/>
                        </a:rPr>
                        <a:t>0.7683</a:t>
                      </a:r>
                      <a:endParaRPr lang="fr-FR"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679283651"/>
                  </a:ext>
                </a:extLst>
              </a:tr>
              <a:tr h="490836">
                <a:tc>
                  <a:txBody>
                    <a:bodyPr/>
                    <a:lstStyle/>
                    <a:p>
                      <a:pPr>
                        <a:lnSpc>
                          <a:spcPct val="115000"/>
                        </a:lnSpc>
                      </a:pPr>
                      <a:r>
                        <a:rPr lang="en-US" sz="1100" dirty="0">
                          <a:effectLst/>
                        </a:rPr>
                        <a:t>Temps </a:t>
                      </a:r>
                      <a:r>
                        <a:rPr lang="en-US" sz="1100" dirty="0" err="1">
                          <a:effectLst/>
                        </a:rPr>
                        <a:t>d’entrainement</a:t>
                      </a:r>
                      <a:endParaRPr lang="fr-FR"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a:effectLst/>
                        </a:rPr>
                        <a:t>23m 11s</a:t>
                      </a:r>
                      <a:endParaRPr lang="fr-FR"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100" dirty="0">
                          <a:effectLst/>
                        </a:rPr>
                        <a:t>17m 30s</a:t>
                      </a:r>
                      <a:endParaRPr lang="fr-FR"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0768349"/>
                  </a:ext>
                </a:extLst>
              </a:tr>
            </a:tbl>
          </a:graphicData>
        </a:graphic>
      </p:graphicFrame>
      <p:cxnSp>
        <p:nvCxnSpPr>
          <p:cNvPr id="7" name="Connecteur droit 6">
            <a:extLst>
              <a:ext uri="{FF2B5EF4-FFF2-40B4-BE49-F238E27FC236}">
                <a16:creationId xmlns:a16="http://schemas.microsoft.com/office/drawing/2014/main" id="{6962FCED-72B4-328B-8700-EB826F4806CE}"/>
              </a:ext>
            </a:extLst>
          </p:cNvPr>
          <p:cNvCxnSpPr/>
          <p:nvPr/>
        </p:nvCxnSpPr>
        <p:spPr>
          <a:xfrm>
            <a:off x="1626669" y="2156059"/>
            <a:ext cx="2983832" cy="981777"/>
          </a:xfrm>
          <a:prstGeom prst="line">
            <a:avLst/>
          </a:prstGeom>
          <a:ln>
            <a:solidFill>
              <a:schemeClr val="bg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8919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A20CE-DD82-42CB-9BC0-EDA5660200C5}"/>
              </a:ext>
            </a:extLst>
          </p:cNvPr>
          <p:cNvSpPr>
            <a:spLocks noGrp="1"/>
          </p:cNvSpPr>
          <p:nvPr>
            <p:ph type="title"/>
          </p:nvPr>
        </p:nvSpPr>
        <p:spPr>
          <a:xfrm>
            <a:off x="838200" y="18255"/>
            <a:ext cx="10515600" cy="1325563"/>
          </a:xfrm>
        </p:spPr>
        <p:txBody>
          <a:bodyPr/>
          <a:lstStyle/>
          <a:p>
            <a:r>
              <a:rPr lang="fr-FR" dirty="0"/>
              <a:t>Conclusion</a:t>
            </a:r>
          </a:p>
        </p:txBody>
      </p:sp>
      <p:sp>
        <p:nvSpPr>
          <p:cNvPr id="3" name="Espace réservé du contenu 2">
            <a:extLst>
              <a:ext uri="{FF2B5EF4-FFF2-40B4-BE49-F238E27FC236}">
                <a16:creationId xmlns:a16="http://schemas.microsoft.com/office/drawing/2014/main" id="{DB342B78-79BE-CC77-8440-64A8E3E98AFF}"/>
              </a:ext>
            </a:extLst>
          </p:cNvPr>
          <p:cNvSpPr>
            <a:spLocks noGrp="1"/>
          </p:cNvSpPr>
          <p:nvPr>
            <p:ph idx="1"/>
          </p:nvPr>
        </p:nvSpPr>
        <p:spPr>
          <a:xfrm>
            <a:off x="1107707" y="1343818"/>
            <a:ext cx="10515600" cy="4912603"/>
          </a:xfrm>
        </p:spPr>
        <p:txBody>
          <a:bodyPr>
            <a:normAutofit lnSpcReduction="10000"/>
          </a:bodyPr>
          <a:lstStyle/>
          <a:p>
            <a:r>
              <a:rPr lang="fr-FR" dirty="0"/>
              <a:t>Limites de </a:t>
            </a:r>
            <a:r>
              <a:rPr lang="fr-FR" dirty="0" err="1"/>
              <a:t>RandAugment</a:t>
            </a:r>
            <a:r>
              <a:rPr lang="fr-FR" dirty="0"/>
              <a:t> :</a:t>
            </a:r>
          </a:p>
          <a:p>
            <a:endParaRPr lang="fr-FR" dirty="0"/>
          </a:p>
          <a:p>
            <a:pPr lvl="2"/>
            <a:r>
              <a:rPr lang="fr-FR" sz="2400" dirty="0"/>
              <a:t>Transformation aléatoire</a:t>
            </a:r>
          </a:p>
          <a:p>
            <a:pPr lvl="2"/>
            <a:r>
              <a:rPr lang="fr-FR" sz="2400" dirty="0"/>
              <a:t>Sensible aux hyperparamètres</a:t>
            </a:r>
          </a:p>
          <a:p>
            <a:pPr lvl="2"/>
            <a:r>
              <a:rPr lang="fr-FR" sz="2400" dirty="0"/>
              <a:t>Domaine d’application limité</a:t>
            </a:r>
          </a:p>
          <a:p>
            <a:pPr lvl="2"/>
            <a:endParaRPr lang="fr-FR" sz="2400" dirty="0"/>
          </a:p>
          <a:p>
            <a:r>
              <a:rPr lang="fr-FR" dirty="0"/>
              <a:t>Améliorations</a:t>
            </a:r>
            <a:r>
              <a:rPr lang="fr-FR" sz="3600" dirty="0"/>
              <a:t> : </a:t>
            </a:r>
          </a:p>
          <a:p>
            <a:endParaRPr lang="fr-FR" sz="3600" dirty="0"/>
          </a:p>
          <a:p>
            <a:pPr lvl="2"/>
            <a:r>
              <a:rPr lang="fr-FR" sz="2400" dirty="0"/>
              <a:t>Personnaliser la liste des transformations</a:t>
            </a:r>
          </a:p>
          <a:p>
            <a:pPr lvl="2"/>
            <a:r>
              <a:rPr lang="fr-FR" sz="2400" dirty="0"/>
              <a:t>Ajuster les hyperparamètres</a:t>
            </a:r>
          </a:p>
          <a:p>
            <a:pPr lvl="2"/>
            <a:r>
              <a:rPr lang="fr-FR" sz="2400" dirty="0"/>
              <a:t>Combiner avec d’autres méthodes </a:t>
            </a:r>
          </a:p>
        </p:txBody>
      </p:sp>
      <p:sp>
        <p:nvSpPr>
          <p:cNvPr id="4" name="Espace réservé du numéro de diapositive 3">
            <a:extLst>
              <a:ext uri="{FF2B5EF4-FFF2-40B4-BE49-F238E27FC236}">
                <a16:creationId xmlns:a16="http://schemas.microsoft.com/office/drawing/2014/main" id="{8C48FB25-C931-FBD9-E946-82A7DD05FE9D}"/>
              </a:ext>
            </a:extLst>
          </p:cNvPr>
          <p:cNvSpPr>
            <a:spLocks noGrp="1"/>
          </p:cNvSpPr>
          <p:nvPr>
            <p:ph type="sldNum" sz="quarter" idx="12"/>
          </p:nvPr>
        </p:nvSpPr>
        <p:spPr/>
        <p:txBody>
          <a:bodyPr/>
          <a:lstStyle/>
          <a:p>
            <a:fld id="{FF3C8F6A-E3F4-420C-A720-77567C72E007}" type="slidenum">
              <a:rPr lang="fr-FR" smtClean="0"/>
              <a:t>15</a:t>
            </a:fld>
            <a:endParaRPr lang="fr-FR"/>
          </a:p>
        </p:txBody>
      </p:sp>
    </p:spTree>
    <p:extLst>
      <p:ext uri="{BB962C8B-B14F-4D97-AF65-F5344CB8AC3E}">
        <p14:creationId xmlns:p14="http://schemas.microsoft.com/office/powerpoint/2010/main" val="129523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DDB04-6BD2-125C-929F-7FCE6E31A3CE}"/>
              </a:ext>
            </a:extLst>
          </p:cNvPr>
          <p:cNvSpPr>
            <a:spLocks noGrp="1"/>
          </p:cNvSpPr>
          <p:nvPr>
            <p:ph type="title"/>
          </p:nvPr>
        </p:nvSpPr>
        <p:spPr/>
        <p:txBody>
          <a:bodyPr>
            <a:normAutofit/>
          </a:bodyPr>
          <a:lstStyle/>
          <a:p>
            <a:pPr algn="ctr"/>
            <a:r>
              <a:rPr lang="fr-FR" sz="5400" dirty="0">
                <a:latin typeface="Gill Sans MT" panose="020B0502020104020203" pitchFamily="34" charset="0"/>
              </a:rPr>
              <a:t>Problématique</a:t>
            </a:r>
          </a:p>
        </p:txBody>
      </p:sp>
      <p:sp>
        <p:nvSpPr>
          <p:cNvPr id="3" name="Espace réservé du contenu 2">
            <a:extLst>
              <a:ext uri="{FF2B5EF4-FFF2-40B4-BE49-F238E27FC236}">
                <a16:creationId xmlns:a16="http://schemas.microsoft.com/office/drawing/2014/main" id="{B91DC674-0D42-75D9-C996-49E1FDD0713F}"/>
              </a:ext>
            </a:extLst>
          </p:cNvPr>
          <p:cNvSpPr>
            <a:spLocks noGrp="1"/>
          </p:cNvSpPr>
          <p:nvPr>
            <p:ph idx="1"/>
          </p:nvPr>
        </p:nvSpPr>
        <p:spPr>
          <a:xfrm>
            <a:off x="838200" y="2951781"/>
            <a:ext cx="10515600" cy="1976354"/>
          </a:xfrm>
        </p:spPr>
        <p:txBody>
          <a:bodyPr>
            <a:normAutofit/>
          </a:bodyPr>
          <a:lstStyle/>
          <a:p>
            <a:pPr marL="0" indent="0" algn="ctr">
              <a:buNone/>
            </a:pPr>
            <a:r>
              <a:rPr lang="fr-FR" sz="4000" dirty="0">
                <a:latin typeface="Gill Sans MT" panose="020B0502020104020203" pitchFamily="34" charset="0"/>
              </a:rPr>
              <a:t>	Comment expliquer avec transparence la décision d’octroi de crédit?</a:t>
            </a:r>
          </a:p>
        </p:txBody>
      </p:sp>
      <p:sp>
        <p:nvSpPr>
          <p:cNvPr id="5" name="Espace réservé du numéro de diapositive 4">
            <a:extLst>
              <a:ext uri="{FF2B5EF4-FFF2-40B4-BE49-F238E27FC236}">
                <a16:creationId xmlns:a16="http://schemas.microsoft.com/office/drawing/2014/main" id="{B4E2AC2C-A34C-767F-50F0-98944492B4A3}"/>
              </a:ext>
            </a:extLst>
          </p:cNvPr>
          <p:cNvSpPr>
            <a:spLocks noGrp="1"/>
          </p:cNvSpPr>
          <p:nvPr>
            <p:ph type="sldNum" sz="quarter" idx="12"/>
          </p:nvPr>
        </p:nvSpPr>
        <p:spPr/>
        <p:txBody>
          <a:bodyPr/>
          <a:lstStyle/>
          <a:p>
            <a:fld id="{FF3C8F6A-E3F4-420C-A720-77567C72E007}" type="slidenum">
              <a:rPr lang="fr-FR" smtClean="0">
                <a:solidFill>
                  <a:schemeClr val="bg1"/>
                </a:solidFill>
              </a:rPr>
              <a:t>2</a:t>
            </a:fld>
            <a:endParaRPr lang="fr-FR" dirty="0">
              <a:solidFill>
                <a:schemeClr val="bg1"/>
              </a:solidFill>
            </a:endParaRPr>
          </a:p>
        </p:txBody>
      </p:sp>
    </p:spTree>
    <p:extLst>
      <p:ext uri="{BB962C8B-B14F-4D97-AF65-F5344CB8AC3E}">
        <p14:creationId xmlns:p14="http://schemas.microsoft.com/office/powerpoint/2010/main" val="7847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49749E-E8E9-9F6D-EB79-ACE83959952E}"/>
              </a:ext>
            </a:extLst>
          </p:cNvPr>
          <p:cNvSpPr>
            <a:spLocks noGrp="1"/>
          </p:cNvSpPr>
          <p:nvPr>
            <p:ph type="title"/>
          </p:nvPr>
        </p:nvSpPr>
        <p:spPr>
          <a:xfrm>
            <a:off x="838199" y="0"/>
            <a:ext cx="10515600" cy="1325563"/>
          </a:xfrm>
        </p:spPr>
        <p:txBody>
          <a:bodyPr/>
          <a:lstStyle/>
          <a:p>
            <a:pPr algn="ctr"/>
            <a:r>
              <a:rPr lang="fr-FR" dirty="0">
                <a:latin typeface="Gill Sans MT" panose="020B0502020104020203" pitchFamily="34" charset="0"/>
              </a:rPr>
              <a:t>Gauge d’affichage du Score</a:t>
            </a:r>
          </a:p>
        </p:txBody>
      </p:sp>
      <p:pic>
        <p:nvPicPr>
          <p:cNvPr id="5" name="Image 4">
            <a:extLst>
              <a:ext uri="{FF2B5EF4-FFF2-40B4-BE49-F238E27FC236}">
                <a16:creationId xmlns:a16="http://schemas.microsoft.com/office/drawing/2014/main" id="{0366F843-C82D-4900-EDEE-CD5A5FD44553}"/>
              </a:ext>
            </a:extLst>
          </p:cNvPr>
          <p:cNvPicPr>
            <a:picLocks noChangeAspect="1"/>
          </p:cNvPicPr>
          <p:nvPr/>
        </p:nvPicPr>
        <p:blipFill>
          <a:blip r:embed="rId3"/>
          <a:stretch>
            <a:fillRect/>
          </a:stretch>
        </p:blipFill>
        <p:spPr>
          <a:xfrm>
            <a:off x="1685980" y="1268386"/>
            <a:ext cx="8820039" cy="4321227"/>
          </a:xfrm>
          <a:prstGeom prst="rect">
            <a:avLst/>
          </a:prstGeom>
        </p:spPr>
      </p:pic>
      <p:pic>
        <p:nvPicPr>
          <p:cNvPr id="7" name="Image 6">
            <a:extLst>
              <a:ext uri="{FF2B5EF4-FFF2-40B4-BE49-F238E27FC236}">
                <a16:creationId xmlns:a16="http://schemas.microsoft.com/office/drawing/2014/main" id="{77C217BE-890A-B31B-4C36-03DB54E7D8C3}"/>
              </a:ext>
            </a:extLst>
          </p:cNvPr>
          <p:cNvPicPr>
            <a:picLocks noChangeAspect="1"/>
          </p:cNvPicPr>
          <p:nvPr/>
        </p:nvPicPr>
        <p:blipFill>
          <a:blip r:embed="rId4"/>
          <a:stretch>
            <a:fillRect/>
          </a:stretch>
        </p:blipFill>
        <p:spPr>
          <a:xfrm>
            <a:off x="1685980" y="5783317"/>
            <a:ext cx="8820039" cy="658969"/>
          </a:xfrm>
          <a:prstGeom prst="rect">
            <a:avLst/>
          </a:prstGeom>
        </p:spPr>
      </p:pic>
      <p:sp>
        <p:nvSpPr>
          <p:cNvPr id="4" name="Espace réservé du numéro de diapositive 3">
            <a:extLst>
              <a:ext uri="{FF2B5EF4-FFF2-40B4-BE49-F238E27FC236}">
                <a16:creationId xmlns:a16="http://schemas.microsoft.com/office/drawing/2014/main" id="{08FC6AB9-121A-8AB4-9A2A-4984C435FEE0}"/>
              </a:ext>
            </a:extLst>
          </p:cNvPr>
          <p:cNvSpPr>
            <a:spLocks noGrp="1"/>
          </p:cNvSpPr>
          <p:nvPr>
            <p:ph type="sldNum" sz="quarter" idx="12"/>
          </p:nvPr>
        </p:nvSpPr>
        <p:spPr/>
        <p:txBody>
          <a:bodyPr/>
          <a:lstStyle/>
          <a:p>
            <a:fld id="{FF3C8F6A-E3F4-420C-A720-77567C72E007}" type="slidenum">
              <a:rPr lang="fr-FR" smtClean="0">
                <a:solidFill>
                  <a:schemeClr val="bg1"/>
                </a:solidFill>
              </a:rPr>
              <a:t>3</a:t>
            </a:fld>
            <a:endParaRPr lang="fr-FR" dirty="0">
              <a:solidFill>
                <a:schemeClr val="bg1"/>
              </a:solidFill>
            </a:endParaRPr>
          </a:p>
        </p:txBody>
      </p:sp>
    </p:spTree>
    <p:extLst>
      <p:ext uri="{BB962C8B-B14F-4D97-AF65-F5344CB8AC3E}">
        <p14:creationId xmlns:p14="http://schemas.microsoft.com/office/powerpoint/2010/main" val="29740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DA48B-9053-62C6-C514-CA3542B6B4B2}"/>
              </a:ext>
            </a:extLst>
          </p:cNvPr>
          <p:cNvSpPr>
            <a:spLocks noGrp="1"/>
          </p:cNvSpPr>
          <p:nvPr>
            <p:ph type="title"/>
          </p:nvPr>
        </p:nvSpPr>
        <p:spPr>
          <a:xfrm>
            <a:off x="838200" y="0"/>
            <a:ext cx="10515600" cy="1325563"/>
          </a:xfrm>
        </p:spPr>
        <p:txBody>
          <a:bodyPr/>
          <a:lstStyle/>
          <a:p>
            <a:pPr algn="ctr"/>
            <a:r>
              <a:rPr lang="fr-FR" dirty="0">
                <a:latin typeface="Gill Sans MT" panose="020B0502020104020203" pitchFamily="34" charset="0"/>
              </a:rPr>
              <a:t>Principaux Critères</a:t>
            </a:r>
          </a:p>
        </p:txBody>
      </p:sp>
      <p:pic>
        <p:nvPicPr>
          <p:cNvPr id="7" name="Image 6">
            <a:extLst>
              <a:ext uri="{FF2B5EF4-FFF2-40B4-BE49-F238E27FC236}">
                <a16:creationId xmlns:a16="http://schemas.microsoft.com/office/drawing/2014/main" id="{5C99B880-E66B-265C-CAF9-22B7B2B72CC4}"/>
              </a:ext>
            </a:extLst>
          </p:cNvPr>
          <p:cNvPicPr>
            <a:picLocks noChangeAspect="1"/>
          </p:cNvPicPr>
          <p:nvPr/>
        </p:nvPicPr>
        <p:blipFill>
          <a:blip r:embed="rId3"/>
          <a:stretch>
            <a:fillRect/>
          </a:stretch>
        </p:blipFill>
        <p:spPr>
          <a:xfrm>
            <a:off x="2215255" y="1059101"/>
            <a:ext cx="7761490" cy="3854274"/>
          </a:xfrm>
          <a:prstGeom prst="rect">
            <a:avLst/>
          </a:prstGeom>
        </p:spPr>
      </p:pic>
      <p:pic>
        <p:nvPicPr>
          <p:cNvPr id="9" name="Image 8">
            <a:extLst>
              <a:ext uri="{FF2B5EF4-FFF2-40B4-BE49-F238E27FC236}">
                <a16:creationId xmlns:a16="http://schemas.microsoft.com/office/drawing/2014/main" id="{88ADFE1B-06F4-1C36-A122-12D49BD7B760}"/>
              </a:ext>
            </a:extLst>
          </p:cNvPr>
          <p:cNvPicPr>
            <a:picLocks noChangeAspect="1"/>
          </p:cNvPicPr>
          <p:nvPr/>
        </p:nvPicPr>
        <p:blipFill>
          <a:blip r:embed="rId4"/>
          <a:stretch>
            <a:fillRect/>
          </a:stretch>
        </p:blipFill>
        <p:spPr>
          <a:xfrm>
            <a:off x="2776074" y="4913375"/>
            <a:ext cx="6639852" cy="1933845"/>
          </a:xfrm>
          <a:prstGeom prst="rect">
            <a:avLst/>
          </a:prstGeom>
        </p:spPr>
      </p:pic>
      <p:sp>
        <p:nvSpPr>
          <p:cNvPr id="4" name="Espace réservé du numéro de diapositive 3">
            <a:extLst>
              <a:ext uri="{FF2B5EF4-FFF2-40B4-BE49-F238E27FC236}">
                <a16:creationId xmlns:a16="http://schemas.microsoft.com/office/drawing/2014/main" id="{A9AD6EF0-4D1F-E535-67A3-FD58E580E403}"/>
              </a:ext>
            </a:extLst>
          </p:cNvPr>
          <p:cNvSpPr>
            <a:spLocks noGrp="1"/>
          </p:cNvSpPr>
          <p:nvPr>
            <p:ph type="sldNum" sz="quarter" idx="12"/>
          </p:nvPr>
        </p:nvSpPr>
        <p:spPr/>
        <p:txBody>
          <a:bodyPr/>
          <a:lstStyle/>
          <a:p>
            <a:fld id="{FF3C8F6A-E3F4-420C-A720-77567C72E007}" type="slidenum">
              <a:rPr lang="fr-FR" smtClean="0">
                <a:solidFill>
                  <a:schemeClr val="bg1"/>
                </a:solidFill>
              </a:rPr>
              <a:t>4</a:t>
            </a:fld>
            <a:endParaRPr lang="fr-FR" dirty="0">
              <a:solidFill>
                <a:schemeClr val="bg1"/>
              </a:solidFill>
            </a:endParaRPr>
          </a:p>
        </p:txBody>
      </p:sp>
    </p:spTree>
    <p:extLst>
      <p:ext uri="{BB962C8B-B14F-4D97-AF65-F5344CB8AC3E}">
        <p14:creationId xmlns:p14="http://schemas.microsoft.com/office/powerpoint/2010/main" val="37900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369B3-CC16-2B1D-11D3-01976F0CF015}"/>
              </a:ext>
            </a:extLst>
          </p:cNvPr>
          <p:cNvSpPr>
            <a:spLocks noGrp="1"/>
          </p:cNvSpPr>
          <p:nvPr>
            <p:ph type="title"/>
          </p:nvPr>
        </p:nvSpPr>
        <p:spPr>
          <a:xfrm>
            <a:off x="838200" y="0"/>
            <a:ext cx="10515600" cy="1325563"/>
          </a:xfrm>
        </p:spPr>
        <p:txBody>
          <a:bodyPr/>
          <a:lstStyle/>
          <a:p>
            <a:pPr algn="ctr"/>
            <a:r>
              <a:rPr lang="fr-FR" dirty="0">
                <a:latin typeface="Gill Sans MT" panose="020B0502020104020203" pitchFamily="34" charset="0"/>
              </a:rPr>
              <a:t>Analyse critères</a:t>
            </a:r>
            <a:br>
              <a:rPr lang="fr-FR" dirty="0">
                <a:latin typeface="Gill Sans MT" panose="020B0502020104020203" pitchFamily="34" charset="0"/>
              </a:rPr>
            </a:br>
            <a:r>
              <a:rPr lang="fr-FR" sz="2800" dirty="0">
                <a:latin typeface="Gill Sans MT" panose="020B0502020104020203" pitchFamily="34" charset="0"/>
              </a:rPr>
              <a:t>Unique</a:t>
            </a:r>
          </a:p>
        </p:txBody>
      </p:sp>
      <p:pic>
        <p:nvPicPr>
          <p:cNvPr id="5" name="Image 4">
            <a:extLst>
              <a:ext uri="{FF2B5EF4-FFF2-40B4-BE49-F238E27FC236}">
                <a16:creationId xmlns:a16="http://schemas.microsoft.com/office/drawing/2014/main" id="{52BBED59-7AE7-AD06-118E-E76F3B30F173}"/>
              </a:ext>
            </a:extLst>
          </p:cNvPr>
          <p:cNvPicPr>
            <a:picLocks noChangeAspect="1"/>
          </p:cNvPicPr>
          <p:nvPr/>
        </p:nvPicPr>
        <p:blipFill>
          <a:blip r:embed="rId3"/>
          <a:stretch>
            <a:fillRect/>
          </a:stretch>
        </p:blipFill>
        <p:spPr>
          <a:xfrm>
            <a:off x="0" y="1220529"/>
            <a:ext cx="6012626" cy="3317605"/>
          </a:xfrm>
          <a:prstGeom prst="rect">
            <a:avLst/>
          </a:prstGeom>
        </p:spPr>
      </p:pic>
      <p:pic>
        <p:nvPicPr>
          <p:cNvPr id="7" name="Image 6">
            <a:extLst>
              <a:ext uri="{FF2B5EF4-FFF2-40B4-BE49-F238E27FC236}">
                <a16:creationId xmlns:a16="http://schemas.microsoft.com/office/drawing/2014/main" id="{5791B2BF-C335-40D4-A2A3-317F9E2FB5A9}"/>
              </a:ext>
            </a:extLst>
          </p:cNvPr>
          <p:cNvPicPr>
            <a:picLocks noChangeAspect="1"/>
          </p:cNvPicPr>
          <p:nvPr/>
        </p:nvPicPr>
        <p:blipFill>
          <a:blip r:embed="rId4"/>
          <a:stretch>
            <a:fillRect/>
          </a:stretch>
        </p:blipFill>
        <p:spPr>
          <a:xfrm>
            <a:off x="0" y="4608220"/>
            <a:ext cx="6012626" cy="1255477"/>
          </a:xfrm>
          <a:prstGeom prst="rect">
            <a:avLst/>
          </a:prstGeom>
        </p:spPr>
      </p:pic>
      <p:pic>
        <p:nvPicPr>
          <p:cNvPr id="9" name="Image 8">
            <a:extLst>
              <a:ext uri="{FF2B5EF4-FFF2-40B4-BE49-F238E27FC236}">
                <a16:creationId xmlns:a16="http://schemas.microsoft.com/office/drawing/2014/main" id="{AC4F3813-A42F-8B98-9533-688DFBBD4CC4}"/>
              </a:ext>
            </a:extLst>
          </p:cNvPr>
          <p:cNvPicPr>
            <a:picLocks noChangeAspect="1"/>
          </p:cNvPicPr>
          <p:nvPr/>
        </p:nvPicPr>
        <p:blipFill>
          <a:blip r:embed="rId5"/>
          <a:stretch>
            <a:fillRect/>
          </a:stretch>
        </p:blipFill>
        <p:spPr>
          <a:xfrm>
            <a:off x="6225453" y="1220529"/>
            <a:ext cx="5966547" cy="3317605"/>
          </a:xfrm>
          <a:prstGeom prst="rect">
            <a:avLst/>
          </a:prstGeom>
        </p:spPr>
      </p:pic>
      <p:pic>
        <p:nvPicPr>
          <p:cNvPr id="11" name="Image 10">
            <a:extLst>
              <a:ext uri="{FF2B5EF4-FFF2-40B4-BE49-F238E27FC236}">
                <a16:creationId xmlns:a16="http://schemas.microsoft.com/office/drawing/2014/main" id="{29C3922B-4AC3-4108-433D-7E7C1E64635F}"/>
              </a:ext>
            </a:extLst>
          </p:cNvPr>
          <p:cNvPicPr>
            <a:picLocks noChangeAspect="1"/>
          </p:cNvPicPr>
          <p:nvPr/>
        </p:nvPicPr>
        <p:blipFill>
          <a:blip r:embed="rId6"/>
          <a:stretch>
            <a:fillRect/>
          </a:stretch>
        </p:blipFill>
        <p:spPr>
          <a:xfrm>
            <a:off x="6225452" y="4608221"/>
            <a:ext cx="5966548" cy="1525538"/>
          </a:xfrm>
          <a:prstGeom prst="rect">
            <a:avLst/>
          </a:prstGeom>
        </p:spPr>
      </p:pic>
      <p:sp>
        <p:nvSpPr>
          <p:cNvPr id="4" name="Espace réservé du numéro de diapositive 3">
            <a:extLst>
              <a:ext uri="{FF2B5EF4-FFF2-40B4-BE49-F238E27FC236}">
                <a16:creationId xmlns:a16="http://schemas.microsoft.com/office/drawing/2014/main" id="{35B6C8C6-944A-AE93-4553-00C24A8759DE}"/>
              </a:ext>
            </a:extLst>
          </p:cNvPr>
          <p:cNvSpPr>
            <a:spLocks noGrp="1"/>
          </p:cNvSpPr>
          <p:nvPr>
            <p:ph type="sldNum" sz="quarter" idx="12"/>
          </p:nvPr>
        </p:nvSpPr>
        <p:spPr/>
        <p:txBody>
          <a:bodyPr/>
          <a:lstStyle/>
          <a:p>
            <a:fld id="{FF3C8F6A-E3F4-420C-A720-77567C72E007}" type="slidenum">
              <a:rPr lang="fr-FR" smtClean="0">
                <a:solidFill>
                  <a:schemeClr val="bg1"/>
                </a:solidFill>
              </a:rPr>
              <a:t>5</a:t>
            </a:fld>
            <a:endParaRPr lang="fr-FR" dirty="0">
              <a:solidFill>
                <a:schemeClr val="bg1"/>
              </a:solidFill>
            </a:endParaRPr>
          </a:p>
        </p:txBody>
      </p:sp>
    </p:spTree>
    <p:extLst>
      <p:ext uri="{BB962C8B-B14F-4D97-AF65-F5344CB8AC3E}">
        <p14:creationId xmlns:p14="http://schemas.microsoft.com/office/powerpoint/2010/main" val="548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47691-55B4-B418-BD76-5F9B039BF57B}"/>
              </a:ext>
            </a:extLst>
          </p:cNvPr>
          <p:cNvSpPr>
            <a:spLocks noGrp="1"/>
          </p:cNvSpPr>
          <p:nvPr>
            <p:ph type="title"/>
          </p:nvPr>
        </p:nvSpPr>
        <p:spPr>
          <a:xfrm>
            <a:off x="838200" y="0"/>
            <a:ext cx="10515600" cy="1325563"/>
          </a:xfrm>
        </p:spPr>
        <p:txBody>
          <a:bodyPr/>
          <a:lstStyle/>
          <a:p>
            <a:pPr algn="ctr"/>
            <a:r>
              <a:rPr lang="fr-FR" dirty="0">
                <a:latin typeface="Gill Sans MT" panose="020B0502020104020203" pitchFamily="34" charset="0"/>
              </a:rPr>
              <a:t>Double</a:t>
            </a:r>
          </a:p>
        </p:txBody>
      </p:sp>
      <p:pic>
        <p:nvPicPr>
          <p:cNvPr id="9" name="Image 8">
            <a:extLst>
              <a:ext uri="{FF2B5EF4-FFF2-40B4-BE49-F238E27FC236}">
                <a16:creationId xmlns:a16="http://schemas.microsoft.com/office/drawing/2014/main" id="{B371D156-0110-2F6B-4DA6-06383182039E}"/>
              </a:ext>
            </a:extLst>
          </p:cNvPr>
          <p:cNvPicPr>
            <a:picLocks noChangeAspect="1"/>
          </p:cNvPicPr>
          <p:nvPr/>
        </p:nvPicPr>
        <p:blipFill>
          <a:blip r:embed="rId3"/>
          <a:stretch>
            <a:fillRect/>
          </a:stretch>
        </p:blipFill>
        <p:spPr>
          <a:xfrm>
            <a:off x="0" y="1200942"/>
            <a:ext cx="5916992" cy="3284432"/>
          </a:xfrm>
          <a:prstGeom prst="rect">
            <a:avLst/>
          </a:prstGeom>
        </p:spPr>
      </p:pic>
      <p:pic>
        <p:nvPicPr>
          <p:cNvPr id="11" name="Image 10">
            <a:extLst>
              <a:ext uri="{FF2B5EF4-FFF2-40B4-BE49-F238E27FC236}">
                <a16:creationId xmlns:a16="http://schemas.microsoft.com/office/drawing/2014/main" id="{5FFFCDBA-5993-0CD6-AE10-985CADAFE937}"/>
              </a:ext>
            </a:extLst>
          </p:cNvPr>
          <p:cNvPicPr>
            <a:picLocks noChangeAspect="1"/>
          </p:cNvPicPr>
          <p:nvPr/>
        </p:nvPicPr>
        <p:blipFill>
          <a:blip r:embed="rId4"/>
          <a:stretch>
            <a:fillRect/>
          </a:stretch>
        </p:blipFill>
        <p:spPr>
          <a:xfrm>
            <a:off x="0" y="4629755"/>
            <a:ext cx="5916992" cy="1218450"/>
          </a:xfrm>
          <a:prstGeom prst="rect">
            <a:avLst/>
          </a:prstGeom>
        </p:spPr>
      </p:pic>
      <p:pic>
        <p:nvPicPr>
          <p:cNvPr id="13" name="Image 12">
            <a:extLst>
              <a:ext uri="{FF2B5EF4-FFF2-40B4-BE49-F238E27FC236}">
                <a16:creationId xmlns:a16="http://schemas.microsoft.com/office/drawing/2014/main" id="{CF775484-A144-B107-95D8-48583F335BAA}"/>
              </a:ext>
            </a:extLst>
          </p:cNvPr>
          <p:cNvPicPr>
            <a:picLocks noChangeAspect="1"/>
          </p:cNvPicPr>
          <p:nvPr/>
        </p:nvPicPr>
        <p:blipFill>
          <a:blip r:embed="rId5"/>
          <a:stretch>
            <a:fillRect/>
          </a:stretch>
        </p:blipFill>
        <p:spPr>
          <a:xfrm>
            <a:off x="6244743" y="1200943"/>
            <a:ext cx="5947257" cy="3284432"/>
          </a:xfrm>
          <a:prstGeom prst="rect">
            <a:avLst/>
          </a:prstGeom>
        </p:spPr>
      </p:pic>
      <p:pic>
        <p:nvPicPr>
          <p:cNvPr id="15" name="Image 14">
            <a:extLst>
              <a:ext uri="{FF2B5EF4-FFF2-40B4-BE49-F238E27FC236}">
                <a16:creationId xmlns:a16="http://schemas.microsoft.com/office/drawing/2014/main" id="{EA85746A-7E96-5356-3CC7-2715C11B90B2}"/>
              </a:ext>
            </a:extLst>
          </p:cNvPr>
          <p:cNvPicPr>
            <a:picLocks noChangeAspect="1"/>
          </p:cNvPicPr>
          <p:nvPr/>
        </p:nvPicPr>
        <p:blipFill>
          <a:blip r:embed="rId6"/>
          <a:stretch>
            <a:fillRect/>
          </a:stretch>
        </p:blipFill>
        <p:spPr>
          <a:xfrm>
            <a:off x="6244743" y="4629755"/>
            <a:ext cx="5947257" cy="1528815"/>
          </a:xfrm>
          <a:prstGeom prst="rect">
            <a:avLst/>
          </a:prstGeom>
        </p:spPr>
      </p:pic>
      <p:sp>
        <p:nvSpPr>
          <p:cNvPr id="4" name="Espace réservé du numéro de diapositive 3">
            <a:extLst>
              <a:ext uri="{FF2B5EF4-FFF2-40B4-BE49-F238E27FC236}">
                <a16:creationId xmlns:a16="http://schemas.microsoft.com/office/drawing/2014/main" id="{10EFBFD4-143D-EFC8-910C-4C8258ED1A18}"/>
              </a:ext>
            </a:extLst>
          </p:cNvPr>
          <p:cNvSpPr>
            <a:spLocks noGrp="1"/>
          </p:cNvSpPr>
          <p:nvPr>
            <p:ph type="sldNum" sz="quarter" idx="12"/>
          </p:nvPr>
        </p:nvSpPr>
        <p:spPr/>
        <p:txBody>
          <a:bodyPr/>
          <a:lstStyle/>
          <a:p>
            <a:fld id="{FF3C8F6A-E3F4-420C-A720-77567C72E007}" type="slidenum">
              <a:rPr lang="fr-FR" smtClean="0">
                <a:solidFill>
                  <a:schemeClr val="bg1"/>
                </a:solidFill>
              </a:rPr>
              <a:t>6</a:t>
            </a:fld>
            <a:endParaRPr lang="fr-FR" dirty="0">
              <a:solidFill>
                <a:schemeClr val="bg1"/>
              </a:solidFill>
            </a:endParaRPr>
          </a:p>
        </p:txBody>
      </p:sp>
    </p:spTree>
    <p:extLst>
      <p:ext uri="{BB962C8B-B14F-4D97-AF65-F5344CB8AC3E}">
        <p14:creationId xmlns:p14="http://schemas.microsoft.com/office/powerpoint/2010/main" val="131809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C52F8B3-B794-41DD-419F-61F3E5178FF5}"/>
              </a:ext>
            </a:extLst>
          </p:cNvPr>
          <p:cNvSpPr>
            <a:spLocks noGrp="1"/>
          </p:cNvSpPr>
          <p:nvPr>
            <p:ph type="ctrTitle"/>
          </p:nvPr>
        </p:nvSpPr>
        <p:spPr>
          <a:xfrm>
            <a:off x="1678004" y="126341"/>
            <a:ext cx="9144000" cy="1385821"/>
          </a:xfrm>
        </p:spPr>
        <p:txBody>
          <a:bodyPr/>
          <a:lstStyle/>
          <a:p>
            <a:r>
              <a:rPr lang="fr-FR" dirty="0">
                <a:latin typeface="Gill Sans MT" panose="020B0502020104020203" pitchFamily="34" charset="0"/>
              </a:rPr>
              <a:t>Place à la Démonstration</a:t>
            </a:r>
          </a:p>
        </p:txBody>
      </p:sp>
      <p:sp>
        <p:nvSpPr>
          <p:cNvPr id="3" name="Espace réservé du numéro de diapositive 2">
            <a:extLst>
              <a:ext uri="{FF2B5EF4-FFF2-40B4-BE49-F238E27FC236}">
                <a16:creationId xmlns:a16="http://schemas.microsoft.com/office/drawing/2014/main" id="{0F582357-0FEE-EA39-D3AA-75639E1C000D}"/>
              </a:ext>
            </a:extLst>
          </p:cNvPr>
          <p:cNvSpPr>
            <a:spLocks noGrp="1"/>
          </p:cNvSpPr>
          <p:nvPr>
            <p:ph type="sldNum" sz="quarter" idx="12"/>
          </p:nvPr>
        </p:nvSpPr>
        <p:spPr/>
        <p:txBody>
          <a:bodyPr/>
          <a:lstStyle/>
          <a:p>
            <a:fld id="{FF3C8F6A-E3F4-420C-A720-77567C72E007}" type="slidenum">
              <a:rPr lang="fr-FR" smtClean="0">
                <a:solidFill>
                  <a:schemeClr val="bg1"/>
                </a:solidFill>
              </a:rPr>
              <a:t>7</a:t>
            </a:fld>
            <a:endParaRPr lang="fr-FR" dirty="0">
              <a:solidFill>
                <a:schemeClr val="bg1"/>
              </a:solidFill>
            </a:endParaRPr>
          </a:p>
        </p:txBody>
      </p:sp>
      <p:sp>
        <p:nvSpPr>
          <p:cNvPr id="5" name="ZoneTexte 4">
            <a:extLst>
              <a:ext uri="{FF2B5EF4-FFF2-40B4-BE49-F238E27FC236}">
                <a16:creationId xmlns:a16="http://schemas.microsoft.com/office/drawing/2014/main" id="{87E4CCF9-DB18-B507-FAE4-709DAE719F00}"/>
              </a:ext>
            </a:extLst>
          </p:cNvPr>
          <p:cNvSpPr txBox="1"/>
          <p:nvPr/>
        </p:nvSpPr>
        <p:spPr>
          <a:xfrm>
            <a:off x="4286450" y="4341479"/>
            <a:ext cx="3619100" cy="923330"/>
          </a:xfrm>
          <a:prstGeom prst="rect">
            <a:avLst/>
          </a:prstGeom>
          <a:noFill/>
        </p:spPr>
        <p:txBody>
          <a:bodyPr wrap="square" rtlCol="0">
            <a:spAutoFit/>
          </a:bodyPr>
          <a:lstStyle/>
          <a:p>
            <a:r>
              <a:rPr lang="fr-FR" sz="5400" dirty="0"/>
              <a:t>STREAMLIT</a:t>
            </a:r>
          </a:p>
        </p:txBody>
      </p:sp>
      <p:pic>
        <p:nvPicPr>
          <p:cNvPr id="7" name="Image 6">
            <a:extLst>
              <a:ext uri="{FF2B5EF4-FFF2-40B4-BE49-F238E27FC236}">
                <a16:creationId xmlns:a16="http://schemas.microsoft.com/office/drawing/2014/main" id="{94C94566-A29B-0A30-8E79-AA3A3D5A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331" y="2140257"/>
            <a:ext cx="4033337" cy="2201222"/>
          </a:xfrm>
          <a:prstGeom prst="rect">
            <a:avLst/>
          </a:prstGeom>
        </p:spPr>
      </p:pic>
      <p:sp>
        <p:nvSpPr>
          <p:cNvPr id="2" name="ZoneTexte 1">
            <a:extLst>
              <a:ext uri="{FF2B5EF4-FFF2-40B4-BE49-F238E27FC236}">
                <a16:creationId xmlns:a16="http://schemas.microsoft.com/office/drawing/2014/main" id="{D4BE2586-DD65-C025-8A0E-AC0A48C82437}"/>
              </a:ext>
            </a:extLst>
          </p:cNvPr>
          <p:cNvSpPr txBox="1"/>
          <p:nvPr/>
        </p:nvSpPr>
        <p:spPr>
          <a:xfrm>
            <a:off x="5118135" y="5579165"/>
            <a:ext cx="1955728" cy="369332"/>
          </a:xfrm>
          <a:prstGeom prst="rect">
            <a:avLst/>
          </a:prstGeom>
          <a:noFill/>
        </p:spPr>
        <p:txBody>
          <a:bodyPr wrap="none" rtlCol="0">
            <a:spAutoFit/>
          </a:bodyPr>
          <a:lstStyle/>
          <a:p>
            <a:r>
              <a:rPr lang="fr-FR" dirty="0">
                <a:hlinkClick r:id="rId3"/>
              </a:rPr>
              <a:t>Lien du Dashboard</a:t>
            </a:r>
            <a:endParaRPr lang="fr-FR" dirty="0"/>
          </a:p>
        </p:txBody>
      </p:sp>
    </p:spTree>
    <p:extLst>
      <p:ext uri="{BB962C8B-B14F-4D97-AF65-F5344CB8AC3E}">
        <p14:creationId xmlns:p14="http://schemas.microsoft.com/office/powerpoint/2010/main" val="256461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2228964-BBC3-AF34-854E-8579670EA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125" y="2176462"/>
            <a:ext cx="3333750" cy="2505075"/>
          </a:xfrm>
          <a:prstGeom prst="rect">
            <a:avLst/>
          </a:prstGeom>
        </p:spPr>
      </p:pic>
      <p:sp>
        <p:nvSpPr>
          <p:cNvPr id="4" name="Titre 3">
            <a:extLst>
              <a:ext uri="{FF2B5EF4-FFF2-40B4-BE49-F238E27FC236}">
                <a16:creationId xmlns:a16="http://schemas.microsoft.com/office/drawing/2014/main" id="{4A22ADB6-63FD-EC8B-213B-D09DB2BBC49D}"/>
              </a:ext>
            </a:extLst>
          </p:cNvPr>
          <p:cNvSpPr>
            <a:spLocks noGrp="1"/>
          </p:cNvSpPr>
          <p:nvPr>
            <p:ph type="ctrTitle"/>
          </p:nvPr>
        </p:nvSpPr>
        <p:spPr>
          <a:xfrm>
            <a:off x="1524000" y="207963"/>
            <a:ext cx="9144000" cy="2387600"/>
          </a:xfrm>
        </p:spPr>
        <p:txBody>
          <a:bodyPr/>
          <a:lstStyle/>
          <a:p>
            <a:r>
              <a:rPr lang="fr-FR" dirty="0"/>
              <a:t>Veille Technique</a:t>
            </a:r>
          </a:p>
        </p:txBody>
      </p:sp>
      <p:sp>
        <p:nvSpPr>
          <p:cNvPr id="5" name="Sous-titre 4">
            <a:extLst>
              <a:ext uri="{FF2B5EF4-FFF2-40B4-BE49-F238E27FC236}">
                <a16:creationId xmlns:a16="http://schemas.microsoft.com/office/drawing/2014/main" id="{184E46BC-DE78-5776-1BE3-A65E3D1AD5DE}"/>
              </a:ext>
            </a:extLst>
          </p:cNvPr>
          <p:cNvSpPr>
            <a:spLocks noGrp="1"/>
          </p:cNvSpPr>
          <p:nvPr>
            <p:ph type="subTitle" idx="1"/>
          </p:nvPr>
        </p:nvSpPr>
        <p:spPr>
          <a:xfrm>
            <a:off x="1524000" y="3736181"/>
            <a:ext cx="9144000" cy="1655762"/>
          </a:xfrm>
        </p:spPr>
        <p:txBody>
          <a:bodyPr>
            <a:normAutofit/>
          </a:bodyPr>
          <a:lstStyle/>
          <a:p>
            <a:r>
              <a:rPr lang="fr-FR" sz="5400" dirty="0" err="1">
                <a:solidFill>
                  <a:schemeClr val="accent1">
                    <a:lumMod val="75000"/>
                  </a:schemeClr>
                </a:solidFill>
                <a:latin typeface="Roboto Serif 20pt" pitchFamily="2" charset="0"/>
                <a:cs typeface="Roboto Serif 20pt" pitchFamily="2" charset="0"/>
              </a:rPr>
              <a:t>Re</a:t>
            </a:r>
            <a:r>
              <a:rPr lang="fr-FR" sz="5400" dirty="0" err="1">
                <a:solidFill>
                  <a:srgbClr val="C00000"/>
                </a:solidFill>
                <a:latin typeface="Roboto Serif 20pt" pitchFamily="2" charset="0"/>
                <a:cs typeface="Roboto Serif 20pt" pitchFamily="2" charset="0"/>
              </a:rPr>
              <a:t>s</a:t>
            </a:r>
            <a:r>
              <a:rPr lang="fr-FR" sz="5400" dirty="0" err="1">
                <a:solidFill>
                  <a:schemeClr val="accent4"/>
                </a:solidFill>
                <a:latin typeface="Roboto Serif 20pt" pitchFamily="2" charset="0"/>
                <a:cs typeface="Roboto Serif 20pt" pitchFamily="2" charset="0"/>
              </a:rPr>
              <a:t>e</a:t>
            </a:r>
            <a:r>
              <a:rPr lang="fr-FR" sz="5400" dirty="0" err="1">
                <a:solidFill>
                  <a:schemeClr val="accent1">
                    <a:lumMod val="75000"/>
                  </a:schemeClr>
                </a:solidFill>
                <a:latin typeface="Roboto Serif 20pt" pitchFamily="2" charset="0"/>
                <a:cs typeface="Roboto Serif 20pt" pitchFamily="2" charset="0"/>
              </a:rPr>
              <a:t>ar</a:t>
            </a:r>
            <a:r>
              <a:rPr lang="fr-FR" sz="5400" dirty="0" err="1">
                <a:solidFill>
                  <a:schemeClr val="accent6">
                    <a:lumMod val="75000"/>
                  </a:schemeClr>
                </a:solidFill>
                <a:latin typeface="Roboto Serif 20pt" pitchFamily="2" charset="0"/>
                <a:cs typeface="Roboto Serif 20pt" pitchFamily="2" charset="0"/>
              </a:rPr>
              <a:t>c</a:t>
            </a:r>
            <a:r>
              <a:rPr lang="fr-FR" sz="5400" dirty="0" err="1">
                <a:solidFill>
                  <a:srgbClr val="FF0000"/>
                </a:solidFill>
                <a:latin typeface="Roboto Serif 20pt" pitchFamily="2" charset="0"/>
                <a:cs typeface="Roboto Serif 20pt" pitchFamily="2" charset="0"/>
              </a:rPr>
              <a:t>h</a:t>
            </a:r>
            <a:endParaRPr lang="fr-FR" sz="5400" dirty="0">
              <a:solidFill>
                <a:srgbClr val="FF0000"/>
              </a:solidFill>
              <a:latin typeface="Roboto Serif 20pt" pitchFamily="2" charset="0"/>
              <a:cs typeface="Roboto Serif 20pt" pitchFamily="2" charset="0"/>
            </a:endParaRPr>
          </a:p>
        </p:txBody>
      </p:sp>
      <p:sp>
        <p:nvSpPr>
          <p:cNvPr id="9" name="Espace réservé du numéro de diapositive 8">
            <a:extLst>
              <a:ext uri="{FF2B5EF4-FFF2-40B4-BE49-F238E27FC236}">
                <a16:creationId xmlns:a16="http://schemas.microsoft.com/office/drawing/2014/main" id="{47BCC085-092E-9E53-ECAB-BE82D2C5B7F0}"/>
              </a:ext>
            </a:extLst>
          </p:cNvPr>
          <p:cNvSpPr>
            <a:spLocks noGrp="1"/>
          </p:cNvSpPr>
          <p:nvPr>
            <p:ph type="sldNum" sz="quarter" idx="12"/>
          </p:nvPr>
        </p:nvSpPr>
        <p:spPr/>
        <p:txBody>
          <a:bodyPr/>
          <a:lstStyle/>
          <a:p>
            <a:fld id="{FF3C8F6A-E3F4-420C-A720-77567C72E007}" type="slidenum">
              <a:rPr lang="fr-FR" smtClean="0">
                <a:solidFill>
                  <a:schemeClr val="bg1"/>
                </a:solidFill>
              </a:rPr>
              <a:t>8</a:t>
            </a:fld>
            <a:endParaRPr lang="fr-FR" dirty="0">
              <a:solidFill>
                <a:schemeClr val="bg1"/>
              </a:solidFill>
            </a:endParaRPr>
          </a:p>
        </p:txBody>
      </p:sp>
    </p:spTree>
    <p:extLst>
      <p:ext uri="{BB962C8B-B14F-4D97-AF65-F5344CB8AC3E}">
        <p14:creationId xmlns:p14="http://schemas.microsoft.com/office/powerpoint/2010/main" val="187872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26543-A43C-BF5D-CA62-32785B0B8A49}"/>
              </a:ext>
            </a:extLst>
          </p:cNvPr>
          <p:cNvSpPr>
            <a:spLocks noGrp="1"/>
          </p:cNvSpPr>
          <p:nvPr>
            <p:ph type="title"/>
          </p:nvPr>
        </p:nvSpPr>
        <p:spPr/>
        <p:txBody>
          <a:bodyPr/>
          <a:lstStyle/>
          <a:p>
            <a:r>
              <a:rPr lang="fr-FR" dirty="0" err="1"/>
              <a:t>RandAugment</a:t>
            </a:r>
            <a:endParaRPr lang="fr-FR" dirty="0"/>
          </a:p>
        </p:txBody>
      </p:sp>
      <p:sp>
        <p:nvSpPr>
          <p:cNvPr id="5" name="Espace réservé du contenu 4">
            <a:extLst>
              <a:ext uri="{FF2B5EF4-FFF2-40B4-BE49-F238E27FC236}">
                <a16:creationId xmlns:a16="http://schemas.microsoft.com/office/drawing/2014/main" id="{4C4D566E-CA72-C271-83A3-F2E4B0322BD3}"/>
              </a:ext>
            </a:extLst>
          </p:cNvPr>
          <p:cNvSpPr>
            <a:spLocks noGrp="1"/>
          </p:cNvSpPr>
          <p:nvPr>
            <p:ph idx="1"/>
          </p:nvPr>
        </p:nvSpPr>
        <p:spPr/>
        <p:txBody>
          <a:bodyPr/>
          <a:lstStyle/>
          <a:p>
            <a:pPr marL="0" indent="0">
              <a:buNone/>
            </a:pPr>
            <a:r>
              <a:rPr lang="fr-FR" dirty="0"/>
              <a:t>Équipe de Google </a:t>
            </a:r>
            <a:r>
              <a:rPr lang="fr-FR" dirty="0" err="1"/>
              <a:t>Research</a:t>
            </a:r>
            <a:endParaRPr lang="fr-FR" dirty="0"/>
          </a:p>
          <a:p>
            <a:pPr marL="0" indent="0">
              <a:buNone/>
            </a:pPr>
            <a:endParaRPr lang="fr-FR" dirty="0"/>
          </a:p>
          <a:p>
            <a:pPr marL="0" indent="0">
              <a:buNone/>
            </a:pPr>
            <a:r>
              <a:rPr lang="fr-FR" dirty="0"/>
              <a:t>Présenté sur </a:t>
            </a:r>
            <a:r>
              <a:rPr lang="fr-FR" b="0" i="0" u="none" strike="noStrike" dirty="0">
                <a:effectLst/>
                <a:latin typeface="Lucida Grande"/>
                <a:hlinkClick r:id="rId2"/>
              </a:rPr>
              <a:t>arXiv:1909.13719v2</a:t>
            </a:r>
            <a:r>
              <a:rPr lang="fr-FR" dirty="0"/>
              <a:t> </a:t>
            </a:r>
          </a:p>
          <a:p>
            <a:pPr marL="0" indent="0">
              <a:buNone/>
            </a:pPr>
            <a:endParaRPr lang="fr-FR" dirty="0"/>
          </a:p>
          <a:p>
            <a:pPr marL="0" indent="0">
              <a:buNone/>
            </a:pPr>
            <a:r>
              <a:rPr lang="fr-FR" dirty="0"/>
              <a:t>Article du 14 Novembre 2019</a:t>
            </a:r>
          </a:p>
          <a:p>
            <a:pPr marL="0" indent="0">
              <a:buNone/>
            </a:pPr>
            <a:endParaRPr lang="fr-FR" dirty="0"/>
          </a:p>
        </p:txBody>
      </p:sp>
      <p:sp>
        <p:nvSpPr>
          <p:cNvPr id="8" name="Espace réservé du numéro de diapositive 7">
            <a:extLst>
              <a:ext uri="{FF2B5EF4-FFF2-40B4-BE49-F238E27FC236}">
                <a16:creationId xmlns:a16="http://schemas.microsoft.com/office/drawing/2014/main" id="{1C7E602C-9C91-BD94-9774-898663BD1412}"/>
              </a:ext>
            </a:extLst>
          </p:cNvPr>
          <p:cNvSpPr>
            <a:spLocks noGrp="1"/>
          </p:cNvSpPr>
          <p:nvPr>
            <p:ph type="sldNum" sz="quarter" idx="12"/>
          </p:nvPr>
        </p:nvSpPr>
        <p:spPr/>
        <p:txBody>
          <a:bodyPr/>
          <a:lstStyle/>
          <a:p>
            <a:fld id="{FF3C8F6A-E3F4-420C-A720-77567C72E007}" type="slidenum">
              <a:rPr lang="fr-FR" smtClean="0">
                <a:solidFill>
                  <a:schemeClr val="bg1"/>
                </a:solidFill>
              </a:rPr>
              <a:t>9</a:t>
            </a:fld>
            <a:endParaRPr lang="fr-FR" dirty="0">
              <a:solidFill>
                <a:schemeClr val="bg1"/>
              </a:solidFill>
            </a:endParaRPr>
          </a:p>
        </p:txBody>
      </p:sp>
    </p:spTree>
    <p:extLst>
      <p:ext uri="{BB962C8B-B14F-4D97-AF65-F5344CB8AC3E}">
        <p14:creationId xmlns:p14="http://schemas.microsoft.com/office/powerpoint/2010/main" val="38489143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832</Words>
  <Application>Microsoft Office PowerPoint</Application>
  <PresentationFormat>Grand écran</PresentationFormat>
  <Paragraphs>177</Paragraphs>
  <Slides>15</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Gill Sans MT</vt:lpstr>
      <vt:lpstr>Lucida Grande</vt:lpstr>
      <vt:lpstr>Roboto Serif 20pt</vt:lpstr>
      <vt:lpstr>Söhne</vt:lpstr>
      <vt:lpstr>Thème Office</vt:lpstr>
      <vt:lpstr>Réalisez un Dashboard et assurez une veille technique</vt:lpstr>
      <vt:lpstr>Problématique</vt:lpstr>
      <vt:lpstr>Gauge d’affichage du Score</vt:lpstr>
      <vt:lpstr>Principaux Critères</vt:lpstr>
      <vt:lpstr>Analyse critères Unique</vt:lpstr>
      <vt:lpstr>Double</vt:lpstr>
      <vt:lpstr>Place à la Démonstration</vt:lpstr>
      <vt:lpstr>Veille Technique</vt:lpstr>
      <vt:lpstr>RandAugment</vt:lpstr>
      <vt:lpstr>State-of-Art avant</vt:lpstr>
      <vt:lpstr>Fonctionnement</vt:lpstr>
      <vt:lpstr>Modélisation</vt:lpstr>
      <vt:lpstr>Résultats</vt:lpstr>
      <vt:lpstr>Meilleur Score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un Dashboard et assurez une veille technique</dc:title>
  <dc:creator>Thomas Heneault</dc:creator>
  <cp:lastModifiedBy>Thomas Heneault</cp:lastModifiedBy>
  <cp:revision>25</cp:revision>
  <dcterms:created xsi:type="dcterms:W3CDTF">2024-02-06T21:16:55Z</dcterms:created>
  <dcterms:modified xsi:type="dcterms:W3CDTF">2024-02-12T15:41:22Z</dcterms:modified>
</cp:coreProperties>
</file>