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3" r:id="rId8"/>
    <p:sldId id="264" r:id="rId9"/>
    <p:sldId id="265" r:id="rId10"/>
    <p:sldId id="269" r:id="rId11"/>
    <p:sldId id="266" r:id="rId12"/>
    <p:sldId id="270" r:id="rId13"/>
    <p:sldId id="271" r:id="rId14"/>
    <p:sldId id="272" r:id="rId15"/>
    <p:sldId id="276" r:id="rId16"/>
    <p:sldId id="273" r:id="rId17"/>
    <p:sldId id="274" r:id="rId18"/>
    <p:sldId id="287" r:id="rId19"/>
    <p:sldId id="275" r:id="rId20"/>
    <p:sldId id="277" r:id="rId21"/>
    <p:sldId id="286" r:id="rId22"/>
    <p:sldId id="278" r:id="rId23"/>
    <p:sldId id="282" r:id="rId24"/>
    <p:sldId id="279" r:id="rId25"/>
    <p:sldId id="280" r:id="rId26"/>
    <p:sldId id="281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6780A-8F99-E51A-432C-364FCF5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1ACEB-3BF3-9FDF-6C8E-2C4AC70A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4F63B-5DBE-F517-8181-25AEDF27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A80850-2316-2987-423A-290F9EB7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AF4FB-B645-632B-9685-F4943594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9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ACB13-DF24-71D3-E82C-54C69D38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87E633-B0B6-0450-336C-D90A0E6C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EB6F1-5CDE-0AB6-48EF-8DA4C042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AE1DA7-32BF-7E08-647A-993DA4E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CE045-E424-B3D0-8B27-DB951CAF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98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84CD5C-D057-6021-6591-85CC1F8AF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1AC7E-61EB-4CCF-43A5-E4451B2F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8B329-7CEC-A64D-78F1-E4A645CF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23870-04D6-1431-9ABE-C07DBF09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6801B-BBE8-4A54-678D-642785F7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8FBF1-F785-35EB-C9CC-C174BC9E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0A946-BCB6-4A39-6556-77306C16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6918E9-AC03-D6BF-BCEB-4932CD9C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08A13-83AA-76A6-DD8C-7A905B8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B5C4D-3F2F-0F6F-D188-051F7355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194DD-2B9F-9653-B2CD-5A5E85A0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8075E-5F1D-57DD-CFA9-8DA6B37C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F6ADE-8017-D39D-B724-656F41EC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1E9544-C83C-18DC-B215-C827EF0C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D97F4C-DC12-227D-E74D-7980D452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3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5F0DB-D8C9-142F-5941-8A6E311F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F3E226-37D1-966D-902B-E144B874C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C3992-E809-6A89-9AD7-3C82A7A4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163AA-871B-DC69-310C-0569B6DE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33B72-12E8-4291-5534-5BFE844C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27B98-6D51-DCCC-AD10-83D1657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4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3F6C4-C459-EF5B-4148-0189C25E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D6F7B6-2615-3590-B6CD-FD75BDC0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437CA-5090-6768-C5AC-86F6695C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B6BB4F-B90A-A8C4-1CE1-2CDEAF106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2A18B1-167B-8391-4200-86F8CFBF0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BBE41-23F3-1E8D-D69E-2CD1C9C9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9E4E3F-E56E-0B10-B057-9E5C40C8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7CD06C-E870-4E8E-FFB8-608AE216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E0AC-FDEE-47C6-0165-101EC012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89F8EF-9C86-957E-1B6C-F9A99E17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99B558-2790-AF7E-97B3-0D6A496A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B57C23-C55F-11E7-172C-803232EB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7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9AD170-9E1B-9FD8-A14B-57D9FFB2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F6EB82-4BB1-0534-08AF-02A868E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C663B8-72FD-D619-C5D3-49969DCE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97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BD48B-87CD-B7F6-4F8A-D18A2E41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B4303-75EC-E8CC-EEF9-CBDDB7A8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256007-089B-ED67-6EA1-912BEF8A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7FEBF1-B7C6-0E7F-C002-078E7768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E99E77-4543-6034-5DB4-67859C0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C7678A-D437-74CD-0DE7-F3434AF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5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926A9-BDB1-BE1D-40AB-1AC63A6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50E4D7-37C5-25CE-624D-FFAF23C72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93DC69-CB39-E894-40A2-A6975D70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7B112-B87C-424C-DC37-4BCB0DC3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67B1E-4BB0-7327-D025-CDC282E7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FBD4CE-CFE9-FF05-E7CA-07EDAD97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89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1B0D8-981A-E1C3-A277-B00B96D1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FD72E4-4847-3446-687C-1859E944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5624F-CA41-A62A-E982-5D032AC6A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B867-835E-4967-99E2-C16E10EC4DF4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434EB-293B-7491-8C5B-C74E67746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9133C-61B0-07F0-00DE-42783A55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34C7-19C6-4925-BCDD-D2AB4159E6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FC869-8BC4-0365-4BA3-DB2254BD6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de la Base de données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FB7666-4C32-9225-CC77-61FB34D8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26797" r="7288" b="23325"/>
          <a:stretch/>
        </p:blipFill>
        <p:spPr>
          <a:xfrm>
            <a:off x="2951747" y="2967789"/>
            <a:ext cx="6416842" cy="126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761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4CA72-43C0-AA13-DEB8-C97870F8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4203"/>
            <a:ext cx="10515600" cy="2150707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Traitement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4E31FC-8A2D-6338-610E-BE8B7DBF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79710"/>
            <a:ext cx="10515600" cy="215070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Données manquantes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Données aberrantes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Imputation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5282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5A66-7EC8-6CB9-7E6D-497453BA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Données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410F1-B211-010C-69E5-0084DBC8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180"/>
            <a:ext cx="10515600" cy="4351338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Suppression des lignes :	</a:t>
            </a: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1 des 3 colonnes alphabétiques est vide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Aucune valeur de nutriments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Duplicatas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Lignes avec symboles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B04DD-AC80-03EA-9C9C-BB88866A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Données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2C8E7-2E3F-8EC8-E81E-693DCB01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164"/>
            <a:ext cx="10515600" cy="4351338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Suppression des lignes:</a:t>
            </a: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Valeurs inférieures à 0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Valeurs supérieures à 100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Valeurs supérieures à 4000 pour énergie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Total ligne supérieur à 101</a:t>
            </a:r>
          </a:p>
          <a:p>
            <a:pPr lvl="1"/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B8AC4-D1DD-EB44-9D39-72B58F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Imputation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20982-B6FF-2CBE-6BFC-78C96900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841"/>
            <a:ext cx="10515600" cy="4351338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Total ligne supérieur ou égal à 100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Additives et fruits-légumes-noix à 0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Utilisation du KNN Imputer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6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659CC-2BA9-106D-433E-CA174DD1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KNN Imputer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1E68C-4950-36EF-6DA1-FE070B5F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Cherche les valeurs les plus proches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280D48D-1D9D-6E7D-4355-B9D442936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8" y="2455797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CDDAF3-FD80-644A-944F-563727FB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48" y="3895529"/>
            <a:ext cx="5" cy="4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85521F8-39F5-38CB-3545-C67FB447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24" y="2455796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9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D9334-1BCD-0FB6-AE3F-52383B19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526"/>
            <a:ext cx="10515600" cy="2852737"/>
          </a:xfrm>
        </p:spPr>
        <p:txBody>
          <a:bodyPr/>
          <a:lstStyle/>
          <a:p>
            <a:pPr algn="ctr"/>
            <a:r>
              <a:rPr lang="fr-FR" dirty="0"/>
              <a:t>Exploration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8739B6-0660-5115-AC86-A262FE63A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Distribution des valeurs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Relations entre les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Test Statistique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D3EA1-E29A-4925-9CA2-39BD286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Distribution des valeurs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502C01F-54E1-510B-8A67-F82C7550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6" y="1690688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D4A1124-5508-FDF5-6D20-F0F27CC5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59" y="1690687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6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072DA-93C9-6693-4A8E-29EED6C2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-29734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Autres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AA572B-7151-4AAB-D85C-B0F6778E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235"/>
            <a:ext cx="4024622" cy="30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5A39A75-BFBA-99F2-867C-AF46BB7F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21" y="674235"/>
            <a:ext cx="4142001" cy="30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8089684-FACF-2430-19F6-6A7D4C03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80" y="674235"/>
            <a:ext cx="4015797" cy="30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7178CAD-0AB8-2257-32AF-68722F27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5" y="3741577"/>
            <a:ext cx="4034226" cy="31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88097B4-8554-A465-9194-F2CF580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22" y="3741577"/>
            <a:ext cx="4142000" cy="31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D781FCC8-5790-8FC3-606D-024FEC4B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23" y="3741577"/>
            <a:ext cx="4025378" cy="31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9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DCC404-5268-1FC3-AC71-4D96B64B41D4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latin typeface="Gill Sans MT" panose="020B0502020104020203" pitchFamily="34" charset="0"/>
              </a:rPr>
              <a:t>Relations en les variables</a:t>
            </a:r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12298" name="Picture 10">
            <a:extLst>
              <a:ext uri="{FF2B5EF4-FFF2-40B4-BE49-F238E27FC236}">
                <a16:creationId xmlns:a16="http://schemas.microsoft.com/office/drawing/2014/main" id="{1FAAD2DC-D31B-A68F-1457-14B4DA21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3" y="1093398"/>
            <a:ext cx="7210133" cy="576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34DE68-3BFB-21A5-F856-41E979E03DCC}"/>
              </a:ext>
            </a:extLst>
          </p:cNvPr>
          <p:cNvSpPr txBox="1"/>
          <p:nvPr/>
        </p:nvSpPr>
        <p:spPr>
          <a:xfrm>
            <a:off x="513184" y="774441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Relation probable et peut-être linéaire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F2FE45-987C-4514-1855-D946B8FE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7" y="1635288"/>
            <a:ext cx="5438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63ED2CC-B69A-0891-85D9-6482C5E99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80" y="1630525"/>
            <a:ext cx="54387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6F6CC57-85DB-B0A3-540D-4190A4B3546E}"/>
              </a:ext>
            </a:extLst>
          </p:cNvPr>
          <p:cNvSpPr txBox="1"/>
          <p:nvPr/>
        </p:nvSpPr>
        <p:spPr>
          <a:xfrm>
            <a:off x="6505480" y="77444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Aucune relation</a:t>
            </a:r>
          </a:p>
        </p:txBody>
      </p:sp>
    </p:spTree>
    <p:extLst>
      <p:ext uri="{BB962C8B-B14F-4D97-AF65-F5344CB8AC3E}">
        <p14:creationId xmlns:p14="http://schemas.microsoft.com/office/powerpoint/2010/main" val="416375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FFC7A-53DE-DBBB-88BD-AD80C6B0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5713"/>
            <a:ext cx="10515600" cy="3063875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latin typeface="Gill Sans MT" panose="020B0502020104020203" pitchFamily="34" charset="0"/>
              </a:rPr>
              <a:t>Le jeu de données permet-il de pouvoir faire un système de suggestion des valeurs?</a:t>
            </a:r>
          </a:p>
        </p:txBody>
      </p:sp>
      <p:pic>
        <p:nvPicPr>
          <p:cNvPr id="15362" name="Picture 2" descr="Suggestion - Icônes les communications gratuites">
            <a:extLst>
              <a:ext uri="{FF2B5EF4-FFF2-40B4-BE49-F238E27FC236}">
                <a16:creationId xmlns:a16="http://schemas.microsoft.com/office/drawing/2014/main" id="{B5485183-C97F-9DE6-9CC1-12D09415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82" y="3228392"/>
            <a:ext cx="3432435" cy="34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7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9DA2F-DBBC-2AE5-A91E-8D44F061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Autres Relations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E09FDC-F9E8-8AF6-9CA3-2B631789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859"/>
            <a:ext cx="10515600" cy="56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6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6E1D-37BF-2059-43B3-9D685620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Test Statistique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4B994-7494-DF67-DF9D-C7E21288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de Pearson :</a:t>
            </a:r>
          </a:p>
          <a:p>
            <a:pPr lvl="2"/>
            <a:r>
              <a:rPr lang="fr-FR" dirty="0"/>
              <a:t>Corrélation : 0,71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Valeur de p : 0,000…</a:t>
            </a:r>
          </a:p>
          <a:p>
            <a:endParaRPr lang="fr-FR" dirty="0"/>
          </a:p>
          <a:p>
            <a:r>
              <a:rPr lang="fr-FR" dirty="0"/>
              <a:t>Test de Spearman</a:t>
            </a:r>
          </a:p>
          <a:p>
            <a:pPr lvl="2"/>
            <a:r>
              <a:rPr lang="fr-FR" dirty="0"/>
              <a:t>Corrélation : 0,68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Valeur de p: 0,000…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3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5D91B-6FCB-417A-E436-28445D68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81"/>
            <a:ext cx="10515600" cy="2852737"/>
          </a:xfrm>
        </p:spPr>
        <p:txBody>
          <a:bodyPr/>
          <a:lstStyle/>
          <a:p>
            <a:pPr algn="ctr"/>
            <a:r>
              <a:rPr lang="fr-FR" dirty="0"/>
              <a:t>Exploration des </a:t>
            </a:r>
            <a:r>
              <a:rPr lang="fr-FR" dirty="0" err="1"/>
              <a:t>Nutriscores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2880E6-14B7-F1EF-73BE-D2CD4672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04272"/>
            <a:ext cx="10515600" cy="15001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Calcul du Nutriscore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Distribution des produits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Moyenne des nutriments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1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238D7C6-D5D6-1901-3900-5C04048C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Calcul du Nutriscore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D22F147-691F-CBD2-844C-80D670C5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Points Négatifs (N) : Energie + Gras-Saturé + Sucre + Sel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Points Positifs (P) : Protéines + Fibres + </a:t>
            </a:r>
            <a:r>
              <a:rPr lang="fr-FR" dirty="0" err="1"/>
              <a:t>Fuits</a:t>
            </a:r>
            <a:r>
              <a:rPr lang="fr-FR" dirty="0"/>
              <a:t>, légumes, légumes secs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/>
              <a:t>Score</a:t>
            </a:r>
            <a:r>
              <a:rPr lang="fr-FR" dirty="0"/>
              <a:t> : N-P</a:t>
            </a:r>
          </a:p>
          <a:p>
            <a:pPr marL="0" indent="0">
              <a:buNone/>
            </a:pPr>
            <a:r>
              <a:rPr lang="fr-FR" dirty="0"/>
              <a:t>Catégories :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8D24B2BE-91C9-3C38-5A36-3DBC2DB12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77219"/>
              </p:ext>
            </p:extLst>
          </p:nvPr>
        </p:nvGraphicFramePr>
        <p:xfrm>
          <a:off x="1894114" y="5047862"/>
          <a:ext cx="8200571" cy="8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36">
                  <a:extLst>
                    <a:ext uri="{9D8B030D-6E8A-4147-A177-3AD203B41FA5}">
                      <a16:colId xmlns:a16="http://schemas.microsoft.com/office/drawing/2014/main" val="448841240"/>
                    </a:ext>
                  </a:extLst>
                </a:gridCol>
                <a:gridCol w="1387827">
                  <a:extLst>
                    <a:ext uri="{9D8B030D-6E8A-4147-A177-3AD203B41FA5}">
                      <a16:colId xmlns:a16="http://schemas.microsoft.com/office/drawing/2014/main" val="2831490148"/>
                    </a:ext>
                  </a:extLst>
                </a:gridCol>
                <a:gridCol w="1387827">
                  <a:extLst>
                    <a:ext uri="{9D8B030D-6E8A-4147-A177-3AD203B41FA5}">
                      <a16:colId xmlns:a16="http://schemas.microsoft.com/office/drawing/2014/main" val="4215783426"/>
                    </a:ext>
                  </a:extLst>
                </a:gridCol>
                <a:gridCol w="1387827">
                  <a:extLst>
                    <a:ext uri="{9D8B030D-6E8A-4147-A177-3AD203B41FA5}">
                      <a16:colId xmlns:a16="http://schemas.microsoft.com/office/drawing/2014/main" val="3292873995"/>
                    </a:ext>
                  </a:extLst>
                </a:gridCol>
                <a:gridCol w="1387827">
                  <a:extLst>
                    <a:ext uri="{9D8B030D-6E8A-4147-A177-3AD203B41FA5}">
                      <a16:colId xmlns:a16="http://schemas.microsoft.com/office/drawing/2014/main" val="326589572"/>
                    </a:ext>
                  </a:extLst>
                </a:gridCol>
                <a:gridCol w="1387827">
                  <a:extLst>
                    <a:ext uri="{9D8B030D-6E8A-4147-A177-3AD203B41FA5}">
                      <a16:colId xmlns:a16="http://schemas.microsoft.com/office/drawing/2014/main" val="1914238656"/>
                    </a:ext>
                  </a:extLst>
                </a:gridCol>
              </a:tblGrid>
              <a:tr h="425182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-17 à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à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3 à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à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 et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86599"/>
                  </a:ext>
                </a:extLst>
              </a:tr>
              <a:tr h="470556"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3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4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FE0260-7385-C727-C75F-50FC5D91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Distribution des produits</a:t>
            </a:r>
          </a:p>
        </p:txBody>
      </p:sp>
      <p:pic>
        <p:nvPicPr>
          <p:cNvPr id="7182" name="Picture 14">
            <a:extLst>
              <a:ext uri="{FF2B5EF4-FFF2-40B4-BE49-F238E27FC236}">
                <a16:creationId xmlns:a16="http://schemas.microsoft.com/office/drawing/2014/main" id="{A159AD5A-753D-DBCB-90F1-B54766DC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2" y="1481430"/>
            <a:ext cx="53435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53345BE7-109A-845D-CC62-8AD09DFF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65" y="1481430"/>
            <a:ext cx="53435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64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1DE87-A8F9-BCF1-6539-C2419714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2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Pourcentages de présence des </a:t>
            </a:r>
            <a:r>
              <a:rPr lang="fr-FR" dirty="0" err="1"/>
              <a:t>Nutriscores</a:t>
            </a:r>
            <a:endParaRPr lang="fr-FR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2F8F356-D027-3008-CA79-64C28A7B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1476375"/>
            <a:ext cx="37052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66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869FA-AC51-1D91-4B7F-620F584C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363894"/>
            <a:ext cx="10515600" cy="1035697"/>
          </a:xfrm>
        </p:spPr>
        <p:txBody>
          <a:bodyPr>
            <a:normAutofit/>
          </a:bodyPr>
          <a:lstStyle/>
          <a:p>
            <a:r>
              <a:rPr lang="fr-FR" dirty="0"/>
              <a:t>Moyennes des nutriments par </a:t>
            </a:r>
            <a:r>
              <a:rPr lang="fr-FR" dirty="0" err="1"/>
              <a:t>Nutriscores</a:t>
            </a:r>
            <a:endParaRPr lang="fr-FR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03BABA3-F69F-1177-3AD3-65F3592F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" y="2230017"/>
            <a:ext cx="3882255" cy="39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27279095-1888-3F31-7662-B0947F9E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55" y="2230017"/>
            <a:ext cx="3781799" cy="39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655DFB48-EF08-D026-B0A7-373DB20D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65" y="2230017"/>
            <a:ext cx="3997082" cy="39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00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B19EDCD-998C-D330-D753-2BDE30BA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52"/>
            <a:ext cx="10515600" cy="2477664"/>
          </a:xfrm>
        </p:spPr>
        <p:txBody>
          <a:bodyPr/>
          <a:lstStyle/>
          <a:p>
            <a:pPr algn="ctr"/>
            <a:r>
              <a:rPr lang="fr-FR" dirty="0"/>
              <a:t>Diminution des dimensions des données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193F92-7731-B2CB-0991-F98A5446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29626"/>
            <a:ext cx="10515600" cy="15001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Diminution des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Regroupement des individus</a:t>
            </a:r>
          </a:p>
        </p:txBody>
      </p:sp>
    </p:spTree>
    <p:extLst>
      <p:ext uri="{BB962C8B-B14F-4D97-AF65-F5344CB8AC3E}">
        <p14:creationId xmlns:p14="http://schemas.microsoft.com/office/powerpoint/2010/main" val="84689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4A245F-5AE6-27F8-F2B9-05D6764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Diminution des variables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8C8CE87-7C79-2F7D-3323-4EF7370D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1149900"/>
            <a:ext cx="54768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C3FB141-072C-1676-FFF8-5DE515589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3512"/>
              </p:ext>
            </p:extLst>
          </p:nvPr>
        </p:nvGraphicFramePr>
        <p:xfrm>
          <a:off x="2190621" y="560546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769632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8233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91611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1847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09308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625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20718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1461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Inertie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3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Cumulée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4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91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3CEBA-F608-F198-A067-A459D993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23" y="896971"/>
            <a:ext cx="7476153" cy="11371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Corrélations entre les axes d’inertie et les variables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B4CE3AF-3C02-E90C-E761-96080EF34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12195"/>
            <a:ext cx="10515600" cy="334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0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1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351B4-7589-E461-FC6D-1CBDC97B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Présentation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6B1CD-6929-67E5-A4CE-AE031850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 Un très gros fichier de données :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- 162 colonnes 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- plus de 320 milles lignes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Une ligne par produit enregistré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5 catégories de colonnes :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- les informations générales : 10 colonnes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- les mots-clefs : 24 colonnes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- les ingrédients : 3 colonnes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- les informations diverses : 16 colonnes</a:t>
            </a: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	- les valeurs nutritives : 109 colonnes</a:t>
            </a:r>
          </a:p>
        </p:txBody>
      </p:sp>
    </p:spTree>
    <p:extLst>
      <p:ext uri="{BB962C8B-B14F-4D97-AF65-F5344CB8AC3E}">
        <p14:creationId xmlns:p14="http://schemas.microsoft.com/office/powerpoint/2010/main" val="350278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FB280-79C6-4E36-BE7F-0645FCF9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Regroupement des individus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E2173-C664-5AD8-E739-CCD395F3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Choisir le nombre de clusters: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671412F-F502-1765-A05D-6202851A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2" y="2299931"/>
            <a:ext cx="8328835" cy="455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50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9FD41-DFC7-1092-77E8-43F2F615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avec 3 clusters :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8256B9F-9A98-73A4-D9B6-5089AD078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9" y="1380931"/>
            <a:ext cx="6778826" cy="53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4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4C8F2-C8C7-4A56-9172-A8A06A9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avec 4 clusters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03086B0-85FE-89FF-17F1-91290E9F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96" y="1371601"/>
            <a:ext cx="6826207" cy="53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4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4C630-8CC6-0C2F-FE7F-785174B4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2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Tests ANOVA (Analyse de la Variance)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F24E42C-819A-E5D9-702D-624886758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09584"/>
              </p:ext>
            </p:extLst>
          </p:nvPr>
        </p:nvGraphicFramePr>
        <p:xfrm>
          <a:off x="157065" y="2574924"/>
          <a:ext cx="11728580" cy="221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399">
                  <a:extLst>
                    <a:ext uri="{9D8B030D-6E8A-4147-A177-3AD203B41FA5}">
                      <a16:colId xmlns:a16="http://schemas.microsoft.com/office/drawing/2014/main" val="4070101223"/>
                    </a:ext>
                  </a:extLst>
                </a:gridCol>
                <a:gridCol w="1065560">
                  <a:extLst>
                    <a:ext uri="{9D8B030D-6E8A-4147-A177-3AD203B41FA5}">
                      <a16:colId xmlns:a16="http://schemas.microsoft.com/office/drawing/2014/main" val="2621170379"/>
                    </a:ext>
                  </a:extLst>
                </a:gridCol>
                <a:gridCol w="1092615">
                  <a:extLst>
                    <a:ext uri="{9D8B030D-6E8A-4147-A177-3AD203B41FA5}">
                      <a16:colId xmlns:a16="http://schemas.microsoft.com/office/drawing/2014/main" val="3676506372"/>
                    </a:ext>
                  </a:extLst>
                </a:gridCol>
                <a:gridCol w="1172858">
                  <a:extLst>
                    <a:ext uri="{9D8B030D-6E8A-4147-A177-3AD203B41FA5}">
                      <a16:colId xmlns:a16="http://schemas.microsoft.com/office/drawing/2014/main" val="2055522976"/>
                    </a:ext>
                  </a:extLst>
                </a:gridCol>
                <a:gridCol w="1172858">
                  <a:extLst>
                    <a:ext uri="{9D8B030D-6E8A-4147-A177-3AD203B41FA5}">
                      <a16:colId xmlns:a16="http://schemas.microsoft.com/office/drawing/2014/main" val="2886839502"/>
                    </a:ext>
                  </a:extLst>
                </a:gridCol>
                <a:gridCol w="1172858">
                  <a:extLst>
                    <a:ext uri="{9D8B030D-6E8A-4147-A177-3AD203B41FA5}">
                      <a16:colId xmlns:a16="http://schemas.microsoft.com/office/drawing/2014/main" val="762451212"/>
                    </a:ext>
                  </a:extLst>
                </a:gridCol>
                <a:gridCol w="1172858">
                  <a:extLst>
                    <a:ext uri="{9D8B030D-6E8A-4147-A177-3AD203B41FA5}">
                      <a16:colId xmlns:a16="http://schemas.microsoft.com/office/drawing/2014/main" val="2003459994"/>
                    </a:ext>
                  </a:extLst>
                </a:gridCol>
                <a:gridCol w="1172858">
                  <a:extLst>
                    <a:ext uri="{9D8B030D-6E8A-4147-A177-3AD203B41FA5}">
                      <a16:colId xmlns:a16="http://schemas.microsoft.com/office/drawing/2014/main" val="1136007810"/>
                    </a:ext>
                  </a:extLst>
                </a:gridCol>
                <a:gridCol w="1172858">
                  <a:extLst>
                    <a:ext uri="{9D8B030D-6E8A-4147-A177-3AD203B41FA5}">
                      <a16:colId xmlns:a16="http://schemas.microsoft.com/office/drawing/2014/main" val="88790069"/>
                    </a:ext>
                  </a:extLst>
                </a:gridCol>
                <a:gridCol w="1172858">
                  <a:extLst>
                    <a:ext uri="{9D8B030D-6E8A-4147-A177-3AD203B41FA5}">
                      <a16:colId xmlns:a16="http://schemas.microsoft.com/office/drawing/2014/main" val="1734156614"/>
                    </a:ext>
                  </a:extLst>
                </a:gridCol>
              </a:tblGrid>
              <a:tr h="557221">
                <a:tc>
                  <a:txBody>
                    <a:bodyPr/>
                    <a:lstStyle/>
                    <a:p>
                      <a:r>
                        <a:rPr lang="fr-F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Energie pour gras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Gras saturé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Sucre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Protéines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Fruits, légumes et  secs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89094"/>
                  </a:ext>
                </a:extLst>
              </a:tr>
              <a:tr h="574966">
                <a:tc>
                  <a:txBody>
                    <a:bodyPr/>
                    <a:lstStyle/>
                    <a:p>
                      <a:r>
                        <a:rPr lang="fr-FR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14 000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25949"/>
                  </a:ext>
                </a:extLst>
              </a:tr>
              <a:tr h="729310">
                <a:tc>
                  <a:txBody>
                    <a:bodyPr/>
                    <a:lstStyle/>
                    <a:p>
                      <a:r>
                        <a:rPr lang="fr-FR" dirty="0"/>
                        <a:t>Valeur de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1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5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A9AD7-7F08-A489-725F-E8C27A2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2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Représentation graphique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5BE60B-AB51-50B5-F74B-D11BC96D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963" y="1325563"/>
            <a:ext cx="5522168" cy="543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5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1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CEB07-5C2A-D7DE-287D-B8AE9FD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Variables pertinentes : Nutriscore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0310AAF-9ACA-2F38-752F-D231D98AD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94" y="254752"/>
            <a:ext cx="3032449" cy="1546308"/>
          </a:xfrm>
          <a:effectLst>
            <a:glow rad="63500">
              <a:schemeClr val="accent2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C67A4E-3723-D585-611A-A180235DA277}"/>
              </a:ext>
            </a:extLst>
          </p:cNvPr>
          <p:cNvSpPr txBox="1"/>
          <p:nvPr/>
        </p:nvSpPr>
        <p:spPr>
          <a:xfrm>
            <a:off x="401216" y="2118049"/>
            <a:ext cx="3806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Colonnes alphabétiques :</a:t>
            </a:r>
          </a:p>
          <a:p>
            <a:endParaRPr lang="fr-FR"/>
          </a:p>
          <a:p>
            <a:r>
              <a:rPr lang="fr-FR"/>
              <a:t>	- Product_name</a:t>
            </a:r>
          </a:p>
          <a:p>
            <a:r>
              <a:rPr lang="fr-FR"/>
              <a:t>	- Brands</a:t>
            </a:r>
          </a:p>
          <a:p>
            <a:r>
              <a:rPr lang="fr-FR"/>
              <a:t>	- Countries_fr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360301-AA63-D81E-29D9-654133219B18}"/>
              </a:ext>
            </a:extLst>
          </p:cNvPr>
          <p:cNvSpPr txBox="1"/>
          <p:nvPr/>
        </p:nvSpPr>
        <p:spPr>
          <a:xfrm>
            <a:off x="3907971" y="2118049"/>
            <a:ext cx="4376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Colonnes numériques :</a:t>
            </a:r>
          </a:p>
          <a:p>
            <a:endParaRPr lang="fr-FR" dirty="0"/>
          </a:p>
          <a:p>
            <a:r>
              <a:rPr lang="fr-FR" dirty="0"/>
              <a:t>	- energy_100g</a:t>
            </a:r>
          </a:p>
          <a:p>
            <a:r>
              <a:rPr lang="fr-FR" dirty="0"/>
              <a:t>	- energy-from-fat_100g</a:t>
            </a:r>
          </a:p>
          <a:p>
            <a:r>
              <a:rPr lang="fr-FR" dirty="0"/>
              <a:t>	- saturated-fat_100g</a:t>
            </a:r>
          </a:p>
          <a:p>
            <a:r>
              <a:rPr lang="fr-FR" dirty="0"/>
              <a:t>	- fat_100g</a:t>
            </a:r>
          </a:p>
          <a:p>
            <a:r>
              <a:rPr lang="fr-FR" dirty="0"/>
              <a:t>	- sugars_100g</a:t>
            </a:r>
          </a:p>
          <a:p>
            <a:r>
              <a:rPr lang="fr-FR" dirty="0"/>
              <a:t>	- salt_100g</a:t>
            </a:r>
          </a:p>
          <a:p>
            <a:r>
              <a:rPr lang="fr-FR" dirty="0"/>
              <a:t>	- proteins_100g</a:t>
            </a:r>
          </a:p>
          <a:p>
            <a:r>
              <a:rPr lang="fr-FR" dirty="0"/>
              <a:t>	- fiber_100g</a:t>
            </a:r>
          </a:p>
          <a:p>
            <a:r>
              <a:rPr lang="fr-FR" dirty="0"/>
              <a:t>	- fruits-vegetables-nuts_100g</a:t>
            </a:r>
          </a:p>
          <a:p>
            <a:r>
              <a:rPr lang="fr-FR" dirty="0"/>
              <a:t>	- </a:t>
            </a:r>
            <a:r>
              <a:rPr lang="fr-FR" dirty="0" err="1"/>
              <a:t>additives_n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DA29F7-977A-1A14-5853-7A55AC2503C1}"/>
              </a:ext>
            </a:extLst>
          </p:cNvPr>
          <p:cNvSpPr txBox="1"/>
          <p:nvPr/>
        </p:nvSpPr>
        <p:spPr>
          <a:xfrm>
            <a:off x="7971453" y="2118049"/>
            <a:ext cx="380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Colonnes </a:t>
            </a:r>
            <a:r>
              <a:rPr lang="fr-FR" dirty="0" err="1"/>
              <a:t>Nutriscores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	- nutrition-score-fr_100g</a:t>
            </a:r>
          </a:p>
          <a:p>
            <a:r>
              <a:rPr lang="fr-FR" dirty="0"/>
              <a:t>	- </a:t>
            </a:r>
            <a:r>
              <a:rPr lang="fr-FR" dirty="0" err="1"/>
              <a:t>nutrition_grade_fr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25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4CA72-43C0-AA13-DEB8-C97870F8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4203"/>
            <a:ext cx="10515600" cy="2150707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Qualité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4E31FC-8A2D-6338-610E-BE8B7DBF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79710"/>
            <a:ext cx="10515600" cy="215070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Nombre de données dupliquées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Pourcentage de données manquantes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Repérage des données aberrantes</a:t>
            </a:r>
          </a:p>
        </p:txBody>
      </p:sp>
    </p:spTree>
    <p:extLst>
      <p:ext uri="{BB962C8B-B14F-4D97-AF65-F5344CB8AC3E}">
        <p14:creationId xmlns:p14="http://schemas.microsoft.com/office/powerpoint/2010/main" val="150400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9F069-25F4-BEEE-730D-055A40CE2B5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Nombre de données dupliquées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F5AEB-A70D-FAF2-4FF6-24932DFD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21054 duplicatas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Plus de 35 milles duplicatas sur les noms des produits, de marque et les pays de vente.</a:t>
            </a:r>
          </a:p>
        </p:txBody>
      </p:sp>
    </p:spTree>
    <p:extLst>
      <p:ext uri="{BB962C8B-B14F-4D97-AF65-F5344CB8AC3E}">
        <p14:creationId xmlns:p14="http://schemas.microsoft.com/office/powerpoint/2010/main" val="223187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3FC30-5065-3283-C75A-B8AFCE2A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Pourcentage de données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00C42-28B4-2259-D5B5-D54FC62D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983"/>
          </a:xfrm>
        </p:spPr>
        <p:txBody>
          <a:bodyPr/>
          <a:lstStyle/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Environ 31% de données manquantes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Données très inégales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2 colonnes presque vides</a:t>
            </a:r>
          </a:p>
        </p:txBody>
      </p:sp>
    </p:spTree>
    <p:extLst>
      <p:ext uri="{BB962C8B-B14F-4D97-AF65-F5344CB8AC3E}">
        <p14:creationId xmlns:p14="http://schemas.microsoft.com/office/powerpoint/2010/main" val="177782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54E99487-0C02-FAB0-C86A-A1FBE3A5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70" y="0"/>
            <a:ext cx="9290860" cy="68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AD71A-B5D8-0447-E7ED-AC56A036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Données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3F7E6-9AB1-2DEE-CA6F-1E06A971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3200" dirty="0"/>
              <a:t>Données de nutriments :</a:t>
            </a:r>
          </a:p>
          <a:p>
            <a:pPr lvl="3"/>
            <a:r>
              <a:rPr lang="fr-FR" sz="2000" dirty="0"/>
              <a:t>Supérieures à 100 pour 100g</a:t>
            </a:r>
          </a:p>
          <a:p>
            <a:pPr lvl="3"/>
            <a:r>
              <a:rPr lang="fr-FR" sz="2000" dirty="0"/>
              <a:t>Inférieures à 0</a:t>
            </a:r>
          </a:p>
          <a:p>
            <a:endParaRPr lang="fr-FR" dirty="0"/>
          </a:p>
          <a:p>
            <a:r>
              <a:rPr lang="fr-FR" sz="3200" dirty="0"/>
              <a:t>Données alphabétiques :</a:t>
            </a:r>
          </a:p>
          <a:p>
            <a:pPr lvl="3"/>
            <a:r>
              <a:rPr lang="fr-FR" sz="2400" dirty="0"/>
              <a:t>Symboles</a:t>
            </a:r>
          </a:p>
          <a:p>
            <a:pPr lvl="3"/>
            <a:r>
              <a:rPr lang="fr-FR" sz="2400" dirty="0"/>
              <a:t>Langues étrangères : Kenji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7FD48E-BA52-F867-7A24-16B749A5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5" y="3014312"/>
            <a:ext cx="5790887" cy="1989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E644BC-B22E-ADEA-8C14-6F0EC3CA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56" y="2553556"/>
            <a:ext cx="5790887" cy="4607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EA7F9F-90CC-37AB-52AF-3917F8AF2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27" y="3010527"/>
            <a:ext cx="371527" cy="1989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80E315-8966-9708-9C1A-C5550F26A5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76" t="1" b="-1"/>
          <a:stretch/>
        </p:blipFill>
        <p:spPr>
          <a:xfrm>
            <a:off x="6326154" y="3213275"/>
            <a:ext cx="5790887" cy="211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75DD8B-028F-EEA3-636E-0A11154B6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627" y="3213275"/>
            <a:ext cx="371526" cy="21572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E0B0466-9E10-130D-C07D-978F30C813E6}"/>
              </a:ext>
            </a:extLst>
          </p:cNvPr>
          <p:cNvCxnSpPr/>
          <p:nvPr/>
        </p:nvCxnSpPr>
        <p:spPr>
          <a:xfrm>
            <a:off x="5954627" y="3209490"/>
            <a:ext cx="616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48E067CB-440A-0840-8AEF-445DFB0BC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9226" y="4593356"/>
            <a:ext cx="1762371" cy="120031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CE44CA-73E0-661D-8F59-BA216EEBF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9225" y="4190134"/>
            <a:ext cx="1762372" cy="400106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CB3E7E6-4929-B4A5-6D1E-FEA79CE1C64C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>
            <a:off x="8340411" y="4190134"/>
            <a:ext cx="1" cy="1603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97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622</Words>
  <Application>Microsoft Office PowerPoint</Application>
  <PresentationFormat>Grand écran</PresentationFormat>
  <Paragraphs>204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Gill Sans MT</vt:lpstr>
      <vt:lpstr>Wingdings</vt:lpstr>
      <vt:lpstr>Thème Office</vt:lpstr>
      <vt:lpstr>Analyse de la Base de données </vt:lpstr>
      <vt:lpstr>Le jeu de données permet-il de pouvoir faire un système de suggestion des valeurs?</vt:lpstr>
      <vt:lpstr>Présentation des données</vt:lpstr>
      <vt:lpstr>Variables pertinentes : Nutriscore</vt:lpstr>
      <vt:lpstr>Qualité des données</vt:lpstr>
      <vt:lpstr>Nombre de données dupliquées</vt:lpstr>
      <vt:lpstr>Pourcentage de données manquantes</vt:lpstr>
      <vt:lpstr>Présentation PowerPoint</vt:lpstr>
      <vt:lpstr>Données aberrantes</vt:lpstr>
      <vt:lpstr>Traitement des données</vt:lpstr>
      <vt:lpstr>Données manquantes</vt:lpstr>
      <vt:lpstr>Données aberrantes</vt:lpstr>
      <vt:lpstr>Imputation des données</vt:lpstr>
      <vt:lpstr>KNN Imputer</vt:lpstr>
      <vt:lpstr>Exploration des données</vt:lpstr>
      <vt:lpstr>Distribution des valeurs</vt:lpstr>
      <vt:lpstr>Autres</vt:lpstr>
      <vt:lpstr>Présentation PowerPoint</vt:lpstr>
      <vt:lpstr>Présentation PowerPoint</vt:lpstr>
      <vt:lpstr>Autres Relations</vt:lpstr>
      <vt:lpstr> Test Statistique :</vt:lpstr>
      <vt:lpstr>Exploration des Nutriscores</vt:lpstr>
      <vt:lpstr>Calcul du Nutriscore</vt:lpstr>
      <vt:lpstr>Distribution des produits</vt:lpstr>
      <vt:lpstr>Pourcentages de présence des Nutriscores</vt:lpstr>
      <vt:lpstr>Moyennes des nutriments par Nutriscores</vt:lpstr>
      <vt:lpstr>Diminution des dimensions des données</vt:lpstr>
      <vt:lpstr>Diminution des variables</vt:lpstr>
      <vt:lpstr>Corrélations entre les axes d’inertie et les variables</vt:lpstr>
      <vt:lpstr>Regroupement des individus</vt:lpstr>
      <vt:lpstr>Résultats avec 3 clusters :</vt:lpstr>
      <vt:lpstr>Résultats avec 4 clusters</vt:lpstr>
      <vt:lpstr>Tests ANOVA (Analyse de la Variance)</vt:lpstr>
      <vt:lpstr>Représentation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la Base de données </dc:title>
  <dc:creator>Thomas Heneault</dc:creator>
  <cp:lastModifiedBy>Thomas Heneault</cp:lastModifiedBy>
  <cp:revision>12</cp:revision>
  <dcterms:created xsi:type="dcterms:W3CDTF">2023-08-26T16:08:46Z</dcterms:created>
  <dcterms:modified xsi:type="dcterms:W3CDTF">2023-08-26T23:38:51Z</dcterms:modified>
</cp:coreProperties>
</file>