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f00d20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f00d20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4d70fb8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4d70fb8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7d79df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7d79df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4d70fb8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4d70fb8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7d79df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7d79df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7d79df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7d79df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46feef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46feef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4d70fb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4d70fb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4d70fb8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4d70fb8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the drawbacks of each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 a general definition of psychotherapy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d4d70fb8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d4d70fb8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37b351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37b351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f00d2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f00d2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f00d2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f00d2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A total of 30 participants (14 men and 16 women) will be recruited from social media advertisements. The participants will range from ages 20 to 40 years (M=29.3, SD = 5.84). The mean level of education was 3 years of post-secondary level education.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Participants will be recruited by referrals from healthcare professionals, and from advertisements placed in therapy offices in the province. The study will be reviewed by the University Ethics Review Board. </a:t>
            </a:r>
            <a:endParaRPr b="1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37b351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37b351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37b351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37b351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01/jama.284.17.219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177/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0900"/>
            <a:ext cx="6489000" cy="22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MDMA-Assisted Psychotherapy for Treatment of Post-Traumatic Stress Disorder (PTSD)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Presented By: Ashley Foo, Ismaeel El-Hakim,  Rushabh Prajapati, Cameron Denney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Katherina Sowinski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550" y="213850"/>
            <a:ext cx="1497175" cy="2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Results- Proposed </a:t>
            </a:r>
            <a:r>
              <a:rPr lang="en">
                <a:solidFill>
                  <a:srgbClr val="FFFFFF"/>
                </a:solidFill>
              </a:rPr>
              <a:t>analyses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Correlational model  </a:t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Expected results (Rejected null hypothesis)  </a:t>
            </a:r>
            <a:endParaRPr sz="2300">
              <a:solidFill>
                <a:srgbClr val="FFFFFF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</a:pPr>
            <a:r>
              <a:rPr lang="en" sz="2300">
                <a:solidFill>
                  <a:srgbClr val="FFFFFF"/>
                </a:solidFill>
              </a:rPr>
              <a:t>Strong negative correlation</a:t>
            </a:r>
            <a:endParaRPr sz="23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-374650" lvl="1" marL="9144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>
                <a:solidFill>
                  <a:srgbClr val="FFFFFF"/>
                </a:solidFill>
              </a:rPr>
              <a:t>Unexpected results (Failed to reject null hypothesis) </a:t>
            </a:r>
            <a:endParaRPr sz="2300">
              <a:solidFill>
                <a:srgbClr val="FFFFFF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</a:pPr>
            <a:r>
              <a:rPr lang="en" sz="2300">
                <a:solidFill>
                  <a:srgbClr val="FFFFFF"/>
                </a:solidFill>
              </a:rPr>
              <a:t>Small-moderate negative correlation </a:t>
            </a:r>
            <a:endParaRPr sz="2300">
              <a:solidFill>
                <a:srgbClr val="FFFFFF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</a:pPr>
            <a:r>
              <a:rPr lang="en" sz="2300">
                <a:solidFill>
                  <a:srgbClr val="FFFFFF"/>
                </a:solidFill>
              </a:rPr>
              <a:t>Positive correlation </a:t>
            </a:r>
            <a:endParaRPr sz="2300">
              <a:solidFill>
                <a:srgbClr val="FFFFFF"/>
              </a:solidFill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■"/>
            </a:pPr>
            <a:r>
              <a:rPr lang="en" sz="2300">
                <a:solidFill>
                  <a:srgbClr val="FFFFFF"/>
                </a:solidFill>
              </a:rPr>
              <a:t>No correlation 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266125" y="868425"/>
            <a:ext cx="38460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</a:rPr>
              <a:t>Example of expected findings: Placebo and MDMA-treatment Group Means Using CAPS-IV (Wagner et al., 2017). 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266125" y="408825"/>
            <a:ext cx="36909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Results:</a:t>
            </a:r>
            <a:r>
              <a:rPr lang="en" sz="2500">
                <a:solidFill>
                  <a:srgbClr val="00FFFF"/>
                </a:solidFill>
              </a:rPr>
              <a:t> </a:t>
            </a:r>
            <a:r>
              <a:rPr lang="en" sz="2100">
                <a:solidFill>
                  <a:srgbClr val="00FFFF"/>
                </a:solidFill>
              </a:rPr>
              <a:t>Proposed Analyses</a:t>
            </a:r>
            <a:endParaRPr sz="9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881200" y="523600"/>
            <a:ext cx="5529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727950" y="2056125"/>
            <a:ext cx="55299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555600" y="376750"/>
            <a:ext cx="54915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Results: Proposed Analyses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55600" y="1162150"/>
            <a:ext cx="5874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Cohen’s </a:t>
            </a:r>
            <a:r>
              <a:rPr i="1" lang="en" sz="1800">
                <a:solidFill>
                  <a:srgbClr val="FFFFFF"/>
                </a:solidFill>
              </a:rPr>
              <a:t>d </a:t>
            </a:r>
            <a:endParaRPr i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Assess magnitude of treatment effect and whether clinical significance was observed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Expected results (rejected null hypothesis 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0.8 or greater (large treatment effect)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Unexpected results (failed to reject null hypothesis) 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Less than 0.8 (moderate to small treatment effect)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520725" y="1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58600" y="941700"/>
            <a:ext cx="8520600" cy="4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Baggott, M. (2000). Chemical Analysis of Ecstasy Pills.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JAMA: The Journal of the American Medical Association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284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(17), 2190.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https://doi.org/10.1001/jama.284.17.2190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Bahji, A., Forsyth, A., Groll, D., Hawken, E.R. (2019). Efficacy of 3,4-methylenedioxymethamphetamine (MDMA)-assisted psychotherapy for posttraumatic stress disorder: a systematic review and meta-analysis.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Elsevier,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1-15. 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Gamma, A. (2000). 3,4-Methylenedioxymethamphetamine (MDMA) Modulates Cortical and Limbic Brain Activity as Measured by [H215O]-PET in Healthy Humans.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Neuropsychopharmacology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388–395. https://doi.org/10.1016/s0893-1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33x(00)00130-5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Gutner, C. A., Pineles, S. L., Griffin, M. G., Bauer, M. R., Weierich, M. R., &amp; Resick, P. A. (2010). Physiological predictors of posttraumatic stress disorder.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Traumatic Stress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(6), 775–784. https://doi.org/10.1002/jts.20582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38178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Blake DD, Weathers FW, Nagy LM, Kaloupek DG, Gusman FD, Charney DS, Keane TM (1995) The development of a clinician administered PTSD scale. J Trauma Stress 8:75–90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Foa, E. B., Keane, T. M., Friedman, M. J., &amp; Cohen, J. A. (Eds.). (2009). </a:t>
            </a:r>
            <a:r>
              <a:rPr i="1" lang="en" sz="1050">
                <a:solidFill>
                  <a:srgbClr val="FFFFFF"/>
                </a:solidFill>
              </a:rPr>
              <a:t>Effective treatments for PTSD: Practice guidelines from the International Society for Traumatic Stress Studies</a:t>
            </a:r>
            <a:r>
              <a:rPr lang="en" sz="1050">
                <a:solidFill>
                  <a:srgbClr val="FFFFFF"/>
                </a:solidFill>
              </a:rPr>
              <a:t> (2nd ed.). The Guilford Press</a:t>
            </a:r>
            <a:endParaRPr sz="12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Mithoefer, M.C., Feduccia, A.A., Jerome, L., Mithoefer, A., Wagner, M., Walsh, Z., Hamilton, S., Yazar-Klosinski, B., Emerson, A., &amp; Doblin, R.  (2019). MDMA-assisted psychotherapy for treatment of PTSD: Study design and rationale for phase 3 trials based on pooled analysis of six phase 2 randomized controlled trials. 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Psychopharmacology, 236(0)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2735-2745.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Mithoefer, M.C., Mithoefer, A.T., Feduccia, A.A., Jerome, L., Wagner, M., Wyner, J., Holland, J., Hamilton, S., &amp; Yazar-Klosinski, B. (2018). 3, 4-methylenedioxymethamphetamine (MDMA)-assisted psychotherapy for post-traumatic stress disorder in military veterans, firefighters, and police officers: a randomized, double-blind, dose-response, phase 2 clinical trial.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Lancet Psychiatry,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 486-497.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694775" y="313775"/>
            <a:ext cx="47961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References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59450" y="1277475"/>
            <a:ext cx="63090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Mithoefer, M.C., Wagner, M.T., Mithoefer, A.T., Jerome, L., &amp; Doblin, R. (2011). The safety and efficacy of 3,4-methylenedioxymethamphetamine-assisted psychotherapy in subjects with chronic, treatment-resistant subjects with chronic, treatment-resistant posttraumatic stress disorder: the first randomized controlled pilot study.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Psychopharmacology,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25, 439-452.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Rauch, S. L., Shin, L. M., &amp; Phelps, E. A. (2006). Neurocircuitry Models of Posttraumatic Stress Disorder and Extinction: Human Neuroimaging Research—Past, Present, and Future.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Psychiatry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376–382. https://doi.org/10.1016/j.biopsych.2006.0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6.004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Ot’alora, M., Gigsby, J., Poulter, B., Van Derveer III., J.W., Giron, S.G., Jerome, L., Feduccia, A.A., Hamilton, S., Yazar-Klosinski, B., Emerson, A., Mithoefer, M.C., &amp; Doblin, R. (2018). 3,4-methylenedioxymethamphetamine assisted psychotherapy for treatment of chronic posttraumatic stress disorder: a randomized phase 2 controlled trial.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Psychopharmacology,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32, 1295-1307.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582725" y="280150"/>
            <a:ext cx="55134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References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16325" y="1221450"/>
            <a:ext cx="56364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Stewart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A. (2005). The Effects of Benzodiazepines on Cognition.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Clin Psychiatry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9–13. https://pubmed.ncbi.nlm.nih.gov/15762814/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Wagner, M. T., Mithoefer, M. C., Mithoefer, A. T., MacAulay, R. K., Jerome, L., Yazar-Klosinski, B., &amp; Doblin, R. (2017). Therapeutic effect of increased openness: Investigating mechanism of action in MDMA-assisted psychotherapy.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Psychopharmacology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967–974.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https://doi.org/10.1177/0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Psychotherapy?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College of Registered Psychotherapists of Ontario. Retrieved November 25, 2020, from https://www.crpo.ca/what-is-psychotherapy/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74000" y="101772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D.Blake, D. D., Weathers, F. W., Nagy, L. M., Kaloupek, D. G., Charney, D. S., &amp; Keane, T. M. (1998, July).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CLINICIAN-ADMINISTERED PTSD SCALE FOR DSM-IV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Indiana University Bloomington. https://ipgap.indiana.edu/documents/ptsd_intruments/caps-instrument.pdf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J., King, L. A., &amp; Nichols, D. E. (2013). Effects of Schedule I drug laws on neuroscience research and treatment innovation.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Reviews Neuroscience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(8), 577–585. https://doi.org/10.1038/nrn3530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33400" y="438150"/>
            <a:ext cx="310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PTSD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3400" y="1600200"/>
            <a:ext cx="57723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Lifetime prevalence is between 6 and 10 percent in the United States of America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Diagnosis occurs after a traumatic event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Characterized by…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ahji, A et al. (2019).  </a:t>
            </a:r>
            <a:r>
              <a:rPr i="1"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Elsevier, 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1-15. 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52450" y="496925"/>
            <a:ext cx="6762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Currently Available </a:t>
            </a:r>
            <a:r>
              <a:rPr lang="en" sz="2800">
                <a:solidFill>
                  <a:srgbClr val="FFFFFF"/>
                </a:solidFill>
              </a:rPr>
              <a:t>Treatments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33400" y="1524000"/>
            <a:ext cx="569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Pharmacotherapy 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SSRI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Benzodiazepines 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Psychotherapies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Prolonged exposure therapy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Cognitive processing therapy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Cognitive Behaviour Therapy (CBT)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14350" y="419100"/>
            <a:ext cx="760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Introduction to MDMA and Literature Review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66750" y="1562100"/>
            <a:ext cx="5600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Effects of MDMA...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MDMA in conjunction with psychotherapy  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Theory...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MDMA and Literature Review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73230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Case studies in the 1970s reported therapeutic effects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Gap: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of MDMA in clinical research has been sparse due to its scheduling of a class 1 controlled substance in the 1980s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Previous research determined that MDMA was safe for use in clinical trials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 Study and </a:t>
            </a:r>
            <a:r>
              <a:rPr lang="en">
                <a:solidFill>
                  <a:srgbClr val="FFFFFF"/>
                </a:solidFill>
              </a:rPr>
              <a:t>Hypothesis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200150"/>
            <a:ext cx="6515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Based on five empirical research articles </a:t>
            </a:r>
            <a:endParaRPr sz="18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Homogenous, phase 2, double-blind crossover clinical drug trials</a:t>
            </a:r>
            <a:endParaRPr sz="18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lang="en" sz="1850">
                <a:solidFill>
                  <a:srgbClr val="FFFFFF"/>
                </a:solidFill>
              </a:rPr>
              <a:t>Hypothesis... </a:t>
            </a:r>
            <a:endParaRPr sz="2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Proposed study: Methods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811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PARTICIPANTS 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 = 30 (14 men, 16 women)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Age range: 20-40 (M=29.3, SD=5.84)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of recruitment: posters in therapy offices, and referrals from doctors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Inclusion/Exclusion Criteria…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42750" y="21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Proposed study: Methods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51275" y="1106900"/>
            <a:ext cx="5951400" cy="4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Primary Outcome Measure (Blake et al., 1995)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Clinician-Administered PTSD Scale IV (CAPS-IV) </a:t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Secondary Outcome Measure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Heart rate reactivity (PTSD symptoms) 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Blood pressure, pulse, and temperature will be monitored during experimental sessions. </a:t>
            </a:r>
            <a:endParaRPr sz="17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Proposed study: Methods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51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Procedure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Participants will be randomized into either the MDMA group or inactive placebo group (double-blind)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Doses (125mg MDMA or inactive placebo) will be administered at the beginning of 2 8-hour psychotherapy sessions.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Cross-over  (not included in data analysis)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2-month follow-up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Variables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IV: Drug administered (MDMA or inactive placebo)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DV: CAPS-IV scores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Extraneous variables: type of psychotherapy used, setting where the therapy took place, etc.,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