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0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268FFA-E0DF-77B0-1D99-BC8204B153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67710A0-10CE-9522-EB17-3E222D935A9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BE3ECE-7F77-7015-0B82-4C3B77A63D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FE8A90-C61F-CB15-F535-6CFC0BF92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4AC40B-57CA-56FE-3DB7-6645DA8907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53175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556451-E010-FCF2-7E92-B58E31E653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F07538-47DA-6DEA-182C-9E20CE8E70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80ECE93-4EFD-7798-627A-02EAB1753F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63FD68-BF09-45FC-4B87-21774F075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A70293-90D1-3B79-829A-572531AD7E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96342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3EDA0E1-31AB-25B7-D02C-5A9E3160014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76A31D-3F88-9539-8C07-FD4CBC6F725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FB4EE3A-F7D7-A071-A755-5EA28271D7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4BE822-4CAF-ED30-0EE1-9E797FDFA4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BB73DF-6E3D-70C9-663D-F5F8EA15B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30653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CBB98E-20D3-2A5E-BEF7-C5408E1B46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0139309-FDA8-6BAC-BF80-9BECB6EE9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92EE2-9703-B777-428E-B96AF4FDA1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7FC20E-1C3F-313B-FE14-A753B65097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B9AEF4-A2D2-5E72-DC70-F9722DE7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0309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5E711C-69DF-BB59-D728-2919FDA2FE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5995032-0513-5011-9F09-21CE5E5C79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F7EB60-F832-49FC-BFE8-557ED6DC5C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5CFA13-3FD8-3CA0-8AD0-4F139A94E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392A34-3757-4068-6071-773BDB891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758559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2DD936-C0D9-D5F0-A852-16C11198A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A93129-8F2E-DBE5-1302-5969E79E8C8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EDC6EF-1F0F-FAC7-F3CB-A4D9DBD898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D8A6B66-9B5F-5F35-4572-483D4F0C37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EF9A-97C6-A109-2DD7-C6C0479C42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C08B524-C4F0-14C0-00E4-9D8A446A05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399237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F00B15-9410-FB25-0935-7B4816D5FC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1526E9-1583-DE33-0364-02D861FBC08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6B7D09-E3FE-01C8-B86A-752BE019D9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AF80A6-B159-4674-BEFE-2BFA5C1FAE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3D675D8-F529-05C8-DC63-190F5E83986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FD6A160-7F58-9D43-B82A-FF113232CA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261390D-CC40-95C0-C01A-3CE89B0D85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47D5A37-8FA6-D95D-E485-79D88897E7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373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BA4B8D-A645-0B94-859F-4C72E2BE1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A0AED1-D203-1E01-F468-9EB31AAB98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2984693-E18B-59C0-CD8E-E219962DBB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8DC6AD7-EEBC-48B0-B1B7-B94B367DA4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484408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E500F0E-9A45-DFFC-2110-6275F39CD9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2C134A-DF6D-5613-A219-A785B309DB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E1BF78-1E80-DF44-EA6E-1BCAB603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995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6239D4-B7E7-E03C-9077-38DC6A15C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4E70230-2733-7998-4873-96D435546C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EC0F474-0B20-08C2-19BF-AAED9AA416B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321E33-8B3A-057D-1D97-31E4244B5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0FE43FC-0078-0796-FE53-2075942B21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B22211-E710-D6F7-CC80-70AD9D4A7A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625866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64F797-06E4-3A7B-5EB2-E48604170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7C4B21-408E-9ED3-8B59-94C43D63C0D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59C3F8E-BCB6-251B-2045-72FD9AD652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19EC83E-365D-241C-5155-D3DE33CB1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CF275A-7D55-5956-E62D-5DD4050C63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7FFED18-2B5C-98C2-2161-12E8C1DA12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10096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F564E5A-5394-D0E5-2EB1-2DBDD83526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BB49E65-2AD6-C487-3325-B4EE482767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B468EF-1667-34F4-6432-8E174F33C8B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026C41-B3FD-FA4F-A477-7B7F73CA7ADC}" type="datetimeFigureOut">
              <a:rPr lang="en-US" smtClean="0"/>
              <a:t>4/26/24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F62F5C-6BD2-7446-18AB-E313AF21B1B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C47745-6DA0-B893-0D58-278372A935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4D9A9C7-CDEE-8146-B01B-52471D968A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936381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ED97B2D-9305-6BF7-0B59-46C9F46FA83A}"/>
              </a:ext>
            </a:extLst>
          </p:cNvPr>
          <p:cNvCxnSpPr>
            <a:cxnSpLocks/>
          </p:cNvCxnSpPr>
          <p:nvPr/>
        </p:nvCxnSpPr>
        <p:spPr>
          <a:xfrm>
            <a:off x="1690915" y="2305053"/>
            <a:ext cx="4789715" cy="45720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8955A50-8E85-5FF5-A07A-37C54ABB9751}"/>
              </a:ext>
            </a:extLst>
          </p:cNvPr>
          <p:cNvCxnSpPr>
            <a:cxnSpLocks/>
          </p:cNvCxnSpPr>
          <p:nvPr/>
        </p:nvCxnSpPr>
        <p:spPr>
          <a:xfrm>
            <a:off x="1690915" y="977003"/>
            <a:ext cx="478971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9" name="Picture 8">
            <a:extLst>
              <a:ext uri="{FF2B5EF4-FFF2-40B4-BE49-F238E27FC236}">
                <a16:creationId xmlns:a16="http://schemas.microsoft.com/office/drawing/2014/main" id="{D4DDE4B1-7963-96B4-A678-4FCD9D68A18E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477737" y="552468"/>
            <a:ext cx="2030247" cy="1970291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2E285F03-E8E8-F921-CF77-9471E24E7AAD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40093" t="-1" r="10011" b="42698"/>
          <a:stretch/>
        </p:blipFill>
        <p:spPr>
          <a:xfrm>
            <a:off x="5080509" y="2288735"/>
            <a:ext cx="801407" cy="402771"/>
          </a:xfrm>
          <a:prstGeom prst="rect">
            <a:avLst/>
          </a:prstGeom>
        </p:spPr>
      </p:pic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784D882-17A5-40A7-B63B-589B94FF5D30}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5117067" y="1924064"/>
            <a:ext cx="364146" cy="36467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714D98B-CDC9-A964-0B4F-36B8A2338BB2}"/>
              </a:ext>
            </a:extLst>
          </p:cNvPr>
          <p:cNvCxnSpPr>
            <a:cxnSpLocks/>
            <a:stCxn id="13" idx="0"/>
          </p:cNvCxnSpPr>
          <p:nvPr/>
        </p:nvCxnSpPr>
        <p:spPr>
          <a:xfrm flipV="1">
            <a:off x="5481213" y="1924064"/>
            <a:ext cx="158771" cy="3646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F28BD9D2-3618-DF53-327F-A5C810018FA4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40093" t="-1" r="10011" b="42698"/>
          <a:stretch/>
        </p:blipFill>
        <p:spPr>
          <a:xfrm>
            <a:off x="5728020" y="2490120"/>
            <a:ext cx="801407" cy="402771"/>
          </a:xfrm>
          <a:prstGeom prst="rect">
            <a:avLst/>
          </a:prstGeom>
        </p:spPr>
      </p:pic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8C8DFD87-2ACC-25F6-3DC4-AB17231B0A4F}"/>
              </a:ext>
            </a:extLst>
          </p:cNvPr>
          <p:cNvCxnSpPr>
            <a:cxnSpLocks/>
            <a:endCxn id="23" idx="0"/>
          </p:cNvCxnSpPr>
          <p:nvPr/>
        </p:nvCxnSpPr>
        <p:spPr>
          <a:xfrm>
            <a:off x="5764578" y="2125449"/>
            <a:ext cx="364146" cy="36467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4E7B24AD-9E29-7AB8-CF1D-48C71E4FCFF1}"/>
              </a:ext>
            </a:extLst>
          </p:cNvPr>
          <p:cNvCxnSpPr>
            <a:cxnSpLocks/>
            <a:stCxn id="23" idx="0"/>
          </p:cNvCxnSpPr>
          <p:nvPr/>
        </p:nvCxnSpPr>
        <p:spPr>
          <a:xfrm flipV="1">
            <a:off x="6128724" y="2125449"/>
            <a:ext cx="158771" cy="3646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Up Arrow 25">
            <a:extLst>
              <a:ext uri="{FF2B5EF4-FFF2-40B4-BE49-F238E27FC236}">
                <a16:creationId xmlns:a16="http://schemas.microsoft.com/office/drawing/2014/main" id="{162B8F07-F4C2-F051-3174-F6725B743E61}"/>
              </a:ext>
            </a:extLst>
          </p:cNvPr>
          <p:cNvSpPr/>
          <p:nvPr/>
        </p:nvSpPr>
        <p:spPr>
          <a:xfrm>
            <a:off x="3365172" y="144732"/>
            <a:ext cx="711980" cy="1326543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Up Arrow 26">
            <a:extLst>
              <a:ext uri="{FF2B5EF4-FFF2-40B4-BE49-F238E27FC236}">
                <a16:creationId xmlns:a16="http://schemas.microsoft.com/office/drawing/2014/main" id="{97FDD344-D0D0-16CE-87A0-C59E59517E59}"/>
              </a:ext>
            </a:extLst>
          </p:cNvPr>
          <p:cNvSpPr/>
          <p:nvPr/>
        </p:nvSpPr>
        <p:spPr>
          <a:xfrm>
            <a:off x="4201426" y="144730"/>
            <a:ext cx="711980" cy="1326545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8" name="Up Arrow 27">
            <a:extLst>
              <a:ext uri="{FF2B5EF4-FFF2-40B4-BE49-F238E27FC236}">
                <a16:creationId xmlns:a16="http://schemas.microsoft.com/office/drawing/2014/main" id="{DDF2F6E8-AB2A-FAC9-AF34-34F3E19715B5}"/>
              </a:ext>
            </a:extLst>
          </p:cNvPr>
          <p:cNvSpPr/>
          <p:nvPr/>
        </p:nvSpPr>
        <p:spPr>
          <a:xfrm>
            <a:off x="1729260" y="144731"/>
            <a:ext cx="327275" cy="407737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Up Arrow 28">
            <a:extLst>
              <a:ext uri="{FF2B5EF4-FFF2-40B4-BE49-F238E27FC236}">
                <a16:creationId xmlns:a16="http://schemas.microsoft.com/office/drawing/2014/main" id="{6ABCCB6B-D69A-1A50-E480-BE9CE6C2DF57}"/>
              </a:ext>
            </a:extLst>
          </p:cNvPr>
          <p:cNvSpPr/>
          <p:nvPr/>
        </p:nvSpPr>
        <p:spPr>
          <a:xfrm>
            <a:off x="2264517" y="144733"/>
            <a:ext cx="327275" cy="418626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Up Arrow 29">
            <a:extLst>
              <a:ext uri="{FF2B5EF4-FFF2-40B4-BE49-F238E27FC236}">
                <a16:creationId xmlns:a16="http://schemas.microsoft.com/office/drawing/2014/main" id="{5C04407A-61C4-CD83-CC3E-4EAAEE7F5B01}"/>
              </a:ext>
            </a:extLst>
          </p:cNvPr>
          <p:cNvSpPr/>
          <p:nvPr/>
        </p:nvSpPr>
        <p:spPr>
          <a:xfrm>
            <a:off x="2805654" y="144733"/>
            <a:ext cx="327275" cy="407735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A4A6F1-508B-D8BB-68CC-CCA76DEB9C35}"/>
                  </a:ext>
                </a:extLst>
              </p:cNvPr>
              <p:cNvSpPr txBox="1"/>
              <p:nvPr/>
            </p:nvSpPr>
            <p:spPr>
              <a:xfrm>
                <a:off x="527261" y="2057902"/>
                <a:ext cx="6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SST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EA4A6F1-508B-D8BB-68CC-CCA76DEB9C3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1" y="2057902"/>
                <a:ext cx="674914" cy="461665"/>
              </a:xfrm>
              <a:prstGeom prst="rect">
                <a:avLst/>
              </a:prstGeom>
              <a:blipFill>
                <a:blip r:embed="rId4"/>
                <a:stretch>
                  <a:fillRect l="-18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E247E7-CEC5-3723-81B7-D963B3DB6981}"/>
                  </a:ext>
                </a:extLst>
              </p:cNvPr>
              <p:cNvSpPr txBox="1"/>
              <p:nvPr/>
            </p:nvSpPr>
            <p:spPr>
              <a:xfrm>
                <a:off x="527261" y="746170"/>
                <a:ext cx="6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8BE247E7-CEC5-3723-81B7-D963B3DB69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1" y="746170"/>
                <a:ext cx="674914" cy="461665"/>
              </a:xfrm>
              <a:prstGeom prst="rect">
                <a:avLst/>
              </a:prstGeom>
              <a:blipFill>
                <a:blip r:embed="rId5"/>
                <a:stretch>
                  <a:fillRect l="-1852" r="-37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E3518-36D8-DB76-DDF0-F49EADD103AF}"/>
                  </a:ext>
                </a:extLst>
              </p:cNvPr>
              <p:cNvSpPr txBox="1"/>
              <p:nvPr/>
            </p:nvSpPr>
            <p:spPr>
              <a:xfrm>
                <a:off x="6651641" y="2305053"/>
                <a:ext cx="801407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up</m:t>
                          </m:r>
                        </m:sub>
                      </m:sSub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858E3518-36D8-DB76-DDF0-F49EADD103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41" y="2305053"/>
                <a:ext cx="801407" cy="494559"/>
              </a:xfrm>
              <a:prstGeom prst="rect">
                <a:avLst/>
              </a:prstGeom>
              <a:blipFill>
                <a:blip r:embed="rId6"/>
                <a:stretch>
                  <a:fillRect l="-1538" r="-6154" b="-7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717F8E-998F-5D24-02EA-A75DAEB80DAF}"/>
                  </a:ext>
                </a:extLst>
              </p:cNvPr>
              <p:cNvSpPr txBox="1"/>
              <p:nvPr/>
            </p:nvSpPr>
            <p:spPr>
              <a:xfrm>
                <a:off x="5037680" y="229588"/>
                <a:ext cx="6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dirty="0" smtClean="0">
                          <a:solidFill>
                            <a:srgbClr val="FF0000"/>
                          </a:solidFill>
                          <a:latin typeface="Cambria Math" panose="02040503050406030204" pitchFamily="18" charset="0"/>
                        </a:rPr>
                        <m:t>OLR</m:t>
                      </m:r>
                    </m:oMath>
                  </m:oMathPara>
                </a14:m>
                <a:endParaRPr lang="en-US" sz="2400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34" name="TextBox 33">
                <a:extLst>
                  <a:ext uri="{FF2B5EF4-FFF2-40B4-BE49-F238E27FC236}">
                    <a16:creationId xmlns:a16="http://schemas.microsoft.com/office/drawing/2014/main" id="{66717F8E-998F-5D24-02EA-A75DAEB80D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80" y="229588"/>
                <a:ext cx="674914" cy="461665"/>
              </a:xfrm>
              <a:prstGeom prst="rect">
                <a:avLst/>
              </a:prstGeom>
              <a:blipFill>
                <a:blip r:embed="rId7"/>
                <a:stretch>
                  <a:fillRect l="-1852" r="-111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8" name="Straight Connector 57">
            <a:extLst>
              <a:ext uri="{FF2B5EF4-FFF2-40B4-BE49-F238E27FC236}">
                <a16:creationId xmlns:a16="http://schemas.microsoft.com/office/drawing/2014/main" id="{67DBF170-5439-FC21-5D86-E597092B1437}"/>
              </a:ext>
            </a:extLst>
          </p:cNvPr>
          <p:cNvCxnSpPr>
            <a:cxnSpLocks/>
          </p:cNvCxnSpPr>
          <p:nvPr/>
        </p:nvCxnSpPr>
        <p:spPr>
          <a:xfrm>
            <a:off x="1690915" y="5797199"/>
            <a:ext cx="4789715" cy="45720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A3B26DC7-6C89-AF3C-4E03-3E877EDF167A}"/>
              </a:ext>
            </a:extLst>
          </p:cNvPr>
          <p:cNvCxnSpPr>
            <a:cxnSpLocks/>
          </p:cNvCxnSpPr>
          <p:nvPr/>
        </p:nvCxnSpPr>
        <p:spPr>
          <a:xfrm>
            <a:off x="1690915" y="4469149"/>
            <a:ext cx="4789715" cy="0"/>
          </a:xfrm>
          <a:prstGeom prst="line">
            <a:avLst/>
          </a:prstGeom>
          <a:ln w="38100">
            <a:prstDash val="sysDot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60" name="Picture 59">
            <a:extLst>
              <a:ext uri="{FF2B5EF4-FFF2-40B4-BE49-F238E27FC236}">
                <a16:creationId xmlns:a16="http://schemas.microsoft.com/office/drawing/2014/main" id="{76ED1B67-B8DB-C6EA-D030-5CE9101018D2}"/>
              </a:ext>
            </a:extLst>
          </p:cNvPr>
          <p:cNvPicPr>
            <a:picLocks noChangeAspect="1"/>
          </p:cNvPicPr>
          <p:nvPr/>
        </p:nvPicPr>
        <p:blipFill>
          <a:blip r:embed="rId2">
            <a:alphaModFix amt="35000"/>
          </a:blip>
          <a:stretch>
            <a:fillRect/>
          </a:stretch>
        </p:blipFill>
        <p:spPr>
          <a:xfrm>
            <a:off x="1477737" y="4044614"/>
            <a:ext cx="1033075" cy="1970291"/>
          </a:xfrm>
          <a:prstGeom prst="rect">
            <a:avLst/>
          </a:prstGeom>
        </p:spPr>
      </p:pic>
      <p:pic>
        <p:nvPicPr>
          <p:cNvPr id="61" name="Picture 60">
            <a:extLst>
              <a:ext uri="{FF2B5EF4-FFF2-40B4-BE49-F238E27FC236}">
                <a16:creationId xmlns:a16="http://schemas.microsoft.com/office/drawing/2014/main" id="{5231C4CD-64B1-D855-7E1E-FF3925E00DB3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40093" t="-1" r="10011" b="42698"/>
          <a:stretch/>
        </p:blipFill>
        <p:spPr>
          <a:xfrm>
            <a:off x="5080509" y="5780881"/>
            <a:ext cx="801407" cy="402771"/>
          </a:xfrm>
          <a:prstGeom prst="rect">
            <a:avLst/>
          </a:prstGeom>
        </p:spPr>
      </p:pic>
      <p:cxnSp>
        <p:nvCxnSpPr>
          <p:cNvPr id="62" name="Straight Connector 61">
            <a:extLst>
              <a:ext uri="{FF2B5EF4-FFF2-40B4-BE49-F238E27FC236}">
                <a16:creationId xmlns:a16="http://schemas.microsoft.com/office/drawing/2014/main" id="{A45E53D7-7F2D-CE6C-E062-564E5A2FB0FC}"/>
              </a:ext>
            </a:extLst>
          </p:cNvPr>
          <p:cNvCxnSpPr>
            <a:cxnSpLocks/>
            <a:endCxn id="61" idx="0"/>
          </p:cNvCxnSpPr>
          <p:nvPr/>
        </p:nvCxnSpPr>
        <p:spPr>
          <a:xfrm>
            <a:off x="5117067" y="5416210"/>
            <a:ext cx="364146" cy="36467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C4C928EB-52F0-39D3-FF89-A9E89A2405A9}"/>
              </a:ext>
            </a:extLst>
          </p:cNvPr>
          <p:cNvCxnSpPr>
            <a:cxnSpLocks/>
            <a:stCxn id="61" idx="0"/>
          </p:cNvCxnSpPr>
          <p:nvPr/>
        </p:nvCxnSpPr>
        <p:spPr>
          <a:xfrm flipV="1">
            <a:off x="5481213" y="5416210"/>
            <a:ext cx="158771" cy="3646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4" name="Picture 63">
            <a:extLst>
              <a:ext uri="{FF2B5EF4-FFF2-40B4-BE49-F238E27FC236}">
                <a16:creationId xmlns:a16="http://schemas.microsoft.com/office/drawing/2014/main" id="{127928BA-3ACE-691D-61BD-0D5F1BEA1DC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40093" t="-1" r="10011" b="42698"/>
          <a:stretch/>
        </p:blipFill>
        <p:spPr>
          <a:xfrm>
            <a:off x="5728020" y="5982266"/>
            <a:ext cx="801407" cy="402771"/>
          </a:xfrm>
          <a:prstGeom prst="rect">
            <a:avLst/>
          </a:prstGeom>
        </p:spPr>
      </p:pic>
      <p:cxnSp>
        <p:nvCxnSpPr>
          <p:cNvPr id="65" name="Straight Connector 64">
            <a:extLst>
              <a:ext uri="{FF2B5EF4-FFF2-40B4-BE49-F238E27FC236}">
                <a16:creationId xmlns:a16="http://schemas.microsoft.com/office/drawing/2014/main" id="{04AA92AC-DC6C-1BA9-B968-506D9F375B40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5764578" y="5617595"/>
            <a:ext cx="364146" cy="36467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72F96B21-8042-176A-F4D1-F0DE63A9889F}"/>
              </a:ext>
            </a:extLst>
          </p:cNvPr>
          <p:cNvCxnSpPr>
            <a:cxnSpLocks/>
            <a:stCxn id="64" idx="0"/>
          </p:cNvCxnSpPr>
          <p:nvPr/>
        </p:nvCxnSpPr>
        <p:spPr>
          <a:xfrm flipV="1">
            <a:off x="6128724" y="5617595"/>
            <a:ext cx="158771" cy="3646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Up Arrow 66">
            <a:extLst>
              <a:ext uri="{FF2B5EF4-FFF2-40B4-BE49-F238E27FC236}">
                <a16:creationId xmlns:a16="http://schemas.microsoft.com/office/drawing/2014/main" id="{1BE36EDC-2C01-3119-E275-1607A96E1936}"/>
              </a:ext>
            </a:extLst>
          </p:cNvPr>
          <p:cNvSpPr/>
          <p:nvPr/>
        </p:nvSpPr>
        <p:spPr>
          <a:xfrm>
            <a:off x="2524580" y="3338088"/>
            <a:ext cx="711980" cy="1326545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8" name="Up Arrow 67">
            <a:extLst>
              <a:ext uri="{FF2B5EF4-FFF2-40B4-BE49-F238E27FC236}">
                <a16:creationId xmlns:a16="http://schemas.microsoft.com/office/drawing/2014/main" id="{78BDEF89-2926-96C2-91D1-BEDBA9BCEA77}"/>
              </a:ext>
            </a:extLst>
          </p:cNvPr>
          <p:cNvSpPr/>
          <p:nvPr/>
        </p:nvSpPr>
        <p:spPr>
          <a:xfrm>
            <a:off x="4201426" y="3342961"/>
            <a:ext cx="711980" cy="1326545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9" name="Up Arrow 68">
            <a:extLst>
              <a:ext uri="{FF2B5EF4-FFF2-40B4-BE49-F238E27FC236}">
                <a16:creationId xmlns:a16="http://schemas.microsoft.com/office/drawing/2014/main" id="{4C26361F-27A6-7745-7F68-D507F95D28BE}"/>
              </a:ext>
            </a:extLst>
          </p:cNvPr>
          <p:cNvSpPr/>
          <p:nvPr/>
        </p:nvSpPr>
        <p:spPr>
          <a:xfrm>
            <a:off x="1565622" y="3636877"/>
            <a:ext cx="327275" cy="407737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0" name="Up Arrow 69">
            <a:extLst>
              <a:ext uri="{FF2B5EF4-FFF2-40B4-BE49-F238E27FC236}">
                <a16:creationId xmlns:a16="http://schemas.microsoft.com/office/drawing/2014/main" id="{9A9C74B6-4204-3234-B50E-847FD3EB4716}"/>
              </a:ext>
            </a:extLst>
          </p:cNvPr>
          <p:cNvSpPr/>
          <p:nvPr/>
        </p:nvSpPr>
        <p:spPr>
          <a:xfrm>
            <a:off x="2026784" y="3625988"/>
            <a:ext cx="327275" cy="418626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34BCC57-9B9B-2641-F70F-0731CF0E4D11}"/>
                  </a:ext>
                </a:extLst>
              </p:cNvPr>
              <p:cNvSpPr txBox="1"/>
              <p:nvPr/>
            </p:nvSpPr>
            <p:spPr>
              <a:xfrm>
                <a:off x="527261" y="5550048"/>
                <a:ext cx="6749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i="0" dirty="0" smtClean="0">
                          <a:latin typeface="Cambria Math" panose="02040503050406030204" pitchFamily="18" charset="0"/>
                        </a:rPr>
                        <m:t>SST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B34BCC57-9B9B-2641-F70F-0731CF0E4D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7261" y="5550048"/>
                <a:ext cx="674914" cy="461665"/>
              </a:xfrm>
              <a:prstGeom prst="rect">
                <a:avLst/>
              </a:prstGeom>
              <a:blipFill>
                <a:blip r:embed="rId8"/>
                <a:stretch>
                  <a:fillRect l="-1852" r="-18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95B54E-DCE1-FBD3-0153-5F7128C2C7FE}"/>
                  </a:ext>
                </a:extLst>
              </p:cNvPr>
              <p:cNvSpPr txBox="1"/>
              <p:nvPr/>
            </p:nvSpPr>
            <p:spPr>
              <a:xfrm>
                <a:off x="344175" y="4019907"/>
                <a:ext cx="108666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n-US" sz="2400" b="0" i="1" dirty="0" smtClean="0">
                              <a:latin typeface="Cambria Math" panose="02040503050406030204" pitchFamily="18" charset="0"/>
                            </a:rPr>
                            <m:t>500</m:t>
                          </m:r>
                        </m:sub>
                      </m:sSub>
                      <m:r>
                        <a:rPr lang="en-US" sz="2400" b="0" i="1" dirty="0" smtClean="0"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0595B54E-DCE1-FBD3-0153-5F7128C2C7F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4175" y="4019907"/>
                <a:ext cx="1086661" cy="461665"/>
              </a:xfrm>
              <a:prstGeom prst="rect">
                <a:avLst/>
              </a:prstGeom>
              <a:blipFill>
                <a:blip r:embed="rId9"/>
                <a:stretch>
                  <a:fillRect b="-270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1118E2-049A-C019-3016-1D9FBF015E3F}"/>
                  </a:ext>
                </a:extLst>
              </p:cNvPr>
              <p:cNvSpPr txBox="1"/>
              <p:nvPr/>
            </p:nvSpPr>
            <p:spPr>
              <a:xfrm>
                <a:off x="6651640" y="6183651"/>
                <a:ext cx="1189704" cy="4945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2400" b="0" i="1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SW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sz="2400" b="0" i="0" dirty="0" smtClean="0">
                              <a:solidFill>
                                <a:srgbClr val="0070C0"/>
                              </a:solidFill>
                              <a:latin typeface="Cambria Math" panose="02040503050406030204" pitchFamily="18" charset="0"/>
                            </a:rPr>
                            <m:t>up</m:t>
                          </m:r>
                        </m:sub>
                      </m:sSub>
                      <m:r>
                        <a:rPr lang="en-US" sz="2400" b="0" i="0" dirty="0" smtClean="0">
                          <a:solidFill>
                            <a:srgbClr val="0070C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AE1118E2-049A-C019-3016-1D9FBF015E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51640" y="6183651"/>
                <a:ext cx="1189704" cy="494559"/>
              </a:xfrm>
              <a:prstGeom prst="rect">
                <a:avLst/>
              </a:prstGeom>
              <a:blipFill>
                <a:blip r:embed="rId10"/>
                <a:stretch>
                  <a:fillRect b="-487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FB2312-A62B-0564-822D-F36C433F868D}"/>
                  </a:ext>
                </a:extLst>
              </p:cNvPr>
              <p:cNvSpPr txBox="1"/>
              <p:nvPr/>
            </p:nvSpPr>
            <p:spPr>
              <a:xfrm>
                <a:off x="5037680" y="3721734"/>
                <a:ext cx="1042248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b="0" i="0" dirty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OLR</m:t>
                    </m:r>
                  </m:oMath>
                </a14:m>
                <a:r>
                  <a:rPr lang="en-US" sz="2400" dirty="0">
                    <a:solidFill>
                      <a:srgbClr val="FF0000"/>
                    </a:solidFill>
                  </a:rPr>
                  <a:t>+</a:t>
                </a:r>
              </a:p>
            </p:txBody>
          </p:sp>
        </mc:Choice>
        <mc:Fallback xmlns="">
          <p:sp>
            <p:nvSpPr>
              <p:cNvPr id="75" name="TextBox 74">
                <a:extLst>
                  <a:ext uri="{FF2B5EF4-FFF2-40B4-BE49-F238E27FC236}">
                    <a16:creationId xmlns:a16="http://schemas.microsoft.com/office/drawing/2014/main" id="{FDFB2312-A62B-0564-822D-F36C433F868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37680" y="3721734"/>
                <a:ext cx="1042248" cy="461665"/>
              </a:xfrm>
              <a:prstGeom prst="rect">
                <a:avLst/>
              </a:prstGeom>
              <a:blipFill>
                <a:blip r:embed="rId11"/>
                <a:stretch>
                  <a:fillRect l="-1205" t="-8108" b="-297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6" name="Straight Connector 75">
            <a:extLst>
              <a:ext uri="{FF2B5EF4-FFF2-40B4-BE49-F238E27FC236}">
                <a16:creationId xmlns:a16="http://schemas.microsoft.com/office/drawing/2014/main" id="{16D5BF9F-7327-CEE3-92C9-2F8A85743037}"/>
              </a:ext>
            </a:extLst>
          </p:cNvPr>
          <p:cNvCxnSpPr>
            <a:cxnSpLocks/>
          </p:cNvCxnSpPr>
          <p:nvPr/>
        </p:nvCxnSpPr>
        <p:spPr>
          <a:xfrm>
            <a:off x="1679853" y="5492477"/>
            <a:ext cx="4789715" cy="1058656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78" name="Straight Connector 77">
            <a:extLst>
              <a:ext uri="{FF2B5EF4-FFF2-40B4-BE49-F238E27FC236}">
                <a16:creationId xmlns:a16="http://schemas.microsoft.com/office/drawing/2014/main" id="{C005AA95-86E5-C748-74E3-DA3CA206A418}"/>
              </a:ext>
            </a:extLst>
          </p:cNvPr>
          <p:cNvCxnSpPr>
            <a:cxnSpLocks/>
          </p:cNvCxnSpPr>
          <p:nvPr/>
        </p:nvCxnSpPr>
        <p:spPr>
          <a:xfrm>
            <a:off x="1690915" y="4233432"/>
            <a:ext cx="4789715" cy="0"/>
          </a:xfrm>
          <a:prstGeom prst="line">
            <a:avLst/>
          </a:prstGeom>
          <a:ln w="3810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9" name="Up Arrow 78">
            <a:extLst>
              <a:ext uri="{FF2B5EF4-FFF2-40B4-BE49-F238E27FC236}">
                <a16:creationId xmlns:a16="http://schemas.microsoft.com/office/drawing/2014/main" id="{58E5DE64-4A11-D6AB-68A8-2D427B5EE507}"/>
              </a:ext>
            </a:extLst>
          </p:cNvPr>
          <p:cNvSpPr/>
          <p:nvPr/>
        </p:nvSpPr>
        <p:spPr>
          <a:xfrm>
            <a:off x="3365172" y="3338091"/>
            <a:ext cx="711980" cy="1326543"/>
          </a:xfrm>
          <a:prstGeom prst="upArrow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0" name="Picture 79">
            <a:extLst>
              <a:ext uri="{FF2B5EF4-FFF2-40B4-BE49-F238E27FC236}">
                <a16:creationId xmlns:a16="http://schemas.microsoft.com/office/drawing/2014/main" id="{C9D0AB06-A4C7-1257-4EE1-DD2ED115BEF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40093" t="-1" r="10011" b="42698"/>
          <a:stretch/>
        </p:blipFill>
        <p:spPr>
          <a:xfrm>
            <a:off x="6335713" y="5762384"/>
            <a:ext cx="801407" cy="402771"/>
          </a:xfrm>
          <a:prstGeom prst="rect">
            <a:avLst/>
          </a:prstGeom>
        </p:spPr>
      </p:pic>
      <p:cxnSp>
        <p:nvCxnSpPr>
          <p:cNvPr id="81" name="Straight Connector 80">
            <a:extLst>
              <a:ext uri="{FF2B5EF4-FFF2-40B4-BE49-F238E27FC236}">
                <a16:creationId xmlns:a16="http://schemas.microsoft.com/office/drawing/2014/main" id="{042570C0-63D5-AE03-176C-8800467B2F35}"/>
              </a:ext>
            </a:extLst>
          </p:cNvPr>
          <p:cNvCxnSpPr>
            <a:cxnSpLocks/>
            <a:endCxn id="80" idx="0"/>
          </p:cNvCxnSpPr>
          <p:nvPr/>
        </p:nvCxnSpPr>
        <p:spPr>
          <a:xfrm>
            <a:off x="6372271" y="5397713"/>
            <a:ext cx="364146" cy="36467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Straight Arrow Connector 81">
            <a:extLst>
              <a:ext uri="{FF2B5EF4-FFF2-40B4-BE49-F238E27FC236}">
                <a16:creationId xmlns:a16="http://schemas.microsoft.com/office/drawing/2014/main" id="{F6642DE8-A08D-60CB-F084-302988DEB165}"/>
              </a:ext>
            </a:extLst>
          </p:cNvPr>
          <p:cNvCxnSpPr>
            <a:cxnSpLocks/>
            <a:stCxn id="80" idx="0"/>
          </p:cNvCxnSpPr>
          <p:nvPr/>
        </p:nvCxnSpPr>
        <p:spPr>
          <a:xfrm flipV="1">
            <a:off x="6736417" y="5397713"/>
            <a:ext cx="158771" cy="3646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3" name="Picture 82">
            <a:extLst>
              <a:ext uri="{FF2B5EF4-FFF2-40B4-BE49-F238E27FC236}">
                <a16:creationId xmlns:a16="http://schemas.microsoft.com/office/drawing/2014/main" id="{C3A51E60-1739-E7E5-3B78-6C2DCB02629B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alphaModFix amt="70000"/>
          </a:blip>
          <a:srcRect l="40093" t="-1" r="10011" b="42698"/>
          <a:stretch/>
        </p:blipFill>
        <p:spPr>
          <a:xfrm>
            <a:off x="5679223" y="5314290"/>
            <a:ext cx="801407" cy="402771"/>
          </a:xfrm>
          <a:prstGeom prst="rect">
            <a:avLst/>
          </a:prstGeom>
        </p:spPr>
      </p:pic>
      <p:cxnSp>
        <p:nvCxnSpPr>
          <p:cNvPr id="84" name="Straight Connector 83">
            <a:extLst>
              <a:ext uri="{FF2B5EF4-FFF2-40B4-BE49-F238E27FC236}">
                <a16:creationId xmlns:a16="http://schemas.microsoft.com/office/drawing/2014/main" id="{0B13D3C3-3C8B-A12B-91C4-F7131073F483}"/>
              </a:ext>
            </a:extLst>
          </p:cNvPr>
          <p:cNvCxnSpPr>
            <a:cxnSpLocks/>
            <a:endCxn id="83" idx="0"/>
          </p:cNvCxnSpPr>
          <p:nvPr/>
        </p:nvCxnSpPr>
        <p:spPr>
          <a:xfrm>
            <a:off x="5715781" y="4949619"/>
            <a:ext cx="364146" cy="364671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49BF788D-F932-4863-322F-348F76D11F7E}"/>
              </a:ext>
            </a:extLst>
          </p:cNvPr>
          <p:cNvCxnSpPr>
            <a:cxnSpLocks/>
            <a:stCxn id="83" idx="0"/>
          </p:cNvCxnSpPr>
          <p:nvPr/>
        </p:nvCxnSpPr>
        <p:spPr>
          <a:xfrm flipV="1">
            <a:off x="6079927" y="4949619"/>
            <a:ext cx="158771" cy="364671"/>
          </a:xfrm>
          <a:prstGeom prst="straightConnector1">
            <a:avLst/>
          </a:prstGeom>
          <a:ln w="38100">
            <a:solidFill>
              <a:schemeClr val="accent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1777EB5A-42F5-420B-1889-E93610971BD7}"/>
              </a:ext>
            </a:extLst>
          </p:cNvPr>
          <p:cNvSpPr txBox="1"/>
          <p:nvPr/>
        </p:nvSpPr>
        <p:spPr>
          <a:xfrm>
            <a:off x="2608503" y="4786598"/>
            <a:ext cx="89948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FF0000"/>
                </a:solidFill>
              </a:rPr>
              <a:t>drier</a:t>
            </a:r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08F910E4-3CB3-8E66-03F9-6FA6F65D4D1A}"/>
              </a:ext>
            </a:extLst>
          </p:cNvPr>
          <p:cNvSpPr txBox="1"/>
          <p:nvPr/>
        </p:nvSpPr>
        <p:spPr>
          <a:xfrm>
            <a:off x="6404971" y="4616207"/>
            <a:ext cx="144563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stronger inversion</a:t>
            </a:r>
          </a:p>
        </p:txBody>
      </p:sp>
      <p:sp>
        <p:nvSpPr>
          <p:cNvPr id="92" name="U-Turn Arrow 91">
            <a:extLst>
              <a:ext uri="{FF2B5EF4-FFF2-40B4-BE49-F238E27FC236}">
                <a16:creationId xmlns:a16="http://schemas.microsoft.com/office/drawing/2014/main" id="{9813F470-6D8F-3C7E-0332-7EE2D060D7C5}"/>
              </a:ext>
            </a:extLst>
          </p:cNvPr>
          <p:cNvSpPr/>
          <p:nvPr/>
        </p:nvSpPr>
        <p:spPr>
          <a:xfrm rot="5400000">
            <a:off x="6568538" y="2982098"/>
            <a:ext cx="3205411" cy="711979"/>
          </a:xfrm>
          <a:prstGeom prst="uturnArrow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57C534-C1CB-B92A-CD0E-846DDF139DD7}"/>
                  </a:ext>
                </a:extLst>
              </p:cNvPr>
              <p:cNvSpPr txBox="1"/>
              <p:nvPr/>
            </p:nvSpPr>
            <p:spPr>
              <a:xfrm>
                <a:off x="6751969" y="2922588"/>
                <a:ext cx="15837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dirty="0"/>
                  <a:t>larger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400" i="0" dirty="0" smtClean="0">
                        <a:latin typeface="Cambria Math" panose="02040503050406030204" pitchFamily="18" charset="0"/>
                      </a:rPr>
                      <m:t>SST</m:t>
                    </m:r>
                  </m:oMath>
                </a14:m>
                <a:r>
                  <a:rPr lang="en-US" sz="2400" dirty="0"/>
                  <a:t> gradient</a:t>
                </a:r>
              </a:p>
            </p:txBody>
          </p:sp>
        </mc:Choice>
        <mc:Fallback xmlns="">
          <p:sp>
            <p:nvSpPr>
              <p:cNvPr id="93" name="TextBox 92">
                <a:extLst>
                  <a:ext uri="{FF2B5EF4-FFF2-40B4-BE49-F238E27FC236}">
                    <a16:creationId xmlns:a16="http://schemas.microsoft.com/office/drawing/2014/main" id="{4657C534-C1CB-B92A-CD0E-846DDF139DD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51969" y="2922588"/>
                <a:ext cx="1583721" cy="830997"/>
              </a:xfrm>
              <a:prstGeom prst="rect">
                <a:avLst/>
              </a:prstGeom>
              <a:blipFill>
                <a:blip r:embed="rId12"/>
                <a:stretch>
                  <a:fillRect l="-5556" t="-2985" b="-1492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" name="Picture 1">
            <a:extLst>
              <a:ext uri="{FF2B5EF4-FFF2-40B4-BE49-F238E27FC236}">
                <a16:creationId xmlns:a16="http://schemas.microsoft.com/office/drawing/2014/main" id="{D8B65941-9208-B4B9-DB34-18194DE60C11}"/>
              </a:ext>
            </a:extLst>
          </p:cNvPr>
          <p:cNvPicPr>
            <a:picLocks noChangeAspect="1"/>
          </p:cNvPicPr>
          <p:nvPr/>
        </p:nvPicPr>
        <p:blipFill rotWithShape="1">
          <a:blip r:embed="rId13"/>
          <a:srcRect l="75254"/>
          <a:stretch/>
        </p:blipFill>
        <p:spPr>
          <a:xfrm>
            <a:off x="8980807" y="144730"/>
            <a:ext cx="2661322" cy="5353959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D879B218-5E34-206F-A796-26D4C08704D3}"/>
              </a:ext>
            </a:extLst>
          </p:cNvPr>
          <p:cNvSpPr txBox="1"/>
          <p:nvPr/>
        </p:nvSpPr>
        <p:spPr>
          <a:xfrm>
            <a:off x="8714909" y="5621397"/>
            <a:ext cx="292722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SST# means average among warmest 30% SSTs minus tropical average SST</a:t>
            </a:r>
          </a:p>
        </p:txBody>
      </p:sp>
    </p:spTree>
    <p:extLst>
      <p:ext uri="{BB962C8B-B14F-4D97-AF65-F5344CB8AC3E}">
        <p14:creationId xmlns:p14="http://schemas.microsoft.com/office/powerpoint/2010/main" val="24933592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30</Words>
  <Application>Microsoft Macintosh PowerPoint</Application>
  <PresentationFormat>Widescreen</PresentationFormat>
  <Paragraphs>12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Aptos</vt:lpstr>
      <vt:lpstr>Aptos Display</vt:lpstr>
      <vt:lpstr>Arial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Heng Quan</dc:creator>
  <cp:lastModifiedBy>Heng Quan</cp:lastModifiedBy>
  <cp:revision>2</cp:revision>
  <dcterms:created xsi:type="dcterms:W3CDTF">2024-04-26T17:21:09Z</dcterms:created>
  <dcterms:modified xsi:type="dcterms:W3CDTF">2024-04-26T17:23:01Z</dcterms:modified>
</cp:coreProperties>
</file>