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2"/>
  </p:notes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9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86072-084E-41D7-83CA-56817DCFE473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6308F-3AE0-4FB9-8D43-5963E8F86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2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38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38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36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73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58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40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7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0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44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5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76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19D4BB-3483-46F3-B1F8-7E2BD083D0AF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64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Week </a:t>
            </a:r>
            <a:r>
              <a:rPr lang="en-US" altLang="zh-TW" dirty="0" smtClean="0"/>
              <a:t>1 </a:t>
            </a:r>
            <a:r>
              <a:rPr lang="en-US" altLang="zh-TW" dirty="0" smtClean="0"/>
              <a:t>– </a:t>
            </a:r>
            <a:br>
              <a:rPr lang="en-US" altLang="zh-TW" dirty="0" smtClean="0"/>
            </a:br>
            <a:r>
              <a:rPr lang="en-US" altLang="zh-TW" dirty="0" smtClean="0"/>
              <a:t>Review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指導老師：陳奕中</a:t>
            </a:r>
            <a:endParaRPr lang="en-US" altLang="zh-TW" dirty="0" smtClean="0"/>
          </a:p>
          <a:p>
            <a:r>
              <a:rPr lang="zh-TW" altLang="en-US" dirty="0" smtClean="0"/>
              <a:t>實習助教：胥沛恩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311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變數值的互換 </a:t>
            </a:r>
            <a:r>
              <a:rPr lang="en-US" altLang="zh-TW" dirty="0"/>
              <a:t>(</a:t>
            </a:r>
            <a:r>
              <a:rPr lang="zh-TW" altLang="en-US" dirty="0"/>
              <a:t>正確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560" y="1546657"/>
            <a:ext cx="5110113" cy="41865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4869160"/>
            <a:ext cx="2571750" cy="133350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62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變數值的互換 </a:t>
            </a:r>
            <a:r>
              <a:rPr lang="en-US" altLang="zh-TW" dirty="0"/>
              <a:t>(</a:t>
            </a:r>
            <a:r>
              <a:rPr lang="zh-TW" altLang="en-US" dirty="0"/>
              <a:t>正確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2133600" cy="457200"/>
          </a:xfrm>
        </p:spPr>
        <p:txBody>
          <a:bodyPr/>
          <a:lstStyle/>
          <a:p>
            <a:fld id="{7DB94A4F-6E6F-49F7-A204-C4C74B97E309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888164" y="800100"/>
            <a:ext cx="3779837" cy="6057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1490664"/>
            <a:ext cx="786765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888164" y="800100"/>
            <a:ext cx="3779837" cy="6057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4440239" y="2889250"/>
            <a:ext cx="71437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5591175" y="5408614"/>
            <a:ext cx="71438" cy="179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4440239" y="5876925"/>
            <a:ext cx="71437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4440239" y="6129339"/>
            <a:ext cx="71437" cy="179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4440239" y="6381750"/>
            <a:ext cx="71437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3" name="Group 27"/>
          <p:cNvGrpSpPr>
            <a:grpSpLocks/>
          </p:cNvGrpSpPr>
          <p:nvPr/>
        </p:nvGrpSpPr>
        <p:grpSpPr bwMode="auto">
          <a:xfrm>
            <a:off x="7032626" y="1089026"/>
            <a:ext cx="2874963" cy="773113"/>
            <a:chOff x="3470" y="686"/>
            <a:chExt cx="1811" cy="487"/>
          </a:xfrm>
        </p:grpSpPr>
        <p:pic>
          <p:nvPicPr>
            <p:cNvPr id="14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686"/>
              <a:ext cx="1766" cy="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3470" y="867"/>
              <a:ext cx="45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6" name="Group 28"/>
          <p:cNvGrpSpPr>
            <a:grpSpLocks/>
          </p:cNvGrpSpPr>
          <p:nvPr/>
        </p:nvGrpSpPr>
        <p:grpSpPr bwMode="auto">
          <a:xfrm>
            <a:off x="7067550" y="1881188"/>
            <a:ext cx="3448050" cy="1065212"/>
            <a:chOff x="3492" y="1185"/>
            <a:chExt cx="2172" cy="671"/>
          </a:xfrm>
        </p:grpSpPr>
        <p:pic>
          <p:nvPicPr>
            <p:cNvPr id="17" name="Picture 1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" y="1185"/>
              <a:ext cx="2126" cy="6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3492" y="1457"/>
              <a:ext cx="45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9" name="Group 29"/>
          <p:cNvGrpSpPr>
            <a:grpSpLocks/>
          </p:cNvGrpSpPr>
          <p:nvPr/>
        </p:nvGrpSpPr>
        <p:grpSpPr bwMode="auto">
          <a:xfrm>
            <a:off x="7032626" y="2997200"/>
            <a:ext cx="3516313" cy="1244600"/>
            <a:chOff x="3470" y="1888"/>
            <a:chExt cx="2215" cy="784"/>
          </a:xfrm>
        </p:grpSpPr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1888"/>
              <a:ext cx="2170" cy="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3470" y="2137"/>
              <a:ext cx="45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2" name="Group 30"/>
          <p:cNvGrpSpPr>
            <a:grpSpLocks/>
          </p:cNvGrpSpPr>
          <p:nvPr/>
        </p:nvGrpSpPr>
        <p:grpSpPr bwMode="auto">
          <a:xfrm>
            <a:off x="7032625" y="4329114"/>
            <a:ext cx="3492500" cy="1209675"/>
            <a:chOff x="3470" y="2727"/>
            <a:chExt cx="2200" cy="762"/>
          </a:xfrm>
        </p:grpSpPr>
        <p:pic>
          <p:nvPicPr>
            <p:cNvPr id="23" name="Picture 2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" y="2727"/>
              <a:ext cx="2165" cy="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3470" y="2954"/>
              <a:ext cx="45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5" name="Group 31"/>
          <p:cNvGrpSpPr>
            <a:grpSpLocks/>
          </p:cNvGrpSpPr>
          <p:nvPr/>
        </p:nvGrpSpPr>
        <p:grpSpPr bwMode="auto">
          <a:xfrm>
            <a:off x="7032625" y="5626100"/>
            <a:ext cx="3492500" cy="1231900"/>
            <a:chOff x="3470" y="3544"/>
            <a:chExt cx="2200" cy="776"/>
          </a:xfrm>
        </p:grpSpPr>
        <p:pic>
          <p:nvPicPr>
            <p:cNvPr id="26" name="Picture 2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7" y="3544"/>
              <a:ext cx="2163" cy="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470" y="3793"/>
              <a:ext cx="45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cxnSp>
        <p:nvCxnSpPr>
          <p:cNvPr id="28" name="AutoShape 32"/>
          <p:cNvCxnSpPr>
            <a:cxnSpLocks noChangeShapeType="1"/>
            <a:stCxn id="8" idx="3"/>
            <a:endCxn id="15" idx="2"/>
          </p:cNvCxnSpPr>
          <p:nvPr/>
        </p:nvCxnSpPr>
        <p:spPr bwMode="auto">
          <a:xfrm flipV="1">
            <a:off x="4511676" y="1555750"/>
            <a:ext cx="2557463" cy="1423988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33"/>
          <p:cNvCxnSpPr>
            <a:cxnSpLocks noChangeShapeType="1"/>
            <a:stCxn id="9" idx="3"/>
            <a:endCxn id="18" idx="1"/>
          </p:cNvCxnSpPr>
          <p:nvPr/>
        </p:nvCxnSpPr>
        <p:spPr bwMode="auto">
          <a:xfrm flipV="1">
            <a:off x="5662614" y="2403476"/>
            <a:ext cx="1404937" cy="3095625"/>
          </a:xfrm>
          <a:prstGeom prst="curvedConnector3">
            <a:avLst>
              <a:gd name="adj1" fmla="val 49944"/>
            </a:avLst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34"/>
          <p:cNvCxnSpPr>
            <a:cxnSpLocks noChangeShapeType="1"/>
            <a:stCxn id="10" idx="3"/>
            <a:endCxn id="21" idx="2"/>
          </p:cNvCxnSpPr>
          <p:nvPr/>
        </p:nvCxnSpPr>
        <p:spPr bwMode="auto">
          <a:xfrm flipV="1">
            <a:off x="4511676" y="3571875"/>
            <a:ext cx="2557463" cy="2395538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35"/>
          <p:cNvCxnSpPr>
            <a:cxnSpLocks noChangeShapeType="1"/>
            <a:stCxn id="11" idx="3"/>
            <a:endCxn id="24" idx="2"/>
          </p:cNvCxnSpPr>
          <p:nvPr/>
        </p:nvCxnSpPr>
        <p:spPr bwMode="auto">
          <a:xfrm flipV="1">
            <a:off x="4511676" y="4868863"/>
            <a:ext cx="2557463" cy="1350962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36"/>
          <p:cNvCxnSpPr>
            <a:cxnSpLocks noChangeShapeType="1"/>
            <a:stCxn id="12" idx="3"/>
            <a:endCxn id="27" idx="2"/>
          </p:cNvCxnSpPr>
          <p:nvPr/>
        </p:nvCxnSpPr>
        <p:spPr bwMode="auto">
          <a:xfrm flipV="1">
            <a:off x="4511676" y="6200776"/>
            <a:ext cx="2557463" cy="271463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1420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Linked List (</a:t>
            </a:r>
            <a:r>
              <a:rPr lang="zh-TW" altLang="en-US" dirty="0" smtClean="0"/>
              <a:t>鏈結串列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何謂鏈結串列</a:t>
            </a:r>
            <a:r>
              <a:rPr lang="en-US" altLang="zh-TW" dirty="0"/>
              <a:t>(Linked List</a:t>
            </a:r>
            <a:r>
              <a:rPr lang="en-US" altLang="zh-TW" dirty="0" smtClean="0"/>
              <a:t>)?</a:t>
            </a:r>
          </a:p>
          <a:p>
            <a:pPr lvl="1"/>
            <a:r>
              <a:rPr lang="zh-TW" altLang="en-US" dirty="0"/>
              <a:t>有次序排列之資料稱為串列</a:t>
            </a:r>
            <a:r>
              <a:rPr lang="en-US" altLang="zh-TW" dirty="0"/>
              <a:t>(List)</a:t>
            </a:r>
            <a:r>
              <a:rPr lang="zh-TW" altLang="en-US" dirty="0"/>
              <a:t>，如一年四季，數字 </a:t>
            </a:r>
            <a:r>
              <a:rPr lang="en-US" altLang="zh-TW" dirty="0"/>
              <a:t>0~9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鏈結串列</a:t>
            </a:r>
            <a:r>
              <a:rPr lang="zh-TW" altLang="en-US" dirty="0">
                <a:solidFill>
                  <a:srgbClr val="FF0000"/>
                </a:solidFill>
              </a:rPr>
              <a:t>各元素在記憶體之位置是不連續、隨機</a:t>
            </a:r>
            <a:r>
              <a:rPr lang="en-US" altLang="zh-TW" dirty="0">
                <a:solidFill>
                  <a:srgbClr val="FF0000"/>
                </a:solidFill>
              </a:rPr>
              <a:t>(Random)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zh-TW" altLang="en-US" dirty="0"/>
              <a:t>。</a:t>
            </a:r>
            <a:r>
              <a:rPr lang="zh-TW" altLang="en-US" dirty="0" smtClean="0"/>
              <a:t>它是</a:t>
            </a:r>
            <a:r>
              <a:rPr lang="zh-TW" altLang="en-US" dirty="0"/>
              <a:t>由動態記憶體分配節點</a:t>
            </a:r>
            <a:r>
              <a:rPr lang="en-US" altLang="zh-TW" dirty="0"/>
              <a:t>(Node)</a:t>
            </a:r>
            <a:r>
              <a:rPr lang="zh-TW" altLang="en-US" dirty="0"/>
              <a:t>串接而成。</a:t>
            </a:r>
          </a:p>
        </p:txBody>
      </p:sp>
      <p:pic>
        <p:nvPicPr>
          <p:cNvPr id="4" name="Picture 5" descr="C:\Documents and Settings\Administrator\桌面\頁面擷取自 未命名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953" y="4869160"/>
            <a:ext cx="70104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048002" y="3953694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殘值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殘值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殘值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殘值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殘值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978326" y="39383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陣列：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75520" y="52178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鏈結串列：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31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 </a:t>
            </a:r>
            <a:r>
              <a:rPr lang="zh-TW" altLang="en-US" dirty="0" smtClean="0"/>
              <a:t>節點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單向的鏈結串列，其節點至少包含：資料、鏈結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指向另一個節點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26" y="2720384"/>
            <a:ext cx="3306821" cy="7957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26" y="4109761"/>
            <a:ext cx="6141710" cy="1684387"/>
          </a:xfrm>
          <a:prstGeom prst="rect">
            <a:avLst/>
          </a:prstGeom>
          <a:noFill/>
          <a:ln w="476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4745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單向鏈結串列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單向鏈結</a:t>
            </a:r>
            <a:r>
              <a:rPr lang="zh-TW" altLang="en-US" dirty="0" smtClean="0"/>
              <a:t>串列，即由一群節點，循單一方向串起的鏈結串列。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其中包含：一個指向該鏈結串列，</a:t>
            </a:r>
            <a:r>
              <a:rPr lang="zh-TW" altLang="en-US" dirty="0" smtClean="0">
                <a:solidFill>
                  <a:srgbClr val="FF0000"/>
                </a:solidFill>
              </a:rPr>
              <a:t>起始節點的指標變數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pic>
        <p:nvPicPr>
          <p:cNvPr id="4" name="Picture 5" descr="C:\Documents and Settings\Administrator\桌面\頁面擷取自 未命名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421" y="2641526"/>
            <a:ext cx="7010400" cy="1066800"/>
          </a:xfrm>
          <a:prstGeom prst="rect">
            <a:avLst/>
          </a:prstGeom>
          <a:noFill/>
          <a:ln w="3492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397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插入節點</a:t>
            </a:r>
            <a:r>
              <a:rPr lang="zh-TW" altLang="en-US" dirty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前端插入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前端插入（</a:t>
            </a:r>
            <a:r>
              <a:rPr lang="en-US" altLang="zh-TW" dirty="0" err="1"/>
              <a:t>insertFront</a:t>
            </a:r>
            <a:r>
              <a:rPr lang="en-US" altLang="zh-TW" dirty="0"/>
              <a:t>)</a:t>
            </a:r>
            <a:r>
              <a:rPr lang="zh-TW" altLang="en-US" dirty="0"/>
              <a:t>：將新節點插入到串列最前端，並取代首節點</a:t>
            </a:r>
          </a:p>
        </p:txBody>
      </p:sp>
      <p:pic>
        <p:nvPicPr>
          <p:cNvPr id="1028" name="Picture 4" descr="鏈結串列(Linked List) 前端插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2952750"/>
            <a:ext cx="644842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21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插入節點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中間插入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中間插入</a:t>
            </a:r>
            <a:r>
              <a:rPr lang="en-US" altLang="zh-TW" dirty="0"/>
              <a:t>(insert)</a:t>
            </a:r>
            <a:r>
              <a:rPr lang="zh-TW" altLang="en-US" dirty="0"/>
              <a:t>：將新節點插入到指定點後面</a:t>
            </a:r>
          </a:p>
        </p:txBody>
      </p:sp>
      <p:pic>
        <p:nvPicPr>
          <p:cNvPr id="3074" name="Picture 2" descr="鏈結串列(Linked List) 中間插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2943225"/>
            <a:ext cx="64484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65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插入節點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尾端插入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尾端插入</a:t>
            </a:r>
            <a:r>
              <a:rPr lang="en-US" altLang="zh-TW" dirty="0"/>
              <a:t>(append)</a:t>
            </a:r>
            <a:r>
              <a:rPr lang="zh-TW" altLang="en-US" dirty="0"/>
              <a:t>：將新節點插入到串列最尾端</a:t>
            </a:r>
          </a:p>
        </p:txBody>
      </p:sp>
      <p:pic>
        <p:nvPicPr>
          <p:cNvPr id="4098" name="Picture 2" descr="鏈結串列(Linked List) 尾端插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3356993"/>
            <a:ext cx="61531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5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刪除節點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邏輯性移除</a:t>
            </a:r>
            <a:r>
              <a:rPr lang="en-US" altLang="zh-TW" dirty="0"/>
              <a:t>(Logically Remove)</a:t>
            </a:r>
            <a:r>
              <a:rPr lang="zh-TW" altLang="en-US" dirty="0"/>
              <a:t>：</a:t>
            </a:r>
          </a:p>
          <a:p>
            <a:pPr lvl="1"/>
            <a:r>
              <a:rPr lang="zh-TW" altLang="en-US" dirty="0"/>
              <a:t>將要刪除的</a:t>
            </a:r>
            <a:r>
              <a:rPr lang="en-US" altLang="zh-TW" dirty="0"/>
              <a:t>Node</a:t>
            </a:r>
            <a:r>
              <a:rPr lang="zh-TW" altLang="en-US" dirty="0"/>
              <a:t>指標斷掉，無法透過鏈結串列找到該</a:t>
            </a:r>
            <a:r>
              <a:rPr lang="en-US" altLang="zh-TW" dirty="0"/>
              <a:t>Node</a:t>
            </a:r>
          </a:p>
          <a:p>
            <a:r>
              <a:rPr lang="zh-TW" altLang="en-US" dirty="0"/>
              <a:t>實際移除</a:t>
            </a:r>
            <a:r>
              <a:rPr lang="en-US" altLang="zh-TW" dirty="0"/>
              <a:t>(Physically Delete)</a:t>
            </a:r>
            <a:r>
              <a:rPr lang="zh-TW" altLang="en-US" dirty="0"/>
              <a:t>：</a:t>
            </a:r>
          </a:p>
          <a:p>
            <a:pPr lvl="1"/>
            <a:r>
              <a:rPr lang="zh-TW" altLang="en-US" dirty="0"/>
              <a:t>實際移除</a:t>
            </a:r>
            <a:r>
              <a:rPr lang="en-US" altLang="zh-TW" dirty="0"/>
              <a:t>(Physically Delete)</a:t>
            </a:r>
            <a:r>
              <a:rPr lang="zh-TW" altLang="en-US" dirty="0"/>
              <a:t>：要刪除的</a:t>
            </a:r>
            <a:r>
              <a:rPr lang="en-US" altLang="zh-TW" dirty="0"/>
              <a:t>Node</a:t>
            </a:r>
            <a:r>
              <a:rPr lang="zh-TW" altLang="en-US" dirty="0"/>
              <a:t>從記憶體中移除</a:t>
            </a:r>
          </a:p>
        </p:txBody>
      </p:sp>
      <p:pic>
        <p:nvPicPr>
          <p:cNvPr id="5126" name="Picture 6" descr="鏈結串列(Linked List) 刪除節點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9" y="3717032"/>
            <a:ext cx="64484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82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Linked List </a:t>
            </a:r>
            <a:r>
              <a:rPr lang="zh-TW" altLang="en-US" dirty="0" smtClean="0"/>
              <a:t> 指向起始節點的指標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我們在使用</a:t>
            </a:r>
            <a:r>
              <a:rPr lang="en-US" altLang="zh-TW" dirty="0" smtClean="0"/>
              <a:t>Linked List</a:t>
            </a:r>
            <a:r>
              <a:rPr lang="zh-TW" altLang="en-US" dirty="0" smtClean="0"/>
              <a:t>時，一定會有一個指向該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起始</a:t>
            </a:r>
            <a:r>
              <a:rPr lang="en-US" altLang="zh-TW" dirty="0"/>
              <a:t>N</a:t>
            </a:r>
            <a:r>
              <a:rPr lang="en-US" altLang="zh-TW" dirty="0" smtClean="0"/>
              <a:t>ode</a:t>
            </a:r>
            <a:r>
              <a:rPr lang="zh-TW" altLang="en-US" dirty="0" smtClean="0"/>
              <a:t>的指標，且該指標永遠指向該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的起始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Why?</a:t>
            </a:r>
          </a:p>
          <a:p>
            <a:pPr lvl="1"/>
            <a:r>
              <a:rPr lang="zh-TW" altLang="en-US" dirty="0" smtClean="0"/>
              <a:t>因為我們必須要有一個指標變數，告訴我們這個鏈結串列在哪裡；試想，若我們沒有這個</a:t>
            </a:r>
            <a:r>
              <a:rPr lang="zh-TW" altLang="en-US" dirty="0" smtClean="0">
                <a:solidFill>
                  <a:srgbClr val="FF0000"/>
                </a:solidFill>
              </a:rPr>
              <a:t>指向鏈結串列起使節點的指標</a:t>
            </a:r>
            <a:r>
              <a:rPr lang="zh-TW" altLang="en-US" dirty="0" smtClean="0"/>
              <a:t>，我們要如何使用該鏈結串列？</a:t>
            </a:r>
            <a:endParaRPr lang="en-US" altLang="zh-TW" dirty="0" smtClean="0"/>
          </a:p>
          <a:p>
            <a:pPr lvl="1"/>
            <a:r>
              <a:rPr lang="zh-TW" altLang="en-US" dirty="0"/>
              <a:t>故該</a:t>
            </a:r>
            <a:r>
              <a:rPr lang="zh-TW" altLang="en-US" dirty="0">
                <a:solidFill>
                  <a:srgbClr val="FF0000"/>
                </a:solidFill>
              </a:rPr>
              <a:t>指向起始節點的</a:t>
            </a:r>
            <a:r>
              <a:rPr lang="zh-TW" altLang="en-US" dirty="0" smtClean="0">
                <a:solidFill>
                  <a:srgbClr val="FF0000"/>
                </a:solidFill>
              </a:rPr>
              <a:t>指標</a:t>
            </a:r>
            <a:r>
              <a:rPr lang="zh-TW" altLang="en-US" dirty="0" smtClean="0"/>
              <a:t>就代表了整個鏈結串列。</a:t>
            </a:r>
            <a:endParaRPr lang="zh-TW" altLang="en-US" dirty="0"/>
          </a:p>
        </p:txBody>
      </p:sp>
      <p:pic>
        <p:nvPicPr>
          <p:cNvPr id="4" name="Picture 5" descr="C:\Documents and Settings\Administrator\桌面\頁面擷取自 未命名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852936"/>
            <a:ext cx="70104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橢圓 4"/>
          <p:cNvSpPr/>
          <p:nvPr/>
        </p:nvSpPr>
        <p:spPr>
          <a:xfrm>
            <a:off x="2495600" y="2704728"/>
            <a:ext cx="936104" cy="681608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00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指標變數的宣告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3" y="1412777"/>
            <a:ext cx="8029575" cy="18002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932" y="3200789"/>
            <a:ext cx="8143875" cy="354330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41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 </a:t>
            </a:r>
            <a:r>
              <a:rPr lang="zh-TW" altLang="en-US" dirty="0"/>
              <a:t> 指向起始節點的指標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所以我們會發現，在與有關鏈結串列操作的函式中，都會傳</a:t>
            </a:r>
            <a:r>
              <a:rPr lang="zh-TW" altLang="en-US" dirty="0"/>
              <a:t>入這個</a:t>
            </a:r>
            <a:r>
              <a:rPr lang="zh-TW" altLang="en-US" dirty="0">
                <a:solidFill>
                  <a:srgbClr val="FF0000"/>
                </a:solidFill>
              </a:rPr>
              <a:t>指向起始節點的</a:t>
            </a:r>
            <a:r>
              <a:rPr lang="zh-TW" altLang="en-US" dirty="0" smtClean="0">
                <a:solidFill>
                  <a:srgbClr val="FF0000"/>
                </a:solidFill>
              </a:rPr>
              <a:t>指標</a:t>
            </a:r>
            <a:r>
              <a:rPr lang="zh-TW" altLang="en-US" dirty="0" smtClean="0"/>
              <a:t>，其目的就是為了要告訴該函式，這個鏈結串列在哪裡。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所以在應用上</a:t>
            </a:r>
            <a:r>
              <a:rPr lang="zh-TW" altLang="en-US" dirty="0"/>
              <a:t>，這個</a:t>
            </a:r>
            <a:r>
              <a:rPr lang="zh-TW" altLang="en-US" dirty="0">
                <a:solidFill>
                  <a:srgbClr val="FF0000"/>
                </a:solidFill>
              </a:rPr>
              <a:t>指向起始節點的</a:t>
            </a:r>
            <a:r>
              <a:rPr lang="zh-TW" altLang="en-US" dirty="0" smtClean="0">
                <a:solidFill>
                  <a:srgbClr val="FF0000"/>
                </a:solidFill>
              </a:rPr>
              <a:t>指標</a:t>
            </a:r>
            <a:r>
              <a:rPr lang="zh-TW" altLang="en-US" dirty="0" smtClean="0"/>
              <a:t>永遠只會指向起始位置。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33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 </a:t>
            </a:r>
            <a:r>
              <a:rPr lang="zh-TW" altLang="en-US" dirty="0"/>
              <a:t> 指向起始節點的指標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82585"/>
            <a:ext cx="3810000" cy="261937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57" y="1582584"/>
            <a:ext cx="3981450" cy="390525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198" y="4365104"/>
            <a:ext cx="2505075" cy="17907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7" name="橢圓 6"/>
          <p:cNvSpPr/>
          <p:nvPr/>
        </p:nvSpPr>
        <p:spPr>
          <a:xfrm>
            <a:off x="3503712" y="1524000"/>
            <a:ext cx="1296144" cy="681608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7536160" y="1486302"/>
            <a:ext cx="1296144" cy="681608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071664" y="4260543"/>
            <a:ext cx="1296144" cy="681608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244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Linked List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00200"/>
            <a:ext cx="3322712" cy="50052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1612411"/>
            <a:ext cx="2286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1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印出所有節點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561" y="2132857"/>
            <a:ext cx="2333625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3645024"/>
            <a:ext cx="1943100" cy="1600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6" y="2132857"/>
            <a:ext cx="2419350" cy="11906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159897" y="378904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為什麼沒有印出任何東西？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0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553" y="1524001"/>
            <a:ext cx="4924425" cy="2162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新增節點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4293097"/>
            <a:ext cx="2152650" cy="1685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890" y="4005064"/>
            <a:ext cx="2162175" cy="9525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906889" y="514672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為什麼還是沒有印出任何東西？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36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Linked List – 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zh-TW" altLang="en-US" dirty="0" smtClean="0"/>
              <a:t>新增節點，並且加入到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的尾巴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1" y="1700808"/>
            <a:ext cx="4505325" cy="2819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720" y="4653137"/>
            <a:ext cx="2886075" cy="2143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3" y="3382119"/>
            <a:ext cx="23717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試試看！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試著寫一個計算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長度的函式 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get_length</a:t>
            </a:r>
            <a:r>
              <a:rPr lang="en-US" altLang="zh-TW" dirty="0" smtClean="0"/>
              <a:t>(  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0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Linked List – </a:t>
            </a:r>
            <a:r>
              <a:rPr lang="zh-TW" altLang="en-US" dirty="0" smtClean="0"/>
              <a:t>計算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長</a:t>
            </a:r>
            <a:r>
              <a:rPr lang="zh-TW" altLang="en-US" dirty="0"/>
              <a:t>度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453" y="1772816"/>
            <a:ext cx="2590800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453" y="3789041"/>
            <a:ext cx="3048000" cy="2657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991" y="1910929"/>
            <a:ext cx="23336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5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替這個程式增加一個函式</a:t>
            </a:r>
            <a:endParaRPr lang="en-US" altLang="zh-TW" dirty="0"/>
          </a:p>
          <a:p>
            <a:r>
              <a:rPr lang="en-US" altLang="zh-TW" sz="1600" dirty="0">
                <a:solidFill>
                  <a:schemeClr val="tx2"/>
                </a:solidFill>
              </a:rPr>
              <a:t>LINK_NODE</a:t>
            </a:r>
            <a:r>
              <a:rPr lang="zh-TW" altLang="en-US" sz="1600" dirty="0">
                <a:solidFill>
                  <a:schemeClr val="tx2"/>
                </a:solidFill>
              </a:rPr>
              <a:t> </a:t>
            </a:r>
            <a:r>
              <a:rPr lang="en-US" altLang="zh-TW" sz="1600" dirty="0">
                <a:solidFill>
                  <a:schemeClr val="tx2"/>
                </a:solidFill>
              </a:rPr>
              <a:t>*</a:t>
            </a:r>
            <a:r>
              <a:rPr lang="en-US" altLang="zh-TW" sz="1600" dirty="0" err="1">
                <a:solidFill>
                  <a:schemeClr val="tx2"/>
                </a:solidFill>
              </a:rPr>
              <a:t>search_with_index</a:t>
            </a:r>
            <a:r>
              <a:rPr lang="en-US" altLang="zh-TW" sz="1600" dirty="0">
                <a:solidFill>
                  <a:schemeClr val="tx2"/>
                </a:solidFill>
              </a:rPr>
              <a:t>(LINK_NODE *head , </a:t>
            </a:r>
            <a:r>
              <a:rPr lang="en-US" altLang="zh-TW" sz="1600" dirty="0" err="1">
                <a:solidFill>
                  <a:schemeClr val="tx2"/>
                </a:solidFill>
              </a:rPr>
              <a:t>int</a:t>
            </a:r>
            <a:r>
              <a:rPr lang="en-US" altLang="zh-TW" sz="1600" dirty="0">
                <a:solidFill>
                  <a:schemeClr val="tx2"/>
                </a:solidFill>
              </a:rPr>
              <a:t> </a:t>
            </a:r>
            <a:r>
              <a:rPr lang="en-US" altLang="zh-TW" sz="1600" dirty="0">
                <a:solidFill>
                  <a:schemeClr val="tx2"/>
                </a:solidFill>
              </a:rPr>
              <a:t>index)</a:t>
            </a:r>
            <a:r>
              <a:rPr lang="zh-TW" altLang="en-US" dirty="0" smtClean="0"/>
              <a:t>，傳入 </a:t>
            </a:r>
            <a:r>
              <a:rPr lang="zh-TW" altLang="en-US" dirty="0" smtClean="0">
                <a:solidFill>
                  <a:srgbClr val="00B0F0"/>
                </a:solidFill>
              </a:rPr>
              <a:t>該鏈結串列的起始位址</a:t>
            </a:r>
            <a:r>
              <a:rPr lang="zh-TW" altLang="en-US" dirty="0" smtClean="0"/>
              <a:t>與</a:t>
            </a:r>
            <a:r>
              <a:rPr lang="zh-TW" altLang="en-US" dirty="0" smtClean="0">
                <a:solidFill>
                  <a:srgbClr val="00B0F0"/>
                </a:solidFill>
              </a:rPr>
              <a:t>欲查詢節點的索引數</a:t>
            </a:r>
            <a:r>
              <a:rPr lang="zh-TW" altLang="en-US" dirty="0" smtClean="0"/>
              <a:t>，則此函數會回傳該索引數的節點。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若傳入的索引數大於該鏈結串列的大小，請回傳</a:t>
            </a:r>
            <a:r>
              <a:rPr lang="en-US" altLang="zh-TW" dirty="0" smtClean="0"/>
              <a:t>NULL</a:t>
            </a:r>
            <a:r>
              <a:rPr lang="zh-TW" altLang="en-US" dirty="0" smtClean="0"/>
              <a:t>值。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361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替這個程式增加一個函式</a:t>
            </a:r>
            <a:endParaRPr lang="en-US" altLang="zh-TW" dirty="0"/>
          </a:p>
          <a:p>
            <a:r>
              <a:rPr lang="en-US" altLang="zh-TW" sz="1600" dirty="0">
                <a:solidFill>
                  <a:schemeClr val="tx2"/>
                </a:solidFill>
              </a:rPr>
              <a:t>LINK_NODE</a:t>
            </a:r>
            <a:r>
              <a:rPr lang="zh-TW" altLang="en-US" sz="1600" dirty="0">
                <a:solidFill>
                  <a:schemeClr val="tx2"/>
                </a:solidFill>
              </a:rPr>
              <a:t> </a:t>
            </a:r>
            <a:r>
              <a:rPr lang="en-US" altLang="zh-TW" sz="1600" dirty="0">
                <a:solidFill>
                  <a:schemeClr val="tx2"/>
                </a:solidFill>
              </a:rPr>
              <a:t>*</a:t>
            </a:r>
            <a:r>
              <a:rPr lang="en-US" altLang="zh-TW" sz="1600" dirty="0" err="1">
                <a:solidFill>
                  <a:schemeClr val="tx2"/>
                </a:solidFill>
              </a:rPr>
              <a:t>remove_with_index</a:t>
            </a:r>
            <a:r>
              <a:rPr lang="en-US" altLang="zh-TW" sz="1600" dirty="0">
                <a:solidFill>
                  <a:schemeClr val="tx2"/>
                </a:solidFill>
              </a:rPr>
              <a:t>(LINK_NODE </a:t>
            </a:r>
            <a:r>
              <a:rPr lang="en-US" altLang="zh-TW" sz="1600" dirty="0">
                <a:solidFill>
                  <a:schemeClr val="tx2"/>
                </a:solidFill>
              </a:rPr>
              <a:t>*head , </a:t>
            </a:r>
            <a:r>
              <a:rPr lang="en-US" altLang="zh-TW" sz="1600" dirty="0" err="1">
                <a:solidFill>
                  <a:schemeClr val="tx2"/>
                </a:solidFill>
              </a:rPr>
              <a:t>int</a:t>
            </a:r>
            <a:r>
              <a:rPr lang="en-US" altLang="zh-TW" sz="1600" dirty="0">
                <a:solidFill>
                  <a:schemeClr val="tx2"/>
                </a:solidFill>
              </a:rPr>
              <a:t> index)</a:t>
            </a:r>
            <a:r>
              <a:rPr lang="zh-TW" altLang="en-US" dirty="0"/>
              <a:t>，傳入 </a:t>
            </a:r>
            <a:r>
              <a:rPr lang="zh-TW" altLang="en-US" dirty="0">
                <a:solidFill>
                  <a:srgbClr val="00B0F0"/>
                </a:solidFill>
              </a:rPr>
              <a:t>該鏈結串列的起始位址</a:t>
            </a:r>
            <a:r>
              <a:rPr lang="zh-TW" altLang="en-US" dirty="0"/>
              <a:t>與</a:t>
            </a:r>
            <a:r>
              <a:rPr lang="zh-TW" altLang="en-US" dirty="0" smtClean="0">
                <a:solidFill>
                  <a:srgbClr val="00B0F0"/>
                </a:solidFill>
              </a:rPr>
              <a:t>欲刪除節點的</a:t>
            </a:r>
            <a:r>
              <a:rPr lang="zh-TW" altLang="en-US" dirty="0">
                <a:solidFill>
                  <a:srgbClr val="00B0F0"/>
                </a:solidFill>
              </a:rPr>
              <a:t>索引數</a:t>
            </a:r>
            <a:r>
              <a:rPr lang="zh-TW" altLang="en-US" dirty="0"/>
              <a:t>，則此函數會回</a:t>
            </a:r>
            <a:r>
              <a:rPr lang="zh-TW" altLang="en-US" dirty="0" smtClean="0"/>
              <a:t>傳刪除後的串列起始位址。</a:t>
            </a:r>
            <a:endParaRPr lang="en-US" altLang="zh-TW" dirty="0"/>
          </a:p>
          <a:p>
            <a:pPr lvl="1"/>
            <a:r>
              <a:rPr lang="zh-TW" altLang="en-US" dirty="0"/>
              <a:t>若傳入的索引數大於該鏈結串列的大小</a:t>
            </a:r>
            <a:r>
              <a:rPr lang="zh-TW" altLang="en-US" dirty="0" smtClean="0"/>
              <a:t>，請印出錯誤訊息。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8" y="4038600"/>
            <a:ext cx="75152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程式碼說明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209" y="1600200"/>
            <a:ext cx="7987582" cy="4876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1772816"/>
            <a:ext cx="4053228" cy="102020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194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(</a:t>
            </a:r>
            <a:r>
              <a:rPr lang="zh-TW" altLang="en-US" dirty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替這個程式增加一個函式</a:t>
            </a:r>
            <a:endParaRPr lang="en-US" altLang="zh-TW" dirty="0"/>
          </a:p>
          <a:p>
            <a:r>
              <a:rPr lang="en-US" altLang="zh-TW" sz="1600" dirty="0">
                <a:solidFill>
                  <a:schemeClr val="tx2"/>
                </a:solidFill>
              </a:rPr>
              <a:t>LINK_NODE</a:t>
            </a:r>
            <a:r>
              <a:rPr lang="zh-TW" altLang="en-US" sz="1600" dirty="0">
                <a:solidFill>
                  <a:schemeClr val="tx2"/>
                </a:solidFill>
              </a:rPr>
              <a:t> </a:t>
            </a:r>
            <a:r>
              <a:rPr lang="en-US" altLang="zh-TW" sz="1600" dirty="0">
                <a:solidFill>
                  <a:schemeClr val="tx2"/>
                </a:solidFill>
              </a:rPr>
              <a:t>*</a:t>
            </a:r>
            <a:r>
              <a:rPr lang="en-US" altLang="zh-TW" sz="1600" dirty="0" err="1">
                <a:solidFill>
                  <a:schemeClr val="tx2"/>
                </a:solidFill>
              </a:rPr>
              <a:t>update_with_index</a:t>
            </a:r>
            <a:r>
              <a:rPr lang="en-US" altLang="zh-TW" sz="1600" dirty="0">
                <a:solidFill>
                  <a:schemeClr val="tx2"/>
                </a:solidFill>
              </a:rPr>
              <a:t>(LINK_NODE </a:t>
            </a:r>
            <a:r>
              <a:rPr lang="en-US" altLang="zh-TW" sz="1600" dirty="0">
                <a:solidFill>
                  <a:schemeClr val="tx2"/>
                </a:solidFill>
              </a:rPr>
              <a:t>*head , </a:t>
            </a:r>
            <a:r>
              <a:rPr lang="en-US" altLang="zh-TW" sz="1600" dirty="0" err="1">
                <a:solidFill>
                  <a:schemeClr val="tx2"/>
                </a:solidFill>
              </a:rPr>
              <a:t>int</a:t>
            </a:r>
            <a:r>
              <a:rPr lang="en-US" altLang="zh-TW" sz="1600" dirty="0">
                <a:solidFill>
                  <a:schemeClr val="tx2"/>
                </a:solidFill>
              </a:rPr>
              <a:t> </a:t>
            </a:r>
            <a:r>
              <a:rPr lang="en-US" altLang="zh-TW" sz="1600" dirty="0" err="1">
                <a:solidFill>
                  <a:schemeClr val="tx2"/>
                </a:solidFill>
              </a:rPr>
              <a:t>index,int</a:t>
            </a:r>
            <a:r>
              <a:rPr lang="en-US" altLang="zh-TW" sz="1600" dirty="0">
                <a:solidFill>
                  <a:schemeClr val="tx2"/>
                </a:solidFill>
              </a:rPr>
              <a:t> </a:t>
            </a:r>
            <a:r>
              <a:rPr lang="en-US" altLang="zh-TW" sz="1600" dirty="0" err="1">
                <a:solidFill>
                  <a:schemeClr val="tx2"/>
                </a:solidFill>
              </a:rPr>
              <a:t>update_data</a:t>
            </a:r>
            <a:r>
              <a:rPr lang="en-US" altLang="zh-TW" sz="1600" dirty="0">
                <a:solidFill>
                  <a:schemeClr val="tx2"/>
                </a:solidFill>
              </a:rPr>
              <a:t>)</a:t>
            </a:r>
            <a:r>
              <a:rPr lang="zh-TW" altLang="en-US" dirty="0"/>
              <a:t>，傳入 </a:t>
            </a:r>
            <a:r>
              <a:rPr lang="zh-TW" altLang="en-US" dirty="0">
                <a:solidFill>
                  <a:srgbClr val="00B0F0"/>
                </a:solidFill>
              </a:rPr>
              <a:t>該鏈結串列的起始位</a:t>
            </a:r>
            <a:r>
              <a:rPr lang="zh-TW" altLang="en-US" dirty="0" smtClean="0">
                <a:solidFill>
                  <a:srgbClr val="00B0F0"/>
                </a:solidFill>
              </a:rPr>
              <a:t>址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00B0F0"/>
                </a:solidFill>
              </a:rPr>
              <a:t>欲修改節點</a:t>
            </a:r>
            <a:r>
              <a:rPr lang="zh-TW" altLang="en-US" dirty="0">
                <a:solidFill>
                  <a:srgbClr val="00B0F0"/>
                </a:solidFill>
              </a:rPr>
              <a:t>的</a:t>
            </a:r>
            <a:r>
              <a:rPr lang="zh-TW" altLang="en-US" dirty="0" smtClean="0">
                <a:solidFill>
                  <a:srgbClr val="00B0F0"/>
                </a:solidFill>
              </a:rPr>
              <a:t>索引數</a:t>
            </a:r>
            <a:r>
              <a:rPr lang="zh-TW" altLang="en-US" dirty="0" smtClean="0"/>
              <a:t>與</a:t>
            </a:r>
            <a:r>
              <a:rPr lang="zh-TW" altLang="en-US" dirty="0" smtClean="0">
                <a:solidFill>
                  <a:srgbClr val="00B0F0"/>
                </a:solidFill>
              </a:rPr>
              <a:t>欲修改的值</a:t>
            </a:r>
            <a:r>
              <a:rPr lang="zh-TW" altLang="en-US" dirty="0" smtClean="0"/>
              <a:t>，</a:t>
            </a:r>
            <a:r>
              <a:rPr lang="zh-TW" altLang="en-US" dirty="0"/>
              <a:t>則此函數會回</a:t>
            </a:r>
            <a:r>
              <a:rPr lang="zh-TW" altLang="en-US" dirty="0" smtClean="0"/>
              <a:t>傳修改後的串列起始位址。</a:t>
            </a:r>
            <a:endParaRPr lang="en-US" altLang="zh-TW" dirty="0"/>
          </a:p>
          <a:p>
            <a:pPr lvl="1"/>
            <a:r>
              <a:rPr lang="zh-TW" altLang="en-US" dirty="0"/>
              <a:t>若傳入的索引數大於該鏈結串列的大小</a:t>
            </a:r>
            <a:r>
              <a:rPr lang="zh-TW" altLang="en-US" dirty="0" smtClean="0"/>
              <a:t>，請印出錯誤訊息。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352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指標操作的練習</a:t>
            </a:r>
            <a:endParaRPr lang="zh-TW" alt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928" y="1600200"/>
            <a:ext cx="677014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710928" y="5445224"/>
            <a:ext cx="6770145" cy="432048"/>
          </a:xfrm>
          <a:prstGeom prst="rect">
            <a:avLst/>
          </a:prstGeom>
          <a:solidFill>
            <a:schemeClr val="accent6">
              <a:alpha val="28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040217" y="591784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結果為何？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23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指標操作的練習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317" y="1600200"/>
            <a:ext cx="7059367" cy="487680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2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傳遞指標到函數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569" y="2060849"/>
            <a:ext cx="7259339" cy="420855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351585" y="16077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接收指標的函數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20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700808"/>
            <a:ext cx="5842992" cy="38326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5373216"/>
            <a:ext cx="4290091" cy="12241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184" y="1340768"/>
            <a:ext cx="2823617" cy="1099664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14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變數值的互換 </a:t>
            </a:r>
            <a:r>
              <a:rPr lang="en-US" altLang="zh-TW" dirty="0"/>
              <a:t>(</a:t>
            </a:r>
            <a:r>
              <a:rPr lang="zh-TW" altLang="en-US" dirty="0"/>
              <a:t>錯誤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561" y="1504704"/>
            <a:ext cx="5000625" cy="37623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3" y="4581129"/>
            <a:ext cx="2200275" cy="115252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79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變數值的互換 </a:t>
            </a:r>
            <a:r>
              <a:rPr lang="en-US" altLang="zh-TW" dirty="0"/>
              <a:t>(</a:t>
            </a:r>
            <a:r>
              <a:rPr lang="zh-TW" altLang="en-US" dirty="0"/>
              <a:t>錯誤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6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2133600" cy="457200"/>
          </a:xfrm>
        </p:spPr>
        <p:txBody>
          <a:bodyPr/>
          <a:lstStyle/>
          <a:p>
            <a:fld id="{08705289-4E37-4457-BF2B-D2FB539FF147}" type="slidenum">
              <a:rPr lang="en-US" altLang="zh-TW"/>
              <a:pPr/>
              <a:t>9</a:t>
            </a:fld>
            <a:endParaRPr lang="en-US" altLang="zh-TW"/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484314"/>
            <a:ext cx="7829550" cy="529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Rectangle 14"/>
          <p:cNvSpPr>
            <a:spLocks noChangeArrowheads="1"/>
          </p:cNvSpPr>
          <p:nvPr/>
        </p:nvSpPr>
        <p:spPr bwMode="auto">
          <a:xfrm>
            <a:off x="4440239" y="2889250"/>
            <a:ext cx="71437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79" name="AutoShape 15"/>
          <p:cNvCxnSpPr>
            <a:cxnSpLocks noChangeShapeType="1"/>
            <a:stCxn id="78" idx="3"/>
            <a:endCxn id="90" idx="2"/>
          </p:cNvCxnSpPr>
          <p:nvPr/>
        </p:nvCxnSpPr>
        <p:spPr bwMode="auto">
          <a:xfrm flipV="1">
            <a:off x="4511675" y="1520826"/>
            <a:ext cx="2520950" cy="1458913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Rectangle 18"/>
          <p:cNvSpPr>
            <a:spLocks noChangeArrowheads="1"/>
          </p:cNvSpPr>
          <p:nvPr/>
        </p:nvSpPr>
        <p:spPr bwMode="auto">
          <a:xfrm>
            <a:off x="5087939" y="5445125"/>
            <a:ext cx="71437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" name="Rectangle 19"/>
          <p:cNvSpPr>
            <a:spLocks noChangeArrowheads="1"/>
          </p:cNvSpPr>
          <p:nvPr/>
        </p:nvSpPr>
        <p:spPr bwMode="auto">
          <a:xfrm>
            <a:off x="4079875" y="5913439"/>
            <a:ext cx="71438" cy="179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" name="Rectangle 20"/>
          <p:cNvSpPr>
            <a:spLocks noChangeArrowheads="1"/>
          </p:cNvSpPr>
          <p:nvPr/>
        </p:nvSpPr>
        <p:spPr bwMode="auto">
          <a:xfrm>
            <a:off x="4079875" y="6165850"/>
            <a:ext cx="71438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" name="Rectangle 21"/>
          <p:cNvSpPr>
            <a:spLocks noChangeArrowheads="1"/>
          </p:cNvSpPr>
          <p:nvPr/>
        </p:nvSpPr>
        <p:spPr bwMode="auto">
          <a:xfrm>
            <a:off x="4079875" y="6416675"/>
            <a:ext cx="71438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84" name="AutoShape 22"/>
          <p:cNvCxnSpPr>
            <a:cxnSpLocks noChangeShapeType="1"/>
            <a:stCxn id="80" idx="3"/>
            <a:endCxn id="93" idx="1"/>
          </p:cNvCxnSpPr>
          <p:nvPr/>
        </p:nvCxnSpPr>
        <p:spPr bwMode="auto">
          <a:xfrm flipV="1">
            <a:off x="5159375" y="2403475"/>
            <a:ext cx="1836738" cy="3132138"/>
          </a:xfrm>
          <a:prstGeom prst="curvedConnector3">
            <a:avLst>
              <a:gd name="adj1" fmla="val 49958"/>
            </a:avLst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23"/>
          <p:cNvCxnSpPr>
            <a:cxnSpLocks noChangeShapeType="1"/>
            <a:stCxn id="81" idx="3"/>
            <a:endCxn id="96" idx="2"/>
          </p:cNvCxnSpPr>
          <p:nvPr/>
        </p:nvCxnSpPr>
        <p:spPr bwMode="auto">
          <a:xfrm flipV="1">
            <a:off x="4151313" y="3571875"/>
            <a:ext cx="2844800" cy="2432050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AutoShape 24"/>
          <p:cNvCxnSpPr>
            <a:cxnSpLocks noChangeShapeType="1"/>
            <a:stCxn id="82" idx="3"/>
            <a:endCxn id="99" idx="2"/>
          </p:cNvCxnSpPr>
          <p:nvPr/>
        </p:nvCxnSpPr>
        <p:spPr bwMode="auto">
          <a:xfrm flipV="1">
            <a:off x="4151313" y="4832350"/>
            <a:ext cx="2844800" cy="1423988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25"/>
          <p:cNvCxnSpPr>
            <a:cxnSpLocks noChangeShapeType="1"/>
            <a:stCxn id="83" idx="3"/>
            <a:endCxn id="102" idx="2"/>
          </p:cNvCxnSpPr>
          <p:nvPr/>
        </p:nvCxnSpPr>
        <p:spPr bwMode="auto">
          <a:xfrm flipV="1">
            <a:off x="4151313" y="6165851"/>
            <a:ext cx="2881312" cy="341313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8" name="Group 31"/>
          <p:cNvGrpSpPr>
            <a:grpSpLocks/>
          </p:cNvGrpSpPr>
          <p:nvPr/>
        </p:nvGrpSpPr>
        <p:grpSpPr bwMode="auto">
          <a:xfrm>
            <a:off x="6996113" y="1052514"/>
            <a:ext cx="3529012" cy="788987"/>
            <a:chOff x="3447" y="663"/>
            <a:chExt cx="2223" cy="497"/>
          </a:xfrm>
        </p:grpSpPr>
        <p:pic>
          <p:nvPicPr>
            <p:cNvPr id="89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1219"/>
            <a:stretch>
              <a:fillRect/>
            </a:stretch>
          </p:blipFill>
          <p:spPr bwMode="auto">
            <a:xfrm>
              <a:off x="3489" y="663"/>
              <a:ext cx="2181" cy="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Rectangle 26"/>
            <p:cNvSpPr>
              <a:spLocks noChangeArrowheads="1"/>
            </p:cNvSpPr>
            <p:nvPr/>
          </p:nvSpPr>
          <p:spPr bwMode="auto">
            <a:xfrm>
              <a:off x="3447" y="845"/>
              <a:ext cx="45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91" name="Group 32"/>
          <p:cNvGrpSpPr>
            <a:grpSpLocks/>
          </p:cNvGrpSpPr>
          <p:nvPr/>
        </p:nvGrpSpPr>
        <p:grpSpPr bwMode="auto">
          <a:xfrm>
            <a:off x="6996113" y="1989139"/>
            <a:ext cx="3313112" cy="954087"/>
            <a:chOff x="3447" y="1253"/>
            <a:chExt cx="2087" cy="601"/>
          </a:xfrm>
        </p:grpSpPr>
        <p:pic>
          <p:nvPicPr>
            <p:cNvPr id="92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8" y="1253"/>
              <a:ext cx="2036" cy="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" name="Rectangle 27"/>
            <p:cNvSpPr>
              <a:spLocks noChangeArrowheads="1"/>
            </p:cNvSpPr>
            <p:nvPr/>
          </p:nvSpPr>
          <p:spPr bwMode="auto">
            <a:xfrm>
              <a:off x="3447" y="1457"/>
              <a:ext cx="45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94" name="Group 33"/>
          <p:cNvGrpSpPr>
            <a:grpSpLocks/>
          </p:cNvGrpSpPr>
          <p:nvPr/>
        </p:nvGrpSpPr>
        <p:grpSpPr bwMode="auto">
          <a:xfrm>
            <a:off x="6959600" y="3068639"/>
            <a:ext cx="3379788" cy="1190625"/>
            <a:chOff x="3424" y="1933"/>
            <a:chExt cx="2129" cy="750"/>
          </a:xfrm>
        </p:grpSpPr>
        <p:pic>
          <p:nvPicPr>
            <p:cNvPr id="95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1933"/>
              <a:ext cx="2083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6" name="Rectangle 28"/>
            <p:cNvSpPr>
              <a:spLocks noChangeArrowheads="1"/>
            </p:cNvSpPr>
            <p:nvPr/>
          </p:nvSpPr>
          <p:spPr bwMode="auto">
            <a:xfrm>
              <a:off x="3424" y="2137"/>
              <a:ext cx="45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97" name="Group 34"/>
          <p:cNvGrpSpPr>
            <a:grpSpLocks/>
          </p:cNvGrpSpPr>
          <p:nvPr/>
        </p:nvGrpSpPr>
        <p:grpSpPr bwMode="auto">
          <a:xfrm>
            <a:off x="6959601" y="4365626"/>
            <a:ext cx="3421063" cy="1209675"/>
            <a:chOff x="3424" y="2750"/>
            <a:chExt cx="2155" cy="762"/>
          </a:xfrm>
        </p:grpSpPr>
        <p:pic>
          <p:nvPicPr>
            <p:cNvPr id="98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1" y="2750"/>
              <a:ext cx="2108" cy="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9" name="Rectangle 29"/>
            <p:cNvSpPr>
              <a:spLocks noChangeArrowheads="1"/>
            </p:cNvSpPr>
            <p:nvPr/>
          </p:nvSpPr>
          <p:spPr bwMode="auto">
            <a:xfrm>
              <a:off x="3424" y="2931"/>
              <a:ext cx="45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0" name="Group 35"/>
          <p:cNvGrpSpPr>
            <a:grpSpLocks/>
          </p:cNvGrpSpPr>
          <p:nvPr/>
        </p:nvGrpSpPr>
        <p:grpSpPr bwMode="auto">
          <a:xfrm>
            <a:off x="6996113" y="5665789"/>
            <a:ext cx="3421062" cy="1184275"/>
            <a:chOff x="3447" y="3569"/>
            <a:chExt cx="2155" cy="746"/>
          </a:xfrm>
        </p:grpSpPr>
        <p:pic>
          <p:nvPicPr>
            <p:cNvPr id="101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" y="3569"/>
              <a:ext cx="2102" cy="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" name="Rectangle 30"/>
            <p:cNvSpPr>
              <a:spLocks noChangeArrowheads="1"/>
            </p:cNvSpPr>
            <p:nvPr/>
          </p:nvSpPr>
          <p:spPr bwMode="auto">
            <a:xfrm>
              <a:off x="3447" y="3771"/>
              <a:ext cx="45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206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TM02900688[[fn=面向]]</Template>
  <TotalTime>89</TotalTime>
  <Words>800</Words>
  <Application>Microsoft Office PowerPoint</Application>
  <PresentationFormat>寬螢幕</PresentationFormat>
  <Paragraphs>98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新細明體</vt:lpstr>
      <vt:lpstr>Calibri</vt:lpstr>
      <vt:lpstr>Calibri Light</vt:lpstr>
      <vt:lpstr>Wingdings 2</vt:lpstr>
      <vt:lpstr>HDOfficeLightV0</vt:lpstr>
      <vt:lpstr>Week 1 –  Review</vt:lpstr>
      <vt:lpstr>指標變數的宣告</vt:lpstr>
      <vt:lpstr>程式碼說明</vt:lpstr>
      <vt:lpstr>指標操作的練習</vt:lpstr>
      <vt:lpstr>指標操作的練習</vt:lpstr>
      <vt:lpstr>傳遞指標到函數</vt:lpstr>
      <vt:lpstr>程式碼</vt:lpstr>
      <vt:lpstr>變數值的互換 (錯誤)</vt:lpstr>
      <vt:lpstr>變數值的互換 (錯誤)</vt:lpstr>
      <vt:lpstr>變數值的互換 (正確)</vt:lpstr>
      <vt:lpstr>變數值的互換 (正確)</vt:lpstr>
      <vt:lpstr>Linked List (鏈結串列)</vt:lpstr>
      <vt:lpstr>Node 節點</vt:lpstr>
      <vt:lpstr>單向鏈結串列</vt:lpstr>
      <vt:lpstr>插入節點 – 前端插入</vt:lpstr>
      <vt:lpstr>插入節點 – 中間插入</vt:lpstr>
      <vt:lpstr>插入節點 – 尾端插入</vt:lpstr>
      <vt:lpstr>刪除節點</vt:lpstr>
      <vt:lpstr>Linked List  指向起始節點的指標</vt:lpstr>
      <vt:lpstr>Linked List  指向起始節點的指標</vt:lpstr>
      <vt:lpstr>Linked List  指向起始節點的指標</vt:lpstr>
      <vt:lpstr>Linked List </vt:lpstr>
      <vt:lpstr>Linked List – 印出所有節點 </vt:lpstr>
      <vt:lpstr>Linked List – 新增節點 </vt:lpstr>
      <vt:lpstr>Linked List –   新增節點，並且加入到List的尾巴</vt:lpstr>
      <vt:lpstr>試試看！</vt:lpstr>
      <vt:lpstr>Linked List – 計算List長度</vt:lpstr>
      <vt:lpstr>練習(一)</vt:lpstr>
      <vt:lpstr>練習(二)</vt:lpstr>
      <vt:lpstr>練習(三)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 –  Introduction &amp; Review</dc:title>
  <dc:creator>AndyShiu_Lab</dc:creator>
  <cp:lastModifiedBy>AndyShiu_Lab</cp:lastModifiedBy>
  <cp:revision>10</cp:revision>
  <dcterms:created xsi:type="dcterms:W3CDTF">2015-09-16T10:14:20Z</dcterms:created>
  <dcterms:modified xsi:type="dcterms:W3CDTF">2015-09-23T15:48:09Z</dcterms:modified>
</cp:coreProperties>
</file>