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61" r:id="rId6"/>
    <p:sldId id="262" r:id="rId7"/>
    <p:sldId id="259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6072-084E-41D7-83CA-56817DCFE473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308F-3AE0-4FB9-8D43-5963E8F86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4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7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19D4BB-3483-46F3-B1F8-7E2BD083D0AF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6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3 – </a:t>
            </a:r>
            <a:br>
              <a:rPr lang="en-US" altLang="zh-TW" dirty="0" smtClean="0"/>
            </a:br>
            <a:r>
              <a:rPr lang="zh-TW" altLang="en-US" dirty="0" smtClean="0"/>
              <a:t>堆疊與佇列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指導老師：陳奕中</a:t>
            </a:r>
            <a:endParaRPr lang="en-US" altLang="zh-TW" dirty="0" smtClean="0"/>
          </a:p>
          <a:p>
            <a:r>
              <a:rPr lang="zh-TW" altLang="en-US" dirty="0" smtClean="0"/>
              <a:t>實習助教：胥沛恩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1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 </a:t>
            </a:r>
            <a:r>
              <a:rPr lang="zh-TW" altLang="en-US" dirty="0" smtClean="0">
                <a:latin typeface="SimSun" panose="02010600030101010101" pitchFamily="2" charset="-122"/>
              </a:rPr>
              <a:t>陣列方法</a:t>
            </a:r>
            <a:r>
              <a:rPr lang="en-US" altLang="zh-TW" dirty="0" smtClean="0">
                <a:latin typeface="SimSun" panose="02010600030101010101" pitchFamily="2" charset="-122"/>
              </a:rPr>
              <a:t> </a:t>
            </a:r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771310"/>
              </p:ext>
            </p:extLst>
          </p:nvPr>
        </p:nvGraphicFramePr>
        <p:xfrm>
          <a:off x="3154737" y="1397302"/>
          <a:ext cx="5896379" cy="533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點陣圖影像" r:id="rId3" imgW="4495238" imgH="4067743" progId="Paint.Picture">
                  <p:embed/>
                </p:oleObj>
              </mc:Choice>
              <mc:Fallback>
                <p:oleObj name="點陣圖影像" r:id="rId3" imgW="4495238" imgH="40677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37" y="1397302"/>
                        <a:ext cx="5896379" cy="533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6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>
                <a:latin typeface="SimSun" panose="02010600030101010101" pitchFamily="2" charset="-122"/>
              </a:rPr>
              <a:t>– </a:t>
            </a:r>
            <a:r>
              <a:rPr lang="zh-TW" altLang="en-US" dirty="0">
                <a:latin typeface="SimSun" panose="02010600030101010101" pitchFamily="2" charset="-122"/>
              </a:rPr>
              <a:t>陣列方法</a:t>
            </a:r>
            <a:r>
              <a:rPr lang="en-US" altLang="zh-TW" dirty="0">
                <a:latin typeface="SimSun" panose="02010600030101010101" pitchFamily="2" charset="-122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佇列</a:t>
            </a:r>
            <a:r>
              <a:rPr lang="zh-TW" altLang="en-US" dirty="0"/>
              <a:t>加入函數</a:t>
            </a:r>
            <a:r>
              <a:rPr lang="en-US" altLang="zh-TW" dirty="0"/>
              <a:t>(front</a:t>
            </a:r>
            <a:r>
              <a:rPr lang="zh-TW" altLang="en-US" dirty="0"/>
              <a:t>、</a:t>
            </a:r>
            <a:r>
              <a:rPr lang="en-US" altLang="zh-TW" dirty="0"/>
              <a:t>rear</a:t>
            </a:r>
            <a:r>
              <a:rPr lang="zh-TW" altLang="en-US" dirty="0"/>
              <a:t>的初始值分別為</a:t>
            </a:r>
            <a:r>
              <a:rPr lang="en-US" altLang="zh-TW" dirty="0"/>
              <a:t>-1</a:t>
            </a:r>
            <a:r>
              <a:rPr lang="zh-TW" altLang="en-US" dirty="0"/>
              <a:t>、</a:t>
            </a:r>
            <a:r>
              <a:rPr lang="en-US" altLang="zh-TW" dirty="0"/>
              <a:t>-1)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89" y="2654358"/>
            <a:ext cx="6657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6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>
                <a:latin typeface="SimSun" panose="02010600030101010101" pitchFamily="2" charset="-122"/>
              </a:rPr>
              <a:t>– </a:t>
            </a:r>
            <a:r>
              <a:rPr lang="zh-TW" altLang="en-US" dirty="0">
                <a:latin typeface="SimSun" panose="02010600030101010101" pitchFamily="2" charset="-122"/>
              </a:rPr>
              <a:t>陣列方法</a:t>
            </a:r>
            <a:r>
              <a:rPr lang="en-US" altLang="zh-TW" dirty="0">
                <a:latin typeface="SimSun" panose="02010600030101010101" pitchFamily="2" charset="-122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佇列刪除函數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39" y="2634181"/>
            <a:ext cx="7543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>
                <a:latin typeface="SimSun" panose="02010600030101010101" pitchFamily="2" charset="-122"/>
              </a:rPr>
              <a:t>陣列</a:t>
            </a:r>
            <a:r>
              <a:rPr lang="zh-TW" altLang="en-US" dirty="0" smtClean="0">
                <a:latin typeface="SimSun" panose="02010600030101010101" pitchFamily="2" charset="-122"/>
              </a:rPr>
              <a:t>方法</a:t>
            </a:r>
            <a:r>
              <a:rPr lang="en-US" altLang="zh-TW" dirty="0" smtClean="0">
                <a:latin typeface="SimSun" panose="02010600030101010101" pitchFamily="2" charset="-122"/>
              </a:rPr>
              <a:t>(</a:t>
            </a:r>
            <a:r>
              <a:rPr lang="zh-TW" altLang="en-US" dirty="0" smtClean="0"/>
              <a:t>環狀佇列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回顧佇列的基本運作第</a:t>
            </a:r>
            <a:r>
              <a:rPr lang="en-US" altLang="zh-TW" dirty="0"/>
              <a:t>8</a:t>
            </a:r>
            <a:r>
              <a:rPr lang="zh-TW" altLang="en-US" dirty="0"/>
              <a:t>個步驟</a:t>
            </a:r>
            <a:r>
              <a:rPr lang="en-US" altLang="zh-TW" dirty="0"/>
              <a:t>,</a:t>
            </a:r>
            <a:r>
              <a:rPr lang="zh-TW" altLang="en-US" dirty="0"/>
              <a:t>當加入資料</a:t>
            </a:r>
            <a:r>
              <a:rPr lang="en-US" altLang="zh-TW" dirty="0"/>
              <a:t>E</a:t>
            </a:r>
            <a:r>
              <a:rPr lang="zh-TW" altLang="en-US" dirty="0"/>
              <a:t>之後佇列已滿</a:t>
            </a:r>
            <a:r>
              <a:rPr lang="en-US" altLang="zh-TW" dirty="0"/>
              <a:t>,</a:t>
            </a:r>
            <a:r>
              <a:rPr lang="zh-TW" altLang="en-US" dirty="0"/>
              <a:t>無法再加入資料。但很明顯當時佇列還有三個空位可使用。</a:t>
            </a:r>
          </a:p>
          <a:p>
            <a:r>
              <a:rPr lang="zh-TW" altLang="en-US" dirty="0" smtClean="0"/>
              <a:t>解決辦法：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當佇列滿溢時</a:t>
            </a:r>
            <a:r>
              <a:rPr lang="en-US" altLang="zh-TW" dirty="0"/>
              <a:t>,</a:t>
            </a:r>
            <a:r>
              <a:rPr lang="zh-TW" altLang="en-US" dirty="0"/>
              <a:t>將資料全部前移到陣列起始位置。如</a:t>
            </a:r>
            <a:r>
              <a:rPr lang="zh-TW" altLang="en-US" dirty="0" smtClean="0"/>
              <a:t>前頁</a:t>
            </a:r>
            <a:r>
              <a:rPr lang="zh-TW" altLang="en-US" dirty="0"/>
              <a:t>第</a:t>
            </a:r>
            <a:r>
              <a:rPr lang="en-US" altLang="zh-TW" dirty="0"/>
              <a:t>8</a:t>
            </a:r>
            <a:r>
              <a:rPr lang="zh-TW" altLang="en-US" dirty="0"/>
              <a:t>個步驟將資料</a:t>
            </a:r>
            <a:r>
              <a:rPr lang="en-US" altLang="zh-TW" dirty="0"/>
              <a:t>D</a:t>
            </a:r>
            <a:r>
              <a:rPr lang="zh-TW" altLang="en-US" dirty="0"/>
              <a:t>從位置</a:t>
            </a:r>
            <a:r>
              <a:rPr lang="en-US" altLang="zh-TW" dirty="0"/>
              <a:t>3</a:t>
            </a:r>
            <a:r>
              <a:rPr lang="zh-TW" altLang="en-US" dirty="0"/>
              <a:t>移到位置</a:t>
            </a:r>
            <a:r>
              <a:rPr lang="en-US" altLang="zh-TW" dirty="0"/>
              <a:t>0,</a:t>
            </a:r>
            <a:r>
              <a:rPr lang="zh-TW" altLang="en-US" dirty="0"/>
              <a:t>資料</a:t>
            </a:r>
            <a:r>
              <a:rPr lang="en-US" altLang="zh-TW" dirty="0"/>
              <a:t>E</a:t>
            </a:r>
            <a:r>
              <a:rPr lang="zh-TW" altLang="en-US" dirty="0"/>
              <a:t>從位置</a:t>
            </a:r>
            <a:r>
              <a:rPr lang="en-US" altLang="zh-TW" dirty="0"/>
              <a:t>4</a:t>
            </a:r>
            <a:r>
              <a:rPr lang="zh-TW" altLang="en-US" dirty="0"/>
              <a:t>移到位置</a:t>
            </a:r>
            <a:r>
              <a:rPr lang="en-US" altLang="zh-TW" dirty="0"/>
              <a:t>1,</a:t>
            </a:r>
            <a:r>
              <a:rPr lang="zh-TW" altLang="en-US" dirty="0"/>
              <a:t>並且修正</a:t>
            </a:r>
            <a:r>
              <a:rPr lang="en-US" altLang="zh-TW" dirty="0" smtClean="0"/>
              <a:t>rear=1,front</a:t>
            </a:r>
            <a:r>
              <a:rPr lang="en-US" altLang="zh-TW" dirty="0"/>
              <a:t>=-1</a:t>
            </a:r>
            <a:r>
              <a:rPr lang="zh-TW" altLang="en-US" dirty="0"/>
              <a:t>。此法雖然簡單但較耗時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將佇列陣列改用</a:t>
            </a:r>
            <a:r>
              <a:rPr lang="zh-TW" altLang="en-US" b="1" dirty="0">
                <a:solidFill>
                  <a:srgbClr val="009900"/>
                </a:solidFill>
              </a:rPr>
              <a:t>環狀陣列</a:t>
            </a:r>
            <a:endParaRPr lang="zh-TW" altLang="en-US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59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>
                <a:latin typeface="SimSun" panose="02010600030101010101" pitchFamily="2" charset="-122"/>
              </a:rPr>
              <a:t>–</a:t>
            </a:r>
            <a:r>
              <a:rPr lang="zh-TW" altLang="en-US" dirty="0">
                <a:latin typeface="SimSun" panose="02010600030101010101" pitchFamily="2" charset="-122"/>
              </a:rPr>
              <a:t>陣列方法</a:t>
            </a:r>
            <a:r>
              <a:rPr lang="en-US" altLang="zh-TW" dirty="0">
                <a:latin typeface="SimSun" panose="02010600030101010101" pitchFamily="2" charset="-122"/>
              </a:rPr>
              <a:t>(</a:t>
            </a:r>
            <a:r>
              <a:rPr lang="zh-TW" altLang="en-US" dirty="0"/>
              <a:t>環狀佇列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1548" y="1776686"/>
            <a:ext cx="4233949" cy="4351337"/>
          </a:xfrm>
        </p:spPr>
        <p:txBody>
          <a:bodyPr/>
          <a:lstStyle/>
          <a:p>
            <a:r>
              <a:rPr lang="zh-TW" altLang="en-US" dirty="0"/>
              <a:t>環狀</a:t>
            </a:r>
            <a:r>
              <a:rPr lang="zh-TW" altLang="en-US" dirty="0" smtClean="0"/>
              <a:t>佇列：</a:t>
            </a:r>
            <a:endParaRPr lang="en-US" altLang="zh-TW" dirty="0" smtClean="0"/>
          </a:p>
          <a:p>
            <a:pPr lvl="1">
              <a:buFontTx/>
              <a:buAutoNum type="arabicPeriod"/>
            </a:pPr>
            <a:r>
              <a:rPr lang="zh-TW" altLang="en-US" dirty="0"/>
              <a:t>資料是加入到</a:t>
            </a:r>
            <a:r>
              <a:rPr lang="en-US" altLang="zh-TW" dirty="0">
                <a:solidFill>
                  <a:srgbClr val="FF3300"/>
                </a:solidFill>
              </a:rPr>
              <a:t>rear=(rear+1) mod n</a:t>
            </a:r>
            <a:r>
              <a:rPr lang="en-US" altLang="zh-TW" dirty="0"/>
              <a:t> </a:t>
            </a:r>
            <a:r>
              <a:rPr lang="zh-TW" altLang="en-US" dirty="0"/>
              <a:t>之陣列位置</a:t>
            </a:r>
          </a:p>
          <a:p>
            <a:pPr lvl="1">
              <a:buFontTx/>
              <a:buAutoNum type="arabicPeriod"/>
            </a:pPr>
            <a:r>
              <a:rPr lang="zh-TW" altLang="en-US" dirty="0"/>
              <a:t>刪除資料則是刪除陣列</a:t>
            </a:r>
            <a:r>
              <a:rPr lang="en-US" altLang="zh-TW" dirty="0">
                <a:solidFill>
                  <a:srgbClr val="FF3300"/>
                </a:solidFill>
              </a:rPr>
              <a:t>front=(front+1) mod n</a:t>
            </a:r>
            <a:r>
              <a:rPr lang="zh-TW" altLang="en-US" dirty="0"/>
              <a:t>位置的陣列元素</a:t>
            </a:r>
            <a:r>
              <a:rPr lang="zh-TW" altLang="en-US" sz="1600" dirty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754949"/>
              </p:ext>
            </p:extLst>
          </p:nvPr>
        </p:nvGraphicFramePr>
        <p:xfrm>
          <a:off x="4745239" y="1533444"/>
          <a:ext cx="6615488" cy="465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4667760" imgH="3285720" progId="">
                  <p:embed/>
                </p:oleObj>
              </mc:Choice>
              <mc:Fallback>
                <p:oleObj r:id="rId3" imgW="4667760" imgH="3285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39" y="1533444"/>
                        <a:ext cx="6615488" cy="465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81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798"/>
            <a:ext cx="10515600" cy="4351337"/>
          </a:xfrm>
        </p:spPr>
        <p:txBody>
          <a:bodyPr/>
          <a:lstStyle/>
          <a:p>
            <a:r>
              <a:rPr lang="zh-TW" altLang="en-US" dirty="0" smtClean="0"/>
              <a:t>運用鏈結串列做佇列：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19" y="3199605"/>
            <a:ext cx="53816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運用陣列實作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堆疊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(Stack) </a:t>
            </a:r>
            <a:r>
              <a:rPr lang="zh-TW" altLang="en-US" dirty="0" smtClean="0"/>
              <a:t>，提供使用者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兩種功能。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PUSH</a:t>
            </a:r>
            <a:r>
              <a:rPr lang="zh-TW" altLang="en-US" dirty="0" smtClean="0"/>
              <a:t>時，請讓使用者輸入</a:t>
            </a:r>
            <a:r>
              <a:rPr lang="en-US" altLang="zh-TW" dirty="0" smtClean="0"/>
              <a:t>PUSH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無論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POP</a:t>
            </a:r>
            <a:r>
              <a:rPr lang="zh-TW" altLang="en-US" dirty="0" smtClean="0"/>
              <a:t>，都要印出目前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堆疊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(Stack) </a:t>
            </a:r>
            <a:r>
              <a:rPr lang="zh-TW" altLang="en-US" dirty="0" smtClean="0"/>
              <a:t>的狀況。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請做防</a:t>
            </a:r>
            <a:r>
              <a:rPr lang="zh-TW" altLang="en-US" dirty="0"/>
              <a:t>呆，通知使用者 </a:t>
            </a:r>
            <a:r>
              <a:rPr lang="en-US" altLang="zh-TW" dirty="0"/>
              <a:t>stack </a:t>
            </a:r>
            <a:r>
              <a:rPr lang="zh-TW" altLang="en-US" dirty="0"/>
              <a:t>滿了或為空。</a:t>
            </a:r>
            <a:endParaRPr lang="en-US" altLang="zh-TW" dirty="0" smtClean="0"/>
          </a:p>
          <a:p>
            <a:r>
              <a:rPr lang="zh-TW" altLang="en-US" dirty="0" smtClean="0"/>
              <a:t>運用陣列</a:t>
            </a:r>
            <a:r>
              <a:rPr lang="zh-TW" altLang="en-US" dirty="0"/>
              <a:t>實</a:t>
            </a:r>
            <a:r>
              <a:rPr lang="zh-TW" altLang="en-US" dirty="0" smtClean="0"/>
              <a:t>作</a:t>
            </a:r>
            <a:r>
              <a:rPr lang="zh-TW" altLang="en-US" dirty="0" smtClean="0">
                <a:solidFill>
                  <a:srgbClr val="C00000"/>
                </a:solidFill>
              </a:rPr>
              <a:t>環狀佇列</a:t>
            </a:r>
            <a:r>
              <a:rPr lang="en-US" altLang="zh-TW" dirty="0">
                <a:solidFill>
                  <a:srgbClr val="C00000"/>
                </a:solidFill>
              </a:rPr>
              <a:t>(Queue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/>
              <a:t>，提供使用者</a:t>
            </a:r>
            <a:r>
              <a:rPr lang="en-US" altLang="zh-TW" dirty="0" err="1" smtClean="0"/>
              <a:t>Enqueue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Dequeue</a:t>
            </a:r>
            <a:r>
              <a:rPr lang="zh-TW" altLang="en-US" dirty="0" smtClean="0"/>
              <a:t>兩種功能。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Enqueue</a:t>
            </a:r>
            <a:r>
              <a:rPr lang="zh-TW" altLang="en-US" dirty="0"/>
              <a:t>時，請讓使用者</a:t>
            </a:r>
            <a:r>
              <a:rPr lang="zh-TW" altLang="en-US" dirty="0" smtClean="0"/>
              <a:t>輸入</a:t>
            </a:r>
            <a:r>
              <a:rPr lang="en-US" altLang="zh-TW" dirty="0" err="1"/>
              <a:t>Enqueue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無論</a:t>
            </a:r>
            <a:r>
              <a:rPr lang="en-US" altLang="zh-TW" dirty="0" err="1"/>
              <a:t>Enqueue</a:t>
            </a:r>
            <a:r>
              <a:rPr lang="zh-TW" altLang="en-US" dirty="0"/>
              <a:t>與</a:t>
            </a:r>
            <a:r>
              <a:rPr lang="en-US" altLang="zh-TW" dirty="0" err="1" smtClean="0"/>
              <a:t>Dequeue</a:t>
            </a:r>
            <a:r>
              <a:rPr lang="zh-TW" altLang="en-US" dirty="0" smtClean="0"/>
              <a:t>，</a:t>
            </a:r>
            <a:r>
              <a:rPr lang="zh-TW" altLang="en-US" dirty="0"/>
              <a:t>都要印出</a:t>
            </a:r>
            <a:r>
              <a:rPr lang="zh-TW" altLang="en-US" dirty="0" smtClean="0"/>
              <a:t>目前</a:t>
            </a:r>
            <a:r>
              <a:rPr lang="zh-TW" altLang="en-US" dirty="0">
                <a:solidFill>
                  <a:srgbClr val="C00000"/>
                </a:solidFill>
              </a:rPr>
              <a:t>佇列</a:t>
            </a:r>
            <a:r>
              <a:rPr lang="en-US" altLang="zh-TW" dirty="0">
                <a:solidFill>
                  <a:srgbClr val="C00000"/>
                </a:solidFill>
              </a:rPr>
              <a:t>(Queue)</a:t>
            </a:r>
            <a:r>
              <a:rPr lang="zh-TW" altLang="en-US" dirty="0" smtClean="0"/>
              <a:t>的</a:t>
            </a:r>
            <a:r>
              <a:rPr lang="zh-TW" altLang="en-US" dirty="0"/>
              <a:t>狀況。</a:t>
            </a:r>
            <a:endParaRPr lang="en-US" altLang="zh-TW" dirty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請做防</a:t>
            </a:r>
            <a:r>
              <a:rPr lang="zh-TW" altLang="en-US" dirty="0"/>
              <a:t>呆，通知使用者 </a:t>
            </a:r>
            <a:r>
              <a:rPr lang="en-US" altLang="zh-TW" dirty="0"/>
              <a:t>queue </a:t>
            </a:r>
            <a:r>
              <a:rPr lang="zh-TW" altLang="en-US"/>
              <a:t>滿了或為空。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80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請以鏈結串列實作</a:t>
            </a:r>
            <a:r>
              <a:rPr lang="en-US" altLang="zh-TW" dirty="0" smtClean="0"/>
              <a:t>(1)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堆疊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(Stack)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(2)</a:t>
            </a:r>
            <a:r>
              <a:rPr lang="zh-TW" altLang="en-US" dirty="0">
                <a:solidFill>
                  <a:srgbClr val="C00000"/>
                </a:solidFill>
              </a:rPr>
              <a:t>佇列</a:t>
            </a:r>
            <a:r>
              <a:rPr lang="en-US" altLang="zh-TW" dirty="0">
                <a:solidFill>
                  <a:srgbClr val="C00000"/>
                </a:solidFill>
              </a:rPr>
              <a:t>(Queue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>
                <a:solidFill>
                  <a:schemeClr val="accent2"/>
                </a:solidFill>
              </a:rPr>
              <a:t>堆疊</a:t>
            </a:r>
            <a:r>
              <a:rPr lang="en-US" altLang="zh-TW" dirty="0">
                <a:solidFill>
                  <a:schemeClr val="accent2"/>
                </a:solidFill>
              </a:rPr>
              <a:t>(Stack) </a:t>
            </a:r>
            <a:r>
              <a:rPr lang="zh-TW" altLang="en-US" dirty="0"/>
              <a:t>，提供使用者</a:t>
            </a:r>
            <a:r>
              <a:rPr lang="en-US" altLang="zh-TW" dirty="0"/>
              <a:t>PUSH</a:t>
            </a:r>
            <a:r>
              <a:rPr lang="zh-TW" altLang="en-US" dirty="0"/>
              <a:t>與</a:t>
            </a:r>
            <a:r>
              <a:rPr lang="en-US" altLang="zh-TW" dirty="0"/>
              <a:t>POP</a:t>
            </a:r>
            <a:r>
              <a:rPr lang="zh-TW" altLang="en-US" dirty="0"/>
              <a:t>兩種功能。</a:t>
            </a:r>
          </a:p>
          <a:p>
            <a:pPr lvl="1"/>
            <a:r>
              <a:rPr lang="en-US" altLang="zh-TW" dirty="0"/>
              <a:t>PUSH</a:t>
            </a:r>
            <a:r>
              <a:rPr lang="zh-TW" altLang="en-US" dirty="0"/>
              <a:t>時，請讓使用者輸入</a:t>
            </a:r>
            <a:r>
              <a:rPr lang="en-US" altLang="zh-TW" dirty="0"/>
              <a:t>PUSH</a:t>
            </a:r>
            <a:r>
              <a:rPr lang="zh-TW" altLang="en-US" dirty="0"/>
              <a:t>的值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無論</a:t>
            </a:r>
            <a:r>
              <a:rPr lang="en-US" altLang="zh-TW" dirty="0"/>
              <a:t>PUSH</a:t>
            </a:r>
            <a:r>
              <a:rPr lang="zh-TW" altLang="en-US" dirty="0"/>
              <a:t>與</a:t>
            </a:r>
            <a:r>
              <a:rPr lang="en-US" altLang="zh-TW" dirty="0"/>
              <a:t>POP</a:t>
            </a:r>
            <a:r>
              <a:rPr lang="zh-TW" altLang="en-US" dirty="0"/>
              <a:t>，都要印出目前堆疊</a:t>
            </a:r>
            <a:r>
              <a:rPr lang="en-US" altLang="zh-TW" dirty="0"/>
              <a:t>(Stack) </a:t>
            </a:r>
            <a:r>
              <a:rPr lang="zh-TW" altLang="en-US" dirty="0"/>
              <a:t>的狀況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請做防</a:t>
            </a:r>
            <a:r>
              <a:rPr lang="zh-TW" altLang="en-US" dirty="0" smtClean="0"/>
              <a:t>呆，通知使用者 </a:t>
            </a:r>
            <a:r>
              <a:rPr lang="en-US" altLang="zh-TW" dirty="0" smtClean="0"/>
              <a:t>stack </a:t>
            </a:r>
            <a:r>
              <a:rPr lang="zh-TW" altLang="en-US" dirty="0" smtClean="0"/>
              <a:t>滿了或為空。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實作</a:t>
            </a:r>
            <a:r>
              <a:rPr lang="zh-TW" altLang="en-US" dirty="0" smtClean="0">
                <a:solidFill>
                  <a:srgbClr val="C00000"/>
                </a:solidFill>
              </a:rPr>
              <a:t>佇列</a:t>
            </a:r>
            <a:r>
              <a:rPr lang="en-US" altLang="zh-TW" dirty="0">
                <a:solidFill>
                  <a:srgbClr val="C00000"/>
                </a:solidFill>
              </a:rPr>
              <a:t>(Queue)</a:t>
            </a:r>
            <a:r>
              <a:rPr lang="zh-TW" altLang="en-US" dirty="0"/>
              <a:t>，提供使用者</a:t>
            </a:r>
            <a:r>
              <a:rPr lang="en-US" altLang="zh-TW" dirty="0" err="1"/>
              <a:t>Enqueue</a:t>
            </a:r>
            <a:r>
              <a:rPr lang="zh-TW" altLang="en-US" dirty="0"/>
              <a:t>與</a:t>
            </a:r>
            <a:r>
              <a:rPr lang="en-US" altLang="zh-TW" dirty="0" err="1"/>
              <a:t>Dequeue</a:t>
            </a:r>
            <a:r>
              <a:rPr lang="zh-TW" altLang="en-US" dirty="0"/>
              <a:t>兩種功能。</a:t>
            </a:r>
          </a:p>
          <a:p>
            <a:pPr lvl="1"/>
            <a:r>
              <a:rPr lang="en-US" altLang="zh-TW" dirty="0" err="1"/>
              <a:t>Enqueue</a:t>
            </a:r>
            <a:r>
              <a:rPr lang="zh-TW" altLang="en-US" dirty="0"/>
              <a:t>時，請讓使用者輸入</a:t>
            </a:r>
            <a:r>
              <a:rPr lang="en-US" altLang="zh-TW" dirty="0" err="1"/>
              <a:t>Enqueue</a:t>
            </a:r>
            <a:r>
              <a:rPr lang="zh-TW" altLang="en-US" dirty="0"/>
              <a:t>的值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無論</a:t>
            </a:r>
            <a:r>
              <a:rPr lang="en-US" altLang="zh-TW" dirty="0" err="1"/>
              <a:t>Enqueue</a:t>
            </a:r>
            <a:r>
              <a:rPr lang="zh-TW" altLang="en-US" dirty="0"/>
              <a:t>與</a:t>
            </a:r>
            <a:r>
              <a:rPr lang="en-US" altLang="zh-TW" dirty="0" err="1"/>
              <a:t>Dequeue</a:t>
            </a:r>
            <a:r>
              <a:rPr lang="zh-TW" altLang="en-US" dirty="0"/>
              <a:t>，都要印出目前佇列</a:t>
            </a:r>
            <a:r>
              <a:rPr lang="en-US" altLang="zh-TW" dirty="0"/>
              <a:t>(Queue)</a:t>
            </a:r>
            <a:r>
              <a:rPr lang="zh-TW" altLang="en-US" dirty="0"/>
              <a:t>的狀況。</a:t>
            </a:r>
          </a:p>
          <a:p>
            <a:pPr lvl="1"/>
            <a:r>
              <a:rPr lang="zh-TW" altLang="en-US" dirty="0"/>
              <a:t>請做防呆，通知</a:t>
            </a:r>
            <a:r>
              <a:rPr lang="zh-TW" altLang="en-US" dirty="0" smtClean="0"/>
              <a:t>使用者</a:t>
            </a:r>
            <a:r>
              <a:rPr lang="zh-TW" altLang="en-US" dirty="0"/>
              <a:t> </a:t>
            </a:r>
            <a:r>
              <a:rPr lang="en-US" altLang="zh-TW" dirty="0" smtClean="0"/>
              <a:t>queue </a:t>
            </a:r>
            <a:r>
              <a:rPr lang="zh-TW" altLang="en-US" dirty="0" smtClean="0"/>
              <a:t>滿</a:t>
            </a:r>
            <a:r>
              <a:rPr lang="zh-TW" altLang="en-US" dirty="0"/>
              <a:t>了或為空。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167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  <a:r>
              <a:rPr lang="en-US" altLang="zh-TW" dirty="0"/>
              <a:t>(Stack)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  <a:r>
              <a:rPr lang="en-US" altLang="zh-TW" dirty="0"/>
              <a:t>(Stack) </a:t>
            </a:r>
          </a:p>
          <a:p>
            <a:pPr lvl="1"/>
            <a:r>
              <a:rPr lang="zh-TW" altLang="en-US" dirty="0"/>
              <a:t>堆疊是一個有秩序關係的串列結構</a:t>
            </a:r>
            <a:r>
              <a:rPr lang="en-US" altLang="zh-TW" dirty="0"/>
              <a:t>(Ordered List)</a:t>
            </a:r>
          </a:p>
          <a:p>
            <a:pPr lvl="1"/>
            <a:r>
              <a:rPr lang="zh-TW" altLang="en-US" dirty="0"/>
              <a:t>資料的插入和刪除只發生在堆疊的頂端</a:t>
            </a:r>
            <a:r>
              <a:rPr lang="en-US" altLang="zh-TW" dirty="0"/>
              <a:t>(Top)</a:t>
            </a:r>
          </a:p>
          <a:p>
            <a:pPr lvl="1"/>
            <a:r>
              <a:rPr lang="zh-TW" altLang="en-US" dirty="0"/>
              <a:t>使得資料進出堆疊時產生「</a:t>
            </a:r>
            <a:r>
              <a:rPr lang="zh-TW" altLang="en-US" dirty="0">
                <a:solidFill>
                  <a:srgbClr val="FF0000"/>
                </a:solidFill>
              </a:rPr>
              <a:t>後進先出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(LIFO)</a:t>
            </a:r>
            <a:r>
              <a:rPr lang="zh-TW" altLang="en-US" dirty="0" smtClean="0"/>
              <a:t>的</a:t>
            </a:r>
            <a:r>
              <a:rPr lang="zh-TW" altLang="en-US" dirty="0"/>
              <a:t>特性</a:t>
            </a:r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疊盤子、堆積木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19085"/>
              </p:ext>
            </p:extLst>
          </p:nvPr>
        </p:nvGraphicFramePr>
        <p:xfrm>
          <a:off x="9013767" y="2870662"/>
          <a:ext cx="22431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1534320" imgH="1980000" progId="">
                  <p:embed/>
                </p:oleObj>
              </mc:Choice>
              <mc:Fallback>
                <p:oleObj r:id="rId3" imgW="1534320" imgH="198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767" y="2870662"/>
                        <a:ext cx="224313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4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TW" altLang="en-US" sz="2200" dirty="0">
                <a:latin typeface="SimSun" panose="02010600030101010101" pitchFamily="2" charset="-122"/>
              </a:rPr>
              <a:t>堆疊的表示法及其基本運作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1.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產生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堆疊結構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將</a:t>
            </a:r>
            <a:r>
              <a:rPr lang="zh-TW" altLang="en-US" sz="1900" dirty="0">
                <a:latin typeface="SimSun" panose="02010600030101010101" pitchFamily="2" charset="-122"/>
              </a:rPr>
              <a:t>堆疊宣告成陣列</a:t>
            </a:r>
            <a:r>
              <a:rPr lang="en-US" altLang="zh-TW" sz="1900" dirty="0">
                <a:latin typeface="SimSun" panose="02010600030101010101" pitchFamily="2" charset="-122"/>
              </a:rPr>
              <a:t>(</a:t>
            </a:r>
            <a:r>
              <a:rPr lang="zh-TW" altLang="en-US" sz="1900" dirty="0">
                <a:latin typeface="SimSun" panose="02010600030101010101" pitchFamily="2" charset="-122"/>
              </a:rPr>
              <a:t>假設陣列之大小為</a:t>
            </a:r>
            <a:r>
              <a:rPr lang="en-US" altLang="zh-TW" sz="1900" dirty="0">
                <a:latin typeface="SimSun" panose="02010600030101010101" pitchFamily="2" charset="-122"/>
              </a:rPr>
              <a:t>N</a:t>
            </a:r>
            <a:r>
              <a:rPr lang="zh-TW" altLang="en-US" sz="1900" dirty="0">
                <a:latin typeface="SimSun" panose="02010600030101010101" pitchFamily="2" charset="-122"/>
              </a:rPr>
              <a:t>，並且資料從第</a:t>
            </a:r>
            <a:r>
              <a:rPr lang="en-US" altLang="zh-TW" sz="1900" dirty="0">
                <a:latin typeface="SimSun" panose="02010600030101010101" pitchFamily="2" charset="-122"/>
              </a:rPr>
              <a:t>0</a:t>
            </a:r>
            <a:r>
              <a:rPr lang="zh-TW" altLang="en-US" sz="1900" dirty="0">
                <a:latin typeface="SimSun" panose="02010600030101010101" pitchFamily="2" charset="-122"/>
              </a:rPr>
              <a:t>個索引開始存放</a:t>
            </a:r>
            <a:r>
              <a:rPr lang="en-US" altLang="zh-TW" sz="1900" dirty="0">
                <a:latin typeface="SimSun" panose="02010600030101010101" pitchFamily="2" charset="-122"/>
              </a:rPr>
              <a:t>)</a:t>
            </a:r>
            <a:r>
              <a:rPr lang="zh-TW" altLang="en-US" sz="1900" dirty="0">
                <a:latin typeface="SimSun" panose="02010600030101010101" pitchFamily="2" charset="-122"/>
              </a:rPr>
              <a:t>或鏈結串列結構。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2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將資料放入堆疊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(Push)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更改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指標後，將資料存入堆疊，但必須先判斷堆疊是否已滿</a:t>
            </a:r>
            <a:r>
              <a:rPr lang="en-US" altLang="zh-TW" sz="1900" dirty="0">
                <a:latin typeface="SimSun" panose="02010600030101010101" pitchFamily="2" charset="-122"/>
              </a:rPr>
              <a:t>(</a:t>
            </a:r>
            <a:r>
              <a:rPr lang="zh-TW" altLang="en-US" sz="1900" dirty="0">
                <a:latin typeface="SimSun" panose="02010600030101010101" pitchFamily="2" charset="-122"/>
              </a:rPr>
              <a:t>使用陣列時</a:t>
            </a:r>
            <a:r>
              <a:rPr lang="en-US" altLang="zh-TW" sz="1900" dirty="0">
                <a:latin typeface="SimSun" panose="02010600030101010101" pitchFamily="2" charset="-122"/>
              </a:rPr>
              <a:t>)</a:t>
            </a:r>
            <a:r>
              <a:rPr lang="zh-TW" altLang="en-US" sz="1900" dirty="0">
                <a:latin typeface="SimSun" panose="02010600030101010101" pitchFamily="2" charset="-122"/>
              </a:rPr>
              <a:t>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3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刪除資料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(Pop)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若</a:t>
            </a:r>
            <a:r>
              <a:rPr lang="zh-TW" altLang="en-US" sz="1900" dirty="0">
                <a:latin typeface="SimSun" panose="02010600030101010101" pitchFamily="2" charset="-122"/>
              </a:rPr>
              <a:t>堆疊不是空的，則將頂端資料取出，並更改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指標值。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4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判斷堆疊是否滿溢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判斷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指標是否等於</a:t>
            </a:r>
            <a:r>
              <a:rPr lang="en-US" altLang="zh-TW" sz="1900" dirty="0">
                <a:latin typeface="SimSun" panose="02010600030101010101" pitchFamily="2" charset="-122"/>
              </a:rPr>
              <a:t>N-1</a:t>
            </a:r>
            <a:r>
              <a:rPr lang="zh-TW" altLang="en-US" sz="1900" dirty="0">
                <a:latin typeface="SimSun" panose="02010600030101010101" pitchFamily="2" charset="-122"/>
              </a:rPr>
              <a:t>？（使用陣列時）。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5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判斷堆疊是否是空的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TW" sz="1900" dirty="0" smtClean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值小於</a:t>
            </a:r>
            <a:r>
              <a:rPr lang="en-US" altLang="zh-TW" sz="1900" dirty="0">
                <a:latin typeface="SimSun" panose="02010600030101010101" pitchFamily="2" charset="-122"/>
              </a:rPr>
              <a:t>0</a:t>
            </a:r>
            <a:r>
              <a:rPr lang="zh-TW" altLang="en-US" sz="1900" dirty="0">
                <a:latin typeface="SimSun" panose="02010600030101010101" pitchFamily="2" charset="-122"/>
              </a:rPr>
              <a:t>（陣列）或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指向</a:t>
            </a:r>
            <a:r>
              <a:rPr lang="en-US" altLang="zh-TW" sz="1900" dirty="0">
                <a:latin typeface="SimSun" panose="02010600030101010101" pitchFamily="2" charset="-122"/>
              </a:rPr>
              <a:t>NULL</a:t>
            </a:r>
            <a:r>
              <a:rPr lang="zh-TW" altLang="en-US" sz="1900" dirty="0">
                <a:latin typeface="SimSun" panose="02010600030101010101" pitchFamily="2" charset="-122"/>
              </a:rPr>
              <a:t>（鏈結串列）。</a:t>
            </a:r>
          </a:p>
          <a:p>
            <a:pPr>
              <a:buFontTx/>
              <a:buNone/>
            </a:pPr>
            <a:endParaRPr lang="en-US" altLang="zh-TW" dirty="0"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4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 smtClean="0">
                <a:latin typeface="SimSun" panose="02010600030101010101" pitchFamily="2" charset="-122"/>
              </a:rPr>
              <a:t> 陣列方法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堆疊的插入和刪除</a:t>
            </a:r>
            <a:r>
              <a:rPr lang="en-US" altLang="zh-TW" dirty="0">
                <a:latin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</a:rPr>
              <a:t>採用</a:t>
            </a:r>
            <a:r>
              <a:rPr lang="zh-TW" altLang="en-US" dirty="0">
                <a:solidFill>
                  <a:srgbClr val="009900"/>
                </a:solidFill>
                <a:latin typeface="SimSun" panose="02010600030101010101" pitchFamily="2" charset="-122"/>
              </a:rPr>
              <a:t>陣列結構</a:t>
            </a:r>
            <a:r>
              <a:rPr lang="zh-TW" altLang="en-US" dirty="0">
                <a:latin typeface="SimSun" panose="02010600030101010101" pitchFamily="2" charset="-122"/>
              </a:rPr>
              <a:t>製作</a:t>
            </a:r>
            <a:r>
              <a:rPr lang="en-US" altLang="zh-TW" dirty="0">
                <a:latin typeface="SimSun" panose="02010600030101010101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TW" dirty="0">
              <a:latin typeface="SimSun" panose="02010600030101010101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74156"/>
              </p:ext>
            </p:extLst>
          </p:nvPr>
        </p:nvGraphicFramePr>
        <p:xfrm>
          <a:off x="2660071" y="2364425"/>
          <a:ext cx="5885411" cy="411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點陣圖影像" r:id="rId3" imgW="4580952" imgH="3200000" progId="Paint.Picture">
                  <p:embed/>
                </p:oleObj>
              </mc:Choice>
              <mc:Fallback>
                <p:oleObj name="點陣圖影像" r:id="rId3" imgW="4580952" imgH="32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71" y="2364425"/>
                        <a:ext cx="5885411" cy="411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3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 smtClean="0">
                <a:latin typeface="SimSun" panose="02010600030101010101" pitchFamily="2" charset="-122"/>
              </a:rPr>
              <a:t> 陣列方法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堆疊加入函數</a:t>
            </a:r>
            <a:r>
              <a:rPr lang="en-US" altLang="zh-TW" dirty="0"/>
              <a:t>(top</a:t>
            </a:r>
            <a:r>
              <a:rPr lang="zh-TW" altLang="en-US" dirty="0"/>
              <a:t>的初始值為</a:t>
            </a:r>
            <a:r>
              <a:rPr lang="en-US" altLang="zh-TW" dirty="0"/>
              <a:t>-1)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97" y="2452341"/>
            <a:ext cx="6838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 smtClean="0">
                <a:latin typeface="SimSun" panose="02010600030101010101" pitchFamily="2" charset="-122"/>
              </a:rPr>
              <a:t> 陣列方法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堆疊刪除函數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83" y="2444202"/>
            <a:ext cx="6829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堆疊的插入和刪除</a:t>
            </a:r>
            <a:r>
              <a:rPr lang="en-US" altLang="zh-TW" dirty="0">
                <a:latin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</a:rPr>
              <a:t>採用</a:t>
            </a:r>
            <a:r>
              <a:rPr lang="zh-TW" altLang="en-US" dirty="0">
                <a:solidFill>
                  <a:srgbClr val="009900"/>
                </a:solidFill>
                <a:latin typeface="SimSun" panose="02010600030101010101" pitchFamily="2" charset="-122"/>
              </a:rPr>
              <a:t>鏈結串列結構</a:t>
            </a:r>
            <a:r>
              <a:rPr lang="zh-TW" altLang="en-US" dirty="0">
                <a:latin typeface="SimSun" panose="02010600030101010101" pitchFamily="2" charset="-122"/>
              </a:rPr>
              <a:t>製作</a:t>
            </a:r>
            <a:r>
              <a:rPr lang="en-US" altLang="zh-TW" dirty="0">
                <a:latin typeface="SimSun" panose="02010600030101010101" pitchFamily="2" charset="-122"/>
              </a:rPr>
              <a:t>)	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92146"/>
              </p:ext>
            </p:extLst>
          </p:nvPr>
        </p:nvGraphicFramePr>
        <p:xfrm>
          <a:off x="6524104" y="2535689"/>
          <a:ext cx="5062196" cy="423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點陣圖影像" r:id="rId3" imgW="3753374" imgH="3142857" progId="Paint.Picture">
                  <p:embed/>
                </p:oleObj>
              </mc:Choice>
              <mc:Fallback>
                <p:oleObj name="點陣圖影像" r:id="rId3" imgW="3753374" imgH="3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104" y="2535689"/>
                        <a:ext cx="5062196" cy="4239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59582"/>
              </p:ext>
            </p:extLst>
          </p:nvPr>
        </p:nvGraphicFramePr>
        <p:xfrm>
          <a:off x="950421" y="2535689"/>
          <a:ext cx="5468389" cy="345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點陣圖影像" r:id="rId5" imgW="3772427" imgH="2381582" progId="Paint.Picture">
                  <p:embed/>
                </p:oleObj>
              </mc:Choice>
              <mc:Fallback>
                <p:oleObj name="點陣圖影像" r:id="rId5" imgW="3772427" imgH="23815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421" y="2535689"/>
                        <a:ext cx="5468389" cy="345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3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  <a:r>
              <a:rPr lang="en-US" altLang="zh-TW" dirty="0"/>
              <a:t>(Queue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  <a:r>
              <a:rPr lang="en-US" altLang="zh-TW" dirty="0"/>
              <a:t>(Queue)</a:t>
            </a:r>
          </a:p>
          <a:p>
            <a:pPr lvl="1"/>
            <a:r>
              <a:rPr lang="zh-TW" altLang="en-US" dirty="0"/>
              <a:t>佇列也是一個有序串列</a:t>
            </a:r>
          </a:p>
          <a:p>
            <a:pPr lvl="1"/>
            <a:r>
              <a:rPr lang="zh-TW" altLang="en-US" dirty="0"/>
              <a:t>資料的插入和刪除分別發生在佇列結構的兩端</a:t>
            </a:r>
          </a:p>
          <a:p>
            <a:pPr lvl="1"/>
            <a:r>
              <a:rPr lang="zh-TW" altLang="en-US" dirty="0"/>
              <a:t>插入資料的一端叫做尾端</a:t>
            </a:r>
            <a:r>
              <a:rPr lang="en-US" altLang="zh-TW" dirty="0"/>
              <a:t>(Rear)</a:t>
            </a:r>
            <a:r>
              <a:rPr lang="zh-TW" altLang="en-US" dirty="0"/>
              <a:t>，刪除資料的一端叫做前端</a:t>
            </a:r>
            <a:r>
              <a:rPr lang="en-US" altLang="zh-TW" dirty="0"/>
              <a:t>(Front)</a:t>
            </a:r>
          </a:p>
          <a:p>
            <a:pPr lvl="1"/>
            <a:r>
              <a:rPr lang="zh-TW" altLang="en-US" dirty="0"/>
              <a:t>資料進出佇列的次序形成「先進者先出」的特性</a:t>
            </a:r>
          </a:p>
          <a:p>
            <a:pPr lvl="1"/>
            <a:r>
              <a:rPr lang="en-US" altLang="zh-TW" dirty="0" smtClean="0"/>
              <a:t>EX : </a:t>
            </a:r>
            <a:r>
              <a:rPr lang="zh-TW" altLang="en-US" dirty="0" smtClean="0"/>
              <a:t>排隊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62296"/>
              </p:ext>
            </p:extLst>
          </p:nvPr>
        </p:nvGraphicFramePr>
        <p:xfrm>
          <a:off x="5586153" y="4194916"/>
          <a:ext cx="5367366" cy="174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3077280" imgH="1001520" progId="">
                  <p:embed/>
                </p:oleObj>
              </mc:Choice>
              <mc:Fallback>
                <p:oleObj r:id="rId3" imgW="3077280" imgH="10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153" y="4194916"/>
                        <a:ext cx="5367366" cy="1747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5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佇列的基本運作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200" dirty="0"/>
              <a:t>佇列的表示法及基本運作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產生佇列結構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sz="1900" dirty="0" smtClean="0"/>
              <a:t>宣告</a:t>
            </a:r>
            <a:r>
              <a:rPr lang="zh-TW" altLang="en-US" sz="1900" dirty="0"/>
              <a:t>一個陣列結構或鏈結串列結構，並設定成空佇列</a:t>
            </a:r>
            <a:r>
              <a:rPr lang="zh-TW" altLang="en-US" sz="1900" dirty="0" smtClean="0"/>
              <a:t>，即 </a:t>
            </a:r>
            <a:r>
              <a:rPr lang="en-US" altLang="zh-TW" sz="1900" dirty="0"/>
              <a:t>Front=Rear=-1 </a:t>
            </a:r>
            <a:r>
              <a:rPr lang="zh-TW" altLang="en-US" sz="1900" dirty="0"/>
              <a:t>或 </a:t>
            </a:r>
            <a:r>
              <a:rPr lang="en-US" altLang="zh-TW" sz="1900" dirty="0"/>
              <a:t>Front=Rear=NULL(=0)</a:t>
            </a:r>
            <a:r>
              <a:rPr lang="zh-TW" altLang="en-US" sz="1900" dirty="0"/>
              <a:t>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將資料加入佇列：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若</a:t>
            </a:r>
            <a:r>
              <a:rPr lang="zh-TW" altLang="en-US" sz="1900" dirty="0"/>
              <a:t>佇列未滿溢，則改變</a:t>
            </a:r>
            <a:r>
              <a:rPr lang="en-US" altLang="zh-TW" sz="1900" dirty="0"/>
              <a:t>Rear</a:t>
            </a:r>
            <a:r>
              <a:rPr lang="zh-TW" altLang="en-US" sz="1900" dirty="0"/>
              <a:t>指標</a:t>
            </a:r>
            <a:r>
              <a:rPr lang="en-US" altLang="zh-TW" sz="1900" dirty="0"/>
              <a:t>(</a:t>
            </a:r>
            <a:r>
              <a:rPr lang="zh-TW" altLang="en-US" sz="1900" dirty="0"/>
              <a:t>加</a:t>
            </a:r>
            <a:r>
              <a:rPr lang="en-US" altLang="zh-TW" sz="1900" dirty="0"/>
              <a:t>1)</a:t>
            </a:r>
            <a:r>
              <a:rPr lang="zh-TW" altLang="en-US" sz="1900" dirty="0"/>
              <a:t>後將資料存入佇列之</a:t>
            </a:r>
            <a:r>
              <a:rPr lang="en-US" altLang="zh-TW" sz="1900" dirty="0"/>
              <a:t>Rear</a:t>
            </a:r>
            <a:r>
              <a:rPr lang="zh-TW" altLang="en-US" sz="1900" dirty="0"/>
              <a:t>位置。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從佇列刪除一個元素：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若非</a:t>
            </a:r>
            <a:r>
              <a:rPr lang="zh-TW" altLang="en-US" sz="1900" dirty="0"/>
              <a:t>空佇列，則改變</a:t>
            </a:r>
            <a:r>
              <a:rPr lang="en-US" altLang="zh-TW" sz="1900" dirty="0"/>
              <a:t>Front</a:t>
            </a:r>
            <a:r>
              <a:rPr lang="zh-TW" altLang="en-US" sz="1900" dirty="0"/>
              <a:t>指標</a:t>
            </a:r>
            <a:r>
              <a:rPr lang="en-US" altLang="zh-TW" sz="1900" dirty="0"/>
              <a:t>(</a:t>
            </a:r>
            <a:r>
              <a:rPr lang="zh-TW" altLang="en-US" sz="1900" dirty="0"/>
              <a:t>加</a:t>
            </a:r>
            <a:r>
              <a:rPr lang="en-US" altLang="zh-TW" sz="1900" dirty="0"/>
              <a:t>1)</a:t>
            </a:r>
            <a:r>
              <a:rPr lang="zh-TW" altLang="en-US" sz="1900" dirty="0"/>
              <a:t>後將</a:t>
            </a:r>
            <a:r>
              <a:rPr lang="en-US" altLang="zh-TW" sz="1900" dirty="0"/>
              <a:t>Front</a:t>
            </a:r>
            <a:r>
              <a:rPr lang="zh-TW" altLang="en-US" sz="1900" dirty="0"/>
              <a:t>所指到之佇列元素刪除。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判斷佇列是否滿溢：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當</a:t>
            </a:r>
            <a:r>
              <a:rPr lang="en-US" altLang="zh-TW" sz="1900" dirty="0"/>
              <a:t>Rear=N-1</a:t>
            </a:r>
            <a:r>
              <a:rPr lang="zh-TW" altLang="en-US" sz="1900" dirty="0"/>
              <a:t>時，表示佇列滿溢。</a:t>
            </a:r>
            <a:r>
              <a:rPr lang="en-US" altLang="zh-TW" sz="1900" dirty="0"/>
              <a:t>(</a:t>
            </a:r>
            <a:r>
              <a:rPr lang="zh-TW" altLang="en-US" sz="1900" dirty="0"/>
              <a:t>假設陣列之大小為</a:t>
            </a:r>
            <a:r>
              <a:rPr lang="en-US" altLang="zh-TW" sz="1900" dirty="0"/>
              <a:t>N</a:t>
            </a:r>
            <a:r>
              <a:rPr lang="zh-TW" altLang="en-US" sz="1900" dirty="0" smtClean="0"/>
              <a:t>，並且</a:t>
            </a:r>
            <a:r>
              <a:rPr lang="zh-TW" altLang="en-US" sz="1900" dirty="0"/>
              <a:t>資料從第</a:t>
            </a:r>
            <a:r>
              <a:rPr lang="en-US" altLang="zh-TW" sz="1900" dirty="0"/>
              <a:t>0</a:t>
            </a:r>
            <a:r>
              <a:rPr lang="zh-TW" altLang="en-US" sz="1900" dirty="0"/>
              <a:t>個索引開始存放</a:t>
            </a:r>
            <a:r>
              <a:rPr lang="en-US" altLang="zh-TW" sz="1900" dirty="0"/>
              <a:t>)</a:t>
            </a:r>
            <a:r>
              <a:rPr lang="zh-TW" altLang="en-US" sz="1900" dirty="0"/>
              <a:t>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判斷是否為空佇列：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當 </a:t>
            </a:r>
            <a:r>
              <a:rPr lang="en-US" altLang="zh-TW" sz="1900" dirty="0"/>
              <a:t>Front=Rear</a:t>
            </a:r>
            <a:r>
              <a:rPr lang="zh-TW" altLang="en-US" sz="1900" dirty="0"/>
              <a:t>時，為空佇列。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0896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199</TotalTime>
  <Words>1006</Words>
  <Application>Microsoft Office PowerPoint</Application>
  <PresentationFormat>寬螢幕</PresentationFormat>
  <Paragraphs>88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SimSun</vt:lpstr>
      <vt:lpstr>新細明體</vt:lpstr>
      <vt:lpstr>Calibri</vt:lpstr>
      <vt:lpstr>Calibri Light</vt:lpstr>
      <vt:lpstr>Wingdings 2</vt:lpstr>
      <vt:lpstr>HDOfficeLightV0</vt:lpstr>
      <vt:lpstr>點陣圖影像</vt:lpstr>
      <vt:lpstr>Week 3 –  堆疊與佇列</vt:lpstr>
      <vt:lpstr>堆疊(Stack) </vt:lpstr>
      <vt:lpstr>堆疊的基本運作</vt:lpstr>
      <vt:lpstr>堆疊的基本運作 – 陣列方法</vt:lpstr>
      <vt:lpstr>堆疊的基本運作 – 陣列方法</vt:lpstr>
      <vt:lpstr>堆疊的基本運作 – 陣列方法</vt:lpstr>
      <vt:lpstr>堆疊的基本運作</vt:lpstr>
      <vt:lpstr>佇列(Queue)</vt:lpstr>
      <vt:lpstr>佇列的基本運作</vt:lpstr>
      <vt:lpstr>佇列的基本運作 – 陣列方法 </vt:lpstr>
      <vt:lpstr>佇列的基本運作 – 陣列方法 </vt:lpstr>
      <vt:lpstr>佇列的基本運作 – 陣列方法 </vt:lpstr>
      <vt:lpstr>佇列的基本運作 –陣列方法(環狀佇列)</vt:lpstr>
      <vt:lpstr>佇列的基本運作 –陣列方法(環狀佇列)</vt:lpstr>
      <vt:lpstr>佇列的基本運作</vt:lpstr>
      <vt:lpstr>課堂練習(1)</vt:lpstr>
      <vt:lpstr>課堂練習(2)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–  Introduction &amp; Review</dc:title>
  <dc:creator>AndyShiu_Lab</dc:creator>
  <cp:lastModifiedBy>user</cp:lastModifiedBy>
  <cp:revision>24</cp:revision>
  <dcterms:created xsi:type="dcterms:W3CDTF">2015-09-16T10:14:20Z</dcterms:created>
  <dcterms:modified xsi:type="dcterms:W3CDTF">2015-10-08T02:00:53Z</dcterms:modified>
</cp:coreProperties>
</file>