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4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261" r:id="rId72"/>
    <p:sldId id="328" r:id="rId7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6072-084E-41D7-83CA-56817DCFE473}" type="datetimeFigureOut">
              <a:rPr lang="zh-TW" altLang="en-US" smtClean="0"/>
              <a:t>2015/9/16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308F-3AE0-4FB9-8D43-5963E8F86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A73C-1853-4BBF-95D1-0461A4CEC6AD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52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38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38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36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73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58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40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7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0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44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5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76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19D4BB-3483-46F3-B1F8-7E2BD083D0AF}" type="datetimeFigureOut">
              <a:rPr lang="zh-TW" altLang="en-US" smtClean="0"/>
              <a:t>2015/9/16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64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0303799@mail.fcu.edu.tw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educities.edu.tw/wanker742126/asm/ap0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0 – </a:t>
            </a:r>
            <a:br>
              <a:rPr lang="en-US" altLang="zh-TW" dirty="0" smtClean="0"/>
            </a:br>
            <a:r>
              <a:rPr lang="zh-TW" altLang="en-US" dirty="0" smtClean="0"/>
              <a:t>    </a:t>
            </a:r>
            <a:r>
              <a:rPr lang="en-US" altLang="zh-TW" dirty="0" smtClean="0"/>
              <a:t>Introduction &amp;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指導老師：陳奕中</a:t>
            </a:r>
            <a:endParaRPr lang="en-US" altLang="zh-TW" dirty="0" smtClean="0"/>
          </a:p>
          <a:p>
            <a:r>
              <a:rPr lang="zh-TW" altLang="en-US" dirty="0" smtClean="0"/>
              <a:t>實習助教：胥沛恩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1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scanf</a:t>
            </a:r>
            <a:r>
              <a:rPr lang="en-US" altLang="zh-TW" dirty="0"/>
              <a:t>()</a:t>
            </a:r>
            <a:r>
              <a:rPr lang="zh-TW" altLang="en-US" dirty="0"/>
              <a:t> 輸入函數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語言當中最常用的輸入函數之一。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423592" y="3570548"/>
            <a:ext cx="73448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scanf</a:t>
            </a:r>
            <a:r>
              <a:rPr lang="en-US" altLang="zh-TW" sz="2400" dirty="0">
                <a:solidFill>
                  <a:schemeClr val="tx1"/>
                </a:solidFill>
              </a:rPr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“</a:t>
            </a:r>
            <a:r>
              <a:rPr lang="zh-TW" altLang="en-US" sz="2400" dirty="0">
                <a:solidFill>
                  <a:schemeClr val="tx1"/>
                </a:solidFill>
              </a:rPr>
              <a:t>格式字串</a:t>
            </a:r>
            <a:r>
              <a:rPr lang="en-US" altLang="zh-TW" sz="2400" dirty="0">
                <a:solidFill>
                  <a:srgbClr val="FF0000"/>
                </a:solidFill>
              </a:rPr>
              <a:t>”,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rgbClr val="E42CCA"/>
                </a:solidFill>
              </a:rPr>
              <a:t>&amp;</a:t>
            </a:r>
            <a:r>
              <a:rPr lang="zh-TW" altLang="en-US" sz="2400" dirty="0">
                <a:solidFill>
                  <a:schemeClr val="tx1"/>
                </a:solidFill>
              </a:rPr>
              <a:t>變</a:t>
            </a:r>
            <a:r>
              <a:rPr lang="zh-TW" altLang="en-US" sz="2400" dirty="0">
                <a:solidFill>
                  <a:schemeClr val="tx1"/>
                </a:solidFill>
              </a:rPr>
              <a:t>數</a:t>
            </a:r>
            <a:r>
              <a:rPr lang="en-US" altLang="zh-TW" sz="2400" dirty="0">
                <a:solidFill>
                  <a:schemeClr val="tx1"/>
                </a:solidFill>
              </a:rPr>
              <a:t>1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rgbClr val="E42CCA"/>
                </a:solidFill>
              </a:rPr>
              <a:t>&amp;</a:t>
            </a:r>
            <a:r>
              <a:rPr lang="zh-TW" altLang="en-US" sz="2400" dirty="0">
                <a:solidFill>
                  <a:schemeClr val="tx1"/>
                </a:solidFill>
              </a:rPr>
              <a:t>變數</a:t>
            </a:r>
            <a:r>
              <a:rPr lang="en-US" altLang="zh-TW" sz="2400" dirty="0">
                <a:solidFill>
                  <a:schemeClr val="tx1"/>
                </a:solidFill>
              </a:rPr>
              <a:t>2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en-US" altLang="zh-TW" sz="2400" dirty="0">
                <a:solidFill>
                  <a:schemeClr val="tx1"/>
                </a:solidFill>
              </a:rPr>
              <a:t> ….. 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en-US" altLang="zh-TW" sz="4000" dirty="0">
                <a:solidFill>
                  <a:srgbClr val="E42CCA"/>
                </a:solidFill>
              </a:rPr>
              <a:t>&amp;</a:t>
            </a:r>
            <a:r>
              <a:rPr lang="zh-TW" altLang="en-US" sz="2400" dirty="0">
                <a:solidFill>
                  <a:schemeClr val="tx1"/>
                </a:solidFill>
              </a:rPr>
              <a:t>變數</a:t>
            </a:r>
            <a:r>
              <a:rPr lang="en-US" altLang="zh-TW" sz="2400" dirty="0">
                <a:solidFill>
                  <a:schemeClr val="tx1"/>
                </a:solidFill>
              </a:rPr>
              <a:t>n);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canf</a:t>
            </a:r>
            <a:r>
              <a:rPr lang="en-US" altLang="zh-TW" dirty="0" smtClean="0"/>
              <a:t>()</a:t>
            </a:r>
            <a:r>
              <a:rPr lang="zh-TW" altLang="en-US" dirty="0" smtClean="0"/>
              <a:t> 輸入函數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04" y="1700808"/>
            <a:ext cx="8454193" cy="356118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4725144"/>
            <a:ext cx="3672408" cy="160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scanf</a:t>
            </a:r>
            <a:r>
              <a:rPr lang="en-US" altLang="zh-TW" dirty="0" smtClean="0"/>
              <a:t>()</a:t>
            </a:r>
            <a:r>
              <a:rPr lang="zh-TW" altLang="en-US" dirty="0" smtClean="0"/>
              <a:t> 多值輸入</a:t>
            </a:r>
            <a:r>
              <a:rPr lang="zh-TW" altLang="en-US" dirty="0"/>
              <a:t>函數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901" y="1772817"/>
            <a:ext cx="8264725" cy="34791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27903"/>
            <a:ext cx="3372602" cy="19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2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scanf</a:t>
            </a:r>
            <a:r>
              <a:rPr lang="en-US" altLang="zh-TW" dirty="0"/>
              <a:t>()</a:t>
            </a:r>
            <a:r>
              <a:rPr lang="zh-TW" altLang="en-US" dirty="0"/>
              <a:t> 多值輸入函數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20" y="1772816"/>
            <a:ext cx="8096548" cy="3705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4869161"/>
            <a:ext cx="4752528" cy="14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canf</a:t>
            </a:r>
            <a:r>
              <a:rPr lang="en-US" altLang="zh-TW" dirty="0" smtClean="0"/>
              <a:t>(); </a:t>
            </a:r>
            <a:r>
              <a:rPr lang="zh-TW" altLang="en-US" dirty="0" smtClean="0"/>
              <a:t>所使用的輸入格式碼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2636912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輸入格式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輸入敘述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輸入格式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輸入敘述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字串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十進位整數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八進位整數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浮點數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十六進位整數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%lf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倍精度浮點數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96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運算式與運算子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711624" y="2636912"/>
            <a:ext cx="6696744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068108" y="2420888"/>
            <a:ext cx="93610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敘述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035660" y="2996952"/>
            <a:ext cx="5184576" cy="1584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150717" y="3449731"/>
            <a:ext cx="72008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num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160975" y="3463378"/>
            <a:ext cx="72008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=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171233" y="3463378"/>
            <a:ext cx="72008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181491" y="3449731"/>
            <a:ext cx="72008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+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7191749" y="3469845"/>
            <a:ext cx="72008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508898" y="3449731"/>
            <a:ext cx="72008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;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03181" y="2816932"/>
            <a:ext cx="93610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運算</a:t>
            </a:r>
            <a:r>
              <a:rPr lang="zh-TW" altLang="en-US" dirty="0">
                <a:solidFill>
                  <a:schemeClr val="tx1"/>
                </a:solidFill>
              </a:rPr>
              <a:t>式</a:t>
            </a:r>
          </a:p>
        </p:txBody>
      </p:sp>
      <p:sp>
        <p:nvSpPr>
          <p:cNvPr id="14" name="矩形 13"/>
          <p:cNvSpPr/>
          <p:nvPr/>
        </p:nvSpPr>
        <p:spPr>
          <a:xfrm>
            <a:off x="3107214" y="4097508"/>
            <a:ext cx="80708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運算元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27730" y="4097508"/>
            <a:ext cx="80708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運算元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48246" y="4097508"/>
            <a:ext cx="80708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運算元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23003" y="4097508"/>
            <a:ext cx="80708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運算子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32457" y="4097508"/>
            <a:ext cx="80708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運算子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5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f</a:t>
            </a:r>
            <a:r>
              <a:rPr lang="zh-TW" altLang="en-US" dirty="0" smtClean="0"/>
              <a:t>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f</a:t>
            </a:r>
            <a:r>
              <a:rPr lang="zh-TW" altLang="en-US" dirty="0" smtClean="0"/>
              <a:t>的敘述格式如下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423592" y="2562436"/>
            <a:ext cx="7344816" cy="29523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</a:rPr>
              <a:t>i</a:t>
            </a:r>
            <a:r>
              <a:rPr lang="en-US" altLang="zh-TW" sz="2400" dirty="0">
                <a:solidFill>
                  <a:schemeClr val="tx1"/>
                </a:solidFill>
              </a:rPr>
              <a:t>f(</a:t>
            </a:r>
            <a:r>
              <a:rPr lang="zh-TW" altLang="en-US" sz="2400" dirty="0">
                <a:solidFill>
                  <a:schemeClr val="tx1"/>
                </a:solidFill>
              </a:rPr>
              <a:t>判斷條件</a:t>
            </a:r>
            <a:r>
              <a:rPr lang="en-US" altLang="zh-TW" sz="240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zh-TW" altLang="en-US" sz="2400" dirty="0">
                <a:solidFill>
                  <a:schemeClr val="tx1"/>
                </a:solidFill>
              </a:rPr>
              <a:t>敘述主體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		.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en-US" altLang="zh-TW" sz="2400" dirty="0">
                <a:solidFill>
                  <a:schemeClr val="tx1"/>
                </a:solidFill>
              </a:rPr>
              <a:t>	.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en-US" altLang="zh-TW" sz="2400" dirty="0">
                <a:solidFill>
                  <a:schemeClr val="tx1"/>
                </a:solidFill>
              </a:rPr>
              <a:t>	.</a:t>
            </a: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10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關係運算子的說明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2204864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2088232"/>
                <a:gridCol w="1728192"/>
                <a:gridCol w="27466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關係運算子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a&gt;b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判別</a:t>
                      </a:r>
                      <a:r>
                        <a:rPr lang="en-US" altLang="zh-TW" dirty="0" smtClean="0"/>
                        <a:t>a</a:t>
                      </a:r>
                      <a:r>
                        <a:rPr lang="zh-TW" altLang="en-US" dirty="0" smtClean="0"/>
                        <a:t>是否大於</a:t>
                      </a:r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a&lt;b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判別</a:t>
                      </a:r>
                      <a:r>
                        <a:rPr lang="en-US" altLang="zh-TW" dirty="0" smtClean="0"/>
                        <a:t>a</a:t>
                      </a:r>
                      <a:r>
                        <a:rPr lang="zh-TW" altLang="en-US" dirty="0" smtClean="0"/>
                        <a:t>是否小於</a:t>
                      </a:r>
                      <a:r>
                        <a:rPr lang="en-US" altLang="zh-TW" dirty="0" smtClean="0"/>
                        <a:t>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&gt;=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大於等於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a&gt;=b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判別</a:t>
                      </a:r>
                      <a:r>
                        <a:rPr lang="en-US" altLang="zh-TW" dirty="0" smtClean="0"/>
                        <a:t>a</a:t>
                      </a:r>
                      <a:r>
                        <a:rPr lang="zh-TW" altLang="en-US" dirty="0" smtClean="0"/>
                        <a:t>是否大於等於</a:t>
                      </a:r>
                      <a:r>
                        <a:rPr lang="en-US" altLang="zh-TW" dirty="0" smtClean="0"/>
                        <a:t>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小於等於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a&lt;=b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判別</a:t>
                      </a:r>
                      <a:r>
                        <a:rPr lang="en-US" altLang="zh-TW" dirty="0" smtClean="0"/>
                        <a:t>a</a:t>
                      </a:r>
                      <a:r>
                        <a:rPr lang="zh-TW" altLang="en-US" dirty="0" smtClean="0"/>
                        <a:t>是否小於等於</a:t>
                      </a:r>
                      <a:r>
                        <a:rPr lang="en-US" altLang="zh-TW" dirty="0" smtClean="0"/>
                        <a:t>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==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等於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a==b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判別</a:t>
                      </a:r>
                      <a:r>
                        <a:rPr lang="en-US" altLang="zh-TW" dirty="0" smtClean="0"/>
                        <a:t>a</a:t>
                      </a:r>
                      <a:r>
                        <a:rPr lang="zh-TW" altLang="en-US" dirty="0" smtClean="0"/>
                        <a:t>是否等於</a:t>
                      </a:r>
                      <a:r>
                        <a:rPr lang="en-US" altLang="zh-TW" dirty="0" smtClean="0"/>
                        <a:t>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!=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不等於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a!=b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判別</a:t>
                      </a:r>
                      <a:r>
                        <a:rPr lang="en-US" altLang="zh-TW" dirty="0" smtClean="0"/>
                        <a:t>a</a:t>
                      </a:r>
                      <a:r>
                        <a:rPr lang="zh-TW" altLang="en-US" dirty="0" smtClean="0"/>
                        <a:t>是否不等於</a:t>
                      </a:r>
                      <a:r>
                        <a:rPr lang="en-US" altLang="zh-TW" dirty="0" smtClean="0"/>
                        <a:t>b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38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</a:t>
            </a:r>
            <a:r>
              <a:rPr lang="zh-TW" altLang="en-US" dirty="0"/>
              <a:t>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28801"/>
            <a:ext cx="3610744" cy="50800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2852936"/>
            <a:ext cx="3832034" cy="21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4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邏輯運算子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288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1728192"/>
                <a:gridCol w="238660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邏輯運算子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&amp;&amp;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AND , </a:t>
                      </a:r>
                      <a:r>
                        <a:rPr lang="zh-TW" altLang="en-US" dirty="0" smtClean="0"/>
                        <a:t>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a&amp;&amp;b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計算</a:t>
                      </a: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AND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 b</a:t>
                      </a:r>
                      <a:r>
                        <a:rPr lang="zh-TW" altLang="en-US" baseline="0" dirty="0" smtClean="0"/>
                        <a:t>的結果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| 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OR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,</a:t>
                      </a:r>
                      <a:r>
                        <a:rPr lang="zh-TW" altLang="en-US" dirty="0" smtClean="0"/>
                        <a:t> 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a| |b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計算</a:t>
                      </a: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OR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 b</a:t>
                      </a:r>
                      <a:r>
                        <a:rPr lang="zh-TW" altLang="en-US" baseline="0" dirty="0" smtClean="0"/>
                        <a:t>的結果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>
          <a:xfrm>
            <a:off x="1981200" y="3068960"/>
            <a:ext cx="8229600" cy="340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(1)</a:t>
            </a:r>
            <a:r>
              <a:rPr lang="zh-TW" altLang="en-US" dirty="0"/>
              <a:t> </a:t>
            </a:r>
            <a:r>
              <a:rPr lang="en-US" altLang="zh-TW" dirty="0"/>
              <a:t>a&gt;0 &amp;&amp; b&gt;0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a&gt;0</a:t>
            </a:r>
            <a:r>
              <a:rPr lang="zh-TW" altLang="en-US" dirty="0"/>
              <a:t>與</a:t>
            </a:r>
            <a:r>
              <a:rPr lang="en-US" altLang="zh-TW" dirty="0"/>
              <a:t>b&gt;0</a:t>
            </a:r>
            <a:r>
              <a:rPr lang="zh-TW" altLang="en-US" dirty="0"/>
              <a:t>皆成立時，整個</a:t>
            </a:r>
            <a:r>
              <a:rPr lang="en-US" altLang="zh-TW" dirty="0"/>
              <a:t>a&gt;0 &amp;&amp; b&gt;0</a:t>
            </a:r>
            <a:r>
              <a:rPr lang="zh-TW" altLang="en-US" dirty="0"/>
              <a:t>才會成立。</a:t>
            </a:r>
            <a:endParaRPr lang="en-US" altLang="zh-TW" dirty="0"/>
          </a:p>
          <a:p>
            <a:r>
              <a:rPr lang="en-US" altLang="zh-TW" dirty="0"/>
              <a:t>(2) a&gt;0 |  |  b&gt;0</a:t>
            </a:r>
          </a:p>
          <a:p>
            <a:pPr lvl="1"/>
            <a:r>
              <a:rPr lang="zh-TW" altLang="en-US" dirty="0"/>
              <a:t>只要</a:t>
            </a:r>
            <a:r>
              <a:rPr lang="en-US" altLang="zh-TW" dirty="0"/>
              <a:t>a&gt;0</a:t>
            </a:r>
            <a:r>
              <a:rPr lang="zh-TW" altLang="en-US" dirty="0"/>
              <a:t>或</a:t>
            </a:r>
            <a:r>
              <a:rPr lang="en-US" altLang="zh-TW" dirty="0"/>
              <a:t>b&gt;0</a:t>
            </a:r>
            <a:r>
              <a:rPr lang="zh-TW" altLang="en-US" dirty="0"/>
              <a:t>其中一個成立，</a:t>
            </a:r>
            <a:r>
              <a:rPr lang="en-US" altLang="zh-TW" dirty="0"/>
              <a:t>a&gt;0 |  |  b&gt;0</a:t>
            </a:r>
            <a:r>
              <a:rPr lang="zh-TW" altLang="en-US" dirty="0"/>
              <a:t>就會成立。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33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實習課配分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正課</a:t>
            </a:r>
            <a:r>
              <a:rPr lang="en-US" altLang="zh-TW" dirty="0" smtClean="0"/>
              <a:t>(60%)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實習</a:t>
            </a:r>
            <a:r>
              <a:rPr lang="en-US" altLang="zh-TW" dirty="0" smtClean="0"/>
              <a:t>(40%)</a:t>
            </a:r>
            <a:endParaRPr lang="en-US" altLang="zh-TW" dirty="0"/>
          </a:p>
          <a:p>
            <a:r>
              <a:rPr lang="zh-TW" altLang="en-US" dirty="0" smtClean="0"/>
              <a:t>實習課</a:t>
            </a:r>
            <a:r>
              <a:rPr lang="en-US" altLang="zh-TW" dirty="0" smtClean="0"/>
              <a:t>40%</a:t>
            </a:r>
            <a:r>
              <a:rPr lang="zh-TW" altLang="en-US" dirty="0" smtClean="0"/>
              <a:t>配分如下：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課堂練習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12%(</a:t>
            </a:r>
            <a:r>
              <a:rPr lang="zh-TW" altLang="en-US" dirty="0" smtClean="0"/>
              <a:t>每個禮拜</a:t>
            </a:r>
            <a:r>
              <a:rPr lang="en-US" altLang="zh-TW" dirty="0" smtClean="0"/>
              <a:t>1~2</a:t>
            </a:r>
            <a:r>
              <a:rPr lang="zh-TW" altLang="en-US" dirty="0" smtClean="0"/>
              <a:t>個練習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期中上機：</a:t>
            </a:r>
            <a:r>
              <a:rPr lang="en-US" altLang="zh-TW" dirty="0" smtClean="0"/>
              <a:t>10%</a:t>
            </a:r>
          </a:p>
          <a:p>
            <a:pPr lvl="1"/>
            <a:r>
              <a:rPr lang="zh-TW" altLang="en-US" dirty="0" smtClean="0"/>
              <a:t>期末個人專題：</a:t>
            </a:r>
            <a:r>
              <a:rPr lang="en-US" altLang="zh-TW" dirty="0" smtClean="0"/>
              <a:t>18%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任何作業、練習抄襲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無論被抄與抄襲者</a:t>
            </a:r>
            <a:r>
              <a:rPr lang="en-US" altLang="zh-TW" dirty="0" smtClean="0"/>
              <a:t>)</a:t>
            </a:r>
            <a:r>
              <a:rPr lang="zh-TW" altLang="en-US" dirty="0" smtClean="0"/>
              <a:t>皆以</a:t>
            </a:r>
            <a:r>
              <a:rPr lang="en-US" altLang="zh-TW" sz="5400" b="1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/>
              <a:t>分計算。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0226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邏輯運算子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340768"/>
            <a:ext cx="7488832" cy="44644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4780550"/>
            <a:ext cx="3562262" cy="20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f</a:t>
            </a:r>
            <a:r>
              <a:rPr lang="zh-TW" altLang="en-US" dirty="0" smtClean="0"/>
              <a:t>敘述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207568" y="1844824"/>
            <a:ext cx="2952328" cy="37444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</a:rPr>
              <a:t>i</a:t>
            </a:r>
            <a:r>
              <a:rPr lang="en-US" altLang="zh-TW" sz="2400" dirty="0">
                <a:solidFill>
                  <a:schemeClr val="tx1"/>
                </a:solidFill>
              </a:rPr>
              <a:t>f(</a:t>
            </a:r>
            <a:r>
              <a:rPr lang="zh-TW" altLang="en-US" sz="2400" dirty="0">
                <a:solidFill>
                  <a:schemeClr val="tx1"/>
                </a:solidFill>
              </a:rPr>
              <a:t>判斷條件</a:t>
            </a:r>
            <a:r>
              <a:rPr lang="en-US" altLang="zh-TW" sz="240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zh-TW" altLang="en-US" sz="2400" dirty="0">
                <a:solidFill>
                  <a:schemeClr val="tx1"/>
                </a:solidFill>
              </a:rPr>
              <a:t>敘述</a:t>
            </a:r>
            <a:r>
              <a:rPr lang="en-US" altLang="zh-TW" sz="2400" dirty="0">
                <a:solidFill>
                  <a:schemeClr val="tx1"/>
                </a:solidFill>
              </a:rPr>
              <a:t>1;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zh-TW" altLang="en-US" sz="2400" dirty="0">
                <a:solidFill>
                  <a:schemeClr val="tx1"/>
                </a:solidFill>
              </a:rPr>
              <a:t>敘述</a:t>
            </a:r>
            <a:r>
              <a:rPr lang="en-US" altLang="zh-TW" sz="2400" dirty="0">
                <a:solidFill>
                  <a:schemeClr val="tx1"/>
                </a:solidFill>
              </a:rPr>
              <a:t>2;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zh-TW" altLang="en-US" sz="2400" dirty="0">
                <a:solidFill>
                  <a:schemeClr val="tx1"/>
                </a:solidFill>
              </a:rPr>
              <a:t>敘述</a:t>
            </a:r>
            <a:r>
              <a:rPr lang="en-US" altLang="zh-TW" sz="2400" dirty="0">
                <a:solidFill>
                  <a:schemeClr val="tx1"/>
                </a:solidFill>
              </a:rPr>
              <a:t>3;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zh-TW" altLang="en-US" sz="2400" dirty="0">
                <a:solidFill>
                  <a:schemeClr val="tx1"/>
                </a:solidFill>
              </a:rPr>
              <a:t>敘述</a:t>
            </a:r>
            <a:r>
              <a:rPr lang="en-US" altLang="zh-TW" sz="2400" dirty="0">
                <a:solidFill>
                  <a:schemeClr val="tx1"/>
                </a:solidFill>
              </a:rPr>
              <a:t>4;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	 </a:t>
            </a:r>
            <a:r>
              <a:rPr lang="en-US" altLang="zh-TW" sz="2400" dirty="0">
                <a:solidFill>
                  <a:schemeClr val="tx1"/>
                </a:solidFill>
              </a:rPr>
              <a:t>  .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en-US" altLang="zh-TW" sz="2400" dirty="0">
                <a:solidFill>
                  <a:schemeClr val="tx1"/>
                </a:solidFill>
              </a:rPr>
              <a:t>   .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	 </a:t>
            </a:r>
            <a:r>
              <a:rPr lang="en-US" altLang="zh-TW" sz="2400" dirty="0">
                <a:solidFill>
                  <a:schemeClr val="tx1"/>
                </a:solidFill>
              </a:rPr>
              <a:t>  .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     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endCxn id="7" idx="0"/>
          </p:cNvCxnSpPr>
          <p:nvPr/>
        </p:nvCxnSpPr>
        <p:spPr>
          <a:xfrm>
            <a:off x="6960096" y="1142256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圖: 決策 6"/>
          <p:cNvSpPr/>
          <p:nvPr/>
        </p:nvSpPr>
        <p:spPr>
          <a:xfrm>
            <a:off x="6096000" y="2132856"/>
            <a:ext cx="1728192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</a:t>
            </a:r>
            <a:r>
              <a:rPr lang="zh-TW" altLang="en-US" dirty="0"/>
              <a:t>條件</a:t>
            </a:r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>
            <a:off x="7824192" y="2600908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544272" y="2312876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敘述主體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7" idx="2"/>
          </p:cNvCxnSpPr>
          <p:nvPr/>
        </p:nvCxnSpPr>
        <p:spPr>
          <a:xfrm>
            <a:off x="6960096" y="3068960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2" idx="2"/>
          </p:cNvCxnSpPr>
          <p:nvPr/>
        </p:nvCxnSpPr>
        <p:spPr>
          <a:xfrm rot="5400000">
            <a:off x="7698178" y="2150858"/>
            <a:ext cx="720080" cy="2196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348028" y="4185084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其它敘述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8" idx="2"/>
          </p:cNvCxnSpPr>
          <p:nvPr/>
        </p:nvCxnSpPr>
        <p:spPr>
          <a:xfrm>
            <a:off x="6960096" y="4761148"/>
            <a:ext cx="0" cy="9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820510" y="229429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348028" y="315432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if-else </a:t>
            </a:r>
            <a:r>
              <a:rPr lang="zh-TW" altLang="en-US" dirty="0" smtClean="0"/>
              <a:t>敘述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981593" y="1700808"/>
            <a:ext cx="2952328" cy="48965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i</a:t>
            </a:r>
            <a:r>
              <a:rPr lang="en-US" altLang="zh-TW" dirty="0">
                <a:solidFill>
                  <a:schemeClr val="tx1"/>
                </a:solidFill>
              </a:rPr>
              <a:t>f(</a:t>
            </a:r>
            <a:r>
              <a:rPr lang="zh-TW" altLang="en-US" dirty="0">
                <a:solidFill>
                  <a:schemeClr val="tx1"/>
                </a:solidFill>
              </a:rPr>
              <a:t>判斷條件</a:t>
            </a:r>
            <a:r>
              <a:rPr lang="en-US" altLang="zh-TW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en-US" altLang="zh-TW" dirty="0">
                <a:solidFill>
                  <a:schemeClr val="tx1"/>
                </a:solidFill>
              </a:rPr>
              <a:t>1;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en-US" altLang="zh-TW" dirty="0">
                <a:solidFill>
                  <a:schemeClr val="tx1"/>
                </a:solidFill>
              </a:rPr>
              <a:t>2;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en-US" altLang="zh-TW" dirty="0">
                <a:solidFill>
                  <a:schemeClr val="tx1"/>
                </a:solidFill>
              </a:rPr>
              <a:t>3;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en-US" altLang="zh-TW" dirty="0">
                <a:solidFill>
                  <a:schemeClr val="tx1"/>
                </a:solidFill>
              </a:rPr>
              <a:t>4;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   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   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}else{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不成立時敘述</a:t>
            </a:r>
            <a:r>
              <a:rPr lang="en-US" altLang="zh-TW" dirty="0">
                <a:solidFill>
                  <a:schemeClr val="tx1"/>
                </a:solidFill>
              </a:rPr>
              <a:t>1;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不成立時</a:t>
            </a:r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en-US" altLang="zh-TW" dirty="0">
                <a:solidFill>
                  <a:schemeClr val="tx1"/>
                </a:solidFill>
              </a:rPr>
              <a:t>2;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不成立時</a:t>
            </a:r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en-US" altLang="zh-TW" dirty="0">
                <a:solidFill>
                  <a:schemeClr val="tx1"/>
                </a:solidFill>
              </a:rPr>
              <a:t>3;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   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   .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}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endCxn id="7" idx="0"/>
          </p:cNvCxnSpPr>
          <p:nvPr/>
        </p:nvCxnSpPr>
        <p:spPr>
          <a:xfrm>
            <a:off x="6888088" y="545261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圖: 決策 6"/>
          <p:cNvSpPr/>
          <p:nvPr/>
        </p:nvSpPr>
        <p:spPr>
          <a:xfrm>
            <a:off x="6023992" y="1535861"/>
            <a:ext cx="1728192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</a:t>
            </a:r>
            <a:r>
              <a:rPr lang="zh-TW" altLang="en-US" dirty="0"/>
              <a:t>條件</a:t>
            </a:r>
          </a:p>
        </p:txBody>
      </p:sp>
      <p:cxnSp>
        <p:nvCxnSpPr>
          <p:cNvPr id="8" name="直線單箭頭接點 7"/>
          <p:cNvCxnSpPr>
            <a:stCxn id="7" idx="3"/>
          </p:cNvCxnSpPr>
          <p:nvPr/>
        </p:nvCxnSpPr>
        <p:spPr>
          <a:xfrm>
            <a:off x="7752184" y="2003913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472264" y="1715881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敘述主體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7" idx="2"/>
          </p:cNvCxnSpPr>
          <p:nvPr/>
        </p:nvCxnSpPr>
        <p:spPr>
          <a:xfrm>
            <a:off x="6888088" y="2471965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765463" y="3552085"/>
            <a:ext cx="21962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不成立時敘述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2" idx="2"/>
            <a:endCxn id="17" idx="0"/>
          </p:cNvCxnSpPr>
          <p:nvPr/>
        </p:nvCxnSpPr>
        <p:spPr>
          <a:xfrm>
            <a:off x="6863585" y="4128149"/>
            <a:ext cx="2924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748502" y="16973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276020" y="2557329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254441" y="5064253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其它敘述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6863585" y="5640317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9" idx="2"/>
          </p:cNvCxnSpPr>
          <p:nvPr/>
        </p:nvCxnSpPr>
        <p:spPr>
          <a:xfrm>
            <a:off x="9084332" y="2291945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6888088" y="4596201"/>
            <a:ext cx="2196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4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if-else </a:t>
            </a:r>
            <a:r>
              <a:rPr lang="zh-TW" altLang="en-US" dirty="0"/>
              <a:t>敘述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375" y="1700808"/>
            <a:ext cx="6790921" cy="4948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141" y="473648"/>
            <a:ext cx="2772309" cy="186335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585" y="2636912"/>
            <a:ext cx="2674640" cy="17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5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巢狀</a:t>
            </a:r>
            <a:r>
              <a:rPr lang="en-US" altLang="zh-TW" dirty="0" smtClean="0"/>
              <a:t>if</a:t>
            </a:r>
            <a:r>
              <a:rPr lang="zh-TW" altLang="en-US" dirty="0" smtClean="0"/>
              <a:t>敘述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981593" y="1700808"/>
            <a:ext cx="2952328" cy="48965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i</a:t>
            </a:r>
            <a:r>
              <a:rPr lang="en-US" altLang="zh-TW" dirty="0">
                <a:solidFill>
                  <a:schemeClr val="tx1"/>
                </a:solidFill>
              </a:rPr>
              <a:t>f(</a:t>
            </a:r>
            <a:r>
              <a:rPr lang="zh-TW" altLang="en-US" dirty="0">
                <a:solidFill>
                  <a:schemeClr val="tx1"/>
                </a:solidFill>
              </a:rPr>
              <a:t>判斷條件</a:t>
            </a:r>
            <a:r>
              <a:rPr lang="en-US" altLang="zh-TW" dirty="0">
                <a:solidFill>
                  <a:schemeClr val="tx1"/>
                </a:solidFill>
              </a:rPr>
              <a:t>1){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en-US" altLang="zh-TW" dirty="0">
                <a:solidFill>
                  <a:schemeClr val="tx1"/>
                </a:solidFill>
              </a:rPr>
              <a:t>1;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en-US" altLang="zh-TW" dirty="0">
                <a:solidFill>
                  <a:schemeClr val="tx1"/>
                </a:solidFill>
              </a:rPr>
              <a:t>2;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en-US" altLang="zh-TW" dirty="0">
                <a:solidFill>
                  <a:schemeClr val="tx1"/>
                </a:solidFill>
              </a:rPr>
              <a:t>3;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en-US" altLang="zh-TW" dirty="0">
                <a:solidFill>
                  <a:schemeClr val="tx1"/>
                </a:solidFill>
              </a:rPr>
              <a:t>4;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   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   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if(</a:t>
            </a:r>
            <a:r>
              <a:rPr lang="zh-TW" altLang="en-US" dirty="0">
                <a:solidFill>
                  <a:schemeClr val="tx1"/>
                </a:solidFill>
              </a:rPr>
              <a:t>判斷條件</a:t>
            </a:r>
            <a:r>
              <a:rPr lang="en-US" altLang="zh-TW" dirty="0">
                <a:solidFill>
                  <a:schemeClr val="tx1"/>
                </a:solidFill>
              </a:rPr>
              <a:t>2){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en-US" altLang="zh-TW" dirty="0">
                <a:solidFill>
                  <a:schemeClr val="tx1"/>
                </a:solidFill>
              </a:rPr>
              <a:t>5;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en-US" altLang="zh-TW" dirty="0">
                <a:solidFill>
                  <a:schemeClr val="tx1"/>
                </a:solidFill>
              </a:rPr>
              <a:t>6;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en-US" altLang="zh-TW" dirty="0">
                <a:solidFill>
                  <a:schemeClr val="tx1"/>
                </a:solidFill>
              </a:rPr>
              <a:t>7</a:t>
            </a:r>
            <a:r>
              <a:rPr lang="en-US" altLang="zh-TW" dirty="0">
                <a:solidFill>
                  <a:schemeClr val="tx1"/>
                </a:solidFill>
              </a:rPr>
              <a:t>;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en-US" altLang="zh-TW" dirty="0">
                <a:solidFill>
                  <a:schemeClr val="tx1"/>
                </a:solidFill>
              </a:rPr>
              <a:t>8;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	 </a:t>
            </a:r>
            <a:r>
              <a:rPr lang="en-US" altLang="zh-TW" dirty="0">
                <a:solidFill>
                  <a:schemeClr val="tx1"/>
                </a:solidFill>
              </a:rPr>
              <a:t>	  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  </a:t>
            </a:r>
            <a:r>
              <a:rPr lang="en-US" altLang="zh-TW" dirty="0">
                <a:solidFill>
                  <a:schemeClr val="tx1"/>
                </a:solidFill>
              </a:rPr>
              <a:t>	 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}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5231904" y="3933056"/>
            <a:ext cx="576064" cy="201622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/>
          <p:cNvSpPr/>
          <p:nvPr/>
        </p:nvSpPr>
        <p:spPr>
          <a:xfrm>
            <a:off x="7248128" y="1916832"/>
            <a:ext cx="1224136" cy="40324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07968" y="4293097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若判斷調鍵</a:t>
            </a:r>
            <a:r>
              <a:rPr lang="en-US" altLang="zh-TW" dirty="0"/>
              <a:t>2</a:t>
            </a:r>
            <a:r>
              <a:rPr lang="zh-TW" altLang="en-US" dirty="0"/>
              <a:t>成立則執行這個部分。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72264" y="3471391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若判斷條件</a:t>
            </a:r>
            <a:r>
              <a:rPr lang="en-US" altLang="zh-TW" dirty="0"/>
              <a:t>1</a:t>
            </a:r>
            <a:r>
              <a:rPr lang="zh-TW" altLang="en-US" dirty="0"/>
              <a:t>成立時，則執行這個部分。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21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巢狀</a:t>
            </a:r>
            <a:r>
              <a:rPr lang="en-US" altLang="zh-TW" dirty="0"/>
              <a:t>if</a:t>
            </a:r>
            <a:r>
              <a:rPr lang="zh-TW" altLang="en-US" dirty="0"/>
              <a:t>敘述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60" y="1509602"/>
            <a:ext cx="5122912" cy="51919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1" y="504712"/>
            <a:ext cx="2952329" cy="16383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500" y="2178961"/>
            <a:ext cx="2916370" cy="16100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160" y="3843002"/>
            <a:ext cx="2952329" cy="176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If-else-if </a:t>
            </a:r>
            <a:r>
              <a:rPr lang="zh-TW" altLang="en-US" dirty="0" smtClean="0"/>
              <a:t>敘述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981593" y="1700808"/>
            <a:ext cx="3610351" cy="48965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i</a:t>
            </a:r>
            <a:r>
              <a:rPr lang="en-US" altLang="zh-TW" dirty="0">
                <a:solidFill>
                  <a:schemeClr val="tx1"/>
                </a:solidFill>
              </a:rPr>
              <a:t>f(</a:t>
            </a:r>
            <a:r>
              <a:rPr lang="zh-TW" altLang="en-US" dirty="0">
                <a:solidFill>
                  <a:schemeClr val="tx1"/>
                </a:solidFill>
              </a:rPr>
              <a:t>判斷條件</a:t>
            </a:r>
            <a:r>
              <a:rPr lang="en-US" altLang="zh-TW" dirty="0">
                <a:solidFill>
                  <a:schemeClr val="tx1"/>
                </a:solidFill>
              </a:rPr>
              <a:t>1){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en-US" altLang="zh-TW" dirty="0">
                <a:solidFill>
                  <a:schemeClr val="tx1"/>
                </a:solidFill>
              </a:rPr>
              <a:t>1;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   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   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}else if(</a:t>
            </a:r>
            <a:r>
              <a:rPr lang="zh-TW" altLang="en-US" dirty="0">
                <a:solidFill>
                  <a:schemeClr val="tx1"/>
                </a:solidFill>
              </a:rPr>
              <a:t>判斷</a:t>
            </a:r>
            <a:r>
              <a:rPr lang="zh-TW" altLang="en-US" dirty="0">
                <a:solidFill>
                  <a:schemeClr val="tx1"/>
                </a:solidFill>
              </a:rPr>
              <a:t>條件</a:t>
            </a:r>
            <a:r>
              <a:rPr lang="en-US" altLang="zh-TW" dirty="0">
                <a:solidFill>
                  <a:schemeClr val="tx1"/>
                </a:solidFill>
              </a:rPr>
              <a:t>2){</a:t>
            </a: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en-US" altLang="zh-TW" dirty="0">
                <a:solidFill>
                  <a:schemeClr val="tx1"/>
                </a:solidFill>
              </a:rPr>
              <a:t>2;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    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    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</a:p>
          <a:p>
            <a:pPr lvl="2"/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}else{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上述不成立時敘述</a:t>
            </a:r>
            <a:r>
              <a:rPr lang="en-US" altLang="zh-TW" dirty="0">
                <a:solidFill>
                  <a:schemeClr val="tx1"/>
                </a:solidFill>
              </a:rPr>
              <a:t>1;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  </a:t>
            </a:r>
            <a:r>
              <a:rPr lang="en-US" altLang="zh-TW" dirty="0">
                <a:solidFill>
                  <a:schemeClr val="tx1"/>
                </a:solidFill>
              </a:rPr>
              <a:t> .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	   .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}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>
            <a:endCxn id="6" idx="0"/>
          </p:cNvCxnSpPr>
          <p:nvPr/>
        </p:nvCxnSpPr>
        <p:spPr>
          <a:xfrm>
            <a:off x="6888088" y="511339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圖: 決策 5"/>
          <p:cNvSpPr/>
          <p:nvPr/>
        </p:nvSpPr>
        <p:spPr>
          <a:xfrm>
            <a:off x="6023992" y="1501939"/>
            <a:ext cx="1728192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判斷條件</a:t>
            </a:r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6" idx="3"/>
          </p:cNvCxnSpPr>
          <p:nvPr/>
        </p:nvCxnSpPr>
        <p:spPr>
          <a:xfrm>
            <a:off x="7752184" y="1969991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472264" y="1681959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敘述主體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6" idx="2"/>
          </p:cNvCxnSpPr>
          <p:nvPr/>
        </p:nvCxnSpPr>
        <p:spPr>
          <a:xfrm flipH="1">
            <a:off x="6884406" y="2438044"/>
            <a:ext cx="3683" cy="55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72337" y="5710021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其它敘述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6884405" y="6286085"/>
            <a:ext cx="0" cy="49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748502" y="166337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76020" y="2523407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15" name="流程圖: 決策 14"/>
          <p:cNvSpPr/>
          <p:nvPr/>
        </p:nvSpPr>
        <p:spPr>
          <a:xfrm>
            <a:off x="6020309" y="2983834"/>
            <a:ext cx="1728192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判斷條件</a:t>
            </a:r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5" idx="3"/>
          </p:cNvCxnSpPr>
          <p:nvPr/>
        </p:nvCxnSpPr>
        <p:spPr>
          <a:xfrm>
            <a:off x="7748501" y="3451886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468581" y="3163854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敘述主體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5" idx="2"/>
          </p:cNvCxnSpPr>
          <p:nvPr/>
        </p:nvCxnSpPr>
        <p:spPr>
          <a:xfrm>
            <a:off x="6884405" y="3919938"/>
            <a:ext cx="0" cy="58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744819" y="314527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72337" y="400530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86283" y="4516158"/>
            <a:ext cx="21962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不成立時敘述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884405" y="5092222"/>
            <a:ext cx="0" cy="58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8" idx="3"/>
          </p:cNvCxnSpPr>
          <p:nvPr/>
        </p:nvCxnSpPr>
        <p:spPr>
          <a:xfrm>
            <a:off x="9696400" y="1969991"/>
            <a:ext cx="5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0210800" y="1969992"/>
            <a:ext cx="0" cy="347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>
            <a:off x="9692718" y="3451886"/>
            <a:ext cx="518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6944316" y="5445224"/>
            <a:ext cx="3266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If-else-if </a:t>
            </a:r>
            <a:r>
              <a:rPr lang="zh-TW" altLang="en-US" dirty="0"/>
              <a:t>敘述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412776"/>
            <a:ext cx="7787208" cy="53195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726" y="533400"/>
            <a:ext cx="2542697" cy="13606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725" y="1931888"/>
            <a:ext cx="2542697" cy="14635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602" y="570254"/>
            <a:ext cx="2290745" cy="13875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601" y="2066653"/>
            <a:ext cx="2309318" cy="13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witch </a:t>
            </a:r>
            <a:r>
              <a:rPr lang="zh-TW" altLang="en-US" dirty="0" smtClean="0"/>
              <a:t>敘述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981200" y="1700808"/>
            <a:ext cx="5338544" cy="48965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switch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運算式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</a:rPr>
              <a:t>case </a:t>
            </a:r>
            <a:r>
              <a:rPr lang="zh-TW" altLang="en-US" dirty="0">
                <a:solidFill>
                  <a:schemeClr val="tx1"/>
                </a:solidFill>
              </a:rPr>
              <a:t>選擇值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en-US" altLang="zh-TW" sz="2000" b="1" dirty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敘述主體</a:t>
            </a:r>
            <a:r>
              <a:rPr lang="en-US" altLang="zh-TW" dirty="0">
                <a:solidFill>
                  <a:schemeClr val="tx1"/>
                </a:solidFill>
              </a:rPr>
              <a:t>1;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</a:rPr>
              <a:t>break;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</a:rPr>
              <a:t>case </a:t>
            </a:r>
            <a:r>
              <a:rPr lang="zh-TW" altLang="en-US" dirty="0">
                <a:solidFill>
                  <a:schemeClr val="tx1"/>
                </a:solidFill>
              </a:rPr>
              <a:t>選擇</a:t>
            </a:r>
            <a:r>
              <a:rPr lang="zh-TW" altLang="en-US" dirty="0">
                <a:solidFill>
                  <a:schemeClr val="tx1"/>
                </a:solidFill>
              </a:rPr>
              <a:t>值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sz="2000" b="1" dirty="0">
                <a:solidFill>
                  <a:srgbClr val="FF0000"/>
                </a:solidFill>
              </a:rPr>
              <a:t>: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zh-TW" altLang="en-US" dirty="0">
                <a:solidFill>
                  <a:schemeClr val="tx1"/>
                </a:solidFill>
              </a:rPr>
              <a:t>主體</a:t>
            </a:r>
            <a:r>
              <a:rPr lang="en-US" altLang="zh-TW" dirty="0">
                <a:solidFill>
                  <a:schemeClr val="tx1"/>
                </a:solidFill>
              </a:rPr>
              <a:t>2;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</a:rPr>
              <a:t>break</a:t>
            </a:r>
            <a:r>
              <a:rPr lang="en-US" altLang="zh-TW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>
                <a:solidFill>
                  <a:schemeClr val="tx1"/>
                </a:solidFill>
              </a:rPr>
              <a:t>……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</a:rPr>
              <a:t>case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選擇</a:t>
            </a:r>
            <a:r>
              <a:rPr lang="zh-TW" altLang="en-US" dirty="0">
                <a:solidFill>
                  <a:schemeClr val="tx1"/>
                </a:solidFill>
              </a:rPr>
              <a:t>值</a:t>
            </a:r>
            <a:r>
              <a:rPr lang="en-US" altLang="zh-TW" dirty="0">
                <a:solidFill>
                  <a:schemeClr val="tx1"/>
                </a:solidFill>
              </a:rPr>
              <a:t>n</a:t>
            </a:r>
            <a:r>
              <a:rPr lang="en-US" altLang="zh-TW" sz="2000" b="1" dirty="0">
                <a:solidFill>
                  <a:srgbClr val="FF0000"/>
                </a:solidFill>
              </a:rPr>
              <a:t>: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敘述</a:t>
            </a:r>
            <a:r>
              <a:rPr lang="zh-TW" altLang="en-US" dirty="0">
                <a:solidFill>
                  <a:schemeClr val="tx1"/>
                </a:solidFill>
              </a:rPr>
              <a:t>主體</a:t>
            </a:r>
            <a:r>
              <a:rPr lang="en-US" altLang="zh-TW" dirty="0">
                <a:solidFill>
                  <a:schemeClr val="tx1"/>
                </a:solidFill>
              </a:rPr>
              <a:t>n;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</a:rPr>
              <a:t>break</a:t>
            </a:r>
            <a:r>
              <a:rPr lang="en-US" altLang="zh-TW" sz="2000" b="1" dirty="0">
                <a:solidFill>
                  <a:srgbClr val="FF0000"/>
                </a:solidFill>
              </a:rPr>
              <a:t>;</a:t>
            </a:r>
          </a:p>
          <a:p>
            <a:pPr lvl="2"/>
            <a:r>
              <a:rPr lang="en-US" altLang="zh-TW" sz="2000" b="1" dirty="0">
                <a:solidFill>
                  <a:srgbClr val="FF0000"/>
                </a:solidFill>
              </a:rPr>
              <a:t>default: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	</a:t>
            </a:r>
            <a:r>
              <a:rPr lang="zh-TW" altLang="en-US" dirty="0">
                <a:solidFill>
                  <a:schemeClr val="tx1"/>
                </a:solidFill>
              </a:rPr>
              <a:t>敘述主體</a:t>
            </a:r>
            <a:r>
              <a:rPr lang="en-US" altLang="zh-TW" dirty="0">
                <a:solidFill>
                  <a:schemeClr val="tx1"/>
                </a:solidFill>
              </a:rPr>
              <a:t>;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}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</a:t>
            </a:r>
            <a:r>
              <a:rPr lang="zh-TW" altLang="en-US" dirty="0"/>
              <a:t>敘述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554747"/>
            <a:ext cx="4032448" cy="61482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659" y="1524000"/>
            <a:ext cx="3580034" cy="16561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765" y="3648684"/>
            <a:ext cx="3612610" cy="158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課程助教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軟工實驗室</a:t>
            </a:r>
            <a:r>
              <a:rPr lang="en-US" altLang="zh-TW" dirty="0" smtClean="0"/>
              <a:t>(I)</a:t>
            </a:r>
            <a:r>
              <a:rPr lang="zh-TW" altLang="en-US" dirty="0" smtClean="0"/>
              <a:t> 資電</a:t>
            </a:r>
            <a:r>
              <a:rPr lang="en-US" altLang="zh-TW" dirty="0" smtClean="0"/>
              <a:t>245</a:t>
            </a:r>
          </a:p>
          <a:p>
            <a:r>
              <a:rPr lang="zh-TW" altLang="en-US" dirty="0" smtClean="0"/>
              <a:t>姓名：胥</a:t>
            </a:r>
            <a:r>
              <a:rPr lang="zh-TW" altLang="en-US" dirty="0"/>
              <a:t>沛</a:t>
            </a:r>
            <a:r>
              <a:rPr lang="zh-TW" altLang="en-US" dirty="0" smtClean="0"/>
              <a:t>恩</a:t>
            </a:r>
            <a:endParaRPr lang="en-US" altLang="zh-TW" dirty="0" smtClean="0"/>
          </a:p>
          <a:p>
            <a:r>
              <a:rPr lang="en-US" altLang="zh-TW" dirty="0" smtClean="0"/>
              <a:t>Mail</a:t>
            </a:r>
            <a:r>
              <a:rPr lang="zh-TW" altLang="en-US" dirty="0" smtClean="0"/>
              <a:t>：</a:t>
            </a:r>
            <a:r>
              <a:rPr lang="en-US" altLang="zh-TW" dirty="0" smtClean="0">
                <a:hlinkClick r:id="rId2"/>
              </a:rPr>
              <a:t>m0303799@mail.fcu.edu.tw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請</a:t>
            </a:r>
            <a:r>
              <a:rPr lang="zh-TW" altLang="en-US" dirty="0"/>
              <a:t>益</a:t>
            </a:r>
            <a:r>
              <a:rPr lang="zh-TW" altLang="en-US" dirty="0" smtClean="0"/>
              <a:t>前請先</a:t>
            </a:r>
            <a:r>
              <a:rPr lang="en-US" altLang="zh-TW" dirty="0" smtClean="0"/>
              <a:t>Mail</a:t>
            </a:r>
            <a:r>
              <a:rPr lang="zh-TW" altLang="en-US" dirty="0" smtClean="0"/>
              <a:t>要請益時間，並說明你是誰。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9504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迴圈復習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705600" y="1844824"/>
            <a:ext cx="6780800" cy="37444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</a:rPr>
              <a:t>for(</a:t>
            </a:r>
            <a:r>
              <a:rPr lang="zh-TW" altLang="en-US" sz="2400" dirty="0">
                <a:solidFill>
                  <a:schemeClr val="tx1"/>
                </a:solidFill>
              </a:rPr>
              <a:t>設定迴圈初值</a:t>
            </a:r>
            <a:r>
              <a:rPr lang="en-US" altLang="zh-TW" sz="2400" dirty="0">
                <a:solidFill>
                  <a:schemeClr val="tx1"/>
                </a:solidFill>
              </a:rPr>
              <a:t> ;</a:t>
            </a:r>
            <a:r>
              <a:rPr lang="zh-TW" altLang="en-US" sz="2400" dirty="0">
                <a:solidFill>
                  <a:schemeClr val="tx1"/>
                </a:solidFill>
              </a:rPr>
              <a:t> 判斷條件 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  <a:r>
              <a:rPr lang="zh-TW" altLang="en-US" sz="2400" dirty="0">
                <a:solidFill>
                  <a:schemeClr val="tx1"/>
                </a:solidFill>
              </a:rPr>
              <a:t> 設定增減量</a:t>
            </a:r>
            <a:r>
              <a:rPr lang="en-US" altLang="zh-TW" sz="240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	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zh-TW" altLang="en-US" sz="2400" dirty="0">
                <a:solidFill>
                  <a:schemeClr val="tx1"/>
                </a:solidFill>
              </a:rPr>
              <a:t>迴圈主體</a:t>
            </a:r>
            <a:r>
              <a:rPr lang="en-US" altLang="zh-TW" sz="2400" dirty="0">
                <a:solidFill>
                  <a:schemeClr val="tx1"/>
                </a:solidFill>
              </a:rPr>
              <a:t>;	</a:t>
            </a: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     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</a:t>
            </a:r>
            <a:r>
              <a:rPr lang="zh-TW" altLang="en-US" dirty="0" smtClean="0"/>
              <a:t>復習 </a:t>
            </a:r>
            <a:r>
              <a:rPr lang="en-US" altLang="zh-TW" dirty="0" smtClean="0"/>
              <a:t>- for</a:t>
            </a:r>
            <a:r>
              <a:rPr lang="zh-TW" altLang="en-US" dirty="0" smtClean="0"/>
              <a:t>迴圈 流程圖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784979" y="1524000"/>
            <a:ext cx="0" cy="4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圖: 決策 8"/>
          <p:cNvSpPr/>
          <p:nvPr/>
        </p:nvSpPr>
        <p:spPr>
          <a:xfrm>
            <a:off x="4943872" y="3027751"/>
            <a:ext cx="1728192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</a:t>
            </a:r>
            <a:r>
              <a:rPr lang="zh-TW" altLang="en-US" dirty="0"/>
              <a:t>條件</a:t>
            </a:r>
          </a:p>
        </p:txBody>
      </p:sp>
      <p:cxnSp>
        <p:nvCxnSpPr>
          <p:cNvPr id="10" name="直線單箭頭接點 9"/>
          <p:cNvCxnSpPr>
            <a:stCxn id="9" idx="3"/>
          </p:cNvCxnSpPr>
          <p:nvPr/>
        </p:nvCxnSpPr>
        <p:spPr>
          <a:xfrm>
            <a:off x="6672064" y="3495803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392144" y="3207771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其他敘述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9" idx="2"/>
          </p:cNvCxnSpPr>
          <p:nvPr/>
        </p:nvCxnSpPr>
        <p:spPr>
          <a:xfrm>
            <a:off x="5807968" y="3963855"/>
            <a:ext cx="0" cy="37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195900" y="4323895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迴圈主體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4" idx="2"/>
          </p:cNvCxnSpPr>
          <p:nvPr/>
        </p:nvCxnSpPr>
        <p:spPr>
          <a:xfrm>
            <a:off x="5807968" y="4899960"/>
            <a:ext cx="0" cy="32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091848" y="385990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647402" y="300733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22556" y="1963216"/>
            <a:ext cx="172484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設定迴圈初值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772131" y="2539280"/>
            <a:ext cx="0" cy="4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8004212" y="3796137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059227" y="5287419"/>
            <a:ext cx="14515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設定增減量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3431704" y="2746548"/>
            <a:ext cx="2242354" cy="20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4" idx="1"/>
          </p:cNvCxnSpPr>
          <p:nvPr/>
        </p:nvCxnSpPr>
        <p:spPr>
          <a:xfrm flipH="1">
            <a:off x="3431705" y="5575451"/>
            <a:ext cx="1627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 flipV="1">
            <a:off x="3431705" y="2953816"/>
            <a:ext cx="1" cy="262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迴圈復習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</a:rPr>
              <a:t>設定迴圈初值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while(</a:t>
            </a:r>
            <a:r>
              <a:rPr lang="zh-TW" altLang="en-US" sz="2400" dirty="0">
                <a:solidFill>
                  <a:schemeClr val="tx1"/>
                </a:solidFill>
              </a:rPr>
              <a:t>條件判斷</a:t>
            </a:r>
            <a:r>
              <a:rPr lang="en-US" altLang="zh-TW" sz="2400" dirty="0">
                <a:solidFill>
                  <a:schemeClr val="tx1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zh-TW" altLang="en-US" sz="2400" dirty="0">
                <a:solidFill>
                  <a:schemeClr val="tx1"/>
                </a:solidFill>
              </a:rPr>
              <a:t>迴圈主體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zh-TW" altLang="en-US" sz="2400" dirty="0">
                <a:solidFill>
                  <a:schemeClr val="tx1"/>
                </a:solidFill>
              </a:rPr>
              <a:t>設定增減量</a:t>
            </a:r>
            <a:r>
              <a:rPr lang="en-US" altLang="zh-TW" sz="2400" dirty="0">
                <a:solidFill>
                  <a:schemeClr val="tx1"/>
                </a:solidFill>
              </a:rPr>
              <a:t>;	</a:t>
            </a: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     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</a:t>
            </a:r>
            <a:r>
              <a:rPr lang="zh-TW" altLang="en-US" dirty="0" smtClean="0"/>
              <a:t>復習 </a:t>
            </a:r>
            <a:r>
              <a:rPr lang="en-US" altLang="zh-TW" dirty="0" smtClean="0"/>
              <a:t>- while</a:t>
            </a:r>
            <a:r>
              <a:rPr lang="en-US" altLang="zh-TW" dirty="0"/>
              <a:t>()</a:t>
            </a:r>
            <a:r>
              <a:rPr lang="zh-TW" altLang="en-US" dirty="0"/>
              <a:t>迴圈</a:t>
            </a:r>
          </a:p>
        </p:txBody>
      </p:sp>
      <p:cxnSp>
        <p:nvCxnSpPr>
          <p:cNvPr id="4" name="直線單箭頭接點 3"/>
          <p:cNvCxnSpPr/>
          <p:nvPr/>
        </p:nvCxnSpPr>
        <p:spPr>
          <a:xfrm>
            <a:off x="5696751" y="765757"/>
            <a:ext cx="0" cy="48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圖: 決策 4"/>
          <p:cNvSpPr/>
          <p:nvPr/>
        </p:nvSpPr>
        <p:spPr>
          <a:xfrm>
            <a:off x="4832655" y="2346585"/>
            <a:ext cx="1728192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</a:t>
            </a:r>
            <a:r>
              <a:rPr lang="zh-TW" altLang="en-US" dirty="0"/>
              <a:t>條件</a:t>
            </a:r>
          </a:p>
        </p:txBody>
      </p:sp>
      <p:cxnSp>
        <p:nvCxnSpPr>
          <p:cNvPr id="6" name="直線單箭頭接點 5"/>
          <p:cNvCxnSpPr>
            <a:stCxn id="5" idx="3"/>
          </p:cNvCxnSpPr>
          <p:nvPr/>
        </p:nvCxnSpPr>
        <p:spPr>
          <a:xfrm>
            <a:off x="6560847" y="2814637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303349" y="2613882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其他敘述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5" idx="2"/>
          </p:cNvCxnSpPr>
          <p:nvPr/>
        </p:nvCxnSpPr>
        <p:spPr>
          <a:xfrm>
            <a:off x="5696751" y="3282689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84683" y="4362809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迴圈主體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9" idx="2"/>
          </p:cNvCxnSpPr>
          <p:nvPr/>
        </p:nvCxnSpPr>
        <p:spPr>
          <a:xfrm>
            <a:off x="5696751" y="4938873"/>
            <a:ext cx="0" cy="9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711681" y="354807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560847" y="238825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71864" y="1268760"/>
            <a:ext cx="17641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設定迴圈初值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698164" y="1844824"/>
            <a:ext cx="0" cy="48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930921" y="3238709"/>
            <a:ext cx="0" cy="9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907868" y="5838973"/>
            <a:ext cx="16921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設定增減量</a:t>
            </a:r>
            <a:endParaRPr lang="zh-TW" altLang="en-US" dirty="0"/>
          </a:p>
        </p:txBody>
      </p:sp>
      <p:cxnSp>
        <p:nvCxnSpPr>
          <p:cNvPr id="17" name="直線接點 16"/>
          <p:cNvCxnSpPr>
            <a:stCxn id="16" idx="1"/>
          </p:cNvCxnSpPr>
          <p:nvPr/>
        </p:nvCxnSpPr>
        <p:spPr>
          <a:xfrm flipH="1">
            <a:off x="3536512" y="6127005"/>
            <a:ext cx="1371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 flipV="1">
            <a:off x="3536512" y="2811307"/>
            <a:ext cx="1" cy="331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5" idx="1"/>
          </p:cNvCxnSpPr>
          <p:nvPr/>
        </p:nvCxnSpPr>
        <p:spPr>
          <a:xfrm>
            <a:off x="3536511" y="2811307"/>
            <a:ext cx="1296144" cy="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迴圈復習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2423592" y="2276872"/>
            <a:ext cx="7344816" cy="29523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</a:rPr>
              <a:t>設定迴圈初值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do{</a:t>
            </a: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zh-TW" altLang="en-US" sz="2400" dirty="0">
                <a:solidFill>
                  <a:schemeClr val="tx1"/>
                </a:solidFill>
              </a:rPr>
              <a:t>迴圈主體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zh-TW" altLang="en-US" sz="2400" dirty="0">
                <a:solidFill>
                  <a:schemeClr val="tx1"/>
                </a:solidFill>
              </a:rPr>
              <a:t>設定增減值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} while(</a:t>
            </a:r>
            <a:r>
              <a:rPr lang="zh-TW" altLang="en-US" sz="2400" dirty="0">
                <a:solidFill>
                  <a:schemeClr val="tx1"/>
                </a:solidFill>
              </a:rPr>
              <a:t>判斷</a:t>
            </a:r>
            <a:r>
              <a:rPr lang="zh-TW" altLang="en-US" sz="2400" dirty="0">
                <a:solidFill>
                  <a:schemeClr val="tx1"/>
                </a:solidFill>
              </a:rPr>
              <a:t>條件</a:t>
            </a:r>
            <a:r>
              <a:rPr lang="en-US" altLang="zh-TW" sz="2400" dirty="0">
                <a:solidFill>
                  <a:schemeClr val="tx1"/>
                </a:solidFill>
              </a:rPr>
              <a:t>) ;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</a:t>
            </a:r>
            <a:r>
              <a:rPr lang="zh-TW" altLang="en-US" dirty="0" smtClean="0"/>
              <a:t>復習 </a:t>
            </a:r>
            <a:r>
              <a:rPr lang="en-US" altLang="zh-TW" dirty="0" smtClean="0"/>
              <a:t>-do </a:t>
            </a:r>
            <a:r>
              <a:rPr lang="en-US" altLang="zh-TW" dirty="0"/>
              <a:t>while() </a:t>
            </a:r>
            <a:r>
              <a:rPr lang="zh-TW" altLang="en-US" dirty="0"/>
              <a:t>迴圈</a:t>
            </a:r>
          </a:p>
        </p:txBody>
      </p:sp>
      <p:cxnSp>
        <p:nvCxnSpPr>
          <p:cNvPr id="4" name="直線單箭頭接點 3"/>
          <p:cNvCxnSpPr/>
          <p:nvPr/>
        </p:nvCxnSpPr>
        <p:spPr>
          <a:xfrm>
            <a:off x="8919304" y="599033"/>
            <a:ext cx="0" cy="48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圖: 決策 4"/>
          <p:cNvSpPr/>
          <p:nvPr/>
        </p:nvSpPr>
        <p:spPr>
          <a:xfrm>
            <a:off x="8076220" y="4234845"/>
            <a:ext cx="1728192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</a:t>
            </a:r>
            <a:r>
              <a:rPr lang="zh-TW" altLang="en-US" dirty="0"/>
              <a:t>條件</a:t>
            </a:r>
          </a:p>
        </p:txBody>
      </p:sp>
      <p:sp>
        <p:nvSpPr>
          <p:cNvPr id="9" name="矩形 8"/>
          <p:cNvSpPr/>
          <p:nvPr/>
        </p:nvSpPr>
        <p:spPr>
          <a:xfrm>
            <a:off x="8343947" y="2141887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迴圈主體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9" idx="2"/>
          </p:cNvCxnSpPr>
          <p:nvPr/>
        </p:nvCxnSpPr>
        <p:spPr>
          <a:xfrm flipH="1">
            <a:off x="8942433" y="2717952"/>
            <a:ext cx="13582" cy="46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494010" y="4333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998937" y="5184205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094417" y="1102036"/>
            <a:ext cx="17641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設定迴圈初值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8920717" y="1678100"/>
            <a:ext cx="0" cy="48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099757" y="3181738"/>
            <a:ext cx="16921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設定增減量</a:t>
            </a:r>
            <a:endParaRPr lang="zh-TW" altLang="en-US" dirty="0"/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687988" y="4702897"/>
            <a:ext cx="1371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684722" y="1921373"/>
            <a:ext cx="2234583" cy="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8940316" y="3757803"/>
            <a:ext cx="13582" cy="46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328248" y="5661248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其他敘述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8942324" y="5184206"/>
            <a:ext cx="13582" cy="46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 flipV="1">
            <a:off x="6684722" y="1921372"/>
            <a:ext cx="3267" cy="2781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3" idx="2"/>
          </p:cNvCxnSpPr>
          <p:nvPr/>
        </p:nvCxnSpPr>
        <p:spPr>
          <a:xfrm>
            <a:off x="8940316" y="6237313"/>
            <a:ext cx="0" cy="49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迴圈的跳離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en-US" altLang="zh-TW" dirty="0"/>
              <a:t> </a:t>
            </a:r>
            <a:r>
              <a:rPr lang="zh-TW" altLang="en-US" dirty="0" smtClean="0"/>
              <a:t>敘述</a:t>
            </a:r>
            <a:endParaRPr lang="en-US" altLang="zh-TW" dirty="0" smtClean="0"/>
          </a:p>
          <a:p>
            <a:pPr lvl="1"/>
            <a:r>
              <a:rPr lang="en-US" altLang="zh-TW" dirty="0"/>
              <a:t>b</a:t>
            </a:r>
            <a:r>
              <a:rPr lang="en-US" altLang="zh-TW" dirty="0" smtClean="0"/>
              <a:t>reak</a:t>
            </a:r>
            <a:r>
              <a:rPr lang="zh-TW" altLang="en-US" dirty="0" smtClean="0"/>
              <a:t>敘述可以讓程式強迫跳離迴圈，當程式執行到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時，即會跳離當前迴圈。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705600" y="2808784"/>
            <a:ext cx="6780800" cy="37444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tx1"/>
                </a:solidFill>
              </a:rPr>
              <a:t>for(</a:t>
            </a:r>
            <a:r>
              <a:rPr lang="zh-TW" altLang="en-US" sz="2000" dirty="0">
                <a:solidFill>
                  <a:schemeClr val="tx1"/>
                </a:solidFill>
              </a:rPr>
              <a:t>設定迴圈初值</a:t>
            </a:r>
            <a:r>
              <a:rPr lang="en-US" altLang="zh-TW" sz="2000" dirty="0">
                <a:solidFill>
                  <a:schemeClr val="tx1"/>
                </a:solidFill>
              </a:rPr>
              <a:t> ;</a:t>
            </a:r>
            <a:r>
              <a:rPr lang="zh-TW" altLang="en-US" sz="2000" dirty="0">
                <a:solidFill>
                  <a:schemeClr val="tx1"/>
                </a:solidFill>
              </a:rPr>
              <a:t> 判斷條件 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  <a:r>
              <a:rPr lang="zh-TW" altLang="en-US" sz="2000" dirty="0">
                <a:solidFill>
                  <a:schemeClr val="tx1"/>
                </a:solidFill>
              </a:rPr>
              <a:t> 設定增減量</a:t>
            </a:r>
            <a:r>
              <a:rPr lang="en-US" altLang="zh-TW" sz="200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	</a:t>
            </a:r>
            <a:endParaRPr lang="en-US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</a:t>
            </a:r>
            <a:r>
              <a:rPr lang="zh-TW" altLang="en-US" sz="2000" dirty="0">
                <a:solidFill>
                  <a:schemeClr val="tx1"/>
                </a:solidFill>
              </a:rPr>
              <a:t>敘述</a:t>
            </a:r>
            <a:r>
              <a:rPr lang="en-US" altLang="zh-TW" sz="2000" dirty="0">
                <a:solidFill>
                  <a:schemeClr val="tx1"/>
                </a:solidFill>
              </a:rPr>
              <a:t>1;	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       敘述</a:t>
            </a:r>
            <a:r>
              <a:rPr lang="en-US" altLang="zh-TW" sz="2000" dirty="0">
                <a:solidFill>
                  <a:schemeClr val="tx1"/>
                </a:solidFill>
              </a:rPr>
              <a:t>2;</a:t>
            </a:r>
            <a:r>
              <a:rPr lang="en-US" altLang="zh-TW" sz="2000" dirty="0">
                <a:solidFill>
                  <a:schemeClr val="tx1"/>
                </a:solidFill>
              </a:rPr>
              <a:t>	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zh-TW" altLang="en-US" sz="2000" dirty="0">
                <a:solidFill>
                  <a:schemeClr val="tx1"/>
                </a:solidFill>
              </a:rPr>
              <a:t>          敘述</a:t>
            </a:r>
            <a:r>
              <a:rPr lang="en-US" altLang="zh-TW" sz="2000" dirty="0">
                <a:solidFill>
                  <a:schemeClr val="tx1"/>
                </a:solidFill>
              </a:rPr>
              <a:t>3;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zh-TW" altLang="en-US" sz="2000" dirty="0">
                <a:solidFill>
                  <a:schemeClr val="tx1"/>
                </a:solidFill>
              </a:rPr>
              <a:t>          </a:t>
            </a:r>
            <a:r>
              <a:rPr lang="en-US" altLang="zh-TW" sz="2000" dirty="0">
                <a:solidFill>
                  <a:schemeClr val="tx1"/>
                </a:solidFill>
              </a:rPr>
              <a:t>…..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zh-TW" altLang="en-US" sz="2000" dirty="0">
                <a:solidFill>
                  <a:schemeClr val="tx1"/>
                </a:solidFill>
              </a:rPr>
              <a:t>          </a:t>
            </a:r>
            <a:r>
              <a:rPr lang="en-US" altLang="zh-TW" sz="2000" dirty="0">
                <a:solidFill>
                  <a:schemeClr val="tx1"/>
                </a:solidFill>
              </a:rPr>
              <a:t>break;</a:t>
            </a:r>
            <a:r>
              <a:rPr lang="en-US" altLang="zh-TW" sz="2000" dirty="0">
                <a:solidFill>
                  <a:schemeClr val="tx1"/>
                </a:solidFill>
              </a:rPr>
              <a:t>	</a:t>
            </a:r>
            <a:endParaRPr lang="en-US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    …..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           </a:t>
            </a:r>
            <a:r>
              <a:rPr lang="zh-TW" altLang="en-US" sz="2000" dirty="0">
                <a:solidFill>
                  <a:schemeClr val="tx1"/>
                </a:solidFill>
              </a:rPr>
              <a:t>敘述</a:t>
            </a:r>
            <a:r>
              <a:rPr lang="en-US" altLang="zh-TW" sz="2000" dirty="0">
                <a:solidFill>
                  <a:schemeClr val="tx1"/>
                </a:solidFill>
              </a:rPr>
              <a:t>n;</a:t>
            </a:r>
            <a:r>
              <a:rPr lang="en-US" altLang="zh-TW" sz="20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     }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    </a:t>
            </a:r>
            <a:r>
              <a:rPr lang="en-US" altLang="zh-TW" sz="2000" dirty="0">
                <a:solidFill>
                  <a:schemeClr val="tx1"/>
                </a:solidFill>
              </a:rPr>
              <a:t>……;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11" y="4806044"/>
            <a:ext cx="864096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5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向右箭號 5"/>
          <p:cNvSpPr/>
          <p:nvPr/>
        </p:nvSpPr>
        <p:spPr>
          <a:xfrm>
            <a:off x="2491280" y="4986064"/>
            <a:ext cx="873411" cy="1481044"/>
          </a:xfrm>
          <a:prstGeom prst="curved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巢狀迴圈</a:t>
            </a:r>
            <a:endParaRPr lang="zh-TW" altLang="en-US" dirty="0"/>
          </a:p>
        </p:txBody>
      </p:sp>
      <p:sp>
        <p:nvSpPr>
          <p:cNvPr id="4" name="流程圖: 結束點 3"/>
          <p:cNvSpPr/>
          <p:nvPr/>
        </p:nvSpPr>
        <p:spPr>
          <a:xfrm>
            <a:off x="5145759" y="53340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2889" y="1134407"/>
            <a:ext cx="12601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設定初值</a:t>
            </a:r>
            <a:endParaRPr lang="zh-TW" altLang="en-US" dirty="0"/>
          </a:p>
        </p:txBody>
      </p:sp>
      <p:sp>
        <p:nvSpPr>
          <p:cNvPr id="6" name="菱形 5"/>
          <p:cNvSpPr/>
          <p:nvPr/>
        </p:nvSpPr>
        <p:spPr>
          <a:xfrm>
            <a:off x="4821504" y="1757699"/>
            <a:ext cx="1562910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條件判斷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35561" y="4094020"/>
            <a:ext cx="144313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設定增減</a:t>
            </a:r>
            <a:r>
              <a:rPr lang="zh-TW" altLang="en-US" dirty="0"/>
              <a:t>值</a:t>
            </a:r>
          </a:p>
        </p:txBody>
      </p:sp>
      <p:sp>
        <p:nvSpPr>
          <p:cNvPr id="8" name="矩形 7"/>
          <p:cNvSpPr/>
          <p:nvPr/>
        </p:nvSpPr>
        <p:spPr>
          <a:xfrm>
            <a:off x="4972889" y="3062552"/>
            <a:ext cx="126014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設定初值</a:t>
            </a:r>
            <a:endParaRPr lang="zh-TW" altLang="en-US" dirty="0"/>
          </a:p>
        </p:txBody>
      </p:sp>
      <p:sp>
        <p:nvSpPr>
          <p:cNvPr id="9" name="菱形 8"/>
          <p:cNvSpPr/>
          <p:nvPr/>
        </p:nvSpPr>
        <p:spPr>
          <a:xfrm>
            <a:off x="4821503" y="3805988"/>
            <a:ext cx="1562910" cy="93610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條件判斷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81392" y="5210144"/>
            <a:ext cx="1443135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迴圈主體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4" idx="2"/>
            <a:endCxn id="5" idx="0"/>
          </p:cNvCxnSpPr>
          <p:nvPr/>
        </p:nvCxnSpPr>
        <p:spPr>
          <a:xfrm>
            <a:off x="5602959" y="835153"/>
            <a:ext cx="0" cy="29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2"/>
            <a:endCxn id="6" idx="0"/>
          </p:cNvCxnSpPr>
          <p:nvPr/>
        </p:nvCxnSpPr>
        <p:spPr>
          <a:xfrm>
            <a:off x="5602959" y="1494447"/>
            <a:ext cx="0" cy="26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2"/>
            <a:endCxn id="8" idx="0"/>
          </p:cNvCxnSpPr>
          <p:nvPr/>
        </p:nvCxnSpPr>
        <p:spPr>
          <a:xfrm>
            <a:off x="5602959" y="2693804"/>
            <a:ext cx="0" cy="36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2"/>
            <a:endCxn id="9" idx="0"/>
          </p:cNvCxnSpPr>
          <p:nvPr/>
        </p:nvCxnSpPr>
        <p:spPr>
          <a:xfrm flipH="1">
            <a:off x="5602959" y="3422592"/>
            <a:ext cx="1" cy="38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9" idx="2"/>
            <a:endCxn id="10" idx="0"/>
          </p:cNvCxnSpPr>
          <p:nvPr/>
        </p:nvCxnSpPr>
        <p:spPr>
          <a:xfrm>
            <a:off x="5602959" y="4742092"/>
            <a:ext cx="1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0" idx="2"/>
            <a:endCxn id="32" idx="0"/>
          </p:cNvCxnSpPr>
          <p:nvPr/>
        </p:nvCxnSpPr>
        <p:spPr>
          <a:xfrm flipH="1">
            <a:off x="5602959" y="5570184"/>
            <a:ext cx="1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881391" y="6146248"/>
            <a:ext cx="1443135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設定增減值</a:t>
            </a:r>
            <a:endParaRPr lang="zh-TW" altLang="en-US" dirty="0"/>
          </a:p>
        </p:txBody>
      </p:sp>
      <p:cxnSp>
        <p:nvCxnSpPr>
          <p:cNvPr id="38" name="肘形接點 37"/>
          <p:cNvCxnSpPr>
            <a:stCxn id="32" idx="3"/>
          </p:cNvCxnSpPr>
          <p:nvPr/>
        </p:nvCxnSpPr>
        <p:spPr>
          <a:xfrm flipV="1">
            <a:off x="6324526" y="3614290"/>
            <a:ext cx="491555" cy="27119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5602958" y="3614290"/>
            <a:ext cx="1225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9" idx="1"/>
            <a:endCxn id="7" idx="3"/>
          </p:cNvCxnSpPr>
          <p:nvPr/>
        </p:nvCxnSpPr>
        <p:spPr>
          <a:xfrm flipH="1">
            <a:off x="3578695" y="4274040"/>
            <a:ext cx="1242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/>
          <p:nvPr/>
        </p:nvCxnSpPr>
        <p:spPr>
          <a:xfrm rot="5400000" flipH="1" flipV="1">
            <a:off x="3069970" y="1551389"/>
            <a:ext cx="2467947" cy="259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821502" y="3062552"/>
            <a:ext cx="2066586" cy="353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迴圈主體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536160" y="1134408"/>
            <a:ext cx="2592288" cy="4075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for(</a:t>
            </a:r>
            <a:r>
              <a:rPr lang="en-US" altLang="zh-TW" dirty="0" err="1">
                <a:solidFill>
                  <a:schemeClr val="tx1"/>
                </a:solidFill>
              </a:rPr>
              <a:t>i</a:t>
            </a:r>
            <a:r>
              <a:rPr lang="en-US" altLang="zh-TW" dirty="0">
                <a:solidFill>
                  <a:schemeClr val="tx1"/>
                </a:solidFill>
              </a:rPr>
              <a:t> =1; </a:t>
            </a:r>
            <a:r>
              <a:rPr lang="en-US" altLang="zh-TW" dirty="0" err="1">
                <a:solidFill>
                  <a:schemeClr val="tx1"/>
                </a:solidFill>
              </a:rPr>
              <a:t>i</a:t>
            </a:r>
            <a:r>
              <a:rPr lang="en-US" altLang="zh-TW" dirty="0">
                <a:solidFill>
                  <a:schemeClr val="tx1"/>
                </a:solidFill>
              </a:rPr>
              <a:t>&lt;10;i++){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   for(j=1;j&lt;10;j++){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        ………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   }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}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736051" y="2708158"/>
            <a:ext cx="2066586" cy="953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迴圈主體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38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  <a:r>
              <a:rPr lang="en-US" altLang="zh-TW" dirty="0"/>
              <a:t>(function)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844824"/>
            <a:ext cx="5806725" cy="38884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775" y="4869160"/>
            <a:ext cx="2884013" cy="15841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63552" y="2348880"/>
            <a:ext cx="1728193" cy="144016"/>
          </a:xfrm>
          <a:prstGeom prst="rect">
            <a:avLst/>
          </a:prstGeom>
          <a:solidFill>
            <a:schemeClr val="tx2">
              <a:lumMod val="60000"/>
              <a:lumOff val="40000"/>
              <a:alpha val="3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51585" y="2996952"/>
            <a:ext cx="792088" cy="147228"/>
          </a:xfrm>
          <a:prstGeom prst="rect">
            <a:avLst/>
          </a:prstGeom>
          <a:solidFill>
            <a:schemeClr val="tx2">
              <a:lumMod val="60000"/>
              <a:lumOff val="40000"/>
              <a:alpha val="3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351585" y="3430606"/>
            <a:ext cx="792088" cy="147228"/>
          </a:xfrm>
          <a:prstGeom prst="rect">
            <a:avLst/>
          </a:prstGeom>
          <a:solidFill>
            <a:schemeClr val="tx2">
              <a:lumMod val="60000"/>
              <a:lumOff val="40000"/>
              <a:alpha val="3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63551" y="4496738"/>
            <a:ext cx="3168353" cy="1164510"/>
          </a:xfrm>
          <a:prstGeom prst="rect">
            <a:avLst/>
          </a:prstGeom>
          <a:solidFill>
            <a:schemeClr val="tx2">
              <a:lumMod val="60000"/>
              <a:lumOff val="40000"/>
              <a:alpha val="3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19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函數的運作方式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2132856"/>
            <a:ext cx="3104693" cy="18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48" y="2060848"/>
            <a:ext cx="4201879" cy="144016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7" name="直線單箭頭接點 6"/>
          <p:cNvCxnSpPr/>
          <p:nvPr/>
        </p:nvCxnSpPr>
        <p:spPr>
          <a:xfrm flipV="1">
            <a:off x="3647728" y="2204864"/>
            <a:ext cx="2592288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3728960" y="2348880"/>
            <a:ext cx="2511057" cy="86244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/>
          <p:nvPr/>
        </p:nvCxnSpPr>
        <p:spPr>
          <a:xfrm rot="10800000">
            <a:off x="5384268" y="2852936"/>
            <a:ext cx="1071772" cy="576064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弧形接點 11"/>
          <p:cNvCxnSpPr/>
          <p:nvPr/>
        </p:nvCxnSpPr>
        <p:spPr>
          <a:xfrm rot="10800000">
            <a:off x="4379897" y="3392998"/>
            <a:ext cx="2076145" cy="49813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16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複習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851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51584" y="1988840"/>
            <a:ext cx="73448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回傳值型態 函數名稱</a:t>
            </a:r>
            <a:r>
              <a:rPr lang="en-US" altLang="zh-TW" sz="2400" dirty="0">
                <a:solidFill>
                  <a:schemeClr val="tx1"/>
                </a:solidFill>
              </a:rPr>
              <a:t>(</a:t>
            </a:r>
            <a:r>
              <a:rPr lang="zh-TW" altLang="en-US" sz="2400" dirty="0">
                <a:solidFill>
                  <a:schemeClr val="tx1"/>
                </a:solidFill>
              </a:rPr>
              <a:t>引數型態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1,</a:t>
            </a:r>
            <a:r>
              <a:rPr lang="zh-TW" altLang="en-US" sz="2400" dirty="0">
                <a:solidFill>
                  <a:schemeClr val="tx1"/>
                </a:solidFill>
              </a:rPr>
              <a:t>引數型態</a:t>
            </a:r>
            <a:r>
              <a:rPr lang="en-US" altLang="zh-TW" sz="2400" dirty="0">
                <a:solidFill>
                  <a:schemeClr val="tx1"/>
                </a:solidFill>
              </a:rPr>
              <a:t>2, ……);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圖說文字 4"/>
          <p:cNvSpPr/>
          <p:nvPr/>
        </p:nvSpPr>
        <p:spPr>
          <a:xfrm>
            <a:off x="1775520" y="3098540"/>
            <a:ext cx="2880320" cy="1068288"/>
          </a:xfrm>
          <a:prstGeom prst="wedgeRectCallout">
            <a:avLst>
              <a:gd name="adj1" fmla="val -4819"/>
              <a:gd name="adj2" fmla="val -91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設定此函數的回傳值形態</a:t>
            </a:r>
            <a:endParaRPr lang="en-US" altLang="zh-TW" dirty="0"/>
          </a:p>
          <a:p>
            <a:pPr algn="ctr"/>
            <a:r>
              <a:rPr lang="zh-TW" altLang="en-US" dirty="0"/>
              <a:t>若無回傳為</a:t>
            </a:r>
            <a:r>
              <a:rPr lang="en-US" altLang="zh-TW" dirty="0"/>
              <a:t>void</a:t>
            </a:r>
            <a:endParaRPr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3359696" y="4762064"/>
            <a:ext cx="2880320" cy="1068288"/>
          </a:xfrm>
          <a:prstGeom prst="wedgeRectCallout">
            <a:avLst>
              <a:gd name="adj1" fmla="val 1228"/>
              <a:gd name="adj2" fmla="val -243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設定此函數的名稱</a:t>
            </a:r>
            <a:endParaRPr lang="en-US" altLang="zh-TW" dirty="0"/>
          </a:p>
          <a:p>
            <a:pPr algn="ctr"/>
            <a:r>
              <a:rPr lang="zh-TW" altLang="en-US" dirty="0"/>
              <a:t>用於呼叫時使用</a:t>
            </a:r>
            <a:endParaRPr lang="zh-TW" altLang="en-US" dirty="0"/>
          </a:p>
        </p:txBody>
      </p:sp>
      <p:sp>
        <p:nvSpPr>
          <p:cNvPr id="7" name="矩形圖說文字 6"/>
          <p:cNvSpPr/>
          <p:nvPr/>
        </p:nvSpPr>
        <p:spPr>
          <a:xfrm>
            <a:off x="6778744" y="4058519"/>
            <a:ext cx="3277696" cy="1068288"/>
          </a:xfrm>
          <a:prstGeom prst="wedgeRectCallout">
            <a:avLst>
              <a:gd name="adj1" fmla="val -44427"/>
              <a:gd name="adj2" fmla="val -17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呼叫此函數時需要給予的引數</a:t>
            </a:r>
            <a:endParaRPr lang="en-US" altLang="zh-TW" dirty="0"/>
          </a:p>
          <a:p>
            <a:pPr algn="ctr"/>
            <a:r>
              <a:rPr lang="zh-TW" altLang="en-US" dirty="0"/>
              <a:t>若無引數則為</a:t>
            </a:r>
            <a:r>
              <a:rPr lang="en-US" altLang="zh-TW" dirty="0"/>
              <a:t>void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852084" y="5223369"/>
            <a:ext cx="2746648" cy="3197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</a:rPr>
              <a:t>回傳值型態</a:t>
            </a:r>
            <a:r>
              <a:rPr lang="en-US" altLang="zh-TW" sz="1200" b="1" dirty="0">
                <a:solidFill>
                  <a:srgbClr val="FF0000"/>
                </a:solidFill>
              </a:rPr>
              <a:t> </a:t>
            </a:r>
            <a:r>
              <a:rPr lang="zh-TW" altLang="en-US" sz="1200" dirty="0">
                <a:solidFill>
                  <a:schemeClr val="tx1"/>
                </a:solidFill>
              </a:rPr>
              <a:t>函數名稱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en-US" altLang="zh-TW" sz="1200" b="1" dirty="0">
                <a:solidFill>
                  <a:srgbClr val="FF0000"/>
                </a:solidFill>
              </a:rPr>
              <a:t>void</a:t>
            </a:r>
            <a:r>
              <a:rPr lang="en-US" altLang="zh-TW" sz="1200" dirty="0">
                <a:solidFill>
                  <a:schemeClr val="tx1"/>
                </a:solidFill>
              </a:rPr>
              <a:t>);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989417" y="5649838"/>
            <a:ext cx="2471983" cy="3141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</a:rPr>
              <a:t>回傳值</a:t>
            </a:r>
            <a:r>
              <a:rPr lang="zh-TW" altLang="en-US" sz="1200" b="1" dirty="0">
                <a:solidFill>
                  <a:schemeClr val="tx1"/>
                </a:solidFill>
              </a:rPr>
              <a:t>型態 </a:t>
            </a:r>
            <a:r>
              <a:rPr lang="zh-TW" altLang="en-US" sz="1200" dirty="0">
                <a:solidFill>
                  <a:schemeClr val="tx1"/>
                </a:solidFill>
              </a:rPr>
              <a:t>函數名稱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en-US" altLang="zh-TW" sz="1200" b="1" dirty="0" err="1">
                <a:solidFill>
                  <a:srgbClr val="FF0000"/>
                </a:solidFill>
              </a:rPr>
              <a:t>int</a:t>
            </a:r>
            <a:r>
              <a:rPr lang="en-US" altLang="zh-TW" sz="1200" b="1" dirty="0">
                <a:solidFill>
                  <a:srgbClr val="FF0000"/>
                </a:solidFill>
              </a:rPr>
              <a:t> a, </a:t>
            </a:r>
            <a:r>
              <a:rPr lang="en-US" altLang="zh-TW" sz="1200" b="1" dirty="0" err="1">
                <a:solidFill>
                  <a:srgbClr val="FF0000"/>
                </a:solidFill>
              </a:rPr>
              <a:t>int</a:t>
            </a:r>
            <a:r>
              <a:rPr lang="en-US" altLang="zh-TW" sz="1200" b="1" dirty="0">
                <a:solidFill>
                  <a:srgbClr val="FF0000"/>
                </a:solidFill>
              </a:rPr>
              <a:t> b</a:t>
            </a:r>
            <a:r>
              <a:rPr lang="en-US" altLang="zh-TW" sz="1200" dirty="0">
                <a:solidFill>
                  <a:schemeClr val="tx1"/>
                </a:solidFill>
              </a:rPr>
              <a:t>);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584746" y="4218754"/>
            <a:ext cx="3240360" cy="3298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</a:rPr>
              <a:t>void </a:t>
            </a:r>
            <a:r>
              <a:rPr lang="zh-TW" altLang="en-US" sz="1200" dirty="0">
                <a:solidFill>
                  <a:schemeClr val="tx1"/>
                </a:solidFill>
              </a:rPr>
              <a:t>函數名稱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dirty="0">
                <a:solidFill>
                  <a:schemeClr val="tx1"/>
                </a:solidFill>
              </a:rPr>
              <a:t>引數型態</a:t>
            </a:r>
            <a:r>
              <a:rPr lang="zh-TW" altLang="en-US" sz="1200" dirty="0">
                <a:solidFill>
                  <a:schemeClr val="tx1"/>
                </a:solidFill>
              </a:rPr>
              <a:t> </a:t>
            </a:r>
            <a:r>
              <a:rPr lang="en-US" altLang="zh-TW" sz="1200" dirty="0">
                <a:solidFill>
                  <a:schemeClr val="tx1"/>
                </a:solidFill>
              </a:rPr>
              <a:t>1,</a:t>
            </a:r>
            <a:r>
              <a:rPr lang="zh-TW" altLang="en-US" sz="1200" dirty="0">
                <a:solidFill>
                  <a:schemeClr val="tx1"/>
                </a:solidFill>
              </a:rPr>
              <a:t>引數型態</a:t>
            </a:r>
            <a:r>
              <a:rPr lang="en-US" altLang="zh-TW" sz="1200" dirty="0">
                <a:solidFill>
                  <a:schemeClr val="tx1"/>
                </a:solidFill>
              </a:rPr>
              <a:t>2, ……);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06006" y="4588460"/>
            <a:ext cx="3240360" cy="3240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err="1">
                <a:solidFill>
                  <a:srgbClr val="FF0000"/>
                </a:solidFill>
              </a:rPr>
              <a:t>int</a:t>
            </a:r>
            <a:r>
              <a:rPr lang="en-US" altLang="zh-TW" sz="1200" b="1" dirty="0">
                <a:solidFill>
                  <a:srgbClr val="FF0000"/>
                </a:solidFill>
              </a:rPr>
              <a:t> </a:t>
            </a:r>
            <a:r>
              <a:rPr lang="zh-TW" altLang="en-US" sz="1200" dirty="0">
                <a:solidFill>
                  <a:schemeClr val="tx1"/>
                </a:solidFill>
              </a:rPr>
              <a:t>函數名稱</a:t>
            </a:r>
            <a:r>
              <a:rPr lang="en-US" altLang="zh-TW" sz="1200" dirty="0">
                <a:solidFill>
                  <a:schemeClr val="tx1"/>
                </a:solidFill>
              </a:rPr>
              <a:t>(</a:t>
            </a:r>
            <a:r>
              <a:rPr lang="zh-TW" altLang="en-US" sz="1200" dirty="0">
                <a:solidFill>
                  <a:schemeClr val="tx1"/>
                </a:solidFill>
              </a:rPr>
              <a:t>引數型態</a:t>
            </a:r>
            <a:r>
              <a:rPr lang="zh-TW" altLang="en-US" sz="1200" dirty="0">
                <a:solidFill>
                  <a:schemeClr val="tx1"/>
                </a:solidFill>
              </a:rPr>
              <a:t> </a:t>
            </a:r>
            <a:r>
              <a:rPr lang="en-US" altLang="zh-TW" sz="1200" dirty="0">
                <a:solidFill>
                  <a:schemeClr val="tx1"/>
                </a:solidFill>
              </a:rPr>
              <a:t>1,</a:t>
            </a:r>
            <a:r>
              <a:rPr lang="zh-TW" altLang="en-US" sz="1200" dirty="0">
                <a:solidFill>
                  <a:schemeClr val="tx1"/>
                </a:solidFill>
              </a:rPr>
              <a:t>引數型態</a:t>
            </a:r>
            <a:r>
              <a:rPr lang="en-US" altLang="zh-TW" sz="1200" dirty="0">
                <a:solidFill>
                  <a:schemeClr val="tx1"/>
                </a:solidFill>
              </a:rPr>
              <a:t>2, ……);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18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建立一個函數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此函數須傳入兩個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並且回傳兩者相除之結果</a:t>
            </a:r>
            <a:r>
              <a:rPr lang="en-US" altLang="zh-TW" dirty="0" smtClean="0"/>
              <a:t>(double)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46" y="2432984"/>
            <a:ext cx="4990462" cy="43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90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結構</a:t>
            </a:r>
            <a:r>
              <a:rPr lang="en-US" altLang="zh-TW" dirty="0" smtClean="0"/>
              <a:t>(structure)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語言所提供的</a:t>
            </a:r>
            <a:r>
              <a:rPr lang="en-US" altLang="zh-TW" dirty="0" smtClean="0"/>
              <a:t>『</a:t>
            </a:r>
            <a:r>
              <a:rPr lang="zh-TW" altLang="en-US" dirty="0" smtClean="0"/>
              <a:t>結構</a:t>
            </a:r>
            <a:r>
              <a:rPr lang="en-US" altLang="zh-TW" dirty="0" smtClean="0"/>
              <a:t>』(structure)</a:t>
            </a:r>
            <a:r>
              <a:rPr lang="zh-TW" altLang="en-US" dirty="0" smtClean="0"/>
              <a:t>，可將一群型態不同，卻又相互關聯的資料組合在一起，形成新的資料型態。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例如：如果今天要你做一個學生的成績登記程式，學生資料包含：姓名、座號、班級、國文成績、數學成績、英文成績、社會成績與自然成績時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，你的變數要如何宣告？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761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  <a:r>
              <a:rPr lang="en-US" altLang="zh-TW" dirty="0"/>
              <a:t>(structure)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我們可以用</a:t>
            </a:r>
            <a:r>
              <a:rPr lang="en-US" altLang="zh-TW" dirty="0" smtClean="0"/>
              <a:t>structure</a:t>
            </a:r>
            <a:r>
              <a:rPr lang="zh-TW" altLang="en-US" dirty="0" smtClean="0"/>
              <a:t>將相關的變數包起來。</a:t>
            </a:r>
            <a:endParaRPr lang="zh-TW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280221" y="2851796"/>
            <a:ext cx="7453313" cy="3241675"/>
          </a:xfrm>
          <a:prstGeom prst="roundRect">
            <a:avLst>
              <a:gd name="adj" fmla="val 5963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r>
              <a:rPr lang="en-US" altLang="zh-TW" b="1">
                <a:latin typeface="Courier New" panose="02070309020205020404" pitchFamily="49" charset="0"/>
                <a:ea typeface="華康細圓體" pitchFamily="49" charset="-120"/>
              </a:rPr>
              <a:t>struct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 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結構名稱</a:t>
            </a:r>
          </a:p>
          <a:p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{</a:t>
            </a:r>
          </a:p>
          <a:p>
            <a:pPr>
              <a:spcAft>
                <a:spcPct val="20000"/>
              </a:spcAft>
            </a:pP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   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資料型態 成員名稱 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1;  </a:t>
            </a:r>
          </a:p>
          <a:p>
            <a:pPr>
              <a:spcAft>
                <a:spcPct val="20000"/>
              </a:spcAft>
            </a:pP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   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資料型態 成員名稱 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2;</a:t>
            </a:r>
          </a:p>
          <a:p>
            <a:pPr>
              <a:spcAft>
                <a:spcPct val="20000"/>
              </a:spcAft>
            </a:pP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	  	...</a:t>
            </a:r>
          </a:p>
          <a:p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   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資料型態 成員名稱 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n;</a:t>
            </a:r>
          </a:p>
          <a:p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};</a:t>
            </a:r>
          </a:p>
          <a:p>
            <a:endParaRPr lang="en-US" altLang="zh-TW">
              <a:latin typeface="Courier New" panose="02070309020205020404" pitchFamily="49" charset="0"/>
              <a:ea typeface="華康細圓體" pitchFamily="49" charset="-120"/>
            </a:endParaRPr>
          </a:p>
          <a:p>
            <a:r>
              <a:rPr lang="en-US" altLang="zh-TW" b="1">
                <a:latin typeface="Courier New" panose="02070309020205020404" pitchFamily="49" charset="0"/>
                <a:ea typeface="華康細圓體" pitchFamily="49" charset="-120"/>
              </a:rPr>
              <a:t>struct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 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結構名稱 變數 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1, 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變數 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2,…, 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變數 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n; 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168009" y="2708920"/>
            <a:ext cx="3170237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600" dirty="0">
                <a:latin typeface="華康細圓體" pitchFamily="49" charset="-120"/>
                <a:ea typeface="華康細圓體" pitchFamily="49" charset="-120"/>
              </a:rPr>
              <a:t>定義結構與宣告結構變數的語法</a:t>
            </a:r>
          </a:p>
        </p:txBody>
      </p:sp>
      <p:sp>
        <p:nvSpPr>
          <p:cNvPr id="6" name="AutoShape 9"/>
          <p:cNvSpPr>
            <a:spLocks/>
          </p:cNvSpPr>
          <p:nvPr/>
        </p:nvSpPr>
        <p:spPr bwMode="auto">
          <a:xfrm>
            <a:off x="5412359" y="3753496"/>
            <a:ext cx="71437" cy="1223963"/>
          </a:xfrm>
          <a:prstGeom prst="rightBrace">
            <a:avLst>
              <a:gd name="adj1" fmla="val 14277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520308" y="4185295"/>
            <a:ext cx="1200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TW" altLang="en-US" sz="1600">
                <a:solidFill>
                  <a:srgbClr val="CC0000"/>
                </a:solidFill>
                <a:ea typeface="華康細圓體" pitchFamily="49" charset="-120"/>
              </a:rPr>
              <a:t>結構的成員</a:t>
            </a:r>
          </a:p>
        </p:txBody>
      </p:sp>
      <p:sp>
        <p:nvSpPr>
          <p:cNvPr id="8" name="AutoShape 11"/>
          <p:cNvSpPr>
            <a:spLocks/>
          </p:cNvSpPr>
          <p:nvPr/>
        </p:nvSpPr>
        <p:spPr bwMode="auto">
          <a:xfrm>
            <a:off x="6998271" y="3269308"/>
            <a:ext cx="144463" cy="1871662"/>
          </a:xfrm>
          <a:prstGeom prst="rightBrace">
            <a:avLst>
              <a:gd name="adj1" fmla="val 107967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212583" y="4005908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TW" altLang="en-US" sz="1600">
                <a:solidFill>
                  <a:srgbClr val="CC0000"/>
                </a:solidFill>
                <a:ea typeface="華康細圓體" pitchFamily="49" charset="-120"/>
              </a:rPr>
              <a:t>定義結構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7680896" y="5698183"/>
            <a:ext cx="36036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8004745" y="5518795"/>
            <a:ext cx="1403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TW" altLang="en-US" sz="1600">
                <a:solidFill>
                  <a:srgbClr val="CC0000"/>
                </a:solidFill>
                <a:ea typeface="華康細圓體" pitchFamily="49" charset="-120"/>
              </a:rPr>
              <a:t>宣告結構變數</a:t>
            </a:r>
          </a:p>
        </p:txBody>
      </p:sp>
    </p:spTree>
    <p:extLst>
      <p:ext uri="{BB962C8B-B14F-4D97-AF65-F5344CB8AC3E}">
        <p14:creationId xmlns:p14="http://schemas.microsoft.com/office/powerpoint/2010/main" val="3341238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  <a:r>
              <a:rPr lang="en-US" altLang="zh-TW" dirty="0"/>
              <a:t>(structure)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以剛才的例子，我們可以建立一個</a:t>
            </a:r>
            <a:r>
              <a:rPr lang="en-US" altLang="zh-TW" dirty="0" smtClean="0"/>
              <a:t>structure</a:t>
            </a:r>
            <a:r>
              <a:rPr lang="zh-TW" altLang="en-US" dirty="0" smtClean="0"/>
              <a:t> 叫做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，內容包含一個字串變數、一個字元變數、一個整數變數。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另外，我們可以宣告數個相同結構，但不同變數的參數。</a:t>
            </a:r>
            <a:endParaRPr lang="en-US" altLang="zh-TW" dirty="0" smtClean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708920"/>
            <a:ext cx="4392612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6021288"/>
            <a:ext cx="6430962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70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  <a:r>
              <a:rPr lang="en-US" altLang="zh-TW" dirty="0"/>
              <a:t>(structure)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4112" y="4383340"/>
            <a:ext cx="2736304" cy="195847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00201"/>
            <a:ext cx="4362450" cy="37623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35560" y="2276872"/>
            <a:ext cx="1440160" cy="859904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07568" y="3212976"/>
            <a:ext cx="1584176" cy="216024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056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12755" y="5013176"/>
            <a:ext cx="4859709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  <a:r>
              <a:rPr lang="en-US" altLang="zh-TW" dirty="0"/>
              <a:t>(structure)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另外一種宣告方法：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定義完結構後，立即宣告變數。</a:t>
            </a:r>
            <a:endParaRPr lang="zh-TW" altLang="en-US" dirty="0"/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2564905"/>
            <a:ext cx="5005387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576" y="5177902"/>
            <a:ext cx="3067616" cy="114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576" y="6364556"/>
            <a:ext cx="4491114" cy="19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917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存取結構內的成員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若要存取結構內的成員，我們用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來指定該結構內的成員。</a:t>
            </a:r>
            <a:endParaRPr lang="zh-TW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423592" y="2996952"/>
            <a:ext cx="7453312" cy="938212"/>
          </a:xfrm>
          <a:prstGeom prst="roundRect">
            <a:avLst>
              <a:gd name="adj" fmla="val 21491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  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結構變數名稱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.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成員名稱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;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708255" y="2854077"/>
            <a:ext cx="2773363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600">
                <a:latin typeface="華康細圓體" pitchFamily="49" charset="-120"/>
                <a:ea typeface="華康細圓體" pitchFamily="49" charset="-120"/>
              </a:rPr>
              <a:t>存取結構變數的成員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4873105" y="4111378"/>
            <a:ext cx="2124075" cy="346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TW" altLang="en-US" sz="1600">
                <a:solidFill>
                  <a:srgbClr val="CC0000"/>
                </a:solidFill>
                <a:latin typeface="華康細圓體" pitchFamily="49" charset="-120"/>
                <a:ea typeface="華康細圓體" pitchFamily="49" charset="-120"/>
              </a:rPr>
              <a:t>結構成員存取運算子 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4223817" y="3395414"/>
            <a:ext cx="107950" cy="2159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8" name="AutoShape 17"/>
          <p:cNvCxnSpPr>
            <a:cxnSpLocks noChangeShapeType="1"/>
            <a:stCxn id="7" idx="2"/>
            <a:endCxn id="6" idx="1"/>
          </p:cNvCxnSpPr>
          <p:nvPr/>
        </p:nvCxnSpPr>
        <p:spPr bwMode="auto">
          <a:xfrm rot="16200000" flipH="1">
            <a:off x="4238898" y="3650208"/>
            <a:ext cx="673100" cy="595312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04" y="4871790"/>
            <a:ext cx="66865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621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  <a:r>
              <a:rPr lang="en-US" altLang="zh-TW" dirty="0"/>
              <a:t>(structure)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18769"/>
            <a:ext cx="4438650" cy="3505200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4383340"/>
            <a:ext cx="2736304" cy="19584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67608" y="3429000"/>
            <a:ext cx="1008112" cy="144016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071664" y="3789040"/>
            <a:ext cx="1008112" cy="144016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96469" y="4077072"/>
            <a:ext cx="1008112" cy="144016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696469" y="4240480"/>
            <a:ext cx="1008112" cy="144016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15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結構的初值設定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要設定結構變數的初值，可利用下面的語法： 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將結構的定義與變數初值的設定合在一起：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2312988"/>
            <a:ext cx="7924800" cy="158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5084764"/>
            <a:ext cx="6076950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82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常用的資料型態</a:t>
            </a:r>
          </a:p>
        </p:txBody>
      </p:sp>
      <p:graphicFrame>
        <p:nvGraphicFramePr>
          <p:cNvPr id="4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2636912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92"/>
                <a:gridCol w="2088232"/>
                <a:gridCol w="1368152"/>
                <a:gridCol w="1008112"/>
                <a:gridCol w="33227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型態說明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位元組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表示範圍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 rowSpan="7">
                  <a:txBody>
                    <a:bodyPr/>
                    <a:lstStyle/>
                    <a:p>
                      <a:r>
                        <a:rPr lang="zh-TW" altLang="en-US" dirty="0" smtClean="0"/>
                        <a:t>整數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類型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long </a:t>
                      </a:r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長整數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-2147483648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~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2147483647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-2147483648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~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2147483647</a:t>
                      </a:r>
                      <a:endParaRPr lang="zh-TW" altLang="en-U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short </a:t>
                      </a:r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短整數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-32768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~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32767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字元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~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255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unsigned long </a:t>
                      </a:r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無號長整數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~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4294967295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unsigned </a:t>
                      </a:r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無號整數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~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4294967295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unsigned short </a:t>
                      </a:r>
                      <a:r>
                        <a:rPr lang="en-US" altLang="zh-TW" dirty="0" err="1" smtClean="0"/>
                        <a:t>int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無號短整數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~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65535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6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結構的初值設定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600200"/>
            <a:ext cx="4981575" cy="2857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07568" y="3068960"/>
            <a:ext cx="2880320" cy="225114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12" y="3861049"/>
            <a:ext cx="1847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124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巢狀的結構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結構裡面還有結構</a:t>
            </a:r>
            <a:endParaRPr lang="zh-TW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135561" y="2420889"/>
            <a:ext cx="7453313" cy="3241675"/>
          </a:xfrm>
          <a:prstGeom prst="roundRect">
            <a:avLst>
              <a:gd name="adj" fmla="val 5963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pPr>
              <a:spcAft>
                <a:spcPct val="20000"/>
              </a:spcAft>
            </a:pPr>
            <a:r>
              <a:rPr lang="en-US" altLang="zh-TW" b="1">
                <a:latin typeface="Courier New" panose="02070309020205020404" pitchFamily="49" charset="0"/>
                <a:ea typeface="華康細圓體" pitchFamily="49" charset="-120"/>
              </a:rPr>
              <a:t>struct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 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結構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1     	</a:t>
            </a:r>
          </a:p>
          <a:p>
            <a:pPr>
              <a:spcAft>
                <a:spcPct val="20000"/>
              </a:spcAft>
            </a:pP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{</a:t>
            </a:r>
          </a:p>
          <a:p>
            <a:pPr>
              <a:spcAft>
                <a:spcPct val="20000"/>
              </a:spcAft>
            </a:pP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   /* 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結構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1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的成員 *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/</a:t>
            </a:r>
          </a:p>
          <a:p>
            <a:pPr>
              <a:spcAft>
                <a:spcPct val="20000"/>
              </a:spcAft>
            </a:pP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};</a:t>
            </a:r>
          </a:p>
          <a:p>
            <a:pPr>
              <a:spcAft>
                <a:spcPct val="20000"/>
              </a:spcAft>
            </a:pPr>
            <a:r>
              <a:rPr lang="en-US" altLang="zh-TW" b="1">
                <a:latin typeface="Courier New" panose="02070309020205020404" pitchFamily="49" charset="0"/>
                <a:ea typeface="華康細圓體" pitchFamily="49" charset="-120"/>
              </a:rPr>
              <a:t>struct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 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結構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2     	</a:t>
            </a:r>
          </a:p>
          <a:p>
            <a:pPr>
              <a:spcAft>
                <a:spcPct val="20000"/>
              </a:spcAft>
            </a:pP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{</a:t>
            </a:r>
          </a:p>
          <a:p>
            <a:pPr>
              <a:spcAft>
                <a:spcPct val="20000"/>
              </a:spcAft>
            </a:pP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    /* 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結構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2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的成員 *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/</a:t>
            </a:r>
          </a:p>
          <a:p>
            <a:pPr>
              <a:spcAft>
                <a:spcPct val="20000"/>
              </a:spcAft>
            </a:pPr>
            <a:r>
              <a:rPr lang="en-US" altLang="zh-TW" b="1">
                <a:latin typeface="Courier New" panose="02070309020205020404" pitchFamily="49" charset="0"/>
                <a:ea typeface="華康細圓體" pitchFamily="49" charset="-120"/>
              </a:rPr>
              <a:t>    struct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 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結構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1 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變數名稱</a:t>
            </a:r>
          </a:p>
          <a:p>
            <a:pPr>
              <a:spcAft>
                <a:spcPct val="20000"/>
              </a:spcAft>
            </a:pP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};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528173" y="2278013"/>
            <a:ext cx="2665412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600">
                <a:latin typeface="華康細圓體" pitchFamily="49" charset="-120"/>
                <a:ea typeface="華康細圓體" pitchFamily="49" charset="-120"/>
              </a:rPr>
              <a:t>巢狀結構的格式</a:t>
            </a:r>
          </a:p>
        </p:txBody>
      </p:sp>
      <p:sp>
        <p:nvSpPr>
          <p:cNvPr id="6" name="AutoShape 9"/>
          <p:cNvSpPr>
            <a:spLocks/>
          </p:cNvSpPr>
          <p:nvPr/>
        </p:nvSpPr>
        <p:spPr bwMode="auto">
          <a:xfrm>
            <a:off x="5123235" y="2708226"/>
            <a:ext cx="71438" cy="1116012"/>
          </a:xfrm>
          <a:prstGeom prst="rightBrace">
            <a:avLst>
              <a:gd name="adj1" fmla="val 130184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267698" y="3105101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TW" altLang="en-US" sz="1600">
                <a:solidFill>
                  <a:srgbClr val="CC0000"/>
                </a:solidFill>
                <a:ea typeface="華康細圓體" pitchFamily="49" charset="-120"/>
              </a:rPr>
              <a:t>結構 </a:t>
            </a:r>
            <a:r>
              <a:rPr lang="en-US" altLang="zh-TW" sz="1600">
                <a:solidFill>
                  <a:srgbClr val="CC0000"/>
                </a:solidFill>
                <a:latin typeface="Times New Roman" panose="02020603050405020304" pitchFamily="18" charset="0"/>
                <a:ea typeface="華康細圓體" pitchFamily="49" charset="-120"/>
              </a:rPr>
              <a:t>1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4980360" y="5800677"/>
            <a:ext cx="2266950" cy="346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TW" altLang="en-US" sz="1600">
                <a:solidFill>
                  <a:srgbClr val="CC0000"/>
                </a:solidFill>
                <a:ea typeface="華康細圓體" pitchFamily="49" charset="-120"/>
              </a:rPr>
              <a:t>結構 </a:t>
            </a:r>
            <a:r>
              <a:rPr lang="en-US" altLang="zh-TW" sz="1600">
                <a:solidFill>
                  <a:srgbClr val="CC0000"/>
                </a:solidFill>
                <a:latin typeface="Times New Roman" panose="02020603050405020304" pitchFamily="18" charset="0"/>
                <a:ea typeface="華康細圓體" pitchFamily="49" charset="-120"/>
              </a:rPr>
              <a:t>2 </a:t>
            </a:r>
            <a:r>
              <a:rPr lang="zh-TW" altLang="en-US" sz="1600">
                <a:solidFill>
                  <a:srgbClr val="CC0000"/>
                </a:solidFill>
                <a:ea typeface="華康細圓體" pitchFamily="49" charset="-120"/>
              </a:rPr>
              <a:t>內包含有結構 </a:t>
            </a:r>
            <a:r>
              <a:rPr lang="en-US" altLang="zh-TW" sz="1600">
                <a:solidFill>
                  <a:srgbClr val="CC0000"/>
                </a:solidFill>
                <a:latin typeface="Times New Roman" panose="02020603050405020304" pitchFamily="18" charset="0"/>
                <a:ea typeface="華康細圓體" pitchFamily="49" charset="-120"/>
              </a:rPr>
              <a:t>1</a:t>
            </a:r>
          </a:p>
        </p:txBody>
      </p:sp>
      <p:sp>
        <p:nvSpPr>
          <p:cNvPr id="9" name="AutoShape 15"/>
          <p:cNvSpPr>
            <a:spLocks/>
          </p:cNvSpPr>
          <p:nvPr/>
        </p:nvSpPr>
        <p:spPr bwMode="auto">
          <a:xfrm>
            <a:off x="5951910" y="4003626"/>
            <a:ext cx="71438" cy="1333500"/>
          </a:xfrm>
          <a:prstGeom prst="rightBrace">
            <a:avLst>
              <a:gd name="adj1" fmla="val 155554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096373" y="4432251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TW" altLang="en-US" sz="1600">
                <a:solidFill>
                  <a:srgbClr val="CC0000"/>
                </a:solidFill>
                <a:ea typeface="華康細圓體" pitchFamily="49" charset="-120"/>
              </a:rPr>
              <a:t>結構 </a:t>
            </a:r>
            <a:r>
              <a:rPr lang="en-US" altLang="zh-TW" sz="1600">
                <a:solidFill>
                  <a:srgbClr val="CC0000"/>
                </a:solidFill>
                <a:latin typeface="Times New Roman" panose="02020603050405020304" pitchFamily="18" charset="0"/>
                <a:ea typeface="華康細圓體" pitchFamily="49" charset="-120"/>
              </a:rPr>
              <a:t>2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2746749" y="4905326"/>
            <a:ext cx="2808287" cy="323850"/>
          </a:xfrm>
          <a:prstGeom prst="roundRect">
            <a:avLst>
              <a:gd name="adj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" name="AutoShape 18"/>
          <p:cNvCxnSpPr>
            <a:cxnSpLocks noChangeShapeType="1"/>
            <a:stCxn id="11" idx="2"/>
            <a:endCxn id="8" idx="1"/>
          </p:cNvCxnSpPr>
          <p:nvPr/>
        </p:nvCxnSpPr>
        <p:spPr bwMode="auto">
          <a:xfrm rot="16200000" flipH="1">
            <a:off x="4193755" y="5187108"/>
            <a:ext cx="744537" cy="828675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76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巢狀結構範例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1" y="1412777"/>
            <a:ext cx="5000625" cy="37433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4741763"/>
            <a:ext cx="2557687" cy="129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102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結構陣列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結構變數與一般的變數一樣，只能存放一筆資料，如果想同時存放多筆資料，則可以利用結構陣列。</a:t>
            </a:r>
            <a:endParaRPr lang="zh-TW" altLang="en-US" dirty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2101850" y="2860375"/>
            <a:ext cx="7453313" cy="1295400"/>
          </a:xfrm>
          <a:prstGeom prst="roundRect">
            <a:avLst>
              <a:gd name="adj" fmla="val 17403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08000" anchor="ctr"/>
          <a:lstStyle/>
          <a:p>
            <a:pPr>
              <a:spcAft>
                <a:spcPct val="20000"/>
              </a:spcAft>
            </a:pPr>
            <a:r>
              <a:rPr lang="en-US" altLang="zh-TW" b="1">
                <a:latin typeface="Courier New" panose="02070309020205020404" pitchFamily="49" charset="0"/>
                <a:ea typeface="華康細圓體" pitchFamily="49" charset="-120"/>
              </a:rPr>
              <a:t>  struct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 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結構型態 結構陣列名稱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[</a:t>
            </a:r>
            <a:r>
              <a:rPr lang="zh-TW" altLang="en-US">
                <a:latin typeface="Courier New" panose="02070309020205020404" pitchFamily="49" charset="0"/>
                <a:ea typeface="華康細圓體" pitchFamily="49" charset="-120"/>
              </a:rPr>
              <a:t>元素個數</a:t>
            </a:r>
            <a:r>
              <a:rPr lang="en-US" altLang="zh-TW">
                <a:latin typeface="Courier New" panose="02070309020205020404" pitchFamily="49" charset="0"/>
                <a:ea typeface="華康細圓體" pitchFamily="49" charset="-120"/>
              </a:rPr>
              <a:t>];</a:t>
            </a: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6494462" y="2717500"/>
            <a:ext cx="2665412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600">
                <a:latin typeface="華康細圓體" pitchFamily="49" charset="-120"/>
                <a:ea typeface="華康細圓體" pitchFamily="49" charset="-120"/>
              </a:rPr>
              <a:t>結構陣列的宣告格式</a:t>
            </a:r>
          </a:p>
        </p:txBody>
      </p:sp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4545013"/>
            <a:ext cx="72390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4644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結構陣列範例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568" y="1628800"/>
            <a:ext cx="5353050" cy="43624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3" y="4797153"/>
            <a:ext cx="23526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10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變數的位址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當我們宣告一個變數時，編譯器會配置一塊足夠的記憶體空間給這個變數。每個記憶體空間均有一個獨一無二的編號，這些編號舊稱為記憶體的</a:t>
            </a:r>
            <a:r>
              <a:rPr lang="en-US" altLang="zh-TW" dirty="0" smtClean="0"/>
              <a:t>『</a:t>
            </a:r>
            <a:r>
              <a:rPr lang="zh-TW" altLang="en-US" dirty="0" smtClean="0"/>
              <a:t>位址</a:t>
            </a:r>
            <a:r>
              <a:rPr lang="en-US" altLang="zh-TW" dirty="0" smtClean="0"/>
              <a:t>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變數的位址是他所占位元組裡，第一個位元組的位址。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3645025"/>
            <a:ext cx="6419850" cy="237172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8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變數的位址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然而，指標變數是用來存放變數在記憶體中的位</a:t>
            </a:r>
            <a:r>
              <a:rPr lang="zh-TW" altLang="en-US" dirty="0" smtClean="0"/>
              <a:t>址。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1" y="2136288"/>
            <a:ext cx="6162675" cy="191452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6004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2" y="1524000"/>
            <a:ext cx="6172200" cy="2971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9" y="4495800"/>
            <a:ext cx="4791075" cy="112395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5393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932" y="4293096"/>
            <a:ext cx="4610869" cy="241276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為什麼要用指標？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利用指標可以使得函數在傳遞陣列時更有</a:t>
            </a:r>
            <a:r>
              <a:rPr lang="zh-TW" altLang="en-US" dirty="0" smtClean="0"/>
              <a:t>效率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可隨時改變所指之對向，因而可彈性地</a:t>
            </a:r>
          </a:p>
          <a:p>
            <a:pPr lvl="1"/>
            <a:r>
              <a:rPr lang="zh-TW" altLang="en-US" dirty="0"/>
              <a:t>處理變數</a:t>
            </a:r>
          </a:p>
          <a:p>
            <a:pPr lvl="1"/>
            <a:r>
              <a:rPr lang="zh-TW" altLang="en-US" dirty="0"/>
              <a:t>呼叫不同的函數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48" y="2204865"/>
            <a:ext cx="5867400" cy="166687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0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指標變數的宣告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3" y="1412777"/>
            <a:ext cx="8029575" cy="1800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932" y="3200789"/>
            <a:ext cx="8143875" cy="35433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字元 </a:t>
            </a:r>
            <a:r>
              <a:rPr lang="en-US" altLang="zh-TW" dirty="0"/>
              <a:t>char 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ASCII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60" y="1524000"/>
            <a:ext cx="5196440" cy="4876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486360" y="3360843"/>
            <a:ext cx="2746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完整表格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>
                <a:hlinkClick r:id="rId3"/>
              </a:rPr>
              <a:t>home.educities.edu.tw/wanker742126/asm/ap04.html</a:t>
            </a:r>
            <a:r>
              <a:rPr lang="zh-TW" altLang="en-US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9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程式碼說明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209" y="1600200"/>
            <a:ext cx="7987582" cy="4876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772816"/>
            <a:ext cx="4053228" cy="102020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1944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指標操作的練習</a:t>
            </a:r>
            <a:endParaRPr lang="zh-TW" alt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28" y="1600200"/>
            <a:ext cx="677014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710928" y="5445224"/>
            <a:ext cx="6770145" cy="432048"/>
          </a:xfrm>
          <a:prstGeom prst="rect">
            <a:avLst/>
          </a:prstGeom>
          <a:solidFill>
            <a:schemeClr val="accent6">
              <a:alpha val="28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040217" y="591784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結果為何？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30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指標操作的練習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317" y="1600200"/>
            <a:ext cx="7059367" cy="487680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2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傳遞指標到函數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569" y="2060849"/>
            <a:ext cx="7259339" cy="420855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51585" y="16077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接收指標的函數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2047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700808"/>
            <a:ext cx="5842992" cy="38326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5373216"/>
            <a:ext cx="4290091" cy="12241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184" y="1340768"/>
            <a:ext cx="2823617" cy="1099664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1474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60" y="1412777"/>
            <a:ext cx="4752528" cy="40888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5229200"/>
            <a:ext cx="2592288" cy="14401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3613935"/>
            <a:ext cx="3233192" cy="766073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5358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60" y="1412777"/>
            <a:ext cx="4752528" cy="40888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5229200"/>
            <a:ext cx="2592288" cy="14401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3613935"/>
            <a:ext cx="3233192" cy="766073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7878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變數值的互換 </a:t>
            </a:r>
            <a:r>
              <a:rPr lang="en-US" altLang="zh-TW" dirty="0"/>
              <a:t>(</a:t>
            </a:r>
            <a:r>
              <a:rPr lang="zh-TW" altLang="en-US" dirty="0"/>
              <a:t>錯誤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61" y="1504704"/>
            <a:ext cx="5000625" cy="37623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3" y="4581129"/>
            <a:ext cx="2200275" cy="115252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7918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變數值的互換 </a:t>
            </a:r>
            <a:r>
              <a:rPr lang="en-US" altLang="zh-TW" dirty="0"/>
              <a:t>(</a:t>
            </a:r>
            <a:r>
              <a:rPr lang="zh-TW" altLang="en-US" dirty="0"/>
              <a:t>錯誤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6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08705289-4E37-4457-BF2B-D2FB539FF147}" type="slidenum">
              <a:rPr lang="en-US" altLang="zh-TW"/>
              <a:pPr/>
              <a:t>68</a:t>
            </a:fld>
            <a:endParaRPr lang="en-US" altLang="zh-TW"/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484314"/>
            <a:ext cx="7829550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4440239" y="2889250"/>
            <a:ext cx="71437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79" name="AutoShape 15"/>
          <p:cNvCxnSpPr>
            <a:cxnSpLocks noChangeShapeType="1"/>
            <a:stCxn id="78" idx="3"/>
            <a:endCxn id="90" idx="2"/>
          </p:cNvCxnSpPr>
          <p:nvPr/>
        </p:nvCxnSpPr>
        <p:spPr bwMode="auto">
          <a:xfrm flipV="1">
            <a:off x="4511675" y="1520826"/>
            <a:ext cx="2520950" cy="1458913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Rectangle 18"/>
          <p:cNvSpPr>
            <a:spLocks noChangeArrowheads="1"/>
          </p:cNvSpPr>
          <p:nvPr/>
        </p:nvSpPr>
        <p:spPr bwMode="auto">
          <a:xfrm>
            <a:off x="5087939" y="5445125"/>
            <a:ext cx="71437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Rectangle 19"/>
          <p:cNvSpPr>
            <a:spLocks noChangeArrowheads="1"/>
          </p:cNvSpPr>
          <p:nvPr/>
        </p:nvSpPr>
        <p:spPr bwMode="auto">
          <a:xfrm>
            <a:off x="4079875" y="5913439"/>
            <a:ext cx="71438" cy="179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Rectangle 20"/>
          <p:cNvSpPr>
            <a:spLocks noChangeArrowheads="1"/>
          </p:cNvSpPr>
          <p:nvPr/>
        </p:nvSpPr>
        <p:spPr bwMode="auto">
          <a:xfrm>
            <a:off x="4079875" y="6165850"/>
            <a:ext cx="71438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Rectangle 21"/>
          <p:cNvSpPr>
            <a:spLocks noChangeArrowheads="1"/>
          </p:cNvSpPr>
          <p:nvPr/>
        </p:nvSpPr>
        <p:spPr bwMode="auto">
          <a:xfrm>
            <a:off x="4079875" y="6416675"/>
            <a:ext cx="71438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84" name="AutoShape 22"/>
          <p:cNvCxnSpPr>
            <a:cxnSpLocks noChangeShapeType="1"/>
            <a:stCxn id="80" idx="3"/>
            <a:endCxn id="93" idx="1"/>
          </p:cNvCxnSpPr>
          <p:nvPr/>
        </p:nvCxnSpPr>
        <p:spPr bwMode="auto">
          <a:xfrm flipV="1">
            <a:off x="5159375" y="2403475"/>
            <a:ext cx="1836738" cy="3132138"/>
          </a:xfrm>
          <a:prstGeom prst="curvedConnector3">
            <a:avLst>
              <a:gd name="adj1" fmla="val 49958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23"/>
          <p:cNvCxnSpPr>
            <a:cxnSpLocks noChangeShapeType="1"/>
            <a:stCxn id="81" idx="3"/>
            <a:endCxn id="96" idx="2"/>
          </p:cNvCxnSpPr>
          <p:nvPr/>
        </p:nvCxnSpPr>
        <p:spPr bwMode="auto">
          <a:xfrm flipV="1">
            <a:off x="4151313" y="3571875"/>
            <a:ext cx="2844800" cy="2432050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24"/>
          <p:cNvCxnSpPr>
            <a:cxnSpLocks noChangeShapeType="1"/>
            <a:stCxn id="82" idx="3"/>
            <a:endCxn id="99" idx="2"/>
          </p:cNvCxnSpPr>
          <p:nvPr/>
        </p:nvCxnSpPr>
        <p:spPr bwMode="auto">
          <a:xfrm flipV="1">
            <a:off x="4151313" y="4832350"/>
            <a:ext cx="2844800" cy="1423988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25"/>
          <p:cNvCxnSpPr>
            <a:cxnSpLocks noChangeShapeType="1"/>
            <a:stCxn id="83" idx="3"/>
            <a:endCxn id="102" idx="2"/>
          </p:cNvCxnSpPr>
          <p:nvPr/>
        </p:nvCxnSpPr>
        <p:spPr bwMode="auto">
          <a:xfrm flipV="1">
            <a:off x="4151313" y="6165851"/>
            <a:ext cx="2881312" cy="341313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8" name="Group 31"/>
          <p:cNvGrpSpPr>
            <a:grpSpLocks/>
          </p:cNvGrpSpPr>
          <p:nvPr/>
        </p:nvGrpSpPr>
        <p:grpSpPr bwMode="auto">
          <a:xfrm>
            <a:off x="6996113" y="1052514"/>
            <a:ext cx="3529012" cy="788987"/>
            <a:chOff x="3447" y="663"/>
            <a:chExt cx="2223" cy="497"/>
          </a:xfrm>
        </p:grpSpPr>
        <p:pic>
          <p:nvPicPr>
            <p:cNvPr id="8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19"/>
            <a:stretch>
              <a:fillRect/>
            </a:stretch>
          </p:blipFill>
          <p:spPr bwMode="auto">
            <a:xfrm>
              <a:off x="3489" y="663"/>
              <a:ext cx="2181" cy="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Rectangle 26"/>
            <p:cNvSpPr>
              <a:spLocks noChangeArrowheads="1"/>
            </p:cNvSpPr>
            <p:nvPr/>
          </p:nvSpPr>
          <p:spPr bwMode="auto">
            <a:xfrm>
              <a:off x="3447" y="845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1" name="Group 32"/>
          <p:cNvGrpSpPr>
            <a:grpSpLocks/>
          </p:cNvGrpSpPr>
          <p:nvPr/>
        </p:nvGrpSpPr>
        <p:grpSpPr bwMode="auto">
          <a:xfrm>
            <a:off x="6996113" y="1989139"/>
            <a:ext cx="3313112" cy="954087"/>
            <a:chOff x="3447" y="1253"/>
            <a:chExt cx="2087" cy="601"/>
          </a:xfrm>
        </p:grpSpPr>
        <p:pic>
          <p:nvPicPr>
            <p:cNvPr id="9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" y="1253"/>
              <a:ext cx="2036" cy="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Rectangle 27"/>
            <p:cNvSpPr>
              <a:spLocks noChangeArrowheads="1"/>
            </p:cNvSpPr>
            <p:nvPr/>
          </p:nvSpPr>
          <p:spPr bwMode="auto">
            <a:xfrm>
              <a:off x="3447" y="1457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4" name="Group 33"/>
          <p:cNvGrpSpPr>
            <a:grpSpLocks/>
          </p:cNvGrpSpPr>
          <p:nvPr/>
        </p:nvGrpSpPr>
        <p:grpSpPr bwMode="auto">
          <a:xfrm>
            <a:off x="6959600" y="3068639"/>
            <a:ext cx="3379788" cy="1190625"/>
            <a:chOff x="3424" y="1933"/>
            <a:chExt cx="2129" cy="750"/>
          </a:xfrm>
        </p:grpSpPr>
        <p:pic>
          <p:nvPicPr>
            <p:cNvPr id="95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1933"/>
              <a:ext cx="2083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Rectangle 28"/>
            <p:cNvSpPr>
              <a:spLocks noChangeArrowheads="1"/>
            </p:cNvSpPr>
            <p:nvPr/>
          </p:nvSpPr>
          <p:spPr bwMode="auto">
            <a:xfrm>
              <a:off x="3424" y="2137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7" name="Group 34"/>
          <p:cNvGrpSpPr>
            <a:grpSpLocks/>
          </p:cNvGrpSpPr>
          <p:nvPr/>
        </p:nvGrpSpPr>
        <p:grpSpPr bwMode="auto">
          <a:xfrm>
            <a:off x="6959601" y="4365626"/>
            <a:ext cx="3421063" cy="1209675"/>
            <a:chOff x="3424" y="2750"/>
            <a:chExt cx="2155" cy="762"/>
          </a:xfrm>
        </p:grpSpPr>
        <p:pic>
          <p:nvPicPr>
            <p:cNvPr id="9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1" y="2750"/>
              <a:ext cx="2108" cy="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Rectangle 29"/>
            <p:cNvSpPr>
              <a:spLocks noChangeArrowheads="1"/>
            </p:cNvSpPr>
            <p:nvPr/>
          </p:nvSpPr>
          <p:spPr bwMode="auto">
            <a:xfrm>
              <a:off x="3424" y="2931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" name="Group 35"/>
          <p:cNvGrpSpPr>
            <a:grpSpLocks/>
          </p:cNvGrpSpPr>
          <p:nvPr/>
        </p:nvGrpSpPr>
        <p:grpSpPr bwMode="auto">
          <a:xfrm>
            <a:off x="6996113" y="5665789"/>
            <a:ext cx="3421062" cy="1184275"/>
            <a:chOff x="3447" y="3569"/>
            <a:chExt cx="2155" cy="746"/>
          </a:xfrm>
        </p:grpSpPr>
        <p:pic>
          <p:nvPicPr>
            <p:cNvPr id="10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" y="3569"/>
              <a:ext cx="2102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Rectangle 30"/>
            <p:cNvSpPr>
              <a:spLocks noChangeArrowheads="1"/>
            </p:cNvSpPr>
            <p:nvPr/>
          </p:nvSpPr>
          <p:spPr bwMode="auto">
            <a:xfrm>
              <a:off x="3447" y="3771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20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變數值的互換 </a:t>
            </a:r>
            <a:r>
              <a:rPr lang="en-US" altLang="zh-TW" dirty="0"/>
              <a:t>(</a:t>
            </a:r>
            <a:r>
              <a:rPr lang="zh-TW" altLang="en-US" dirty="0"/>
              <a:t>正確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60" y="1546657"/>
            <a:ext cx="5110113" cy="41865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4869160"/>
            <a:ext cx="2571750" cy="13335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62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輸出函數</a:t>
            </a:r>
            <a:r>
              <a:rPr lang="en-US" altLang="zh-TW" dirty="0" err="1"/>
              <a:t>printf</a:t>
            </a:r>
            <a:r>
              <a:rPr lang="en-US" altLang="zh-TW" dirty="0"/>
              <a:t>();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423592" y="2708920"/>
            <a:ext cx="73448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p</a:t>
            </a:r>
            <a:r>
              <a:rPr lang="en-US" altLang="zh-TW" sz="2400" dirty="0" err="1">
                <a:solidFill>
                  <a:schemeClr val="tx1"/>
                </a:solidFill>
              </a:rPr>
              <a:t>rintf</a:t>
            </a:r>
            <a:r>
              <a:rPr lang="en-US" altLang="zh-TW" sz="2400" dirty="0">
                <a:solidFill>
                  <a:schemeClr val="tx1"/>
                </a:solidFill>
              </a:rPr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“</a:t>
            </a:r>
            <a:r>
              <a:rPr lang="zh-TW" altLang="en-US" sz="2400" dirty="0">
                <a:solidFill>
                  <a:schemeClr val="tx1"/>
                </a:solidFill>
              </a:rPr>
              <a:t>格式字串</a:t>
            </a:r>
            <a:r>
              <a:rPr lang="en-US" altLang="zh-TW" sz="2400" dirty="0">
                <a:solidFill>
                  <a:srgbClr val="FF0000"/>
                </a:solidFill>
              </a:rPr>
              <a:t>”,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zh-TW" altLang="en-US" sz="2400" dirty="0">
                <a:solidFill>
                  <a:schemeClr val="tx1"/>
                </a:solidFill>
              </a:rPr>
              <a:t>項目</a:t>
            </a:r>
            <a:r>
              <a:rPr lang="en-US" altLang="zh-TW" sz="2400" dirty="0">
                <a:solidFill>
                  <a:schemeClr val="tx1"/>
                </a:solidFill>
              </a:rPr>
              <a:t>1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zh-TW" altLang="en-US" sz="2400" dirty="0">
                <a:solidFill>
                  <a:schemeClr val="tx1"/>
                </a:solidFill>
              </a:rPr>
              <a:t> 項目</a:t>
            </a:r>
            <a:r>
              <a:rPr lang="en-US" altLang="zh-TW" sz="2400" dirty="0">
                <a:solidFill>
                  <a:schemeClr val="tx1"/>
                </a:solidFill>
              </a:rPr>
              <a:t>2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en-US" altLang="zh-TW" sz="2400" dirty="0">
                <a:solidFill>
                  <a:schemeClr val="tx1"/>
                </a:solidFill>
              </a:rPr>
              <a:t> ….. 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zh-TW" altLang="en-US" sz="2400" dirty="0">
                <a:solidFill>
                  <a:schemeClr val="tx1"/>
                </a:solidFill>
              </a:rPr>
              <a:t>項目</a:t>
            </a:r>
            <a:r>
              <a:rPr lang="en-US" altLang="zh-TW" sz="2400" dirty="0">
                <a:solidFill>
                  <a:schemeClr val="tx1"/>
                </a:solidFill>
              </a:rPr>
              <a:t>n);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423592" y="3845614"/>
            <a:ext cx="73448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solidFill>
                  <a:schemeClr val="tx1"/>
                </a:solidFill>
              </a:rPr>
              <a:t>  </a:t>
            </a:r>
            <a:r>
              <a:rPr lang="en-US" altLang="zh-TW" sz="2400" dirty="0" err="1">
                <a:solidFill>
                  <a:schemeClr val="tx1"/>
                </a:solidFill>
              </a:rPr>
              <a:t>printf</a:t>
            </a:r>
            <a:r>
              <a:rPr lang="en-US" altLang="zh-TW" sz="2400" dirty="0">
                <a:solidFill>
                  <a:schemeClr val="tx1"/>
                </a:solidFill>
              </a:rPr>
              <a:t>(“</a:t>
            </a:r>
            <a:r>
              <a:rPr lang="zh-TW" altLang="en-US" sz="2400" dirty="0">
                <a:solidFill>
                  <a:schemeClr val="tx1"/>
                </a:solidFill>
              </a:rPr>
              <a:t>我有</a:t>
            </a:r>
            <a:r>
              <a:rPr lang="en-US" altLang="zh-TW" sz="2400" dirty="0">
                <a:solidFill>
                  <a:schemeClr val="tx1"/>
                </a:solidFill>
              </a:rPr>
              <a:t>%d</a:t>
            </a:r>
            <a:r>
              <a:rPr lang="zh-TW" altLang="en-US" sz="2400" dirty="0">
                <a:solidFill>
                  <a:schemeClr val="tx1"/>
                </a:solidFill>
              </a:rPr>
              <a:t>隻貓和</a:t>
            </a:r>
            <a:r>
              <a:rPr lang="en-US" altLang="zh-TW" sz="2400" dirty="0">
                <a:solidFill>
                  <a:schemeClr val="tx1"/>
                </a:solidFill>
              </a:rPr>
              <a:t>%d</a:t>
            </a:r>
            <a:r>
              <a:rPr lang="zh-TW" altLang="en-US" sz="2400" dirty="0">
                <a:solidFill>
                  <a:schemeClr val="tx1"/>
                </a:solidFill>
              </a:rPr>
              <a:t>隻狗”</a:t>
            </a:r>
            <a:r>
              <a:rPr lang="en-US" altLang="zh-TW" sz="2400" dirty="0">
                <a:solidFill>
                  <a:schemeClr val="tx1"/>
                </a:solidFill>
              </a:rPr>
              <a:t>,num,num2);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871864" y="4581128"/>
            <a:ext cx="0" cy="100811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317866" y="5601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格式字串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8256240" y="4581128"/>
            <a:ext cx="0" cy="100811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933075" y="5601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項目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79776" y="4097642"/>
            <a:ext cx="3024336" cy="432048"/>
          </a:xfrm>
          <a:prstGeom prst="rect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348151" y="4097642"/>
            <a:ext cx="1556161" cy="432048"/>
          </a:xfrm>
          <a:prstGeom prst="rect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8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變數值的互換 </a:t>
            </a:r>
            <a:r>
              <a:rPr lang="en-US" altLang="zh-TW" dirty="0"/>
              <a:t>(</a:t>
            </a:r>
            <a:r>
              <a:rPr lang="zh-TW" altLang="en-US" dirty="0"/>
              <a:t>正確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7DB94A4F-6E6F-49F7-A204-C4C74B97E309}" type="slidenum">
              <a:rPr lang="en-US" altLang="zh-TW"/>
              <a:pPr/>
              <a:t>70</a:t>
            </a:fld>
            <a:endParaRPr lang="en-US" altLang="zh-TW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888164" y="800100"/>
            <a:ext cx="3779837" cy="6057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490664"/>
            <a:ext cx="78676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888164" y="800100"/>
            <a:ext cx="3779837" cy="6057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440239" y="2889250"/>
            <a:ext cx="71437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591175" y="5408614"/>
            <a:ext cx="71438" cy="179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440239" y="5876925"/>
            <a:ext cx="71437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4440239" y="6129339"/>
            <a:ext cx="71437" cy="179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440239" y="6381750"/>
            <a:ext cx="71437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7032626" y="1089026"/>
            <a:ext cx="2874963" cy="773113"/>
            <a:chOff x="3470" y="686"/>
            <a:chExt cx="1811" cy="487"/>
          </a:xfrm>
        </p:grpSpPr>
        <p:pic>
          <p:nvPicPr>
            <p:cNvPr id="14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686"/>
              <a:ext cx="1766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3470" y="867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" name="Group 28"/>
          <p:cNvGrpSpPr>
            <a:grpSpLocks/>
          </p:cNvGrpSpPr>
          <p:nvPr/>
        </p:nvGrpSpPr>
        <p:grpSpPr bwMode="auto">
          <a:xfrm>
            <a:off x="7067550" y="1881188"/>
            <a:ext cx="3448050" cy="1065212"/>
            <a:chOff x="3492" y="1185"/>
            <a:chExt cx="2172" cy="671"/>
          </a:xfrm>
        </p:grpSpPr>
        <p:pic>
          <p:nvPicPr>
            <p:cNvPr id="17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" y="1185"/>
              <a:ext cx="2126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3492" y="1457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9" name="Group 29"/>
          <p:cNvGrpSpPr>
            <a:grpSpLocks/>
          </p:cNvGrpSpPr>
          <p:nvPr/>
        </p:nvGrpSpPr>
        <p:grpSpPr bwMode="auto">
          <a:xfrm>
            <a:off x="7032626" y="2997200"/>
            <a:ext cx="3516313" cy="1244600"/>
            <a:chOff x="3470" y="1888"/>
            <a:chExt cx="2215" cy="784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1888"/>
              <a:ext cx="2170" cy="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470" y="2137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2" name="Group 30"/>
          <p:cNvGrpSpPr>
            <a:grpSpLocks/>
          </p:cNvGrpSpPr>
          <p:nvPr/>
        </p:nvGrpSpPr>
        <p:grpSpPr bwMode="auto">
          <a:xfrm>
            <a:off x="7032625" y="4329114"/>
            <a:ext cx="3492500" cy="1209675"/>
            <a:chOff x="3470" y="2727"/>
            <a:chExt cx="2200" cy="762"/>
          </a:xfrm>
        </p:grpSpPr>
        <p:pic>
          <p:nvPicPr>
            <p:cNvPr id="23" name="Picture 2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" y="2727"/>
              <a:ext cx="2165" cy="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3470" y="2954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5" name="Group 31"/>
          <p:cNvGrpSpPr>
            <a:grpSpLocks/>
          </p:cNvGrpSpPr>
          <p:nvPr/>
        </p:nvGrpSpPr>
        <p:grpSpPr bwMode="auto">
          <a:xfrm>
            <a:off x="7032625" y="5626100"/>
            <a:ext cx="3492500" cy="1231900"/>
            <a:chOff x="3470" y="3544"/>
            <a:chExt cx="2200" cy="776"/>
          </a:xfrm>
        </p:grpSpPr>
        <p:pic>
          <p:nvPicPr>
            <p:cNvPr id="26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7" y="3544"/>
              <a:ext cx="2163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470" y="3793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28" name="AutoShape 32"/>
          <p:cNvCxnSpPr>
            <a:cxnSpLocks noChangeShapeType="1"/>
            <a:stCxn id="8" idx="3"/>
            <a:endCxn id="15" idx="2"/>
          </p:cNvCxnSpPr>
          <p:nvPr/>
        </p:nvCxnSpPr>
        <p:spPr bwMode="auto">
          <a:xfrm flipV="1">
            <a:off x="4511676" y="1555750"/>
            <a:ext cx="2557463" cy="1423988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33"/>
          <p:cNvCxnSpPr>
            <a:cxnSpLocks noChangeShapeType="1"/>
            <a:stCxn id="9" idx="3"/>
            <a:endCxn id="18" idx="1"/>
          </p:cNvCxnSpPr>
          <p:nvPr/>
        </p:nvCxnSpPr>
        <p:spPr bwMode="auto">
          <a:xfrm flipV="1">
            <a:off x="5662614" y="2403476"/>
            <a:ext cx="1404937" cy="3095625"/>
          </a:xfrm>
          <a:prstGeom prst="curvedConnector3">
            <a:avLst>
              <a:gd name="adj1" fmla="val 49944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34"/>
          <p:cNvCxnSpPr>
            <a:cxnSpLocks noChangeShapeType="1"/>
            <a:stCxn id="10" idx="3"/>
            <a:endCxn id="21" idx="2"/>
          </p:cNvCxnSpPr>
          <p:nvPr/>
        </p:nvCxnSpPr>
        <p:spPr bwMode="auto">
          <a:xfrm flipV="1">
            <a:off x="4511676" y="3571875"/>
            <a:ext cx="2557463" cy="2395538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35"/>
          <p:cNvCxnSpPr>
            <a:cxnSpLocks noChangeShapeType="1"/>
            <a:stCxn id="11" idx="3"/>
            <a:endCxn id="24" idx="2"/>
          </p:cNvCxnSpPr>
          <p:nvPr/>
        </p:nvCxnSpPr>
        <p:spPr bwMode="auto">
          <a:xfrm flipV="1">
            <a:off x="4511676" y="4868863"/>
            <a:ext cx="2557463" cy="1350962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36"/>
          <p:cNvCxnSpPr>
            <a:cxnSpLocks noChangeShapeType="1"/>
            <a:stCxn id="12" idx="3"/>
            <a:endCxn id="27" idx="2"/>
          </p:cNvCxnSpPr>
          <p:nvPr/>
        </p:nvCxnSpPr>
        <p:spPr bwMode="auto">
          <a:xfrm flipV="1">
            <a:off x="4511676" y="6200776"/>
            <a:ext cx="2557463" cy="271463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42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輸入一個數值，由程式判斷是否為質數。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請使用函數，將程式碼完成。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完成一個終</a:t>
            </a:r>
            <a:r>
              <a:rPr lang="zh-TW" altLang="en-US" dirty="0"/>
              <a:t>極</a:t>
            </a:r>
            <a:r>
              <a:rPr lang="zh-TW" altLang="en-US" dirty="0" smtClean="0"/>
              <a:t>密碼遊戲，範圍由使用者輸入；密碼由電腦隨機選取；猜到數字後，遊戲結束。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請使用函數，將程式碼完成。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隨機取樣需每次執行皆不同號碼。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487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/>
              <a:t>使用鏈結串列，完成一個成績登入程式。</a:t>
            </a:r>
            <a:endParaRPr lang="en-US" altLang="zh-TW" dirty="0"/>
          </a:p>
          <a:p>
            <a:pPr lvl="1"/>
            <a:r>
              <a:rPr lang="zh-TW" altLang="en-US" dirty="0"/>
              <a:t>使用者可以選擇 </a:t>
            </a:r>
            <a:r>
              <a:rPr lang="en-US" altLang="zh-TW" dirty="0"/>
              <a:t>1.</a:t>
            </a:r>
            <a:r>
              <a:rPr lang="zh-TW" altLang="en-US" dirty="0"/>
              <a:t>新增成績 </a:t>
            </a:r>
            <a:r>
              <a:rPr lang="en-US" altLang="zh-TW" dirty="0"/>
              <a:t>2.</a:t>
            </a:r>
            <a:r>
              <a:rPr lang="zh-TW" altLang="en-US" dirty="0"/>
              <a:t>刪除成績 </a:t>
            </a:r>
            <a:r>
              <a:rPr lang="en-US" altLang="zh-TW" dirty="0"/>
              <a:t>3.</a:t>
            </a:r>
            <a:r>
              <a:rPr lang="zh-TW" altLang="en-US" dirty="0"/>
              <a:t>修改成績 三大功能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新增成績：使用者需要輸入：學生名稱 、 成績 兩項參數。成績新增完後，需立即排序並顯示出目前排序狀況。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刪除成績：該功能透過學生姓名來刪除該學生成績。成績刪</a:t>
            </a:r>
            <a:r>
              <a:rPr lang="zh-TW" altLang="en-US" dirty="0"/>
              <a:t>除</a:t>
            </a:r>
            <a:r>
              <a:rPr lang="zh-TW" altLang="en-US" dirty="0" smtClean="0"/>
              <a:t>完</a:t>
            </a:r>
            <a:r>
              <a:rPr lang="zh-TW" altLang="en-US" dirty="0"/>
              <a:t>後，需立即排序並顯示出目前排序狀況。</a:t>
            </a:r>
            <a:endParaRPr lang="en-US" altLang="zh-TW" dirty="0"/>
          </a:p>
          <a:p>
            <a:pPr lvl="1"/>
            <a:r>
              <a:rPr lang="zh-TW" altLang="en-US" dirty="0" smtClean="0"/>
              <a:t>修改成績：該功能夠過學生姓名來修改該學生成績。成績修</a:t>
            </a:r>
            <a:r>
              <a:rPr lang="zh-TW" altLang="en-US" dirty="0"/>
              <a:t>改</a:t>
            </a:r>
            <a:r>
              <a:rPr lang="zh-TW" altLang="en-US" dirty="0" smtClean="0"/>
              <a:t>完</a:t>
            </a:r>
            <a:r>
              <a:rPr lang="zh-TW" altLang="en-US" dirty="0"/>
              <a:t>後，需立即排序並顯示出目前排序狀況。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863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函數常用的格式碼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977700" y="2492896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格式碼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格式碼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%c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字元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印出表分比符號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十進位整數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無號八進位整數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</a:t>
                      </a:r>
                      <a:r>
                        <a:rPr lang="en-US" altLang="zh-TW" dirty="0" err="1" smtClean="0"/>
                        <a:t>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長整數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字串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浮點數，指數</a:t>
                      </a:r>
                      <a:r>
                        <a:rPr lang="en-US" altLang="zh-TW" sz="1600" dirty="0" smtClean="0"/>
                        <a:t>e</a:t>
                      </a:r>
                      <a:r>
                        <a:rPr lang="zh-TW" altLang="en-US" sz="1600" dirty="0" smtClean="0"/>
                        <a:t>形式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無號十進位整數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浮點數，小數點形式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無號十六進位整數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rintf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函式的修飾子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%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en-US" altLang="zh-TW" dirty="0" smtClean="0"/>
              <a:t>d </a:t>
            </a:r>
            <a:r>
              <a:rPr lang="zh-TW" altLang="en-US" dirty="0" smtClean="0"/>
              <a:t>：以</a:t>
            </a:r>
            <a:r>
              <a:rPr lang="zh-TW" altLang="en-US" dirty="0" smtClean="0">
                <a:solidFill>
                  <a:srgbClr val="FF0000"/>
                </a:solidFill>
              </a:rPr>
              <a:t>六</a:t>
            </a:r>
            <a:r>
              <a:rPr lang="zh-TW" altLang="en-US" dirty="0" smtClean="0"/>
              <a:t>個字元的寬度來列印整數變數</a:t>
            </a:r>
            <a:endParaRPr lang="en-US" altLang="zh-TW" dirty="0" smtClean="0"/>
          </a:p>
          <a:p>
            <a:r>
              <a:rPr lang="en-US" altLang="zh-TW" dirty="0" smtClean="0"/>
              <a:t>%</a:t>
            </a:r>
            <a:r>
              <a:rPr lang="en-US" altLang="zh-TW" dirty="0" smtClean="0">
                <a:solidFill>
                  <a:srgbClr val="0070C0"/>
                </a:solidFill>
              </a:rPr>
              <a:t>-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en-US" altLang="zh-TW" dirty="0" smtClean="0"/>
              <a:t>d</a:t>
            </a:r>
            <a:r>
              <a:rPr lang="zh-TW" altLang="en-US" dirty="0" smtClean="0"/>
              <a:t>：</a:t>
            </a:r>
            <a:r>
              <a:rPr lang="zh-TW" altLang="en-US" dirty="0"/>
              <a:t>以</a:t>
            </a:r>
            <a:r>
              <a:rPr lang="zh-TW" altLang="en-US" dirty="0">
                <a:solidFill>
                  <a:srgbClr val="FF0000"/>
                </a:solidFill>
              </a:rPr>
              <a:t>六</a:t>
            </a:r>
            <a:r>
              <a:rPr lang="zh-TW" altLang="en-US" dirty="0"/>
              <a:t>個字元的寬度來列印整數</a:t>
            </a:r>
            <a:r>
              <a:rPr lang="zh-TW" altLang="en-US" dirty="0" smtClean="0"/>
              <a:t>變數，並</a:t>
            </a:r>
            <a:r>
              <a:rPr lang="zh-TW" altLang="en-US" dirty="0" smtClean="0">
                <a:solidFill>
                  <a:srgbClr val="0070C0"/>
                </a:solidFill>
              </a:rPr>
              <a:t>靠左對齊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/>
              <a:t>%</a:t>
            </a:r>
            <a:r>
              <a:rPr lang="en-US" altLang="zh-TW" dirty="0" smtClean="0">
                <a:solidFill>
                  <a:srgbClr val="E42CCA"/>
                </a:solidFill>
              </a:rPr>
              <a:t>+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en-US" altLang="zh-TW" dirty="0" smtClean="0"/>
              <a:t>d</a:t>
            </a:r>
            <a:r>
              <a:rPr lang="zh-TW" altLang="en-US" dirty="0" smtClean="0"/>
              <a:t>：</a:t>
            </a:r>
            <a:r>
              <a:rPr lang="zh-TW" altLang="en-US" dirty="0"/>
              <a:t>以</a:t>
            </a:r>
            <a:r>
              <a:rPr lang="zh-TW" altLang="en-US" dirty="0">
                <a:solidFill>
                  <a:srgbClr val="FF0000"/>
                </a:solidFill>
              </a:rPr>
              <a:t>六</a:t>
            </a:r>
            <a:r>
              <a:rPr lang="zh-TW" altLang="en-US" dirty="0"/>
              <a:t>個字元的寬度來列印整數</a:t>
            </a:r>
            <a:r>
              <a:rPr lang="zh-TW" altLang="en-US" dirty="0" smtClean="0"/>
              <a:t>變數，並</a:t>
            </a:r>
            <a:r>
              <a:rPr lang="zh-TW" altLang="en-US" dirty="0" smtClean="0">
                <a:solidFill>
                  <a:srgbClr val="E42CCA"/>
                </a:solidFill>
              </a:rPr>
              <a:t>顯示正負號</a:t>
            </a:r>
            <a:endParaRPr lang="en-US" altLang="zh-TW" dirty="0" smtClean="0">
              <a:solidFill>
                <a:srgbClr val="E42CCA"/>
              </a:solidFill>
            </a:endParaRPr>
          </a:p>
          <a:p>
            <a:r>
              <a:rPr lang="en-US" altLang="zh-TW" dirty="0" smtClean="0"/>
              <a:t>%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en-US" altLang="zh-TW" dirty="0" smtClean="0"/>
              <a:t>.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altLang="zh-TW" dirty="0" smtClean="0"/>
              <a:t>f</a:t>
            </a:r>
            <a:r>
              <a:rPr lang="zh-TW" altLang="en-US" dirty="0" smtClean="0"/>
              <a:t>：以</a:t>
            </a:r>
            <a:r>
              <a:rPr lang="zh-TW" altLang="en-US" dirty="0" smtClean="0">
                <a:solidFill>
                  <a:srgbClr val="FF0000"/>
                </a:solidFill>
              </a:rPr>
              <a:t>六</a:t>
            </a:r>
            <a:r>
              <a:rPr lang="zh-TW" altLang="en-US" dirty="0" smtClean="0"/>
              <a:t>個字元寬度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包含小數點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來列印浮點數，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並四捨五入到小數點第二位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%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en-US" altLang="zh-TW" dirty="0" smtClean="0"/>
              <a:t>.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altLang="zh-TW" dirty="0" smtClean="0"/>
              <a:t>f</a:t>
            </a:r>
            <a:r>
              <a:rPr lang="zh-TW" altLang="en-US" dirty="0" smtClean="0"/>
              <a:t>：</a:t>
            </a:r>
            <a:r>
              <a:rPr lang="zh-TW" altLang="en-US" dirty="0"/>
              <a:t>以</a:t>
            </a:r>
            <a:r>
              <a:rPr lang="zh-TW" altLang="en-US" dirty="0">
                <a:solidFill>
                  <a:srgbClr val="FF0000"/>
                </a:solidFill>
              </a:rPr>
              <a:t>六</a:t>
            </a:r>
            <a:r>
              <a:rPr lang="zh-TW" altLang="en-US" dirty="0"/>
              <a:t>個字元寬度</a:t>
            </a:r>
            <a:r>
              <a:rPr lang="en-US" altLang="zh-TW" dirty="0"/>
              <a:t>(</a:t>
            </a:r>
            <a:r>
              <a:rPr lang="zh-TW" altLang="en-US" dirty="0"/>
              <a:t>包含小數點</a:t>
            </a:r>
            <a:r>
              <a:rPr lang="en-US" altLang="zh-TW" dirty="0"/>
              <a:t>)</a:t>
            </a:r>
            <a:r>
              <a:rPr lang="zh-TW" altLang="en-US" dirty="0"/>
              <a:t>來列印浮點</a:t>
            </a:r>
            <a:r>
              <a:rPr lang="zh-TW" altLang="en-US" dirty="0" smtClean="0"/>
              <a:t>數，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並四捨五入到小數點第二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位，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空白處補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0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TM02900688[[fn=面向]]</Template>
  <TotalTime>72</TotalTime>
  <Words>1895</Words>
  <Application>Microsoft Office PowerPoint</Application>
  <PresentationFormat>寬螢幕</PresentationFormat>
  <Paragraphs>516</Paragraphs>
  <Slides>72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81" baseType="lpstr">
      <vt:lpstr>新細明體</vt:lpstr>
      <vt:lpstr>Arial</vt:lpstr>
      <vt:lpstr>Calibri</vt:lpstr>
      <vt:lpstr>Calibri Light</vt:lpstr>
      <vt:lpstr>Courier New</vt:lpstr>
      <vt:lpstr>Times New Roman</vt:lpstr>
      <vt:lpstr>Wingdings 2</vt:lpstr>
      <vt:lpstr>華康細圓體</vt:lpstr>
      <vt:lpstr>HDOfficeLightV0</vt:lpstr>
      <vt:lpstr>Week 0 –      Introduction &amp; Review</vt:lpstr>
      <vt:lpstr>實習課配分</vt:lpstr>
      <vt:lpstr>課程助教</vt:lpstr>
      <vt:lpstr>複習</vt:lpstr>
      <vt:lpstr>常用的資料型態</vt:lpstr>
      <vt:lpstr>字元 char  - ASCII</vt:lpstr>
      <vt:lpstr>輸出函數printf();</vt:lpstr>
      <vt:lpstr>函數常用的格式碼</vt:lpstr>
      <vt:lpstr>printf()函式的修飾子</vt:lpstr>
      <vt:lpstr>scanf() 輸入函數</vt:lpstr>
      <vt:lpstr>scanf() 輸入函數</vt:lpstr>
      <vt:lpstr>scanf() 多值輸入函數</vt:lpstr>
      <vt:lpstr>scanf() 多值輸入函數</vt:lpstr>
      <vt:lpstr>scanf(); 所使用的輸入格式碼</vt:lpstr>
      <vt:lpstr>運算式與運算子</vt:lpstr>
      <vt:lpstr>if敘述</vt:lpstr>
      <vt:lpstr>關係運算子的說明</vt:lpstr>
      <vt:lpstr>範例</vt:lpstr>
      <vt:lpstr>邏輯運算子</vt:lpstr>
      <vt:lpstr>邏輯運算子</vt:lpstr>
      <vt:lpstr>if敘述</vt:lpstr>
      <vt:lpstr>if-else 敘述</vt:lpstr>
      <vt:lpstr>if-else 敘述</vt:lpstr>
      <vt:lpstr>巢狀if敘述</vt:lpstr>
      <vt:lpstr>巢狀if敘述</vt:lpstr>
      <vt:lpstr>If-else-if 敘述</vt:lpstr>
      <vt:lpstr>If-else-if 敘述</vt:lpstr>
      <vt:lpstr>switch 敘述</vt:lpstr>
      <vt:lpstr>switch 敘述</vt:lpstr>
      <vt:lpstr>迴圈復習</vt:lpstr>
      <vt:lpstr>迴圈復習 - for迴圈 流程圖</vt:lpstr>
      <vt:lpstr>迴圈復習</vt:lpstr>
      <vt:lpstr>迴圈復習 - while()迴圈</vt:lpstr>
      <vt:lpstr>迴圈復習</vt:lpstr>
      <vt:lpstr>迴圈復習 -do while() 迴圈</vt:lpstr>
      <vt:lpstr>迴圈的跳離</vt:lpstr>
      <vt:lpstr>巢狀迴圈</vt:lpstr>
      <vt:lpstr>函數(function)</vt:lpstr>
      <vt:lpstr>函數的運作方式</vt:lpstr>
      <vt:lpstr>函數</vt:lpstr>
      <vt:lpstr>範例</vt:lpstr>
      <vt:lpstr>結構(structure)</vt:lpstr>
      <vt:lpstr>結構(structure)</vt:lpstr>
      <vt:lpstr>結構(structure)</vt:lpstr>
      <vt:lpstr>結構(structure)</vt:lpstr>
      <vt:lpstr>結構(structure)</vt:lpstr>
      <vt:lpstr>存取結構內的成員</vt:lpstr>
      <vt:lpstr>結構(structure)</vt:lpstr>
      <vt:lpstr>結構的初值設定</vt:lpstr>
      <vt:lpstr>結構的初值設定</vt:lpstr>
      <vt:lpstr>巢狀的結構</vt:lpstr>
      <vt:lpstr>巢狀結構範例</vt:lpstr>
      <vt:lpstr>結構陣列</vt:lpstr>
      <vt:lpstr>結構陣列範例</vt:lpstr>
      <vt:lpstr>變數的位址</vt:lpstr>
      <vt:lpstr>變數的位址</vt:lpstr>
      <vt:lpstr>程式碼</vt:lpstr>
      <vt:lpstr>為什麼要用指標？</vt:lpstr>
      <vt:lpstr>指標變數的宣告</vt:lpstr>
      <vt:lpstr>程式碼說明</vt:lpstr>
      <vt:lpstr>指標操作的練習</vt:lpstr>
      <vt:lpstr>指標操作的練習</vt:lpstr>
      <vt:lpstr>傳遞指標到函數</vt:lpstr>
      <vt:lpstr>程式碼</vt:lpstr>
      <vt:lpstr>程式碼</vt:lpstr>
      <vt:lpstr>程式碼</vt:lpstr>
      <vt:lpstr>變數值的互換 (錯誤)</vt:lpstr>
      <vt:lpstr>變數值的互換 (錯誤)</vt:lpstr>
      <vt:lpstr>變數值的互換 (正確)</vt:lpstr>
      <vt:lpstr>變數值的互換 (正確)</vt:lpstr>
      <vt:lpstr>課堂練習</vt:lpstr>
      <vt:lpstr>課堂練習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 –  Introduction &amp; Review</dc:title>
  <dc:creator>AndyShiu_Lab</dc:creator>
  <cp:lastModifiedBy>AndyShiu_Lab</cp:lastModifiedBy>
  <cp:revision>8</cp:revision>
  <dcterms:created xsi:type="dcterms:W3CDTF">2015-09-16T10:14:20Z</dcterms:created>
  <dcterms:modified xsi:type="dcterms:W3CDTF">2015-09-16T11:27:06Z</dcterms:modified>
</cp:coreProperties>
</file>