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259" r:id="rId3"/>
    <p:sldId id="260" r:id="rId4"/>
    <p:sldId id="258" r:id="rId5"/>
    <p:sldId id="263" r:id="rId6"/>
    <p:sldId id="264" r:id="rId7"/>
    <p:sldId id="290" r:id="rId8"/>
    <p:sldId id="291" r:id="rId9"/>
    <p:sldId id="292" r:id="rId10"/>
    <p:sldId id="265" r:id="rId11"/>
    <p:sldId id="266" r:id="rId12"/>
    <p:sldId id="261" r:id="rId13"/>
    <p:sldId id="262" r:id="rId14"/>
    <p:sldId id="293" r:id="rId15"/>
    <p:sldId id="294" r:id="rId16"/>
    <p:sldId id="272" r:id="rId17"/>
    <p:sldId id="295" r:id="rId18"/>
    <p:sldId id="296" r:id="rId19"/>
    <p:sldId id="273" r:id="rId20"/>
    <p:sldId id="280" r:id="rId21"/>
    <p:sldId id="281" r:id="rId22"/>
    <p:sldId id="285" r:id="rId23"/>
    <p:sldId id="297" r:id="rId24"/>
    <p:sldId id="286" r:id="rId25"/>
    <p:sldId id="287" r:id="rId26"/>
    <p:sldId id="26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7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524264-961C-45DE-A143-26DB7047A798}"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75BFB-E31D-4B5F-B5FD-C12B621CAB0B}" type="slidenum">
              <a:rPr lang="zh-CN" altLang="en-US" smtClean="0"/>
              <a:t>‹#›</a:t>
            </a:fld>
            <a:endParaRPr lang="zh-CN" altLang="en-US"/>
          </a:p>
        </p:txBody>
      </p:sp>
    </p:spTree>
    <p:extLst>
      <p:ext uri="{BB962C8B-B14F-4D97-AF65-F5344CB8AC3E}">
        <p14:creationId xmlns:p14="http://schemas.microsoft.com/office/powerpoint/2010/main" val="187220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7D39618-264D-40B7-BFFC-7899F4CDF68B}"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7D39618-264D-40B7-BFFC-7899F4CDF68B}"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7D39618-264D-40B7-BFFC-7899F4CDF68B}"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7D39618-264D-40B7-BFFC-7899F4CDF68B}"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7D39618-264D-40B7-BFFC-7899F4CDF68B}"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7D39618-264D-40B7-BFFC-7899F4CDF68B}" type="datetimeFigureOut">
              <a:rPr lang="zh-CN" altLang="en-US" smtClean="0"/>
              <a:t>2020/10/26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39826D-3D35-43DB-AC13-7FE6D50F14C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7D39618-264D-40B7-BFFC-7899F4CDF68B}" type="datetimeFigureOut">
              <a:rPr lang="zh-CN" altLang="en-US" smtClean="0"/>
              <a:t>2020/10/26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39826D-3D35-43DB-AC13-7FE6D50F14C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7D39618-264D-40B7-BFFC-7899F4CDF68B}" type="datetimeFigureOut">
              <a:rPr lang="zh-CN" altLang="en-US" smtClean="0"/>
              <a:t>2020/10/26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39826D-3D35-43DB-AC13-7FE6D50F14C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D39618-264D-40B7-BFFC-7899F4CDF68B}" type="datetimeFigureOut">
              <a:rPr lang="zh-CN" altLang="en-US" smtClean="0"/>
              <a:t>2020/10/26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39826D-3D35-43DB-AC13-7FE6D50F14C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7D39618-264D-40B7-BFFC-7899F4CDF68B}" type="datetimeFigureOut">
              <a:rPr lang="zh-CN" altLang="en-US" smtClean="0"/>
              <a:t>2020/10/26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39826D-3D35-43DB-AC13-7FE6D50F14C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7D39618-264D-40B7-BFFC-7899F4CDF68B}" type="datetimeFigureOut">
              <a:rPr lang="zh-CN" altLang="en-US" smtClean="0"/>
              <a:t>2020/10/26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39826D-3D35-43DB-AC13-7FE6D50F14C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9618-264D-40B7-BFFC-7899F4CDF68B}" type="datetimeFigureOut">
              <a:rPr lang="zh-CN" altLang="en-US" smtClean="0"/>
              <a:t>2020/10/26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9826D-3D35-43DB-AC13-7FE6D50F14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45589" y="1602665"/>
            <a:ext cx="9300210" cy="1569660"/>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基于情感分析和情感遗忘的</a:t>
            </a:r>
            <a:endParaRPr lang="en-US" altLang="zh-CN" sz="4800" b="1" dirty="0">
              <a:latin typeface="微软雅黑" panose="020B0503020204020204" pitchFamily="34" charset="-122"/>
              <a:ea typeface="微软雅黑" panose="020B0503020204020204" pitchFamily="34" charset="-122"/>
            </a:endParaRPr>
          </a:p>
          <a:p>
            <a:pPr algn="ctr"/>
            <a:r>
              <a:rPr lang="zh-CN" altLang="en-US" sz="4800" b="1" dirty="0">
                <a:latin typeface="微软雅黑" panose="020B0503020204020204" pitchFamily="34" charset="-122"/>
                <a:ea typeface="微软雅黑" panose="020B0503020204020204" pitchFamily="34" charset="-122"/>
              </a:rPr>
              <a:t>协同过滤推荐策略</a:t>
            </a:r>
          </a:p>
        </p:txBody>
      </p:sp>
      <p:sp>
        <p:nvSpPr>
          <p:cNvPr id="8" name="矩形 7"/>
          <p:cNvSpPr/>
          <p:nvPr/>
        </p:nvSpPr>
        <p:spPr>
          <a:xfrm>
            <a:off x="4370224" y="3754167"/>
            <a:ext cx="7590790"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来源：重庆师范大学学报    时间：</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2020-10-12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作者单位：西南大学</a:t>
            </a:r>
          </a:p>
        </p:txBody>
      </p:sp>
      <p:grpSp>
        <p:nvGrpSpPr>
          <p:cNvPr id="2" name="组合 1"/>
          <p:cNvGrpSpPr/>
          <p:nvPr/>
        </p:nvGrpSpPr>
        <p:grpSpPr>
          <a:xfrm>
            <a:off x="4403090" y="3779520"/>
            <a:ext cx="7590155" cy="384810"/>
            <a:chOff x="3611637" y="3411307"/>
            <a:chExt cx="5016012" cy="384757"/>
          </a:xfrm>
        </p:grpSpPr>
        <p:cxnSp>
          <p:nvCxnSpPr>
            <p:cNvPr id="9" name="直接连接符 8"/>
            <p:cNvCxnSpPr/>
            <p:nvPr/>
          </p:nvCxnSpPr>
          <p:spPr>
            <a:xfrm>
              <a:off x="3611637" y="3411307"/>
              <a:ext cx="49947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611637" y="3796064"/>
              <a:ext cx="50160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8288805" y="5319040"/>
            <a:ext cx="3905142" cy="39878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汇报人：张恒恒</a:t>
            </a:r>
          </a:p>
        </p:txBody>
      </p:sp>
      <p:sp>
        <p:nvSpPr>
          <p:cNvPr id="15" name="矩形 14"/>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10800000">
            <a:off x="-1809" y="67418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b="1" dirty="0">
                <a:solidFill>
                  <a:srgbClr val="000000"/>
                </a:solidFill>
                <a:latin typeface="微软雅黑" panose="020B0503020204020204" pitchFamily="34" charset="-122"/>
                <a:ea typeface="微软雅黑" panose="020B0503020204020204" pitchFamily="34" charset="-122"/>
              </a:rPr>
              <a:t>相关工作</a:t>
            </a: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dirty="0">
                <a:solidFill>
                  <a:prstClr val="white"/>
                </a:solidFill>
                <a:latin typeface="微软雅黑" panose="020B0503020204020204" pitchFamily="34" charset="-122"/>
                <a:ea typeface="微软雅黑" panose="020B0503020204020204" pitchFamily="34" charset="-122"/>
              </a:rPr>
              <a:t>01</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D181072-646C-4079-B90F-993AAF62254E}"/>
              </a:ext>
            </a:extLst>
          </p:cNvPr>
          <p:cNvSpPr txBox="1"/>
          <p:nvPr/>
        </p:nvSpPr>
        <p:spPr>
          <a:xfrm>
            <a:off x="1225119" y="1216241"/>
            <a:ext cx="9641150" cy="5078313"/>
          </a:xfrm>
          <a:prstGeom prst="rect">
            <a:avLst/>
          </a:prstGeom>
          <a:noFill/>
        </p:spPr>
        <p:txBody>
          <a:bodyPr wrap="square" rtlCol="0">
            <a:spAutoFit/>
          </a:bodyPr>
          <a:lstStyle/>
          <a:p>
            <a:r>
              <a:rPr lang="zh-CN" altLang="en-US" b="1" dirty="0"/>
              <a:t>文献</a:t>
            </a:r>
            <a:r>
              <a:rPr lang="en-US" altLang="zh-CN" b="1" dirty="0"/>
              <a:t>[9]</a:t>
            </a:r>
            <a:r>
              <a:rPr lang="zh-CN" altLang="en-US" dirty="0"/>
              <a:t>结合记忆遗忘的原理，将</a:t>
            </a:r>
            <a:r>
              <a:rPr lang="zh-CN" altLang="en-US" dirty="0">
                <a:solidFill>
                  <a:srgbClr val="FF0000"/>
                </a:solidFill>
              </a:rPr>
              <a:t>时间因子融入到评分矩阵中</a:t>
            </a:r>
            <a:r>
              <a:rPr lang="zh-CN" altLang="en-US" dirty="0"/>
              <a:t>，解决了由 于时间而导致的用户兴趣衰减的问题。</a:t>
            </a:r>
            <a:endParaRPr lang="en-US" altLang="zh-CN" dirty="0"/>
          </a:p>
          <a:p>
            <a:endParaRPr lang="en-US" altLang="zh-CN" dirty="0"/>
          </a:p>
          <a:p>
            <a:r>
              <a:rPr lang="zh-CN" altLang="en-US" b="1" dirty="0"/>
              <a:t>文献</a:t>
            </a:r>
            <a:r>
              <a:rPr lang="en-US" altLang="zh-CN" b="1" dirty="0"/>
              <a:t>[10]</a:t>
            </a:r>
            <a:r>
              <a:rPr lang="zh-CN" altLang="en-US" dirty="0"/>
              <a:t>通过</a:t>
            </a:r>
            <a:r>
              <a:rPr lang="zh-CN" altLang="en-US" dirty="0">
                <a:solidFill>
                  <a:srgbClr val="FF0000"/>
                </a:solidFill>
              </a:rPr>
              <a:t>引入哈希标签，有效地将用户的长期兴趣和 短期兴趣进行标注</a:t>
            </a:r>
            <a:r>
              <a:rPr lang="zh-CN" altLang="en-US" dirty="0"/>
              <a:t>，弥补了用户由于兴趣迁移 带来的推荐准确率降低的问题。</a:t>
            </a:r>
            <a:endParaRPr lang="en-US" altLang="zh-CN" dirty="0"/>
          </a:p>
          <a:p>
            <a:endParaRPr lang="en-US" altLang="zh-CN" dirty="0"/>
          </a:p>
          <a:p>
            <a:r>
              <a:rPr lang="zh-CN" altLang="en-US" b="1" dirty="0"/>
              <a:t>文献</a:t>
            </a:r>
            <a:r>
              <a:rPr lang="en-US" altLang="zh-CN" b="1" dirty="0"/>
              <a:t>[11]</a:t>
            </a:r>
            <a:r>
              <a:rPr lang="zh-CN" altLang="en-US" dirty="0"/>
              <a:t>以电影领域为背景，分析了兴趣变化对电影推荐准确率的影响， 提出了一种</a:t>
            </a:r>
            <a:r>
              <a:rPr lang="zh-CN" altLang="en-US" dirty="0">
                <a:solidFill>
                  <a:srgbClr val="FF0000"/>
                </a:solidFill>
              </a:rPr>
              <a:t>基于时间的用户兴趣向量建模方法</a:t>
            </a:r>
            <a:r>
              <a:rPr lang="zh-CN" altLang="en-US" dirty="0"/>
              <a:t>，从而有效减弱了兴趣迁移对推荐质量的影响。</a:t>
            </a:r>
            <a:endParaRPr lang="en-US" altLang="zh-CN" dirty="0"/>
          </a:p>
          <a:p>
            <a:endParaRPr lang="en-US" altLang="zh-CN" dirty="0"/>
          </a:p>
          <a:p>
            <a:r>
              <a:rPr lang="zh-CN" altLang="en-US" b="1" dirty="0"/>
              <a:t>文献</a:t>
            </a:r>
            <a:r>
              <a:rPr lang="en-US" altLang="zh-CN" b="1" dirty="0"/>
              <a:t>[13]</a:t>
            </a:r>
            <a:r>
              <a:rPr lang="zh-CN" altLang="en-US" dirty="0"/>
              <a:t>从另一种角度，在推荐系统中通过引入信任关系的管理机制，设计了一套信任关系自 适应更新规则，依据信任关系的变化来挖掘兴趣的迁移。</a:t>
            </a:r>
            <a:endParaRPr lang="en-US" altLang="zh-CN" dirty="0"/>
          </a:p>
          <a:p>
            <a:endParaRPr lang="en-US" altLang="zh-CN" dirty="0"/>
          </a:p>
          <a:p>
            <a:r>
              <a:rPr lang="zh-CN" altLang="en-US" b="1" dirty="0"/>
              <a:t>文献</a:t>
            </a:r>
            <a:r>
              <a:rPr lang="en-US" altLang="zh-CN" b="1" dirty="0"/>
              <a:t>[14] </a:t>
            </a:r>
            <a:r>
              <a:rPr lang="zh-CN" altLang="en-US" dirty="0"/>
              <a:t>通过对用户在线评论信息进行情感分析和量化，根据用户情感倾向的相似性对用户的信任关系进行建模， ，从而实现提高推荐准确率和增强用户信任的效果并在算法计算推荐的过程中有效地将信任关系与传统相似度有效结合</a:t>
            </a:r>
            <a:endParaRPr lang="en-US" altLang="zh-CN" dirty="0"/>
          </a:p>
          <a:p>
            <a:endParaRPr lang="en-US" altLang="zh-CN" dirty="0"/>
          </a:p>
          <a:p>
            <a:r>
              <a:rPr lang="zh-CN" altLang="en-US" b="1" dirty="0"/>
              <a:t>作者基于现有的研究基础，以解决用户兴趣迁移为出发点，在推荐过程中引入情感分析和情感遗忘， 有效弥补因兴趣迁移给推荐准确率带来的影响，同时也进一步丰富了用户的偏好建模。 </a:t>
            </a:r>
          </a:p>
        </p:txBody>
      </p:sp>
      <p:sp>
        <p:nvSpPr>
          <p:cNvPr id="3" name="文本框 2">
            <a:extLst>
              <a:ext uri="{FF2B5EF4-FFF2-40B4-BE49-F238E27FC236}">
                <a16:creationId xmlns:a16="http://schemas.microsoft.com/office/drawing/2014/main" id="{F460491D-55A7-4D2B-AA41-AF110569AE40}"/>
              </a:ext>
            </a:extLst>
          </p:cNvPr>
          <p:cNvSpPr txBox="1"/>
          <p:nvPr/>
        </p:nvSpPr>
        <p:spPr>
          <a:xfrm>
            <a:off x="754602" y="253533"/>
            <a:ext cx="2814221"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相关工作</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566898" y="3579284"/>
            <a:ext cx="54990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800" b="1" dirty="0">
                <a:solidFill>
                  <a:srgbClr val="000000"/>
                </a:solidFill>
                <a:latin typeface="微软雅黑" panose="020B0503020204020204" pitchFamily="34" charset="-122"/>
                <a:ea typeface="微软雅黑" panose="020B0503020204020204" pitchFamily="34" charset="-122"/>
              </a:rPr>
              <a:t>网络评论信息的情感分析与量化</a:t>
            </a:r>
          </a:p>
        </p:txBody>
      </p:sp>
      <p:sp>
        <p:nvSpPr>
          <p:cNvPr id="4" name="矩形 3"/>
          <p:cNvSpPr/>
          <p:nvPr/>
        </p:nvSpPr>
        <p:spPr bwMode="auto">
          <a:xfrm>
            <a:off x="2964208" y="2608138"/>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dirty="0">
                <a:solidFill>
                  <a:prstClr val="white"/>
                </a:solidFill>
                <a:latin typeface="微软雅黑" panose="020B0503020204020204" pitchFamily="34" charset="-122"/>
                <a:ea typeface="微软雅黑" panose="020B0503020204020204" pitchFamily="34" charset="-122"/>
              </a:rPr>
              <a:t>02</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5063231" cy="461665"/>
          </a:xfrm>
          <a:prstGeom prst="rect">
            <a:avLst/>
          </a:prstGeom>
          <a:noFill/>
        </p:spPr>
        <p:txBody>
          <a:bodyPr wrap="square" rtlCol="0">
            <a:spAutoFit/>
          </a:bodyPr>
          <a:lstStyle/>
          <a:p>
            <a:pPr>
              <a:lnSpc>
                <a:spcPct val="100000"/>
              </a:lnSpc>
              <a:spcBef>
                <a:spcPct val="0"/>
              </a:spcBef>
              <a:buFontTx/>
              <a:buNone/>
            </a:pPr>
            <a:r>
              <a:rPr lang="zh-CN" altLang="en-US" sz="2400" b="1" dirty="0">
                <a:solidFill>
                  <a:srgbClr val="000000"/>
                </a:solidFill>
                <a:latin typeface="微软雅黑" panose="020B0503020204020204" pitchFamily="34" charset="-122"/>
                <a:ea typeface="微软雅黑" panose="020B0503020204020204" pitchFamily="34" charset="-122"/>
              </a:rPr>
              <a:t>网络评论信息的情感分析与量化</a:t>
            </a:r>
          </a:p>
        </p:txBody>
      </p:sp>
      <p:sp>
        <p:nvSpPr>
          <p:cNvPr id="5" name="椭圆 4">
            <a:extLst>
              <a:ext uri="{FF2B5EF4-FFF2-40B4-BE49-F238E27FC236}">
                <a16:creationId xmlns:a16="http://schemas.microsoft.com/office/drawing/2014/main" id="{30644BD8-CF16-4870-A5D5-1A1AD7D90F56}"/>
              </a:ext>
            </a:extLst>
          </p:cNvPr>
          <p:cNvSpPr/>
          <p:nvPr/>
        </p:nvSpPr>
        <p:spPr>
          <a:xfrm>
            <a:off x="701336" y="2654423"/>
            <a:ext cx="1384916" cy="2210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情</a:t>
            </a:r>
            <a:endParaRPr lang="en-US" altLang="zh-CN" dirty="0"/>
          </a:p>
          <a:p>
            <a:pPr algn="ctr"/>
            <a:r>
              <a:rPr lang="zh-CN" altLang="en-US" dirty="0"/>
              <a:t>感</a:t>
            </a:r>
            <a:endParaRPr lang="en-US" altLang="zh-CN" dirty="0"/>
          </a:p>
          <a:p>
            <a:pPr algn="ctr"/>
            <a:r>
              <a:rPr lang="zh-CN" altLang="en-US" dirty="0"/>
              <a:t>分</a:t>
            </a:r>
            <a:endParaRPr lang="en-US" altLang="zh-CN" dirty="0"/>
          </a:p>
          <a:p>
            <a:pPr algn="ctr"/>
            <a:r>
              <a:rPr lang="zh-CN" altLang="en-US" dirty="0"/>
              <a:t>析</a:t>
            </a:r>
          </a:p>
        </p:txBody>
      </p:sp>
      <p:sp>
        <p:nvSpPr>
          <p:cNvPr id="6" name="矩形 5">
            <a:extLst>
              <a:ext uri="{FF2B5EF4-FFF2-40B4-BE49-F238E27FC236}">
                <a16:creationId xmlns:a16="http://schemas.microsoft.com/office/drawing/2014/main" id="{24D2F774-5DEA-4405-A683-D5C44E6A0979}"/>
              </a:ext>
            </a:extLst>
          </p:cNvPr>
          <p:cNvSpPr/>
          <p:nvPr/>
        </p:nvSpPr>
        <p:spPr>
          <a:xfrm>
            <a:off x="3141215" y="2141737"/>
            <a:ext cx="1429305"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篇章级</a:t>
            </a:r>
          </a:p>
        </p:txBody>
      </p:sp>
      <p:sp>
        <p:nvSpPr>
          <p:cNvPr id="7" name="矩形 6">
            <a:extLst>
              <a:ext uri="{FF2B5EF4-FFF2-40B4-BE49-F238E27FC236}">
                <a16:creationId xmlns:a16="http://schemas.microsoft.com/office/drawing/2014/main" id="{D6DC400F-15BD-46C2-A2AD-8369BD734326}"/>
              </a:ext>
            </a:extLst>
          </p:cNvPr>
          <p:cNvSpPr/>
          <p:nvPr/>
        </p:nvSpPr>
        <p:spPr>
          <a:xfrm>
            <a:off x="3107184" y="4716263"/>
            <a:ext cx="1429305"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句子级</a:t>
            </a:r>
          </a:p>
        </p:txBody>
      </p:sp>
      <p:sp>
        <p:nvSpPr>
          <p:cNvPr id="8" name="矩形 7">
            <a:extLst>
              <a:ext uri="{FF2B5EF4-FFF2-40B4-BE49-F238E27FC236}">
                <a16:creationId xmlns:a16="http://schemas.microsoft.com/office/drawing/2014/main" id="{F5B37713-E62D-4C97-A003-CC920D1F7544}"/>
              </a:ext>
            </a:extLst>
          </p:cNvPr>
          <p:cNvSpPr/>
          <p:nvPr/>
        </p:nvSpPr>
        <p:spPr>
          <a:xfrm>
            <a:off x="3141215" y="3429000"/>
            <a:ext cx="1429305"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方面级</a:t>
            </a:r>
          </a:p>
        </p:txBody>
      </p:sp>
      <p:sp>
        <p:nvSpPr>
          <p:cNvPr id="9" name="矩形 8">
            <a:extLst>
              <a:ext uri="{FF2B5EF4-FFF2-40B4-BE49-F238E27FC236}">
                <a16:creationId xmlns:a16="http://schemas.microsoft.com/office/drawing/2014/main" id="{FF83AAC7-5E40-4691-899E-AB130CB6533D}"/>
              </a:ext>
            </a:extLst>
          </p:cNvPr>
          <p:cNvSpPr/>
          <p:nvPr/>
        </p:nvSpPr>
        <p:spPr>
          <a:xfrm>
            <a:off x="5405024" y="3422340"/>
            <a:ext cx="6297227"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基于细粒度的方面级的情感分析更利于挖掘用户的兴趣偏好</a:t>
            </a:r>
          </a:p>
        </p:txBody>
      </p:sp>
      <p:cxnSp>
        <p:nvCxnSpPr>
          <p:cNvPr id="3" name="直接连接符 2">
            <a:extLst>
              <a:ext uri="{FF2B5EF4-FFF2-40B4-BE49-F238E27FC236}">
                <a16:creationId xmlns:a16="http://schemas.microsoft.com/office/drawing/2014/main" id="{9D141811-A42D-4903-9964-6A5185FCD86F}"/>
              </a:ext>
            </a:extLst>
          </p:cNvPr>
          <p:cNvCxnSpPr>
            <a:stCxn id="5" idx="6"/>
            <a:endCxn id="6" idx="1"/>
          </p:cNvCxnSpPr>
          <p:nvPr/>
        </p:nvCxnSpPr>
        <p:spPr>
          <a:xfrm flipV="1">
            <a:off x="2086252" y="2479089"/>
            <a:ext cx="1054963" cy="1280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374F74D-EE16-4EEE-9B11-7DFDD5072941}"/>
              </a:ext>
            </a:extLst>
          </p:cNvPr>
          <p:cNvCxnSpPr>
            <a:cxnSpLocks/>
            <a:stCxn id="5" idx="6"/>
            <a:endCxn id="8" idx="1"/>
          </p:cNvCxnSpPr>
          <p:nvPr/>
        </p:nvCxnSpPr>
        <p:spPr>
          <a:xfrm>
            <a:off x="2086252" y="3759693"/>
            <a:ext cx="1054963" cy="6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12387BD-934F-4B34-8250-276996A25D99}"/>
              </a:ext>
            </a:extLst>
          </p:cNvPr>
          <p:cNvCxnSpPr>
            <a:cxnSpLocks/>
            <a:stCxn id="5" idx="6"/>
            <a:endCxn id="7" idx="1"/>
          </p:cNvCxnSpPr>
          <p:nvPr/>
        </p:nvCxnSpPr>
        <p:spPr>
          <a:xfrm>
            <a:off x="2086252" y="3759693"/>
            <a:ext cx="1020932" cy="1293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E11573C-0BB8-4284-B7D0-06E4025C2C76}"/>
              </a:ext>
            </a:extLst>
          </p:cNvPr>
          <p:cNvCxnSpPr>
            <a:cxnSpLocks/>
            <a:stCxn id="8" idx="3"/>
            <a:endCxn id="9" idx="1"/>
          </p:cNvCxnSpPr>
          <p:nvPr/>
        </p:nvCxnSpPr>
        <p:spPr>
          <a:xfrm flipV="1">
            <a:off x="4570520" y="3759692"/>
            <a:ext cx="834504" cy="66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4" presetClass="entr" presetSubtype="1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5063231" cy="461665"/>
          </a:xfrm>
          <a:prstGeom prst="rect">
            <a:avLst/>
          </a:prstGeom>
          <a:noFill/>
        </p:spPr>
        <p:txBody>
          <a:bodyPr wrap="square" rtlCol="0">
            <a:spAutoFit/>
          </a:bodyPr>
          <a:lstStyle/>
          <a:p>
            <a:pPr>
              <a:lnSpc>
                <a:spcPct val="100000"/>
              </a:lnSpc>
              <a:spcBef>
                <a:spcPct val="0"/>
              </a:spcBef>
              <a:buFontTx/>
              <a:buNone/>
            </a:pPr>
            <a:r>
              <a:rPr lang="zh-CN" altLang="en-US" sz="2400" b="1" dirty="0">
                <a:solidFill>
                  <a:srgbClr val="000000"/>
                </a:solidFill>
                <a:latin typeface="微软雅黑" panose="020B0503020204020204" pitchFamily="34" charset="-122"/>
                <a:ea typeface="微软雅黑" panose="020B0503020204020204" pitchFamily="34" charset="-122"/>
              </a:rPr>
              <a:t>网络评论信息的情感分析</a:t>
            </a:r>
          </a:p>
        </p:txBody>
      </p:sp>
      <p:sp>
        <p:nvSpPr>
          <p:cNvPr id="4" name="文本框 3">
            <a:extLst>
              <a:ext uri="{FF2B5EF4-FFF2-40B4-BE49-F238E27FC236}">
                <a16:creationId xmlns:a16="http://schemas.microsoft.com/office/drawing/2014/main" id="{0F8D067F-2355-4C5D-920B-A7BCDD26791D}"/>
              </a:ext>
            </a:extLst>
          </p:cNvPr>
          <p:cNvSpPr txBox="1"/>
          <p:nvPr/>
        </p:nvSpPr>
        <p:spPr>
          <a:xfrm>
            <a:off x="4500979" y="929997"/>
            <a:ext cx="3018408" cy="369332"/>
          </a:xfrm>
          <a:prstGeom prst="rect">
            <a:avLst/>
          </a:prstGeom>
          <a:noFill/>
        </p:spPr>
        <p:txBody>
          <a:bodyPr wrap="square" rtlCol="0">
            <a:spAutoFit/>
          </a:bodyPr>
          <a:lstStyle/>
          <a:p>
            <a:r>
              <a:rPr lang="zh-CN" altLang="en-US" dirty="0"/>
              <a:t>改进的</a:t>
            </a:r>
            <a:r>
              <a:rPr lang="en-US" altLang="zh-CN" dirty="0"/>
              <a:t>DP</a:t>
            </a:r>
            <a:r>
              <a:rPr lang="zh-CN" altLang="en-US" dirty="0"/>
              <a:t>（双向传播）算法</a:t>
            </a:r>
          </a:p>
        </p:txBody>
      </p:sp>
      <p:sp>
        <p:nvSpPr>
          <p:cNvPr id="11" name="矩形 10">
            <a:extLst>
              <a:ext uri="{FF2B5EF4-FFF2-40B4-BE49-F238E27FC236}">
                <a16:creationId xmlns:a16="http://schemas.microsoft.com/office/drawing/2014/main" id="{FCBCA256-B1A3-4E66-85B2-F2DD02BFC64E}"/>
              </a:ext>
            </a:extLst>
          </p:cNvPr>
          <p:cNvSpPr/>
          <p:nvPr/>
        </p:nvSpPr>
        <p:spPr>
          <a:xfrm>
            <a:off x="1020932" y="2345042"/>
            <a:ext cx="2325950" cy="2421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基于给定的一组情感词种子库和一组词组间依存关系的规则集，有效的挖掘出文档中蕴含的评价对象和情感词集合。 </a:t>
            </a:r>
          </a:p>
        </p:txBody>
      </p:sp>
      <p:sp>
        <p:nvSpPr>
          <p:cNvPr id="14" name="流程图: 文档 13">
            <a:extLst>
              <a:ext uri="{FF2B5EF4-FFF2-40B4-BE49-F238E27FC236}">
                <a16:creationId xmlns:a16="http://schemas.microsoft.com/office/drawing/2014/main" id="{03BE415F-AC1B-46A3-B862-9B204649072F}"/>
              </a:ext>
            </a:extLst>
          </p:cNvPr>
          <p:cNvSpPr/>
          <p:nvPr/>
        </p:nvSpPr>
        <p:spPr>
          <a:xfrm>
            <a:off x="4571999" y="2345042"/>
            <a:ext cx="1367161" cy="76347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用户评论</a:t>
            </a:r>
            <a:endParaRPr lang="en-US" altLang="zh-CN" dirty="0"/>
          </a:p>
          <a:p>
            <a:pPr algn="ctr"/>
            <a:r>
              <a:rPr lang="zh-CN" altLang="en-US" dirty="0"/>
              <a:t>集合</a:t>
            </a:r>
          </a:p>
        </p:txBody>
      </p:sp>
      <p:sp>
        <p:nvSpPr>
          <p:cNvPr id="15" name="流程图: 磁盘 14">
            <a:extLst>
              <a:ext uri="{FF2B5EF4-FFF2-40B4-BE49-F238E27FC236}">
                <a16:creationId xmlns:a16="http://schemas.microsoft.com/office/drawing/2014/main" id="{542F550B-B2FE-4C34-9FA7-86F622394A20}"/>
              </a:ext>
            </a:extLst>
          </p:cNvPr>
          <p:cNvSpPr/>
          <p:nvPr/>
        </p:nvSpPr>
        <p:spPr>
          <a:xfrm>
            <a:off x="4571999" y="4138330"/>
            <a:ext cx="1367161" cy="88491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情感词种子</a:t>
            </a:r>
          </a:p>
        </p:txBody>
      </p:sp>
      <p:sp>
        <p:nvSpPr>
          <p:cNvPr id="16" name="矩形 15">
            <a:extLst>
              <a:ext uri="{FF2B5EF4-FFF2-40B4-BE49-F238E27FC236}">
                <a16:creationId xmlns:a16="http://schemas.microsoft.com/office/drawing/2014/main" id="{F10ACB1B-505A-48BD-AD78-1EE39C738457}"/>
              </a:ext>
            </a:extLst>
          </p:cNvPr>
          <p:cNvSpPr/>
          <p:nvPr/>
        </p:nvSpPr>
        <p:spPr>
          <a:xfrm>
            <a:off x="7226423" y="3317374"/>
            <a:ext cx="1731146" cy="74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改进的</a:t>
            </a:r>
            <a:r>
              <a:rPr lang="en-US" altLang="zh-CN" dirty="0"/>
              <a:t>DP</a:t>
            </a:r>
            <a:r>
              <a:rPr lang="zh-CN" altLang="en-US" dirty="0"/>
              <a:t>算法</a:t>
            </a:r>
          </a:p>
        </p:txBody>
      </p:sp>
      <p:sp>
        <p:nvSpPr>
          <p:cNvPr id="24" name="流程图: 磁盘 23">
            <a:extLst>
              <a:ext uri="{FF2B5EF4-FFF2-40B4-BE49-F238E27FC236}">
                <a16:creationId xmlns:a16="http://schemas.microsoft.com/office/drawing/2014/main" id="{EAAA27DA-59B0-470A-97AC-52D4ECA74B25}"/>
              </a:ext>
            </a:extLst>
          </p:cNvPr>
          <p:cNvSpPr/>
          <p:nvPr/>
        </p:nvSpPr>
        <p:spPr>
          <a:xfrm>
            <a:off x="9916355" y="3249883"/>
            <a:ext cx="2041865" cy="88491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r>
              <a:rPr lang="en-US" altLang="zh-CN" dirty="0"/>
              <a:t>U</a:t>
            </a:r>
            <a:r>
              <a:rPr lang="en-US" altLang="zh-CN" baseline="-25000" dirty="0"/>
              <a:t>ID </a:t>
            </a:r>
            <a:r>
              <a:rPr lang="en-US" altLang="zh-CN" dirty="0"/>
              <a:t>,P</a:t>
            </a:r>
            <a:r>
              <a:rPr lang="en-US" altLang="zh-CN" baseline="-25000" dirty="0"/>
              <a:t>ID </a:t>
            </a:r>
            <a:r>
              <a:rPr lang="en-US" altLang="zh-CN" dirty="0"/>
              <a:t>,A</a:t>
            </a:r>
            <a:r>
              <a:rPr lang="en-US" altLang="zh-CN" baseline="-25000" dirty="0"/>
              <a:t>N </a:t>
            </a:r>
            <a:r>
              <a:rPr lang="en-US" altLang="zh-CN" dirty="0"/>
              <a:t>,</a:t>
            </a:r>
            <a:r>
              <a:rPr lang="en-US" altLang="zh-CN" dirty="0" err="1"/>
              <a:t>E</a:t>
            </a:r>
            <a:r>
              <a:rPr lang="en-US" altLang="zh-CN" baseline="-25000" dirty="0" err="1"/>
              <a:t>word</a:t>
            </a:r>
            <a:r>
              <a:rPr lang="zh-CN" altLang="en-US" dirty="0"/>
              <a:t>）</a:t>
            </a:r>
          </a:p>
        </p:txBody>
      </p:sp>
      <p:cxnSp>
        <p:nvCxnSpPr>
          <p:cNvPr id="28" name="连接符: 肘形 27">
            <a:extLst>
              <a:ext uri="{FF2B5EF4-FFF2-40B4-BE49-F238E27FC236}">
                <a16:creationId xmlns:a16="http://schemas.microsoft.com/office/drawing/2014/main" id="{33431ACE-9697-430E-B7CC-7717E7920D0B}"/>
              </a:ext>
            </a:extLst>
          </p:cNvPr>
          <p:cNvCxnSpPr>
            <a:cxnSpLocks/>
            <a:stCxn id="14" idx="3"/>
            <a:endCxn id="16" idx="1"/>
          </p:cNvCxnSpPr>
          <p:nvPr/>
        </p:nvCxnSpPr>
        <p:spPr>
          <a:xfrm>
            <a:off x="5939160" y="2726782"/>
            <a:ext cx="1287263" cy="9655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F253F67A-4380-4876-B9E3-E83016844CE9}"/>
              </a:ext>
            </a:extLst>
          </p:cNvPr>
          <p:cNvCxnSpPr>
            <a:cxnSpLocks/>
            <a:stCxn id="15" idx="4"/>
            <a:endCxn id="16" idx="1"/>
          </p:cNvCxnSpPr>
          <p:nvPr/>
        </p:nvCxnSpPr>
        <p:spPr>
          <a:xfrm flipV="1">
            <a:off x="5939160" y="3692342"/>
            <a:ext cx="1287263" cy="8884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6FD6F792-941A-40D5-BF76-F490E750E01F}"/>
              </a:ext>
            </a:extLst>
          </p:cNvPr>
          <p:cNvCxnSpPr>
            <a:cxnSpLocks/>
            <a:stCxn id="16" idx="3"/>
            <a:endCxn id="24" idx="2"/>
          </p:cNvCxnSpPr>
          <p:nvPr/>
        </p:nvCxnSpPr>
        <p:spPr>
          <a:xfrm>
            <a:off x="8957569" y="3692342"/>
            <a:ext cx="958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AE7F026E-91BB-4D0D-BBFF-706EEB2B7310}"/>
              </a:ext>
            </a:extLst>
          </p:cNvPr>
          <p:cNvSpPr txBox="1"/>
          <p:nvPr/>
        </p:nvSpPr>
        <p:spPr>
          <a:xfrm>
            <a:off x="1393796" y="5192666"/>
            <a:ext cx="2157274" cy="369332"/>
          </a:xfrm>
          <a:prstGeom prst="rect">
            <a:avLst/>
          </a:prstGeom>
          <a:noFill/>
        </p:spPr>
        <p:txBody>
          <a:bodyPr wrap="square" rtlCol="0">
            <a:spAutoFit/>
          </a:bodyPr>
          <a:lstStyle/>
          <a:p>
            <a:r>
              <a:rPr lang="zh-CN" altLang="en-US" dirty="0"/>
              <a:t>核心思想</a:t>
            </a:r>
          </a:p>
        </p:txBody>
      </p:sp>
      <p:sp>
        <p:nvSpPr>
          <p:cNvPr id="37" name="文本框 36">
            <a:extLst>
              <a:ext uri="{FF2B5EF4-FFF2-40B4-BE49-F238E27FC236}">
                <a16:creationId xmlns:a16="http://schemas.microsoft.com/office/drawing/2014/main" id="{28BF4B46-176C-4E9D-A584-2A8D89E7A87E}"/>
              </a:ext>
            </a:extLst>
          </p:cNvPr>
          <p:cNvSpPr txBox="1"/>
          <p:nvPr/>
        </p:nvSpPr>
        <p:spPr>
          <a:xfrm>
            <a:off x="6640499" y="5241266"/>
            <a:ext cx="3036162" cy="369332"/>
          </a:xfrm>
          <a:prstGeom prst="rect">
            <a:avLst/>
          </a:prstGeom>
          <a:noFill/>
        </p:spPr>
        <p:txBody>
          <a:bodyPr wrap="square" rtlCol="0">
            <a:spAutoFit/>
          </a:bodyPr>
          <a:lstStyle/>
          <a:p>
            <a:r>
              <a:rPr lang="zh-CN" altLang="en-US" dirty="0"/>
              <a:t>改进的</a:t>
            </a:r>
            <a:r>
              <a:rPr lang="en-US" altLang="zh-CN" dirty="0"/>
              <a:t>DP</a:t>
            </a:r>
            <a:r>
              <a:rPr lang="zh-CN" altLang="en-US" dirty="0"/>
              <a:t>算法输入输出图</a:t>
            </a:r>
          </a:p>
        </p:txBody>
      </p:sp>
      <p:sp>
        <p:nvSpPr>
          <p:cNvPr id="39" name="文本框 38">
            <a:extLst>
              <a:ext uri="{FF2B5EF4-FFF2-40B4-BE49-F238E27FC236}">
                <a16:creationId xmlns:a16="http://schemas.microsoft.com/office/drawing/2014/main" id="{BDF8D392-9E7F-4790-A449-2BA63C5BEE60}"/>
              </a:ext>
            </a:extLst>
          </p:cNvPr>
          <p:cNvSpPr txBox="1"/>
          <p:nvPr/>
        </p:nvSpPr>
        <p:spPr>
          <a:xfrm>
            <a:off x="6968971" y="4248019"/>
            <a:ext cx="4456590" cy="369332"/>
          </a:xfrm>
          <a:prstGeom prst="rect">
            <a:avLst/>
          </a:prstGeom>
          <a:noFill/>
        </p:spPr>
        <p:txBody>
          <a:bodyPr wrap="square" rtlCol="0">
            <a:spAutoFit/>
          </a:bodyPr>
          <a:lstStyle/>
          <a:p>
            <a:r>
              <a:rPr lang="en-US" altLang="zh-CN" dirty="0"/>
              <a:t>U:</a:t>
            </a:r>
            <a:r>
              <a:rPr lang="zh-CN" altLang="en-US" dirty="0"/>
              <a:t>用户</a:t>
            </a:r>
            <a:r>
              <a:rPr lang="en-US" altLang="zh-CN" dirty="0"/>
              <a:t>ID;P:</a:t>
            </a:r>
            <a:r>
              <a:rPr lang="zh-CN" altLang="en-US" dirty="0"/>
              <a:t>商品</a:t>
            </a:r>
            <a:r>
              <a:rPr lang="en-US" altLang="zh-CN" dirty="0"/>
              <a:t>ID;A:</a:t>
            </a:r>
            <a:r>
              <a:rPr lang="zh-CN" altLang="en-US" dirty="0"/>
              <a:t>评价对象</a:t>
            </a:r>
            <a:r>
              <a:rPr lang="en-US" altLang="zh-CN" dirty="0"/>
              <a:t>;E:</a:t>
            </a:r>
            <a:r>
              <a:rPr lang="zh-CN" altLang="en-US" dirty="0"/>
              <a:t>情感词</a:t>
            </a:r>
          </a:p>
        </p:txBody>
      </p:sp>
    </p:spTree>
    <p:extLst>
      <p:ext uri="{BB962C8B-B14F-4D97-AF65-F5344CB8AC3E}">
        <p14:creationId xmlns:p14="http://schemas.microsoft.com/office/powerpoint/2010/main" val="275552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1000"/>
                                        <p:tgtEl>
                                          <p:spTgt spid="30"/>
                                        </p:tgtEl>
                                      </p:cBhvr>
                                    </p:animEffect>
                                    <p:anim calcmode="lin" valueType="num">
                                      <p:cBhvr>
                                        <p:cTn id="47" dur="1000" fill="hold"/>
                                        <p:tgtEl>
                                          <p:spTgt spid="30"/>
                                        </p:tgtEl>
                                        <p:attrNameLst>
                                          <p:attrName>ppt_x</p:attrName>
                                        </p:attrNameLst>
                                      </p:cBhvr>
                                      <p:tavLst>
                                        <p:tav tm="0">
                                          <p:val>
                                            <p:strVal val="#ppt_x"/>
                                          </p:val>
                                        </p:tav>
                                        <p:tav tm="100000">
                                          <p:val>
                                            <p:strVal val="#ppt_x"/>
                                          </p:val>
                                        </p:tav>
                                      </p:tavLst>
                                    </p:anim>
                                    <p:anim calcmode="lin" valueType="num">
                                      <p:cBhvr>
                                        <p:cTn id="48" dur="1000" fill="hold"/>
                                        <p:tgtEl>
                                          <p:spTgt spid="3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1000"/>
                                        <p:tgtEl>
                                          <p:spTgt spid="34"/>
                                        </p:tgtEl>
                                      </p:cBhvr>
                                    </p:animEffect>
                                    <p:anim calcmode="lin" valueType="num">
                                      <p:cBhvr>
                                        <p:cTn id="52" dur="1000" fill="hold"/>
                                        <p:tgtEl>
                                          <p:spTgt spid="34"/>
                                        </p:tgtEl>
                                        <p:attrNameLst>
                                          <p:attrName>ppt_x</p:attrName>
                                        </p:attrNameLst>
                                      </p:cBhvr>
                                      <p:tavLst>
                                        <p:tav tm="0">
                                          <p:val>
                                            <p:strVal val="#ppt_x"/>
                                          </p:val>
                                        </p:tav>
                                        <p:tav tm="100000">
                                          <p:val>
                                            <p:strVal val="#ppt_x"/>
                                          </p:val>
                                        </p:tav>
                                      </p:tavLst>
                                    </p:anim>
                                    <p:anim calcmode="lin" valueType="num">
                                      <p:cBhvr>
                                        <p:cTn id="53" dur="1000" fill="hold"/>
                                        <p:tgtEl>
                                          <p:spTgt spid="3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1000"/>
                                        <p:tgtEl>
                                          <p:spTgt spid="37"/>
                                        </p:tgtEl>
                                      </p:cBhvr>
                                    </p:animEffect>
                                    <p:anim calcmode="lin" valueType="num">
                                      <p:cBhvr>
                                        <p:cTn id="57" dur="1000" fill="hold"/>
                                        <p:tgtEl>
                                          <p:spTgt spid="37"/>
                                        </p:tgtEl>
                                        <p:attrNameLst>
                                          <p:attrName>ppt_x</p:attrName>
                                        </p:attrNameLst>
                                      </p:cBhvr>
                                      <p:tavLst>
                                        <p:tav tm="0">
                                          <p:val>
                                            <p:strVal val="#ppt_x"/>
                                          </p:val>
                                        </p:tav>
                                        <p:tav tm="100000">
                                          <p:val>
                                            <p:strVal val="#ppt_x"/>
                                          </p:val>
                                        </p:tav>
                                      </p:tavLst>
                                    </p:anim>
                                    <p:anim calcmode="lin" valueType="num">
                                      <p:cBhvr>
                                        <p:cTn id="5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down)">
                                      <p:cBhvr>
                                        <p:cTn id="6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4" grpId="0" animBg="1"/>
      <p:bldP spid="15" grpId="0" animBg="1"/>
      <p:bldP spid="16" grpId="0" animBg="1"/>
      <p:bldP spid="24" grpId="0" animBg="1"/>
      <p:bldP spid="36" grpId="0"/>
      <p:bldP spid="37"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5063231" cy="461665"/>
          </a:xfrm>
          <a:prstGeom prst="rect">
            <a:avLst/>
          </a:prstGeom>
          <a:noFill/>
        </p:spPr>
        <p:txBody>
          <a:bodyPr wrap="square" rtlCol="0">
            <a:spAutoFit/>
          </a:bodyPr>
          <a:lstStyle/>
          <a:p>
            <a:pPr>
              <a:lnSpc>
                <a:spcPct val="100000"/>
              </a:lnSpc>
              <a:spcBef>
                <a:spcPct val="0"/>
              </a:spcBef>
              <a:buFontTx/>
              <a:buNone/>
            </a:pPr>
            <a:r>
              <a:rPr lang="zh-CN" altLang="en-US" sz="2400" b="1" dirty="0">
                <a:solidFill>
                  <a:srgbClr val="000000"/>
                </a:solidFill>
                <a:latin typeface="微软雅黑" panose="020B0503020204020204" pitchFamily="34" charset="-122"/>
                <a:ea typeface="微软雅黑" panose="020B0503020204020204" pitchFamily="34" charset="-122"/>
              </a:rPr>
              <a:t>网络评论信息的情感词的量化处理</a:t>
            </a:r>
          </a:p>
        </p:txBody>
      </p:sp>
      <p:sp>
        <p:nvSpPr>
          <p:cNvPr id="2" name="椭圆 1">
            <a:extLst>
              <a:ext uri="{FF2B5EF4-FFF2-40B4-BE49-F238E27FC236}">
                <a16:creationId xmlns:a16="http://schemas.microsoft.com/office/drawing/2014/main" id="{8673EDD5-86A0-4180-BC26-F1721BB80353}"/>
              </a:ext>
            </a:extLst>
          </p:cNvPr>
          <p:cNvSpPr/>
          <p:nvPr/>
        </p:nvSpPr>
        <p:spPr>
          <a:xfrm>
            <a:off x="825623" y="3018409"/>
            <a:ext cx="816746" cy="1979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量化处理</a:t>
            </a:r>
          </a:p>
        </p:txBody>
      </p:sp>
      <p:sp>
        <p:nvSpPr>
          <p:cNvPr id="18" name="椭圆 17">
            <a:extLst>
              <a:ext uri="{FF2B5EF4-FFF2-40B4-BE49-F238E27FC236}">
                <a16:creationId xmlns:a16="http://schemas.microsoft.com/office/drawing/2014/main" id="{AEC2172F-261B-4306-A537-A0778CDCD461}"/>
              </a:ext>
            </a:extLst>
          </p:cNvPr>
          <p:cNvSpPr/>
          <p:nvPr/>
        </p:nvSpPr>
        <p:spPr>
          <a:xfrm>
            <a:off x="2343703" y="2188321"/>
            <a:ext cx="2361462" cy="896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情感的极性判断模块</a:t>
            </a:r>
          </a:p>
        </p:txBody>
      </p:sp>
      <p:sp>
        <p:nvSpPr>
          <p:cNvPr id="19" name="椭圆 18">
            <a:extLst>
              <a:ext uri="{FF2B5EF4-FFF2-40B4-BE49-F238E27FC236}">
                <a16:creationId xmlns:a16="http://schemas.microsoft.com/office/drawing/2014/main" id="{6732FA85-962C-41CA-84A6-DD3C67E19500}"/>
              </a:ext>
            </a:extLst>
          </p:cNvPr>
          <p:cNvSpPr/>
          <p:nvPr/>
        </p:nvSpPr>
        <p:spPr>
          <a:xfrm>
            <a:off x="2343703" y="3506655"/>
            <a:ext cx="2361462" cy="896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否定词的检测模块</a:t>
            </a:r>
          </a:p>
        </p:txBody>
      </p:sp>
      <p:sp>
        <p:nvSpPr>
          <p:cNvPr id="23" name="椭圆 22">
            <a:extLst>
              <a:ext uri="{FF2B5EF4-FFF2-40B4-BE49-F238E27FC236}">
                <a16:creationId xmlns:a16="http://schemas.microsoft.com/office/drawing/2014/main" id="{B312E396-FC5B-4CF2-BB25-68A50501C4EE}"/>
              </a:ext>
            </a:extLst>
          </p:cNvPr>
          <p:cNvSpPr/>
          <p:nvPr/>
        </p:nvSpPr>
        <p:spPr>
          <a:xfrm>
            <a:off x="2343703" y="4824989"/>
            <a:ext cx="2361462" cy="896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情感倾向的量化计算模块</a:t>
            </a:r>
          </a:p>
        </p:txBody>
      </p:sp>
      <p:cxnSp>
        <p:nvCxnSpPr>
          <p:cNvPr id="5" name="直接连接符 4">
            <a:extLst>
              <a:ext uri="{FF2B5EF4-FFF2-40B4-BE49-F238E27FC236}">
                <a16:creationId xmlns:a16="http://schemas.microsoft.com/office/drawing/2014/main" id="{E8373B2B-F216-42AC-95CE-E2F163BED8A9}"/>
              </a:ext>
            </a:extLst>
          </p:cNvPr>
          <p:cNvCxnSpPr>
            <a:cxnSpLocks/>
          </p:cNvCxnSpPr>
          <p:nvPr/>
        </p:nvCxnSpPr>
        <p:spPr>
          <a:xfrm>
            <a:off x="5544105" y="1800048"/>
            <a:ext cx="125175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DBC4CD90-B6F1-4F88-B215-D1BEEDA7CD4C}"/>
              </a:ext>
            </a:extLst>
          </p:cNvPr>
          <p:cNvSpPr txBox="1"/>
          <p:nvPr/>
        </p:nvSpPr>
        <p:spPr>
          <a:xfrm>
            <a:off x="5801557" y="1430716"/>
            <a:ext cx="914400" cy="369332"/>
          </a:xfrm>
          <a:prstGeom prst="rect">
            <a:avLst/>
          </a:prstGeom>
          <a:noFill/>
        </p:spPr>
        <p:txBody>
          <a:bodyPr wrap="square" rtlCol="0">
            <a:spAutoFit/>
          </a:bodyPr>
          <a:lstStyle/>
          <a:p>
            <a:r>
              <a:rPr lang="zh-CN" altLang="en-US" dirty="0"/>
              <a:t>积极</a:t>
            </a:r>
          </a:p>
        </p:txBody>
      </p:sp>
      <p:cxnSp>
        <p:nvCxnSpPr>
          <p:cNvPr id="25" name="直接连接符 24">
            <a:extLst>
              <a:ext uri="{FF2B5EF4-FFF2-40B4-BE49-F238E27FC236}">
                <a16:creationId xmlns:a16="http://schemas.microsoft.com/office/drawing/2014/main" id="{C91A6E65-5FD8-46F8-A772-A32150D7B673}"/>
              </a:ext>
            </a:extLst>
          </p:cNvPr>
          <p:cNvCxnSpPr>
            <a:cxnSpLocks/>
          </p:cNvCxnSpPr>
          <p:nvPr/>
        </p:nvCxnSpPr>
        <p:spPr>
          <a:xfrm>
            <a:off x="5544105" y="2474751"/>
            <a:ext cx="1251751"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4300D785-BB34-4AC4-9A59-D6A7917FEB8A}"/>
              </a:ext>
            </a:extLst>
          </p:cNvPr>
          <p:cNvSpPr txBox="1"/>
          <p:nvPr/>
        </p:nvSpPr>
        <p:spPr>
          <a:xfrm>
            <a:off x="5801557" y="2105419"/>
            <a:ext cx="914400" cy="369332"/>
          </a:xfrm>
          <a:prstGeom prst="rect">
            <a:avLst/>
          </a:prstGeom>
          <a:noFill/>
        </p:spPr>
        <p:txBody>
          <a:bodyPr wrap="square" rtlCol="0">
            <a:spAutoFit/>
          </a:bodyPr>
          <a:lstStyle/>
          <a:p>
            <a:r>
              <a:rPr lang="zh-CN" altLang="en-US" dirty="0"/>
              <a:t>消极</a:t>
            </a:r>
          </a:p>
        </p:txBody>
      </p:sp>
      <p:cxnSp>
        <p:nvCxnSpPr>
          <p:cNvPr id="27" name="直接连接符 26">
            <a:extLst>
              <a:ext uri="{FF2B5EF4-FFF2-40B4-BE49-F238E27FC236}">
                <a16:creationId xmlns:a16="http://schemas.microsoft.com/office/drawing/2014/main" id="{8085CDCC-E3DC-44E4-ADB5-9331E48F4283}"/>
              </a:ext>
            </a:extLst>
          </p:cNvPr>
          <p:cNvCxnSpPr>
            <a:cxnSpLocks/>
          </p:cNvCxnSpPr>
          <p:nvPr/>
        </p:nvCxnSpPr>
        <p:spPr>
          <a:xfrm>
            <a:off x="5544105" y="3149452"/>
            <a:ext cx="1251751"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97A1C341-C332-4190-BFEF-DE12032CF7A1}"/>
              </a:ext>
            </a:extLst>
          </p:cNvPr>
          <p:cNvSpPr txBox="1"/>
          <p:nvPr/>
        </p:nvSpPr>
        <p:spPr>
          <a:xfrm>
            <a:off x="5801557" y="2780120"/>
            <a:ext cx="914400" cy="369332"/>
          </a:xfrm>
          <a:prstGeom prst="rect">
            <a:avLst/>
          </a:prstGeom>
          <a:noFill/>
        </p:spPr>
        <p:txBody>
          <a:bodyPr wrap="square" rtlCol="0">
            <a:spAutoFit/>
          </a:bodyPr>
          <a:lstStyle/>
          <a:p>
            <a:r>
              <a:rPr lang="zh-CN" altLang="en-US" dirty="0"/>
              <a:t>中性</a:t>
            </a:r>
          </a:p>
        </p:txBody>
      </p:sp>
      <p:cxnSp>
        <p:nvCxnSpPr>
          <p:cNvPr id="31" name="直接连接符 30">
            <a:extLst>
              <a:ext uri="{FF2B5EF4-FFF2-40B4-BE49-F238E27FC236}">
                <a16:creationId xmlns:a16="http://schemas.microsoft.com/office/drawing/2014/main" id="{602B1B5F-C25C-48AD-B373-07221A3D9BFF}"/>
              </a:ext>
            </a:extLst>
          </p:cNvPr>
          <p:cNvCxnSpPr>
            <a:cxnSpLocks/>
          </p:cNvCxnSpPr>
          <p:nvPr/>
        </p:nvCxnSpPr>
        <p:spPr>
          <a:xfrm>
            <a:off x="7118413" y="1800048"/>
            <a:ext cx="1251751"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6AEB59E-7911-413B-B51C-A826545C4A52}"/>
              </a:ext>
            </a:extLst>
          </p:cNvPr>
          <p:cNvSpPr txBox="1"/>
          <p:nvPr/>
        </p:nvSpPr>
        <p:spPr>
          <a:xfrm>
            <a:off x="7580051" y="1430716"/>
            <a:ext cx="914400" cy="369332"/>
          </a:xfrm>
          <a:prstGeom prst="rect">
            <a:avLst/>
          </a:prstGeom>
          <a:noFill/>
        </p:spPr>
        <p:txBody>
          <a:bodyPr wrap="square" rtlCol="0">
            <a:spAutoFit/>
          </a:bodyPr>
          <a:lstStyle/>
          <a:p>
            <a:r>
              <a:rPr lang="en-US" altLang="zh-CN" dirty="0"/>
              <a:t>1</a:t>
            </a:r>
            <a:endParaRPr lang="zh-CN" altLang="en-US" dirty="0"/>
          </a:p>
        </p:txBody>
      </p:sp>
      <p:cxnSp>
        <p:nvCxnSpPr>
          <p:cNvPr id="33" name="直接连接符 32">
            <a:extLst>
              <a:ext uri="{FF2B5EF4-FFF2-40B4-BE49-F238E27FC236}">
                <a16:creationId xmlns:a16="http://schemas.microsoft.com/office/drawing/2014/main" id="{FCA3D753-A502-4ADE-AB18-70F699548461}"/>
              </a:ext>
            </a:extLst>
          </p:cNvPr>
          <p:cNvCxnSpPr>
            <a:cxnSpLocks/>
          </p:cNvCxnSpPr>
          <p:nvPr/>
        </p:nvCxnSpPr>
        <p:spPr>
          <a:xfrm>
            <a:off x="7118413" y="2474751"/>
            <a:ext cx="1251751"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4AAC4CFE-5028-43E3-86B6-DD08455F56E5}"/>
              </a:ext>
            </a:extLst>
          </p:cNvPr>
          <p:cNvSpPr txBox="1"/>
          <p:nvPr/>
        </p:nvSpPr>
        <p:spPr>
          <a:xfrm>
            <a:off x="7580051" y="2105419"/>
            <a:ext cx="914400" cy="369332"/>
          </a:xfrm>
          <a:prstGeom prst="rect">
            <a:avLst/>
          </a:prstGeom>
          <a:noFill/>
        </p:spPr>
        <p:txBody>
          <a:bodyPr wrap="square" rtlCol="0">
            <a:spAutoFit/>
          </a:bodyPr>
          <a:lstStyle/>
          <a:p>
            <a:r>
              <a:rPr lang="en-US" altLang="zh-CN" dirty="0"/>
              <a:t>-1</a:t>
            </a:r>
            <a:endParaRPr lang="zh-CN" altLang="en-US" dirty="0"/>
          </a:p>
        </p:txBody>
      </p:sp>
      <p:cxnSp>
        <p:nvCxnSpPr>
          <p:cNvPr id="38" name="直接连接符 37">
            <a:extLst>
              <a:ext uri="{FF2B5EF4-FFF2-40B4-BE49-F238E27FC236}">
                <a16:creationId xmlns:a16="http://schemas.microsoft.com/office/drawing/2014/main" id="{D18A7971-E3B2-4705-B780-67A77091BA2D}"/>
              </a:ext>
            </a:extLst>
          </p:cNvPr>
          <p:cNvCxnSpPr>
            <a:cxnSpLocks/>
          </p:cNvCxnSpPr>
          <p:nvPr/>
        </p:nvCxnSpPr>
        <p:spPr>
          <a:xfrm>
            <a:off x="7118413" y="3149452"/>
            <a:ext cx="1251751"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51D55DD2-95DB-4C25-8A7B-12F91FF63711}"/>
              </a:ext>
            </a:extLst>
          </p:cNvPr>
          <p:cNvSpPr txBox="1"/>
          <p:nvPr/>
        </p:nvSpPr>
        <p:spPr>
          <a:xfrm>
            <a:off x="7580051" y="2780120"/>
            <a:ext cx="914400" cy="369332"/>
          </a:xfrm>
          <a:prstGeom prst="rect">
            <a:avLst/>
          </a:prstGeom>
          <a:noFill/>
        </p:spPr>
        <p:txBody>
          <a:bodyPr wrap="square" rtlCol="0">
            <a:spAutoFit/>
          </a:bodyPr>
          <a:lstStyle/>
          <a:p>
            <a:r>
              <a:rPr lang="en-US" altLang="zh-CN" dirty="0"/>
              <a:t>0</a:t>
            </a:r>
            <a:endParaRPr lang="zh-CN" altLang="en-US" dirty="0"/>
          </a:p>
        </p:txBody>
      </p:sp>
      <p:cxnSp>
        <p:nvCxnSpPr>
          <p:cNvPr id="41" name="直接连接符 40">
            <a:extLst>
              <a:ext uri="{FF2B5EF4-FFF2-40B4-BE49-F238E27FC236}">
                <a16:creationId xmlns:a16="http://schemas.microsoft.com/office/drawing/2014/main" id="{275DCFC1-F37B-49BF-B167-28DDE217BF67}"/>
              </a:ext>
            </a:extLst>
          </p:cNvPr>
          <p:cNvCxnSpPr>
            <a:cxnSpLocks/>
          </p:cNvCxnSpPr>
          <p:nvPr/>
        </p:nvCxnSpPr>
        <p:spPr>
          <a:xfrm>
            <a:off x="5544105" y="4062948"/>
            <a:ext cx="125175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FDE77A52-9999-45E3-BC64-8F149046E7F5}"/>
              </a:ext>
            </a:extLst>
          </p:cNvPr>
          <p:cNvSpPr txBox="1"/>
          <p:nvPr/>
        </p:nvSpPr>
        <p:spPr>
          <a:xfrm>
            <a:off x="5672831" y="3693616"/>
            <a:ext cx="1171852" cy="369332"/>
          </a:xfrm>
          <a:prstGeom prst="rect">
            <a:avLst/>
          </a:prstGeom>
          <a:noFill/>
        </p:spPr>
        <p:txBody>
          <a:bodyPr wrap="square" rtlCol="0">
            <a:spAutoFit/>
          </a:bodyPr>
          <a:lstStyle/>
          <a:p>
            <a:r>
              <a:rPr lang="zh-CN" altLang="en-US" dirty="0"/>
              <a:t>影响极性</a:t>
            </a:r>
          </a:p>
        </p:txBody>
      </p:sp>
      <p:cxnSp>
        <p:nvCxnSpPr>
          <p:cNvPr id="43" name="直接连接符 42">
            <a:extLst>
              <a:ext uri="{FF2B5EF4-FFF2-40B4-BE49-F238E27FC236}">
                <a16:creationId xmlns:a16="http://schemas.microsoft.com/office/drawing/2014/main" id="{98E6F551-689A-42EE-9842-BF39F8AECD3E}"/>
              </a:ext>
            </a:extLst>
          </p:cNvPr>
          <p:cNvCxnSpPr>
            <a:cxnSpLocks/>
          </p:cNvCxnSpPr>
          <p:nvPr/>
        </p:nvCxnSpPr>
        <p:spPr>
          <a:xfrm>
            <a:off x="7118413" y="4062948"/>
            <a:ext cx="1251751"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3D202AF5-4569-4F15-8A87-7E4B5F312772}"/>
              </a:ext>
            </a:extLst>
          </p:cNvPr>
          <p:cNvSpPr txBox="1"/>
          <p:nvPr/>
        </p:nvSpPr>
        <p:spPr>
          <a:xfrm>
            <a:off x="7580051" y="3693616"/>
            <a:ext cx="914400" cy="369332"/>
          </a:xfrm>
          <a:prstGeom prst="rect">
            <a:avLst/>
          </a:prstGeom>
          <a:noFill/>
        </p:spPr>
        <p:txBody>
          <a:bodyPr wrap="square" rtlCol="0">
            <a:spAutoFit/>
          </a:bodyPr>
          <a:lstStyle/>
          <a:p>
            <a:r>
              <a:rPr lang="en-US" altLang="zh-CN" dirty="0"/>
              <a:t>-1</a:t>
            </a:r>
            <a:endParaRPr lang="zh-CN" altLang="en-US" dirty="0"/>
          </a:p>
        </p:txBody>
      </p:sp>
      <p:sp>
        <p:nvSpPr>
          <p:cNvPr id="8" name="文本框 7">
            <a:extLst>
              <a:ext uri="{FF2B5EF4-FFF2-40B4-BE49-F238E27FC236}">
                <a16:creationId xmlns:a16="http://schemas.microsoft.com/office/drawing/2014/main" id="{83E8BB4C-7FD0-436B-BFDD-AB4EE48F6992}"/>
              </a:ext>
            </a:extLst>
          </p:cNvPr>
          <p:cNvSpPr txBox="1"/>
          <p:nvPr/>
        </p:nvSpPr>
        <p:spPr>
          <a:xfrm>
            <a:off x="9099611" y="1939290"/>
            <a:ext cx="2956264" cy="1754326"/>
          </a:xfrm>
          <a:prstGeom prst="rect">
            <a:avLst/>
          </a:prstGeom>
          <a:noFill/>
        </p:spPr>
        <p:txBody>
          <a:bodyPr wrap="square" rtlCol="0">
            <a:spAutoFit/>
          </a:bodyPr>
          <a:lstStyle/>
          <a:p>
            <a:r>
              <a:rPr lang="zh-CN" altLang="en-US" dirty="0"/>
              <a:t>考虑到用户为加强情感的表达，通常会在形容词前加上相应的副词，比如：“非常好看”、“很舒服”、 “稍微差了点”等。将副词引入情感值计算</a:t>
            </a:r>
          </a:p>
        </p:txBody>
      </p:sp>
      <p:cxnSp>
        <p:nvCxnSpPr>
          <p:cNvPr id="46" name="直接连接符 45">
            <a:extLst>
              <a:ext uri="{FF2B5EF4-FFF2-40B4-BE49-F238E27FC236}">
                <a16:creationId xmlns:a16="http://schemas.microsoft.com/office/drawing/2014/main" id="{B247CE37-19C4-4791-9F9D-7CE9399E5F35}"/>
              </a:ext>
            </a:extLst>
          </p:cNvPr>
          <p:cNvCxnSpPr>
            <a:cxnSpLocks/>
          </p:cNvCxnSpPr>
          <p:nvPr/>
        </p:nvCxnSpPr>
        <p:spPr>
          <a:xfrm>
            <a:off x="5817835" y="5466478"/>
            <a:ext cx="2721610"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576DA671-63B7-4FEF-AE32-2775D22BC491}"/>
              </a:ext>
            </a:extLst>
          </p:cNvPr>
          <p:cNvSpPr txBox="1"/>
          <p:nvPr/>
        </p:nvSpPr>
        <p:spPr>
          <a:xfrm>
            <a:off x="6096000" y="5097146"/>
            <a:ext cx="2547890" cy="369332"/>
          </a:xfrm>
          <a:prstGeom prst="rect">
            <a:avLst/>
          </a:prstGeom>
          <a:noFill/>
        </p:spPr>
        <p:txBody>
          <a:bodyPr wrap="square" rtlCol="0">
            <a:spAutoFit/>
          </a:bodyPr>
          <a:lstStyle/>
          <a:p>
            <a:r>
              <a:rPr lang="en-US" altLang="zh-CN" dirty="0"/>
              <a:t>E</a:t>
            </a:r>
            <a:r>
              <a:rPr lang="en-US" altLang="zh-CN" baseline="-25000" dirty="0"/>
              <a:t>V</a:t>
            </a:r>
            <a:r>
              <a:rPr lang="en-US" altLang="zh-CN" dirty="0"/>
              <a:t>=</a:t>
            </a:r>
            <a:r>
              <a:rPr lang="en-US" altLang="zh-CN" dirty="0" err="1"/>
              <a:t>P</a:t>
            </a:r>
            <a:r>
              <a:rPr lang="en-US" altLang="zh-CN" baseline="-25000" dirty="0" err="1"/>
              <a:t>value</a:t>
            </a:r>
            <a:r>
              <a:rPr lang="zh-CN" altLang="en-US" dirty="0"/>
              <a:t>*</a:t>
            </a:r>
            <a:r>
              <a:rPr lang="en-US" altLang="zh-CN" dirty="0" err="1"/>
              <a:t>A</a:t>
            </a:r>
            <a:r>
              <a:rPr lang="en-US" altLang="zh-CN" baseline="-25000" dirty="0" err="1"/>
              <a:t>Value</a:t>
            </a:r>
            <a:r>
              <a:rPr lang="en-US" altLang="zh-CN" dirty="0"/>
              <a:t>*</a:t>
            </a:r>
            <a:r>
              <a:rPr lang="en-US" altLang="zh-CN" dirty="0" err="1"/>
              <a:t>N</a:t>
            </a:r>
            <a:r>
              <a:rPr lang="en-US" altLang="zh-CN" baseline="-25000" dirty="0" err="1"/>
              <a:t>Value</a:t>
            </a:r>
            <a:endParaRPr lang="en-US" altLang="zh-CN" dirty="0"/>
          </a:p>
        </p:txBody>
      </p:sp>
      <p:sp>
        <p:nvSpPr>
          <p:cNvPr id="50" name="文本框 49">
            <a:extLst>
              <a:ext uri="{FF2B5EF4-FFF2-40B4-BE49-F238E27FC236}">
                <a16:creationId xmlns:a16="http://schemas.microsoft.com/office/drawing/2014/main" id="{8543A487-0611-43D9-8522-00BBD1835E4A}"/>
              </a:ext>
            </a:extLst>
          </p:cNvPr>
          <p:cNvSpPr txBox="1"/>
          <p:nvPr/>
        </p:nvSpPr>
        <p:spPr>
          <a:xfrm>
            <a:off x="9281604" y="5097146"/>
            <a:ext cx="2286000" cy="369332"/>
          </a:xfrm>
          <a:prstGeom prst="rect">
            <a:avLst/>
          </a:prstGeom>
          <a:noFill/>
        </p:spPr>
        <p:txBody>
          <a:bodyPr wrap="square">
            <a:spAutoFit/>
          </a:bodyPr>
          <a:lstStyle/>
          <a:p>
            <a:r>
              <a:rPr lang="zh-CN" altLang="en-US" dirty="0"/>
              <a:t>（</a:t>
            </a:r>
            <a:r>
              <a:rPr lang="en-US" altLang="zh-CN" dirty="0" err="1"/>
              <a:t>U</a:t>
            </a:r>
            <a:r>
              <a:rPr lang="en-US" altLang="zh-CN" baseline="-25000" dirty="0" err="1"/>
              <a:t>ID</a:t>
            </a:r>
            <a:r>
              <a:rPr lang="en-US" altLang="zh-CN" dirty="0" err="1"/>
              <a:t>,P</a:t>
            </a:r>
            <a:r>
              <a:rPr lang="en-US" altLang="zh-CN" baseline="-25000" dirty="0" err="1"/>
              <a:t>ID</a:t>
            </a:r>
            <a:r>
              <a:rPr lang="en-US" altLang="zh-CN" dirty="0" err="1"/>
              <a:t>,A</a:t>
            </a:r>
            <a:r>
              <a:rPr lang="en-US" altLang="zh-CN" baseline="-25000" dirty="0" err="1"/>
              <a:t>N</a:t>
            </a:r>
            <a:r>
              <a:rPr lang="en-US" altLang="zh-CN" dirty="0" err="1"/>
              <a:t>,E</a:t>
            </a:r>
            <a:r>
              <a:rPr lang="en-US" altLang="zh-CN" baseline="-25000" dirty="0" err="1"/>
              <a:t>word</a:t>
            </a:r>
            <a:r>
              <a:rPr lang="en-US" altLang="zh-CN" dirty="0" err="1"/>
              <a:t>,E</a:t>
            </a:r>
            <a:r>
              <a:rPr lang="en-US" altLang="zh-CN" baseline="-25000" dirty="0" err="1"/>
              <a:t>V</a:t>
            </a:r>
            <a:r>
              <a:rPr lang="zh-CN" altLang="en-US" dirty="0"/>
              <a:t>）</a:t>
            </a:r>
          </a:p>
        </p:txBody>
      </p:sp>
    </p:spTree>
    <p:extLst>
      <p:ext uri="{BB962C8B-B14F-4D97-AF65-F5344CB8AC3E}">
        <p14:creationId xmlns:p14="http://schemas.microsoft.com/office/powerpoint/2010/main" val="326823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par>
                                <p:cTn id="21" presetID="16" presetClass="entr" presetSubtype="21"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arn(inVertical)">
                                      <p:cBhvr>
                                        <p:cTn id="23" dur="500"/>
                                        <p:tgtEl>
                                          <p:spTgt spid="2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arn(inVertical)">
                                      <p:cBhvr>
                                        <p:cTn id="26" dur="500"/>
                                        <p:tgtEl>
                                          <p:spTgt spid="26"/>
                                        </p:tgtEl>
                                      </p:cBhvr>
                                    </p:animEffect>
                                  </p:childTnLst>
                                </p:cTn>
                              </p:par>
                              <p:par>
                                <p:cTn id="27" presetID="16" presetClass="entr" presetSubtype="21"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arn(inVertical)">
                                      <p:cBhvr>
                                        <p:cTn id="29" dur="500"/>
                                        <p:tgtEl>
                                          <p:spTgt spid="27"/>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circle(in)">
                                      <p:cBhvr>
                                        <p:cTn id="37" dur="2000"/>
                                        <p:tgtEl>
                                          <p:spTgt spid="31"/>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circle(in)">
                                      <p:cBhvr>
                                        <p:cTn id="40" dur="2000"/>
                                        <p:tgtEl>
                                          <p:spTgt spid="32"/>
                                        </p:tgtEl>
                                      </p:cBhvr>
                                    </p:animEffect>
                                  </p:childTnLst>
                                </p:cTn>
                              </p:par>
                              <p:par>
                                <p:cTn id="41" presetID="6" presetClass="entr" presetSubtype="16"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circle(in)">
                                      <p:cBhvr>
                                        <p:cTn id="43" dur="2000"/>
                                        <p:tgtEl>
                                          <p:spTgt spid="33"/>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circle(in)">
                                      <p:cBhvr>
                                        <p:cTn id="46" dur="2000"/>
                                        <p:tgtEl>
                                          <p:spTgt spid="35"/>
                                        </p:tgtEl>
                                      </p:cBhvr>
                                    </p:animEffect>
                                  </p:childTnLst>
                                </p:cTn>
                              </p:par>
                              <p:par>
                                <p:cTn id="47" presetID="6" presetClass="entr" presetSubtype="16"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circle(in)">
                                      <p:cBhvr>
                                        <p:cTn id="49" dur="2000"/>
                                        <p:tgtEl>
                                          <p:spTgt spid="38"/>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circle(in)">
                                      <p:cBhvr>
                                        <p:cTn id="52" dur="2000"/>
                                        <p:tgtEl>
                                          <p:spTgt spid="40"/>
                                        </p:tgtEl>
                                      </p:cBhvr>
                                    </p:animEffect>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barn(inVertical)">
                                      <p:cBhvr>
                                        <p:cTn id="61" dur="500"/>
                                        <p:tgtEl>
                                          <p:spTgt spid="41"/>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arn(inVertical)">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circle(in)">
                                      <p:cBhvr>
                                        <p:cTn id="69" dur="2000"/>
                                        <p:tgtEl>
                                          <p:spTgt spid="43"/>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circle(in)">
                                      <p:cBhvr>
                                        <p:cTn id="72" dur="2000"/>
                                        <p:tgtEl>
                                          <p:spTgt spid="44"/>
                                        </p:tgtEl>
                                      </p:cBhvr>
                                    </p:animEffect>
                                  </p:childTnLst>
                                </p:cTn>
                              </p:par>
                              <p:par>
                                <p:cTn id="73" presetID="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randombar(horizontal)">
                                      <p:cBhvr>
                                        <p:cTn id="81" dur="500"/>
                                        <p:tgtEl>
                                          <p:spTgt spid="8"/>
                                        </p:tgtEl>
                                      </p:cBhvr>
                                    </p:animEffect>
                                  </p:childTnLst>
                                </p:cTn>
                              </p:par>
                            </p:childTnLst>
                          </p:cTn>
                        </p:par>
                      </p:childTnLst>
                    </p:cTn>
                  </p:par>
                  <p:par>
                    <p:cTn id="82" fill="hold">
                      <p:stCondLst>
                        <p:cond delay="indefinite"/>
                      </p:stCondLst>
                      <p:childTnLst>
                        <p:par>
                          <p:cTn id="83" fill="hold">
                            <p:stCondLst>
                              <p:cond delay="0"/>
                            </p:stCondLst>
                            <p:childTnLst>
                              <p:par>
                                <p:cTn id="84" presetID="31" presetClass="entr" presetSubtype="0" fill="hold" nodeType="clickEffect">
                                  <p:stCondLst>
                                    <p:cond delay="0"/>
                                  </p:stCondLst>
                                  <p:childTnLst>
                                    <p:set>
                                      <p:cBhvr>
                                        <p:cTn id="85" dur="1" fill="hold">
                                          <p:stCondLst>
                                            <p:cond delay="0"/>
                                          </p:stCondLst>
                                        </p:cTn>
                                        <p:tgtEl>
                                          <p:spTgt spid="46"/>
                                        </p:tgtEl>
                                        <p:attrNameLst>
                                          <p:attrName>style.visibility</p:attrName>
                                        </p:attrNameLst>
                                      </p:cBhvr>
                                      <p:to>
                                        <p:strVal val="visible"/>
                                      </p:to>
                                    </p:set>
                                    <p:anim calcmode="lin" valueType="num">
                                      <p:cBhvr>
                                        <p:cTn id="86" dur="1000" fill="hold"/>
                                        <p:tgtEl>
                                          <p:spTgt spid="46"/>
                                        </p:tgtEl>
                                        <p:attrNameLst>
                                          <p:attrName>ppt_w</p:attrName>
                                        </p:attrNameLst>
                                      </p:cBhvr>
                                      <p:tavLst>
                                        <p:tav tm="0">
                                          <p:val>
                                            <p:fltVal val="0"/>
                                          </p:val>
                                        </p:tav>
                                        <p:tav tm="100000">
                                          <p:val>
                                            <p:strVal val="#ppt_w"/>
                                          </p:val>
                                        </p:tav>
                                      </p:tavLst>
                                    </p:anim>
                                    <p:anim calcmode="lin" valueType="num">
                                      <p:cBhvr>
                                        <p:cTn id="87" dur="1000" fill="hold"/>
                                        <p:tgtEl>
                                          <p:spTgt spid="46"/>
                                        </p:tgtEl>
                                        <p:attrNameLst>
                                          <p:attrName>ppt_h</p:attrName>
                                        </p:attrNameLst>
                                      </p:cBhvr>
                                      <p:tavLst>
                                        <p:tav tm="0">
                                          <p:val>
                                            <p:fltVal val="0"/>
                                          </p:val>
                                        </p:tav>
                                        <p:tav tm="100000">
                                          <p:val>
                                            <p:strVal val="#ppt_h"/>
                                          </p:val>
                                        </p:tav>
                                      </p:tavLst>
                                    </p:anim>
                                    <p:anim calcmode="lin" valueType="num">
                                      <p:cBhvr>
                                        <p:cTn id="88" dur="1000" fill="hold"/>
                                        <p:tgtEl>
                                          <p:spTgt spid="46"/>
                                        </p:tgtEl>
                                        <p:attrNameLst>
                                          <p:attrName>style.rotation</p:attrName>
                                        </p:attrNameLst>
                                      </p:cBhvr>
                                      <p:tavLst>
                                        <p:tav tm="0">
                                          <p:val>
                                            <p:fltVal val="90"/>
                                          </p:val>
                                        </p:tav>
                                        <p:tav tm="100000">
                                          <p:val>
                                            <p:fltVal val="0"/>
                                          </p:val>
                                        </p:tav>
                                      </p:tavLst>
                                    </p:anim>
                                    <p:animEffect transition="in" filter="fade">
                                      <p:cBhvr>
                                        <p:cTn id="89" dur="1000"/>
                                        <p:tgtEl>
                                          <p:spTgt spid="46"/>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 calcmode="lin" valueType="num">
                                      <p:cBhvr>
                                        <p:cTn id="92" dur="1000" fill="hold"/>
                                        <p:tgtEl>
                                          <p:spTgt spid="47"/>
                                        </p:tgtEl>
                                        <p:attrNameLst>
                                          <p:attrName>ppt_w</p:attrName>
                                        </p:attrNameLst>
                                      </p:cBhvr>
                                      <p:tavLst>
                                        <p:tav tm="0">
                                          <p:val>
                                            <p:fltVal val="0"/>
                                          </p:val>
                                        </p:tav>
                                        <p:tav tm="100000">
                                          <p:val>
                                            <p:strVal val="#ppt_w"/>
                                          </p:val>
                                        </p:tav>
                                      </p:tavLst>
                                    </p:anim>
                                    <p:anim calcmode="lin" valueType="num">
                                      <p:cBhvr>
                                        <p:cTn id="93" dur="1000" fill="hold"/>
                                        <p:tgtEl>
                                          <p:spTgt spid="47"/>
                                        </p:tgtEl>
                                        <p:attrNameLst>
                                          <p:attrName>ppt_h</p:attrName>
                                        </p:attrNameLst>
                                      </p:cBhvr>
                                      <p:tavLst>
                                        <p:tav tm="0">
                                          <p:val>
                                            <p:fltVal val="0"/>
                                          </p:val>
                                        </p:tav>
                                        <p:tav tm="100000">
                                          <p:val>
                                            <p:strVal val="#ppt_h"/>
                                          </p:val>
                                        </p:tav>
                                      </p:tavLst>
                                    </p:anim>
                                    <p:anim calcmode="lin" valueType="num">
                                      <p:cBhvr>
                                        <p:cTn id="94" dur="1000" fill="hold"/>
                                        <p:tgtEl>
                                          <p:spTgt spid="47"/>
                                        </p:tgtEl>
                                        <p:attrNameLst>
                                          <p:attrName>style.rotation</p:attrName>
                                        </p:attrNameLst>
                                      </p:cBhvr>
                                      <p:tavLst>
                                        <p:tav tm="0">
                                          <p:val>
                                            <p:fltVal val="90"/>
                                          </p:val>
                                        </p:tav>
                                        <p:tav tm="100000">
                                          <p:val>
                                            <p:fltVal val="0"/>
                                          </p:val>
                                        </p:tav>
                                      </p:tavLst>
                                    </p:anim>
                                    <p:animEffect transition="in" filter="fade">
                                      <p:cBhvr>
                                        <p:cTn id="95" dur="1000"/>
                                        <p:tgtEl>
                                          <p:spTgt spid="47"/>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ntr" presetSubtype="0" fill="hold" grpId="0"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80">
                                          <p:stCondLst>
                                            <p:cond delay="0"/>
                                          </p:stCondLst>
                                        </p:cTn>
                                        <p:tgtEl>
                                          <p:spTgt spid="50"/>
                                        </p:tgtEl>
                                      </p:cBhvr>
                                    </p:animEffect>
                                    <p:anim calcmode="lin" valueType="num">
                                      <p:cBhvr>
                                        <p:cTn id="101"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106" dur="26">
                                          <p:stCondLst>
                                            <p:cond delay="650"/>
                                          </p:stCondLst>
                                        </p:cTn>
                                        <p:tgtEl>
                                          <p:spTgt spid="50"/>
                                        </p:tgtEl>
                                      </p:cBhvr>
                                      <p:to x="100000" y="60000"/>
                                    </p:animScale>
                                    <p:animScale>
                                      <p:cBhvr>
                                        <p:cTn id="107" dur="166" decel="50000">
                                          <p:stCondLst>
                                            <p:cond delay="676"/>
                                          </p:stCondLst>
                                        </p:cTn>
                                        <p:tgtEl>
                                          <p:spTgt spid="50"/>
                                        </p:tgtEl>
                                      </p:cBhvr>
                                      <p:to x="100000" y="100000"/>
                                    </p:animScale>
                                    <p:animScale>
                                      <p:cBhvr>
                                        <p:cTn id="108" dur="26">
                                          <p:stCondLst>
                                            <p:cond delay="1312"/>
                                          </p:stCondLst>
                                        </p:cTn>
                                        <p:tgtEl>
                                          <p:spTgt spid="50"/>
                                        </p:tgtEl>
                                      </p:cBhvr>
                                      <p:to x="100000" y="80000"/>
                                    </p:animScale>
                                    <p:animScale>
                                      <p:cBhvr>
                                        <p:cTn id="109" dur="166" decel="50000">
                                          <p:stCondLst>
                                            <p:cond delay="1338"/>
                                          </p:stCondLst>
                                        </p:cTn>
                                        <p:tgtEl>
                                          <p:spTgt spid="50"/>
                                        </p:tgtEl>
                                      </p:cBhvr>
                                      <p:to x="100000" y="100000"/>
                                    </p:animScale>
                                    <p:animScale>
                                      <p:cBhvr>
                                        <p:cTn id="110" dur="26">
                                          <p:stCondLst>
                                            <p:cond delay="1642"/>
                                          </p:stCondLst>
                                        </p:cTn>
                                        <p:tgtEl>
                                          <p:spTgt spid="50"/>
                                        </p:tgtEl>
                                      </p:cBhvr>
                                      <p:to x="100000" y="90000"/>
                                    </p:animScale>
                                    <p:animScale>
                                      <p:cBhvr>
                                        <p:cTn id="111" dur="166" decel="50000">
                                          <p:stCondLst>
                                            <p:cond delay="1668"/>
                                          </p:stCondLst>
                                        </p:cTn>
                                        <p:tgtEl>
                                          <p:spTgt spid="50"/>
                                        </p:tgtEl>
                                      </p:cBhvr>
                                      <p:to x="100000" y="100000"/>
                                    </p:animScale>
                                    <p:animScale>
                                      <p:cBhvr>
                                        <p:cTn id="112" dur="26">
                                          <p:stCondLst>
                                            <p:cond delay="1808"/>
                                          </p:stCondLst>
                                        </p:cTn>
                                        <p:tgtEl>
                                          <p:spTgt spid="50"/>
                                        </p:tgtEl>
                                      </p:cBhvr>
                                      <p:to x="100000" y="95000"/>
                                    </p:animScale>
                                    <p:animScale>
                                      <p:cBhvr>
                                        <p:cTn id="113" dur="166" decel="50000">
                                          <p:stCondLst>
                                            <p:cond delay="1834"/>
                                          </p:stCondLst>
                                        </p:cTn>
                                        <p:tgtEl>
                                          <p:spTgt spid="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animBg="1"/>
      <p:bldP spid="19" grpId="0" animBg="1"/>
      <p:bldP spid="23" grpId="0" animBg="1"/>
      <p:bldP spid="6" grpId="0"/>
      <p:bldP spid="26" grpId="0"/>
      <p:bldP spid="29" grpId="0"/>
      <p:bldP spid="32" grpId="0"/>
      <p:bldP spid="35" grpId="0"/>
      <p:bldP spid="40" grpId="0"/>
      <p:bldP spid="42" grpId="0"/>
      <p:bldP spid="44" grpId="0"/>
      <p:bldP spid="8" grpId="0"/>
      <p:bldP spid="47" grpId="0"/>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2400" b="1" dirty="0">
                <a:latin typeface="微软雅黑" panose="020B0503020204020204" pitchFamily="34" charset="-122"/>
                <a:ea typeface="微软雅黑" panose="020B0503020204020204" pitchFamily="34" charset="-122"/>
              </a:rPr>
              <a:t>结合情感分析和遗忘的推荐策略</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dirty="0">
                <a:solidFill>
                  <a:prstClr val="white"/>
                </a:solidFill>
                <a:latin typeface="微软雅黑" panose="020B0503020204020204" pitchFamily="34" charset="-122"/>
                <a:ea typeface="微软雅黑" panose="020B0503020204020204" pitchFamily="34" charset="-122"/>
              </a:rPr>
              <a:t>03</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5063231" cy="461665"/>
          </a:xfrm>
          <a:prstGeom prst="rect">
            <a:avLst/>
          </a:prstGeom>
          <a:noFill/>
        </p:spPr>
        <p:txBody>
          <a:bodyPr wrap="square" rtlCol="0">
            <a:spAutoFit/>
          </a:bodyPr>
          <a:lstStyle/>
          <a:p>
            <a:pPr>
              <a:lnSpc>
                <a:spcPct val="100000"/>
              </a:lnSpc>
              <a:spcBef>
                <a:spcPct val="0"/>
              </a:spcBef>
              <a:buFontTx/>
              <a:buNone/>
            </a:pPr>
            <a:r>
              <a:rPr lang="zh-CN" altLang="en-US" sz="2400" b="1" dirty="0">
                <a:solidFill>
                  <a:srgbClr val="000000"/>
                </a:solidFill>
                <a:latin typeface="微软雅黑" panose="020B0503020204020204" pitchFamily="34" charset="-122"/>
                <a:ea typeface="微软雅黑" panose="020B0503020204020204" pitchFamily="34" charset="-122"/>
              </a:rPr>
              <a:t>结合情感分析和遗忘的推荐策略</a:t>
            </a:r>
          </a:p>
        </p:txBody>
      </p:sp>
      <p:pic>
        <p:nvPicPr>
          <p:cNvPr id="4" name="图片 3">
            <a:extLst>
              <a:ext uri="{FF2B5EF4-FFF2-40B4-BE49-F238E27FC236}">
                <a16:creationId xmlns:a16="http://schemas.microsoft.com/office/drawing/2014/main" id="{BDBB1CC2-8A3C-45A3-9935-55BCDEABB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966" y="638174"/>
            <a:ext cx="7100448" cy="3751941"/>
          </a:xfrm>
          <a:prstGeom prst="rect">
            <a:avLst/>
          </a:prstGeom>
        </p:spPr>
      </p:pic>
      <p:sp>
        <p:nvSpPr>
          <p:cNvPr id="9" name="文本框 8">
            <a:extLst>
              <a:ext uri="{FF2B5EF4-FFF2-40B4-BE49-F238E27FC236}">
                <a16:creationId xmlns:a16="http://schemas.microsoft.com/office/drawing/2014/main" id="{65630BDC-2EB7-4FD4-9F9D-F65558C69B2A}"/>
              </a:ext>
            </a:extLst>
          </p:cNvPr>
          <p:cNvSpPr txBox="1"/>
          <p:nvPr/>
        </p:nvSpPr>
        <p:spPr>
          <a:xfrm>
            <a:off x="4767308" y="4407870"/>
            <a:ext cx="2121763" cy="369332"/>
          </a:xfrm>
          <a:prstGeom prst="rect">
            <a:avLst/>
          </a:prstGeom>
          <a:noFill/>
        </p:spPr>
        <p:txBody>
          <a:bodyPr wrap="square" rtlCol="0">
            <a:spAutoFit/>
          </a:bodyPr>
          <a:lstStyle/>
          <a:p>
            <a:r>
              <a:rPr lang="zh-CN" altLang="en-US" b="1" dirty="0"/>
              <a:t>艾宾浩斯遗忘曲线</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6DA3BC4-D436-4B12-AF3E-07EC4FB28472}"/>
                  </a:ext>
                </a:extLst>
              </p:cNvPr>
              <p:cNvSpPr txBox="1"/>
              <p:nvPr/>
            </p:nvSpPr>
            <p:spPr>
              <a:xfrm>
                <a:off x="2277965" y="4922969"/>
                <a:ext cx="8845755" cy="975845"/>
              </a:xfrm>
              <a:prstGeom prst="rect">
                <a:avLst/>
              </a:prstGeom>
              <a:noFill/>
            </p:spPr>
            <p:txBody>
              <a:bodyPr wrap="square" rtlCol="0">
                <a:spAutoFit/>
              </a:bodyPr>
              <a:lstStyle/>
              <a:p>
                <a:r>
                  <a:rPr lang="zh-CN" altLang="en-US" dirty="0"/>
                  <a:t>引入时间因子权重函数</a:t>
                </a:r>
                <a:r>
                  <a:rPr lang="en-US" altLang="zh-CN" dirty="0"/>
                  <a:t>:</a:t>
                </a:r>
                <a:r>
                  <a:rPr lang="en-US" altLang="zh-CN" dirty="0" err="1"/>
                  <a:t>W</a:t>
                </a:r>
                <a:r>
                  <a:rPr lang="en-US" altLang="zh-CN" baseline="-25000" dirty="0" err="1"/>
                  <a:t>Ui,Dj</a:t>
                </a:r>
                <a:r>
                  <a:rPr lang="en-US" altLang="zh-CN" dirty="0"/>
                  <a:t>=</a:t>
                </a:r>
                <a:r>
                  <a:rPr lang="el-GR" altLang="zh-CN" dirty="0"/>
                  <a:t>α</a:t>
                </a:r>
                <a:r>
                  <a:rPr lang="en-US" altLang="zh-CN" dirty="0"/>
                  <a:t>+(1-</a:t>
                </a:r>
                <a:r>
                  <a:rPr lang="el-GR" altLang="zh-CN" dirty="0"/>
                  <a:t> α</a:t>
                </a:r>
                <a:r>
                  <a:rPr lang="en-US" altLang="zh-CN" dirty="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m:rPr>
                            <m:nor/>
                          </m:rPr>
                          <a:rPr lang="en-US" altLang="zh-CN" dirty="0"/>
                          <m:t>−(</m:t>
                        </m:r>
                        <m:r>
                          <m:rPr>
                            <m:nor/>
                          </m:rPr>
                          <a:rPr lang="en-US" altLang="zh-CN" dirty="0"/>
                          <m:t>dnow</m:t>
                        </m:r>
                        <m:r>
                          <m:rPr>
                            <m:nor/>
                          </m:rPr>
                          <a:rPr lang="en-US" altLang="zh-CN" dirty="0"/>
                          <m:t>−</m:t>
                        </m:r>
                        <m:r>
                          <m:rPr>
                            <m:nor/>
                          </m:rPr>
                          <a:rPr lang="en-US" altLang="zh-CN" dirty="0"/>
                          <m:t>dUi</m:t>
                        </m:r>
                        <m:r>
                          <m:rPr>
                            <m:nor/>
                          </m:rPr>
                          <a:rPr lang="en-US" altLang="zh-CN" baseline="-25000" dirty="0"/>
                          <m:t>−</m:t>
                        </m:r>
                        <m:r>
                          <m:rPr>
                            <m:nor/>
                          </m:rPr>
                          <a:rPr lang="en-US" altLang="zh-CN" baseline="-25000" dirty="0"/>
                          <m:t>Dj</m:t>
                        </m:r>
                        <m:r>
                          <m:rPr>
                            <m:nor/>
                          </m:rPr>
                          <a:rPr lang="en-US" altLang="zh-CN" dirty="0"/>
                          <m:t>)</m:t>
                        </m:r>
                      </m:sup>
                    </m:sSup>
                  </m:oMath>
                </a14:m>
                <a:r>
                  <a:rPr lang="zh-CN" altLang="en-US" dirty="0"/>
                  <a:t> </a:t>
                </a:r>
                <a:endParaRPr lang="en-US" altLang="zh-CN" dirty="0"/>
              </a:p>
              <a:p>
                <a:r>
                  <a:rPr lang="zh-CN" altLang="en-US" dirty="0"/>
                  <a:t>将时间因子加入上文中的五元组得到一个六元组（</a:t>
                </a:r>
                <a:r>
                  <a:rPr lang="en-US" altLang="zh-CN" dirty="0" err="1"/>
                  <a:t>U</a:t>
                </a:r>
                <a:r>
                  <a:rPr lang="en-US" altLang="zh-CN" baseline="-25000" dirty="0" err="1"/>
                  <a:t>ID</a:t>
                </a:r>
                <a:r>
                  <a:rPr lang="en-US" altLang="zh-CN" dirty="0" err="1"/>
                  <a:t>,P</a:t>
                </a:r>
                <a:r>
                  <a:rPr lang="en-US" altLang="zh-CN" baseline="-25000" dirty="0" err="1"/>
                  <a:t>ID</a:t>
                </a:r>
                <a:r>
                  <a:rPr lang="en-US" altLang="zh-CN" dirty="0" err="1"/>
                  <a:t>,A</a:t>
                </a:r>
                <a:r>
                  <a:rPr lang="en-US" altLang="zh-CN" baseline="-25000" dirty="0" err="1"/>
                  <a:t>N</a:t>
                </a:r>
                <a:r>
                  <a:rPr lang="en-US" altLang="zh-CN" dirty="0" err="1"/>
                  <a:t>,E</a:t>
                </a:r>
                <a:r>
                  <a:rPr lang="en-US" altLang="zh-CN" baseline="-25000" dirty="0" err="1"/>
                  <a:t>word</a:t>
                </a:r>
                <a:r>
                  <a:rPr lang="en-US" altLang="zh-CN" dirty="0" err="1"/>
                  <a:t>,E</a:t>
                </a:r>
                <a:r>
                  <a:rPr lang="en-US" altLang="zh-CN" baseline="-25000" dirty="0" err="1"/>
                  <a:t>V</a:t>
                </a:r>
                <a:r>
                  <a:rPr lang="en-US" altLang="zh-CN" dirty="0" err="1"/>
                  <a:t>,R</a:t>
                </a:r>
                <a:r>
                  <a:rPr lang="en-US" altLang="zh-CN" baseline="-25000" dirty="0" err="1"/>
                  <a:t>Time</a:t>
                </a:r>
                <a:r>
                  <a:rPr lang="zh-CN" altLang="en-US" dirty="0"/>
                  <a:t>）</a:t>
                </a:r>
              </a:p>
              <a:p>
                <a:endParaRPr lang="zh-CN" altLang="en-US" dirty="0"/>
              </a:p>
            </p:txBody>
          </p:sp>
        </mc:Choice>
        <mc:Fallback xmlns="">
          <p:sp>
            <p:nvSpPr>
              <p:cNvPr id="11" name="文本框 10">
                <a:extLst>
                  <a:ext uri="{FF2B5EF4-FFF2-40B4-BE49-F238E27FC236}">
                    <a16:creationId xmlns:a16="http://schemas.microsoft.com/office/drawing/2014/main" id="{C6DA3BC4-D436-4B12-AF3E-07EC4FB28472}"/>
                  </a:ext>
                </a:extLst>
              </p:cNvPr>
              <p:cNvSpPr txBox="1">
                <a:spLocks noRot="1" noChangeAspect="1" noMove="1" noResize="1" noEditPoints="1" noAdjustHandles="1" noChangeArrowheads="1" noChangeShapeType="1" noTextEdit="1"/>
              </p:cNvSpPr>
              <p:nvPr/>
            </p:nvSpPr>
            <p:spPr>
              <a:xfrm>
                <a:off x="2277965" y="4922969"/>
                <a:ext cx="8845755" cy="975845"/>
              </a:xfrm>
              <a:prstGeom prst="rect">
                <a:avLst/>
              </a:prstGeom>
              <a:blipFill>
                <a:blip r:embed="rId3"/>
                <a:stretch>
                  <a:fillRect l="-620" t="-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85BC4DE9-E83F-4128-AB78-D345B09D57F7}"/>
                  </a:ext>
                </a:extLst>
              </p:cNvPr>
              <p:cNvSpPr txBox="1"/>
              <p:nvPr/>
            </p:nvSpPr>
            <p:spPr>
              <a:xfrm>
                <a:off x="2277965" y="5797979"/>
                <a:ext cx="7611759" cy="646331"/>
              </a:xfrm>
              <a:prstGeom prst="rect">
                <a:avLst/>
              </a:prstGeom>
              <a:noFill/>
            </p:spPr>
            <p:txBody>
              <a:bodyPr wrap="square" rtlCol="0">
                <a:spAutoFit/>
              </a:bodyPr>
              <a:lstStyle/>
              <a:p>
                <a:r>
                  <a:rPr lang="en-US" altLang="zh-CN" dirty="0" err="1"/>
                  <a:t>W</a:t>
                </a:r>
                <a:r>
                  <a:rPr lang="en-US" altLang="zh-CN" baseline="-25000" dirty="0" err="1"/>
                  <a:t>Ui,Dj</a:t>
                </a:r>
                <a:r>
                  <a:rPr lang="en-US" altLang="zh-CN" baseline="-25000" dirty="0"/>
                  <a:t> </a:t>
                </a:r>
                <a:r>
                  <a:rPr lang="en-US" altLang="zh-CN" dirty="0"/>
                  <a:t>:</a:t>
                </a:r>
                <a:r>
                  <a:rPr lang="zh-CN" altLang="en-US" dirty="0"/>
                  <a:t>用户 </a:t>
                </a:r>
                <a:r>
                  <a:rPr lang="en-US" altLang="zh-CN" dirty="0"/>
                  <a:t>U</a:t>
                </a:r>
                <a:r>
                  <a:rPr lang="en-US" altLang="zh-CN" baseline="-25000" dirty="0"/>
                  <a:t>i</a:t>
                </a:r>
                <a:r>
                  <a:rPr lang="en-US" altLang="zh-CN" dirty="0"/>
                  <a:t> </a:t>
                </a:r>
                <a:r>
                  <a:rPr lang="zh-CN" altLang="en-US" dirty="0"/>
                  <a:t>关于评论 </a:t>
                </a:r>
                <a:r>
                  <a:rPr lang="en-US" altLang="zh-CN" dirty="0" err="1"/>
                  <a:t>D</a:t>
                </a:r>
                <a:r>
                  <a:rPr lang="en-US" altLang="zh-CN" baseline="-25000" dirty="0" err="1"/>
                  <a:t>j</a:t>
                </a:r>
                <a:r>
                  <a:rPr lang="en-US" altLang="zh-CN" dirty="0"/>
                  <a:t> </a:t>
                </a:r>
                <a:r>
                  <a:rPr lang="zh-CN" altLang="en-US" dirty="0"/>
                  <a:t>的时间权重，</a:t>
                </a:r>
                <a:r>
                  <a:rPr lang="en-US" altLang="zh-CN" dirty="0"/>
                  <a:t>α :</a:t>
                </a:r>
                <a:r>
                  <a:rPr lang="zh-CN" altLang="en-US" dirty="0"/>
                  <a:t>权重系数，取值区间为</a:t>
                </a:r>
                <a:r>
                  <a:rPr lang="en-US" altLang="zh-CN" dirty="0"/>
                  <a:t>[0,1]</a:t>
                </a:r>
                <a:r>
                  <a:rPr lang="zh-CN" altLang="en-US" dirty="0"/>
                  <a:t>，</a:t>
                </a:r>
                <a:r>
                  <a:rPr lang="en-US" altLang="zh-CN" dirty="0" err="1"/>
                  <a:t>d</a:t>
                </a:r>
                <a:r>
                  <a:rPr lang="en-US" altLang="zh-CN" baseline="-25000" dirty="0" err="1"/>
                  <a:t>now</a:t>
                </a:r>
                <a:r>
                  <a:rPr lang="en-US" altLang="zh-CN" dirty="0"/>
                  <a:t>:</a:t>
                </a:r>
                <a:r>
                  <a:rPr lang="zh-CN" altLang="en-US" dirty="0"/>
                  <a:t>当前的时间点， </a:t>
                </a:r>
                <a14:m>
                  <m:oMath xmlns:m="http://schemas.openxmlformats.org/officeDocument/2006/math">
                    <m:r>
                      <m:rPr>
                        <m:nor/>
                      </m:rPr>
                      <a:rPr lang="en-US" altLang="zh-CN" dirty="0"/>
                      <m:t>d</m:t>
                    </m:r>
                    <m:r>
                      <m:rPr>
                        <m:nor/>
                      </m:rPr>
                      <a:rPr lang="en-US" altLang="zh-CN" baseline="-25000" dirty="0"/>
                      <m:t>Ui</m:t>
                    </m:r>
                    <m:r>
                      <m:rPr>
                        <m:nor/>
                      </m:rPr>
                      <a:rPr lang="en-US" altLang="zh-CN" baseline="-25000" dirty="0"/>
                      <m:t>−</m:t>
                    </m:r>
                    <m:r>
                      <m:rPr>
                        <m:nor/>
                      </m:rPr>
                      <a:rPr lang="en-US" altLang="zh-CN" baseline="-25000" dirty="0"/>
                      <m:t>Dj</m:t>
                    </m:r>
                  </m:oMath>
                </a14:m>
                <a:r>
                  <a:rPr lang="en-US" altLang="zh-CN" dirty="0"/>
                  <a:t>:</a:t>
                </a:r>
                <a:r>
                  <a:rPr lang="zh-CN" altLang="en-US" dirty="0"/>
                  <a:t>用户 </a:t>
                </a:r>
                <a:r>
                  <a:rPr lang="en-US" altLang="zh-CN" dirty="0"/>
                  <a:t>U</a:t>
                </a:r>
                <a:r>
                  <a:rPr lang="en-US" altLang="zh-CN" baseline="-25000" dirty="0"/>
                  <a:t>i</a:t>
                </a:r>
                <a:r>
                  <a:rPr lang="en-US" altLang="zh-CN" dirty="0"/>
                  <a:t> </a:t>
                </a:r>
                <a:r>
                  <a:rPr lang="zh-CN" altLang="en-US" dirty="0"/>
                  <a:t>对 </a:t>
                </a:r>
                <a:r>
                  <a:rPr lang="en-US" altLang="zh-CN" dirty="0" err="1"/>
                  <a:t>D</a:t>
                </a:r>
                <a:r>
                  <a:rPr lang="en-US" altLang="zh-CN" baseline="-25000" dirty="0" err="1"/>
                  <a:t>j</a:t>
                </a:r>
                <a:r>
                  <a:rPr lang="en-US" altLang="zh-CN" dirty="0"/>
                  <a:t> </a:t>
                </a:r>
                <a:r>
                  <a:rPr lang="zh-CN" altLang="en-US" dirty="0"/>
                  <a:t>评论的时间。</a:t>
                </a:r>
              </a:p>
            </p:txBody>
          </p:sp>
        </mc:Choice>
        <mc:Fallback xmlns="">
          <p:sp>
            <p:nvSpPr>
              <p:cNvPr id="36" name="文本框 35">
                <a:extLst>
                  <a:ext uri="{FF2B5EF4-FFF2-40B4-BE49-F238E27FC236}">
                    <a16:creationId xmlns:a16="http://schemas.microsoft.com/office/drawing/2014/main" id="{85BC4DE9-E83F-4128-AB78-D345B09D57F7}"/>
                  </a:ext>
                </a:extLst>
              </p:cNvPr>
              <p:cNvSpPr txBox="1">
                <a:spLocks noRot="1" noChangeAspect="1" noMove="1" noResize="1" noEditPoints="1" noAdjustHandles="1" noChangeArrowheads="1" noChangeShapeType="1" noTextEdit="1"/>
              </p:cNvSpPr>
              <p:nvPr/>
            </p:nvSpPr>
            <p:spPr>
              <a:xfrm>
                <a:off x="2277965" y="5797979"/>
                <a:ext cx="7611759" cy="646331"/>
              </a:xfrm>
              <a:prstGeom prst="rect">
                <a:avLst/>
              </a:prstGeom>
              <a:blipFill>
                <a:blip r:embed="rId4"/>
                <a:stretch>
                  <a:fillRect l="-721" t="-7547" b="-15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692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5063231" cy="461665"/>
          </a:xfrm>
          <a:prstGeom prst="rect">
            <a:avLst/>
          </a:prstGeom>
          <a:noFill/>
        </p:spPr>
        <p:txBody>
          <a:bodyPr wrap="square" rtlCol="0">
            <a:spAutoFit/>
          </a:bodyPr>
          <a:lstStyle/>
          <a:p>
            <a:pPr>
              <a:lnSpc>
                <a:spcPct val="100000"/>
              </a:lnSpc>
              <a:spcBef>
                <a:spcPct val="0"/>
              </a:spcBef>
              <a:buFontTx/>
              <a:buNone/>
            </a:pPr>
            <a:r>
              <a:rPr lang="zh-CN" altLang="en-US" sz="2400" b="1" dirty="0">
                <a:solidFill>
                  <a:srgbClr val="000000"/>
                </a:solidFill>
                <a:latin typeface="微软雅黑" panose="020B0503020204020204" pitchFamily="34" charset="-122"/>
                <a:ea typeface="微软雅黑" panose="020B0503020204020204" pitchFamily="34" charset="-122"/>
              </a:rPr>
              <a:t>结合情感分析和遗忘的推荐策略</a:t>
            </a:r>
          </a:p>
        </p:txBody>
      </p:sp>
      <p:sp>
        <p:nvSpPr>
          <p:cNvPr id="12" name="文本框 11">
            <a:extLst>
              <a:ext uri="{FF2B5EF4-FFF2-40B4-BE49-F238E27FC236}">
                <a16:creationId xmlns:a16="http://schemas.microsoft.com/office/drawing/2014/main" id="{3C80C08F-9388-44F3-BE37-9C78D2C7A7E0}"/>
              </a:ext>
            </a:extLst>
          </p:cNvPr>
          <p:cNvSpPr txBox="1"/>
          <p:nvPr/>
        </p:nvSpPr>
        <p:spPr>
          <a:xfrm>
            <a:off x="176212" y="1653742"/>
            <a:ext cx="6094520" cy="369332"/>
          </a:xfrm>
          <a:prstGeom prst="rect">
            <a:avLst/>
          </a:prstGeom>
          <a:noFill/>
        </p:spPr>
        <p:txBody>
          <a:bodyPr wrap="square">
            <a:spAutoFit/>
          </a:bodyPr>
          <a:lstStyle/>
          <a:p>
            <a:r>
              <a:rPr lang="en-US" altLang="zh-CN" dirty="0"/>
              <a:t>1</a:t>
            </a:r>
            <a:r>
              <a:rPr lang="zh-CN" altLang="en-US" dirty="0"/>
              <a:t>、从六元组中抽取出用户 </a:t>
            </a:r>
            <a:r>
              <a:rPr lang="en-US" altLang="zh-CN" dirty="0"/>
              <a:t>U</a:t>
            </a:r>
            <a:r>
              <a:rPr lang="en-US" altLang="zh-CN" baseline="-25000" dirty="0"/>
              <a:t>i </a:t>
            </a:r>
            <a:r>
              <a:rPr lang="zh-CN" altLang="en-US" dirty="0"/>
              <a:t>和 </a:t>
            </a:r>
            <a:r>
              <a:rPr lang="en-US" altLang="zh-CN" dirty="0" err="1"/>
              <a:t>U</a:t>
            </a:r>
            <a:r>
              <a:rPr lang="en-US" altLang="zh-CN" baseline="-25000" dirty="0" err="1"/>
              <a:t>j</a:t>
            </a:r>
            <a:r>
              <a:rPr lang="en-US" altLang="zh-CN" dirty="0"/>
              <a:t> </a:t>
            </a:r>
            <a:r>
              <a:rPr lang="zh-CN" altLang="en-US" dirty="0"/>
              <a:t>之间有共同评价的项目</a:t>
            </a:r>
            <a:endParaRPr lang="en-US" altLang="zh-CN" dirty="0"/>
          </a:p>
        </p:txBody>
      </p:sp>
      <p:sp>
        <p:nvSpPr>
          <p:cNvPr id="13" name="文本框 12">
            <a:extLst>
              <a:ext uri="{FF2B5EF4-FFF2-40B4-BE49-F238E27FC236}">
                <a16:creationId xmlns:a16="http://schemas.microsoft.com/office/drawing/2014/main" id="{D55B9B01-49CB-40A2-A151-4B183B53B8A8}"/>
              </a:ext>
            </a:extLst>
          </p:cNvPr>
          <p:cNvSpPr txBox="1"/>
          <p:nvPr/>
        </p:nvSpPr>
        <p:spPr>
          <a:xfrm>
            <a:off x="176212" y="2283012"/>
            <a:ext cx="6094520" cy="923330"/>
          </a:xfrm>
          <a:prstGeom prst="rect">
            <a:avLst/>
          </a:prstGeom>
          <a:noFill/>
        </p:spPr>
        <p:txBody>
          <a:bodyPr wrap="square">
            <a:spAutoFit/>
          </a:bodyPr>
          <a:lstStyle/>
          <a:p>
            <a:r>
              <a:rPr lang="en-US" altLang="zh-CN" dirty="0"/>
              <a:t>2</a:t>
            </a:r>
            <a:r>
              <a:rPr lang="zh-CN" altLang="en-US" dirty="0"/>
              <a:t>、时间权重乘上情感值得到加权的情感值，生成二维矩阵</a:t>
            </a:r>
            <a:r>
              <a:rPr lang="en-US" altLang="zh-CN" dirty="0"/>
              <a:t>M,</a:t>
            </a:r>
            <a:r>
              <a:rPr lang="zh-CN" altLang="en-US" dirty="0"/>
              <a:t>利用皮尔森相关性系数计算</a:t>
            </a:r>
            <a:r>
              <a:rPr lang="en-US" altLang="zh-CN" dirty="0"/>
              <a:t>U</a:t>
            </a:r>
            <a:r>
              <a:rPr lang="en-US" altLang="zh-CN" baseline="-25000" dirty="0"/>
              <a:t>i</a:t>
            </a:r>
            <a:r>
              <a:rPr lang="zh-CN" altLang="en-US" dirty="0"/>
              <a:t>和</a:t>
            </a:r>
            <a:r>
              <a:rPr lang="en-US" altLang="zh-CN" dirty="0" err="1"/>
              <a:t>U</a:t>
            </a:r>
            <a:r>
              <a:rPr lang="en-US" altLang="zh-CN" baseline="-25000" dirty="0" err="1"/>
              <a:t>j</a:t>
            </a:r>
            <a:r>
              <a:rPr lang="zh-CN" altLang="en-US" dirty="0"/>
              <a:t>的情感值向量的相关度</a:t>
            </a:r>
            <a:r>
              <a:rPr lang="en-US" altLang="zh-CN" dirty="0"/>
              <a:t>R</a:t>
            </a:r>
            <a:endParaRPr lang="zh-CN" altLang="en-US" baseline="-25000" dirty="0"/>
          </a:p>
        </p:txBody>
      </p:sp>
      <p:pic>
        <p:nvPicPr>
          <p:cNvPr id="7" name="图片 6">
            <a:extLst>
              <a:ext uri="{FF2B5EF4-FFF2-40B4-BE49-F238E27FC236}">
                <a16:creationId xmlns:a16="http://schemas.microsoft.com/office/drawing/2014/main" id="{1E311CE9-ADD8-45C4-8C6E-2B684C0D5F04}"/>
              </a:ext>
            </a:extLst>
          </p:cNvPr>
          <p:cNvPicPr>
            <a:picLocks noChangeAspect="1"/>
          </p:cNvPicPr>
          <p:nvPr/>
        </p:nvPicPr>
        <p:blipFill>
          <a:blip r:embed="rId2"/>
          <a:stretch>
            <a:fillRect/>
          </a:stretch>
        </p:blipFill>
        <p:spPr>
          <a:xfrm>
            <a:off x="8326329" y="730437"/>
            <a:ext cx="2552700" cy="1552575"/>
          </a:xfrm>
          <a:prstGeom prst="rect">
            <a:avLst/>
          </a:prstGeom>
        </p:spPr>
      </p:pic>
      <p:pic>
        <p:nvPicPr>
          <p:cNvPr id="10" name="图片 9">
            <a:extLst>
              <a:ext uri="{FF2B5EF4-FFF2-40B4-BE49-F238E27FC236}">
                <a16:creationId xmlns:a16="http://schemas.microsoft.com/office/drawing/2014/main" id="{21DAEE10-5CE9-48FE-A071-CAD7A3F454AB}"/>
              </a:ext>
            </a:extLst>
          </p:cNvPr>
          <p:cNvPicPr>
            <a:picLocks noChangeAspect="1"/>
          </p:cNvPicPr>
          <p:nvPr/>
        </p:nvPicPr>
        <p:blipFill>
          <a:blip r:embed="rId3"/>
          <a:stretch>
            <a:fillRect/>
          </a:stretch>
        </p:blipFill>
        <p:spPr>
          <a:xfrm>
            <a:off x="7213754" y="2652532"/>
            <a:ext cx="4572000" cy="1504950"/>
          </a:xfrm>
          <a:prstGeom prst="rect">
            <a:avLst/>
          </a:prstGeom>
        </p:spPr>
      </p:pic>
      <p:sp>
        <p:nvSpPr>
          <p:cNvPr id="18" name="文本框 17">
            <a:extLst>
              <a:ext uri="{FF2B5EF4-FFF2-40B4-BE49-F238E27FC236}">
                <a16:creationId xmlns:a16="http://schemas.microsoft.com/office/drawing/2014/main" id="{5D72C53E-D126-4E9A-9D4A-21EAE075B986}"/>
              </a:ext>
            </a:extLst>
          </p:cNvPr>
          <p:cNvSpPr txBox="1"/>
          <p:nvPr/>
        </p:nvSpPr>
        <p:spPr>
          <a:xfrm>
            <a:off x="176212" y="3462772"/>
            <a:ext cx="2845294" cy="369332"/>
          </a:xfrm>
          <a:prstGeom prst="rect">
            <a:avLst/>
          </a:prstGeom>
          <a:noFill/>
        </p:spPr>
        <p:txBody>
          <a:bodyPr wrap="square">
            <a:spAutoFit/>
          </a:bodyPr>
          <a:lstStyle/>
          <a:p>
            <a:r>
              <a:rPr lang="en-US" altLang="zh-CN" dirty="0"/>
              <a:t>3</a:t>
            </a:r>
            <a:r>
              <a:rPr lang="zh-CN" altLang="en-US" dirty="0"/>
              <a:t>、将所有相关值累加</a:t>
            </a:r>
            <a:endParaRPr lang="zh-CN" altLang="en-US" baseline="-25000" dirty="0"/>
          </a:p>
        </p:txBody>
      </p:sp>
      <p:sp>
        <p:nvSpPr>
          <p:cNvPr id="19" name="文本框 18">
            <a:extLst>
              <a:ext uri="{FF2B5EF4-FFF2-40B4-BE49-F238E27FC236}">
                <a16:creationId xmlns:a16="http://schemas.microsoft.com/office/drawing/2014/main" id="{87CF6AB4-2C55-4618-955A-269AFCA0B02F}"/>
              </a:ext>
            </a:extLst>
          </p:cNvPr>
          <p:cNvSpPr txBox="1"/>
          <p:nvPr/>
        </p:nvSpPr>
        <p:spPr>
          <a:xfrm>
            <a:off x="176212" y="4093340"/>
            <a:ext cx="4854236" cy="369332"/>
          </a:xfrm>
          <a:prstGeom prst="rect">
            <a:avLst/>
          </a:prstGeom>
          <a:noFill/>
        </p:spPr>
        <p:txBody>
          <a:bodyPr wrap="square">
            <a:spAutoFit/>
          </a:bodyPr>
          <a:lstStyle/>
          <a:p>
            <a:r>
              <a:rPr lang="en-US" altLang="zh-CN" dirty="0"/>
              <a:t>4</a:t>
            </a:r>
            <a:r>
              <a:rPr lang="zh-CN" altLang="en-US" dirty="0"/>
              <a:t>、选择相关度高的</a:t>
            </a:r>
            <a:r>
              <a:rPr lang="en-US" altLang="zh-CN" dirty="0"/>
              <a:t>TOP-N</a:t>
            </a:r>
            <a:r>
              <a:rPr lang="zh-CN" altLang="en-US" dirty="0"/>
              <a:t>用户作为邻居用户</a:t>
            </a:r>
            <a:endParaRPr lang="zh-CN" altLang="en-US" baseline="-25000" dirty="0"/>
          </a:p>
        </p:txBody>
      </p:sp>
      <p:sp>
        <p:nvSpPr>
          <p:cNvPr id="23" name="文本框 22">
            <a:extLst>
              <a:ext uri="{FF2B5EF4-FFF2-40B4-BE49-F238E27FC236}">
                <a16:creationId xmlns:a16="http://schemas.microsoft.com/office/drawing/2014/main" id="{1DE326E9-2FC6-4F23-9C51-7718CA66C0A5}"/>
              </a:ext>
            </a:extLst>
          </p:cNvPr>
          <p:cNvSpPr txBox="1"/>
          <p:nvPr/>
        </p:nvSpPr>
        <p:spPr>
          <a:xfrm>
            <a:off x="176212" y="4719102"/>
            <a:ext cx="4854236" cy="923330"/>
          </a:xfrm>
          <a:prstGeom prst="rect">
            <a:avLst/>
          </a:prstGeom>
          <a:noFill/>
        </p:spPr>
        <p:txBody>
          <a:bodyPr wrap="square">
            <a:spAutoFit/>
          </a:bodyPr>
          <a:lstStyle/>
          <a:p>
            <a:r>
              <a:rPr lang="en-US" altLang="zh-CN" dirty="0"/>
              <a:t>5</a:t>
            </a:r>
            <a:r>
              <a:rPr lang="zh-CN" altLang="en-US" dirty="0"/>
              <a:t>、利用公式</a:t>
            </a:r>
            <a:r>
              <a:rPr lang="en-US" altLang="zh-CN" dirty="0"/>
              <a:t>C</a:t>
            </a:r>
            <a:r>
              <a:rPr lang="zh-CN" altLang="en-US" dirty="0"/>
              <a:t>计算邻居用户对预推荐项目的预测评分值，按照得到的评分值高低产生推荐列表</a:t>
            </a:r>
            <a:endParaRPr lang="zh-CN" altLang="en-US" baseline="-25000" dirty="0"/>
          </a:p>
        </p:txBody>
      </p:sp>
      <p:pic>
        <p:nvPicPr>
          <p:cNvPr id="15" name="图片 14">
            <a:extLst>
              <a:ext uri="{FF2B5EF4-FFF2-40B4-BE49-F238E27FC236}">
                <a16:creationId xmlns:a16="http://schemas.microsoft.com/office/drawing/2014/main" id="{D5D2A930-F84E-4ECD-8CCA-E921215EC7C8}"/>
              </a:ext>
            </a:extLst>
          </p:cNvPr>
          <p:cNvPicPr>
            <a:picLocks noChangeAspect="1"/>
          </p:cNvPicPr>
          <p:nvPr/>
        </p:nvPicPr>
        <p:blipFill>
          <a:blip r:embed="rId4"/>
          <a:stretch>
            <a:fillRect/>
          </a:stretch>
        </p:blipFill>
        <p:spPr>
          <a:xfrm>
            <a:off x="7528079" y="4719102"/>
            <a:ext cx="3943350" cy="1323975"/>
          </a:xfrm>
          <a:prstGeom prst="rect">
            <a:avLst/>
          </a:prstGeom>
        </p:spPr>
      </p:pic>
    </p:spTree>
    <p:extLst>
      <p:ext uri="{BB962C8B-B14F-4D97-AF65-F5344CB8AC3E}">
        <p14:creationId xmlns:p14="http://schemas.microsoft.com/office/powerpoint/2010/main" val="24144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arn(inVertical)">
                                      <p:cBhvr>
                                        <p:cTn id="28" dur="500"/>
                                        <p:tgtEl>
                                          <p:spTgt spid="1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arn(inVertical)">
                                      <p:cBhvr>
                                        <p:cTn id="31" dur="500"/>
                                        <p:tgtEl>
                                          <p:spTgt spid="1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randombar(horizontal)">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p:bldP spid="19"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b="1" dirty="0">
                <a:solidFill>
                  <a:srgbClr val="000000"/>
                </a:solidFill>
                <a:latin typeface="微软雅黑" panose="020B0503020204020204" pitchFamily="34" charset="-122"/>
                <a:ea typeface="微软雅黑" panose="020B0503020204020204" pitchFamily="34" charset="-122"/>
              </a:rPr>
              <a:t>实验及分析</a:t>
            </a: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dirty="0">
                <a:solidFill>
                  <a:prstClr val="white"/>
                </a:solidFill>
                <a:latin typeface="微软雅黑" panose="020B0503020204020204" pitchFamily="34" charset="-122"/>
                <a:ea typeface="微软雅黑" panose="020B0503020204020204" pitchFamily="34" charset="-122"/>
              </a:rPr>
              <a:t>04</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31"/>
          <p:cNvSpPr txBox="1">
            <a:spLocks noChangeArrowheads="1"/>
          </p:cNvSpPr>
          <p:nvPr/>
        </p:nvSpPr>
        <p:spPr bwMode="auto">
          <a:xfrm>
            <a:off x="5538788" y="1922463"/>
            <a:ext cx="36369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dirty="0">
                <a:solidFill>
                  <a:srgbClr val="000000"/>
                </a:solidFill>
                <a:latin typeface="微软雅黑" panose="020B0503020204020204" pitchFamily="34" charset="-122"/>
                <a:ea typeface="微软雅黑" panose="020B0503020204020204" pitchFamily="34" charset="-122"/>
              </a:rPr>
              <a:t>相关工作</a:t>
            </a:r>
          </a:p>
        </p:txBody>
      </p:sp>
      <p:cxnSp>
        <p:nvCxnSpPr>
          <p:cNvPr id="14" name="直接连接符 13"/>
          <p:cNvCxnSpPr/>
          <p:nvPr/>
        </p:nvCxnSpPr>
        <p:spPr>
          <a:xfrm>
            <a:off x="5072063" y="2392363"/>
            <a:ext cx="3808412" cy="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072063" y="1927225"/>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16" name="文本框 31"/>
          <p:cNvSpPr txBox="1">
            <a:spLocks noChangeArrowheads="1"/>
          </p:cNvSpPr>
          <p:nvPr/>
        </p:nvSpPr>
        <p:spPr bwMode="auto">
          <a:xfrm>
            <a:off x="5538787" y="2770188"/>
            <a:ext cx="45018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dirty="0">
                <a:solidFill>
                  <a:srgbClr val="000000"/>
                </a:solidFill>
                <a:latin typeface="微软雅黑" panose="020B0503020204020204" pitchFamily="34" charset="-122"/>
                <a:ea typeface="微软雅黑" panose="020B0503020204020204" pitchFamily="34" charset="-122"/>
              </a:rPr>
              <a:t>网络评论信息的情感分析与量化</a:t>
            </a:r>
          </a:p>
        </p:txBody>
      </p:sp>
      <p:cxnSp>
        <p:nvCxnSpPr>
          <p:cNvPr id="17" name="直接连接符 16"/>
          <p:cNvCxnSpPr/>
          <p:nvPr/>
        </p:nvCxnSpPr>
        <p:spPr>
          <a:xfrm>
            <a:off x="5072063" y="3240088"/>
            <a:ext cx="3808412" cy="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072063" y="2774950"/>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19" name="文本框 31"/>
          <p:cNvSpPr txBox="1">
            <a:spLocks noChangeArrowheads="1"/>
          </p:cNvSpPr>
          <p:nvPr/>
        </p:nvSpPr>
        <p:spPr bwMode="auto">
          <a:xfrm>
            <a:off x="5538788" y="3617913"/>
            <a:ext cx="4501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dirty="0">
                <a:solidFill>
                  <a:srgbClr val="000000"/>
                </a:solidFill>
                <a:latin typeface="微软雅黑" panose="020B0503020204020204" pitchFamily="34" charset="-122"/>
                <a:ea typeface="微软雅黑" panose="020B0503020204020204" pitchFamily="34" charset="-122"/>
              </a:rPr>
              <a:t>结合情感分析和遗忘的推荐策略</a:t>
            </a:r>
          </a:p>
        </p:txBody>
      </p:sp>
      <p:cxnSp>
        <p:nvCxnSpPr>
          <p:cNvPr id="20" name="直接连接符 19"/>
          <p:cNvCxnSpPr/>
          <p:nvPr/>
        </p:nvCxnSpPr>
        <p:spPr>
          <a:xfrm>
            <a:off x="5072063" y="4087813"/>
            <a:ext cx="3808412" cy="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072063" y="3622675"/>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22" name="文本框 31"/>
          <p:cNvSpPr txBox="1">
            <a:spLocks noChangeArrowheads="1"/>
          </p:cNvSpPr>
          <p:nvPr/>
        </p:nvSpPr>
        <p:spPr bwMode="auto">
          <a:xfrm>
            <a:off x="5538788" y="4465638"/>
            <a:ext cx="36369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dirty="0">
                <a:solidFill>
                  <a:srgbClr val="000000"/>
                </a:solidFill>
                <a:latin typeface="微软雅黑" panose="020B0503020204020204" pitchFamily="34" charset="-122"/>
                <a:ea typeface="微软雅黑" panose="020B0503020204020204" pitchFamily="34" charset="-122"/>
              </a:rPr>
              <a:t>实验及结论</a:t>
            </a:r>
          </a:p>
        </p:txBody>
      </p:sp>
      <p:cxnSp>
        <p:nvCxnSpPr>
          <p:cNvPr id="23" name="直接连接符 22"/>
          <p:cNvCxnSpPr/>
          <p:nvPr/>
        </p:nvCxnSpPr>
        <p:spPr>
          <a:xfrm>
            <a:off x="5072063" y="4935538"/>
            <a:ext cx="3808412" cy="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072063" y="4470400"/>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25" name="文本框 31"/>
          <p:cNvSpPr txBox="1">
            <a:spLocks noChangeArrowheads="1"/>
          </p:cNvSpPr>
          <p:nvPr/>
        </p:nvSpPr>
        <p:spPr bwMode="auto">
          <a:xfrm>
            <a:off x="4787900" y="2776538"/>
            <a:ext cx="1035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rPr>
              <a:t>02</a:t>
            </a:r>
            <a:endParaRPr lang="zh-CN" altLang="en-US" sz="2400" b="1">
              <a:solidFill>
                <a:prstClr val="white"/>
              </a:solidFill>
              <a:latin typeface="微软雅黑" panose="020B0503020204020204" pitchFamily="34" charset="-122"/>
              <a:ea typeface="微软雅黑" panose="020B0503020204020204" pitchFamily="34" charset="-122"/>
            </a:endParaRPr>
          </a:p>
        </p:txBody>
      </p:sp>
      <p:sp>
        <p:nvSpPr>
          <p:cNvPr id="26" name="文本框 31"/>
          <p:cNvSpPr txBox="1">
            <a:spLocks noChangeArrowheads="1"/>
          </p:cNvSpPr>
          <p:nvPr/>
        </p:nvSpPr>
        <p:spPr bwMode="auto">
          <a:xfrm>
            <a:off x="4787900" y="3624263"/>
            <a:ext cx="1035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rPr>
              <a:t>03</a:t>
            </a:r>
            <a:endParaRPr lang="zh-CN" altLang="en-US" sz="2400" b="1">
              <a:solidFill>
                <a:prstClr val="white"/>
              </a:solidFill>
              <a:latin typeface="微软雅黑" panose="020B0503020204020204" pitchFamily="34" charset="-122"/>
              <a:ea typeface="微软雅黑" panose="020B0503020204020204" pitchFamily="34" charset="-122"/>
            </a:endParaRPr>
          </a:p>
        </p:txBody>
      </p:sp>
      <p:sp>
        <p:nvSpPr>
          <p:cNvPr id="27" name="文本框 31"/>
          <p:cNvSpPr txBox="1">
            <a:spLocks noChangeArrowheads="1"/>
          </p:cNvSpPr>
          <p:nvPr/>
        </p:nvSpPr>
        <p:spPr bwMode="auto">
          <a:xfrm>
            <a:off x="4787900" y="4471988"/>
            <a:ext cx="1035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rPr>
              <a:t>04</a:t>
            </a:r>
            <a:endParaRPr lang="zh-CN" altLang="en-US" sz="2400" b="1">
              <a:solidFill>
                <a:prstClr val="white"/>
              </a:solidFill>
              <a:latin typeface="微软雅黑" panose="020B0503020204020204" pitchFamily="34" charset="-122"/>
              <a:ea typeface="微软雅黑" panose="020B0503020204020204" pitchFamily="34" charset="-122"/>
            </a:endParaRPr>
          </a:p>
        </p:txBody>
      </p:sp>
      <p:sp>
        <p:nvSpPr>
          <p:cNvPr id="28" name="文本框 31"/>
          <p:cNvSpPr txBox="1">
            <a:spLocks noChangeArrowheads="1"/>
          </p:cNvSpPr>
          <p:nvPr/>
        </p:nvSpPr>
        <p:spPr bwMode="auto">
          <a:xfrm>
            <a:off x="4980305" y="1929130"/>
            <a:ext cx="6483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400" b="1" dirty="0">
                <a:solidFill>
                  <a:prstClr val="white"/>
                </a:solidFill>
                <a:latin typeface="微软雅黑" panose="020B0503020204020204" pitchFamily="34" charset="-122"/>
                <a:ea typeface="微软雅黑" panose="020B0503020204020204" pitchFamily="34" charset="-122"/>
              </a:rPr>
              <a:t>01</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30" name="矩形 29"/>
          <p:cNvSpPr/>
          <p:nvPr/>
        </p:nvSpPr>
        <p:spPr bwMode="auto">
          <a:xfrm>
            <a:off x="3016250" y="1930400"/>
            <a:ext cx="1736725" cy="29956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1" name="文本框 4"/>
          <p:cNvSpPr txBox="1">
            <a:spLocks noChangeArrowheads="1"/>
          </p:cNvSpPr>
          <p:nvPr/>
        </p:nvSpPr>
        <p:spPr bwMode="auto">
          <a:xfrm>
            <a:off x="3046765" y="4412440"/>
            <a:ext cx="1675696" cy="369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1800" b="1">
                <a:solidFill>
                  <a:srgbClr val="000000"/>
                </a:solidFill>
                <a:latin typeface="微软雅黑" panose="020B0503020204020204" pitchFamily="34" charset="-122"/>
                <a:ea typeface="微软雅黑" panose="020B0503020204020204" pitchFamily="34" charset="-122"/>
              </a:rPr>
              <a:t>CONTENTS</a:t>
            </a:r>
            <a:endParaRPr lang="zh-CN" altLang="en-US" sz="1800" b="1">
              <a:solidFill>
                <a:srgbClr val="000000"/>
              </a:solidFill>
              <a:latin typeface="微软雅黑" panose="020B0503020204020204" pitchFamily="34" charset="-122"/>
              <a:ea typeface="微软雅黑" panose="020B0503020204020204" pitchFamily="34" charset="-122"/>
            </a:endParaRPr>
          </a:p>
        </p:txBody>
      </p:sp>
      <p:sp>
        <p:nvSpPr>
          <p:cNvPr id="32" name="矩形 31"/>
          <p:cNvSpPr/>
          <p:nvPr/>
        </p:nvSpPr>
        <p:spPr bwMode="auto">
          <a:xfrm>
            <a:off x="3016250" y="1922463"/>
            <a:ext cx="1736725" cy="23701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3" name="文本框 27"/>
          <p:cNvSpPr txBox="1">
            <a:spLocks noChangeArrowheads="1"/>
          </p:cNvSpPr>
          <p:nvPr/>
        </p:nvSpPr>
        <p:spPr bwMode="auto">
          <a:xfrm>
            <a:off x="3188804" y="2138296"/>
            <a:ext cx="1391617" cy="193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6000" b="1" dirty="0">
                <a:solidFill>
                  <a:prstClr val="white"/>
                </a:solidFill>
                <a:latin typeface="微软雅黑" panose="020B0503020204020204" pitchFamily="34" charset="-122"/>
                <a:ea typeface="微软雅黑" panose="020B0503020204020204" pitchFamily="34" charset="-122"/>
              </a:rPr>
              <a:t>目录</a:t>
            </a:r>
          </a:p>
        </p:txBody>
      </p:sp>
      <p:sp>
        <p:nvSpPr>
          <p:cNvPr id="42" name="矩形 41"/>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平行四边形 36"/>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1"/>
          <p:cNvSpPr txBox="1">
            <a:spLocks noChangeArrowheads="1"/>
          </p:cNvSpPr>
          <p:nvPr/>
        </p:nvSpPr>
        <p:spPr bwMode="auto">
          <a:xfrm>
            <a:off x="5538788" y="1262063"/>
            <a:ext cx="36369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dirty="0">
                <a:solidFill>
                  <a:srgbClr val="000000"/>
                </a:solidFill>
                <a:latin typeface="微软雅黑" panose="020B0503020204020204" pitchFamily="34" charset="-122"/>
                <a:ea typeface="微软雅黑" panose="020B0503020204020204" pitchFamily="34" charset="-122"/>
              </a:rPr>
              <a:t>摘要、引言</a:t>
            </a:r>
          </a:p>
        </p:txBody>
      </p:sp>
      <p:cxnSp>
        <p:nvCxnSpPr>
          <p:cNvPr id="5" name="直接连接符 4"/>
          <p:cNvCxnSpPr/>
          <p:nvPr/>
        </p:nvCxnSpPr>
        <p:spPr>
          <a:xfrm>
            <a:off x="5072063" y="1731963"/>
            <a:ext cx="3808412" cy="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072063" y="1266825"/>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7" name="文本框 31"/>
          <p:cNvSpPr txBox="1">
            <a:spLocks noChangeArrowheads="1"/>
          </p:cNvSpPr>
          <p:nvPr/>
        </p:nvSpPr>
        <p:spPr bwMode="auto">
          <a:xfrm>
            <a:off x="4980305" y="1268730"/>
            <a:ext cx="6483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400" b="1" dirty="0">
                <a:solidFill>
                  <a:prstClr val="white"/>
                </a:solidFill>
                <a:latin typeface="微软雅黑" panose="020B0503020204020204" pitchFamily="34" charset="-122"/>
                <a:ea typeface="微软雅黑" panose="020B0503020204020204" pitchFamily="34" charset="-122"/>
              </a:rPr>
              <a:t>00</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11" name="文本框 31"/>
          <p:cNvSpPr txBox="1">
            <a:spLocks noChangeArrowheads="1"/>
          </p:cNvSpPr>
          <p:nvPr/>
        </p:nvSpPr>
        <p:spPr bwMode="auto">
          <a:xfrm>
            <a:off x="5538788" y="5190808"/>
            <a:ext cx="36369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dirty="0">
                <a:solidFill>
                  <a:srgbClr val="000000"/>
                </a:solidFill>
                <a:latin typeface="微软雅黑" panose="020B0503020204020204" pitchFamily="34" charset="-122"/>
                <a:ea typeface="微软雅黑" panose="020B0503020204020204" pitchFamily="34" charset="-122"/>
              </a:rPr>
              <a:t>结束语及参考文献</a:t>
            </a:r>
          </a:p>
        </p:txBody>
      </p:sp>
      <p:cxnSp>
        <p:nvCxnSpPr>
          <p:cNvPr id="12" name="直接连接符 11"/>
          <p:cNvCxnSpPr/>
          <p:nvPr/>
        </p:nvCxnSpPr>
        <p:spPr>
          <a:xfrm>
            <a:off x="5072063" y="5660708"/>
            <a:ext cx="3808412" cy="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072063" y="5195570"/>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38" name="文本框 31"/>
          <p:cNvSpPr txBox="1">
            <a:spLocks noChangeArrowheads="1"/>
          </p:cNvSpPr>
          <p:nvPr/>
        </p:nvSpPr>
        <p:spPr bwMode="auto">
          <a:xfrm>
            <a:off x="4787900" y="5197158"/>
            <a:ext cx="1035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rPr>
              <a:t>05</a:t>
            </a:r>
            <a:endParaRPr lang="zh-CN" altLang="en-US" sz="2400" b="1">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386905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实验平台和数据集</a:t>
            </a:r>
          </a:p>
        </p:txBody>
      </p:sp>
      <p:sp>
        <p:nvSpPr>
          <p:cNvPr id="2" name="文本框 1">
            <a:extLst>
              <a:ext uri="{FF2B5EF4-FFF2-40B4-BE49-F238E27FC236}">
                <a16:creationId xmlns:a16="http://schemas.microsoft.com/office/drawing/2014/main" id="{BC087FD6-B892-4149-9EF7-94AA78E5831E}"/>
              </a:ext>
            </a:extLst>
          </p:cNvPr>
          <p:cNvSpPr txBox="1"/>
          <p:nvPr/>
        </p:nvSpPr>
        <p:spPr>
          <a:xfrm>
            <a:off x="905522" y="1358283"/>
            <a:ext cx="9960746" cy="3693319"/>
          </a:xfrm>
          <a:prstGeom prst="rect">
            <a:avLst/>
          </a:prstGeom>
          <a:noFill/>
        </p:spPr>
        <p:txBody>
          <a:bodyPr wrap="square" rtlCol="0">
            <a:spAutoFit/>
          </a:bodyPr>
          <a:lstStyle/>
          <a:p>
            <a:r>
              <a:rPr lang="zh-CN" altLang="en-US" dirty="0"/>
              <a:t>系统：</a:t>
            </a:r>
            <a:r>
              <a:rPr lang="en-US" altLang="zh-CN" dirty="0"/>
              <a:t>Windows7</a:t>
            </a:r>
          </a:p>
          <a:p>
            <a:endParaRPr lang="en-US" altLang="zh-CN" dirty="0"/>
          </a:p>
          <a:p>
            <a:r>
              <a:rPr lang="zh-CN" altLang="en-US" dirty="0"/>
              <a:t>语言：</a:t>
            </a:r>
            <a:r>
              <a:rPr lang="en-US" altLang="zh-CN" dirty="0"/>
              <a:t>java</a:t>
            </a:r>
          </a:p>
          <a:p>
            <a:endParaRPr lang="en-US" altLang="zh-CN" dirty="0"/>
          </a:p>
          <a:p>
            <a:r>
              <a:rPr lang="zh-CN" altLang="en-US" dirty="0"/>
              <a:t>数据库：</a:t>
            </a:r>
            <a:r>
              <a:rPr lang="en-US" altLang="zh-CN" dirty="0"/>
              <a:t>SQL Server2000</a:t>
            </a:r>
          </a:p>
          <a:p>
            <a:endParaRPr lang="en-US" altLang="zh-CN" dirty="0"/>
          </a:p>
          <a:p>
            <a:r>
              <a:rPr lang="zh-CN" altLang="en-US" dirty="0"/>
              <a:t>数据集：亚马逊官方提供的评论数据集和爬虫工具在淘宝网上抓取的数据集两种。实验中对原始数据进行了预处理，分别选择了分类为图书的 </a:t>
            </a:r>
            <a:r>
              <a:rPr lang="en-US" altLang="zh-CN" dirty="0"/>
              <a:t>103 986 </a:t>
            </a:r>
            <a:r>
              <a:rPr lang="zh-CN" altLang="en-US" dirty="0"/>
              <a:t>条数据和 </a:t>
            </a:r>
            <a:r>
              <a:rPr lang="en-US" altLang="zh-CN" dirty="0"/>
              <a:t>86 213 </a:t>
            </a:r>
            <a:r>
              <a:rPr lang="zh-CN" altLang="en-US" dirty="0"/>
              <a:t>条数据两套实验数据集， 其中评论数均不少于 </a:t>
            </a:r>
            <a:r>
              <a:rPr lang="en-US" altLang="zh-CN" dirty="0"/>
              <a:t>10 </a:t>
            </a:r>
            <a:r>
              <a:rPr lang="zh-CN" altLang="en-US" dirty="0"/>
              <a:t>条，且评分数据至少有 </a:t>
            </a:r>
            <a:r>
              <a:rPr lang="en-US" altLang="zh-CN" dirty="0"/>
              <a:t>5 </a:t>
            </a:r>
            <a:r>
              <a:rPr lang="zh-CN" altLang="en-US" dirty="0"/>
              <a:t>个。处理后两套数据集的稀疏度分别为 </a:t>
            </a:r>
            <a:r>
              <a:rPr lang="en-US" altLang="zh-CN" dirty="0"/>
              <a:t>97.36%</a:t>
            </a:r>
            <a:r>
              <a:rPr lang="zh-CN" altLang="en-US" dirty="0"/>
              <a:t>和 </a:t>
            </a:r>
            <a:r>
              <a:rPr lang="en-US" altLang="zh-CN" dirty="0"/>
              <a:t>98.34%</a:t>
            </a:r>
            <a:r>
              <a:rPr lang="zh-CN" altLang="en-US" dirty="0"/>
              <a:t>， 属于典型稀疏数据集。</a:t>
            </a:r>
            <a:endParaRPr lang="en-US" altLang="zh-CN" dirty="0"/>
          </a:p>
          <a:p>
            <a:endParaRPr lang="en-US" altLang="zh-CN" dirty="0"/>
          </a:p>
          <a:p>
            <a:r>
              <a:rPr lang="zh-CN" altLang="en-US" dirty="0"/>
              <a:t>情感词种子库：采用文献</a:t>
            </a:r>
            <a:r>
              <a:rPr lang="en-US" altLang="zh-CN" dirty="0"/>
              <a:t>[18]</a:t>
            </a:r>
            <a:r>
              <a:rPr lang="zh-CN" altLang="en-US" dirty="0"/>
              <a:t>中所提供的情感词典，该种子库中包含 </a:t>
            </a:r>
            <a:r>
              <a:rPr lang="en-US" altLang="zh-CN" dirty="0"/>
              <a:t>2006 </a:t>
            </a:r>
            <a:r>
              <a:rPr lang="zh-CN" altLang="en-US" dirty="0"/>
              <a:t>个积极情感词和 </a:t>
            </a:r>
            <a:r>
              <a:rPr lang="en-US" altLang="zh-CN" dirty="0"/>
              <a:t>4 783 </a:t>
            </a:r>
            <a:r>
              <a:rPr lang="zh-CN" altLang="en-US" dirty="0"/>
              <a:t>个消极情感词</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386905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实验的评价指标</a:t>
            </a:r>
          </a:p>
        </p:txBody>
      </p:sp>
      <p:pic>
        <p:nvPicPr>
          <p:cNvPr id="4" name="图片 3">
            <a:extLst>
              <a:ext uri="{FF2B5EF4-FFF2-40B4-BE49-F238E27FC236}">
                <a16:creationId xmlns:a16="http://schemas.microsoft.com/office/drawing/2014/main" id="{A3B9D639-B3A2-45A0-B323-62BA99313802}"/>
              </a:ext>
            </a:extLst>
          </p:cNvPr>
          <p:cNvPicPr>
            <a:picLocks noChangeAspect="1"/>
          </p:cNvPicPr>
          <p:nvPr/>
        </p:nvPicPr>
        <p:blipFill>
          <a:blip r:embed="rId2"/>
          <a:stretch>
            <a:fillRect/>
          </a:stretch>
        </p:blipFill>
        <p:spPr>
          <a:xfrm>
            <a:off x="6659270" y="1193167"/>
            <a:ext cx="3950262" cy="1839435"/>
          </a:xfrm>
          <a:prstGeom prst="rect">
            <a:avLst/>
          </a:prstGeom>
        </p:spPr>
      </p:pic>
      <p:pic>
        <p:nvPicPr>
          <p:cNvPr id="6" name="图片 5">
            <a:extLst>
              <a:ext uri="{FF2B5EF4-FFF2-40B4-BE49-F238E27FC236}">
                <a16:creationId xmlns:a16="http://schemas.microsoft.com/office/drawing/2014/main" id="{D97D8D22-67B6-49CB-BC5E-EBA2E57865D2}"/>
              </a:ext>
            </a:extLst>
          </p:cNvPr>
          <p:cNvPicPr>
            <a:picLocks noChangeAspect="1"/>
          </p:cNvPicPr>
          <p:nvPr/>
        </p:nvPicPr>
        <p:blipFill>
          <a:blip r:embed="rId3"/>
          <a:stretch>
            <a:fillRect/>
          </a:stretch>
        </p:blipFill>
        <p:spPr>
          <a:xfrm>
            <a:off x="6281625" y="3908392"/>
            <a:ext cx="4512303" cy="2030767"/>
          </a:xfrm>
          <a:prstGeom prst="rect">
            <a:avLst/>
          </a:prstGeom>
        </p:spPr>
      </p:pic>
      <p:sp>
        <p:nvSpPr>
          <p:cNvPr id="7" name="文本框 6">
            <a:extLst>
              <a:ext uri="{FF2B5EF4-FFF2-40B4-BE49-F238E27FC236}">
                <a16:creationId xmlns:a16="http://schemas.microsoft.com/office/drawing/2014/main" id="{FE1227CC-81CF-4414-8F37-DF5B8BEDE795}"/>
              </a:ext>
            </a:extLst>
          </p:cNvPr>
          <p:cNvSpPr txBox="1"/>
          <p:nvPr/>
        </p:nvSpPr>
        <p:spPr>
          <a:xfrm>
            <a:off x="419099" y="2112885"/>
            <a:ext cx="4188411" cy="369332"/>
          </a:xfrm>
          <a:prstGeom prst="rect">
            <a:avLst/>
          </a:prstGeom>
          <a:noFill/>
        </p:spPr>
        <p:txBody>
          <a:bodyPr wrap="square" rtlCol="0">
            <a:spAutoFit/>
          </a:bodyPr>
          <a:lstStyle/>
          <a:p>
            <a:r>
              <a:rPr lang="zh-CN" altLang="en-US" dirty="0"/>
              <a:t>平均绝对误差（</a:t>
            </a:r>
            <a:r>
              <a:rPr lang="en-US" altLang="zh-CN" dirty="0"/>
              <a:t>MAE</a:t>
            </a:r>
            <a:r>
              <a:rPr lang="zh-CN" altLang="en-US" dirty="0"/>
              <a:t>）</a:t>
            </a:r>
            <a:r>
              <a:rPr lang="en-US" altLang="zh-CN" dirty="0"/>
              <a:t>:</a:t>
            </a:r>
            <a:r>
              <a:rPr lang="zh-CN" altLang="en-US" dirty="0"/>
              <a:t>准备性</a:t>
            </a:r>
          </a:p>
        </p:txBody>
      </p:sp>
      <p:sp>
        <p:nvSpPr>
          <p:cNvPr id="11" name="文本框 10">
            <a:extLst>
              <a:ext uri="{FF2B5EF4-FFF2-40B4-BE49-F238E27FC236}">
                <a16:creationId xmlns:a16="http://schemas.microsoft.com/office/drawing/2014/main" id="{C93ADB82-A285-4EAF-8149-2EAFADB7F607}"/>
              </a:ext>
            </a:extLst>
          </p:cNvPr>
          <p:cNvSpPr txBox="1"/>
          <p:nvPr/>
        </p:nvSpPr>
        <p:spPr>
          <a:xfrm>
            <a:off x="419099" y="4923775"/>
            <a:ext cx="3536395" cy="369332"/>
          </a:xfrm>
          <a:prstGeom prst="rect">
            <a:avLst/>
          </a:prstGeom>
          <a:noFill/>
        </p:spPr>
        <p:txBody>
          <a:bodyPr wrap="square" rtlCol="0">
            <a:spAutoFit/>
          </a:bodyPr>
          <a:lstStyle/>
          <a:p>
            <a:r>
              <a:rPr lang="zh-CN" altLang="en-US" dirty="0"/>
              <a:t>覆盖率（</a:t>
            </a:r>
            <a:r>
              <a:rPr lang="en-US" altLang="zh-CN" dirty="0" err="1"/>
              <a:t>Converage</a:t>
            </a:r>
            <a:r>
              <a:rPr lang="zh-CN" altLang="en-US" dirty="0"/>
              <a:t>）：多样性</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525589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对比实验</a:t>
            </a:r>
          </a:p>
        </p:txBody>
      </p:sp>
      <p:pic>
        <p:nvPicPr>
          <p:cNvPr id="4" name="图片 3">
            <a:extLst>
              <a:ext uri="{FF2B5EF4-FFF2-40B4-BE49-F238E27FC236}">
                <a16:creationId xmlns:a16="http://schemas.microsoft.com/office/drawing/2014/main" id="{F4F8BDDD-A028-431A-B0FC-3A59914F69C8}"/>
              </a:ext>
            </a:extLst>
          </p:cNvPr>
          <p:cNvPicPr>
            <a:picLocks noChangeAspect="1"/>
          </p:cNvPicPr>
          <p:nvPr/>
        </p:nvPicPr>
        <p:blipFill>
          <a:blip r:embed="rId2"/>
          <a:stretch>
            <a:fillRect/>
          </a:stretch>
        </p:blipFill>
        <p:spPr>
          <a:xfrm>
            <a:off x="628841" y="667385"/>
            <a:ext cx="10934318" cy="4437864"/>
          </a:xfrm>
          <a:prstGeom prst="rect">
            <a:avLst/>
          </a:prstGeom>
        </p:spPr>
      </p:pic>
      <p:sp>
        <p:nvSpPr>
          <p:cNvPr id="6" name="文本框 5">
            <a:extLst>
              <a:ext uri="{FF2B5EF4-FFF2-40B4-BE49-F238E27FC236}">
                <a16:creationId xmlns:a16="http://schemas.microsoft.com/office/drawing/2014/main" id="{2A210B16-A606-4D6B-BEA8-7A1F4E55D9F5}"/>
              </a:ext>
            </a:extLst>
          </p:cNvPr>
          <p:cNvSpPr txBox="1"/>
          <p:nvPr/>
        </p:nvSpPr>
        <p:spPr>
          <a:xfrm>
            <a:off x="1313895" y="5565624"/>
            <a:ext cx="8868792" cy="923330"/>
          </a:xfrm>
          <a:prstGeom prst="rect">
            <a:avLst/>
          </a:prstGeom>
          <a:noFill/>
        </p:spPr>
        <p:txBody>
          <a:bodyPr wrap="square" rtlCol="0">
            <a:spAutoFit/>
          </a:bodyPr>
          <a:lstStyle/>
          <a:p>
            <a:r>
              <a:rPr lang="zh-CN" altLang="en-US" dirty="0"/>
              <a:t>文中提出的结合情感分析和情感遗忘的推荐算法在两种不同数据集下的表现良好，均能有效地降低 </a:t>
            </a:r>
            <a:r>
              <a:rPr lang="en-US" altLang="zh-CN" dirty="0"/>
              <a:t>MAE </a:t>
            </a:r>
            <a:r>
              <a:rPr lang="zh-CN" altLang="en-US" dirty="0"/>
              <a:t>值，提高推荐的准确率，同时也在一定程度上提高了推荐结果的覆盖率，从而增加了推荐项目的多样性。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b="1" dirty="0">
                <a:solidFill>
                  <a:srgbClr val="000000"/>
                </a:solidFill>
                <a:latin typeface="微软雅黑" panose="020B0503020204020204" pitchFamily="34" charset="-122"/>
                <a:ea typeface="微软雅黑" panose="020B0503020204020204" pitchFamily="34" charset="-122"/>
              </a:rPr>
              <a:t>结束语及参考文献</a:t>
            </a: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dirty="0">
                <a:solidFill>
                  <a:prstClr val="white"/>
                </a:solidFill>
                <a:latin typeface="微软雅黑" panose="020B0503020204020204" pitchFamily="34" charset="-122"/>
                <a:ea typeface="微软雅黑" panose="020B0503020204020204" pitchFamily="34" charset="-122"/>
              </a:rPr>
              <a:t>05</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4798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525589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结束语</a:t>
            </a:r>
          </a:p>
        </p:txBody>
      </p:sp>
      <p:sp>
        <p:nvSpPr>
          <p:cNvPr id="2" name="文本框 1">
            <a:extLst>
              <a:ext uri="{FF2B5EF4-FFF2-40B4-BE49-F238E27FC236}">
                <a16:creationId xmlns:a16="http://schemas.microsoft.com/office/drawing/2014/main" id="{20737964-2EF1-41CB-B489-609AB8E917B4}"/>
              </a:ext>
            </a:extLst>
          </p:cNvPr>
          <p:cNvSpPr txBox="1"/>
          <p:nvPr/>
        </p:nvSpPr>
        <p:spPr>
          <a:xfrm>
            <a:off x="1526958" y="1926455"/>
            <a:ext cx="8993079" cy="3784369"/>
          </a:xfrm>
          <a:prstGeom prst="rect">
            <a:avLst/>
          </a:prstGeom>
          <a:noFill/>
        </p:spPr>
        <p:txBody>
          <a:bodyPr wrap="square" rtlCol="0">
            <a:spAutoFit/>
          </a:bodyPr>
          <a:lstStyle/>
          <a:p>
            <a:pPr>
              <a:lnSpc>
                <a:spcPct val="150000"/>
              </a:lnSpc>
            </a:pPr>
            <a:r>
              <a:rPr lang="zh-CN" altLang="en-US" dirty="0"/>
              <a:t>本文针对传统的协同过滤推荐系统中存在的由于兴趣迁移和数据稀疏而导致推荐准确率下降的问题， 通过对网络用户在线评论信息进行情感倾向性的分析，提取并量化了用户的情感值，同时，引入艾宾浩斯 遗忘曲线理论，有效地将用户的情感因素融入到推荐过程中，解决了由于兴趣迁移而带来的推荐准确率的下降，有效地弥补因用户兴趣迁移带来的推荐准确率的影响。同时，也提高了系统推荐项目的覆盖率，增 加了系统可推荐项目的多样性和长尾效应。在今后的研究中，将针对不同领域评论信息进行深入分析以及 对情感种子库例外情况的弥补，以提高情感词挖掘过程中的准确率，另外，将句子级和篇章级的情感分析与方面级的情感分析有效融合，更加全面地挖掘和利用用户的情感特征。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5255895"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参考文献</a:t>
            </a:r>
          </a:p>
        </p:txBody>
      </p:sp>
      <p:sp>
        <p:nvSpPr>
          <p:cNvPr id="6" name="文本框 5"/>
          <p:cNvSpPr txBox="1"/>
          <p:nvPr/>
        </p:nvSpPr>
        <p:spPr>
          <a:xfrm>
            <a:off x="5065338" y="424180"/>
            <a:ext cx="2368982" cy="645160"/>
          </a:xfrm>
          <a:prstGeom prst="rect">
            <a:avLst/>
          </a:prstGeom>
          <a:noFill/>
        </p:spPr>
        <p:txBody>
          <a:bodyPr wrap="square" rtlCol="0">
            <a:spAutoFit/>
          </a:bodyPr>
          <a:lstStyle/>
          <a:p>
            <a:r>
              <a:rPr lang="zh-CN" altLang="en-US" dirty="0"/>
              <a:t>共计</a:t>
            </a:r>
            <a:r>
              <a:rPr lang="en-US" altLang="zh-CN" dirty="0"/>
              <a:t>19</a:t>
            </a:r>
            <a:r>
              <a:rPr lang="zh-CN" altLang="en-US" dirty="0"/>
              <a:t>篇</a:t>
            </a:r>
          </a:p>
          <a:p>
            <a:r>
              <a:rPr lang="zh-CN" altLang="en-US" dirty="0"/>
              <a:t>中文</a:t>
            </a:r>
            <a:r>
              <a:rPr lang="en-US" altLang="zh-CN" dirty="0"/>
              <a:t>10</a:t>
            </a:r>
            <a:r>
              <a:rPr lang="zh-CN" altLang="en-US" dirty="0"/>
              <a:t>篇，英文</a:t>
            </a:r>
            <a:r>
              <a:rPr lang="en-US" altLang="zh-CN" dirty="0"/>
              <a:t>9</a:t>
            </a:r>
            <a:r>
              <a:rPr lang="zh-CN" altLang="en-US" dirty="0"/>
              <a:t>篇</a:t>
            </a:r>
          </a:p>
        </p:txBody>
      </p:sp>
      <p:pic>
        <p:nvPicPr>
          <p:cNvPr id="5" name="图片 4">
            <a:extLst>
              <a:ext uri="{FF2B5EF4-FFF2-40B4-BE49-F238E27FC236}">
                <a16:creationId xmlns:a16="http://schemas.microsoft.com/office/drawing/2014/main" id="{9448EE73-EFC4-4910-B623-95A0855D44BA}"/>
              </a:ext>
            </a:extLst>
          </p:cNvPr>
          <p:cNvPicPr>
            <a:picLocks noChangeAspect="1"/>
          </p:cNvPicPr>
          <p:nvPr/>
        </p:nvPicPr>
        <p:blipFill>
          <a:blip r:embed="rId2"/>
          <a:stretch>
            <a:fillRect/>
          </a:stretch>
        </p:blipFill>
        <p:spPr>
          <a:xfrm>
            <a:off x="225267" y="1128395"/>
            <a:ext cx="6024562" cy="5155528"/>
          </a:xfrm>
          <a:prstGeom prst="rect">
            <a:avLst/>
          </a:prstGeom>
        </p:spPr>
      </p:pic>
      <p:pic>
        <p:nvPicPr>
          <p:cNvPr id="8" name="图片 7">
            <a:extLst>
              <a:ext uri="{FF2B5EF4-FFF2-40B4-BE49-F238E27FC236}">
                <a16:creationId xmlns:a16="http://schemas.microsoft.com/office/drawing/2014/main" id="{B30FF0D3-93BB-41B0-928D-2F642C6F067E}"/>
              </a:ext>
            </a:extLst>
          </p:cNvPr>
          <p:cNvPicPr>
            <a:picLocks noChangeAspect="1"/>
          </p:cNvPicPr>
          <p:nvPr/>
        </p:nvPicPr>
        <p:blipFill>
          <a:blip r:embed="rId3"/>
          <a:stretch>
            <a:fillRect/>
          </a:stretch>
        </p:blipFill>
        <p:spPr>
          <a:xfrm>
            <a:off x="6249829" y="1128395"/>
            <a:ext cx="5850436" cy="4457700"/>
          </a:xfrm>
          <a:prstGeom prst="rect">
            <a:avLst/>
          </a:prstGeom>
        </p:spPr>
      </p:pic>
      <p:pic>
        <p:nvPicPr>
          <p:cNvPr id="10" name="图片 9">
            <a:extLst>
              <a:ext uri="{FF2B5EF4-FFF2-40B4-BE49-F238E27FC236}">
                <a16:creationId xmlns:a16="http://schemas.microsoft.com/office/drawing/2014/main" id="{F4F8F805-C30E-4A22-95D4-0D4C1802AF10}"/>
              </a:ext>
            </a:extLst>
          </p:cNvPr>
          <p:cNvPicPr>
            <a:picLocks noChangeAspect="1"/>
          </p:cNvPicPr>
          <p:nvPr/>
        </p:nvPicPr>
        <p:blipFill>
          <a:blip r:embed="rId4"/>
          <a:stretch>
            <a:fillRect/>
          </a:stretch>
        </p:blipFill>
        <p:spPr>
          <a:xfrm>
            <a:off x="6249829" y="5491480"/>
            <a:ext cx="5850436" cy="476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68707" y="2331340"/>
            <a:ext cx="5054586" cy="1198880"/>
          </a:xfrm>
          <a:prstGeom prst="rect">
            <a:avLst/>
          </a:prstGeom>
          <a:noFill/>
        </p:spPr>
        <p:txBody>
          <a:bodyPr wrap="square" rtlCol="0">
            <a:spAutoFit/>
          </a:bodyPr>
          <a:lstStyle/>
          <a:p>
            <a:pPr algn="dist"/>
            <a:r>
              <a:rPr lang="zh-CN" altLang="en-US" sz="7200" b="1" dirty="0">
                <a:latin typeface="微软雅黑" panose="020B0503020204020204" pitchFamily="34" charset="-122"/>
                <a:ea typeface="微软雅黑" panose="020B0503020204020204" pitchFamily="34" charset="-122"/>
              </a:rPr>
              <a:t>汇报完毕</a:t>
            </a:r>
          </a:p>
        </p:txBody>
      </p:sp>
      <p:sp>
        <p:nvSpPr>
          <p:cNvPr id="8" name="矩形 7"/>
          <p:cNvSpPr/>
          <p:nvPr/>
        </p:nvSpPr>
        <p:spPr>
          <a:xfrm>
            <a:off x="4579790" y="3633195"/>
            <a:ext cx="3032420" cy="461665"/>
          </a:xfrm>
          <a:prstGeom prst="rect">
            <a:avLst/>
          </a:prstGeom>
        </p:spPr>
        <p:txBody>
          <a:bodyPr wrap="square">
            <a:spAutoFit/>
          </a:bodyPr>
          <a:lstStyle/>
          <a:p>
            <a:pPr algn="dist"/>
            <a:r>
              <a:rPr lang="en-US" altLang="zh-CN" sz="2400" dirty="0"/>
              <a:t>THANK YOU!</a:t>
            </a:r>
            <a:endParaRPr lang="en-US" altLang="zh-CN" sz="2400" dirty="0">
              <a:latin typeface="Arial" panose="020B0604020202020204" pitchFamily="34" charset="0"/>
            </a:endParaRPr>
          </a:p>
        </p:txBody>
      </p:sp>
      <p:cxnSp>
        <p:nvCxnSpPr>
          <p:cNvPr id="9" name="直接连接符 8"/>
          <p:cNvCxnSpPr/>
          <p:nvPr/>
        </p:nvCxnSpPr>
        <p:spPr>
          <a:xfrm>
            <a:off x="3587994" y="3670575"/>
            <a:ext cx="49947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87994" y="4055332"/>
            <a:ext cx="50160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rot="10800000">
            <a:off x="-1809" y="67418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b="1" dirty="0">
                <a:solidFill>
                  <a:srgbClr val="000000"/>
                </a:solidFill>
                <a:latin typeface="微软雅黑" panose="020B0503020204020204" pitchFamily="34" charset="-122"/>
                <a:ea typeface="微软雅黑" panose="020B0503020204020204" pitchFamily="34" charset="-122"/>
              </a:rPr>
              <a:t>摘要</a:t>
            </a: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a:solidFill>
                  <a:prstClr val="white"/>
                </a:solidFill>
                <a:latin typeface="微软雅黑" panose="020B0503020204020204" pitchFamily="34" charset="-122"/>
                <a:ea typeface="微软雅黑" panose="020B0503020204020204" pitchFamily="34" charset="-122"/>
              </a:rPr>
              <a:t>00</a:t>
            </a:r>
            <a:endParaRPr lang="zh-CN" altLang="en-US" sz="5400" b="1">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09" y="466850"/>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66898" y="952531"/>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出自【趣你的PPT】(微信:qunideppt)：最优质的PPT资源库"/>
          <p:cNvSpPr>
            <a:spLocks noChangeArrowheads="1"/>
          </p:cNvSpPr>
          <p:nvPr/>
        </p:nvSpPr>
        <p:spPr bwMode="auto">
          <a:xfrm>
            <a:off x="852488" y="5058048"/>
            <a:ext cx="1004728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lvl1pPr defTabSz="584200">
              <a:defRPr>
                <a:solidFill>
                  <a:schemeClr val="tx1"/>
                </a:solidFill>
                <a:latin typeface="Lato Light"/>
                <a:ea typeface="MS PGothic" panose="020B0600070205080204" pitchFamily="34" charset="-128"/>
              </a:defRPr>
            </a:lvl1pPr>
            <a:lvl2pPr marL="742950" indent="-285750" defTabSz="584200">
              <a:defRPr>
                <a:solidFill>
                  <a:schemeClr val="tx1"/>
                </a:solidFill>
                <a:latin typeface="Lato Light"/>
                <a:ea typeface="MS PGothic" panose="020B0600070205080204" pitchFamily="34" charset="-128"/>
              </a:defRPr>
            </a:lvl2pPr>
            <a:lvl3pPr marL="1143000" indent="-228600" defTabSz="584200">
              <a:defRPr>
                <a:solidFill>
                  <a:schemeClr val="tx1"/>
                </a:solidFill>
                <a:latin typeface="Lato Light"/>
                <a:ea typeface="MS PGothic" panose="020B0600070205080204" pitchFamily="34" charset="-128"/>
              </a:defRPr>
            </a:lvl3pPr>
            <a:lvl4pPr marL="1600200" indent="-228600" defTabSz="584200">
              <a:defRPr>
                <a:solidFill>
                  <a:schemeClr val="tx1"/>
                </a:solidFill>
                <a:latin typeface="Lato Light"/>
                <a:ea typeface="MS PGothic" panose="020B0600070205080204" pitchFamily="34" charset="-128"/>
              </a:defRPr>
            </a:lvl4pPr>
            <a:lvl5pPr marL="2057400" indent="-228600" defTabSz="584200">
              <a:defRPr>
                <a:solidFill>
                  <a:schemeClr val="tx1"/>
                </a:solidFill>
                <a:latin typeface="Lato Light"/>
                <a:ea typeface="MS PGothic" panose="020B0600070205080204" pitchFamily="34" charset="-128"/>
              </a:defRPr>
            </a:lvl5pPr>
            <a:lvl6pPr marL="25146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0" fontAlgn="base" hangingPunct="0">
              <a:spcBef>
                <a:spcPct val="0"/>
              </a:spcBef>
              <a:spcAft>
                <a:spcPct val="0"/>
              </a:spcAft>
            </a:pPr>
            <a:r>
              <a:rPr lang="zh-CN" altLang="en-US" sz="1400" dirty="0">
                <a:latin typeface="Century Gothic" panose="020B0502020202020204" pitchFamily="34" charset="0"/>
                <a:ea typeface="微软雅黑" panose="020B0503020204020204" pitchFamily="34" charset="-122"/>
                <a:sym typeface="Century Gothic" panose="020B0502020202020204" pitchFamily="34" charset="0"/>
              </a:rPr>
              <a:t>关键词：</a:t>
            </a:r>
            <a:r>
              <a:rPr lang="zh-CN" altLang="en-US" sz="1400" dirty="0"/>
              <a:t>推荐系统；协同过滤；兴趣迁移；数据稀疏；遗忘曲线；情感分析</a:t>
            </a:r>
            <a:endParaRPr lang="zh-CN" altLang="en-US" sz="1600" dirty="0">
              <a:latin typeface="Times New Roman" panose="02020603050405020304" charset="0"/>
              <a:ea typeface="微软雅黑" panose="020B0503020204020204" pitchFamily="34" charset="-122"/>
              <a:cs typeface="Times New Roman" panose="02020603050405020304" charset="0"/>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07390" y="1250315"/>
            <a:ext cx="10777855" cy="3693319"/>
          </a:xfrm>
          <a:prstGeom prst="rect">
            <a:avLst/>
          </a:prstGeom>
          <a:noFill/>
        </p:spPr>
        <p:txBody>
          <a:bodyPr wrap="square" rtlCol="0" anchor="t">
            <a:spAutoFit/>
          </a:bodyPr>
          <a:lstStyle/>
          <a:p>
            <a:r>
              <a:rPr lang="zh-CN" altLang="en-US" b="1" dirty="0">
                <a:latin typeface="Century Gothic" panose="020B0502020202020204" pitchFamily="34" charset="0"/>
                <a:ea typeface="微软雅黑" panose="020B0503020204020204" pitchFamily="34" charset="-122"/>
              </a:rPr>
              <a:t>背景目的</a:t>
            </a:r>
            <a:r>
              <a:rPr lang="zh-CN" altLang="en-US" dirty="0">
                <a:latin typeface="Century Gothic" panose="020B0502020202020204" pitchFamily="34" charset="0"/>
                <a:ea typeface="微软雅黑" panose="020B0503020204020204" pitchFamily="34" charset="-122"/>
              </a:rPr>
              <a:t>：</a:t>
            </a:r>
            <a:r>
              <a:rPr lang="zh-CN" altLang="en-US" dirty="0"/>
              <a:t>探索弥补现有协同过滤推荐系统中存在的诸如无法有效地识别用户兴趣的迁移，数据稀疏情况下推荐准确率低等缺陷的方法</a:t>
            </a:r>
            <a:r>
              <a:rPr lang="zh-CN" altLang="en-US" dirty="0">
                <a:latin typeface="Century Gothic" panose="020B0502020202020204" pitchFamily="34" charset="0"/>
                <a:ea typeface="微软雅黑" panose="020B0503020204020204" pitchFamily="34" charset="-122"/>
              </a:rPr>
              <a:t>。</a:t>
            </a:r>
          </a:p>
          <a:p>
            <a:endParaRPr lang="zh-CN" altLang="en-US" dirty="0">
              <a:latin typeface="Century Gothic" panose="020B0502020202020204" pitchFamily="34" charset="0"/>
              <a:ea typeface="微软雅黑" panose="020B0503020204020204" pitchFamily="34" charset="-122"/>
            </a:endParaRPr>
          </a:p>
          <a:p>
            <a:r>
              <a:rPr lang="zh-CN" altLang="en-US" b="1" dirty="0">
                <a:latin typeface="Century Gothic" panose="020B0502020202020204" pitchFamily="34" charset="0"/>
                <a:ea typeface="微软雅黑" panose="020B0503020204020204" pitchFamily="34" charset="-122"/>
              </a:rPr>
              <a:t>方法</a:t>
            </a:r>
            <a:r>
              <a:rPr lang="zh-CN" altLang="en-US" dirty="0">
                <a:latin typeface="Century Gothic" panose="020B0502020202020204" pitchFamily="34" charset="0"/>
                <a:ea typeface="微软雅黑" panose="020B0503020204020204" pitchFamily="34" charset="-122"/>
              </a:rPr>
              <a:t>：</a:t>
            </a:r>
          </a:p>
          <a:p>
            <a:r>
              <a:rPr lang="zh-CN" altLang="en-US" dirty="0"/>
              <a:t>（</a:t>
            </a:r>
            <a:r>
              <a:rPr lang="en-US" altLang="zh-CN" dirty="0"/>
              <a:t>1</a:t>
            </a:r>
            <a:r>
              <a:rPr lang="zh-CN" altLang="en-US" dirty="0"/>
              <a:t>）通过对网络用户在线评论信息进行基于方面级的情感分析，</a:t>
            </a:r>
            <a:r>
              <a:rPr lang="zh-CN" altLang="en-US" b="1" dirty="0"/>
              <a:t>利用改进的 </a:t>
            </a:r>
            <a:r>
              <a:rPr lang="en-US" altLang="zh-CN" b="1" dirty="0"/>
              <a:t>DP</a:t>
            </a:r>
            <a:r>
              <a:rPr lang="zh-CN" altLang="en-US" b="1" dirty="0"/>
              <a:t>算法提取出评论信息中用户潜在的情感倾向</a:t>
            </a:r>
            <a:r>
              <a:rPr lang="zh-CN" altLang="en-US" dirty="0"/>
              <a:t>，并对它进行有效地量化，有效地将用户的情感因素引入到用户兴趣建模过程中。</a:t>
            </a:r>
            <a:endParaRPr lang="en-US" altLang="zh-CN" dirty="0"/>
          </a:p>
          <a:p>
            <a:r>
              <a:rPr lang="zh-CN" altLang="en-US" dirty="0"/>
              <a:t>（</a:t>
            </a:r>
            <a:r>
              <a:rPr lang="en-US" altLang="zh-CN" dirty="0"/>
              <a:t>2</a:t>
            </a:r>
            <a:r>
              <a:rPr lang="zh-CN" altLang="en-US" dirty="0"/>
              <a:t>）同时，</a:t>
            </a:r>
            <a:r>
              <a:rPr lang="zh-CN" altLang="en-US" b="1" dirty="0"/>
              <a:t>引入艾宾浩斯遗忘曲线理论，</a:t>
            </a:r>
            <a:r>
              <a:rPr lang="zh-CN" altLang="en-US" dirty="0"/>
              <a:t>解决因时间变化而导致的用户兴趣迁移的问题。</a:t>
            </a:r>
            <a:endParaRPr lang="en-US" altLang="zh-CN" dirty="0"/>
          </a:p>
          <a:p>
            <a:endParaRPr lang="en-US" altLang="zh-CN" b="1" dirty="0">
              <a:latin typeface="Century Gothic" panose="020B0502020202020204" pitchFamily="34" charset="0"/>
              <a:ea typeface="微软雅黑" panose="020B0503020204020204" pitchFamily="34" charset="-122"/>
            </a:endParaRPr>
          </a:p>
          <a:p>
            <a:r>
              <a:rPr lang="zh-CN" altLang="en-US" b="1" dirty="0">
                <a:latin typeface="Century Gothic" panose="020B0502020202020204" pitchFamily="34" charset="0"/>
                <a:ea typeface="微软雅黑" panose="020B0503020204020204" pitchFamily="34" charset="-122"/>
              </a:rPr>
              <a:t>对比实验</a:t>
            </a:r>
            <a:r>
              <a:rPr lang="zh-CN" altLang="en-US" dirty="0">
                <a:latin typeface="Century Gothic" panose="020B0502020202020204" pitchFamily="34" charset="0"/>
                <a:ea typeface="微软雅黑" panose="020B0503020204020204" pitchFamily="34" charset="-122"/>
              </a:rPr>
              <a:t>：</a:t>
            </a:r>
            <a:r>
              <a:rPr lang="zh-CN" altLang="en-US" dirty="0"/>
              <a:t>模拟实验在所选的两套数据集上进行，分别针对平均绝对误差（</a:t>
            </a:r>
            <a:r>
              <a:rPr lang="en-US" altLang="zh-CN" dirty="0"/>
              <a:t>MAE</a:t>
            </a:r>
            <a:r>
              <a:rPr lang="zh-CN" altLang="en-US" dirty="0"/>
              <a:t>）和覆盖率（</a:t>
            </a:r>
            <a:r>
              <a:rPr lang="en-US" altLang="zh-CN" dirty="0"/>
              <a:t>Coverage</a:t>
            </a:r>
            <a:r>
              <a:rPr lang="zh-CN" altLang="en-US" dirty="0"/>
              <a:t>）两个常用的性能评价标准，与选定的对比算法进行了对比实验。实验结果显示提出的引入情感分析和遗忘的协同过滤推荐算法能够有效地降低 </a:t>
            </a:r>
            <a:r>
              <a:rPr lang="en-US" altLang="zh-CN" dirty="0"/>
              <a:t>MAE</a:t>
            </a:r>
            <a:r>
              <a:rPr lang="zh-CN" altLang="en-US" dirty="0"/>
              <a:t>，并能有效地提升 </a:t>
            </a:r>
            <a:r>
              <a:rPr lang="en-US" altLang="zh-CN" dirty="0"/>
              <a:t>Coverage</a:t>
            </a:r>
            <a:r>
              <a:rPr lang="zh-CN" altLang="en-US" dirty="0"/>
              <a:t>。</a:t>
            </a:r>
            <a:endParaRPr lang="zh-CN" altLang="en-US" dirty="0">
              <a:latin typeface="Century Gothic" panose="020B0502020202020204" pitchFamily="34" charset="0"/>
              <a:ea typeface="微软雅黑" panose="020B0503020204020204" pitchFamily="34" charset="-122"/>
            </a:endParaRPr>
          </a:p>
          <a:p>
            <a:endParaRPr lang="en-US" altLang="zh-CN" dirty="0">
              <a:latin typeface="Century Gothic" panose="020B0502020202020204" pitchFamily="34" charset="0"/>
              <a:ea typeface="微软雅黑" panose="020B0503020204020204" pitchFamily="34" charset="-122"/>
            </a:endParaRPr>
          </a:p>
          <a:p>
            <a:r>
              <a:rPr lang="zh-CN" altLang="en-US" b="1" dirty="0">
                <a:latin typeface="Century Gothic" panose="020B0502020202020204" pitchFamily="34" charset="0"/>
                <a:ea typeface="微软雅黑" panose="020B0503020204020204" pitchFamily="34" charset="-122"/>
              </a:rPr>
              <a:t>结论：</a:t>
            </a:r>
            <a:r>
              <a:rPr lang="zh-CN" altLang="en-US" dirty="0"/>
              <a:t>提出的算法有效地弥补了兴趣迁移对推荐准确率的影响，提高了系统对商品长尾的发掘能力。</a:t>
            </a:r>
            <a:endParaRPr lang="zh-CN" altLang="en-US" b="1" dirty="0">
              <a:latin typeface="Century Gothic" panose="020B0502020202020204" pitchFamily="34" charset="0"/>
              <a:ea typeface="微软雅黑" panose="020B0503020204020204" pitchFamily="34" charset="-122"/>
            </a:endParaRPr>
          </a:p>
        </p:txBody>
      </p:sp>
      <p:sp>
        <p:nvSpPr>
          <p:cNvPr id="2" name="文本框 1">
            <a:extLst>
              <a:ext uri="{FF2B5EF4-FFF2-40B4-BE49-F238E27FC236}">
                <a16:creationId xmlns:a16="http://schemas.microsoft.com/office/drawing/2014/main" id="{50237AA8-F51F-4D9E-AD81-A555EB00F2FF}"/>
              </a:ext>
            </a:extLst>
          </p:cNvPr>
          <p:cNvSpPr txBox="1"/>
          <p:nvPr/>
        </p:nvSpPr>
        <p:spPr>
          <a:xfrm>
            <a:off x="707390" y="273735"/>
            <a:ext cx="4654723"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摘要</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b="1" dirty="0">
                <a:solidFill>
                  <a:srgbClr val="000000"/>
                </a:solidFill>
                <a:latin typeface="微软雅黑" panose="020B0503020204020204" pitchFamily="34" charset="-122"/>
                <a:ea typeface="微软雅黑" panose="020B0503020204020204" pitchFamily="34" charset="-122"/>
              </a:rPr>
              <a:t>引言</a:t>
            </a: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dirty="0">
                <a:solidFill>
                  <a:prstClr val="white"/>
                </a:solidFill>
                <a:latin typeface="微软雅黑" panose="020B0503020204020204" pitchFamily="34" charset="-122"/>
                <a:ea typeface="微软雅黑" panose="020B0503020204020204" pitchFamily="34" charset="-122"/>
              </a:rPr>
              <a:t>00</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317"/>
            <a:ext cx="2694323" cy="460375"/>
          </a:xfrm>
          <a:prstGeom prst="rect">
            <a:avLst/>
          </a:prstGeom>
          <a:noFill/>
        </p:spPr>
        <p:txBody>
          <a:bodyPr wrap="squar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引言</a:t>
            </a:r>
          </a:p>
        </p:txBody>
      </p:sp>
      <p:sp>
        <p:nvSpPr>
          <p:cNvPr id="8" name="矩形 7">
            <a:extLst>
              <a:ext uri="{FF2B5EF4-FFF2-40B4-BE49-F238E27FC236}">
                <a16:creationId xmlns:a16="http://schemas.microsoft.com/office/drawing/2014/main" id="{D2179A80-3751-4665-B568-026574A8C8AE}"/>
              </a:ext>
            </a:extLst>
          </p:cNvPr>
          <p:cNvSpPr/>
          <p:nvPr/>
        </p:nvSpPr>
        <p:spPr>
          <a:xfrm>
            <a:off x="2273754" y="2694837"/>
            <a:ext cx="568171" cy="150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推</a:t>
            </a:r>
            <a:endParaRPr lang="en-US" altLang="zh-CN" dirty="0"/>
          </a:p>
          <a:p>
            <a:pPr algn="ctr"/>
            <a:r>
              <a:rPr lang="zh-CN" altLang="en-US" dirty="0"/>
              <a:t>荐</a:t>
            </a:r>
            <a:endParaRPr lang="en-US" altLang="zh-CN" dirty="0"/>
          </a:p>
          <a:p>
            <a:pPr algn="ctr"/>
            <a:r>
              <a:rPr lang="zh-CN" altLang="en-US" dirty="0"/>
              <a:t>算</a:t>
            </a:r>
            <a:endParaRPr lang="en-US" altLang="zh-CN" dirty="0"/>
          </a:p>
          <a:p>
            <a:pPr algn="ctr"/>
            <a:r>
              <a:rPr lang="zh-CN" altLang="en-US" dirty="0"/>
              <a:t>法</a:t>
            </a:r>
          </a:p>
        </p:txBody>
      </p:sp>
      <p:sp>
        <p:nvSpPr>
          <p:cNvPr id="9" name="矩形 8">
            <a:extLst>
              <a:ext uri="{FF2B5EF4-FFF2-40B4-BE49-F238E27FC236}">
                <a16:creationId xmlns:a16="http://schemas.microsoft.com/office/drawing/2014/main" id="{EC9DDC26-B280-4199-96CA-9AA486393B2B}"/>
              </a:ext>
            </a:extLst>
          </p:cNvPr>
          <p:cNvSpPr/>
          <p:nvPr/>
        </p:nvSpPr>
        <p:spPr>
          <a:xfrm>
            <a:off x="3746376" y="1722545"/>
            <a:ext cx="2611866" cy="599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基于内容的推荐算法</a:t>
            </a:r>
          </a:p>
        </p:txBody>
      </p:sp>
      <p:sp>
        <p:nvSpPr>
          <p:cNvPr id="23" name="矩形 22">
            <a:extLst>
              <a:ext uri="{FF2B5EF4-FFF2-40B4-BE49-F238E27FC236}">
                <a16:creationId xmlns:a16="http://schemas.microsoft.com/office/drawing/2014/main" id="{397E0631-C9AE-46C2-A1A0-F8F882400923}"/>
              </a:ext>
            </a:extLst>
          </p:cNvPr>
          <p:cNvSpPr/>
          <p:nvPr/>
        </p:nvSpPr>
        <p:spPr>
          <a:xfrm>
            <a:off x="3605088" y="3145289"/>
            <a:ext cx="2894442" cy="599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基于协同过滤的推荐算法</a:t>
            </a:r>
          </a:p>
        </p:txBody>
      </p:sp>
      <p:sp>
        <p:nvSpPr>
          <p:cNvPr id="24" name="矩形 23">
            <a:extLst>
              <a:ext uri="{FF2B5EF4-FFF2-40B4-BE49-F238E27FC236}">
                <a16:creationId xmlns:a16="http://schemas.microsoft.com/office/drawing/2014/main" id="{64543DDE-0768-4D50-8FF7-EBD75D3B9D1B}"/>
              </a:ext>
            </a:extLst>
          </p:cNvPr>
          <p:cNvSpPr/>
          <p:nvPr/>
        </p:nvSpPr>
        <p:spPr>
          <a:xfrm>
            <a:off x="7041558" y="2535030"/>
            <a:ext cx="2894442" cy="599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基于项目的协同过滤算法</a:t>
            </a:r>
          </a:p>
        </p:txBody>
      </p:sp>
      <p:sp>
        <p:nvSpPr>
          <p:cNvPr id="25" name="矩形 24">
            <a:extLst>
              <a:ext uri="{FF2B5EF4-FFF2-40B4-BE49-F238E27FC236}">
                <a16:creationId xmlns:a16="http://schemas.microsoft.com/office/drawing/2014/main" id="{C7A58009-2212-4C46-880A-FD85835B4D19}"/>
              </a:ext>
            </a:extLst>
          </p:cNvPr>
          <p:cNvSpPr/>
          <p:nvPr/>
        </p:nvSpPr>
        <p:spPr>
          <a:xfrm>
            <a:off x="7041558" y="3744710"/>
            <a:ext cx="2894442" cy="599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基于用户的协同过滤算法</a:t>
            </a:r>
          </a:p>
        </p:txBody>
      </p:sp>
      <p:cxnSp>
        <p:nvCxnSpPr>
          <p:cNvPr id="11" name="直接连接符 10">
            <a:extLst>
              <a:ext uri="{FF2B5EF4-FFF2-40B4-BE49-F238E27FC236}">
                <a16:creationId xmlns:a16="http://schemas.microsoft.com/office/drawing/2014/main" id="{1BE730FD-E388-428E-8563-D856C639611A}"/>
              </a:ext>
            </a:extLst>
          </p:cNvPr>
          <p:cNvCxnSpPr>
            <a:cxnSpLocks/>
            <a:stCxn id="8" idx="3"/>
            <a:endCxn id="9" idx="1"/>
          </p:cNvCxnSpPr>
          <p:nvPr/>
        </p:nvCxnSpPr>
        <p:spPr>
          <a:xfrm flipV="1">
            <a:off x="2841925" y="2022256"/>
            <a:ext cx="904451" cy="142274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F44ACB99-126E-4977-9ED5-89FC76DEE361}"/>
              </a:ext>
            </a:extLst>
          </p:cNvPr>
          <p:cNvCxnSpPr>
            <a:cxnSpLocks/>
            <a:stCxn id="8" idx="3"/>
            <a:endCxn id="43" idx="1"/>
          </p:cNvCxnSpPr>
          <p:nvPr/>
        </p:nvCxnSpPr>
        <p:spPr>
          <a:xfrm>
            <a:off x="2841925" y="3445001"/>
            <a:ext cx="763163" cy="1349583"/>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B86FFCD1-D179-406E-99E8-421995E31D79}"/>
              </a:ext>
            </a:extLst>
          </p:cNvPr>
          <p:cNvCxnSpPr>
            <a:stCxn id="23" idx="3"/>
            <a:endCxn id="24" idx="1"/>
          </p:cNvCxnSpPr>
          <p:nvPr/>
        </p:nvCxnSpPr>
        <p:spPr>
          <a:xfrm flipV="1">
            <a:off x="6499530" y="2834741"/>
            <a:ext cx="542028" cy="610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8565AF37-D4C7-43CE-A31E-F4B432C8CC2D}"/>
              </a:ext>
            </a:extLst>
          </p:cNvPr>
          <p:cNvCxnSpPr>
            <a:cxnSpLocks/>
            <a:stCxn id="23" idx="3"/>
            <a:endCxn id="25" idx="1"/>
          </p:cNvCxnSpPr>
          <p:nvPr/>
        </p:nvCxnSpPr>
        <p:spPr>
          <a:xfrm>
            <a:off x="6499530" y="3445000"/>
            <a:ext cx="542028" cy="599421"/>
          </a:xfrm>
          <a:prstGeom prst="line">
            <a:avLst/>
          </a:prstGeom>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F06D9958-D163-4340-BDEE-F10A35D33DD3}"/>
              </a:ext>
            </a:extLst>
          </p:cNvPr>
          <p:cNvSpPr/>
          <p:nvPr/>
        </p:nvSpPr>
        <p:spPr>
          <a:xfrm>
            <a:off x="3605088" y="4494873"/>
            <a:ext cx="2894442" cy="599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混合推荐算法</a:t>
            </a:r>
          </a:p>
        </p:txBody>
      </p:sp>
      <p:cxnSp>
        <p:nvCxnSpPr>
          <p:cNvPr id="45" name="直接连接符 44">
            <a:extLst>
              <a:ext uri="{FF2B5EF4-FFF2-40B4-BE49-F238E27FC236}">
                <a16:creationId xmlns:a16="http://schemas.microsoft.com/office/drawing/2014/main" id="{5EF05111-8C67-435E-B1BB-C5E995E660F8}"/>
              </a:ext>
            </a:extLst>
          </p:cNvPr>
          <p:cNvCxnSpPr>
            <a:cxnSpLocks/>
            <a:stCxn id="8" idx="3"/>
            <a:endCxn id="23" idx="1"/>
          </p:cNvCxnSpPr>
          <p:nvPr/>
        </p:nvCxnSpPr>
        <p:spPr>
          <a:xfrm flipV="1">
            <a:off x="2841925" y="3445000"/>
            <a:ext cx="763163" cy="1"/>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09" y="466850"/>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66898" y="952531"/>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495988" y="2782519"/>
            <a:ext cx="6766922" cy="1754326"/>
          </a:xfrm>
          <a:prstGeom prst="rect">
            <a:avLst/>
          </a:prstGeom>
          <a:noFill/>
        </p:spPr>
        <p:txBody>
          <a:bodyPr wrap="square" rtlCol="0">
            <a:spAutoFit/>
          </a:bodyPr>
          <a:lstStyle/>
          <a:p>
            <a:r>
              <a:rPr lang="zh-CN" altLang="en-US" dirty="0">
                <a:solidFill>
                  <a:srgbClr val="333333"/>
                </a:solidFill>
                <a:latin typeface="Arial" panose="020B0604020202020204" pitchFamily="34" charset="0"/>
              </a:rPr>
              <a:t>优点：</a:t>
            </a:r>
            <a:r>
              <a:rPr lang="zh-CN" altLang="zh-CN" dirty="0">
                <a:solidFill>
                  <a:srgbClr val="333333"/>
                </a:solidFill>
                <a:latin typeface="Arial" panose="020B0604020202020204" pitchFamily="34" charset="0"/>
              </a:rPr>
              <a:t>不需要有关用户或项目的信息，只基于用户和诸如点击、浏览和评级等项目的交互信息做出准确的推荐 </a:t>
            </a:r>
            <a:r>
              <a:rPr lang="zh-CN" altLang="en-US" dirty="0">
                <a:solidFill>
                  <a:srgbClr val="333333"/>
                </a:solidFill>
                <a:latin typeface="Arial" panose="020B0604020202020204" pitchFamily="34" charset="0"/>
              </a:rPr>
              <a:t>，该方法简单有效。</a:t>
            </a:r>
            <a:endParaRPr lang="en-US" dirty="0">
              <a:solidFill>
                <a:srgbClr val="333333"/>
              </a:solidFill>
              <a:latin typeface="Arial" panose="020B0604020202020204" pitchFamily="34" charset="0"/>
            </a:endParaRPr>
          </a:p>
          <a:p>
            <a:endParaRPr lang="en-US" dirty="0">
              <a:solidFill>
                <a:srgbClr val="333333"/>
              </a:solidFill>
              <a:latin typeface="Arial" panose="020B0604020202020204" pitchFamily="34" charset="0"/>
            </a:endParaRPr>
          </a:p>
          <a:p>
            <a:endParaRPr lang="en-US" dirty="0">
              <a:solidFill>
                <a:srgbClr val="333333"/>
              </a:solidFill>
              <a:latin typeface="Arial" panose="020B0604020202020204" pitchFamily="34" charset="0"/>
            </a:endParaRPr>
          </a:p>
          <a:p>
            <a:endParaRPr dirty="0">
              <a:solidFill>
                <a:srgbClr val="333333"/>
              </a:solidFill>
              <a:latin typeface="Arial" panose="020B0604020202020204" pitchFamily="34" charset="0"/>
            </a:endParaRPr>
          </a:p>
          <a:p>
            <a:r>
              <a:rPr lang="zh-CN" altLang="en-US" dirty="0">
                <a:solidFill>
                  <a:srgbClr val="333333"/>
                </a:solidFill>
                <a:latin typeface="Arial" panose="020B0604020202020204" pitchFamily="34" charset="0"/>
              </a:rPr>
              <a:t>缺点：用户兴趣迁移、数据稀疏等</a:t>
            </a:r>
            <a:endParaRPr dirty="0"/>
          </a:p>
        </p:txBody>
      </p:sp>
      <p:sp>
        <p:nvSpPr>
          <p:cNvPr id="2" name="椭圆 1">
            <a:extLst>
              <a:ext uri="{FF2B5EF4-FFF2-40B4-BE49-F238E27FC236}">
                <a16:creationId xmlns:a16="http://schemas.microsoft.com/office/drawing/2014/main" id="{F14E2552-6F32-491F-82FE-C2C8BD81F6A4}"/>
              </a:ext>
            </a:extLst>
          </p:cNvPr>
          <p:cNvSpPr/>
          <p:nvPr/>
        </p:nvSpPr>
        <p:spPr>
          <a:xfrm>
            <a:off x="1110342" y="3181973"/>
            <a:ext cx="2849880" cy="1232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基于协同过滤</a:t>
            </a:r>
            <a:endParaRPr lang="en-US" altLang="zh-CN" dirty="0"/>
          </a:p>
          <a:p>
            <a:pPr algn="ctr"/>
            <a:r>
              <a:rPr lang="zh-CN" altLang="en-US" dirty="0"/>
              <a:t>的推荐方法</a:t>
            </a:r>
          </a:p>
        </p:txBody>
      </p:sp>
    </p:spTree>
    <p:extLst>
      <p:ext uri="{BB962C8B-B14F-4D97-AF65-F5344CB8AC3E}">
        <p14:creationId xmlns:p14="http://schemas.microsoft.com/office/powerpoint/2010/main" val="381487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09" y="466850"/>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66898" y="952531"/>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480298" y="1617201"/>
            <a:ext cx="6766922" cy="3139321"/>
          </a:xfrm>
          <a:prstGeom prst="rect">
            <a:avLst/>
          </a:prstGeom>
          <a:noFill/>
        </p:spPr>
        <p:txBody>
          <a:bodyPr wrap="square" rtlCol="0">
            <a:spAutoFit/>
          </a:bodyPr>
          <a:lstStyle/>
          <a:p>
            <a:r>
              <a:rPr lang="zh-CN" altLang="en-US" b="1" dirty="0"/>
              <a:t>用户兴趣迁移问题：</a:t>
            </a:r>
            <a:r>
              <a:rPr lang="zh-CN" altLang="en-US" dirty="0"/>
              <a:t>它是指随着时间的变化，用户关注信息类别可能发生变化，兴趣偏好会随着时间的变化而不断的发生改变。传统的协同过滤算法以相同的权重引用评价数据，没考虑时间因数的变化。时间越久远，数据的可靠性就越低，以此计算得到的用户相似度就不够准确，系统所作的推荐也就不能充分体现当前用户的实时兴趣偏好。</a:t>
            </a:r>
            <a:endParaRPr lang="en-US" altLang="zh-CN" dirty="0"/>
          </a:p>
          <a:p>
            <a:endParaRPr lang="en-US" altLang="zh-CN" dirty="0"/>
          </a:p>
          <a:p>
            <a:r>
              <a:rPr lang="zh-CN" altLang="en-US" b="1" dirty="0"/>
              <a:t>改进：</a:t>
            </a:r>
            <a:r>
              <a:rPr lang="zh-CN" altLang="en-US" dirty="0"/>
              <a:t>推荐系统遵循“用最近的过去来预测不远的将来”这个原理，因为历史数据按时间的先后顺序， 在用于预测时所起的作用是不一样的，</a:t>
            </a:r>
            <a:r>
              <a:rPr lang="zh-CN" altLang="en-US" b="1" dirty="0">
                <a:solidFill>
                  <a:srgbClr val="FF0000"/>
                </a:solidFill>
              </a:rPr>
              <a:t>因此在引用历史数据时，加入时间权重。 </a:t>
            </a:r>
            <a:endParaRPr lang="en-US" altLang="zh-CN" b="1" dirty="0">
              <a:solidFill>
                <a:srgbClr val="FF0000"/>
              </a:solidFill>
            </a:endParaRPr>
          </a:p>
          <a:p>
            <a:endParaRPr b="1" dirty="0"/>
          </a:p>
        </p:txBody>
      </p:sp>
    </p:spTree>
    <p:extLst>
      <p:ext uri="{BB962C8B-B14F-4D97-AF65-F5344CB8AC3E}">
        <p14:creationId xmlns:p14="http://schemas.microsoft.com/office/powerpoint/2010/main" val="1604304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09" y="466850"/>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66898" y="952531"/>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480298" y="1617201"/>
            <a:ext cx="6766922" cy="2862322"/>
          </a:xfrm>
          <a:prstGeom prst="rect">
            <a:avLst/>
          </a:prstGeom>
          <a:noFill/>
        </p:spPr>
        <p:txBody>
          <a:bodyPr wrap="square" rtlCol="0">
            <a:spAutoFit/>
          </a:bodyPr>
          <a:lstStyle/>
          <a:p>
            <a:r>
              <a:rPr lang="zh-CN" altLang="en-US" b="1" dirty="0"/>
              <a:t>推荐依据：</a:t>
            </a:r>
            <a:r>
              <a:rPr lang="zh-CN" altLang="en-US" dirty="0"/>
              <a:t>传统的协同过滤推荐只以评分数据来计算相似度，并作为产生推荐的唯一依据。但是用户在消费的同时，可以主动表达在体验过程中 除了评分数据以外的一些主观的观点评论，比如对商品质量的认可与质疑、外观的喜爱与否、服务态度的赞赏等，这些情感的倾诉反映了用户的真实内心体验，充分地体现了用户情感个性化的特征，对用户个性 化偏好的准确建模有非常重要的作用。</a:t>
            </a:r>
            <a:endParaRPr lang="en-US" altLang="zh-CN" dirty="0"/>
          </a:p>
          <a:p>
            <a:endParaRPr lang="en-US" altLang="zh-CN" dirty="0"/>
          </a:p>
          <a:p>
            <a:r>
              <a:rPr lang="zh-CN" altLang="en-US" b="1" dirty="0"/>
              <a:t>改进：</a:t>
            </a:r>
            <a:r>
              <a:rPr lang="zh-CN" altLang="en-US" dirty="0"/>
              <a:t>引入情感值，分析用户在线评论信息中蕴含的情感倾向</a:t>
            </a:r>
            <a:endParaRPr lang="en-US" altLang="zh-CN" dirty="0"/>
          </a:p>
          <a:p>
            <a:endParaRPr b="1" dirty="0"/>
          </a:p>
        </p:txBody>
      </p:sp>
    </p:spTree>
    <p:extLst>
      <p:ext uri="{BB962C8B-B14F-4D97-AF65-F5344CB8AC3E}">
        <p14:creationId xmlns:p14="http://schemas.microsoft.com/office/powerpoint/2010/main" val="2284501927"/>
      </p:ext>
    </p:extLst>
  </p:cSld>
  <p:clrMapOvr>
    <a:masterClrMapping/>
  </p:clrMapOvr>
</p:sld>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953734"/>
      </a:accent1>
      <a:accent2>
        <a:srgbClr val="7F7F7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1634</TotalTime>
  <Words>1806</Words>
  <Application>Microsoft Office PowerPoint</Application>
  <PresentationFormat>宽屏</PresentationFormat>
  <Paragraphs>147</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Lato Light</vt:lpstr>
      <vt:lpstr>等线</vt:lpstr>
      <vt:lpstr>微软雅黑</vt:lpstr>
      <vt:lpstr>Arial</vt:lpstr>
      <vt:lpstr>Calibri</vt:lpstr>
      <vt:lpstr>Calibri Light</vt:lpstr>
      <vt:lpstr>Cambria Math</vt:lpstr>
      <vt:lpstr>Century Gothic</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林巧媚</dc:creator>
  <cp:lastModifiedBy>张 恒恒</cp:lastModifiedBy>
  <cp:revision>61</cp:revision>
  <dcterms:created xsi:type="dcterms:W3CDTF">2016-12-11T14:36:00Z</dcterms:created>
  <dcterms:modified xsi:type="dcterms:W3CDTF">2020-10-26T09:28:36Z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2052-11.1.0.8751</vt:lpwstr>
  </property>
</Properties>
</file>