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534" r:id="rId3"/>
    <p:sldId id="549" r:id="rId4"/>
    <p:sldId id="550" r:id="rId5"/>
    <p:sldId id="599" r:id="rId6"/>
    <p:sldId id="548" r:id="rId7"/>
    <p:sldId id="551" r:id="rId8"/>
    <p:sldId id="552" r:id="rId9"/>
    <p:sldId id="553" r:id="rId10"/>
    <p:sldId id="556" r:id="rId11"/>
    <p:sldId id="555" r:id="rId12"/>
    <p:sldId id="577" r:id="rId13"/>
    <p:sldId id="557" r:id="rId14"/>
    <p:sldId id="558" r:id="rId15"/>
    <p:sldId id="559" r:id="rId16"/>
    <p:sldId id="560" r:id="rId17"/>
    <p:sldId id="561" r:id="rId18"/>
    <p:sldId id="576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4" r:id="rId30"/>
    <p:sldId id="575" r:id="rId31"/>
    <p:sldId id="578" r:id="rId32"/>
    <p:sldId id="580" r:id="rId33"/>
    <p:sldId id="582" r:id="rId34"/>
    <p:sldId id="583" r:id="rId35"/>
    <p:sldId id="581" r:id="rId36"/>
    <p:sldId id="58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29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FF"/>
    <a:srgbClr val="FF00FF"/>
    <a:srgbClr val="0000FF"/>
    <a:srgbClr val="4472C4"/>
    <a:srgbClr val="047949"/>
    <a:srgbClr val="954F72"/>
    <a:srgbClr val="FFFFFF"/>
    <a:srgbClr val="007B3B"/>
    <a:srgbClr val="A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6FDB-1F14-42DA-810B-CC9ECC19F56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9DEB-A5ED-49DA-809F-4D64373B3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C723-035A-4CB3-9C59-1A88DFA1EAF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0" y="1336432"/>
            <a:ext cx="914400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CSCE 3110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Data Structures and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614362" y="3052641"/>
            <a:ext cx="7915275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614361" y="3409042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Sorting</a:t>
            </a:r>
          </a:p>
          <a:p>
            <a:pPr>
              <a:spcAft>
                <a:spcPts val="60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7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34765D-FFD3-4ECE-ACAF-BE8255B8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" y="46895"/>
            <a:ext cx="1841888" cy="594497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4E6DC-1BE9-44E0-AB17-7E6B988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255134"/>
            <a:ext cx="8442036" cy="47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5EA76C59-1D84-447E-BD4B-C154D05726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182" y="1814547"/>
            <a:ext cx="6529633" cy="388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Steps of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82EF-65EB-484A-A61D-6DA9028C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567271"/>
            <a:ext cx="6507732" cy="21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91911-7F73-4B5F-960C-1A38430B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1" y="3695029"/>
            <a:ext cx="1248928" cy="6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EDF7E-8B6F-414E-B5F6-51292CBA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71" y="4936736"/>
            <a:ext cx="1248928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31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Basic idea: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smallest element in the array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Exchange it with the element in the first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second smallest element and exchange it with the element in the second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Continue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36510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A75F3-0E64-467E-905D-D4BD65F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11" y="1692492"/>
            <a:ext cx="6057976" cy="37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</a:t>
            </a:r>
            <a:r>
              <a:rPr lang="en-US" sz="2400" b="0" i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using selection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E759AA-A126-49B2-B706-D547947A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2131108"/>
            <a:ext cx="3733749" cy="624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B3C1-16F3-40A0-A1BB-AC441B5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" y="3010486"/>
            <a:ext cx="3778250" cy="629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1D382-5FA1-40BE-86A0-59E2715F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" y="3894915"/>
            <a:ext cx="3778250" cy="629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A7048-551C-4B39-9898-2C5FF115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" y="4806679"/>
            <a:ext cx="3778250" cy="629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2DD1-E969-4623-8799-EF2D8DAA5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562" y="2126057"/>
            <a:ext cx="3733749" cy="61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92BF1-6A47-43D9-81FA-150598EF6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249" y="3009971"/>
            <a:ext cx="3733749" cy="6199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81488D-F1D4-4AAB-8DF0-4E4F3B4A1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052" y="2161404"/>
            <a:ext cx="553423" cy="496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A0D75F-B63A-47EF-8E0F-F5B47272C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0698" y="3059581"/>
            <a:ext cx="553423" cy="496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8655B-FD90-4C14-BAB5-E788537719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936" y="3897431"/>
            <a:ext cx="3719664" cy="619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76005F-D93E-4658-9C4A-14BC7B037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8936" y="4784892"/>
            <a:ext cx="3733749" cy="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It's clearly quadratic: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The first pass, we search through exactly 𝑛 − 1 elements (no  difference between average-case and worst-case), then swap  (constant time)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Second time, 𝑛 − 2 elements, then 𝑛 − 3, etc.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endParaRPr lang="en-US" altLang="en-US" sz="2200" dirty="0">
              <a:latin typeface="Garamond" panose="02020404030301010803" pitchFamily="18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We get the arithmetic sum (n-1)+(n-2)+(n-3)+…+1=</a:t>
            </a:r>
            <a:r>
              <a:rPr kumimoji="0" lang="el-G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Θ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(n</a:t>
            </a:r>
            <a:r>
              <a:rPr kumimoji="0" lang="en-US" altLang="en-US" sz="2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1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Comparison-based sorting algorithms: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Selection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Heapsort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Merge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Quick sort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Integer sorting: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Bucket sort 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Radix sort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202" y="132931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990" y="116879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411" y="12541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288" y="1107607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After 𝑛 iterations the Heap is empty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operation;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Hence it takes O(𝑛 log 𝑛) time overall</a:t>
            </a:r>
          </a:p>
        </p:txBody>
      </p:sp>
    </p:spTree>
    <p:extLst>
      <p:ext uri="{BB962C8B-B14F-4D97-AF65-F5344CB8AC3E}">
        <p14:creationId xmlns:p14="http://schemas.microsoft.com/office/powerpoint/2010/main" val="59072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Divide and Conquer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important technique in algorithm design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Divide problem into smaller parts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Independently solve the simpler parts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Think recursion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Or potential parallelism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Combine solution of parts to produce overall solution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Two great sorting methods are fundamentally Divide-and-Conquer: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15510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 simple — really,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soooooo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simple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Split the array into two halves 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Sort (using the same merge sort) the first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sort the second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merge them (since they are ordered sequence, it should be easy to merge them in linear time into a single ordered sequence)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Merging two sorted sequences into a single sorted sequence (in linear time):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Example: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A: 11, 23, 40, 57, 78, 93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B: 5, 9, 35, 36, 39, 63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31154-3555-4835-B940-032E075BD501}"/>
              </a:ext>
            </a:extLst>
          </p:cNvPr>
          <p:cNvSpPr/>
          <p:nvPr/>
        </p:nvSpPr>
        <p:spPr>
          <a:xfrm>
            <a:off x="2212253" y="2375309"/>
            <a:ext cx="1888694" cy="52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How to merge?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0CED70-48B7-4D18-903F-3ABD79B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6" y="1734240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E8A110-2678-435E-9FE4-2B332F46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3499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FAA6CC3-B371-443B-B371-8EC1AE72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527" y="1237299"/>
            <a:ext cx="3767872" cy="11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Recurrency relation of merge sorting?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2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D022A-CA72-4CF3-B47F-593427B8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744" y="3735461"/>
            <a:ext cx="4904509" cy="273286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53110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a “pivot” 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Divide list into two lists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One less-than-or-equal-to pivot value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0000FF"/>
                </a:solidFill>
                <a:latin typeface="Garamond" panose="02020404030301010803" pitchFamily="18" charset="0"/>
              </a:rPr>
              <a:t>One greater than pivot value</a:t>
            </a:r>
            <a:endParaRPr lang="en-US" altLang="en-US" sz="2400" dirty="0">
              <a:solidFill>
                <a:srgbClr val="0000FF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 each sub-problem recursively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Answer is the concatenation of the two solutions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Pseudocode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323AE0-5303-4D06-BE69-DDD11F4E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1" y="1456456"/>
            <a:ext cx="2654592" cy="723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F9C15-6493-4426-9F7F-BCA63178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718" y="1382565"/>
            <a:ext cx="5565991" cy="1733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D1104E-2A3C-4AB1-8C03-EDAE59E0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18" y="3497660"/>
            <a:ext cx="4820977" cy="28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91C07D-CEB9-4053-81E0-4A0E49D0910F}"/>
              </a:ext>
            </a:extLst>
          </p:cNvPr>
          <p:cNvSpPr txBox="1"/>
          <p:nvPr/>
        </p:nvSpPr>
        <p:spPr>
          <a:xfrm>
            <a:off x="653618" y="4152777"/>
            <a:ext cx="2080345" cy="81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First element is the pivot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5DE90-2401-4058-A3DF-A3B18E1C33B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33963" y="4086225"/>
            <a:ext cx="1190337" cy="471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3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E22F-23B0-4937-81A6-98119A51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33" y="2048826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2E89B-F077-4039-A44D-0E4EDBEB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1" y="1995721"/>
            <a:ext cx="6037984" cy="42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12163-0BA3-4C15-A231-C632E362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16" y="1807799"/>
            <a:ext cx="6109133" cy="4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Picking pivot: constant time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Partitioning: linear time</a:t>
            </a: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Recursion: time for sorting left partition (say of size 𝑖) + time for right (size 𝑁 − 𝑖 − 1) + time to combine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908699" y="3236595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)=T(𝑖)+T(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where 𝑖 is the number of elements smaller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164351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Quick Sort is fast in practice but has 𝜃(𝑁</a:t>
            </a:r>
            <a:r>
              <a:rPr lang="en-US" altLang="en-US" sz="2400" baseline="30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 worst-case complexity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smallest element, so 𝑖 =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1234750" y="3043873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	 = 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		        = 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BC5E-9535-4630-9583-DB5AD5E6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3851466"/>
            <a:ext cx="2861095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endParaRPr lang="en-US" sz="2200" b="0" i="0" dirty="0">
              <a:solidFill>
                <a:srgbClr val="0000FF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6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Best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62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middle element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56473-D9E2-45D9-B430-50BD0814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3" y="1818402"/>
            <a:ext cx="3660054" cy="378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5AEA6-6173-4700-8B8F-58ADD155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003" y="1708725"/>
            <a:ext cx="322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Dealing with Slow 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5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Randomly choose pivot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Good theoretically and practically, but call to random number generator can  be expensive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377AF-11B0-4B89-BE5A-AD48D77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" y="3012797"/>
            <a:ext cx="7749451" cy="23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pivot cleverly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“</a:t>
            </a: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Median-of-3</a:t>
            </a: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” rule takes Median(first, middle, last element elements) as pivot. Also works well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e.g., Swap Median with either first or last element, then partition as usual</a:t>
            </a:r>
          </a:p>
        </p:txBody>
      </p:sp>
    </p:spTree>
    <p:extLst>
      <p:ext uri="{BB962C8B-B14F-4D97-AF65-F5344CB8AC3E}">
        <p14:creationId xmlns:p14="http://schemas.microsoft.com/office/powerpoint/2010/main" val="8353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Integer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3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We've already discussed that (under some more or less standard  assumptions), no sort algorithm can have a run time better than 𝑛log𝑛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However, there are algorithms that run in linear time (huh???)</a:t>
            </a:r>
          </a:p>
        </p:txBody>
      </p:sp>
    </p:spTree>
    <p:extLst>
      <p:ext uri="{BB962C8B-B14F-4D97-AF65-F5344CB8AC3E}">
        <p14:creationId xmlns:p14="http://schemas.microsoft.com/office/powerpoint/2010/main" val="312968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02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If all keys are 0 … 𝐾 − 1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Have an array of 𝐾 buckets (linked lists)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Put keys into correct bucket of array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linear time!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is a stable sorting algorithm: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Items in input with the same key end up in the same order as when they began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Impractical for large 𝐾</a:t>
            </a:r>
          </a:p>
        </p:txBody>
      </p:sp>
    </p:spTree>
    <p:extLst>
      <p:ext uri="{BB962C8B-B14F-4D97-AF65-F5344CB8AC3E}">
        <p14:creationId xmlns:p14="http://schemas.microsoft.com/office/powerpoint/2010/main" val="45051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4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Key range [0, 9]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1: filling the buckets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2: emptying the buckets into the list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E25EF09-97F1-4FE8-8DF1-FE2B3FC245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805" y="1932482"/>
            <a:ext cx="3810388" cy="37834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C8B1CB2-217A-46B6-BE83-CC692D11C3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3526" y="3429000"/>
            <a:ext cx="5496946" cy="138966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F4BABD4-53E2-4B02-8E70-988DC82DF9C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6805" y="5956281"/>
            <a:ext cx="3810388" cy="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0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3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 takes 𝑂(𝑛) time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 takes 𝑂(𝑛 + 𝐾) time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Thus bucket-sort is 𝑂(𝑛 + 𝐾)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efficient if keys come from a small interval [0, 𝐾 − 1]</a:t>
            </a:r>
          </a:p>
        </p:txBody>
      </p:sp>
    </p:spTree>
    <p:extLst>
      <p:ext uri="{BB962C8B-B14F-4D97-AF65-F5344CB8AC3E}">
        <p14:creationId xmlns:p14="http://schemas.microsoft.com/office/powerpoint/2010/main" val="154542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01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Radix = “The base of a number system” (Webster’s dictionary)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Alternate terminology: radix is number of bits needed to represent 0 to base 1; can say “base 8” or “radix 3”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Idea: Bucket Sort on each digit, bottom up </a:t>
            </a:r>
          </a:p>
        </p:txBody>
      </p:sp>
    </p:spTree>
    <p:extLst>
      <p:ext uri="{BB962C8B-B14F-4D97-AF65-F5344CB8AC3E}">
        <p14:creationId xmlns:p14="http://schemas.microsoft.com/office/powerpoint/2010/main" val="150315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The Magic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Input list: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126, 328, 636, 341, 416, 131, 328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on lower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34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63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41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result on next-higher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1, 6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that result on highest digit: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7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</a:t>
            </a:r>
          </a:p>
        </p:txBody>
      </p:sp>
    </p:spTree>
    <p:extLst>
      <p:ext uri="{BB962C8B-B14F-4D97-AF65-F5344CB8AC3E}">
        <p14:creationId xmlns:p14="http://schemas.microsoft.com/office/powerpoint/2010/main" val="410622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		d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	n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			O(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dn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1	2	8	9	10	23	56	100</a:t>
            </a:r>
          </a:p>
        </p:txBody>
      </p:sp>
    </p:spTree>
    <p:extLst>
      <p:ext uri="{BB962C8B-B14F-4D97-AF65-F5344CB8AC3E}">
        <p14:creationId xmlns:p14="http://schemas.microsoft.com/office/powerpoint/2010/main" val="211216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Summary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17A38A9D-DA46-4FB6-B033-BA749E87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6663"/>
              </p:ext>
            </p:extLst>
          </p:nvPr>
        </p:nvGraphicFramePr>
        <p:xfrm>
          <a:off x="299027" y="1418128"/>
          <a:ext cx="854594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Garamond" panose="02020404030301010803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Best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Average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Worst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Insertion</a:t>
                      </a:r>
                      <a:r>
                        <a:rPr sz="2800" spc="-5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Selection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Heapsort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0" dirty="0">
                          <a:latin typeface="Garamond" panose="02020404030301010803" pitchFamily="18" charset="0"/>
                          <a:cs typeface="Calibri"/>
                        </a:rPr>
                        <a:t>Merge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Quick</a:t>
                      </a:r>
                      <a:r>
                        <a:rPr sz="2800" spc="-3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15" dirty="0">
                          <a:latin typeface="Garamond" panose="02020404030301010803" pitchFamily="18" charset="0"/>
                          <a:cs typeface="Calibri"/>
                        </a:rPr>
                        <a:t>Bucket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7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Radix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6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29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Next Class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DF2B-90FA-47DD-88CF-ECC0695DA4F0}"/>
              </a:ext>
            </a:extLst>
          </p:cNvPr>
          <p:cNvSpPr txBox="1"/>
          <p:nvPr/>
        </p:nvSpPr>
        <p:spPr>
          <a:xfrm>
            <a:off x="0" y="2839912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Graph I</a:t>
            </a:r>
          </a:p>
          <a:p>
            <a:pPr algn="ctr">
              <a:spcAft>
                <a:spcPts val="1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9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4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Importance of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Why don’t CS profs ever stop talking about sorting?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Computers spend a lot of time sorting, historically 25% on  mainframes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Sorting is the best studied problem in computer science, with many  different algorithms known 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Most of the interesting ideas we will encounter in the course can be taught in the context of sorting, such as divide-and-conquer,  randomized algorithms, and lower bounds</a:t>
            </a:r>
          </a:p>
        </p:txBody>
      </p:sp>
    </p:spTree>
    <p:extLst>
      <p:ext uri="{BB962C8B-B14F-4D97-AF65-F5344CB8AC3E}">
        <p14:creationId xmlns:p14="http://schemas.microsoft.com/office/powerpoint/2010/main" val="39453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Stable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A property of sorting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If a sort guarantees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relative order of equal items stays the same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, then it is a stable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E4CB-0815-4A5F-B308-AFEABD345EF2}"/>
              </a:ext>
            </a:extLst>
          </p:cNvPr>
          <p:cNvSpPr/>
          <p:nvPr/>
        </p:nvSpPr>
        <p:spPr>
          <a:xfrm>
            <a:off x="614361" y="2999373"/>
            <a:ext cx="8529639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6,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5, 1, 2,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-5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sz="2400" spc="-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subscripts</a:t>
            </a:r>
            <a:r>
              <a:rPr lang="en-US" sz="2400" spc="-4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added</a:t>
            </a:r>
            <a:r>
              <a:rPr lang="en-US" sz="2400" spc="-2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for</a:t>
            </a:r>
            <a:r>
              <a:rPr lang="en-US" sz="2400" spc="-3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clarity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 -5, 1, 2, 5, 6,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3	</a:t>
            </a:r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(result of stable sort)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 Place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Sorting of a data structure does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not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require any external data  structure for storing the intermediate steps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The amount of extra space required to sort the data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constant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with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753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 orders a list of values by repetitively inserting a  particular value into a sorted subset of the list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More specifically: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consider the first item to be a sorted sub list of length 1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second item into the sorted sub list, shifting the first item if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third item into the sorted sub list, shifting the other items as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repeat until all values have been inserted into their proper positions</a:t>
            </a:r>
          </a:p>
          <a:p>
            <a:pPr marL="933450" lvl="1" indent="-533400" defTabSz="914400">
              <a:spcAft>
                <a:spcPts val="1200"/>
              </a:spcAft>
              <a:buFont typeface="+mj-lt"/>
              <a:buAutoNum type="arabicParenR"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</TotalTime>
  <Words>1945</Words>
  <Application>Microsoft Office PowerPoint</Application>
  <PresentationFormat>On-screen Show (4:3)</PresentationFormat>
  <Paragraphs>268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Heng Fan</cp:lastModifiedBy>
  <cp:revision>1825</cp:revision>
  <dcterms:created xsi:type="dcterms:W3CDTF">2021-08-20T15:15:54Z</dcterms:created>
  <dcterms:modified xsi:type="dcterms:W3CDTF">2021-10-26T16:50:15Z</dcterms:modified>
</cp:coreProperties>
</file>