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534" r:id="rId3"/>
    <p:sldId id="549" r:id="rId4"/>
    <p:sldId id="550" r:id="rId5"/>
    <p:sldId id="599" r:id="rId6"/>
    <p:sldId id="548" r:id="rId7"/>
    <p:sldId id="551" r:id="rId8"/>
    <p:sldId id="552" r:id="rId9"/>
    <p:sldId id="553" r:id="rId10"/>
    <p:sldId id="556" r:id="rId11"/>
    <p:sldId id="555" r:id="rId12"/>
    <p:sldId id="577" r:id="rId13"/>
    <p:sldId id="557" r:id="rId14"/>
    <p:sldId id="558" r:id="rId15"/>
    <p:sldId id="559" r:id="rId16"/>
    <p:sldId id="560" r:id="rId17"/>
    <p:sldId id="561" r:id="rId18"/>
    <p:sldId id="576" r:id="rId19"/>
    <p:sldId id="562" r:id="rId20"/>
    <p:sldId id="563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3" r:id="rId29"/>
    <p:sldId id="572" r:id="rId30"/>
    <p:sldId id="574" r:id="rId31"/>
    <p:sldId id="575" r:id="rId32"/>
    <p:sldId id="578" r:id="rId33"/>
    <p:sldId id="580" r:id="rId34"/>
    <p:sldId id="582" r:id="rId35"/>
    <p:sldId id="583" r:id="rId36"/>
    <p:sldId id="581" r:id="rId37"/>
    <p:sldId id="584" r:id="rId38"/>
    <p:sldId id="585" r:id="rId39"/>
    <p:sldId id="601" r:id="rId40"/>
    <p:sldId id="602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93" r:id="rId49"/>
    <p:sldId id="594" r:id="rId50"/>
    <p:sldId id="595" r:id="rId51"/>
    <p:sldId id="596" r:id="rId52"/>
    <p:sldId id="597" r:id="rId53"/>
    <p:sldId id="598" r:id="rId54"/>
    <p:sldId id="292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9FF"/>
    <a:srgbClr val="FF00FF"/>
    <a:srgbClr val="0000FF"/>
    <a:srgbClr val="4472C4"/>
    <a:srgbClr val="047949"/>
    <a:srgbClr val="954F72"/>
    <a:srgbClr val="FFFFFF"/>
    <a:srgbClr val="007B3B"/>
    <a:srgbClr val="A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8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B6FDB-1F14-42DA-810B-CC9ECC19F56C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09DEB-A5ED-49DA-809F-4D64373B3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C723-035A-4CB3-9C59-1A88DFA1EAF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C723-035A-4CB3-9C59-1A88DFA1EAF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0" y="1336432"/>
            <a:ext cx="914400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Garamond" panose="02020404030301010803" pitchFamily="18" charset="0"/>
              </a:rPr>
              <a:t>CSCE 3110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Garamond" panose="02020404030301010803" pitchFamily="18" charset="0"/>
              </a:rPr>
              <a:t>Data Structures and Algorithms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614362" y="3052641"/>
            <a:ext cx="7915275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614361" y="3409042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Sorting</a:t>
            </a:r>
          </a:p>
          <a:p>
            <a:pPr>
              <a:spcAft>
                <a:spcPts val="60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Reading: Weiss, chap. 7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134765D-FFD3-4ECE-ACAF-BE8255B8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" y="46895"/>
            <a:ext cx="1841888" cy="594497"/>
          </a:xfrm>
          <a:prstGeom prst="rect">
            <a:avLst/>
          </a:prstGeom>
          <a:effectLst>
            <a:reflection stA="15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4E6DC-1BE9-44E0-AB17-7E6B988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1255134"/>
            <a:ext cx="8442036" cy="47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8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3BA320-2622-4506-8C7B-3A358BF24C9F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orting:	3, 9, 6, 1, 2 using insertion sort</a:t>
            </a:r>
            <a:endParaRPr lang="en-US" sz="24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5EA76C59-1D84-447E-BD4B-C154D057260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7182" y="1814547"/>
            <a:ext cx="6529633" cy="3886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3BA320-2622-4506-8C7B-3A358BF24C9F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orting:	3, 9, 6, 1, 2 using insertion sort</a:t>
            </a:r>
            <a:endParaRPr lang="en-US" sz="24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265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 𝑂-notation, what is:</a:t>
            </a:r>
          </a:p>
          <a:p>
            <a:pPr lvl="1" indent="-342900" defTabSz="914400">
              <a:spcAft>
                <a:spcPts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Worst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Best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4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265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 𝑂-notation, what is:</a:t>
            </a:r>
          </a:p>
          <a:p>
            <a:pPr lvl="1" indent="-342900" defTabSz="914400">
              <a:spcAft>
                <a:spcPts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Worst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Best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Steps of algorithm: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382EF-65EB-484A-A61D-6DA9028C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567271"/>
            <a:ext cx="6507732" cy="2113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91911-7F73-4B5F-960C-1A38430B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471" y="3695029"/>
            <a:ext cx="1248928" cy="6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EDF7E-8B6F-414E-B5F6-51292CBA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471" y="4936736"/>
            <a:ext cx="1248928" cy="6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3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319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Basic idea: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Find the smallest element in the array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Exchange it with the element in the first position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Find the second smallest element and exchange it with the element in the second position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Continue until the array is sorted</a:t>
            </a:r>
          </a:p>
        </p:txBody>
      </p:sp>
    </p:spTree>
    <p:extLst>
      <p:ext uri="{BB962C8B-B14F-4D97-AF65-F5344CB8AC3E}">
        <p14:creationId xmlns:p14="http://schemas.microsoft.com/office/powerpoint/2010/main" val="365101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7A75F3-0E64-467E-905D-D4BD65F9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11" y="1692492"/>
            <a:ext cx="6057976" cy="37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B9B105-C09B-4083-96DF-6F01ED03974D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orting:	8, 4, 6, 9, 2, 3, 1 </a:t>
            </a:r>
            <a:r>
              <a:rPr lang="en-US" sz="2400" b="0" i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using selection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sort</a:t>
            </a:r>
            <a:endParaRPr lang="en-US" sz="24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0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E759AA-A126-49B2-B706-D547947A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5" y="2131108"/>
            <a:ext cx="3733749" cy="6246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B9B105-C09B-4083-96DF-6F01ED03974D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orting:	8, 4, 6, 9, 2, 3, 1 using insertion sort</a:t>
            </a:r>
            <a:endParaRPr lang="en-US" sz="24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B3C1-16F3-40A0-A1BB-AC441B50E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75" y="3010486"/>
            <a:ext cx="3778250" cy="629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1D382-5FA1-40BE-86A0-59E2715F1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75" y="3894915"/>
            <a:ext cx="3778250" cy="629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7A7048-551C-4B39-9898-2C5FF1156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75" y="4806679"/>
            <a:ext cx="3778250" cy="6297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22DD1-E969-4623-8799-EF2D8DAA5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7562" y="2126057"/>
            <a:ext cx="3733749" cy="6199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392BF1-6A47-43D9-81FA-150598EF6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3249" y="3009971"/>
            <a:ext cx="3733749" cy="6199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81488D-F1D4-4AAB-8DF0-4E4F3B4A10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7052" y="2161404"/>
            <a:ext cx="553423" cy="496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A0D75F-B63A-47EF-8E0F-F5B47272C4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0698" y="3059581"/>
            <a:ext cx="553423" cy="496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18655B-FD90-4C14-BAB5-E788537719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8936" y="3897431"/>
            <a:ext cx="3719664" cy="6199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C76005F-D93E-4658-9C4A-14BC7B0377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8936" y="4784892"/>
            <a:ext cx="3733749" cy="6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6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Selection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8846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It's clearly quadratic: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The first pass, we search through exactly 𝑛 − 1 elements (no  difference between average-case and worst-case), then swap  (constant time)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Second time, 𝑛 − 2 elements, then 𝑛 − 3, etc.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endParaRPr lang="en-US" altLang="en-US" sz="2200" dirty="0">
              <a:latin typeface="Garamond" panose="02020404030301010803" pitchFamily="18" charset="0"/>
            </a:endParaRP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We get the arithmetic sum (n-1)+(n-2)+(n-3)+…+1=</a:t>
            </a:r>
            <a:r>
              <a:rPr kumimoji="0" lang="el-GR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 Θ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(n</a:t>
            </a:r>
            <a:r>
              <a:rPr kumimoji="0" lang="en-US" altLang="en-US" sz="22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2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41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Content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Comparison-based sorting algorithms: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Insertion sort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Selection sort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Heapsort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Merge sort</a:t>
            </a:r>
          </a:p>
          <a:p>
            <a:pPr lvl="1" indent="-342900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Quick sort</a:t>
            </a:r>
          </a:p>
          <a:p>
            <a:pPr marL="400050" lvl="1" indent="0" defTabSz="914400">
              <a:buNone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Integer sorting:</a:t>
            </a:r>
          </a:p>
          <a:p>
            <a:pPr marL="685800" lvl="1" defTabSz="91440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Bucket sort </a:t>
            </a:r>
          </a:p>
          <a:p>
            <a:pPr marL="685800" lvl="1" defTabSz="914400">
              <a:defRPr/>
            </a:pP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Radix sort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9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2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Sorting Strategy: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Build Max Heap from unordered array;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Find maximum element 𝐴[1];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Swap elements 𝐴[𝑛] and 𝐴[1]: now max element is at the end of  the array!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Discard node 𝑛 from heap (by decrementing heap-size variable)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New root may violate max heap property, but its children are max  heaps. Run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max_heapify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to fix this.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Go to Step 2 unless heap is empty.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3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9F48FC74-C3CC-412F-BC3A-71941090D3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202" y="1329311"/>
            <a:ext cx="7263593" cy="47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ject 6">
            <a:extLst>
              <a:ext uri="{FF2B5EF4-FFF2-40B4-BE49-F238E27FC236}">
                <a16:creationId xmlns:a16="http://schemas.microsoft.com/office/drawing/2014/main" id="{FC56F16B-7F68-488C-9833-457D87CDBC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990" y="1168795"/>
            <a:ext cx="7240017" cy="4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39CAA9-4FCC-4278-9B20-1A1EF66F95A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411" y="1254181"/>
            <a:ext cx="7273175" cy="47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E1F38495-439A-4605-B0F6-F41C237030A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288" y="1107607"/>
            <a:ext cx="7681422" cy="48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Heapsort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After 𝑛 iterations the Heap is empty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Every iteration involves a swap and a </a:t>
            </a:r>
            <a:r>
              <a:rPr lang="en-US" altLang="en-US" sz="2400" dirty="0" err="1">
                <a:solidFill>
                  <a:schemeClr val="tx1"/>
                </a:solidFill>
                <a:latin typeface="Garamond" panose="02020404030301010803" pitchFamily="18" charset="0"/>
              </a:rPr>
              <a:t>max_heapify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 operation;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Hence it takes O(𝑛 log 𝑛) time overall</a:t>
            </a:r>
          </a:p>
        </p:txBody>
      </p:sp>
    </p:spTree>
    <p:extLst>
      <p:ext uri="{BB962C8B-B14F-4D97-AF65-F5344CB8AC3E}">
        <p14:creationId xmlns:p14="http://schemas.microsoft.com/office/powerpoint/2010/main" val="59072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Divide and Conquer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Very important technique in algorithm design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Divide problem into smaller parts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Independently solve the simpler parts</a:t>
            </a:r>
          </a:p>
          <a:p>
            <a:pPr marL="1333500" lvl="2" indent="-533400" defTabSz="914400">
              <a:lnSpc>
                <a:spcPct val="120000"/>
              </a:lnSpc>
              <a:defRPr/>
            </a:pP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Think recursion</a:t>
            </a:r>
          </a:p>
          <a:p>
            <a:pPr marL="1333500" lvl="2" indent="-533400" defTabSz="914400">
              <a:lnSpc>
                <a:spcPct val="120000"/>
              </a:lnSpc>
              <a:defRPr/>
            </a:pPr>
            <a:r>
              <a:rPr lang="en-US" altLang="en-US" sz="1800" dirty="0">
                <a:solidFill>
                  <a:schemeClr val="tx1"/>
                </a:solidFill>
                <a:latin typeface="Garamond" panose="02020404030301010803" pitchFamily="18" charset="0"/>
              </a:rPr>
              <a:t>Or potential parallelism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Combine solution of parts to produce overall solution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Two great sorting methods are fundamentally Divide-and-Conquer: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155106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562251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 simple — really, </a:t>
            </a:r>
            <a:r>
              <a:rPr lang="en-US" altLang="en-US" sz="2400" dirty="0" err="1">
                <a:solidFill>
                  <a:schemeClr val="tx1"/>
                </a:solidFill>
                <a:latin typeface="Garamond" panose="02020404030301010803" pitchFamily="18" charset="0"/>
              </a:rPr>
              <a:t>soooooo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 simple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Split the array into two halves 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Sort (using the same merge sort) the first half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Then, sort the second half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Then, merge them (since they are ordered sequence, it should be easy to merge them in linear time into a single ordered sequence)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68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Merging Operation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89D194-14B9-4762-BD2D-58709E66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151" y="1189987"/>
            <a:ext cx="4231698" cy="516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562251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Merging two sorted sequences into a single sorted sequence (in linear time):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Example: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Sequence A: 11, 23, 40, 57, 78, 93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Sequence B: 5, 9, 35, 36, 39, 63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D31154-3555-4835-B940-032E075BD501}"/>
              </a:ext>
            </a:extLst>
          </p:cNvPr>
          <p:cNvSpPr/>
          <p:nvPr/>
        </p:nvSpPr>
        <p:spPr>
          <a:xfrm>
            <a:off x="2212253" y="2375309"/>
            <a:ext cx="1888694" cy="52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How to merge?</a:t>
            </a:r>
            <a:endParaRPr lang="en-US" sz="22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e.g., array, set of words, etc.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Goal: Arrange the elements in a certain order</a:t>
            </a:r>
          </a:p>
          <a:p>
            <a:pPr marL="685800" lvl="1" defTabSz="914400"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e.g.,  ascending/descending orders</a:t>
            </a:r>
          </a:p>
        </p:txBody>
      </p:sp>
    </p:spTree>
    <p:extLst>
      <p:ext uri="{BB962C8B-B14F-4D97-AF65-F5344CB8AC3E}">
        <p14:creationId xmlns:p14="http://schemas.microsoft.com/office/powerpoint/2010/main" val="987551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2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E0CED70-48B7-4D18-903F-3ABD79BE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36" y="1734240"/>
            <a:ext cx="4918927" cy="47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98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Merge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6E8A110-2678-435E-9FE4-2B332F46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3499"/>
            <a:ext cx="4918927" cy="47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FAA6CC3-B371-443B-B371-8EC1AE72C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527" y="1237299"/>
            <a:ext cx="3767872" cy="115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Recurrency relation of merge sorting?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26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6927415" cy="303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Pick a “pivot” </a:t>
            </a:r>
            <a:r>
              <a:rPr lang="en-US" altLang="en-US" sz="2400" dirty="0">
                <a:solidFill>
                  <a:srgbClr val="0000FF"/>
                </a:solidFill>
                <a:latin typeface="Garamond" panose="02020404030301010803" pitchFamily="18" charset="0"/>
              </a:rPr>
              <a:t>p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 (the pivot is a number in the list)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Divide list into two </a:t>
            </a:r>
            <a:r>
              <a:rPr lang="en-US" altLang="en-US" sz="2400" dirty="0" err="1">
                <a:solidFill>
                  <a:schemeClr val="tx1"/>
                </a:solidFill>
                <a:latin typeface="Garamond" panose="02020404030301010803" pitchFamily="18" charset="0"/>
              </a:rPr>
              <a:t>sublists</a:t>
            </a: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rgbClr val="FF0000"/>
                </a:solidFill>
                <a:latin typeface="Garamond" panose="02020404030301010803" pitchFamily="18" charset="0"/>
              </a:rPr>
              <a:t>One less-than-or-equal-to pivot value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One greater than pivot value</a:t>
            </a:r>
            <a:endParaRPr lang="en-US" altLang="en-US" sz="2400" dirty="0">
              <a:solidFill>
                <a:srgbClr val="FF00FF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 each sub-problem recursively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Answer is the concatenation of the two solutions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D80758F0-1E3D-486F-8B7B-2ED2FD329D81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4706369"/>
            <a:ext cx="7354888" cy="1597026"/>
            <a:chOff x="502" y="2880"/>
            <a:chExt cx="4633" cy="1006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968015E4-1106-4420-849D-BC8EE3EDD2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880"/>
              <a:ext cx="4607" cy="191"/>
              <a:chOff x="528" y="2880"/>
              <a:chExt cx="4607" cy="191"/>
            </a:xfrm>
          </p:grpSpPr>
          <p:sp>
            <p:nvSpPr>
              <p:cNvPr id="20" name="Rectangle 6">
                <a:extLst>
                  <a:ext uri="{FF2B5EF4-FFF2-40B4-BE49-F238E27FC236}">
                    <a16:creationId xmlns:a16="http://schemas.microsoft.com/office/drawing/2014/main" id="{85F95354-6C63-4C79-817C-E57F8E85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7">
                <a:extLst>
                  <a:ext uri="{FF2B5EF4-FFF2-40B4-BE49-F238E27FC236}">
                    <a16:creationId xmlns:a16="http://schemas.microsoft.com/office/drawing/2014/main" id="{BD2527FC-2FF9-44D2-BC05-3792CF06D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18333200-EE08-4151-9418-8A6364B0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F5FFE56F-372C-4605-B6FD-542DD2498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301FFB7A-9C0C-44D8-A8BE-9A7401082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5C370D17-061F-4D91-A07C-701B4B158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2">
                <a:extLst>
                  <a:ext uri="{FF2B5EF4-FFF2-40B4-BE49-F238E27FC236}">
                    <a16:creationId xmlns:a16="http://schemas.microsoft.com/office/drawing/2014/main" id="{DF42DBC6-294B-4C13-BBBE-188A15EDA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id="{F19394EF-3342-4FEF-A761-6494C708D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B986B99-A4D0-49F1-ACEB-5D99DC697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3300FF"/>
                    </a:solidFill>
                    <a:latin typeface="Verdana" panose="020B0604030504040204" pitchFamily="34" charset="0"/>
                  </a:rPr>
                  <a:t>p</a:t>
                </a:r>
              </a:p>
            </p:txBody>
          </p:sp>
          <p:sp>
            <p:nvSpPr>
              <p:cNvPr id="29" name="Rectangle 15">
                <a:extLst>
                  <a:ext uri="{FF2B5EF4-FFF2-40B4-BE49-F238E27FC236}">
                    <a16:creationId xmlns:a16="http://schemas.microsoft.com/office/drawing/2014/main" id="{419A5DF9-E261-4482-868A-E1C19D966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6">
                <a:extLst>
                  <a:ext uri="{FF2B5EF4-FFF2-40B4-BE49-F238E27FC236}">
                    <a16:creationId xmlns:a16="http://schemas.microsoft.com/office/drawing/2014/main" id="{334073DD-079B-4623-BC2A-CF284A25C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BF401DCF-73A5-4542-BF1C-70A211886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18">
                <a:extLst>
                  <a:ext uri="{FF2B5EF4-FFF2-40B4-BE49-F238E27FC236}">
                    <a16:creationId xmlns:a16="http://schemas.microsoft.com/office/drawing/2014/main" id="{2EFAA5DB-948D-45AC-8E48-1E902ACB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4B6DFC81-4C97-4B7C-9038-19E359CEA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029337B6-9F64-4E95-9F41-02FC1B5C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65788CD2-7B35-4D7E-84A0-8B5F691DC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2">
                <a:extLst>
                  <a:ext uri="{FF2B5EF4-FFF2-40B4-BE49-F238E27FC236}">
                    <a16:creationId xmlns:a16="http://schemas.microsoft.com/office/drawing/2014/main" id="{98B2B6C9-E6BD-4631-BEE0-3AFD05D32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23">
                <a:extLst>
                  <a:ext uri="{FF2B5EF4-FFF2-40B4-BE49-F238E27FC236}">
                    <a16:creationId xmlns:a16="http://schemas.microsoft.com/office/drawing/2014/main" id="{EA72E493-81D5-445C-AC0E-E0B80CA45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24">
                <a:extLst>
                  <a:ext uri="{FF2B5EF4-FFF2-40B4-BE49-F238E27FC236}">
                    <a16:creationId xmlns:a16="http://schemas.microsoft.com/office/drawing/2014/main" id="{83E423B9-FCAA-4919-9F95-F6FB1C4E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25">
                <a:extLst>
                  <a:ext uri="{FF2B5EF4-FFF2-40B4-BE49-F238E27FC236}">
                    <a16:creationId xmlns:a16="http://schemas.microsoft.com/office/drawing/2014/main" id="{D6BEB48A-AC98-4190-848D-90FE6574D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26">
                <a:extLst>
                  <a:ext uri="{FF2B5EF4-FFF2-40B4-BE49-F238E27FC236}">
                    <a16:creationId xmlns:a16="http://schemas.microsoft.com/office/drawing/2014/main" id="{94507F4E-C5F4-4EF5-8B78-F55009423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27">
                <a:extLst>
                  <a:ext uri="{FF2B5EF4-FFF2-40B4-BE49-F238E27FC236}">
                    <a16:creationId xmlns:a16="http://schemas.microsoft.com/office/drawing/2014/main" id="{2EE7233D-E5D5-444E-9F1B-65639CE8D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28">
                <a:extLst>
                  <a:ext uri="{FF2B5EF4-FFF2-40B4-BE49-F238E27FC236}">
                    <a16:creationId xmlns:a16="http://schemas.microsoft.com/office/drawing/2014/main" id="{A57F3C92-FA59-412C-B6AB-BEDE04962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29">
                <a:extLst>
                  <a:ext uri="{FF2B5EF4-FFF2-40B4-BE49-F238E27FC236}">
                    <a16:creationId xmlns:a16="http://schemas.microsoft.com/office/drawing/2014/main" id="{D161464A-3D43-4830-BE39-F37E8E69E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0">
              <a:extLst>
                <a:ext uri="{FF2B5EF4-FFF2-40B4-BE49-F238E27FC236}">
                  <a16:creationId xmlns:a16="http://schemas.microsoft.com/office/drawing/2014/main" id="{36D0CC2D-D921-472C-9BF2-42F6250DE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" y="3120"/>
              <a:ext cx="1583" cy="766"/>
              <a:chOff x="502" y="3120"/>
              <a:chExt cx="1583" cy="766"/>
            </a:xfrm>
          </p:grpSpPr>
          <p:sp>
            <p:nvSpPr>
              <p:cNvPr id="18" name="AutoShape 31">
                <a:extLst>
                  <a:ext uri="{FF2B5EF4-FFF2-40B4-BE49-F238E27FC236}">
                    <a16:creationId xmlns:a16="http://schemas.microsoft.com/office/drawing/2014/main" id="{0F19EE31-5BBB-4C1F-A910-1E7D9119368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176" y="2472"/>
                <a:ext cx="191" cy="1487"/>
              </a:xfrm>
              <a:prstGeom prst="leftBrace">
                <a:avLst>
                  <a:gd name="adj1" fmla="val 64878"/>
                  <a:gd name="adj2" fmla="val 50000"/>
                </a:avLst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32">
                <a:extLst>
                  <a:ext uri="{FF2B5EF4-FFF2-40B4-BE49-F238E27FC236}">
                    <a16:creationId xmlns:a16="http://schemas.microsoft.com/office/drawing/2014/main" id="{E884F4D7-8439-4BD8-9E20-2AE9CA62A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" y="3361"/>
                <a:ext cx="1583" cy="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9pPr>
              </a:lstStyle>
              <a:p>
                <a:pPr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i="1" dirty="0"/>
                  <a:t>numbers less than or equal to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3300FF"/>
                    </a:solidFill>
                    <a:latin typeface="Verdana" panose="020B0604030504040204" pitchFamily="34" charset="0"/>
                  </a:rPr>
                  <a:t>p</a:t>
                </a: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A15804CF-D530-4E73-A651-6EFEACF9F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120"/>
              <a:ext cx="2879" cy="530"/>
              <a:chOff x="2256" y="3120"/>
              <a:chExt cx="2879" cy="530"/>
            </a:xfrm>
          </p:grpSpPr>
          <p:sp>
            <p:nvSpPr>
              <p:cNvPr id="16" name="AutoShape 34">
                <a:extLst>
                  <a:ext uri="{FF2B5EF4-FFF2-40B4-BE49-F238E27FC236}">
                    <a16:creationId xmlns:a16="http://schemas.microsoft.com/office/drawing/2014/main" id="{24D6DA49-7FBC-4011-B282-82A984DAB4A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3600" y="1776"/>
                <a:ext cx="191" cy="2879"/>
              </a:xfrm>
              <a:prstGeom prst="leftBrace">
                <a:avLst>
                  <a:gd name="adj1" fmla="val 125611"/>
                  <a:gd name="adj2" fmla="val 50000"/>
                </a:avLst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35">
                <a:extLst>
                  <a:ext uri="{FF2B5EF4-FFF2-40B4-BE49-F238E27FC236}">
                    <a16:creationId xmlns:a16="http://schemas.microsoft.com/office/drawing/2014/main" id="{D88EAE8A-46D0-402C-8227-A68E2DF5F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2" y="3358"/>
                <a:ext cx="206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9pPr>
              </a:lstStyle>
              <a:p>
                <a:pPr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i="1" dirty="0"/>
                  <a:t>numbers greater than </a:t>
                </a:r>
                <a:r>
                  <a:rPr lang="en-US" altLang="en-US" dirty="0">
                    <a:solidFill>
                      <a:srgbClr val="3300FF"/>
                    </a:solidFill>
                    <a:latin typeface="Verdana" panose="020B0604030504040204" pitchFamily="34" charset="0"/>
                  </a:rPr>
                  <a:t>p</a:t>
                </a:r>
              </a:p>
            </p:txBody>
          </p:sp>
        </p:grp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6468212A-9C51-4797-A9DB-9E98E8828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3120"/>
              <a:ext cx="335" cy="432"/>
              <a:chOff x="1968" y="3120"/>
              <a:chExt cx="335" cy="432"/>
            </a:xfrm>
          </p:grpSpPr>
          <p:sp>
            <p:nvSpPr>
              <p:cNvPr id="14" name="AutoShape 37">
                <a:extLst>
                  <a:ext uri="{FF2B5EF4-FFF2-40B4-BE49-F238E27FC236}">
                    <a16:creationId xmlns:a16="http://schemas.microsoft.com/office/drawing/2014/main" id="{BB073B21-47F4-4DCF-BD81-FABA9835B4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040" y="3144"/>
                <a:ext cx="191" cy="143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38">
                <a:extLst>
                  <a:ext uri="{FF2B5EF4-FFF2-40B4-BE49-F238E27FC236}">
                    <a16:creationId xmlns:a16="http://schemas.microsoft.com/office/drawing/2014/main" id="{BB5A1CEB-6533-4BBF-BFFE-41A3D355E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264"/>
                <a:ext cx="335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9pPr>
              </a:lstStyle>
              <a:p>
                <a:pPr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rgbClr val="FFFF99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altLang="en-US">
                    <a:solidFill>
                      <a:srgbClr val="33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>
                    <a:solidFill>
                      <a:srgbClr val="FFFF99"/>
                    </a:solidFill>
                    <a:latin typeface="Verdana" panose="020B0604030504040204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9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 Pseudocode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91C07D-CEB9-4053-81E0-4A0E49D0910F}"/>
              </a:ext>
            </a:extLst>
          </p:cNvPr>
          <p:cNvSpPr txBox="1"/>
          <p:nvPr/>
        </p:nvSpPr>
        <p:spPr>
          <a:xfrm>
            <a:off x="1170855" y="3535798"/>
            <a:ext cx="2080345" cy="810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defTabSz="914400">
              <a:lnSpc>
                <a:spcPct val="120000"/>
              </a:lnSpc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Garamond" panose="02020404030301010803" pitchFamily="18" charset="0"/>
              </a:rPr>
              <a:t>First element is the pivot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5DE90-2401-4058-A3DF-A3B18E1C33B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251200" y="1795198"/>
            <a:ext cx="1838036" cy="2145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9ACBB6E-8D29-4179-A2DB-F175037D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212675"/>
            <a:ext cx="3796777" cy="1484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085C7D-33DC-4315-9CF0-73C6D4463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212675"/>
            <a:ext cx="3841181" cy="50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34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7, 2, 8, 3, 5, 9, and 6 using quick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03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7, 2, 8, 3, 5, 9, and 6 using quick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EE22F-23B0-4937-81A6-98119A51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33" y="2048826"/>
            <a:ext cx="67437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94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7, 2, 8, 3, 5, 9, and 6 using quick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2E89B-F077-4039-A44D-0E4EDBEB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91" y="1995721"/>
            <a:ext cx="6037984" cy="42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4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Sorting 7, 2, 8, 3, 5, 9, and 6 using merging sort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712163-0BA3-4C15-A231-C632E362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16" y="1807799"/>
            <a:ext cx="6109133" cy="41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7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103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Partitioning on 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4 3 6 9 2 4 3 1 2 1 8 9 3 5 6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1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e.g., array, set of words, etc.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Goal: Arrange the elements in a certain order</a:t>
            </a:r>
          </a:p>
          <a:p>
            <a:pPr marL="685800" lvl="1" defTabSz="914400"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e.g.,  ascending/descending 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BAEF-1CEE-4ED3-A5D0-1C118A9BFA23}"/>
              </a:ext>
            </a:extLst>
          </p:cNvPr>
          <p:cNvSpPr/>
          <p:nvPr/>
        </p:nvSpPr>
        <p:spPr>
          <a:xfrm>
            <a:off x="614361" y="4301700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Before sorting:	1	23	2	56	9	8	10	100</a:t>
            </a:r>
          </a:p>
          <a:p>
            <a:pPr>
              <a:spcAft>
                <a:spcPts val="600"/>
              </a:spcAft>
            </a:pPr>
            <a:endParaRPr lang="en-US" sz="2200" b="0" i="0" dirty="0">
              <a:solidFill>
                <a:srgbClr val="0000FF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6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103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Partitioning on 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4 3 6 9 2 4 3 1 2 1 8 9 3 5 6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E9FEF-6CF8-4CEA-A19C-C396D9B6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81" y="2303937"/>
            <a:ext cx="7019636" cy="40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28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200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Picking pivot: constant time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Partitioning: linear time</a:t>
            </a: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Recursion: time for sorting left partition (say of size 𝑖) + time for right (size 𝑁 − 𝑖 − 1) + time to combine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36999-74DB-462D-9024-835B72F7F63A}"/>
              </a:ext>
            </a:extLst>
          </p:cNvPr>
          <p:cNvSpPr txBox="1"/>
          <p:nvPr/>
        </p:nvSpPr>
        <p:spPr>
          <a:xfrm>
            <a:off x="908699" y="3236595"/>
            <a:ext cx="6295666" cy="80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</a:t>
            </a:r>
            <a:r>
              <a:rPr lang="en-US" altLang="en-US" sz="2000" dirty="0">
                <a:latin typeface="Garamond" panose="02020404030301010803" pitchFamily="18" charset="0"/>
              </a:rPr>
              <a:t>)=T(𝑖)+T(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 </a:t>
            </a:r>
            <a:r>
              <a:rPr lang="en-US" altLang="en-US" sz="2000" dirty="0">
                <a:latin typeface="Garamond" panose="02020404030301010803" pitchFamily="18" charset="0"/>
              </a:rPr>
              <a:t>- 𝑖 - 1)+ </a:t>
            </a:r>
            <a:r>
              <a:rPr lang="en-US" altLang="en-US" sz="2000" dirty="0" err="1">
                <a:latin typeface="Garamond" panose="02020404030301010803" pitchFamily="18" charset="0"/>
              </a:rPr>
              <a:t>cN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where 𝑖 is the number of elements smaller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1643516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 Worst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200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Quick Sort is fast in practice but has 𝜃(𝑁</a:t>
            </a:r>
            <a:r>
              <a:rPr lang="en-US" altLang="en-US" sz="2400" baseline="30000" dirty="0">
                <a:solidFill>
                  <a:schemeClr val="tx1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) worst-case complexity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Pivot is always smallest element, so 𝑖 = 0: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36999-74DB-462D-9024-835B72F7F63A}"/>
              </a:ext>
            </a:extLst>
          </p:cNvPr>
          <p:cNvSpPr txBox="1"/>
          <p:nvPr/>
        </p:nvSpPr>
        <p:spPr>
          <a:xfrm>
            <a:off x="1234750" y="3043873"/>
            <a:ext cx="6295666" cy="80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</a:t>
            </a:r>
            <a:r>
              <a:rPr lang="en-US" altLang="en-US" sz="2000" dirty="0">
                <a:latin typeface="Garamond" panose="02020404030301010803" pitchFamily="18" charset="0"/>
              </a:rPr>
              <a:t>)	 = T(𝑖)+T(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 </a:t>
            </a:r>
            <a:r>
              <a:rPr lang="en-US" altLang="en-US" sz="2000" dirty="0">
                <a:latin typeface="Garamond" panose="02020404030301010803" pitchFamily="18" charset="0"/>
              </a:rPr>
              <a:t>- 𝑖 - 1)+ </a:t>
            </a:r>
            <a:r>
              <a:rPr lang="en-US" altLang="en-US" sz="2000" dirty="0" err="1">
                <a:latin typeface="Garamond" panose="02020404030301010803" pitchFamily="18" charset="0"/>
              </a:rPr>
              <a:t>cN</a:t>
            </a:r>
            <a:endParaRPr lang="en-US" altLang="en-US" sz="2000" dirty="0">
              <a:latin typeface="Garamond" panose="02020404030301010803" pitchFamily="18" charset="0"/>
            </a:endParaRPr>
          </a:p>
          <a:p>
            <a:pPr marL="400050" lvl="1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Garamond" panose="02020404030301010803" pitchFamily="18" charset="0"/>
              </a:rPr>
              <a:t>		        = T(</a:t>
            </a:r>
            <a:r>
              <a:rPr lang="en-US" alt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𝑁 </a:t>
            </a:r>
            <a:r>
              <a:rPr lang="en-US" altLang="en-US" sz="2000" dirty="0">
                <a:latin typeface="Garamond" panose="02020404030301010803" pitchFamily="18" charset="0"/>
              </a:rPr>
              <a:t>- 1)+ </a:t>
            </a:r>
            <a:r>
              <a:rPr lang="en-US" altLang="en-US" sz="2000" dirty="0" err="1">
                <a:latin typeface="Garamond" panose="02020404030301010803" pitchFamily="18" charset="0"/>
              </a:rPr>
              <a:t>cN</a:t>
            </a:r>
            <a:endParaRPr lang="en-US" altLang="en-US" sz="20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EBC5E-9535-4630-9583-DB5AD5E6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90" y="3851466"/>
            <a:ext cx="2861095" cy="9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50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Quick Sort Best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62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Pivot is always middle element</a:t>
            </a:r>
            <a:endParaRPr lang="en-US" altLang="en-US" sz="22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56473-D9E2-45D9-B430-50BD0814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73" y="1818402"/>
            <a:ext cx="3660054" cy="378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5AEA6-6173-4700-8B8F-58ADD1555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003" y="1708725"/>
            <a:ext cx="3228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Dealing with Slow Quick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159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Randomly choose pivot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Good theoretically and practically, but call to random number generator can be expensive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E377AF-11B0-4B89-BE5A-AD48D77E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7" y="3012797"/>
            <a:ext cx="7749451" cy="239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Pick pivot cleverly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“</a:t>
            </a:r>
            <a:r>
              <a:rPr lang="en-US" altLang="en-US" sz="2200" dirty="0">
                <a:solidFill>
                  <a:srgbClr val="FF0000"/>
                </a:solidFill>
                <a:latin typeface="Garamond" panose="02020404030301010803" pitchFamily="18" charset="0"/>
              </a:rPr>
              <a:t>Median-of-3</a:t>
            </a: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” rule takes Median(first, middle, last element elements) as pivot. Also works well</a:t>
            </a:r>
          </a:p>
          <a:p>
            <a:pPr marL="1333500" lvl="2" indent="-533400" defTabSz="914400">
              <a:lnSpc>
                <a:spcPct val="12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e.g., Swap Median with either first or last element, then partition as usual</a:t>
            </a:r>
          </a:p>
        </p:txBody>
      </p:sp>
    </p:spTree>
    <p:extLst>
      <p:ext uri="{BB962C8B-B14F-4D97-AF65-F5344CB8AC3E}">
        <p14:creationId xmlns:p14="http://schemas.microsoft.com/office/powerpoint/2010/main" val="83535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Integer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310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We've already discussed that (under some more or less standard  assumptions), no sort algorithm can have a run time better than 𝑛log𝑛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However, there are algorithms that run in linear time (huh???)</a:t>
            </a:r>
          </a:p>
        </p:txBody>
      </p:sp>
    </p:spTree>
    <p:extLst>
      <p:ext uri="{BB962C8B-B14F-4D97-AF65-F5344CB8AC3E}">
        <p14:creationId xmlns:p14="http://schemas.microsoft.com/office/powerpoint/2010/main" val="3129687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Bucket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502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If all keys are 0 … 𝐾 − 1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Have an array of 𝐾 buckets (linked lists)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Put keys into correct bucket of array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linear time!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Bucket Sort is a stable sorting algorithm: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Items in input with the same key end up in the same order as when they began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0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Impractical for large 𝐾</a:t>
            </a:r>
          </a:p>
        </p:txBody>
      </p:sp>
    </p:spTree>
    <p:extLst>
      <p:ext uri="{BB962C8B-B14F-4D97-AF65-F5344CB8AC3E}">
        <p14:creationId xmlns:p14="http://schemas.microsoft.com/office/powerpoint/2010/main" val="450517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Bucket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546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Key range [0, 9]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Phase 1: filling the buckets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Phase 2: emptying the buckets into the list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CE25EF09-97F1-4FE8-8DF1-FE2B3FC245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6805" y="1932482"/>
            <a:ext cx="3810388" cy="378340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9C8B1CB2-217A-46B6-BE83-CC692D11C30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3526" y="3429000"/>
            <a:ext cx="5496946" cy="1389663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CF4BABD4-53E2-4B02-8E70-988DC82DF9C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6805" y="5956281"/>
            <a:ext cx="3810388" cy="3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10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Bucket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337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Phase 1 takes 𝑂(𝑛) time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Phase 2 takes 𝑂(𝑛 + 𝐾) time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Thus bucket-sort is 𝑂(𝑛 + 𝐾)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Very efficient if keys come from a small interval [0, 𝐾 − 1]</a:t>
            </a:r>
          </a:p>
        </p:txBody>
      </p:sp>
    </p:spTree>
    <p:extLst>
      <p:ext uri="{BB962C8B-B14F-4D97-AF65-F5344CB8AC3E}">
        <p14:creationId xmlns:p14="http://schemas.microsoft.com/office/powerpoint/2010/main" val="1545423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301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Radix = “The base of a number system” (Webster’s dictionary)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rgbClr val="2A79FF"/>
                </a:solidFill>
                <a:latin typeface="Garamond" panose="02020404030301010803" pitchFamily="18" charset="0"/>
              </a:rPr>
              <a:t>Alternate terminology: radix is number of bits needed to represent 0 to base 1; can say “base 8” or “radix 3”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Idea: Bucket Sort on each digit, bottom up </a:t>
            </a:r>
          </a:p>
        </p:txBody>
      </p:sp>
    </p:spTree>
    <p:extLst>
      <p:ext uri="{BB962C8B-B14F-4D97-AF65-F5344CB8AC3E}">
        <p14:creationId xmlns:p14="http://schemas.microsoft.com/office/powerpoint/2010/main" val="15031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e.g., array, set of words, etc.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Goal: Arrange the elements in a certain order</a:t>
            </a:r>
          </a:p>
          <a:p>
            <a:pPr marL="685800" lvl="1" defTabSz="914400"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e.g.,  ascending/descending 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BAEF-1CEE-4ED3-A5D0-1C118A9BFA23}"/>
              </a:ext>
            </a:extLst>
          </p:cNvPr>
          <p:cNvSpPr/>
          <p:nvPr/>
        </p:nvSpPr>
        <p:spPr>
          <a:xfrm>
            <a:off x="614361" y="4301700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Before sorting:	1	23	2	56	9	8	10	100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After sorting:	1	2	8	9	10	23	56	100</a:t>
            </a:r>
          </a:p>
        </p:txBody>
      </p:sp>
    </p:spTree>
    <p:extLst>
      <p:ext uri="{BB962C8B-B14F-4D97-AF65-F5344CB8AC3E}">
        <p14:creationId xmlns:p14="http://schemas.microsoft.com/office/powerpoint/2010/main" val="2112169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The Magic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Input list: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126, 328, 636, 341, 416, 131, 328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Bucket Sort on lower digit: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34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13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12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6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63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6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41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6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32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8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, 32</a:t>
            </a:r>
            <a:r>
              <a:rPr lang="en-US" altLang="en-US" sz="2400" b="1" dirty="0">
                <a:solidFill>
                  <a:srgbClr val="FF00FF"/>
                </a:solidFill>
                <a:latin typeface="Garamond" panose="02020404030301010803" pitchFamily="18" charset="0"/>
              </a:rPr>
              <a:t>8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Bucket Sort result on next-higher digit: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4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6, 1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6, 3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8, 3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2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8, 1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1, 6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6, 3</a:t>
            </a:r>
            <a:r>
              <a:rPr lang="en-US" altLang="en-US" sz="2400" b="1" dirty="0">
                <a:solidFill>
                  <a:srgbClr val="2A79FF"/>
                </a:solidFill>
                <a:latin typeface="Garamond" panose="02020404030301010803" pitchFamily="18" charset="0"/>
              </a:rPr>
              <a:t>4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Bucket Sort that result on highest digit: 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26,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1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31,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28,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28,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3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41,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4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16, </a:t>
            </a:r>
            <a:r>
              <a:rPr lang="en-US" alt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6</a:t>
            </a:r>
            <a:r>
              <a:rPr lang="en-US" altLang="en-US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36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67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Running time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𝑛 items, 𝑑 digit keys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many passes?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much work per pass?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Total time?</a:t>
            </a:r>
          </a:p>
        </p:txBody>
      </p:sp>
    </p:spTree>
    <p:extLst>
      <p:ext uri="{BB962C8B-B14F-4D97-AF65-F5344CB8AC3E}">
        <p14:creationId xmlns:p14="http://schemas.microsoft.com/office/powerpoint/2010/main" val="4106222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Running time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𝑛 items, 𝑑 digit keys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many passes?		d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How much work per pass?	n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Total time?			O(</a:t>
            </a:r>
            <a:r>
              <a:rPr lang="en-US" altLang="en-US" sz="2400" dirty="0" err="1">
                <a:solidFill>
                  <a:schemeClr val="tx1"/>
                </a:solidFill>
                <a:latin typeface="Garamond" panose="02020404030301010803" pitchFamily="18" charset="0"/>
              </a:rPr>
              <a:t>dn</a:t>
            </a:r>
            <a:r>
              <a:rPr lang="en-US" alt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50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Summary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17A38A9D-DA46-4FB6-B033-BA749E87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6663"/>
              </p:ext>
            </p:extLst>
          </p:nvPr>
        </p:nvGraphicFramePr>
        <p:xfrm>
          <a:off x="299027" y="1418128"/>
          <a:ext cx="8545944" cy="3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Garamond" panose="02020404030301010803" pitchFamily="18" charset="0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cs typeface="Calibri"/>
                        </a:rPr>
                        <a:t>Best</a:t>
                      </a:r>
                      <a:endParaRPr sz="2800" dirty="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cs typeface="Calibri"/>
                        </a:rPr>
                        <a:t>Average</a:t>
                      </a:r>
                      <a:endParaRPr sz="280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Garamond" panose="02020404030301010803" pitchFamily="18" charset="0"/>
                          <a:cs typeface="Calibri"/>
                        </a:rPr>
                        <a:t>Worst</a:t>
                      </a:r>
                      <a:endParaRPr sz="280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Insertion</a:t>
                      </a:r>
                      <a:r>
                        <a:rPr sz="2800" spc="-50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Selection</a:t>
                      </a:r>
                      <a:r>
                        <a:rPr sz="2800" spc="-45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Heapsort</a:t>
                      </a:r>
                      <a:endParaRPr sz="2800" dirty="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7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7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10" dirty="0">
                          <a:latin typeface="Garamond" panose="02020404030301010803" pitchFamily="18" charset="0"/>
                          <a:cs typeface="Calibri"/>
                        </a:rPr>
                        <a:t>Merge</a:t>
                      </a:r>
                      <a:r>
                        <a:rPr sz="2800" spc="-45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Quick</a:t>
                      </a:r>
                      <a:r>
                        <a:rPr sz="2800" spc="-30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  <a:endParaRPr sz="280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7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-6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Garamond" panose="02020404030301010803" pitchFamily="18" charset="0"/>
                          <a:cs typeface="Cambria Math"/>
                        </a:rPr>
                        <a:t>lo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g</a:t>
                      </a:r>
                      <a:r>
                        <a:rPr sz="2800" spc="-8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spc="25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37" baseline="27777" dirty="0">
                          <a:latin typeface="Garamond" panose="02020404030301010803" pitchFamily="18" charset="0"/>
                          <a:cs typeface="Cambria Math"/>
                        </a:rPr>
                        <a:t>2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baseline="27777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800" spc="-15" dirty="0">
                          <a:latin typeface="Garamond" panose="02020404030301010803" pitchFamily="18" charset="0"/>
                          <a:cs typeface="Calibri"/>
                        </a:rPr>
                        <a:t>Bucket</a:t>
                      </a:r>
                      <a:r>
                        <a:rPr sz="2800" spc="-20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  <a:endParaRPr sz="2800">
                        <a:latin typeface="Garamond" panose="02020404030301010803" pitchFamily="18" charset="0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81635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spc="27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+</a:t>
                      </a:r>
                      <a:r>
                        <a:rPr sz="2800" spc="-2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𝑘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+</a:t>
                      </a:r>
                      <a:r>
                        <a:rPr sz="2800" spc="-2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𝑘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𝑛</a:t>
                      </a:r>
                      <a:r>
                        <a:rPr sz="2800" spc="5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+</a:t>
                      </a:r>
                      <a:r>
                        <a:rPr sz="2800" spc="-20" dirty="0">
                          <a:latin typeface="Garamond" panose="02020404030301010803" pitchFamily="18" charset="0"/>
                          <a:cs typeface="Cambria Math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𝑘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800" spc="-5" dirty="0">
                          <a:latin typeface="Garamond" panose="02020404030301010803" pitchFamily="18" charset="0"/>
                          <a:cs typeface="Calibri"/>
                        </a:rPr>
                        <a:t>Radix</a:t>
                      </a:r>
                      <a:r>
                        <a:rPr sz="2800" spc="-45" dirty="0">
                          <a:latin typeface="Garamond" panose="02020404030301010803" pitchFamily="18" charset="0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Garamond" panose="02020404030301010803" pitchFamily="18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spc="26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𝑑𝑛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𝑑𝑛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𝑂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(</a:t>
                      </a:r>
                      <a:r>
                        <a:rPr sz="2800" dirty="0">
                          <a:latin typeface="Garamond" panose="02020404030301010803" pitchFamily="18" charset="0"/>
                          <a:cs typeface="Cambria Math"/>
                        </a:rPr>
                        <a:t>𝑑𝑛</a:t>
                      </a:r>
                      <a:r>
                        <a:rPr lang="en-US" sz="2800" dirty="0">
                          <a:latin typeface="Garamond" panose="02020404030301010803" pitchFamily="18" charset="0"/>
                          <a:cs typeface="Cambria Math"/>
                        </a:rPr>
                        <a:t>)</a:t>
                      </a:r>
                      <a:endParaRPr sz="2800" dirty="0">
                        <a:latin typeface="Garamond" panose="02020404030301010803" pitchFamily="18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29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Next Class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8FDF2B-90FA-47DD-88CF-ECC0695DA4F0}"/>
              </a:ext>
            </a:extLst>
          </p:cNvPr>
          <p:cNvSpPr txBox="1"/>
          <p:nvPr/>
        </p:nvSpPr>
        <p:spPr>
          <a:xfrm>
            <a:off x="0" y="2839912"/>
            <a:ext cx="9144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Graph I</a:t>
            </a:r>
          </a:p>
          <a:p>
            <a:pPr algn="ctr">
              <a:spcAft>
                <a:spcPts val="18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Reading: Weiss, chap. 9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42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Importance of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8846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Why don’t CS profs ever stop talking about sorting?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Computers spend a lot of time sorting, historically 25% on  mainframes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Sorting is the best studied problem in computer science, with many  different algorithms known </a:t>
            </a:r>
          </a:p>
          <a:p>
            <a:pPr lvl="1" indent="-342900" defTabSz="914400">
              <a:spcAft>
                <a:spcPts val="1200"/>
              </a:spcAft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Most of the interesting ideas we will encounter in the course can be taught in the context of sorting, such as divide-and-conquer,  randomized algorithms, and lower bounds</a:t>
            </a:r>
          </a:p>
        </p:txBody>
      </p:sp>
    </p:spTree>
    <p:extLst>
      <p:ext uri="{BB962C8B-B14F-4D97-AF65-F5344CB8AC3E}">
        <p14:creationId xmlns:p14="http://schemas.microsoft.com/office/powerpoint/2010/main" val="394534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Stable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A property of sorting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If a sort guarantees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</a:rPr>
              <a:t>relative order of equal items stays the same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, then it is a stable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4E4CB-0815-4A5F-B308-AFEABD345EF2}"/>
              </a:ext>
            </a:extLst>
          </p:cNvPr>
          <p:cNvSpPr/>
          <p:nvPr/>
        </p:nvSpPr>
        <p:spPr>
          <a:xfrm>
            <a:off x="614361" y="2999373"/>
            <a:ext cx="8529639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Before sorting:	 7</a:t>
            </a:r>
            <a:r>
              <a:rPr lang="en-US" sz="2200" b="0" i="0" baseline="-2500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1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, 6, 7</a:t>
            </a:r>
            <a:r>
              <a:rPr lang="en-US" sz="2200" b="0" i="0" baseline="-2500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2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, 5, 1, 2, 7</a:t>
            </a:r>
            <a:r>
              <a:rPr lang="en-US" sz="2200" b="0" i="0" baseline="-2500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3</a:t>
            </a:r>
            <a:r>
              <a:rPr lang="en-US" sz="2200" b="0" i="0" dirty="0">
                <a:solidFill>
                  <a:srgbClr val="0000FF"/>
                </a:solidFill>
                <a:effectLst/>
                <a:latin typeface="Garamond" panose="02020404030301010803" pitchFamily="18" charset="0"/>
              </a:rPr>
              <a:t>, -5	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(</a:t>
            </a:r>
            <a:r>
              <a:rPr lang="en-US" sz="2400" spc="-5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subscripts</a:t>
            </a:r>
            <a:r>
              <a:rPr lang="en-US" sz="2400" spc="-45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added</a:t>
            </a:r>
            <a:r>
              <a:rPr lang="en-US" sz="2400" spc="-25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for</a:t>
            </a:r>
            <a:r>
              <a:rPr lang="en-US" sz="2400" spc="-30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  <a:cs typeface="Calibri"/>
              </a:rPr>
              <a:t>clarity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After sorting:	 -5, 1, 2, 5, 6, 7</a:t>
            </a:r>
            <a:r>
              <a:rPr lang="en-US" sz="2200" baseline="-25000" dirty="0">
                <a:solidFill>
                  <a:srgbClr val="FF00FF"/>
                </a:solidFill>
                <a:latin typeface="Garamond" panose="02020404030301010803" pitchFamily="18" charset="0"/>
              </a:rPr>
              <a:t>1</a:t>
            </a:r>
            <a:r>
              <a:rPr 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, 7</a:t>
            </a:r>
            <a:r>
              <a:rPr lang="en-US" sz="2200" baseline="-25000" dirty="0">
                <a:solidFill>
                  <a:srgbClr val="FF00FF"/>
                </a:solidFill>
                <a:latin typeface="Garamond" panose="02020404030301010803" pitchFamily="18" charset="0"/>
              </a:rPr>
              <a:t>2</a:t>
            </a:r>
            <a:r>
              <a:rPr lang="en-US" sz="2200" dirty="0">
                <a:solidFill>
                  <a:srgbClr val="FF00FF"/>
                </a:solidFill>
                <a:latin typeface="Garamond" panose="02020404030301010803" pitchFamily="18" charset="0"/>
              </a:rPr>
              <a:t>, 7</a:t>
            </a:r>
            <a:r>
              <a:rPr lang="en-US" sz="2200" baseline="-25000" dirty="0">
                <a:solidFill>
                  <a:srgbClr val="FF00FF"/>
                </a:solidFill>
                <a:latin typeface="Garamond" panose="02020404030301010803" pitchFamily="18" charset="0"/>
              </a:rPr>
              <a:t>3	</a:t>
            </a:r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(result of stable sort)</a:t>
            </a:r>
            <a:endParaRPr lang="en-US" sz="2200" baseline="-25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 Place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Sorting of a data structure does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</a:rPr>
              <a:t>not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require any external data  structure for storing the intermediate steps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The amount of extra space required to sort the data is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 pitchFamily="18" charset="0"/>
              </a:rPr>
              <a:t>constant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with the input size</a:t>
            </a:r>
          </a:p>
        </p:txBody>
      </p:sp>
    </p:spTree>
    <p:extLst>
      <p:ext uri="{BB962C8B-B14F-4D97-AF65-F5344CB8AC3E}">
        <p14:creationId xmlns:p14="http://schemas.microsoft.com/office/powerpoint/2010/main" val="97538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Garamond" panose="02020404030301010803" pitchFamily="18" charset="0"/>
              </a:rPr>
              <a:t>Insertion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Insertion sort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: orders a list of values by repetitively inserting a  particular value into a sorted subset of the list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More specifically: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consider the first item to be a sorted sub list of length 1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insert the second item into the sorted sub list, shifting the first item if needed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insert the third item into the sorted sub list, shifting the other items as needed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repeat until all values have been inserted into their proper positions</a:t>
            </a:r>
          </a:p>
          <a:p>
            <a:pPr marL="933450" lvl="1" indent="-533400" defTabSz="914400">
              <a:spcAft>
                <a:spcPts val="1200"/>
              </a:spcAft>
              <a:buFont typeface="+mj-lt"/>
              <a:buAutoNum type="arabicParenR"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1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2378</TotalTime>
  <Words>2020</Words>
  <Application>Microsoft Office PowerPoint</Application>
  <PresentationFormat>On-screen Show (4:3)</PresentationFormat>
  <Paragraphs>278</Paragraphs>
  <Slides>54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Garamond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Heng Fan</cp:lastModifiedBy>
  <cp:revision>1842</cp:revision>
  <dcterms:created xsi:type="dcterms:W3CDTF">2021-08-20T15:15:54Z</dcterms:created>
  <dcterms:modified xsi:type="dcterms:W3CDTF">2021-11-02T14:06:03Z</dcterms:modified>
</cp:coreProperties>
</file>