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56" r:id="rId2"/>
    <p:sldId id="534" r:id="rId3"/>
    <p:sldId id="358" r:id="rId4"/>
    <p:sldId id="512" r:id="rId5"/>
    <p:sldId id="513" r:id="rId6"/>
    <p:sldId id="514" r:id="rId7"/>
    <p:sldId id="515" r:id="rId8"/>
    <p:sldId id="516" r:id="rId9"/>
    <p:sldId id="517" r:id="rId10"/>
    <p:sldId id="547" r:id="rId11"/>
    <p:sldId id="518" r:id="rId12"/>
    <p:sldId id="519" r:id="rId13"/>
    <p:sldId id="520" r:id="rId14"/>
    <p:sldId id="522" r:id="rId15"/>
    <p:sldId id="523" r:id="rId16"/>
    <p:sldId id="526" r:id="rId17"/>
    <p:sldId id="527" r:id="rId18"/>
    <p:sldId id="528" r:id="rId19"/>
    <p:sldId id="529" r:id="rId20"/>
    <p:sldId id="530" r:id="rId21"/>
    <p:sldId id="531" r:id="rId22"/>
    <p:sldId id="532" r:id="rId23"/>
    <p:sldId id="533" r:id="rId24"/>
    <p:sldId id="536" r:id="rId25"/>
    <p:sldId id="537" r:id="rId26"/>
    <p:sldId id="535" r:id="rId27"/>
    <p:sldId id="538" r:id="rId28"/>
    <p:sldId id="539" r:id="rId29"/>
    <p:sldId id="540" r:id="rId30"/>
    <p:sldId id="542" r:id="rId31"/>
    <p:sldId id="543" r:id="rId32"/>
    <p:sldId id="544" r:id="rId33"/>
    <p:sldId id="545" r:id="rId34"/>
    <p:sldId id="546" r:id="rId35"/>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B3B"/>
    <a:srgbClr val="0000FF"/>
    <a:srgbClr val="FF40FF"/>
    <a:srgbClr val="F3F9F1"/>
    <a:srgbClr val="3F458C"/>
    <a:srgbClr val="C9C9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74055" autoAdjust="0"/>
  </p:normalViewPr>
  <p:slideViewPr>
    <p:cSldViewPr snapToGrid="0">
      <p:cViewPr varScale="1">
        <p:scale>
          <a:sx n="97" d="100"/>
          <a:sy n="97" d="100"/>
        </p:scale>
        <p:origin x="2320" y="200"/>
      </p:cViewPr>
      <p:guideLst/>
    </p:cSldViewPr>
  </p:slideViewPr>
  <p:notesTextViewPr>
    <p:cViewPr>
      <p:scale>
        <a:sx n="100" d="100"/>
        <a:sy n="100" d="100"/>
      </p:scale>
      <p:origin x="0" y="0"/>
    </p:cViewPr>
  </p:notesTextViewPr>
  <p:notesViewPr>
    <p:cSldViewPr snapToGrid="0">
      <p:cViewPr varScale="1">
        <p:scale>
          <a:sx n="100" d="100"/>
          <a:sy n="100" d="100"/>
        </p:scale>
        <p:origin x="520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E435B-D58D-C7F1-C74D-23B1F1BD62F8}"/>
              </a:ext>
            </a:extLst>
          </p:cNvPr>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6B904A-88DE-067F-7418-9DD45A39C043}"/>
              </a:ext>
            </a:extLst>
          </p:cNvPr>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F4148CA8-9278-4B40-937F-6E3C2BF581C1}" type="datetimeFigureOut">
              <a:rPr lang="en-US" smtClean="0"/>
              <a:t>10/21/25</a:t>
            </a:fld>
            <a:endParaRPr lang="en-US"/>
          </a:p>
        </p:txBody>
      </p:sp>
      <p:sp>
        <p:nvSpPr>
          <p:cNvPr id="4" name="Footer Placeholder 3">
            <a:extLst>
              <a:ext uri="{FF2B5EF4-FFF2-40B4-BE49-F238E27FC236}">
                <a16:creationId xmlns:a16="http://schemas.microsoft.com/office/drawing/2014/main" id="{76BCCDA5-B1A6-4AF3-5667-F194D325FD50}"/>
              </a:ext>
            </a:extLst>
          </p:cNvPr>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60A8D12-E6F9-71FD-0A73-04D064470120}"/>
              </a:ext>
            </a:extLst>
          </p:cNvPr>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5EC4C1E7-8652-8742-8547-1B34AC506383}" type="slidenum">
              <a:rPr lang="en-US" smtClean="0"/>
              <a:t>‹#›</a:t>
            </a:fld>
            <a:endParaRPr lang="en-US"/>
          </a:p>
        </p:txBody>
      </p:sp>
    </p:spTree>
    <p:extLst>
      <p:ext uri="{BB962C8B-B14F-4D97-AF65-F5344CB8AC3E}">
        <p14:creationId xmlns:p14="http://schemas.microsoft.com/office/powerpoint/2010/main" val="820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b="0" i="0">
                <a:latin typeface="Comic Sans MS" panose="030F0902030302020204" pitchFamily="66" charset="0"/>
              </a:defRPr>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b="0" i="0">
                <a:latin typeface="Comic Sans MS" panose="030F0902030302020204" pitchFamily="66" charset="0"/>
              </a:defRPr>
            </a:lvl1pPr>
          </a:lstStyle>
          <a:p>
            <a:fld id="{34DB6FDB-1F14-42DA-810B-CC9ECC19F56C}" type="datetimeFigureOut">
              <a:rPr lang="en-US" smtClean="0"/>
              <a:pPr/>
              <a:t>10/21/25</a:t>
            </a:fld>
            <a:endParaRPr lang="en-US" dirty="0"/>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b="0" i="0">
                <a:latin typeface="Comic Sans MS" panose="030F0902030302020204" pitchFamily="66" charset="0"/>
              </a:defRPr>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b="0" i="0">
                <a:latin typeface="Comic Sans MS" panose="030F0902030302020204" pitchFamily="66" charset="0"/>
              </a:defRPr>
            </a:lvl1pPr>
          </a:lstStyle>
          <a:p>
            <a:fld id="{24009DEB-A5ED-49DA-809F-4D64373B3F6A}" type="slidenum">
              <a:rPr lang="en-US" smtClean="0"/>
              <a:pPr/>
              <a:t>‹#›</a:t>
            </a:fld>
            <a:endParaRPr lang="en-US" dirty="0"/>
          </a:p>
        </p:txBody>
      </p:sp>
    </p:spTree>
    <p:extLst>
      <p:ext uri="{BB962C8B-B14F-4D97-AF65-F5344CB8AC3E}">
        <p14:creationId xmlns:p14="http://schemas.microsoft.com/office/powerpoint/2010/main" val="4191539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Comic Sans MS" panose="030F0902030302020204" pitchFamily="66" charset="0"/>
        <a:ea typeface="+mn-ea"/>
        <a:cs typeface="+mn-cs"/>
      </a:defRPr>
    </a:lvl1pPr>
    <a:lvl2pPr marL="457200" algn="l" defTabSz="914400" rtl="0" eaLnBrk="1" latinLnBrk="0" hangingPunct="1">
      <a:defRPr sz="1200" b="0" i="0" kern="1200">
        <a:solidFill>
          <a:schemeClr val="tx1"/>
        </a:solidFill>
        <a:latin typeface="Comic Sans MS" panose="030F0902030302020204" pitchFamily="66" charset="0"/>
        <a:ea typeface="+mn-ea"/>
        <a:cs typeface="+mn-cs"/>
      </a:defRPr>
    </a:lvl2pPr>
    <a:lvl3pPr marL="914400" algn="l" defTabSz="914400" rtl="0" eaLnBrk="1" latinLnBrk="0" hangingPunct="1">
      <a:defRPr sz="1200" b="0" i="0" kern="1200">
        <a:solidFill>
          <a:schemeClr val="tx1"/>
        </a:solidFill>
        <a:latin typeface="Comic Sans MS" panose="030F0902030302020204" pitchFamily="66" charset="0"/>
        <a:ea typeface="+mn-ea"/>
        <a:cs typeface="+mn-cs"/>
      </a:defRPr>
    </a:lvl3pPr>
    <a:lvl4pPr marL="1371600" algn="l" defTabSz="914400" rtl="0" eaLnBrk="1" latinLnBrk="0" hangingPunct="1">
      <a:defRPr sz="1200" b="0" i="0" kern="1200">
        <a:solidFill>
          <a:schemeClr val="tx1"/>
        </a:solidFill>
        <a:latin typeface="Comic Sans MS" panose="030F0902030302020204" pitchFamily="66" charset="0"/>
        <a:ea typeface="+mn-ea"/>
        <a:cs typeface="+mn-cs"/>
      </a:defRPr>
    </a:lvl4pPr>
    <a:lvl5pPr marL="1828800" algn="l" defTabSz="914400" rtl="0" eaLnBrk="1" latinLnBrk="0" hangingPunct="1">
      <a:defRPr sz="1200" b="0" i="0" kern="1200">
        <a:solidFill>
          <a:schemeClr val="tx1"/>
        </a:solidFill>
        <a:latin typeface="Comic Sans MS" panose="030F0902030302020204"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009DEB-A5ED-49DA-809F-4D64373B3F6A}" type="slidenum">
              <a:rPr lang="en-US" smtClean="0"/>
              <a:t>1</a:t>
            </a:fld>
            <a:endParaRPr lang="en-US"/>
          </a:p>
        </p:txBody>
      </p:sp>
    </p:spTree>
    <p:extLst>
      <p:ext uri="{BB962C8B-B14F-4D97-AF65-F5344CB8AC3E}">
        <p14:creationId xmlns:p14="http://schemas.microsoft.com/office/powerpoint/2010/main" val="136702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今天我们要学习一个新的抽象数据类型</a:t>
            </a:r>
            <a:r>
              <a:rPr lang="en-US" altLang="ja-JP" dirty="0"/>
              <a:t>——</a:t>
            </a:r>
            <a:r>
              <a:rPr lang="en-US" b="1" dirty="0"/>
              <a:t>Dictionary ADT（</a:t>
            </a:r>
            <a:r>
              <a:rPr lang="ja-JP" altLang="en-US" b="1"/>
              <a:t>字典抽象数据类型）</a:t>
            </a:r>
            <a:r>
              <a:rPr lang="ja-JP" altLang="en-US"/>
              <a:t>。</a:t>
            </a:r>
          </a:p>
          <a:p>
            <a:r>
              <a:rPr lang="ja-JP" altLang="en-US"/>
              <a:t>顾名思义，‘字典’这个名字非常形象：你在字典里查单词，就像我们在计算机中查找一个数据项。</a:t>
            </a:r>
            <a:br>
              <a:rPr lang="ja-JP" altLang="en-US"/>
            </a:br>
            <a:r>
              <a:rPr lang="ja-JP" altLang="en-US"/>
              <a:t>它的关键特征是</a:t>
            </a:r>
            <a:r>
              <a:rPr lang="en-US" altLang="ja-JP" dirty="0"/>
              <a:t>——</a:t>
            </a:r>
            <a:r>
              <a:rPr lang="ja-JP" altLang="en-US" b="1"/>
              <a:t>通过一个 </a:t>
            </a:r>
            <a:r>
              <a:rPr lang="en-US" b="1" dirty="0"/>
              <a:t>key（</a:t>
            </a:r>
            <a:r>
              <a:rPr lang="ja-JP" altLang="en-US" b="1"/>
              <a:t>键）来访问一个 </a:t>
            </a:r>
            <a:r>
              <a:rPr lang="en-US" b="1" dirty="0"/>
              <a:t>item（</a:t>
            </a:r>
            <a:r>
              <a:rPr lang="ja-JP" altLang="en-US" b="1"/>
              <a:t>值）</a:t>
            </a:r>
            <a:r>
              <a:rPr lang="ja-JP" altLang="en-US"/>
              <a:t>。</a:t>
            </a:r>
          </a:p>
          <a:p>
            <a:endParaRPr lang="en-US" dirty="0"/>
          </a:p>
          <a:p>
            <a:r>
              <a:rPr lang="en-US" dirty="0"/>
              <a:t>Dictionary ADT </a:t>
            </a:r>
            <a:r>
              <a:rPr lang="ja-JP" altLang="en-US"/>
              <a:t>定义了三个最基本的操作：</a:t>
            </a:r>
            <a:endParaRPr lang="en-US" altLang="ja-JP" dirty="0"/>
          </a:p>
          <a:p>
            <a:r>
              <a:rPr lang="ja-JP" altLang="en-US"/>
              <a:t>”</a:t>
            </a:r>
            <a:r>
              <a:rPr lang="en-US" b="1" dirty="0" err="1"/>
              <a:t>findItem</a:t>
            </a:r>
            <a:r>
              <a:rPr lang="en-US" b="1" dirty="0"/>
              <a:t>(</a:t>
            </a:r>
            <a:r>
              <a:rPr lang="en-US" b="1" dirty="0" err="1"/>
              <a:t>i</a:t>
            </a:r>
            <a:r>
              <a:rPr lang="en-US" b="1" dirty="0"/>
              <a:t>)</a:t>
            </a:r>
            <a:r>
              <a:rPr lang="zh-CN" altLang="en-US" b="1" dirty="0"/>
              <a:t> </a:t>
            </a:r>
            <a:r>
              <a:rPr lang="en-US" dirty="0"/>
              <a:t>“</a:t>
            </a:r>
            <a:r>
              <a:rPr lang="ja-JP" altLang="en-US"/>
              <a:t>通过键 </a:t>
            </a:r>
            <a:r>
              <a:rPr lang="en-US" sz="1200" b="0" i="0" kern="1200" dirty="0" err="1">
                <a:solidFill>
                  <a:schemeClr val="tx1"/>
                </a:solidFill>
                <a:latin typeface="Comic Sans MS" panose="030F0902030302020204" pitchFamily="66" charset="0"/>
                <a:ea typeface="+mn-ea"/>
                <a:cs typeface="+mn-cs"/>
              </a:rPr>
              <a:t>i</a:t>
            </a:r>
            <a:r>
              <a:rPr lang="en-US" dirty="0"/>
              <a:t> </a:t>
            </a:r>
            <a:r>
              <a:rPr lang="ja-JP" altLang="en-US"/>
              <a:t>查找对应的项。例如通过学生学号找到学生的信息。”</a:t>
            </a:r>
          </a:p>
          <a:p>
            <a:r>
              <a:rPr lang="en-US" b="1" dirty="0"/>
              <a:t>insert(</a:t>
            </a:r>
            <a:r>
              <a:rPr lang="en-US" b="1" dirty="0" err="1"/>
              <a:t>i</a:t>
            </a:r>
            <a:r>
              <a:rPr lang="en-US" b="1" dirty="0"/>
              <a:t>)</a:t>
            </a:r>
            <a:r>
              <a:rPr lang="zh-CN" altLang="en-US" b="1" dirty="0"/>
              <a:t> </a:t>
            </a:r>
            <a:r>
              <a:rPr lang="en-US" dirty="0"/>
              <a:t>“</a:t>
            </a:r>
            <a:r>
              <a:rPr lang="ja-JP" altLang="en-US"/>
              <a:t>插入一个新的项，比如添加一个新的用户或商品记录。”</a:t>
            </a:r>
          </a:p>
          <a:p>
            <a:r>
              <a:rPr lang="en-US" b="1" dirty="0"/>
              <a:t>remove(</a:t>
            </a:r>
            <a:r>
              <a:rPr lang="en-US" b="1" dirty="0" err="1"/>
              <a:t>i</a:t>
            </a:r>
            <a:r>
              <a:rPr lang="en-US" b="1" dirty="0"/>
              <a:t>)</a:t>
            </a:r>
            <a:r>
              <a:rPr lang="zh-CN" altLang="en-US" b="1" dirty="0"/>
              <a:t> </a:t>
            </a:r>
            <a:r>
              <a:rPr lang="en-US" dirty="0"/>
              <a:t>“</a:t>
            </a:r>
            <a:r>
              <a:rPr lang="ja-JP" altLang="en-US"/>
              <a:t>删除一个项，比如删除一个已经注销的账户。”</a:t>
            </a:r>
          </a:p>
          <a:p>
            <a:endParaRPr lang="en-US" dirty="0"/>
          </a:p>
        </p:txBody>
      </p:sp>
      <p:sp>
        <p:nvSpPr>
          <p:cNvPr id="4" name="Slide Number Placeholder 3"/>
          <p:cNvSpPr>
            <a:spLocks noGrp="1"/>
          </p:cNvSpPr>
          <p:nvPr>
            <p:ph type="sldNum" sz="quarter" idx="5"/>
          </p:nvPr>
        </p:nvSpPr>
        <p:spPr/>
        <p:txBody>
          <a:bodyPr/>
          <a:lstStyle/>
          <a:p>
            <a:fld id="{24009DEB-A5ED-49DA-809F-4D64373B3F6A}" type="slidenum">
              <a:rPr lang="en-US" smtClean="0"/>
              <a:pPr/>
              <a:t>2</a:t>
            </a:fld>
            <a:endParaRPr lang="en-US" dirty="0"/>
          </a:p>
        </p:txBody>
      </p:sp>
    </p:spTree>
    <p:extLst>
      <p:ext uri="{BB962C8B-B14F-4D97-AF65-F5344CB8AC3E}">
        <p14:creationId xmlns:p14="http://schemas.microsoft.com/office/powerpoint/2010/main" val="49365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我们该</a:t>
            </a:r>
            <a:r>
              <a:rPr lang="ja-JP" altLang="en-US" b="1"/>
              <a:t>怎么实现一个字典</a:t>
            </a:r>
            <a:r>
              <a:rPr lang="ja-JP" altLang="en-US"/>
              <a:t>呢？</a:t>
            </a:r>
            <a:endParaRPr lang="en-US" altLang="ja-JP" dirty="0"/>
          </a:p>
          <a:p>
            <a:endParaRPr lang="en-US" altLang="ja-JP" dirty="0"/>
          </a:p>
          <a:p>
            <a:r>
              <a:rPr lang="ja-JP" altLang="en-US"/>
              <a:t>最简单的方式，是用**序列（</a:t>
            </a:r>
            <a:r>
              <a:rPr lang="en-US" dirty="0"/>
              <a:t>sequence）**</a:t>
            </a:r>
            <a:r>
              <a:rPr lang="ja-JP" altLang="en-US"/>
              <a:t>来实现。也就是说，把所有的键值对放在一个表或数组里</a:t>
            </a:r>
            <a:endParaRPr lang="en-US" altLang="ja-JP" dirty="0"/>
          </a:p>
          <a:p>
            <a:endParaRPr lang="en-US" dirty="0"/>
          </a:p>
          <a:p>
            <a:r>
              <a:rPr lang="ja-JP" altLang="en-US"/>
              <a:t>另一种方式，是用 </a:t>
            </a:r>
            <a:r>
              <a:rPr lang="ja-JP" altLang="en-US" b="1"/>
              <a:t>二叉搜索树（</a:t>
            </a:r>
            <a:r>
              <a:rPr lang="en-US" b="1" dirty="0"/>
              <a:t>BST）</a:t>
            </a:r>
            <a:r>
              <a:rPr lang="en-US" dirty="0"/>
              <a:t> </a:t>
            </a:r>
            <a:r>
              <a:rPr lang="ja-JP" altLang="en-US"/>
              <a:t>来实现字典。</a:t>
            </a:r>
            <a:r>
              <a:rPr lang="en-US" dirty="0"/>
              <a:t>BST </a:t>
            </a:r>
            <a:r>
              <a:rPr lang="ja-JP" altLang="en-US"/>
              <a:t>的好处是：查找、插入、删除的平均复杂度都是 </a:t>
            </a:r>
            <a:r>
              <a:rPr lang="en-US" dirty="0"/>
              <a:t>O(log n)；</a:t>
            </a:r>
          </a:p>
          <a:p>
            <a:r>
              <a:rPr lang="ja-JP" altLang="en-US"/>
              <a:t>数据是自动排序的，非常适合范围查询（</a:t>
            </a:r>
            <a:r>
              <a:rPr lang="en-US" dirty="0"/>
              <a:t>range query）。</a:t>
            </a:r>
          </a:p>
          <a:p>
            <a:r>
              <a:rPr lang="ja-JP" altLang="en-US"/>
              <a:t>但是它也有缺点</a:t>
            </a:r>
            <a:r>
              <a:rPr lang="en-US" altLang="ja-JP" dirty="0"/>
              <a:t>——</a:t>
            </a:r>
            <a:r>
              <a:rPr lang="ja-JP" altLang="en-US"/>
              <a:t>如果树退化成链表（比如插入的键值本身有序），效率就会降到 </a:t>
            </a:r>
            <a:r>
              <a:rPr lang="en-US" dirty="0"/>
              <a:t>O(n)。</a:t>
            </a:r>
            <a:br>
              <a:rPr lang="en-US" dirty="0"/>
            </a:br>
            <a:r>
              <a:rPr lang="ja-JP" altLang="en-US"/>
              <a:t>当然，我们可以用平衡树（如 </a:t>
            </a:r>
            <a:r>
              <a:rPr lang="en-US" dirty="0"/>
              <a:t>AVL</a:t>
            </a:r>
            <a:r>
              <a:rPr lang="ja-JP" altLang="en-US"/>
              <a:t>）来解决这个问题。</a:t>
            </a:r>
          </a:p>
          <a:p>
            <a:endParaRPr lang="en-US" dirty="0"/>
          </a:p>
          <a:p>
            <a:r>
              <a:rPr lang="ja-JP" altLang="en-US"/>
              <a:t>最后一种，也是我们今天要重点讲的，就是 </a:t>
            </a:r>
            <a:r>
              <a:rPr lang="en-US" b="1" dirty="0"/>
              <a:t>Hash Table（</a:t>
            </a:r>
            <a:r>
              <a:rPr lang="ja-JP" altLang="en-US" b="1"/>
              <a:t>哈希表）</a:t>
            </a:r>
            <a:endParaRPr lang="en-US" dirty="0"/>
          </a:p>
        </p:txBody>
      </p:sp>
      <p:sp>
        <p:nvSpPr>
          <p:cNvPr id="4" name="Slide Number Placeholder 3"/>
          <p:cNvSpPr>
            <a:spLocks noGrp="1"/>
          </p:cNvSpPr>
          <p:nvPr>
            <p:ph type="sldNum" sz="quarter" idx="5"/>
          </p:nvPr>
        </p:nvSpPr>
        <p:spPr/>
        <p:txBody>
          <a:bodyPr/>
          <a:lstStyle/>
          <a:p>
            <a:fld id="{24009DEB-A5ED-49DA-809F-4D64373B3F6A}" type="slidenum">
              <a:rPr lang="en-US" smtClean="0"/>
              <a:pPr/>
              <a:t>3</a:t>
            </a:fld>
            <a:endParaRPr lang="en-US" dirty="0"/>
          </a:p>
        </p:txBody>
      </p:sp>
    </p:spTree>
    <p:extLst>
      <p:ext uri="{BB962C8B-B14F-4D97-AF65-F5344CB8AC3E}">
        <p14:creationId xmlns:p14="http://schemas.microsoft.com/office/powerpoint/2010/main" val="686556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Hashing </a:t>
            </a:r>
            <a:r>
              <a:rPr lang="ja-JP" altLang="en-US"/>
              <a:t>是一种非常重要、也非常实用的技术，广泛应用于各种数据结构，比如我们刚刚提到的 </a:t>
            </a:r>
            <a:r>
              <a:rPr lang="en-US" dirty="0"/>
              <a:t>Dictionary</a:t>
            </a:r>
            <a:r>
              <a:rPr lang="ja-JP" altLang="en-US"/>
              <a:t>。</a:t>
            </a:r>
            <a:endParaRPr lang="en-US" altLang="ja-JP" dirty="0"/>
          </a:p>
          <a:p>
            <a:endParaRPr lang="en-US" dirty="0"/>
          </a:p>
          <a:p>
            <a:r>
              <a:rPr lang="ja-JP" altLang="en-US"/>
              <a:t>在理想情况下，哈希操作的时间复杂度是 </a:t>
            </a:r>
            <a:r>
              <a:rPr lang="en-US" b="1" dirty="0"/>
              <a:t>O(1)</a:t>
            </a:r>
            <a:r>
              <a:rPr lang="en-US" dirty="0"/>
              <a:t> ——</a:t>
            </a:r>
            <a:r>
              <a:rPr lang="ja-JP" altLang="en-US"/>
              <a:t>也就是常数时间。这意味着无论我们有 </a:t>
            </a:r>
            <a:r>
              <a:rPr lang="en-US" altLang="ja-JP" dirty="0"/>
              <a:t>10 </a:t>
            </a:r>
            <a:r>
              <a:rPr lang="ja-JP" altLang="en-US"/>
              <a:t>个元素还是 </a:t>
            </a:r>
            <a:r>
              <a:rPr lang="en-US" altLang="ja-JP" dirty="0"/>
              <a:t>100 </a:t>
            </a:r>
            <a:r>
              <a:rPr lang="ja-JP" altLang="en-US"/>
              <a:t>万个元素，</a:t>
            </a:r>
            <a:br>
              <a:rPr lang="ja-JP" altLang="en-US"/>
            </a:br>
            <a:r>
              <a:rPr lang="ja-JP" altLang="en-US"/>
              <a:t>平均来说，查找、插入、删除的时间几乎不变。</a:t>
            </a:r>
            <a:endParaRPr lang="en-US" altLang="ja-JP" dirty="0"/>
          </a:p>
          <a:p>
            <a:endParaRPr lang="en-US" dirty="0"/>
          </a:p>
          <a:p>
            <a:r>
              <a:rPr lang="ja-JP" altLang="en-US"/>
              <a:t>在最坏情况下，哈希表的性能会退化。那么时间复杂度就会退化成 </a:t>
            </a:r>
            <a:r>
              <a:rPr lang="en-US" dirty="0"/>
              <a:t>O(n)</a:t>
            </a:r>
          </a:p>
        </p:txBody>
      </p:sp>
      <p:sp>
        <p:nvSpPr>
          <p:cNvPr id="4" name="Slide Number Placeholder 3"/>
          <p:cNvSpPr>
            <a:spLocks noGrp="1"/>
          </p:cNvSpPr>
          <p:nvPr>
            <p:ph type="sldNum" sz="quarter" idx="5"/>
          </p:nvPr>
        </p:nvSpPr>
        <p:spPr/>
        <p:txBody>
          <a:bodyPr/>
          <a:lstStyle/>
          <a:p>
            <a:fld id="{24009DEB-A5ED-49DA-809F-4D64373B3F6A}" type="slidenum">
              <a:rPr lang="en-US" smtClean="0"/>
              <a:pPr/>
              <a:t>4</a:t>
            </a:fld>
            <a:endParaRPr lang="en-US" dirty="0"/>
          </a:p>
        </p:txBody>
      </p:sp>
    </p:spTree>
    <p:extLst>
      <p:ext uri="{BB962C8B-B14F-4D97-AF65-F5344CB8AC3E}">
        <p14:creationId xmlns:p14="http://schemas.microsoft.com/office/powerpoint/2010/main" val="3648998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Hashing </a:t>
            </a:r>
            <a:r>
              <a:rPr lang="ja-JP" altLang="en-US"/>
              <a:t>的核心在于一个东西</a:t>
            </a:r>
            <a:r>
              <a:rPr lang="en-US" altLang="ja-JP" dirty="0"/>
              <a:t>——</a:t>
            </a:r>
            <a:r>
              <a:rPr lang="en-US" b="1" dirty="0"/>
              <a:t>hash function（</a:t>
            </a:r>
            <a:r>
              <a:rPr lang="ja-JP" altLang="en-US" b="1"/>
              <a:t>哈希函数）</a:t>
            </a:r>
            <a:endParaRPr lang="en-US" altLang="ja-JP" b="1" dirty="0"/>
          </a:p>
          <a:p>
            <a:endParaRPr lang="en-US" b="1" dirty="0"/>
          </a:p>
          <a:p>
            <a:r>
              <a:rPr lang="ja-JP" altLang="en-US"/>
              <a:t>哈希函数的任务非常简单：</a:t>
            </a:r>
            <a:br>
              <a:rPr lang="ja-JP" altLang="en-US"/>
            </a:br>
            <a:r>
              <a:rPr lang="en-US" dirty="0"/>
              <a:t>👉 </a:t>
            </a:r>
            <a:r>
              <a:rPr lang="ja-JP" altLang="en-US"/>
              <a:t>把一个 </a:t>
            </a:r>
            <a:r>
              <a:rPr lang="en-US" dirty="0"/>
              <a:t>key（</a:t>
            </a:r>
            <a:r>
              <a:rPr lang="ja-JP" altLang="en-US"/>
              <a:t>键）转换成一个整数，</a:t>
            </a:r>
            <a:br>
              <a:rPr lang="ja-JP" altLang="en-US"/>
            </a:br>
            <a:r>
              <a:rPr lang="en-US" dirty="0"/>
              <a:t>👉 </a:t>
            </a:r>
            <a:r>
              <a:rPr lang="ja-JP" altLang="en-US"/>
              <a:t>这个整数就是哈希表（</a:t>
            </a:r>
            <a:r>
              <a:rPr lang="en-US" dirty="0"/>
              <a:t>hash table）</a:t>
            </a:r>
            <a:r>
              <a:rPr lang="ja-JP" altLang="en-US"/>
              <a:t>里的</a:t>
            </a:r>
            <a:r>
              <a:rPr lang="ja-JP" altLang="en-US" b="1"/>
              <a:t>位置（</a:t>
            </a:r>
            <a:r>
              <a:rPr lang="en-US" b="1" dirty="0"/>
              <a:t>position）</a:t>
            </a:r>
          </a:p>
          <a:p>
            <a:endParaRPr lang="en-US" b="1" dirty="0"/>
          </a:p>
          <a:p>
            <a:r>
              <a:rPr lang="ja-JP" altLang="en-US"/>
              <a:t>“理想情况下是这样的：</a:t>
            </a:r>
            <a:br>
              <a:rPr lang="ja-JP" altLang="en-US"/>
            </a:br>
            <a:r>
              <a:rPr lang="ja-JP" altLang="en-US"/>
              <a:t>假设我们有一个元素 </a:t>
            </a:r>
            <a:r>
              <a:rPr lang="en-US" b="1" dirty="0"/>
              <a:t>e</a:t>
            </a:r>
            <a:r>
              <a:rPr lang="en-US" dirty="0"/>
              <a:t>，</a:t>
            </a:r>
            <a:r>
              <a:rPr lang="ja-JP" altLang="en-US"/>
              <a:t>它的 </a:t>
            </a:r>
            <a:r>
              <a:rPr lang="en-US" dirty="0"/>
              <a:t>key </a:t>
            </a:r>
            <a:r>
              <a:rPr lang="ja-JP" altLang="en-US"/>
              <a:t>是 </a:t>
            </a:r>
            <a:r>
              <a:rPr lang="en-US" b="1" dirty="0"/>
              <a:t>k</a:t>
            </a:r>
            <a:r>
              <a:rPr lang="en-US" dirty="0"/>
              <a:t>，</a:t>
            </a:r>
            <a:br>
              <a:rPr lang="en-US" dirty="0"/>
            </a:br>
            <a:r>
              <a:rPr lang="ja-JP" altLang="en-US"/>
              <a:t>而我们定义的哈希函数是 </a:t>
            </a:r>
            <a:r>
              <a:rPr lang="en-US" b="1" dirty="0"/>
              <a:t>h</a:t>
            </a:r>
            <a:r>
              <a:rPr lang="en-US" dirty="0"/>
              <a:t>。</a:t>
            </a:r>
          </a:p>
          <a:p>
            <a:r>
              <a:rPr lang="ja-JP" altLang="en-US"/>
              <a:t>那么我们就把 </a:t>
            </a:r>
            <a:r>
              <a:rPr lang="en-US" dirty="0"/>
              <a:t>e </a:t>
            </a:r>
            <a:r>
              <a:rPr lang="ja-JP" altLang="en-US"/>
              <a:t>存放在表中第 </a:t>
            </a:r>
            <a:r>
              <a:rPr lang="en-US" b="1" dirty="0"/>
              <a:t>h(k)</a:t>
            </a:r>
            <a:r>
              <a:rPr lang="en-US" dirty="0"/>
              <a:t> </a:t>
            </a:r>
            <a:r>
              <a:rPr lang="ja-JP" altLang="en-US"/>
              <a:t>个位置上。</a:t>
            </a:r>
          </a:p>
          <a:p>
            <a:endParaRPr lang="en-US" dirty="0"/>
          </a:p>
          <a:p>
            <a:r>
              <a:rPr lang="ja-JP" altLang="en-US"/>
              <a:t>当我们想查找 </a:t>
            </a:r>
            <a:r>
              <a:rPr lang="en-US" dirty="0"/>
              <a:t>e </a:t>
            </a:r>
            <a:r>
              <a:rPr lang="ja-JP" altLang="en-US"/>
              <a:t>的时候，</a:t>
            </a:r>
            <a:br>
              <a:rPr lang="ja-JP" altLang="en-US"/>
            </a:br>
            <a:r>
              <a:rPr lang="ja-JP" altLang="en-US"/>
              <a:t>只需要重新计算一次哈希函数</a:t>
            </a:r>
            <a:r>
              <a:rPr lang="en-US" altLang="ja-JP" dirty="0"/>
              <a:t>——</a:t>
            </a:r>
            <a:r>
              <a:rPr lang="ja-JP" altLang="en-US"/>
              <a:t>也就是 </a:t>
            </a:r>
            <a:r>
              <a:rPr lang="en-US" dirty="0"/>
              <a:t>h(k)，</a:t>
            </a:r>
            <a:br>
              <a:rPr lang="en-US" dirty="0"/>
            </a:br>
            <a:r>
              <a:rPr lang="ja-JP" altLang="en-US"/>
              <a:t>直接跳到那个位置去看一眼就行。</a:t>
            </a:r>
          </a:p>
          <a:p>
            <a:r>
              <a:rPr lang="ja-JP" altLang="en-US"/>
              <a:t>如果那个位置有元素并且匹配成功，就找到了；</a:t>
            </a:r>
            <a:br>
              <a:rPr lang="ja-JP" altLang="en-US"/>
            </a:br>
            <a:r>
              <a:rPr lang="ja-JP" altLang="en-US"/>
              <a:t>如果没有，那说明字典中并不存在这个元素。</a:t>
            </a:r>
            <a:br>
              <a:rPr lang="ja-JP" altLang="en-US"/>
            </a:br>
            <a:r>
              <a:rPr lang="ja-JP" altLang="en-US"/>
              <a:t>整个过程几乎是瞬间完成。”</a:t>
            </a:r>
          </a:p>
          <a:p>
            <a:endParaRPr lang="en-US" dirty="0"/>
          </a:p>
        </p:txBody>
      </p:sp>
      <p:sp>
        <p:nvSpPr>
          <p:cNvPr id="4" name="Slide Number Placeholder 3"/>
          <p:cNvSpPr>
            <a:spLocks noGrp="1"/>
          </p:cNvSpPr>
          <p:nvPr>
            <p:ph type="sldNum" sz="quarter" idx="5"/>
          </p:nvPr>
        </p:nvSpPr>
        <p:spPr/>
        <p:txBody>
          <a:bodyPr/>
          <a:lstStyle/>
          <a:p>
            <a:fld id="{24009DEB-A5ED-49DA-809F-4D64373B3F6A}" type="slidenum">
              <a:rPr lang="en-US" smtClean="0"/>
              <a:pPr/>
              <a:t>5</a:t>
            </a:fld>
            <a:endParaRPr lang="en-US" dirty="0"/>
          </a:p>
        </p:txBody>
      </p:sp>
    </p:spTree>
    <p:extLst>
      <p:ext uri="{BB962C8B-B14F-4D97-AF65-F5344CB8AC3E}">
        <p14:creationId xmlns:p14="http://schemas.microsoft.com/office/powerpoint/2010/main" val="3670835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ja-JP" altLang="en-US"/>
                  <a:t>那现在我们来看一个具体的例子，看看哈希函数是如何真正工作的。</a:t>
                </a:r>
                <a:endParaRPr lang="en-US" altLang="ja-JP" dirty="0"/>
              </a:p>
              <a:p>
                <a:endParaRPr lang="en-US" dirty="0"/>
              </a:p>
              <a:p>
                <a:r>
                  <a:rPr lang="ja-JP" altLang="en-US"/>
                  <a:t>“假设我们要做一个学生记录的字典（</a:t>
                </a:r>
                <a:r>
                  <a:rPr lang="en-US" dirty="0"/>
                  <a:t>Dictionary Student Records）。</a:t>
                </a:r>
                <a:r>
                  <a:rPr lang="ja-JP" altLang="en-US"/>
                  <a:t>每个学生都有一个唯一的 </a:t>
                </a:r>
                <a:r>
                  <a:rPr lang="en-US" dirty="0"/>
                  <a:t>ID </a:t>
                </a:r>
                <a:r>
                  <a:rPr lang="ja-JP" altLang="en-US"/>
                  <a:t>编号，这些编号在 </a:t>
                </a:r>
                <a:r>
                  <a:rPr lang="en-US" altLang="ja-JP" b="1" dirty="0"/>
                  <a:t>1000 </a:t>
                </a:r>
                <a:r>
                  <a:rPr lang="ja-JP" altLang="en-US" b="1"/>
                  <a:t>到 </a:t>
                </a:r>
                <a:r>
                  <a:rPr lang="en-US" altLang="ja-JP" b="1" dirty="0"/>
                  <a:t>2000</a:t>
                </a:r>
                <a:r>
                  <a:rPr lang="ja-JP" altLang="en-US"/>
                  <a:t> 之间。</a:t>
                </a:r>
                <a:endParaRPr lang="en-US" altLang="ja-JP" dirty="0"/>
              </a:p>
              <a:p>
                <a:endParaRPr lang="en-US" dirty="0"/>
              </a:p>
              <a:p>
                <a:r>
                  <a:rPr lang="ja-JP" altLang="en-US"/>
                  <a:t>我们可以定义一个非常简单的哈希函数：</a:t>
                </a:r>
                <a14:m>
                  <m:oMath xmlns:m="http://schemas.openxmlformats.org/officeDocument/2006/math">
                    <m:r>
                      <a:rPr lang="en-US" altLang="ja-JP" sz="1200" b="0" i="1" kern="1200">
                        <a:solidFill>
                          <a:schemeClr val="tx1"/>
                        </a:solidFill>
                        <a:latin typeface="Comic Sans MS" panose="030F0902030302020204" pitchFamily="66" charset="0"/>
                        <a:ea typeface="+mn-ea"/>
                        <a:cs typeface="+mn-cs"/>
                      </a:rPr>
                      <m:t>h</m:t>
                    </m:r>
                    <m:d>
                      <m:dPr>
                        <m:ctrlPr>
                          <a:rPr lang="ar-AE" sz="1200" b="0" i="1" kern="1200">
                            <a:solidFill>
                              <a:schemeClr val="tx1"/>
                            </a:solidFill>
                            <a:latin typeface="Comic Sans MS" panose="030F0902030302020204" pitchFamily="66" charset="0"/>
                            <a:ea typeface="+mn-ea"/>
                            <a:cs typeface="+mn-cs"/>
                          </a:rPr>
                        </m:ctrlPr>
                      </m:dPr>
                      <m:e>
                        <m:r>
                          <a:rPr lang="ar-AE" sz="1200" b="0" i="1" kern="1200">
                            <a:solidFill>
                              <a:schemeClr val="tx1"/>
                            </a:solidFill>
                            <a:latin typeface="Comic Sans MS" panose="030F0902030302020204" pitchFamily="66" charset="0"/>
                            <a:ea typeface="+mn-ea"/>
                            <a:cs typeface="+mn-cs"/>
                          </a:rPr>
                          <m:t>𝑘</m:t>
                        </m:r>
                      </m:e>
                    </m:d>
                    <m:r>
                      <a:rPr lang="ar-AE" sz="1200" b="0" i="0" kern="1200">
                        <a:solidFill>
                          <a:schemeClr val="tx1"/>
                        </a:solidFill>
                        <a:latin typeface="Comic Sans MS" panose="030F0902030302020204" pitchFamily="66" charset="0"/>
                        <a:ea typeface="+mn-ea"/>
                        <a:cs typeface="+mn-cs"/>
                      </a:rPr>
                      <m:t>=</m:t>
                    </m:r>
                    <m:r>
                      <a:rPr lang="ar-AE" sz="1200" b="0" i="1" kern="1200">
                        <a:solidFill>
                          <a:schemeClr val="tx1"/>
                        </a:solidFill>
                        <a:latin typeface="Comic Sans MS" panose="030F0902030302020204" pitchFamily="66" charset="0"/>
                        <a:ea typeface="+mn-ea"/>
                        <a:cs typeface="+mn-cs"/>
                      </a:rPr>
                      <m:t>𝑘</m:t>
                    </m:r>
                    <m:r>
                      <a:rPr lang="ar-AE" sz="1200" b="0" i="0" kern="1200">
                        <a:solidFill>
                          <a:schemeClr val="tx1"/>
                        </a:solidFill>
                        <a:latin typeface="Comic Sans MS" panose="030F0902030302020204" pitchFamily="66" charset="0"/>
                        <a:ea typeface="+mn-ea"/>
                        <a:cs typeface="+mn-cs"/>
                      </a:rPr>
                      <m:t>−1000</m:t>
                    </m:r>
                  </m:oMath>
                </a14:m>
                <a:r>
                  <a:rPr lang="en-US" altLang="ja-JP" dirty="0"/>
                  <a:t> </a:t>
                </a:r>
                <a:r>
                  <a:rPr lang="ja-JP" altLang="en-US"/>
                  <a:t>这个函数的意思是</a:t>
                </a:r>
                <a:r>
                  <a:rPr lang="en-US" altLang="ja-JP" dirty="0"/>
                  <a:t>, </a:t>
                </a:r>
                <a:r>
                  <a:rPr lang="ja-JP" altLang="en-US"/>
                  <a:t>把学生的 </a:t>
                </a:r>
                <a:r>
                  <a:rPr lang="en-US" dirty="0"/>
                  <a:t>ID </a:t>
                </a:r>
                <a:r>
                  <a:rPr lang="ja-JP" altLang="en-US"/>
                  <a:t>减去 </a:t>
                </a:r>
                <a:r>
                  <a:rPr lang="en-US" altLang="ja-JP" dirty="0"/>
                  <a:t>1000</a:t>
                </a:r>
                <a:r>
                  <a:rPr lang="ja-JP" altLang="en-US"/>
                  <a:t>，就得到它在表中的位置。</a:t>
                </a:r>
                <a:endParaRPr lang="en-US" altLang="ja-JP" dirty="0"/>
              </a:p>
              <a:p>
                <a:endParaRPr lang="en-US" altLang="ja-JP" dirty="0"/>
              </a:p>
              <a:p>
                <a:r>
                  <a:rPr lang="ja-JP" altLang="en-US"/>
                  <a:t>这样，每一个学生的记录都能被</a:t>
                </a:r>
                <a:r>
                  <a:rPr lang="ja-JP" altLang="en-US" b="1"/>
                  <a:t>唯一地映射到表中的一个格子</a:t>
                </a:r>
                <a:r>
                  <a:rPr lang="ja-JP" altLang="en-US"/>
                  <a:t>。</a:t>
                </a:r>
              </a:p>
              <a:p>
                <a:endParaRPr lang="en-US" dirty="0"/>
              </a:p>
            </p:txBody>
          </p:sp>
        </mc:Choice>
        <mc:Fallback>
          <p:sp>
            <p:nvSpPr>
              <p:cNvPr id="3" name="Notes Placeholder 2"/>
              <p:cNvSpPr>
                <a:spLocks noGrp="1"/>
              </p:cNvSpPr>
              <p:nvPr>
                <p:ph type="body" idx="1"/>
              </p:nvPr>
            </p:nvSpPr>
            <p:spPr/>
            <p:txBody>
              <a:bodyPr/>
              <a:lstStyle/>
              <a:p>
                <a:r>
                  <a:rPr lang="ja-JP" altLang="en-US"/>
                  <a:t>那现在我们来看一个具体的例子，看看哈希函数是如何真正工作的。</a:t>
                </a:r>
                <a:endParaRPr lang="en-US" altLang="ja-JP" dirty="0"/>
              </a:p>
              <a:p>
                <a:endParaRPr lang="en-US" dirty="0"/>
              </a:p>
              <a:p>
                <a:r>
                  <a:rPr lang="ja-JP" altLang="en-US"/>
                  <a:t>“假设我们要做一个学生记录的字典（</a:t>
                </a:r>
                <a:r>
                  <a:rPr lang="en-US" dirty="0"/>
                  <a:t>Dictionary Student Records）。</a:t>
                </a:r>
                <a:r>
                  <a:rPr lang="ja-JP" altLang="en-US"/>
                  <a:t>每个学生都有一个唯一的 </a:t>
                </a:r>
                <a:r>
                  <a:rPr lang="en-US" dirty="0"/>
                  <a:t>ID </a:t>
                </a:r>
                <a:r>
                  <a:rPr lang="ja-JP" altLang="en-US"/>
                  <a:t>编号，这些编号在 </a:t>
                </a:r>
                <a:r>
                  <a:rPr lang="en-US" altLang="ja-JP" b="1" dirty="0"/>
                  <a:t>1000 </a:t>
                </a:r>
                <a:r>
                  <a:rPr lang="ja-JP" altLang="en-US" b="1"/>
                  <a:t>到 </a:t>
                </a:r>
                <a:r>
                  <a:rPr lang="en-US" altLang="ja-JP" b="1" dirty="0"/>
                  <a:t>2000</a:t>
                </a:r>
                <a:r>
                  <a:rPr lang="ja-JP" altLang="en-US"/>
                  <a:t> 之间。</a:t>
                </a:r>
                <a:endParaRPr lang="en-US" altLang="ja-JP" dirty="0"/>
              </a:p>
              <a:p>
                <a:endParaRPr lang="en-US" dirty="0"/>
              </a:p>
              <a:p>
                <a:r>
                  <a:rPr lang="ja-JP" altLang="en-US"/>
                  <a:t>我们可以定义一个非常简单的哈希函数：</a:t>
                </a:r>
                <a:r>
                  <a:rPr lang="en-US" altLang="ja-JP" sz="1200" b="0" i="0" kern="1200">
                    <a:solidFill>
                      <a:schemeClr val="tx1"/>
                    </a:solidFill>
                    <a:latin typeface="Comic Sans MS" panose="030F0902030302020204" pitchFamily="66" charset="0"/>
                    <a:ea typeface="+mn-ea"/>
                    <a:cs typeface="+mn-cs"/>
                  </a:rPr>
                  <a:t>ℎ</a:t>
                </a:r>
                <a:r>
                  <a:rPr lang="ar-AE" sz="1200" b="0" i="0" kern="1200">
                    <a:solidFill>
                      <a:schemeClr val="tx1"/>
                    </a:solidFill>
                    <a:latin typeface="Comic Sans MS" panose="030F0902030302020204" pitchFamily="66" charset="0"/>
                    <a:ea typeface="+mn-ea"/>
                    <a:cs typeface="+mn-cs"/>
                  </a:rPr>
                  <a:t>(𝑘)=𝑘−1000</a:t>
                </a:r>
                <a:r>
                  <a:rPr lang="en-US" altLang="ja-JP" dirty="0"/>
                  <a:t> </a:t>
                </a:r>
                <a:r>
                  <a:rPr lang="ja-JP" altLang="en-US"/>
                  <a:t>这个函数的意思是</a:t>
                </a:r>
                <a:r>
                  <a:rPr lang="en-US" altLang="ja-JP" dirty="0"/>
                  <a:t>, </a:t>
                </a:r>
                <a:r>
                  <a:rPr lang="ja-JP" altLang="en-US"/>
                  <a:t>把学生的 </a:t>
                </a:r>
                <a:r>
                  <a:rPr lang="en-US" dirty="0"/>
                  <a:t>ID </a:t>
                </a:r>
                <a:r>
                  <a:rPr lang="ja-JP" altLang="en-US"/>
                  <a:t>减去 </a:t>
                </a:r>
                <a:r>
                  <a:rPr lang="en-US" altLang="ja-JP" dirty="0"/>
                  <a:t>1000</a:t>
                </a:r>
                <a:r>
                  <a:rPr lang="ja-JP" altLang="en-US"/>
                  <a:t>，就得到它在表中的位置。</a:t>
                </a:r>
                <a:endParaRPr lang="en-US" altLang="ja-JP" dirty="0"/>
              </a:p>
              <a:p>
                <a:endParaRPr lang="en-US" altLang="ja-JP" dirty="0"/>
              </a:p>
              <a:p>
                <a:r>
                  <a:rPr lang="ja-JP" altLang="en-US"/>
                  <a:t>这样，每一个学生的记录都能被</a:t>
                </a:r>
                <a:r>
                  <a:rPr lang="ja-JP" altLang="en-US" b="1"/>
                  <a:t>唯一地映射到表中的一个格子</a:t>
                </a:r>
                <a:r>
                  <a:rPr lang="ja-JP" altLang="en-US"/>
                  <a:t>。</a:t>
                </a:r>
              </a:p>
              <a:p>
                <a:endParaRPr lang="en-US" dirty="0"/>
              </a:p>
            </p:txBody>
          </p:sp>
        </mc:Fallback>
      </mc:AlternateContent>
      <p:sp>
        <p:nvSpPr>
          <p:cNvPr id="4" name="Slide Number Placeholder 3"/>
          <p:cNvSpPr>
            <a:spLocks noGrp="1"/>
          </p:cNvSpPr>
          <p:nvPr>
            <p:ph type="sldNum" sz="quarter" idx="5"/>
          </p:nvPr>
        </p:nvSpPr>
        <p:spPr/>
        <p:txBody>
          <a:bodyPr/>
          <a:lstStyle/>
          <a:p>
            <a:fld id="{24009DEB-A5ED-49DA-809F-4D64373B3F6A}" type="slidenum">
              <a:rPr lang="en-US" smtClean="0"/>
              <a:pPr/>
              <a:t>6</a:t>
            </a:fld>
            <a:endParaRPr lang="en-US" dirty="0"/>
          </a:p>
        </p:txBody>
      </p:sp>
    </p:spTree>
    <p:extLst>
      <p:ext uri="{BB962C8B-B14F-4D97-AF65-F5344CB8AC3E}">
        <p14:creationId xmlns:p14="http://schemas.microsoft.com/office/powerpoint/2010/main" val="3029984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首先，建立一个哈希表需要一点初始化时间。假设哈希表中有 </a:t>
            </a:r>
            <a:r>
              <a:rPr lang="en-US" b="1" dirty="0"/>
              <a:t>b</a:t>
            </a:r>
            <a:r>
              <a:rPr lang="en-US" dirty="0"/>
              <a:t> </a:t>
            </a:r>
            <a:r>
              <a:rPr lang="ja-JP" altLang="en-US"/>
              <a:t>个位置，也叫 </a:t>
            </a:r>
            <a:r>
              <a:rPr lang="en-US" b="1" dirty="0"/>
              <a:t>buckets（</a:t>
            </a:r>
            <a:r>
              <a:rPr lang="ja-JP" altLang="en-US" b="1"/>
              <a:t>桶）</a:t>
            </a:r>
            <a:r>
              <a:rPr lang="ja-JP" altLang="en-US"/>
              <a:t>。我们要先创建这些存储空间，让它们都处于空状态。</a:t>
            </a:r>
          </a:p>
          <a:p>
            <a:r>
              <a:rPr lang="ja-JP" altLang="en-US"/>
              <a:t>这个过程需要 </a:t>
            </a:r>
            <a:r>
              <a:rPr lang="en-US" dirty="0"/>
              <a:t>O(b) </a:t>
            </a:r>
            <a:r>
              <a:rPr lang="ja-JP" altLang="en-US"/>
              <a:t>的时间</a:t>
            </a:r>
            <a:r>
              <a:rPr lang="en-US" altLang="ja-JP" dirty="0"/>
              <a:t>——</a:t>
            </a:r>
            <a:r>
              <a:rPr lang="ja-JP" altLang="en-US"/>
              <a:t>也就是说，初始化的时间和桶的数量成正比。一旦表建立完成，后面的操作就会非常快。</a:t>
            </a:r>
            <a:endParaRPr lang="en-US" altLang="ja-JP" dirty="0"/>
          </a:p>
          <a:p>
            <a:endParaRPr lang="en-US" altLang="ja-JP" dirty="0"/>
          </a:p>
          <a:p>
            <a:br>
              <a:rPr lang="en-US" altLang="ja-JP" dirty="0"/>
            </a:br>
            <a:r>
              <a:rPr lang="ja-JP" altLang="en-US"/>
              <a:t>在理想情况下，哈希表能在 </a:t>
            </a:r>
            <a:r>
              <a:rPr lang="en-US" b="1" dirty="0"/>
              <a:t>O(1)</a:t>
            </a:r>
            <a:r>
              <a:rPr lang="en-US" dirty="0"/>
              <a:t> </a:t>
            </a:r>
            <a:r>
              <a:rPr lang="ja-JP" altLang="en-US"/>
              <a:t>的时间内完成插入（</a:t>
            </a:r>
            <a:r>
              <a:rPr lang="en-US" dirty="0"/>
              <a:t>insert）、</a:t>
            </a:r>
            <a:r>
              <a:rPr lang="ja-JP" altLang="en-US"/>
              <a:t>删除（</a:t>
            </a:r>
            <a:r>
              <a:rPr lang="en-US" dirty="0"/>
              <a:t>remove）、</a:t>
            </a:r>
            <a:r>
              <a:rPr lang="ja-JP" altLang="en-US"/>
              <a:t>查找（</a:t>
            </a:r>
            <a:r>
              <a:rPr lang="en-US" dirty="0"/>
              <a:t>search）。</a:t>
            </a:r>
          </a:p>
          <a:p>
            <a:r>
              <a:rPr lang="ja-JP" altLang="en-US"/>
              <a:t>什么意思呢？就是无论表中有 </a:t>
            </a:r>
            <a:r>
              <a:rPr lang="en-US" altLang="ja-JP" dirty="0"/>
              <a:t>10 </a:t>
            </a:r>
            <a:r>
              <a:rPr lang="ja-JP" altLang="en-US"/>
              <a:t>个元素还是 </a:t>
            </a:r>
            <a:r>
              <a:rPr lang="en-US" altLang="ja-JP" dirty="0"/>
              <a:t>100 </a:t>
            </a:r>
            <a:r>
              <a:rPr lang="ja-JP" altLang="en-US"/>
              <a:t>万个元素，平均查找、插入、删除的时间几乎不变。</a:t>
            </a:r>
            <a:endParaRPr lang="en-US" altLang="ja-JP" dirty="0"/>
          </a:p>
          <a:p>
            <a:endParaRPr lang="en-US" altLang="ja-JP" dirty="0"/>
          </a:p>
          <a:p>
            <a:r>
              <a:rPr lang="ja-JP" altLang="en-US"/>
              <a:t>为什么？因为我们不需要一个一个地找，而是直接用哈希函数算出元素的位置</a:t>
            </a:r>
            <a:r>
              <a:rPr lang="en-US" altLang="ja-JP" dirty="0"/>
              <a:t>——</a:t>
            </a:r>
            <a:r>
              <a:rPr lang="ja-JP" altLang="en-US"/>
              <a:t>一步到位。</a:t>
            </a:r>
          </a:p>
          <a:p>
            <a:endParaRPr lang="ja-JP" altLang="en-US"/>
          </a:p>
          <a:p>
            <a:endParaRPr lang="en-US" dirty="0"/>
          </a:p>
        </p:txBody>
      </p:sp>
      <p:sp>
        <p:nvSpPr>
          <p:cNvPr id="4" name="Slide Number Placeholder 3"/>
          <p:cNvSpPr>
            <a:spLocks noGrp="1"/>
          </p:cNvSpPr>
          <p:nvPr>
            <p:ph type="sldNum" sz="quarter" idx="5"/>
          </p:nvPr>
        </p:nvSpPr>
        <p:spPr/>
        <p:txBody>
          <a:bodyPr/>
          <a:lstStyle/>
          <a:p>
            <a:fld id="{24009DEB-A5ED-49DA-809F-4D64373B3F6A}" type="slidenum">
              <a:rPr lang="en-US" smtClean="0"/>
              <a:pPr/>
              <a:t>7</a:t>
            </a:fld>
            <a:endParaRPr lang="en-US" dirty="0"/>
          </a:p>
        </p:txBody>
      </p:sp>
    </p:spTree>
    <p:extLst>
      <p:ext uri="{BB962C8B-B14F-4D97-AF65-F5344CB8AC3E}">
        <p14:creationId xmlns:p14="http://schemas.microsoft.com/office/powerpoint/2010/main" val="994302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009DEB-A5ED-49DA-809F-4D64373B3F6A}" type="slidenum">
              <a:rPr lang="en-US" smtClean="0"/>
              <a:pPr/>
              <a:t>8</a:t>
            </a:fld>
            <a:endParaRPr lang="en-US" dirty="0"/>
          </a:p>
        </p:txBody>
      </p:sp>
    </p:spTree>
    <p:extLst>
      <p:ext uri="{BB962C8B-B14F-4D97-AF65-F5344CB8AC3E}">
        <p14:creationId xmlns:p14="http://schemas.microsoft.com/office/powerpoint/2010/main" val="2993101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D0F8C723-035A-4CB3-9C59-1A88DFA1EAFE}" type="datetimeFigureOut">
              <a:rPr lang="en-US" smtClean="0"/>
              <a:t>10/21/25</a:t>
            </a:fld>
            <a:endParaRPr 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5FF07A74-BFA3-49F9-A82A-B452F8E04B77}" type="slidenum">
              <a:rPr lang="en-US" smtClean="0"/>
              <a:t>‹#›</a:t>
            </a:fld>
            <a:endParaRPr lang="en-US"/>
          </a:p>
        </p:txBody>
      </p:sp>
      <p:sp>
        <p:nvSpPr>
          <p:cNvPr id="7" name="Rectangle 6">
            <a:extLst>
              <a:ext uri="{FF2B5EF4-FFF2-40B4-BE49-F238E27FC236}">
                <a16:creationId xmlns:a16="http://schemas.microsoft.com/office/drawing/2014/main" id="{385ED669-E0AE-6BA3-AF9A-919525C9612D}"/>
              </a:ext>
            </a:extLst>
          </p:cNvPr>
          <p:cNvSpPr/>
          <p:nvPr userDrawn="1"/>
        </p:nvSpPr>
        <p:spPr>
          <a:xfrm>
            <a:off x="0" y="6595110"/>
            <a:ext cx="9144000" cy="262889"/>
          </a:xfrm>
          <a:prstGeom prst="rect">
            <a:avLst/>
          </a:prstGeom>
          <a:solidFill>
            <a:srgbClr val="007B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Comic Sans MS" panose="030F0902030302020204" pitchFamily="66" charset="0"/>
              </a:rPr>
              <a:t>CSCE 2110 – Foundations of Data Structure</a:t>
            </a:r>
          </a:p>
        </p:txBody>
      </p:sp>
      <p:cxnSp>
        <p:nvCxnSpPr>
          <p:cNvPr id="8" name="Straight Connector 7">
            <a:extLst>
              <a:ext uri="{FF2B5EF4-FFF2-40B4-BE49-F238E27FC236}">
                <a16:creationId xmlns:a16="http://schemas.microsoft.com/office/drawing/2014/main" id="{90861336-78B4-27D4-F4BD-746A16AE10CD}"/>
              </a:ext>
            </a:extLst>
          </p:cNvPr>
          <p:cNvCxnSpPr>
            <a:cxnSpLocks/>
          </p:cNvCxnSpPr>
          <p:nvPr userDrawn="1"/>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187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D0F8C723-035A-4CB3-9C59-1A88DFA1EAFE}" type="datetimeFigureOut">
              <a:rPr lang="en-US" smtClean="0"/>
              <a:t>10/21/25</a:t>
            </a:fld>
            <a:endParaRPr 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5FF07A74-BFA3-49F9-A82A-B452F8E04B77}" type="slidenum">
              <a:rPr lang="en-US" smtClean="0"/>
              <a:t>‹#›</a:t>
            </a:fld>
            <a:endParaRPr lang="en-US"/>
          </a:p>
        </p:txBody>
      </p:sp>
    </p:spTree>
    <p:extLst>
      <p:ext uri="{BB962C8B-B14F-4D97-AF65-F5344CB8AC3E}">
        <p14:creationId xmlns:p14="http://schemas.microsoft.com/office/powerpoint/2010/main" val="2990737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D0F8C723-035A-4CB3-9C59-1A88DFA1EAFE}" type="datetimeFigureOut">
              <a:rPr lang="en-US" smtClean="0"/>
              <a:t>10/21/25</a:t>
            </a:fld>
            <a:endParaRPr 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5FF07A74-BFA3-49F9-A82A-B452F8E04B77}" type="slidenum">
              <a:rPr lang="en-US" smtClean="0"/>
              <a:t>‹#›</a:t>
            </a:fld>
            <a:endParaRPr lang="en-US"/>
          </a:p>
        </p:txBody>
      </p:sp>
    </p:spTree>
    <p:extLst>
      <p:ext uri="{BB962C8B-B14F-4D97-AF65-F5344CB8AC3E}">
        <p14:creationId xmlns:p14="http://schemas.microsoft.com/office/powerpoint/2010/main" val="2848655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599" y="210209"/>
            <a:ext cx="8686799" cy="732278"/>
          </a:xfrm>
        </p:spPr>
        <p:txBody>
          <a:bodyPr/>
          <a:lstStyle/>
          <a:p>
            <a:r>
              <a:rPr lang="en-US" dirty="0"/>
              <a:t>Click to edit Master title style</a:t>
            </a:r>
          </a:p>
        </p:txBody>
      </p:sp>
      <p:sp>
        <p:nvSpPr>
          <p:cNvPr id="3" name="Content Placeholder 2"/>
          <p:cNvSpPr>
            <a:spLocks noGrp="1"/>
          </p:cNvSpPr>
          <p:nvPr>
            <p:ph idx="1"/>
          </p:nvPr>
        </p:nvSpPr>
        <p:spPr>
          <a:xfrm>
            <a:off x="228599" y="1142453"/>
            <a:ext cx="8686799" cy="4351338"/>
          </a:xfrm>
        </p:spPr>
        <p:txBody>
          <a:bodyPr/>
          <a:lstStyle>
            <a:lvl1pPr indent="-512064">
              <a:lnSpc>
                <a:spcPct val="100000"/>
              </a:lnSpc>
              <a:spcAft>
                <a:spcPts val="600"/>
              </a:spcAft>
              <a:defRPr/>
            </a:lvl1pPr>
            <a:lvl2pPr indent="-512064">
              <a:lnSpc>
                <a:spcPct val="100000"/>
              </a:lnSpc>
              <a:spcAft>
                <a:spcPts val="600"/>
              </a:spcAft>
              <a:defRPr/>
            </a:lvl2pPr>
            <a:lvl3pPr indent="-512064">
              <a:lnSpc>
                <a:spcPct val="100000"/>
              </a:lnSpc>
              <a:spcAft>
                <a:spcPts val="600"/>
              </a:spcAft>
              <a:defRPr/>
            </a:lvl3pPr>
            <a:lvl4pPr indent="-512064">
              <a:lnSpc>
                <a:spcPct val="100000"/>
              </a:lnSpc>
              <a:spcAft>
                <a:spcPts val="600"/>
              </a:spcAft>
              <a:defRPr/>
            </a:lvl4pPr>
            <a:lvl5pPr indent="-512064">
              <a:lnSpc>
                <a:spcPct val="100000"/>
              </a:lnSpc>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4FDA8C5D-D891-771A-0F0A-AE2662FB7837}"/>
              </a:ext>
            </a:extLst>
          </p:cNvPr>
          <p:cNvCxnSpPr>
            <a:cxnSpLocks/>
          </p:cNvCxnSpPr>
          <p:nvPr userDrawn="1"/>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39C5064-4BB9-EB0C-8DC5-773623E5EF51}"/>
              </a:ext>
            </a:extLst>
          </p:cNvPr>
          <p:cNvSpPr/>
          <p:nvPr userDrawn="1"/>
        </p:nvSpPr>
        <p:spPr>
          <a:xfrm>
            <a:off x="0" y="6595110"/>
            <a:ext cx="9144000" cy="262889"/>
          </a:xfrm>
          <a:prstGeom prst="rect">
            <a:avLst/>
          </a:prstGeom>
          <a:solidFill>
            <a:srgbClr val="007B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Comic Sans MS" panose="030F0902030302020204" pitchFamily="66" charset="0"/>
              </a:rPr>
              <a:t>CSCE 2110 – Foundations of Data Structure</a:t>
            </a:r>
          </a:p>
        </p:txBody>
      </p:sp>
    </p:spTree>
    <p:extLst>
      <p:ext uri="{BB962C8B-B14F-4D97-AF65-F5344CB8AC3E}">
        <p14:creationId xmlns:p14="http://schemas.microsoft.com/office/powerpoint/2010/main" val="97273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D0F8C723-035A-4CB3-9C59-1A88DFA1EAFE}" type="datetimeFigureOut">
              <a:rPr lang="en-US" smtClean="0"/>
              <a:t>10/21/25</a:t>
            </a:fld>
            <a:endParaRPr 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3"/>
            <a:ext cx="2057400" cy="365125"/>
          </a:xfrm>
          <a:prstGeom prst="rect">
            <a:avLst/>
          </a:prstGeom>
        </p:spPr>
        <p:txBody>
          <a:bodyPr/>
          <a:lstStyle/>
          <a:p>
            <a:fld id="{5FF07A74-BFA3-49F9-A82A-B452F8E04B77}" type="slidenum">
              <a:rPr lang="en-US" smtClean="0"/>
              <a:t>‹#›</a:t>
            </a:fld>
            <a:endParaRPr lang="en-US"/>
          </a:p>
        </p:txBody>
      </p:sp>
    </p:spTree>
    <p:extLst>
      <p:ext uri="{BB962C8B-B14F-4D97-AF65-F5344CB8AC3E}">
        <p14:creationId xmlns:p14="http://schemas.microsoft.com/office/powerpoint/2010/main" val="3773575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D0F8C723-035A-4CB3-9C59-1A88DFA1EAFE}" type="datetimeFigureOut">
              <a:rPr lang="en-US" smtClean="0"/>
              <a:t>10/21/25</a:t>
            </a:fld>
            <a:endParaRPr 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5FF07A74-BFA3-49F9-A82A-B452F8E04B77}" type="slidenum">
              <a:rPr lang="en-US" smtClean="0"/>
              <a:t>‹#›</a:t>
            </a:fld>
            <a:endParaRPr lang="en-US"/>
          </a:p>
        </p:txBody>
      </p:sp>
    </p:spTree>
    <p:extLst>
      <p:ext uri="{BB962C8B-B14F-4D97-AF65-F5344CB8AC3E}">
        <p14:creationId xmlns:p14="http://schemas.microsoft.com/office/powerpoint/2010/main" val="342396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28650" y="6356353"/>
            <a:ext cx="2057400" cy="365125"/>
          </a:xfrm>
          <a:prstGeom prst="rect">
            <a:avLst/>
          </a:prstGeom>
        </p:spPr>
        <p:txBody>
          <a:bodyPr/>
          <a:lstStyle/>
          <a:p>
            <a:fld id="{D0F8C723-035A-4CB3-9C59-1A88DFA1EAFE}" type="datetimeFigureOut">
              <a:rPr lang="en-US" smtClean="0"/>
              <a:t>10/21/25</a:t>
            </a:fld>
            <a:endParaRPr lang="en-US"/>
          </a:p>
        </p:txBody>
      </p:sp>
      <p:sp>
        <p:nvSpPr>
          <p:cNvPr id="8" name="Footer Placeholder 7"/>
          <p:cNvSpPr>
            <a:spLocks noGrp="1"/>
          </p:cNvSpPr>
          <p:nvPr>
            <p:ph type="ftr" sz="quarter" idx="11"/>
          </p:nvPr>
        </p:nvSpPr>
        <p:spPr>
          <a:xfrm>
            <a:off x="3028950" y="6356353"/>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3"/>
            <a:ext cx="2057400" cy="365125"/>
          </a:xfrm>
          <a:prstGeom prst="rect">
            <a:avLst/>
          </a:prstGeom>
        </p:spPr>
        <p:txBody>
          <a:bodyPr/>
          <a:lstStyle/>
          <a:p>
            <a:fld id="{5FF07A74-BFA3-49F9-A82A-B452F8E04B77}" type="slidenum">
              <a:rPr lang="en-US" smtClean="0"/>
              <a:t>‹#›</a:t>
            </a:fld>
            <a:endParaRPr lang="en-US"/>
          </a:p>
        </p:txBody>
      </p:sp>
    </p:spTree>
    <p:extLst>
      <p:ext uri="{BB962C8B-B14F-4D97-AF65-F5344CB8AC3E}">
        <p14:creationId xmlns:p14="http://schemas.microsoft.com/office/powerpoint/2010/main" val="2757833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8650" y="6356353"/>
            <a:ext cx="2057400" cy="365125"/>
          </a:xfrm>
          <a:prstGeom prst="rect">
            <a:avLst/>
          </a:prstGeom>
        </p:spPr>
        <p:txBody>
          <a:bodyPr/>
          <a:lstStyle/>
          <a:p>
            <a:fld id="{D0F8C723-035A-4CB3-9C59-1A88DFA1EAFE}" type="datetimeFigureOut">
              <a:rPr lang="en-US" smtClean="0"/>
              <a:t>10/21/25</a:t>
            </a:fld>
            <a:endParaRPr lang="en-US"/>
          </a:p>
        </p:txBody>
      </p:sp>
      <p:sp>
        <p:nvSpPr>
          <p:cNvPr id="4" name="Footer Placeholder 3"/>
          <p:cNvSpPr>
            <a:spLocks noGrp="1"/>
          </p:cNvSpPr>
          <p:nvPr>
            <p:ph type="ftr" sz="quarter" idx="11"/>
          </p:nvPr>
        </p:nvSpPr>
        <p:spPr>
          <a:xfrm>
            <a:off x="3028950" y="6356353"/>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3"/>
            <a:ext cx="2057400" cy="365125"/>
          </a:xfrm>
          <a:prstGeom prst="rect">
            <a:avLst/>
          </a:prstGeom>
        </p:spPr>
        <p:txBody>
          <a:bodyPr/>
          <a:lstStyle/>
          <a:p>
            <a:fld id="{5FF07A74-BFA3-49F9-A82A-B452F8E04B77}" type="slidenum">
              <a:rPr lang="en-US" smtClean="0"/>
              <a:t>‹#›</a:t>
            </a:fld>
            <a:endParaRPr lang="en-US"/>
          </a:p>
        </p:txBody>
      </p:sp>
    </p:spTree>
    <p:extLst>
      <p:ext uri="{BB962C8B-B14F-4D97-AF65-F5344CB8AC3E}">
        <p14:creationId xmlns:p14="http://schemas.microsoft.com/office/powerpoint/2010/main" val="3990936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3"/>
            <a:ext cx="2057400" cy="365125"/>
          </a:xfrm>
          <a:prstGeom prst="rect">
            <a:avLst/>
          </a:prstGeom>
        </p:spPr>
        <p:txBody>
          <a:bodyPr/>
          <a:lstStyle/>
          <a:p>
            <a:fld id="{D0F8C723-035A-4CB3-9C59-1A88DFA1EAFE}" type="datetimeFigureOut">
              <a:rPr lang="en-US" smtClean="0"/>
              <a:t>10/21/25</a:t>
            </a:fld>
            <a:endParaRPr lang="en-US"/>
          </a:p>
        </p:txBody>
      </p:sp>
      <p:sp>
        <p:nvSpPr>
          <p:cNvPr id="3" name="Footer Placeholder 2"/>
          <p:cNvSpPr>
            <a:spLocks noGrp="1"/>
          </p:cNvSpPr>
          <p:nvPr>
            <p:ph type="ftr" sz="quarter" idx="11"/>
          </p:nvPr>
        </p:nvSpPr>
        <p:spPr>
          <a:xfrm>
            <a:off x="3028950" y="6356353"/>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3"/>
            <a:ext cx="2057400" cy="365125"/>
          </a:xfrm>
          <a:prstGeom prst="rect">
            <a:avLst/>
          </a:prstGeom>
        </p:spPr>
        <p:txBody>
          <a:bodyPr/>
          <a:lstStyle/>
          <a:p>
            <a:fld id="{5FF07A74-BFA3-49F9-A82A-B452F8E04B77}" type="slidenum">
              <a:rPr lang="en-US" smtClean="0"/>
              <a:t>‹#›</a:t>
            </a:fld>
            <a:endParaRPr lang="en-US"/>
          </a:p>
        </p:txBody>
      </p:sp>
    </p:spTree>
    <p:extLst>
      <p:ext uri="{BB962C8B-B14F-4D97-AF65-F5344CB8AC3E}">
        <p14:creationId xmlns:p14="http://schemas.microsoft.com/office/powerpoint/2010/main" val="1264773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D0F8C723-035A-4CB3-9C59-1A88DFA1EAFE}" type="datetimeFigureOut">
              <a:rPr lang="en-US" smtClean="0"/>
              <a:t>10/21/25</a:t>
            </a:fld>
            <a:endParaRPr 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5FF07A74-BFA3-49F9-A82A-B452F8E04B77}" type="slidenum">
              <a:rPr lang="en-US" smtClean="0"/>
              <a:t>‹#›</a:t>
            </a:fld>
            <a:endParaRPr lang="en-US"/>
          </a:p>
        </p:txBody>
      </p:sp>
    </p:spTree>
    <p:extLst>
      <p:ext uri="{BB962C8B-B14F-4D97-AF65-F5344CB8AC3E}">
        <p14:creationId xmlns:p14="http://schemas.microsoft.com/office/powerpoint/2010/main" val="1665829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6356353"/>
            <a:ext cx="2057400" cy="365125"/>
          </a:xfrm>
          <a:prstGeom prst="rect">
            <a:avLst/>
          </a:prstGeom>
        </p:spPr>
        <p:txBody>
          <a:bodyPr/>
          <a:lstStyle/>
          <a:p>
            <a:fld id="{D0F8C723-035A-4CB3-9C59-1A88DFA1EAFE}" type="datetimeFigureOut">
              <a:rPr lang="en-US" smtClean="0"/>
              <a:t>10/21/25</a:t>
            </a:fld>
            <a:endParaRPr lang="en-US"/>
          </a:p>
        </p:txBody>
      </p:sp>
      <p:sp>
        <p:nvSpPr>
          <p:cNvPr id="6" name="Footer Placeholder 5"/>
          <p:cNvSpPr>
            <a:spLocks noGrp="1"/>
          </p:cNvSpPr>
          <p:nvPr>
            <p:ph type="ftr" sz="quarter" idx="11"/>
          </p:nvPr>
        </p:nvSpPr>
        <p:spPr>
          <a:xfrm>
            <a:off x="3028950" y="6356353"/>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3"/>
            <a:ext cx="2057400" cy="365125"/>
          </a:xfrm>
          <a:prstGeom prst="rect">
            <a:avLst/>
          </a:prstGeom>
        </p:spPr>
        <p:txBody>
          <a:bodyPr/>
          <a:lstStyle/>
          <a:p>
            <a:fld id="{5FF07A74-BFA3-49F9-A82A-B452F8E04B77}" type="slidenum">
              <a:rPr lang="en-US" smtClean="0"/>
              <a:t>‹#›</a:t>
            </a:fld>
            <a:endParaRPr lang="en-US"/>
          </a:p>
        </p:txBody>
      </p:sp>
    </p:spTree>
    <p:extLst>
      <p:ext uri="{BB962C8B-B14F-4D97-AF65-F5344CB8AC3E}">
        <p14:creationId xmlns:p14="http://schemas.microsoft.com/office/powerpoint/2010/main" val="379132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alpha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7" name="Rectangle 6">
            <a:extLst>
              <a:ext uri="{FF2B5EF4-FFF2-40B4-BE49-F238E27FC236}">
                <a16:creationId xmlns:a16="http://schemas.microsoft.com/office/drawing/2014/main" id="{755A67AF-63DF-E2CB-F423-825D0DCE534E}"/>
              </a:ext>
            </a:extLst>
          </p:cNvPr>
          <p:cNvSpPr/>
          <p:nvPr userDrawn="1"/>
        </p:nvSpPr>
        <p:spPr>
          <a:xfrm>
            <a:off x="0" y="6595110"/>
            <a:ext cx="9144000" cy="262889"/>
          </a:xfrm>
          <a:prstGeom prst="rect">
            <a:avLst/>
          </a:prstGeom>
          <a:solidFill>
            <a:srgbClr val="007B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latin typeface="Comic Sans MS" panose="030F0902030302020204" pitchFamily="66" charset="0"/>
              </a:rPr>
              <a:t>CSCE 2110 – Foundations of Data Structure</a:t>
            </a:r>
          </a:p>
        </p:txBody>
      </p:sp>
    </p:spTree>
    <p:extLst>
      <p:ext uri="{BB962C8B-B14F-4D97-AF65-F5344CB8AC3E}">
        <p14:creationId xmlns:p14="http://schemas.microsoft.com/office/powerpoint/2010/main" val="26636356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3600" b="0" i="0" kern="1200">
          <a:solidFill>
            <a:srgbClr val="007B3B"/>
          </a:solidFill>
          <a:latin typeface="Comic Sans MS" panose="030F0902030302020204" pitchFamily="66" charset="0"/>
          <a:ea typeface="+mj-ea"/>
          <a:cs typeface="+mj-cs"/>
        </a:defRPr>
      </a:lvl1pPr>
    </p:titleStyle>
    <p:bodyStyle>
      <a:lvl1pPr marL="512064" indent="-512064" algn="l" defTabSz="914400" rtl="0" eaLnBrk="1" latinLnBrk="0" hangingPunct="1">
        <a:lnSpc>
          <a:spcPct val="100000"/>
        </a:lnSpc>
        <a:spcBef>
          <a:spcPts val="1000"/>
        </a:spcBef>
        <a:spcAft>
          <a:spcPts val="600"/>
        </a:spcAft>
        <a:buFont typeface="Arial" panose="020B0604020202020204" pitchFamily="34" charset="0"/>
        <a:buChar char="•"/>
        <a:defRPr sz="2800" b="0" i="0" kern="1200">
          <a:solidFill>
            <a:schemeClr val="tx1"/>
          </a:solidFill>
          <a:latin typeface="Comic Sans MS" panose="030F0902030302020204" pitchFamily="66" charset="0"/>
          <a:ea typeface="+mn-ea"/>
          <a:cs typeface="+mn-cs"/>
        </a:defRPr>
      </a:lvl1pPr>
      <a:lvl2pPr marL="960120" indent="-512064" algn="l" defTabSz="914400" rtl="0" eaLnBrk="1" latinLnBrk="0" hangingPunct="1">
        <a:lnSpc>
          <a:spcPct val="100000"/>
        </a:lnSpc>
        <a:spcBef>
          <a:spcPts val="500"/>
        </a:spcBef>
        <a:spcAft>
          <a:spcPts val="600"/>
        </a:spcAft>
        <a:buFont typeface="Courier New" panose="02070309020205020404" pitchFamily="49" charset="0"/>
        <a:buChar char="o"/>
        <a:defRPr sz="2400" b="0" i="0" kern="1200">
          <a:solidFill>
            <a:schemeClr val="tx1"/>
          </a:solidFill>
          <a:latin typeface="Comic Sans MS" panose="030F0902030302020204" pitchFamily="66" charset="0"/>
          <a:ea typeface="+mn-ea"/>
          <a:cs typeface="+mn-cs"/>
        </a:defRPr>
      </a:lvl2pPr>
      <a:lvl3pPr marL="1417320" indent="-512064" algn="l" defTabSz="914400" rtl="0" eaLnBrk="1" latinLnBrk="0" hangingPunct="1">
        <a:lnSpc>
          <a:spcPct val="100000"/>
        </a:lnSpc>
        <a:spcBef>
          <a:spcPts val="500"/>
        </a:spcBef>
        <a:spcAft>
          <a:spcPts val="600"/>
        </a:spcAft>
        <a:buFont typeface="Wingdings" pitchFamily="2" charset="2"/>
        <a:buChar char="Ø"/>
        <a:defRPr sz="2000" b="0" i="0" kern="1200">
          <a:solidFill>
            <a:schemeClr val="tx1"/>
          </a:solidFill>
          <a:latin typeface="Comic Sans MS" panose="030F0902030302020204" pitchFamily="66" charset="0"/>
          <a:ea typeface="+mn-ea"/>
          <a:cs typeface="+mn-cs"/>
        </a:defRPr>
      </a:lvl3pPr>
      <a:lvl4pPr marL="1088136" indent="0" algn="l" defTabSz="914400" rtl="0" eaLnBrk="1" latinLnBrk="0" hangingPunct="1">
        <a:lnSpc>
          <a:spcPct val="100000"/>
        </a:lnSpc>
        <a:spcBef>
          <a:spcPts val="500"/>
        </a:spcBef>
        <a:spcAft>
          <a:spcPts val="600"/>
        </a:spcAft>
        <a:buFont typeface="Arial" panose="020B0604020202020204" pitchFamily="34" charset="0"/>
        <a:buNone/>
        <a:defRPr sz="1800" b="0" i="0" kern="1200">
          <a:solidFill>
            <a:schemeClr val="tx1"/>
          </a:solidFill>
          <a:latin typeface="Comic Sans MS" panose="030F0902030302020204" pitchFamily="66" charset="0"/>
          <a:ea typeface="+mn-ea"/>
          <a:cs typeface="+mn-cs"/>
        </a:defRPr>
      </a:lvl4pPr>
      <a:lvl5pPr marL="2057400" indent="-512064" algn="l" defTabSz="914400" rtl="0" eaLnBrk="1" latinLnBrk="0" hangingPunct="1">
        <a:lnSpc>
          <a:spcPct val="100000"/>
        </a:lnSpc>
        <a:spcBef>
          <a:spcPts val="500"/>
        </a:spcBef>
        <a:spcAft>
          <a:spcPts val="600"/>
        </a:spcAft>
        <a:buFont typeface="Arial" panose="020B0604020202020204" pitchFamily="34" charset="0"/>
        <a:buChar char="•"/>
        <a:defRPr sz="1800" b="0" i="0" kern="1200">
          <a:solidFill>
            <a:schemeClr val="tx1"/>
          </a:solidFill>
          <a:latin typeface="Comic Sans MS" panose="030F0902030302020204" pitchFamily="66"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307178" y="1073782"/>
            <a:ext cx="8529640" cy="15464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007B3B"/>
                </a:solidFill>
                <a:latin typeface="Comic Sans MS" panose="030F0902030302020204" pitchFamily="66" charset="0"/>
              </a:rPr>
              <a:t>CSCE 2110</a:t>
            </a:r>
          </a:p>
          <a:p>
            <a:pPr algn="ctr"/>
            <a:r>
              <a:rPr lang="en-US" sz="4400" dirty="0">
                <a:solidFill>
                  <a:srgbClr val="007B3B"/>
                </a:solidFill>
                <a:latin typeface="Comic Sans MS" panose="030F0902030302020204" pitchFamily="66" charset="0"/>
              </a:rPr>
              <a:t>Foundations of Data Structures</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411478" y="2648826"/>
            <a:ext cx="82296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6DB69BA-A1E7-4F07-9D08-D763F6B04D39}"/>
              </a:ext>
            </a:extLst>
          </p:cNvPr>
          <p:cNvSpPr/>
          <p:nvPr/>
        </p:nvSpPr>
        <p:spPr>
          <a:xfrm>
            <a:off x="411478" y="2880655"/>
            <a:ext cx="8229600" cy="1096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300" dirty="0">
                <a:solidFill>
                  <a:schemeClr val="tx1"/>
                </a:solidFill>
                <a:latin typeface="Comic Sans MS" panose="030F0902030302020204" pitchFamily="66" charset="0"/>
              </a:rPr>
              <a:t>Hashing</a:t>
            </a:r>
          </a:p>
        </p:txBody>
      </p:sp>
      <p:pic>
        <p:nvPicPr>
          <p:cNvPr id="2" name="Picture 1">
            <a:extLst>
              <a:ext uri="{FF2B5EF4-FFF2-40B4-BE49-F238E27FC236}">
                <a16:creationId xmlns:a16="http://schemas.microsoft.com/office/drawing/2014/main" id="{7CCEBE78-77FD-B2B5-CD92-55083FFCD9BD}"/>
              </a:ext>
            </a:extLst>
          </p:cNvPr>
          <p:cNvPicPr>
            <a:picLocks noChangeAspect="1"/>
          </p:cNvPicPr>
          <p:nvPr/>
        </p:nvPicPr>
        <p:blipFill>
          <a:blip r:embed="rId3"/>
          <a:srcRect r="3181"/>
          <a:stretch>
            <a:fillRect/>
          </a:stretch>
        </p:blipFill>
        <p:spPr>
          <a:xfrm>
            <a:off x="39758" y="33326"/>
            <a:ext cx="1736034" cy="766543"/>
          </a:xfrm>
          <a:prstGeom prst="rect">
            <a:avLst/>
          </a:prstGeom>
        </p:spPr>
      </p:pic>
      <p:sp>
        <p:nvSpPr>
          <p:cNvPr id="3" name="Rectangle 2">
            <a:extLst>
              <a:ext uri="{FF2B5EF4-FFF2-40B4-BE49-F238E27FC236}">
                <a16:creationId xmlns:a16="http://schemas.microsoft.com/office/drawing/2014/main" id="{6D17CAC6-7204-609B-0CF1-012AC8AE5635}"/>
              </a:ext>
            </a:extLst>
          </p:cNvPr>
          <p:cNvSpPr/>
          <p:nvPr/>
        </p:nvSpPr>
        <p:spPr>
          <a:xfrm>
            <a:off x="728204" y="513806"/>
            <a:ext cx="5355203" cy="4191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007B3B"/>
                </a:solidFill>
                <a:latin typeface="Comic Sans MS" panose="030F0902030302020204" pitchFamily="66" charset="0"/>
              </a:rPr>
              <a:t>University of North Texas</a:t>
            </a:r>
          </a:p>
        </p:txBody>
      </p:sp>
      <p:sp>
        <p:nvSpPr>
          <p:cNvPr id="4" name="Rectangle 3">
            <a:extLst>
              <a:ext uri="{FF2B5EF4-FFF2-40B4-BE49-F238E27FC236}">
                <a16:creationId xmlns:a16="http://schemas.microsoft.com/office/drawing/2014/main" id="{974B9DEC-C764-1C8F-128D-E9AF47B96227}"/>
              </a:ext>
            </a:extLst>
          </p:cNvPr>
          <p:cNvSpPr/>
          <p:nvPr/>
        </p:nvSpPr>
        <p:spPr>
          <a:xfrm>
            <a:off x="152399" y="909926"/>
            <a:ext cx="8800011" cy="121771"/>
          </a:xfrm>
          <a:prstGeom prst="rect">
            <a:avLst/>
          </a:prstGeom>
          <a:solidFill>
            <a:srgbClr val="F3F9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6896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Hash Functions</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8" y="1214438"/>
                <a:ext cx="8229600" cy="483537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600"/>
                  </a:spcAft>
                  <a:defRPr/>
                </a:pPr>
                <a:r>
                  <a:rPr lang="en-US" altLang="en-US" sz="2000" dirty="0">
                    <a:solidFill>
                      <a:schemeClr val="tx1"/>
                    </a:solidFill>
                    <a:latin typeface="Comic Sans MS" panose="030F0902030302020204" pitchFamily="66" charset="0"/>
                  </a:rPr>
                  <a:t>If key range too large, use hash table with fewer buckets and a hash function which maps multiple keys to same bucket:</a:t>
                </a:r>
              </a:p>
              <a:p>
                <a:pPr marL="457200" lvl="1" indent="0" defTabSz="914400">
                  <a:buNone/>
                  <a:defRPr/>
                </a:pPr>
                <a:r>
                  <a:rPr lang="en-US" altLang="en-US" sz="2000" dirty="0">
                    <a:solidFill>
                      <a:schemeClr val="tx1"/>
                    </a:solidFill>
                    <a:latin typeface="Comic Sans MS" panose="030F0902030302020204" pitchFamily="66" charset="0"/>
                  </a:rPr>
                  <a:t>	h(k</a:t>
                </a:r>
                <a:r>
                  <a:rPr lang="en-US" altLang="en-US" sz="2000" baseline="-25000" dirty="0">
                    <a:solidFill>
                      <a:schemeClr val="tx1"/>
                    </a:solidFill>
                    <a:latin typeface="Comic Sans MS" panose="030F0902030302020204" pitchFamily="66" charset="0"/>
                  </a:rPr>
                  <a:t>1</a:t>
                </a:r>
                <a:r>
                  <a:rPr lang="en-US" altLang="en-US" sz="2000" dirty="0">
                    <a:solidFill>
                      <a:schemeClr val="tx1"/>
                    </a:solidFill>
                    <a:latin typeface="Comic Sans MS" panose="030F0902030302020204" pitchFamily="66" charset="0"/>
                  </a:rPr>
                  <a:t>) = </a:t>
                </a:r>
                <a14:m>
                  <m:oMath xmlns:m="http://schemas.openxmlformats.org/officeDocument/2006/math">
                    <m:r>
                      <a:rPr lang="en-US" altLang="en-US" sz="2000" i="1" smtClean="0">
                        <a:solidFill>
                          <a:schemeClr val="tx1"/>
                        </a:solidFill>
                        <a:latin typeface="Cambria Math" panose="02040503050406030204" pitchFamily="18" charset="0"/>
                        <a:ea typeface="Cambria Math" panose="02040503050406030204" pitchFamily="18" charset="0"/>
                      </a:rPr>
                      <m:t>𝛽</m:t>
                    </m:r>
                  </m:oMath>
                </a14:m>
                <a:r>
                  <a:rPr lang="en-US" altLang="en-US" sz="2000" dirty="0">
                    <a:solidFill>
                      <a:schemeClr val="tx1"/>
                    </a:solidFill>
                    <a:latin typeface="Comic Sans MS" panose="030F0902030302020204" pitchFamily="66" charset="0"/>
                  </a:rPr>
                  <a:t> = h(k</a:t>
                </a:r>
                <a:r>
                  <a:rPr lang="en-US" altLang="en-US" sz="2000" baseline="-25000" dirty="0">
                    <a:solidFill>
                      <a:schemeClr val="tx1"/>
                    </a:solidFill>
                    <a:latin typeface="Comic Sans MS" panose="030F0902030302020204" pitchFamily="66" charset="0"/>
                  </a:rPr>
                  <a:t>2</a:t>
                </a:r>
                <a:r>
                  <a:rPr lang="en-US" altLang="en-US" sz="2000" dirty="0">
                    <a:solidFill>
                      <a:schemeClr val="tx1"/>
                    </a:solidFill>
                    <a:latin typeface="Comic Sans MS" panose="030F0902030302020204" pitchFamily="66" charset="0"/>
                  </a:rPr>
                  <a:t>): k</a:t>
                </a:r>
                <a:r>
                  <a:rPr lang="en-US" altLang="en-US" sz="2000" baseline="-25000" dirty="0">
                    <a:solidFill>
                      <a:schemeClr val="tx1"/>
                    </a:solidFill>
                    <a:latin typeface="Comic Sans MS" panose="030F0902030302020204" pitchFamily="66" charset="0"/>
                  </a:rPr>
                  <a:t>1</a:t>
                </a:r>
                <a:r>
                  <a:rPr lang="en-US" altLang="en-US" sz="2000" dirty="0">
                    <a:solidFill>
                      <a:schemeClr val="tx1"/>
                    </a:solidFill>
                    <a:latin typeface="Comic Sans MS" panose="030F0902030302020204" pitchFamily="66" charset="0"/>
                  </a:rPr>
                  <a:t> and k</a:t>
                </a:r>
                <a:r>
                  <a:rPr lang="en-US" altLang="en-US" sz="2000" baseline="-25000" dirty="0">
                    <a:solidFill>
                      <a:schemeClr val="tx1"/>
                    </a:solidFill>
                    <a:latin typeface="Comic Sans MS" panose="030F0902030302020204" pitchFamily="66" charset="0"/>
                  </a:rPr>
                  <a:t>2</a:t>
                </a:r>
                <a:r>
                  <a:rPr lang="en-US" altLang="en-US" sz="2000" dirty="0">
                    <a:solidFill>
                      <a:schemeClr val="tx1"/>
                    </a:solidFill>
                    <a:latin typeface="Comic Sans MS" panose="030F0902030302020204" pitchFamily="66" charset="0"/>
                  </a:rPr>
                  <a:t> have </a:t>
                </a:r>
                <a:r>
                  <a:rPr lang="en-US" altLang="en-US" sz="2000" dirty="0">
                    <a:solidFill>
                      <a:srgbClr val="FF0000"/>
                    </a:solidFill>
                    <a:latin typeface="Comic Sans MS" panose="030F0902030302020204" pitchFamily="66" charset="0"/>
                  </a:rPr>
                  <a:t>collision</a:t>
                </a:r>
                <a:r>
                  <a:rPr lang="en-US" altLang="en-US" sz="2000" dirty="0">
                    <a:solidFill>
                      <a:schemeClr val="tx1"/>
                    </a:solidFill>
                    <a:latin typeface="Comic Sans MS" panose="030F0902030302020204" pitchFamily="66" charset="0"/>
                  </a:rPr>
                  <a:t> at slot </a:t>
                </a:r>
                <a14:m>
                  <m:oMath xmlns:m="http://schemas.openxmlformats.org/officeDocument/2006/math">
                    <m:r>
                      <a:rPr lang="en-US" altLang="en-US" sz="2000" i="1">
                        <a:latin typeface="Cambria Math" panose="02040503050406030204" pitchFamily="18" charset="0"/>
                        <a:ea typeface="Cambria Math" panose="02040503050406030204" pitchFamily="18" charset="0"/>
                      </a:rPr>
                      <m:t>𝛽</m:t>
                    </m:r>
                  </m:oMath>
                </a14:m>
                <a:endParaRPr lang="en-US" altLang="en-US" sz="2000" dirty="0">
                  <a:solidFill>
                    <a:schemeClr val="tx1"/>
                  </a:solidFill>
                  <a:latin typeface="Comic Sans MS" panose="030F0902030302020204" pitchFamily="66" charset="0"/>
                </a:endParaRPr>
              </a:p>
              <a:p>
                <a:pPr defTabSz="914400">
                  <a:spcAft>
                    <a:spcPts val="600"/>
                  </a:spcAft>
                  <a:defRPr/>
                </a:pPr>
                <a:r>
                  <a:rPr lang="en-US" altLang="en-US" sz="2000" dirty="0">
                    <a:solidFill>
                      <a:srgbClr val="FF0000"/>
                    </a:solidFill>
                    <a:latin typeface="Comic Sans MS" panose="030F0902030302020204" pitchFamily="66" charset="0"/>
                  </a:rPr>
                  <a:t>Popular hash functions</a:t>
                </a:r>
                <a:r>
                  <a:rPr lang="en-US" altLang="en-US" sz="2000" dirty="0">
                    <a:solidFill>
                      <a:schemeClr val="tx1"/>
                    </a:solidFill>
                    <a:latin typeface="Comic Sans MS" panose="030F0902030302020204" pitchFamily="66" charset="0"/>
                  </a:rPr>
                  <a:t>: hashing by division</a:t>
                </a:r>
              </a:p>
              <a:p>
                <a:pPr marL="0" indent="0" defTabSz="914400">
                  <a:buNone/>
                  <a:defRPr/>
                </a:pPr>
                <a:r>
                  <a:rPr lang="en-US" altLang="en-US" sz="2000" dirty="0">
                    <a:solidFill>
                      <a:schemeClr val="tx1"/>
                    </a:solidFill>
                    <a:latin typeface="Comic Sans MS" panose="030F0902030302020204" pitchFamily="66" charset="0"/>
                  </a:rPr>
                  <a:t>	h(k) = </a:t>
                </a:r>
                <a:r>
                  <a:rPr lang="en-US" altLang="en-US" sz="2000" dirty="0" err="1">
                    <a:solidFill>
                      <a:schemeClr val="tx1"/>
                    </a:solidFill>
                    <a:latin typeface="Comic Sans MS" panose="030F0902030302020204" pitchFamily="66" charset="0"/>
                  </a:rPr>
                  <a:t>k%D</a:t>
                </a:r>
                <a:r>
                  <a:rPr lang="en-US" altLang="en-US" sz="2000" dirty="0">
                    <a:solidFill>
                      <a:schemeClr val="tx1"/>
                    </a:solidFill>
                    <a:latin typeface="Comic Sans MS" panose="030F0902030302020204" pitchFamily="66" charset="0"/>
                  </a:rPr>
                  <a:t>, where D is number of buckets in hash table</a:t>
                </a:r>
              </a:p>
              <a:p>
                <a:pPr defTabSz="914400">
                  <a:spcAft>
                    <a:spcPts val="600"/>
                  </a:spcAft>
                  <a:defRPr/>
                </a:pPr>
                <a:r>
                  <a:rPr lang="en-US" altLang="en-US" sz="2000" dirty="0">
                    <a:solidFill>
                      <a:schemeClr val="tx1"/>
                    </a:solidFill>
                    <a:latin typeface="Comic Sans MS" panose="030F0902030302020204" pitchFamily="66" charset="0"/>
                  </a:rPr>
                  <a:t>Example: hash table with 11 buckets</a:t>
                </a:r>
              </a:p>
              <a:p>
                <a:pPr marL="457200" lvl="1" indent="0" defTabSz="914400">
                  <a:buNone/>
                  <a:defRPr/>
                </a:pPr>
                <a:r>
                  <a:rPr lang="fi-FI" altLang="en-US" sz="2000" dirty="0">
                    <a:solidFill>
                      <a:schemeClr val="tx1"/>
                    </a:solidFill>
                    <a:latin typeface="Comic Sans MS" panose="030F0902030302020204" pitchFamily="66" charset="0"/>
                  </a:rPr>
                  <a:t>h(k) = k%11</a:t>
                </a:r>
              </a:p>
              <a:p>
                <a:pPr marL="457200" lvl="1" indent="0" defTabSz="914400">
                  <a:buNone/>
                  <a:defRPr/>
                </a:pPr>
                <a:r>
                  <a:rPr lang="fi-FI" altLang="en-US" sz="2000" dirty="0">
                    <a:solidFill>
                      <a:schemeClr val="tx1"/>
                    </a:solidFill>
                    <a:latin typeface="Comic Sans MS" panose="030F0902030302020204" pitchFamily="66" charset="0"/>
                  </a:rPr>
                  <a:t>80 → 3 (80%11= 3), </a:t>
                </a:r>
              </a:p>
              <a:p>
                <a:pPr marL="457200" lvl="1" indent="0" defTabSz="914400">
                  <a:buNone/>
                  <a:defRPr/>
                </a:pPr>
                <a:r>
                  <a:rPr lang="fi-FI" altLang="en-US" sz="2000" dirty="0">
                    <a:solidFill>
                      <a:schemeClr val="tx1"/>
                    </a:solidFill>
                    <a:latin typeface="Comic Sans MS" panose="030F0902030302020204" pitchFamily="66" charset="0"/>
                  </a:rPr>
                  <a:t>40 → 7, </a:t>
                </a:r>
              </a:p>
              <a:p>
                <a:pPr marL="457200" lvl="1" indent="0" defTabSz="914400">
                  <a:buNone/>
                  <a:defRPr/>
                </a:pPr>
                <a:r>
                  <a:rPr lang="fi-FI" altLang="en-US" sz="2000" dirty="0">
                    <a:solidFill>
                      <a:schemeClr val="tx1"/>
                    </a:solidFill>
                    <a:latin typeface="Comic Sans MS" panose="030F0902030302020204" pitchFamily="66" charset="0"/>
                  </a:rPr>
                  <a:t>65 → 10</a:t>
                </a:r>
              </a:p>
              <a:p>
                <a:pPr marL="457200" lvl="1" indent="0" defTabSz="914400">
                  <a:buNone/>
                  <a:defRPr/>
                </a:pPr>
                <a:r>
                  <a:rPr lang="fi-FI" altLang="en-US" sz="2000" dirty="0">
                    <a:solidFill>
                      <a:schemeClr val="tx1"/>
                    </a:solidFill>
                    <a:latin typeface="Comic Sans MS" panose="030F0902030302020204" pitchFamily="66" charset="0"/>
                  </a:rPr>
                  <a:t>58 → 3 </a:t>
                </a:r>
                <a:r>
                  <a:rPr lang="fi-FI" altLang="en-US" sz="2000" dirty="0">
                    <a:solidFill>
                      <a:srgbClr val="FF0000"/>
                    </a:solidFill>
                    <a:latin typeface="Comic Sans MS" panose="030F0902030302020204" pitchFamily="66" charset="0"/>
                  </a:rPr>
                  <a:t>collision!</a:t>
                </a:r>
              </a:p>
            </p:txBody>
          </p:sp>
        </mc:Choice>
        <mc:Fallback xmlns="">
          <p:sp>
            <p:nvSpPr>
              <p:cNvPr id="9" name="Rectangle 3">
                <a:extLst>
                  <a:ext uri="{FF2B5EF4-FFF2-40B4-BE49-F238E27FC236}">
                    <a16:creationId xmlns:a16="http://schemas.microsoft.com/office/drawing/2014/main" id="{C9BA43C0-27C4-4A58-9D1F-7EDEA597D291}"/>
                  </a:ext>
                </a:extLst>
              </p:cNvPr>
              <p:cNvSpPr txBox="1">
                <a:spLocks noRot="1" noChangeAspect="1" noMove="1" noResize="1" noEditPoints="1" noAdjustHandles="1" noChangeArrowheads="1" noChangeShapeType="1" noTextEdit="1"/>
              </p:cNvSpPr>
              <p:nvPr/>
            </p:nvSpPr>
            <p:spPr bwMode="auto">
              <a:xfrm>
                <a:off x="350838" y="1214438"/>
                <a:ext cx="8229600" cy="4835378"/>
              </a:xfrm>
              <a:prstGeom prst="rect">
                <a:avLst/>
              </a:prstGeom>
              <a:blipFill>
                <a:blip r:embed="rId2"/>
                <a:stretch>
                  <a:fillRect l="-1079" t="-183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419990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Collision Resolution Policies</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8" y="1214437"/>
            <a:ext cx="8229600" cy="360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600"/>
              </a:spcAft>
              <a:defRPr/>
            </a:pPr>
            <a:r>
              <a:rPr lang="en-US" altLang="en-US" sz="2400" dirty="0">
                <a:solidFill>
                  <a:schemeClr val="tx1"/>
                </a:solidFill>
                <a:latin typeface="Comic Sans MS" panose="030F0902030302020204" pitchFamily="66" charset="0"/>
              </a:rPr>
              <a:t>Two classes:</a:t>
            </a:r>
          </a:p>
          <a:p>
            <a:pPr lvl="1" indent="-342900" defTabSz="914400">
              <a:spcAft>
                <a:spcPts val="600"/>
              </a:spcAft>
              <a:buFont typeface="Courier New" panose="02070309020205020404" pitchFamily="49" charset="0"/>
              <a:buChar char="o"/>
              <a:defRPr/>
            </a:pPr>
            <a:r>
              <a:rPr lang="en-US" altLang="en-US" sz="2200" dirty="0">
                <a:latin typeface="Comic Sans MS" panose="030F0902030302020204" pitchFamily="66" charset="0"/>
              </a:rPr>
              <a:t>(1) Open hashing, a.k.a. separate chaining</a:t>
            </a:r>
          </a:p>
          <a:p>
            <a:pPr lvl="1" indent="-342900" defTabSz="914400">
              <a:spcAft>
                <a:spcPts val="600"/>
              </a:spcAft>
              <a:buFont typeface="Courier New" panose="02070309020205020404" pitchFamily="49" charset="0"/>
              <a:buChar char="o"/>
              <a:defRPr/>
            </a:pPr>
            <a:r>
              <a:rPr lang="en-US" altLang="en-US" sz="2200" dirty="0">
                <a:latin typeface="Comic Sans MS" panose="030F0902030302020204" pitchFamily="66" charset="0"/>
              </a:rPr>
              <a:t>(2) Closed hashing, a.k.a. open addressing</a:t>
            </a:r>
          </a:p>
          <a:p>
            <a:pPr marL="457200" lvl="1" indent="0" defTabSz="914400">
              <a:buNone/>
              <a:defRPr/>
            </a:pPr>
            <a:endParaRPr lang="en-US" altLang="en-US" dirty="0">
              <a:solidFill>
                <a:schemeClr val="tx1"/>
              </a:solidFill>
              <a:latin typeface="Comic Sans MS" panose="030F0902030302020204" pitchFamily="66" charset="0"/>
            </a:endParaRPr>
          </a:p>
          <a:p>
            <a:pPr defTabSz="914400">
              <a:spcAft>
                <a:spcPts val="600"/>
              </a:spcAft>
              <a:defRPr/>
            </a:pPr>
            <a:r>
              <a:rPr lang="en-US" altLang="en-US" sz="2400" dirty="0">
                <a:solidFill>
                  <a:schemeClr val="tx1"/>
                </a:solidFill>
                <a:latin typeface="Comic Sans MS" panose="030F0902030302020204" pitchFamily="66" charset="0"/>
              </a:rPr>
              <a:t>Difference has to do with whether collisions are stored outside the table (open hashing) or whether collisions result in storing one of the records at another slot in the table (closed hashing)</a:t>
            </a:r>
          </a:p>
        </p:txBody>
      </p:sp>
    </p:spTree>
    <p:extLst>
      <p:ext uri="{BB962C8B-B14F-4D97-AF65-F5344CB8AC3E}">
        <p14:creationId xmlns:p14="http://schemas.microsoft.com/office/powerpoint/2010/main" val="1953076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Closed Hashing</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228599" y="1214437"/>
            <a:ext cx="8686799" cy="528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300"/>
              </a:spcAft>
              <a:defRPr/>
            </a:pPr>
            <a:r>
              <a:rPr lang="en-US" altLang="en-US" sz="2400" dirty="0">
                <a:solidFill>
                  <a:schemeClr val="tx1"/>
                </a:solidFill>
                <a:latin typeface="Comic Sans MS" panose="030F0902030302020204" pitchFamily="66" charset="0"/>
              </a:rPr>
              <a:t>Associated with closed hashing is a </a:t>
            </a:r>
            <a:r>
              <a:rPr lang="en-US" altLang="en-US" sz="2400" dirty="0">
                <a:solidFill>
                  <a:srgbClr val="FF0000"/>
                </a:solidFill>
                <a:latin typeface="Comic Sans MS" panose="030F0902030302020204" pitchFamily="66" charset="0"/>
              </a:rPr>
              <a:t>rehash strategy</a:t>
            </a:r>
            <a:r>
              <a:rPr lang="en-US" altLang="en-US" sz="2400" dirty="0">
                <a:solidFill>
                  <a:schemeClr val="tx1"/>
                </a:solidFill>
                <a:latin typeface="Comic Sans MS" panose="030F0902030302020204" pitchFamily="66" charset="0"/>
              </a:rPr>
              <a:t>:</a:t>
            </a:r>
          </a:p>
          <a:p>
            <a:pPr marL="0" indent="0" defTabSz="914400">
              <a:spcAft>
                <a:spcPts val="300"/>
              </a:spcAft>
              <a:buNone/>
              <a:defRPr/>
            </a:pPr>
            <a:r>
              <a:rPr lang="en-US" altLang="en-US" sz="2400" dirty="0">
                <a:solidFill>
                  <a:schemeClr val="tx1"/>
                </a:solidFill>
                <a:latin typeface="Comic Sans MS" panose="030F0902030302020204" pitchFamily="66" charset="0"/>
              </a:rPr>
              <a:t>	“If we try to place x in bucket h(x) and find it 	occupied, find alternative location h</a:t>
            </a:r>
            <a:r>
              <a:rPr lang="en-US" altLang="en-US" sz="2400" baseline="-25000" dirty="0">
                <a:solidFill>
                  <a:schemeClr val="tx1"/>
                </a:solidFill>
                <a:latin typeface="Comic Sans MS" panose="030F0902030302020204" pitchFamily="66" charset="0"/>
              </a:rPr>
              <a:t>1</a:t>
            </a:r>
            <a:r>
              <a:rPr lang="en-US" altLang="en-US" sz="2400" dirty="0">
                <a:solidFill>
                  <a:schemeClr val="tx1"/>
                </a:solidFill>
                <a:latin typeface="Comic Sans MS" panose="030F0902030302020204" pitchFamily="66" charset="0"/>
              </a:rPr>
              <a:t>(x), h</a:t>
            </a:r>
            <a:r>
              <a:rPr lang="en-US" altLang="en-US" sz="2400" baseline="-25000" dirty="0">
                <a:solidFill>
                  <a:schemeClr val="tx1"/>
                </a:solidFill>
                <a:latin typeface="Comic Sans MS" panose="030F0902030302020204" pitchFamily="66" charset="0"/>
              </a:rPr>
              <a:t>2</a:t>
            </a:r>
            <a:r>
              <a:rPr lang="en-US" altLang="en-US" sz="2400" dirty="0">
                <a:solidFill>
                  <a:schemeClr val="tx1"/>
                </a:solidFill>
                <a:latin typeface="Comic Sans MS" panose="030F0902030302020204" pitchFamily="66" charset="0"/>
              </a:rPr>
              <a:t>(x), 	etc. Try each in order, if none empty table is full,”</a:t>
            </a:r>
            <a:endParaRPr lang="en-US" altLang="en-US" dirty="0">
              <a:solidFill>
                <a:schemeClr val="tx1"/>
              </a:solidFill>
              <a:latin typeface="Comic Sans MS" panose="030F0902030302020204" pitchFamily="66" charset="0"/>
            </a:endParaRPr>
          </a:p>
          <a:p>
            <a:pPr defTabSz="914400">
              <a:spcAft>
                <a:spcPts val="300"/>
              </a:spcAft>
              <a:defRPr/>
            </a:pPr>
            <a:r>
              <a:rPr lang="en-US" altLang="en-US" sz="2400" dirty="0">
                <a:solidFill>
                  <a:schemeClr val="tx1"/>
                </a:solidFill>
                <a:latin typeface="Comic Sans MS" panose="030F0902030302020204" pitchFamily="66" charset="0"/>
              </a:rPr>
              <a:t>h(x) is called </a:t>
            </a:r>
            <a:r>
              <a:rPr lang="en-US" altLang="en-US" sz="2400" dirty="0">
                <a:solidFill>
                  <a:srgbClr val="FF0000"/>
                </a:solidFill>
                <a:latin typeface="Comic Sans MS" panose="030F0902030302020204" pitchFamily="66" charset="0"/>
              </a:rPr>
              <a:t>home bucket</a:t>
            </a:r>
          </a:p>
          <a:p>
            <a:pPr defTabSz="914400">
              <a:spcAft>
                <a:spcPts val="300"/>
              </a:spcAft>
              <a:defRPr/>
            </a:pPr>
            <a:r>
              <a:rPr lang="en-US" altLang="en-US" sz="2400" dirty="0">
                <a:solidFill>
                  <a:schemeClr val="tx1"/>
                </a:solidFill>
                <a:latin typeface="Comic Sans MS" panose="030F0902030302020204" pitchFamily="66" charset="0"/>
              </a:rPr>
              <a:t>Simplest rehash strategy is called </a:t>
            </a:r>
            <a:r>
              <a:rPr lang="en-US" altLang="en-US" sz="2400" dirty="0">
                <a:solidFill>
                  <a:srgbClr val="FF0000"/>
                </a:solidFill>
                <a:latin typeface="Comic Sans MS" panose="030F0902030302020204" pitchFamily="66" charset="0"/>
              </a:rPr>
              <a:t>linear hashing</a:t>
            </a:r>
          </a:p>
          <a:p>
            <a:pPr marL="0" indent="0" defTabSz="914400">
              <a:spcAft>
                <a:spcPts val="300"/>
              </a:spcAft>
              <a:buNone/>
              <a:defRPr/>
            </a:pPr>
            <a:r>
              <a:rPr lang="pt-BR" altLang="en-US" sz="2400" dirty="0">
                <a:solidFill>
                  <a:schemeClr val="tx1"/>
                </a:solidFill>
                <a:latin typeface="Comic Sans MS" panose="030F0902030302020204" pitchFamily="66" charset="0"/>
              </a:rPr>
              <a:t>		h</a:t>
            </a:r>
            <a:r>
              <a:rPr lang="pt-BR" altLang="en-US" sz="2400" baseline="-25000" dirty="0">
                <a:solidFill>
                  <a:schemeClr val="tx1"/>
                </a:solidFill>
                <a:latin typeface="Comic Sans MS" panose="030F0902030302020204" pitchFamily="66" charset="0"/>
              </a:rPr>
              <a:t>i</a:t>
            </a:r>
            <a:r>
              <a:rPr lang="pt-BR" altLang="en-US" sz="2400" dirty="0">
                <a:solidFill>
                  <a:schemeClr val="tx1"/>
                </a:solidFill>
                <a:latin typeface="Comic Sans MS" panose="030F0902030302020204" pitchFamily="66" charset="0"/>
              </a:rPr>
              <a:t>(x) = (h(x) + i) % D </a:t>
            </a:r>
          </a:p>
          <a:p>
            <a:pPr marL="0" indent="0" defTabSz="914400">
              <a:spcAft>
                <a:spcPts val="300"/>
              </a:spcAft>
              <a:buNone/>
              <a:defRPr/>
            </a:pPr>
            <a:r>
              <a:rPr lang="pt-BR" altLang="en-US" sz="2400" dirty="0">
                <a:solidFill>
                  <a:schemeClr val="tx1"/>
                </a:solidFill>
                <a:latin typeface="Comic Sans MS" panose="030F0902030302020204" pitchFamily="66" charset="0"/>
              </a:rPr>
              <a:t>(usually, i starts from 1 and is increased by 1 every time)</a:t>
            </a:r>
          </a:p>
          <a:p>
            <a:pPr defTabSz="914400">
              <a:spcAft>
                <a:spcPts val="300"/>
              </a:spcAft>
              <a:defRPr/>
            </a:pPr>
            <a:r>
              <a:rPr lang="en-US" altLang="en-US" sz="2400" dirty="0">
                <a:solidFill>
                  <a:schemeClr val="tx1"/>
                </a:solidFill>
                <a:latin typeface="Comic Sans MS" panose="030F0902030302020204" pitchFamily="66" charset="0"/>
              </a:rPr>
              <a:t>In general, our collision resolution strategy is to generate a sequence of hash table slots (</a:t>
            </a:r>
            <a:r>
              <a:rPr lang="en-US" altLang="en-US" sz="2400" dirty="0">
                <a:solidFill>
                  <a:srgbClr val="FF0000"/>
                </a:solidFill>
                <a:latin typeface="Comic Sans MS" panose="030F0902030302020204" pitchFamily="66" charset="0"/>
              </a:rPr>
              <a:t>probe sequence</a:t>
            </a:r>
            <a:r>
              <a:rPr lang="en-US" altLang="en-US" sz="2400" dirty="0">
                <a:solidFill>
                  <a:schemeClr val="tx1"/>
                </a:solidFill>
                <a:latin typeface="Comic Sans MS" panose="030F0902030302020204" pitchFamily="66" charset="0"/>
              </a:rPr>
              <a:t>) that can hold the record; test each slot until find empty one (</a:t>
            </a:r>
            <a:r>
              <a:rPr lang="en-US" altLang="en-US" sz="2400" dirty="0">
                <a:solidFill>
                  <a:srgbClr val="FF0000"/>
                </a:solidFill>
                <a:latin typeface="Comic Sans MS" panose="030F0902030302020204" pitchFamily="66" charset="0"/>
              </a:rPr>
              <a:t>probing</a:t>
            </a:r>
            <a:r>
              <a:rPr lang="en-US" altLang="en-US" sz="2400" dirty="0">
                <a:solidFill>
                  <a:schemeClr val="tx1"/>
                </a:solidFill>
                <a:latin typeface="Comic Sans MS" panose="030F0902030302020204" pitchFamily="66" charset="0"/>
              </a:rPr>
              <a:t>)</a:t>
            </a:r>
            <a:endParaRPr lang="pt-BR" altLang="en-US" sz="2400" dirty="0">
              <a:solidFill>
                <a:schemeClr val="tx1"/>
              </a:solidFill>
              <a:latin typeface="Comic Sans MS" panose="030F0902030302020204" pitchFamily="66" charset="0"/>
            </a:endParaRPr>
          </a:p>
          <a:p>
            <a:pPr marL="0" indent="0" defTabSz="914400">
              <a:spcAft>
                <a:spcPts val="300"/>
              </a:spcAft>
              <a:buNone/>
              <a:defRPr/>
            </a:pPr>
            <a:endParaRPr lang="pt-BR" altLang="en-US" sz="2400" dirty="0">
              <a:solidFill>
                <a:schemeClr val="tx1"/>
              </a:solidFill>
              <a:latin typeface="Comic Sans MS" panose="030F0902030302020204" pitchFamily="66" charset="0"/>
            </a:endParaRPr>
          </a:p>
        </p:txBody>
      </p:sp>
    </p:spTree>
    <p:extLst>
      <p:ext uri="{BB962C8B-B14F-4D97-AF65-F5344CB8AC3E}">
        <p14:creationId xmlns:p14="http://schemas.microsoft.com/office/powerpoint/2010/main" val="3844531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Example Linear (Closed) Hashing</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8" y="1214438"/>
            <a:ext cx="8229600" cy="10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600"/>
              </a:spcAft>
              <a:defRPr/>
            </a:pPr>
            <a:r>
              <a:rPr lang="en-US" altLang="en-US" sz="2400" dirty="0">
                <a:solidFill>
                  <a:schemeClr val="tx1"/>
                </a:solidFill>
                <a:latin typeface="Comic Sans MS" panose="030F0902030302020204" pitchFamily="66" charset="0"/>
              </a:rPr>
              <a:t>D=8, keys a, b, c, d have hash values h(a)=3, h(b)=0, h(c)=4, h(d)=3</a:t>
            </a:r>
            <a:endParaRPr lang="en-US" altLang="en-US" dirty="0">
              <a:solidFill>
                <a:schemeClr val="tx1"/>
              </a:solidFill>
              <a:latin typeface="Comic Sans MS" panose="030F0902030302020204" pitchFamily="66" charset="0"/>
            </a:endParaRPr>
          </a:p>
        </p:txBody>
      </p:sp>
    </p:spTree>
    <p:extLst>
      <p:ext uri="{BB962C8B-B14F-4D97-AF65-F5344CB8AC3E}">
        <p14:creationId xmlns:p14="http://schemas.microsoft.com/office/powerpoint/2010/main" val="3560533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Example Linear (Closed) Hashing</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8" y="1214437"/>
            <a:ext cx="8229600" cy="5177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600"/>
              </a:spcAft>
              <a:defRPr/>
            </a:pPr>
            <a:r>
              <a:rPr lang="en-US" altLang="en-US" sz="2400" dirty="0">
                <a:solidFill>
                  <a:schemeClr val="tx1"/>
                </a:solidFill>
                <a:latin typeface="Comic Sans MS" panose="030F0902030302020204" pitchFamily="66" charset="0"/>
              </a:rPr>
              <a:t>D=8, keys a, b, c, d have hash values h(a)=3, h(b)=0, h(c)=4, h(d)=3</a:t>
            </a:r>
            <a:endParaRPr lang="en-US" altLang="en-US" dirty="0">
              <a:solidFill>
                <a:schemeClr val="tx1"/>
              </a:solidFill>
              <a:latin typeface="Comic Sans MS" panose="030F0902030302020204" pitchFamily="66" charset="0"/>
            </a:endParaRPr>
          </a:p>
        </p:txBody>
      </p:sp>
      <p:pic>
        <p:nvPicPr>
          <p:cNvPr id="4" name="Picture 3">
            <a:extLst>
              <a:ext uri="{FF2B5EF4-FFF2-40B4-BE49-F238E27FC236}">
                <a16:creationId xmlns:a16="http://schemas.microsoft.com/office/drawing/2014/main" id="{35BDB4CA-5950-4B0B-AAE9-661FD05ED31A}"/>
              </a:ext>
            </a:extLst>
          </p:cNvPr>
          <p:cNvPicPr>
            <a:picLocks noChangeAspect="1"/>
          </p:cNvPicPr>
          <p:nvPr/>
        </p:nvPicPr>
        <p:blipFill>
          <a:blip r:embed="rId2"/>
          <a:stretch>
            <a:fillRect/>
          </a:stretch>
        </p:blipFill>
        <p:spPr>
          <a:xfrm>
            <a:off x="6123333" y="1714218"/>
            <a:ext cx="2567105" cy="4381783"/>
          </a:xfrm>
          <a:prstGeom prst="rect">
            <a:avLst/>
          </a:prstGeom>
        </p:spPr>
      </p:pic>
      <p:sp>
        <p:nvSpPr>
          <p:cNvPr id="2" name="Rectangle 1">
            <a:extLst>
              <a:ext uri="{FF2B5EF4-FFF2-40B4-BE49-F238E27FC236}">
                <a16:creationId xmlns:a16="http://schemas.microsoft.com/office/drawing/2014/main" id="{FF4ECF9E-5325-4AF5-9085-7264697A5EE9}"/>
              </a:ext>
            </a:extLst>
          </p:cNvPr>
          <p:cNvSpPr/>
          <p:nvPr/>
        </p:nvSpPr>
        <p:spPr>
          <a:xfrm>
            <a:off x="7315200" y="4488873"/>
            <a:ext cx="508000" cy="3417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7340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Example Linear (Closed) Hashing</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8" y="1214437"/>
            <a:ext cx="8229600" cy="5177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600"/>
              </a:spcAft>
              <a:defRPr/>
            </a:pPr>
            <a:r>
              <a:rPr lang="en-US" altLang="en-US" sz="2400" dirty="0">
                <a:solidFill>
                  <a:schemeClr val="tx1"/>
                </a:solidFill>
                <a:latin typeface="Comic Sans MS" panose="030F0902030302020204" pitchFamily="66" charset="0"/>
              </a:rPr>
              <a:t>D=8, keys a, b, c, d have hash values h(a)=3, h(b)=0, h(c)=4, h(d)=3</a:t>
            </a:r>
            <a:endParaRPr lang="en-US" altLang="en-US" dirty="0">
              <a:solidFill>
                <a:schemeClr val="tx1"/>
              </a:solidFill>
              <a:latin typeface="Comic Sans MS" panose="030F0902030302020204" pitchFamily="66" charset="0"/>
            </a:endParaRPr>
          </a:p>
          <a:p>
            <a:pPr defTabSz="914400">
              <a:spcAft>
                <a:spcPts val="600"/>
              </a:spcAft>
              <a:defRPr/>
            </a:pPr>
            <a:r>
              <a:rPr lang="en-US" altLang="en-US" sz="2400" dirty="0">
                <a:solidFill>
                  <a:schemeClr val="tx1"/>
                </a:solidFill>
                <a:latin typeface="Comic Sans MS" panose="030F0902030302020204" pitchFamily="66" charset="0"/>
              </a:rPr>
              <a:t>Where do we insert d? 3 already filled</a:t>
            </a:r>
          </a:p>
        </p:txBody>
      </p:sp>
      <p:pic>
        <p:nvPicPr>
          <p:cNvPr id="4" name="Picture 3">
            <a:extLst>
              <a:ext uri="{FF2B5EF4-FFF2-40B4-BE49-F238E27FC236}">
                <a16:creationId xmlns:a16="http://schemas.microsoft.com/office/drawing/2014/main" id="{35BDB4CA-5950-4B0B-AAE9-661FD05ED31A}"/>
              </a:ext>
            </a:extLst>
          </p:cNvPr>
          <p:cNvPicPr>
            <a:picLocks noChangeAspect="1"/>
          </p:cNvPicPr>
          <p:nvPr/>
        </p:nvPicPr>
        <p:blipFill>
          <a:blip r:embed="rId2"/>
          <a:stretch>
            <a:fillRect/>
          </a:stretch>
        </p:blipFill>
        <p:spPr>
          <a:xfrm>
            <a:off x="6123333" y="1714218"/>
            <a:ext cx="2567105" cy="4381783"/>
          </a:xfrm>
          <a:prstGeom prst="rect">
            <a:avLst/>
          </a:prstGeom>
        </p:spPr>
      </p:pic>
      <p:sp>
        <p:nvSpPr>
          <p:cNvPr id="7" name="Rectangle 6">
            <a:extLst>
              <a:ext uri="{FF2B5EF4-FFF2-40B4-BE49-F238E27FC236}">
                <a16:creationId xmlns:a16="http://schemas.microsoft.com/office/drawing/2014/main" id="{D2555ECD-EB93-4735-82A6-7A20E4BCB8DB}"/>
              </a:ext>
            </a:extLst>
          </p:cNvPr>
          <p:cNvSpPr/>
          <p:nvPr/>
        </p:nvSpPr>
        <p:spPr>
          <a:xfrm>
            <a:off x="7315200" y="4488873"/>
            <a:ext cx="508000" cy="3417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5297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Example Linear (Closed) Hashing</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8" y="1214437"/>
            <a:ext cx="8229600" cy="5177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600"/>
              </a:spcAft>
              <a:defRPr/>
            </a:pPr>
            <a:r>
              <a:rPr lang="en-US" altLang="en-US" sz="2400" dirty="0">
                <a:solidFill>
                  <a:schemeClr val="tx1"/>
                </a:solidFill>
                <a:latin typeface="Comic Sans MS" panose="030F0902030302020204" pitchFamily="66" charset="0"/>
              </a:rPr>
              <a:t>D=8, keys a, b, c, d have hash values h(a)=3, h(b)=0, h(c)=4, h(d)=3</a:t>
            </a:r>
            <a:endParaRPr lang="en-US" altLang="en-US" dirty="0">
              <a:solidFill>
                <a:schemeClr val="tx1"/>
              </a:solidFill>
              <a:latin typeface="Comic Sans MS" panose="030F0902030302020204" pitchFamily="66" charset="0"/>
            </a:endParaRPr>
          </a:p>
          <a:p>
            <a:pPr defTabSz="914400">
              <a:spcAft>
                <a:spcPts val="600"/>
              </a:spcAft>
              <a:defRPr/>
            </a:pPr>
            <a:r>
              <a:rPr lang="en-US" altLang="en-US" sz="2400" dirty="0">
                <a:solidFill>
                  <a:schemeClr val="tx1"/>
                </a:solidFill>
                <a:latin typeface="Comic Sans MS" panose="030F0902030302020204" pitchFamily="66" charset="0"/>
              </a:rPr>
              <a:t>Where do we insert d? 3 already filled</a:t>
            </a:r>
          </a:p>
          <a:p>
            <a:pPr defTabSz="914400">
              <a:spcAft>
                <a:spcPts val="600"/>
              </a:spcAft>
              <a:defRPr/>
            </a:pPr>
            <a:r>
              <a:rPr lang="en-US" altLang="en-US" sz="2400" dirty="0">
                <a:solidFill>
                  <a:schemeClr val="tx1"/>
                </a:solidFill>
                <a:latin typeface="Comic Sans MS" panose="030F0902030302020204" pitchFamily="66" charset="0"/>
              </a:rPr>
              <a:t>Probe sequence using linear hashing:</a:t>
            </a:r>
          </a:p>
          <a:p>
            <a:pPr marL="457200" lvl="1" indent="0" defTabSz="914400">
              <a:spcAft>
                <a:spcPts val="600"/>
              </a:spcAft>
              <a:buNone/>
              <a:defRPr/>
            </a:pPr>
            <a:r>
              <a:rPr lang="pt-BR" altLang="en-US" sz="2000" dirty="0">
                <a:solidFill>
                  <a:schemeClr val="tx1"/>
                </a:solidFill>
                <a:latin typeface="Comic Sans MS" panose="030F0902030302020204" pitchFamily="66" charset="0"/>
              </a:rPr>
              <a:t>h1(d) = (h(d)+1)%8 = 4%8 = 4</a:t>
            </a:r>
          </a:p>
          <a:p>
            <a:pPr marL="457200" lvl="1" indent="0" defTabSz="914400">
              <a:spcAft>
                <a:spcPts val="600"/>
              </a:spcAft>
              <a:buNone/>
              <a:defRPr/>
            </a:pPr>
            <a:r>
              <a:rPr lang="pt-BR" altLang="en-US" sz="2000" dirty="0">
                <a:solidFill>
                  <a:schemeClr val="tx1"/>
                </a:solidFill>
                <a:latin typeface="Comic Sans MS" panose="030F0902030302020204" pitchFamily="66" charset="0"/>
              </a:rPr>
              <a:t>h2(d) = (h(d)+2)%8 = 5%8 = </a:t>
            </a:r>
            <a:r>
              <a:rPr lang="pt-BR" altLang="en-US" sz="2000" dirty="0">
                <a:solidFill>
                  <a:srgbClr val="0000FF"/>
                </a:solidFill>
                <a:latin typeface="Comic Sans MS" panose="030F0902030302020204" pitchFamily="66" charset="0"/>
              </a:rPr>
              <a:t>5*</a:t>
            </a:r>
            <a:endParaRPr lang="pt-BR" altLang="en-US" sz="2000" dirty="0">
              <a:solidFill>
                <a:schemeClr val="tx1"/>
              </a:solidFill>
              <a:latin typeface="Comic Sans MS" panose="030F0902030302020204" pitchFamily="66" charset="0"/>
            </a:endParaRPr>
          </a:p>
          <a:p>
            <a:pPr marL="457200" lvl="1" indent="0" defTabSz="914400">
              <a:spcAft>
                <a:spcPts val="600"/>
              </a:spcAft>
              <a:buNone/>
              <a:defRPr/>
            </a:pPr>
            <a:r>
              <a:rPr lang="pt-BR" altLang="en-US" sz="2000" dirty="0">
                <a:solidFill>
                  <a:schemeClr val="tx1"/>
                </a:solidFill>
                <a:latin typeface="Comic Sans MS" panose="030F0902030302020204" pitchFamily="66" charset="0"/>
              </a:rPr>
              <a:t>h3(d) = (h(d)+3)%8 = 6%8 = 6</a:t>
            </a:r>
          </a:p>
          <a:p>
            <a:pPr marL="457200" lvl="1" indent="0" defTabSz="914400">
              <a:spcAft>
                <a:spcPts val="600"/>
              </a:spcAft>
              <a:buNone/>
              <a:defRPr/>
            </a:pPr>
            <a:r>
              <a:rPr lang="pt-BR" altLang="en-US" sz="2000" dirty="0">
                <a:solidFill>
                  <a:schemeClr val="tx1"/>
                </a:solidFill>
                <a:latin typeface="Comic Sans MS" panose="030F0902030302020204" pitchFamily="66" charset="0"/>
              </a:rPr>
              <a:t>etc.</a:t>
            </a:r>
          </a:p>
          <a:p>
            <a:pPr marL="457200" lvl="1" indent="0" defTabSz="914400">
              <a:spcAft>
                <a:spcPts val="600"/>
              </a:spcAft>
              <a:buNone/>
              <a:defRPr/>
            </a:pPr>
            <a:r>
              <a:rPr lang="pt-BR" altLang="en-US" sz="2000" dirty="0">
                <a:solidFill>
                  <a:schemeClr val="tx1"/>
                </a:solidFill>
                <a:latin typeface="Comic Sans MS" panose="030F0902030302020204" pitchFamily="66" charset="0"/>
              </a:rPr>
              <a:t>7, 0, 1, 2 </a:t>
            </a:r>
            <a:endParaRPr lang="en-US" altLang="en-US" sz="2000" dirty="0">
              <a:solidFill>
                <a:schemeClr val="tx1"/>
              </a:solidFill>
              <a:latin typeface="Comic Sans MS" panose="030F0902030302020204" pitchFamily="66" charset="0"/>
            </a:endParaRPr>
          </a:p>
          <a:p>
            <a:pPr defTabSz="914400">
              <a:spcAft>
                <a:spcPts val="600"/>
              </a:spcAft>
              <a:defRPr/>
            </a:pPr>
            <a:r>
              <a:rPr lang="en-US" altLang="en-US" sz="2400" dirty="0">
                <a:solidFill>
                  <a:schemeClr val="tx1"/>
                </a:solidFill>
                <a:latin typeface="Comic Sans MS" panose="030F0902030302020204" pitchFamily="66" charset="0"/>
              </a:rPr>
              <a:t>Wraps around the beginning </a:t>
            </a:r>
          </a:p>
          <a:p>
            <a:pPr marL="0" indent="0" defTabSz="914400">
              <a:spcAft>
                <a:spcPts val="600"/>
              </a:spcAft>
              <a:buNone/>
              <a:defRPr/>
            </a:pPr>
            <a:r>
              <a:rPr lang="en-US" altLang="en-US" sz="2400" dirty="0">
                <a:solidFill>
                  <a:schemeClr val="tx1"/>
                </a:solidFill>
                <a:latin typeface="Comic Sans MS" panose="030F0902030302020204" pitchFamily="66" charset="0"/>
              </a:rPr>
              <a:t>of the table!</a:t>
            </a:r>
          </a:p>
        </p:txBody>
      </p:sp>
      <p:pic>
        <p:nvPicPr>
          <p:cNvPr id="4" name="Picture 3">
            <a:extLst>
              <a:ext uri="{FF2B5EF4-FFF2-40B4-BE49-F238E27FC236}">
                <a16:creationId xmlns:a16="http://schemas.microsoft.com/office/drawing/2014/main" id="{35BDB4CA-5950-4B0B-AAE9-661FD05ED31A}"/>
              </a:ext>
            </a:extLst>
          </p:cNvPr>
          <p:cNvPicPr>
            <a:picLocks noChangeAspect="1"/>
          </p:cNvPicPr>
          <p:nvPr/>
        </p:nvPicPr>
        <p:blipFill>
          <a:blip r:embed="rId2"/>
          <a:stretch>
            <a:fillRect/>
          </a:stretch>
        </p:blipFill>
        <p:spPr>
          <a:xfrm>
            <a:off x="6123333" y="1714218"/>
            <a:ext cx="2567105" cy="4381783"/>
          </a:xfrm>
          <a:prstGeom prst="rect">
            <a:avLst/>
          </a:prstGeom>
        </p:spPr>
      </p:pic>
      <p:sp>
        <p:nvSpPr>
          <p:cNvPr id="7" name="Rectangle 6">
            <a:extLst>
              <a:ext uri="{FF2B5EF4-FFF2-40B4-BE49-F238E27FC236}">
                <a16:creationId xmlns:a16="http://schemas.microsoft.com/office/drawing/2014/main" id="{38A412DB-B10B-4AE1-9E10-4FE77B4355F3}"/>
              </a:ext>
            </a:extLst>
          </p:cNvPr>
          <p:cNvSpPr/>
          <p:nvPr/>
        </p:nvSpPr>
        <p:spPr>
          <a:xfrm>
            <a:off x="7315200" y="4488873"/>
            <a:ext cx="508000" cy="3417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605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Example Linear (Closed) Hashing</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8" y="1214437"/>
            <a:ext cx="8229600" cy="5177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600"/>
              </a:spcAft>
              <a:defRPr/>
            </a:pPr>
            <a:r>
              <a:rPr lang="en-US" altLang="en-US" sz="2400" dirty="0">
                <a:solidFill>
                  <a:schemeClr val="tx1"/>
                </a:solidFill>
                <a:latin typeface="Comic Sans MS" panose="030F0902030302020204" pitchFamily="66" charset="0"/>
              </a:rPr>
              <a:t>D=8, keys a, b, c, d have hash values h(a)=3, h(b)=0, h(c)=4, h(d)=3</a:t>
            </a:r>
            <a:endParaRPr lang="en-US" altLang="en-US" dirty="0">
              <a:solidFill>
                <a:schemeClr val="tx1"/>
              </a:solidFill>
              <a:latin typeface="Comic Sans MS" panose="030F0902030302020204" pitchFamily="66" charset="0"/>
            </a:endParaRPr>
          </a:p>
          <a:p>
            <a:pPr defTabSz="914400">
              <a:spcAft>
                <a:spcPts val="600"/>
              </a:spcAft>
              <a:defRPr/>
            </a:pPr>
            <a:r>
              <a:rPr lang="en-US" altLang="en-US" sz="2400" dirty="0">
                <a:solidFill>
                  <a:schemeClr val="tx1"/>
                </a:solidFill>
                <a:latin typeface="Comic Sans MS" panose="030F0902030302020204" pitchFamily="66" charset="0"/>
              </a:rPr>
              <a:t>Where do we insert d? 3 already filled</a:t>
            </a:r>
          </a:p>
          <a:p>
            <a:pPr defTabSz="914400">
              <a:spcAft>
                <a:spcPts val="600"/>
              </a:spcAft>
              <a:defRPr/>
            </a:pPr>
            <a:r>
              <a:rPr lang="en-US" altLang="en-US" sz="2400" dirty="0">
                <a:solidFill>
                  <a:schemeClr val="tx1"/>
                </a:solidFill>
                <a:latin typeface="Comic Sans MS" panose="030F0902030302020204" pitchFamily="66" charset="0"/>
              </a:rPr>
              <a:t>Probe sequence using linear hashing:</a:t>
            </a:r>
          </a:p>
          <a:p>
            <a:pPr marL="457200" lvl="1" indent="0" defTabSz="914400">
              <a:spcAft>
                <a:spcPts val="600"/>
              </a:spcAft>
              <a:buNone/>
              <a:defRPr/>
            </a:pPr>
            <a:r>
              <a:rPr lang="pt-BR" altLang="en-US" sz="2000" dirty="0">
                <a:solidFill>
                  <a:schemeClr val="tx1"/>
                </a:solidFill>
                <a:latin typeface="Comic Sans MS" panose="030F0902030302020204" pitchFamily="66" charset="0"/>
              </a:rPr>
              <a:t>h1(d) = (h(d)+1)%8 = 4%8 = 4</a:t>
            </a:r>
          </a:p>
          <a:p>
            <a:pPr marL="457200" lvl="1" indent="0" defTabSz="914400">
              <a:spcAft>
                <a:spcPts val="600"/>
              </a:spcAft>
              <a:buNone/>
              <a:defRPr/>
            </a:pPr>
            <a:r>
              <a:rPr lang="pt-BR" altLang="en-US" sz="2000" dirty="0">
                <a:solidFill>
                  <a:schemeClr val="tx1"/>
                </a:solidFill>
                <a:latin typeface="Comic Sans MS" panose="030F0902030302020204" pitchFamily="66" charset="0"/>
              </a:rPr>
              <a:t>h2(d) = (h(d)+2)%8 = 5%8 = </a:t>
            </a:r>
            <a:r>
              <a:rPr lang="pt-BR" altLang="en-US" sz="2000" dirty="0">
                <a:solidFill>
                  <a:srgbClr val="0000FF"/>
                </a:solidFill>
                <a:latin typeface="Comic Sans MS" panose="030F0902030302020204" pitchFamily="66" charset="0"/>
              </a:rPr>
              <a:t>5*</a:t>
            </a:r>
            <a:endParaRPr lang="pt-BR" altLang="en-US" sz="2000" dirty="0">
              <a:solidFill>
                <a:schemeClr val="tx1"/>
              </a:solidFill>
              <a:latin typeface="Comic Sans MS" panose="030F0902030302020204" pitchFamily="66" charset="0"/>
            </a:endParaRPr>
          </a:p>
          <a:p>
            <a:pPr marL="457200" lvl="1" indent="0" defTabSz="914400">
              <a:spcAft>
                <a:spcPts val="600"/>
              </a:spcAft>
              <a:buNone/>
              <a:defRPr/>
            </a:pPr>
            <a:r>
              <a:rPr lang="pt-BR" altLang="en-US" sz="2000" dirty="0">
                <a:solidFill>
                  <a:schemeClr val="tx1"/>
                </a:solidFill>
                <a:latin typeface="Comic Sans MS" panose="030F0902030302020204" pitchFamily="66" charset="0"/>
              </a:rPr>
              <a:t>h3(d) = (h(d)+3)%8 = 6%8 = 6</a:t>
            </a:r>
          </a:p>
          <a:p>
            <a:pPr marL="457200" lvl="1" indent="0" defTabSz="914400">
              <a:spcAft>
                <a:spcPts val="600"/>
              </a:spcAft>
              <a:buNone/>
              <a:defRPr/>
            </a:pPr>
            <a:r>
              <a:rPr lang="pt-BR" altLang="en-US" sz="2000" dirty="0">
                <a:solidFill>
                  <a:schemeClr val="tx1"/>
                </a:solidFill>
                <a:latin typeface="Comic Sans MS" panose="030F0902030302020204" pitchFamily="66" charset="0"/>
              </a:rPr>
              <a:t>etc.</a:t>
            </a:r>
          </a:p>
          <a:p>
            <a:pPr marL="457200" lvl="1" indent="0" defTabSz="914400">
              <a:spcAft>
                <a:spcPts val="600"/>
              </a:spcAft>
              <a:buNone/>
              <a:defRPr/>
            </a:pPr>
            <a:r>
              <a:rPr lang="pt-BR" altLang="en-US" sz="2000" dirty="0">
                <a:solidFill>
                  <a:schemeClr val="tx1"/>
                </a:solidFill>
                <a:latin typeface="Comic Sans MS" panose="030F0902030302020204" pitchFamily="66" charset="0"/>
              </a:rPr>
              <a:t>7, 0, 1, 2 </a:t>
            </a:r>
            <a:endParaRPr lang="en-US" altLang="en-US" sz="2000" dirty="0">
              <a:solidFill>
                <a:schemeClr val="tx1"/>
              </a:solidFill>
              <a:latin typeface="Comic Sans MS" panose="030F0902030302020204" pitchFamily="66" charset="0"/>
            </a:endParaRPr>
          </a:p>
          <a:p>
            <a:pPr defTabSz="914400">
              <a:spcAft>
                <a:spcPts val="600"/>
              </a:spcAft>
              <a:defRPr/>
            </a:pPr>
            <a:r>
              <a:rPr lang="en-US" altLang="en-US" sz="2400" dirty="0">
                <a:solidFill>
                  <a:schemeClr val="tx1"/>
                </a:solidFill>
                <a:latin typeface="Comic Sans MS" panose="030F0902030302020204" pitchFamily="66" charset="0"/>
              </a:rPr>
              <a:t>Wraps around the beginning </a:t>
            </a:r>
          </a:p>
          <a:p>
            <a:pPr marL="0" indent="0" defTabSz="914400">
              <a:spcAft>
                <a:spcPts val="600"/>
              </a:spcAft>
              <a:buNone/>
              <a:defRPr/>
            </a:pPr>
            <a:r>
              <a:rPr lang="en-US" altLang="en-US" sz="2400" dirty="0">
                <a:solidFill>
                  <a:schemeClr val="tx1"/>
                </a:solidFill>
                <a:latin typeface="Comic Sans MS" panose="030F0902030302020204" pitchFamily="66" charset="0"/>
              </a:rPr>
              <a:t>of the table!</a:t>
            </a:r>
          </a:p>
        </p:txBody>
      </p:sp>
      <p:pic>
        <p:nvPicPr>
          <p:cNvPr id="4" name="Picture 3">
            <a:extLst>
              <a:ext uri="{FF2B5EF4-FFF2-40B4-BE49-F238E27FC236}">
                <a16:creationId xmlns:a16="http://schemas.microsoft.com/office/drawing/2014/main" id="{35BDB4CA-5950-4B0B-AAE9-661FD05ED31A}"/>
              </a:ext>
            </a:extLst>
          </p:cNvPr>
          <p:cNvPicPr>
            <a:picLocks noChangeAspect="1"/>
          </p:cNvPicPr>
          <p:nvPr/>
        </p:nvPicPr>
        <p:blipFill>
          <a:blip r:embed="rId2"/>
          <a:stretch>
            <a:fillRect/>
          </a:stretch>
        </p:blipFill>
        <p:spPr>
          <a:xfrm>
            <a:off x="6123333" y="1714218"/>
            <a:ext cx="2567105" cy="4381783"/>
          </a:xfrm>
          <a:prstGeom prst="rect">
            <a:avLst/>
          </a:prstGeom>
        </p:spPr>
      </p:pic>
    </p:spTree>
    <p:extLst>
      <p:ext uri="{BB962C8B-B14F-4D97-AF65-F5344CB8AC3E}">
        <p14:creationId xmlns:p14="http://schemas.microsoft.com/office/powerpoint/2010/main" val="2898854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Operations Using Linear Hashing</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8" y="1214437"/>
            <a:ext cx="8229600" cy="5177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600"/>
              </a:spcAft>
              <a:defRPr/>
            </a:pPr>
            <a:r>
              <a:rPr lang="en-US" altLang="en-US" sz="2400" dirty="0" err="1">
                <a:solidFill>
                  <a:schemeClr val="tx1"/>
                </a:solidFill>
                <a:latin typeface="Courier New" panose="02070309020205020404" pitchFamily="49" charset="0"/>
                <a:cs typeface="Courier New" panose="02070309020205020404" pitchFamily="49" charset="0"/>
              </a:rPr>
              <a:t>findItem</a:t>
            </a:r>
            <a:endParaRPr lang="en-US" altLang="en-US" sz="2400" dirty="0">
              <a:solidFill>
                <a:schemeClr val="tx1"/>
              </a:solidFill>
              <a:latin typeface="Courier New" panose="02070309020205020404" pitchFamily="49" charset="0"/>
              <a:cs typeface="Courier New" panose="02070309020205020404" pitchFamily="49" charset="0"/>
            </a:endParaRPr>
          </a:p>
          <a:p>
            <a:pPr lvl="1" defTabSz="914400">
              <a:spcAft>
                <a:spcPts val="600"/>
              </a:spcAft>
              <a:buFont typeface="Courier New" panose="02070309020205020404" pitchFamily="49" charset="0"/>
              <a:buChar char="o"/>
              <a:defRPr/>
            </a:pPr>
            <a:r>
              <a:rPr lang="en-US" altLang="en-US" sz="2200" dirty="0">
                <a:solidFill>
                  <a:schemeClr val="tx1"/>
                </a:solidFill>
                <a:latin typeface="Comic Sans MS" panose="030F0902030302020204" pitchFamily="66" charset="0"/>
              </a:rPr>
              <a:t>Examine h(k), h</a:t>
            </a:r>
            <a:r>
              <a:rPr lang="en-US" altLang="en-US" sz="2200" baseline="-25000" dirty="0">
                <a:solidFill>
                  <a:schemeClr val="tx1"/>
                </a:solidFill>
                <a:latin typeface="Comic Sans MS" panose="030F0902030302020204" pitchFamily="66" charset="0"/>
              </a:rPr>
              <a:t>1</a:t>
            </a:r>
            <a:r>
              <a:rPr lang="en-US" altLang="en-US" sz="2200" dirty="0">
                <a:solidFill>
                  <a:schemeClr val="tx1"/>
                </a:solidFill>
                <a:latin typeface="Comic Sans MS" panose="030F0902030302020204" pitchFamily="66" charset="0"/>
              </a:rPr>
              <a:t>(k), h</a:t>
            </a:r>
            <a:r>
              <a:rPr lang="en-US" altLang="en-US" sz="2200" baseline="-25000" dirty="0">
                <a:solidFill>
                  <a:schemeClr val="tx1"/>
                </a:solidFill>
                <a:latin typeface="Comic Sans MS" panose="030F0902030302020204" pitchFamily="66" charset="0"/>
              </a:rPr>
              <a:t>2</a:t>
            </a:r>
            <a:r>
              <a:rPr lang="en-US" altLang="en-US" sz="2200" dirty="0">
                <a:solidFill>
                  <a:schemeClr val="tx1"/>
                </a:solidFill>
                <a:latin typeface="Comic Sans MS" panose="030F0902030302020204" pitchFamily="66" charset="0"/>
              </a:rPr>
              <a:t>(k), …, until we find k or home bucket</a:t>
            </a:r>
          </a:p>
          <a:p>
            <a:pPr defTabSz="914400">
              <a:spcAft>
                <a:spcPts val="600"/>
              </a:spcAft>
              <a:defRPr/>
            </a:pPr>
            <a:r>
              <a:rPr lang="en-US" altLang="en-US" sz="2400" dirty="0">
                <a:solidFill>
                  <a:schemeClr val="tx1"/>
                </a:solidFill>
                <a:latin typeface="Courier New" panose="02070309020205020404" pitchFamily="49" charset="0"/>
                <a:cs typeface="Courier New" panose="02070309020205020404" pitchFamily="49" charset="0"/>
              </a:rPr>
              <a:t>insert</a:t>
            </a:r>
          </a:p>
          <a:p>
            <a:pPr lvl="1" defTabSz="914400">
              <a:spcAft>
                <a:spcPts val="600"/>
              </a:spcAft>
              <a:buFont typeface="Courier New" panose="02070309020205020404" pitchFamily="49" charset="0"/>
              <a:buChar char="o"/>
              <a:defRPr/>
            </a:pPr>
            <a:r>
              <a:rPr lang="en-US" altLang="en-US" sz="2200" dirty="0">
                <a:solidFill>
                  <a:schemeClr val="tx1"/>
                </a:solidFill>
                <a:latin typeface="Comic Sans MS" panose="030F0902030302020204" pitchFamily="66" charset="0"/>
              </a:rPr>
              <a:t>Examine h(k), h</a:t>
            </a:r>
            <a:r>
              <a:rPr lang="en-US" altLang="en-US" sz="2200" baseline="-25000" dirty="0">
                <a:solidFill>
                  <a:schemeClr val="tx1"/>
                </a:solidFill>
                <a:latin typeface="Comic Sans MS" panose="030F0902030302020204" pitchFamily="66" charset="0"/>
              </a:rPr>
              <a:t>1</a:t>
            </a:r>
            <a:r>
              <a:rPr lang="en-US" altLang="en-US" sz="2200" dirty="0">
                <a:solidFill>
                  <a:schemeClr val="tx1"/>
                </a:solidFill>
                <a:latin typeface="Comic Sans MS" panose="030F0902030302020204" pitchFamily="66" charset="0"/>
              </a:rPr>
              <a:t>(k), h</a:t>
            </a:r>
            <a:r>
              <a:rPr lang="en-US" altLang="en-US" sz="2200" baseline="-25000" dirty="0">
                <a:solidFill>
                  <a:schemeClr val="tx1"/>
                </a:solidFill>
                <a:latin typeface="Comic Sans MS" panose="030F0902030302020204" pitchFamily="66" charset="0"/>
              </a:rPr>
              <a:t>2</a:t>
            </a:r>
            <a:r>
              <a:rPr lang="en-US" altLang="en-US" sz="2200" dirty="0">
                <a:solidFill>
                  <a:schemeClr val="tx1"/>
                </a:solidFill>
                <a:latin typeface="Comic Sans MS" panose="030F0902030302020204" pitchFamily="66" charset="0"/>
              </a:rPr>
              <a:t>(k), …, until we find an empty bucket or home bucket</a:t>
            </a:r>
          </a:p>
          <a:p>
            <a:pPr defTabSz="914400">
              <a:spcAft>
                <a:spcPts val="600"/>
              </a:spcAft>
              <a:defRPr/>
            </a:pPr>
            <a:r>
              <a:rPr lang="en-US" altLang="en-US" sz="2400" dirty="0">
                <a:solidFill>
                  <a:schemeClr val="tx1"/>
                </a:solidFill>
                <a:latin typeface="Courier New" panose="02070309020205020404" pitchFamily="49" charset="0"/>
                <a:cs typeface="Courier New" panose="02070309020205020404" pitchFamily="49" charset="0"/>
              </a:rPr>
              <a:t>remove</a:t>
            </a:r>
          </a:p>
          <a:p>
            <a:pPr lvl="1" defTabSz="914400">
              <a:spcAft>
                <a:spcPts val="600"/>
              </a:spcAft>
              <a:buFont typeface="Courier New" panose="02070309020205020404" pitchFamily="49" charset="0"/>
              <a:buChar char="o"/>
              <a:defRPr/>
            </a:pPr>
            <a:r>
              <a:rPr lang="en-US" altLang="en-US" sz="2200" dirty="0">
                <a:solidFill>
                  <a:schemeClr val="tx1"/>
                </a:solidFill>
                <a:latin typeface="Comic Sans MS" panose="030F0902030302020204" pitchFamily="66" charset="0"/>
              </a:rPr>
              <a:t>Perform </a:t>
            </a:r>
            <a:r>
              <a:rPr lang="en-US" altLang="en-US" sz="2200" dirty="0" err="1">
                <a:solidFill>
                  <a:schemeClr val="tx1"/>
                </a:solidFill>
                <a:latin typeface="Courier New" panose="02070309020205020404" pitchFamily="49" charset="0"/>
                <a:cs typeface="Courier New" panose="02070309020205020404" pitchFamily="49" charset="0"/>
              </a:rPr>
              <a:t>findIterm</a:t>
            </a:r>
            <a:r>
              <a:rPr lang="en-US" altLang="en-US" sz="2200" dirty="0">
                <a:solidFill>
                  <a:schemeClr val="tx1"/>
                </a:solidFill>
                <a:latin typeface="Comic Sans MS" panose="030F0902030302020204" pitchFamily="66" charset="0"/>
              </a:rPr>
              <a:t> and then delete if it is in the hash table</a:t>
            </a:r>
          </a:p>
          <a:p>
            <a:pPr lvl="1" defTabSz="914400">
              <a:spcAft>
                <a:spcPts val="600"/>
              </a:spcAft>
              <a:buFont typeface="Courier New" panose="02070309020205020404" pitchFamily="49" charset="0"/>
              <a:buChar char="o"/>
              <a:defRPr/>
            </a:pPr>
            <a:r>
              <a:rPr lang="en-US" altLang="en-US" sz="2200" dirty="0">
                <a:solidFill>
                  <a:schemeClr val="tx1"/>
                </a:solidFill>
                <a:latin typeface="Comic Sans MS" panose="030F0902030302020204" pitchFamily="66" charset="0"/>
              </a:rPr>
              <a:t>May need to reorganize table after many deletions</a:t>
            </a:r>
          </a:p>
        </p:txBody>
      </p:sp>
    </p:spTree>
    <p:extLst>
      <p:ext uri="{BB962C8B-B14F-4D97-AF65-F5344CB8AC3E}">
        <p14:creationId xmlns:p14="http://schemas.microsoft.com/office/powerpoint/2010/main" val="2350431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Performance Analysis - Worst Case</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8" y="1214438"/>
            <a:ext cx="8229600" cy="3223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600"/>
              </a:spcAft>
              <a:defRPr/>
            </a:pPr>
            <a:r>
              <a:rPr lang="en-US" altLang="en-US" sz="2400" dirty="0">
                <a:solidFill>
                  <a:schemeClr val="tx1"/>
                </a:solidFill>
                <a:latin typeface="Comic Sans MS" panose="030F0902030302020204" pitchFamily="66" charset="0"/>
              </a:rPr>
              <a:t>Initialization: O(b), b# of buckets</a:t>
            </a:r>
          </a:p>
          <a:p>
            <a:pPr defTabSz="914400">
              <a:spcAft>
                <a:spcPts val="600"/>
              </a:spcAft>
              <a:defRPr/>
            </a:pPr>
            <a:endParaRPr lang="en-US" altLang="en-US" sz="2400" dirty="0">
              <a:solidFill>
                <a:schemeClr val="tx1"/>
              </a:solidFill>
              <a:latin typeface="Comic Sans MS" panose="030F0902030302020204" pitchFamily="66" charset="0"/>
            </a:endParaRPr>
          </a:p>
          <a:p>
            <a:pPr defTabSz="914400">
              <a:spcAft>
                <a:spcPts val="600"/>
              </a:spcAft>
              <a:defRPr/>
            </a:pPr>
            <a:r>
              <a:rPr lang="en-US" altLang="en-US" sz="2400" dirty="0">
                <a:solidFill>
                  <a:schemeClr val="tx1"/>
                </a:solidFill>
                <a:latin typeface="Comic Sans MS" panose="030F0902030302020204" pitchFamily="66" charset="0"/>
              </a:rPr>
              <a:t>Insert and search: O(n), n number of elements in table; all n key values have same home bucket</a:t>
            </a:r>
          </a:p>
          <a:p>
            <a:pPr defTabSz="914400">
              <a:spcAft>
                <a:spcPts val="600"/>
              </a:spcAft>
              <a:defRPr/>
            </a:pPr>
            <a:endParaRPr lang="en-US" altLang="en-US" sz="2400" dirty="0">
              <a:solidFill>
                <a:schemeClr val="tx1"/>
              </a:solidFill>
              <a:latin typeface="Comic Sans MS" panose="030F0902030302020204" pitchFamily="66" charset="0"/>
            </a:endParaRPr>
          </a:p>
          <a:p>
            <a:pPr defTabSz="914400">
              <a:spcAft>
                <a:spcPts val="600"/>
              </a:spcAft>
              <a:defRPr/>
            </a:pPr>
            <a:r>
              <a:rPr lang="en-US" altLang="en-US" sz="2400" dirty="0">
                <a:solidFill>
                  <a:schemeClr val="tx1"/>
                </a:solidFill>
                <a:latin typeface="Comic Sans MS" panose="030F0902030302020204" pitchFamily="66" charset="0"/>
              </a:rPr>
              <a:t>Not better than linear list for maintaining dictionary!</a:t>
            </a:r>
          </a:p>
        </p:txBody>
      </p:sp>
    </p:spTree>
    <p:extLst>
      <p:ext uri="{BB962C8B-B14F-4D97-AF65-F5344CB8AC3E}">
        <p14:creationId xmlns:p14="http://schemas.microsoft.com/office/powerpoint/2010/main" val="854279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Dictionary ADT</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8" y="1214438"/>
            <a:ext cx="822960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1" fontAlgn="base" latinLnBrk="0" hangingPunct="1">
              <a:spcBef>
                <a:spcPct val="20000"/>
              </a:spcBef>
              <a:spcAft>
                <a:spcPct val="0"/>
              </a:spcAft>
              <a:buClrTx/>
              <a:buSzTx/>
              <a:buFontTx/>
              <a:buChar char="•"/>
              <a:tabLst/>
              <a:defRPr/>
            </a:pPr>
            <a:r>
              <a:rPr kumimoji="0" lang="en-US" altLang="en-US" sz="2400" u="none" strike="noStrike" kern="1200" cap="none" spc="0" normalizeH="0" baseline="0" noProof="0" dirty="0">
                <a:ln>
                  <a:noFill/>
                </a:ln>
                <a:solidFill>
                  <a:schemeClr val="tx1"/>
                </a:solidFill>
                <a:effectLst/>
                <a:uLnTx/>
                <a:uFillTx/>
                <a:latin typeface="Comic Sans MS" panose="030F0902030302020204" pitchFamily="66" charset="0"/>
              </a:rPr>
              <a:t>Data structure with just three basic operations:</a:t>
            </a:r>
          </a:p>
          <a:p>
            <a:pPr lvl="1" indent="-342900" defTabSz="914400">
              <a:buFont typeface="Courier New" panose="02070309020205020404" pitchFamily="49" charset="0"/>
              <a:buChar char="o"/>
              <a:defRPr/>
            </a:pPr>
            <a:r>
              <a:rPr kumimoji="0" lang="en-US" altLang="en-US" sz="2200" u="none" strike="noStrike" kern="1200" cap="none" spc="0" normalizeH="0" baseline="0" noProof="0" dirty="0" err="1">
                <a:ln>
                  <a:noFill/>
                </a:ln>
                <a:solidFill>
                  <a:srgbClr val="FF0000"/>
                </a:solidFill>
                <a:effectLst/>
                <a:uLnTx/>
                <a:uFillTx/>
                <a:latin typeface="Comic Sans MS" panose="030F0902030302020204" pitchFamily="66" charset="0"/>
              </a:rPr>
              <a:t>findItem</a:t>
            </a:r>
            <a:r>
              <a:rPr kumimoji="0" lang="en-US" altLang="en-US" sz="2200" u="none" strike="noStrike" kern="1200" cap="none" spc="0" normalizeH="0" baseline="0" noProof="0" dirty="0">
                <a:ln>
                  <a:noFill/>
                </a:ln>
                <a:solidFill>
                  <a:srgbClr val="FF0000"/>
                </a:solidFill>
                <a:effectLst/>
                <a:uLnTx/>
                <a:uFillTx/>
                <a:latin typeface="Comic Sans MS" panose="030F0902030302020204" pitchFamily="66" charset="0"/>
              </a:rPr>
              <a:t> (</a:t>
            </a:r>
            <a:r>
              <a:rPr kumimoji="0" lang="en-US" altLang="en-US" sz="2200" u="none" strike="noStrike" kern="1200" cap="none" spc="0" normalizeH="0" baseline="0" noProof="0" dirty="0" err="1">
                <a:ln>
                  <a:noFill/>
                </a:ln>
                <a:solidFill>
                  <a:srgbClr val="FF0000"/>
                </a:solidFill>
                <a:effectLst/>
                <a:uLnTx/>
                <a:uFillTx/>
                <a:latin typeface="Comic Sans MS" panose="030F0902030302020204" pitchFamily="66" charset="0"/>
              </a:rPr>
              <a:t>i</a:t>
            </a:r>
            <a:r>
              <a:rPr kumimoji="0" lang="en-US" altLang="en-US" sz="2200" u="none" strike="noStrike" kern="1200" cap="none" spc="0" normalizeH="0" baseline="0" noProof="0" dirty="0">
                <a:ln>
                  <a:noFill/>
                </a:ln>
                <a:solidFill>
                  <a:srgbClr val="FF0000"/>
                </a:solidFill>
                <a:effectLst/>
                <a:uLnTx/>
                <a:uFillTx/>
                <a:latin typeface="Comic Sans MS" panose="030F0902030302020204" pitchFamily="66" charset="0"/>
              </a:rPr>
              <a:t>)</a:t>
            </a:r>
            <a:r>
              <a:rPr kumimoji="0" lang="en-US" altLang="en-US" sz="2200" u="none" strike="noStrike" kern="1200" cap="none" spc="0" normalizeH="0" baseline="0" noProof="0" dirty="0">
                <a:ln>
                  <a:noFill/>
                </a:ln>
                <a:solidFill>
                  <a:schemeClr val="tx1"/>
                </a:solidFill>
                <a:effectLst/>
                <a:uLnTx/>
                <a:uFillTx/>
                <a:latin typeface="Comic Sans MS" panose="030F0902030302020204" pitchFamily="66" charset="0"/>
              </a:rPr>
              <a:t>: find item with key (identifier) </a:t>
            </a:r>
            <a:r>
              <a:rPr kumimoji="0" lang="en-US" altLang="en-US" sz="2200" u="none" strike="noStrike" kern="1200" cap="none" spc="0" normalizeH="0" baseline="0" noProof="0" dirty="0" err="1">
                <a:ln>
                  <a:noFill/>
                </a:ln>
                <a:solidFill>
                  <a:schemeClr val="tx1"/>
                </a:solidFill>
                <a:effectLst/>
                <a:uLnTx/>
                <a:uFillTx/>
                <a:latin typeface="Comic Sans MS" panose="030F0902030302020204" pitchFamily="66" charset="0"/>
              </a:rPr>
              <a:t>i</a:t>
            </a:r>
            <a:endParaRPr kumimoji="0" lang="en-US" altLang="en-US" sz="2200" u="none" strike="noStrike" kern="1200" cap="none" spc="0" normalizeH="0" baseline="0" noProof="0" dirty="0">
              <a:ln>
                <a:noFill/>
              </a:ln>
              <a:solidFill>
                <a:schemeClr val="tx1"/>
              </a:solidFill>
              <a:effectLst/>
              <a:uLnTx/>
              <a:uFillTx/>
              <a:latin typeface="Comic Sans MS" panose="030F0902030302020204" pitchFamily="66" charset="0"/>
            </a:endParaRPr>
          </a:p>
          <a:p>
            <a:pPr lvl="1" indent="-342900" defTabSz="914400">
              <a:buFont typeface="Courier New" panose="02070309020205020404" pitchFamily="49" charset="0"/>
              <a:buChar char="o"/>
              <a:defRPr/>
            </a:pPr>
            <a:r>
              <a:rPr kumimoji="0" lang="en-US" altLang="en-US" sz="2200" u="none" strike="noStrike" kern="1200" cap="none" spc="0" normalizeH="0" baseline="0" noProof="0" dirty="0">
                <a:ln>
                  <a:noFill/>
                </a:ln>
                <a:solidFill>
                  <a:srgbClr val="FF0000"/>
                </a:solidFill>
                <a:effectLst/>
                <a:uLnTx/>
                <a:uFillTx/>
                <a:latin typeface="Comic Sans MS" panose="030F0902030302020204" pitchFamily="66" charset="0"/>
              </a:rPr>
              <a:t>insert (</a:t>
            </a:r>
            <a:r>
              <a:rPr kumimoji="0" lang="en-US" altLang="en-US" sz="2200" u="none" strike="noStrike" kern="1200" cap="none" spc="0" normalizeH="0" baseline="0" noProof="0" dirty="0" err="1">
                <a:ln>
                  <a:noFill/>
                </a:ln>
                <a:solidFill>
                  <a:srgbClr val="FF0000"/>
                </a:solidFill>
                <a:effectLst/>
                <a:uLnTx/>
                <a:uFillTx/>
                <a:latin typeface="Comic Sans MS" panose="030F0902030302020204" pitchFamily="66" charset="0"/>
              </a:rPr>
              <a:t>i</a:t>
            </a:r>
            <a:r>
              <a:rPr kumimoji="0" lang="en-US" altLang="en-US" sz="2200" u="none" strike="noStrike" kern="1200" cap="none" spc="0" normalizeH="0" baseline="0" noProof="0" dirty="0">
                <a:ln>
                  <a:noFill/>
                </a:ln>
                <a:solidFill>
                  <a:srgbClr val="FF0000"/>
                </a:solidFill>
                <a:effectLst/>
                <a:uLnTx/>
                <a:uFillTx/>
                <a:latin typeface="Comic Sans MS" panose="030F0902030302020204" pitchFamily="66" charset="0"/>
              </a:rPr>
              <a:t>)</a:t>
            </a:r>
            <a:r>
              <a:rPr kumimoji="0" lang="en-US" altLang="en-US" sz="2200" u="none" strike="noStrike" kern="1200" cap="none" spc="0" normalizeH="0" baseline="0" noProof="0" dirty="0">
                <a:ln>
                  <a:noFill/>
                </a:ln>
                <a:solidFill>
                  <a:schemeClr val="tx1"/>
                </a:solidFill>
                <a:effectLst/>
                <a:uLnTx/>
                <a:uFillTx/>
                <a:latin typeface="Comic Sans MS" panose="030F0902030302020204" pitchFamily="66" charset="0"/>
              </a:rPr>
              <a:t>: insert </a:t>
            </a:r>
            <a:r>
              <a:rPr kumimoji="0" lang="en-US" altLang="en-US" sz="2200" u="none" strike="noStrike" kern="1200" cap="none" spc="0" normalizeH="0" baseline="0" noProof="0" dirty="0" err="1">
                <a:ln>
                  <a:noFill/>
                </a:ln>
                <a:solidFill>
                  <a:schemeClr val="tx1"/>
                </a:solidFill>
                <a:effectLst/>
                <a:uLnTx/>
                <a:uFillTx/>
                <a:latin typeface="Comic Sans MS" panose="030F0902030302020204" pitchFamily="66" charset="0"/>
              </a:rPr>
              <a:t>i</a:t>
            </a:r>
            <a:r>
              <a:rPr kumimoji="0" lang="en-US" altLang="en-US" sz="2200" u="none" strike="noStrike" kern="1200" cap="none" spc="0" normalizeH="0" baseline="0" noProof="0" dirty="0">
                <a:ln>
                  <a:noFill/>
                </a:ln>
                <a:solidFill>
                  <a:schemeClr val="tx1"/>
                </a:solidFill>
                <a:effectLst/>
                <a:uLnTx/>
                <a:uFillTx/>
                <a:latin typeface="Comic Sans MS" panose="030F0902030302020204" pitchFamily="66" charset="0"/>
              </a:rPr>
              <a:t> into the dictionary</a:t>
            </a:r>
          </a:p>
          <a:p>
            <a:pPr lvl="1" indent="-342900" defTabSz="914400">
              <a:buFont typeface="Courier New" panose="02070309020205020404" pitchFamily="49" charset="0"/>
              <a:buChar char="o"/>
              <a:defRPr/>
            </a:pPr>
            <a:r>
              <a:rPr kumimoji="0" lang="en-US" altLang="en-US" sz="2200" u="none" strike="noStrike" kern="1200" cap="none" spc="0" normalizeH="0" baseline="0" noProof="0" dirty="0">
                <a:ln>
                  <a:noFill/>
                </a:ln>
                <a:solidFill>
                  <a:srgbClr val="FF0000"/>
                </a:solidFill>
                <a:effectLst/>
                <a:uLnTx/>
                <a:uFillTx/>
                <a:latin typeface="Comic Sans MS" panose="030F0902030302020204" pitchFamily="66" charset="0"/>
              </a:rPr>
              <a:t>remove (</a:t>
            </a:r>
            <a:r>
              <a:rPr kumimoji="0" lang="en-US" altLang="en-US" sz="2200" u="none" strike="noStrike" kern="1200" cap="none" spc="0" normalizeH="0" baseline="0" noProof="0" dirty="0" err="1">
                <a:ln>
                  <a:noFill/>
                </a:ln>
                <a:solidFill>
                  <a:srgbClr val="FF0000"/>
                </a:solidFill>
                <a:effectLst/>
                <a:uLnTx/>
                <a:uFillTx/>
                <a:latin typeface="Comic Sans MS" panose="030F0902030302020204" pitchFamily="66" charset="0"/>
              </a:rPr>
              <a:t>i</a:t>
            </a:r>
            <a:r>
              <a:rPr kumimoji="0" lang="en-US" altLang="en-US" sz="2200" u="none" strike="noStrike" kern="1200" cap="none" spc="0" normalizeH="0" baseline="0" noProof="0" dirty="0">
                <a:ln>
                  <a:noFill/>
                </a:ln>
                <a:solidFill>
                  <a:srgbClr val="FF0000"/>
                </a:solidFill>
                <a:effectLst/>
                <a:uLnTx/>
                <a:uFillTx/>
                <a:latin typeface="Comic Sans MS" panose="030F0902030302020204" pitchFamily="66" charset="0"/>
              </a:rPr>
              <a:t>)</a:t>
            </a:r>
            <a:r>
              <a:rPr kumimoji="0" lang="en-US" altLang="en-US" sz="2200" u="none" strike="noStrike" kern="1200" cap="none" spc="0" normalizeH="0" baseline="0" noProof="0" dirty="0">
                <a:ln>
                  <a:noFill/>
                </a:ln>
                <a:solidFill>
                  <a:schemeClr val="tx1"/>
                </a:solidFill>
                <a:effectLst/>
                <a:uLnTx/>
                <a:uFillTx/>
                <a:latin typeface="Comic Sans MS" panose="030F0902030302020204" pitchFamily="66" charset="0"/>
              </a:rPr>
              <a:t>: delete </a:t>
            </a:r>
            <a:r>
              <a:rPr kumimoji="0" lang="en-US" altLang="en-US" sz="2200" u="none" strike="noStrike" kern="1200" cap="none" spc="0" normalizeH="0" baseline="0" noProof="0" dirty="0" err="1">
                <a:ln>
                  <a:noFill/>
                </a:ln>
                <a:solidFill>
                  <a:schemeClr val="tx1"/>
                </a:solidFill>
                <a:effectLst/>
                <a:uLnTx/>
                <a:uFillTx/>
                <a:latin typeface="Comic Sans MS" panose="030F0902030302020204" pitchFamily="66" charset="0"/>
              </a:rPr>
              <a:t>i</a:t>
            </a:r>
            <a:endParaRPr kumimoji="0" lang="en-US" altLang="en-US" sz="2200" u="none" strike="noStrike" kern="1200" cap="none" spc="0" normalizeH="0" baseline="0" noProof="0" dirty="0">
              <a:ln>
                <a:noFill/>
              </a:ln>
              <a:solidFill>
                <a:schemeClr val="tx1"/>
              </a:solidFill>
              <a:effectLst/>
              <a:uLnTx/>
              <a:uFillTx/>
              <a:latin typeface="Comic Sans MS" panose="030F0902030302020204" pitchFamily="66" charset="0"/>
            </a:endParaRPr>
          </a:p>
          <a:p>
            <a:pPr lvl="1" indent="-342900" defTabSz="914400">
              <a:buFont typeface="Courier New" panose="02070309020205020404" pitchFamily="49" charset="0"/>
              <a:buChar char="o"/>
              <a:defRPr/>
            </a:pPr>
            <a:r>
              <a:rPr kumimoji="0" lang="en-US" altLang="en-US" sz="2200" u="none" strike="noStrike" kern="1200" cap="none" spc="0" normalizeH="0" baseline="0" noProof="0" dirty="0">
                <a:ln>
                  <a:noFill/>
                </a:ln>
                <a:solidFill>
                  <a:schemeClr val="tx1"/>
                </a:solidFill>
                <a:effectLst/>
                <a:uLnTx/>
                <a:uFillTx/>
                <a:latin typeface="Comic Sans MS" panose="030F0902030302020204" pitchFamily="66" charset="0"/>
              </a:rPr>
              <a:t>Just like words in a Dictionary</a:t>
            </a:r>
          </a:p>
          <a:p>
            <a:pPr marL="400050" lvl="1" indent="0" defTabSz="914400">
              <a:buNone/>
              <a:defRPr/>
            </a:pPr>
            <a:endParaRPr kumimoji="0" lang="en-US" altLang="en-US" sz="2200" u="none" strike="noStrike" kern="1200" cap="none" spc="0" normalizeH="0" baseline="0" noProof="0" dirty="0">
              <a:ln>
                <a:noFill/>
              </a:ln>
              <a:solidFill>
                <a:schemeClr val="tx1"/>
              </a:solidFill>
              <a:effectLst/>
              <a:uLnTx/>
              <a:uFillTx/>
              <a:latin typeface="Comic Sans MS" panose="030F0902030302020204" pitchFamily="66" charset="0"/>
            </a:endParaRPr>
          </a:p>
          <a:p>
            <a:pPr marL="533400" marR="0" lvl="0" indent="-533400" algn="l" defTabSz="914400" rtl="0" eaLnBrk="1" fontAlgn="base" latinLnBrk="0" hangingPunct="1">
              <a:spcBef>
                <a:spcPct val="20000"/>
              </a:spcBef>
              <a:spcAft>
                <a:spcPct val="0"/>
              </a:spcAft>
              <a:buClrTx/>
              <a:buSzTx/>
              <a:buFontTx/>
              <a:buChar char="•"/>
              <a:tabLst/>
              <a:defRPr/>
            </a:pPr>
            <a:r>
              <a:rPr kumimoji="0" lang="en-US" altLang="en-US" sz="2400" u="none" strike="noStrike" kern="1200" cap="none" spc="0" normalizeH="0" baseline="0" noProof="0" dirty="0">
                <a:ln>
                  <a:noFill/>
                </a:ln>
                <a:solidFill>
                  <a:schemeClr val="tx1"/>
                </a:solidFill>
                <a:effectLst/>
                <a:uLnTx/>
                <a:uFillTx/>
                <a:latin typeface="Comic Sans MS" panose="030F0902030302020204" pitchFamily="66" charset="0"/>
              </a:rPr>
              <a:t>Where do we use them:</a:t>
            </a:r>
          </a:p>
          <a:p>
            <a:pPr lvl="1" indent="-342900" defTabSz="914400">
              <a:buFont typeface="Courier New" panose="02070309020205020404" pitchFamily="49" charset="0"/>
              <a:buChar char="o"/>
              <a:defRPr/>
            </a:pPr>
            <a:r>
              <a:rPr kumimoji="0" lang="en-US" altLang="en-US" sz="2200" u="none" strike="noStrike" kern="1200" cap="none" spc="0" normalizeH="0" baseline="0" noProof="0" dirty="0">
                <a:ln>
                  <a:noFill/>
                </a:ln>
                <a:solidFill>
                  <a:schemeClr val="tx1"/>
                </a:solidFill>
                <a:effectLst/>
                <a:uLnTx/>
                <a:uFillTx/>
                <a:latin typeface="Comic Sans MS" panose="030F0902030302020204" pitchFamily="66" charset="0"/>
              </a:rPr>
              <a:t>Symbol tables for compiler</a:t>
            </a:r>
          </a:p>
          <a:p>
            <a:pPr lvl="1" indent="-342900" defTabSz="914400">
              <a:buFont typeface="Courier New" panose="02070309020205020404" pitchFamily="49" charset="0"/>
              <a:buChar char="o"/>
              <a:defRPr/>
            </a:pPr>
            <a:r>
              <a:rPr kumimoji="0" lang="en-US" altLang="en-US" sz="2200" u="none" strike="noStrike" kern="1200" cap="none" spc="0" normalizeH="0" baseline="0" noProof="0" dirty="0">
                <a:ln>
                  <a:noFill/>
                </a:ln>
                <a:solidFill>
                  <a:schemeClr val="tx1"/>
                </a:solidFill>
                <a:effectLst/>
                <a:uLnTx/>
                <a:uFillTx/>
                <a:latin typeface="Comic Sans MS" panose="030F0902030302020204" pitchFamily="66" charset="0"/>
              </a:rPr>
              <a:t>Customer records (access by name)</a:t>
            </a:r>
          </a:p>
          <a:p>
            <a:pPr lvl="1" indent="-342900" defTabSz="914400">
              <a:buFont typeface="Courier New" panose="02070309020205020404" pitchFamily="49" charset="0"/>
              <a:buChar char="o"/>
              <a:defRPr/>
            </a:pPr>
            <a:r>
              <a:rPr kumimoji="0" lang="en-US" altLang="en-US" sz="2200" u="none" strike="noStrike" kern="1200" cap="none" spc="0" normalizeH="0" baseline="0" noProof="0" dirty="0">
                <a:ln>
                  <a:noFill/>
                </a:ln>
                <a:solidFill>
                  <a:schemeClr val="tx1"/>
                </a:solidFill>
                <a:effectLst/>
                <a:uLnTx/>
                <a:uFillTx/>
                <a:latin typeface="Comic Sans MS" panose="030F0902030302020204" pitchFamily="66" charset="0"/>
              </a:rPr>
              <a:t>Games (positions, configurations)</a:t>
            </a:r>
          </a:p>
          <a:p>
            <a:pPr lvl="1" indent="-342900" defTabSz="914400">
              <a:buFont typeface="Courier New" panose="02070309020205020404" pitchFamily="49" charset="0"/>
              <a:buChar char="o"/>
              <a:defRPr/>
            </a:pPr>
            <a:r>
              <a:rPr kumimoji="0" lang="en-US" altLang="en-US" sz="2200" u="none" strike="noStrike" kern="1200" cap="none" spc="0" normalizeH="0" baseline="0" noProof="0" dirty="0">
                <a:ln>
                  <a:noFill/>
                </a:ln>
                <a:solidFill>
                  <a:schemeClr val="tx1"/>
                </a:solidFill>
                <a:effectLst/>
                <a:uLnTx/>
                <a:uFillTx/>
                <a:latin typeface="Comic Sans MS" panose="030F0902030302020204" pitchFamily="66" charset="0"/>
              </a:rPr>
              <a:t>Spell checkers, etc.</a:t>
            </a:r>
          </a:p>
        </p:txBody>
      </p:sp>
    </p:spTree>
    <p:extLst>
      <p:ext uri="{BB962C8B-B14F-4D97-AF65-F5344CB8AC3E}">
        <p14:creationId xmlns:p14="http://schemas.microsoft.com/office/powerpoint/2010/main" val="2554893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Improved Collision Resolution</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8" y="1102927"/>
            <a:ext cx="8229600" cy="5177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0"/>
              </a:spcAft>
              <a:defRPr/>
            </a:pPr>
            <a:r>
              <a:rPr lang="en-US" altLang="en-US" sz="2400" dirty="0">
                <a:solidFill>
                  <a:srgbClr val="FF0000"/>
                </a:solidFill>
                <a:latin typeface="Comic Sans MS" panose="030F0902030302020204" pitchFamily="66" charset="0"/>
              </a:rPr>
              <a:t>Linear probing</a:t>
            </a:r>
            <a:r>
              <a:rPr lang="en-US" altLang="en-US" sz="2400" dirty="0">
                <a:solidFill>
                  <a:schemeClr val="tx1"/>
                </a:solidFill>
                <a:latin typeface="Comic Sans MS" panose="030F0902030302020204" pitchFamily="66" charset="0"/>
              </a:rPr>
              <a:t>: h</a:t>
            </a:r>
            <a:r>
              <a:rPr lang="en-US" altLang="en-US" sz="2400" baseline="-25000" dirty="0">
                <a:solidFill>
                  <a:schemeClr val="tx1"/>
                </a:solidFill>
                <a:latin typeface="Comic Sans MS" panose="030F0902030302020204" pitchFamily="66" charset="0"/>
              </a:rPr>
              <a:t>i</a:t>
            </a:r>
            <a:r>
              <a:rPr lang="en-US" altLang="en-US" sz="2400" dirty="0">
                <a:solidFill>
                  <a:schemeClr val="tx1"/>
                </a:solidFill>
                <a:latin typeface="Comic Sans MS" panose="030F0902030302020204" pitchFamily="66" charset="0"/>
              </a:rPr>
              <a:t>(x) = (h(x) + </a:t>
            </a:r>
            <a:r>
              <a:rPr lang="en-US" altLang="en-US" sz="2400" dirty="0" err="1">
                <a:solidFill>
                  <a:schemeClr val="tx1"/>
                </a:solidFill>
                <a:latin typeface="Comic Sans MS" panose="030F0902030302020204" pitchFamily="66" charset="0"/>
              </a:rPr>
              <a:t>i</a:t>
            </a:r>
            <a:r>
              <a:rPr lang="en-US" altLang="en-US" sz="2400" dirty="0">
                <a:solidFill>
                  <a:schemeClr val="tx1"/>
                </a:solidFill>
                <a:latin typeface="Comic Sans MS" panose="030F0902030302020204" pitchFamily="66" charset="0"/>
              </a:rPr>
              <a:t>) % D</a:t>
            </a:r>
          </a:p>
          <a:p>
            <a:pPr lvl="1" indent="-342900" defTabSz="914400">
              <a:spcAft>
                <a:spcPts val="0"/>
              </a:spcAft>
              <a:buFont typeface="Courier New" panose="02070309020205020404" pitchFamily="49" charset="0"/>
              <a:buChar char="o"/>
              <a:defRPr/>
            </a:pPr>
            <a:r>
              <a:rPr lang="en-US" altLang="en-US" sz="2200" dirty="0">
                <a:solidFill>
                  <a:schemeClr val="tx1"/>
                </a:solidFill>
                <a:latin typeface="Comic Sans MS" panose="030F0902030302020204" pitchFamily="66" charset="0"/>
              </a:rPr>
              <a:t>all buckets in table will be candidates for inserting a new record before the probe sequence returns to home position</a:t>
            </a:r>
          </a:p>
          <a:p>
            <a:pPr lvl="1" indent="-342900" defTabSz="914400">
              <a:spcAft>
                <a:spcPts val="0"/>
              </a:spcAft>
              <a:buFont typeface="Courier New" panose="02070309020205020404" pitchFamily="49" charset="0"/>
              <a:buChar char="o"/>
              <a:defRPr/>
            </a:pPr>
            <a:r>
              <a:rPr lang="en-US" altLang="en-US" sz="2200" dirty="0">
                <a:solidFill>
                  <a:schemeClr val="tx1"/>
                </a:solidFill>
                <a:latin typeface="Comic Sans MS" panose="030F0902030302020204" pitchFamily="66" charset="0"/>
              </a:rPr>
              <a:t>clustering of records, leads to long probing sequences</a:t>
            </a:r>
            <a:endParaRPr lang="en-US" altLang="en-US" sz="2400" dirty="0">
              <a:solidFill>
                <a:schemeClr val="tx1"/>
              </a:solidFill>
              <a:latin typeface="Comic Sans MS" panose="030F0902030302020204" pitchFamily="66" charset="0"/>
            </a:endParaRPr>
          </a:p>
        </p:txBody>
      </p:sp>
    </p:spTree>
    <p:extLst>
      <p:ext uri="{BB962C8B-B14F-4D97-AF65-F5344CB8AC3E}">
        <p14:creationId xmlns:p14="http://schemas.microsoft.com/office/powerpoint/2010/main" val="2182014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Improved Collision Resolution</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8" y="1102927"/>
            <a:ext cx="8229600" cy="5177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0"/>
              </a:spcAft>
              <a:defRPr/>
            </a:pPr>
            <a:r>
              <a:rPr lang="en-US" altLang="en-US" sz="2400" dirty="0">
                <a:solidFill>
                  <a:srgbClr val="FF0000"/>
                </a:solidFill>
                <a:latin typeface="Comic Sans MS" panose="030F0902030302020204" pitchFamily="66" charset="0"/>
              </a:rPr>
              <a:t>Linear probing</a:t>
            </a:r>
            <a:r>
              <a:rPr lang="en-US" altLang="en-US" sz="2400" dirty="0">
                <a:solidFill>
                  <a:schemeClr val="tx1"/>
                </a:solidFill>
                <a:latin typeface="Comic Sans MS" panose="030F0902030302020204" pitchFamily="66" charset="0"/>
              </a:rPr>
              <a:t>: h</a:t>
            </a:r>
            <a:r>
              <a:rPr lang="en-US" altLang="en-US" sz="2400" baseline="-25000" dirty="0">
                <a:solidFill>
                  <a:schemeClr val="tx1"/>
                </a:solidFill>
                <a:latin typeface="Comic Sans MS" panose="030F0902030302020204" pitchFamily="66" charset="0"/>
              </a:rPr>
              <a:t>i</a:t>
            </a:r>
            <a:r>
              <a:rPr lang="en-US" altLang="en-US" sz="2400" dirty="0">
                <a:solidFill>
                  <a:schemeClr val="tx1"/>
                </a:solidFill>
                <a:latin typeface="Comic Sans MS" panose="030F0902030302020204" pitchFamily="66" charset="0"/>
              </a:rPr>
              <a:t>(x) = (h(x) + </a:t>
            </a:r>
            <a:r>
              <a:rPr lang="en-US" altLang="en-US" sz="2400" dirty="0" err="1">
                <a:solidFill>
                  <a:schemeClr val="tx1"/>
                </a:solidFill>
                <a:latin typeface="Comic Sans MS" panose="030F0902030302020204" pitchFamily="66" charset="0"/>
              </a:rPr>
              <a:t>i</a:t>
            </a:r>
            <a:r>
              <a:rPr lang="en-US" altLang="en-US" sz="2400" dirty="0">
                <a:solidFill>
                  <a:schemeClr val="tx1"/>
                </a:solidFill>
                <a:latin typeface="Comic Sans MS" panose="030F0902030302020204" pitchFamily="66" charset="0"/>
              </a:rPr>
              <a:t>) % D</a:t>
            </a:r>
          </a:p>
          <a:p>
            <a:pPr lvl="1" indent="-342900" defTabSz="914400">
              <a:spcAft>
                <a:spcPts val="0"/>
              </a:spcAft>
              <a:buFont typeface="Courier New" panose="02070309020205020404" pitchFamily="49" charset="0"/>
              <a:buChar char="o"/>
              <a:defRPr/>
            </a:pPr>
            <a:r>
              <a:rPr lang="en-US" altLang="en-US" sz="2200" dirty="0">
                <a:solidFill>
                  <a:schemeClr val="tx1"/>
                </a:solidFill>
                <a:latin typeface="Comic Sans MS" panose="030F0902030302020204" pitchFamily="66" charset="0"/>
              </a:rPr>
              <a:t>all buckets in table will be candidates for inserting a new record before the probe sequence returns to home position</a:t>
            </a:r>
          </a:p>
          <a:p>
            <a:pPr lvl="1" indent="-342900" defTabSz="914400">
              <a:spcAft>
                <a:spcPts val="0"/>
              </a:spcAft>
              <a:buFont typeface="Courier New" panose="02070309020205020404" pitchFamily="49" charset="0"/>
              <a:buChar char="o"/>
              <a:defRPr/>
            </a:pPr>
            <a:r>
              <a:rPr lang="en-US" altLang="en-US" sz="2200" dirty="0">
                <a:solidFill>
                  <a:schemeClr val="tx1"/>
                </a:solidFill>
                <a:latin typeface="Comic Sans MS" panose="030F0902030302020204" pitchFamily="66" charset="0"/>
              </a:rPr>
              <a:t>clustering of records, leads to long probing sequences</a:t>
            </a:r>
            <a:endParaRPr lang="en-US" altLang="en-US" sz="2400" dirty="0">
              <a:solidFill>
                <a:schemeClr val="tx1"/>
              </a:solidFill>
              <a:latin typeface="Comic Sans MS" panose="030F0902030302020204" pitchFamily="66" charset="0"/>
            </a:endParaRPr>
          </a:p>
          <a:p>
            <a:pPr defTabSz="914400">
              <a:spcAft>
                <a:spcPts val="0"/>
              </a:spcAft>
              <a:defRPr/>
            </a:pPr>
            <a:r>
              <a:rPr lang="en-US" altLang="en-US" sz="2400" dirty="0">
                <a:solidFill>
                  <a:srgbClr val="FF0000"/>
                </a:solidFill>
                <a:latin typeface="Comic Sans MS" panose="030F0902030302020204" pitchFamily="66" charset="0"/>
              </a:rPr>
              <a:t>Linear probing with skipping</a:t>
            </a:r>
            <a:r>
              <a:rPr lang="en-US" altLang="en-US" sz="2400" dirty="0">
                <a:solidFill>
                  <a:schemeClr val="tx1"/>
                </a:solidFill>
                <a:latin typeface="Comic Sans MS" panose="030F0902030302020204" pitchFamily="66" charset="0"/>
              </a:rPr>
              <a:t>: h</a:t>
            </a:r>
            <a:r>
              <a:rPr lang="en-US" altLang="en-US" sz="2400" baseline="-25000" dirty="0">
                <a:solidFill>
                  <a:schemeClr val="tx1"/>
                </a:solidFill>
                <a:latin typeface="Comic Sans MS" panose="030F0902030302020204" pitchFamily="66" charset="0"/>
              </a:rPr>
              <a:t>i</a:t>
            </a:r>
            <a:r>
              <a:rPr lang="en-US" altLang="en-US" sz="2400" dirty="0">
                <a:solidFill>
                  <a:schemeClr val="tx1"/>
                </a:solidFill>
                <a:latin typeface="Comic Sans MS" panose="030F0902030302020204" pitchFamily="66" charset="0"/>
              </a:rPr>
              <a:t>(x) = (h(x) + </a:t>
            </a:r>
            <a:r>
              <a:rPr lang="en-US" altLang="en-US" sz="2400" dirty="0" err="1">
                <a:solidFill>
                  <a:schemeClr val="tx1"/>
                </a:solidFill>
                <a:latin typeface="Comic Sans MS" panose="030F0902030302020204" pitchFamily="66" charset="0"/>
              </a:rPr>
              <a:t>ic</a:t>
            </a:r>
            <a:r>
              <a:rPr lang="en-US" altLang="en-US" sz="2400" dirty="0">
                <a:solidFill>
                  <a:schemeClr val="tx1"/>
                </a:solidFill>
                <a:latin typeface="Comic Sans MS" panose="030F0902030302020204" pitchFamily="66" charset="0"/>
              </a:rPr>
              <a:t>) % D</a:t>
            </a:r>
          </a:p>
          <a:p>
            <a:pPr lvl="1" indent="-342900" defTabSz="914400">
              <a:spcAft>
                <a:spcPts val="0"/>
              </a:spcAft>
              <a:buFont typeface="Courier New" panose="02070309020205020404" pitchFamily="49" charset="0"/>
              <a:buChar char="o"/>
              <a:defRPr/>
            </a:pPr>
            <a:r>
              <a:rPr lang="en-US" altLang="en-US" sz="2200" dirty="0">
                <a:latin typeface="Comic Sans MS" panose="030F0902030302020204" pitchFamily="66" charset="0"/>
              </a:rPr>
              <a:t>c is a </a:t>
            </a:r>
            <a:r>
              <a:rPr lang="en-US" altLang="en-US" sz="2200" dirty="0">
                <a:solidFill>
                  <a:schemeClr val="tx1"/>
                </a:solidFill>
                <a:latin typeface="Comic Sans MS" panose="030F0902030302020204" pitchFamily="66" charset="0"/>
              </a:rPr>
              <a:t>constant other than 1</a:t>
            </a:r>
          </a:p>
          <a:p>
            <a:pPr lvl="1" indent="-342900" defTabSz="914400">
              <a:spcAft>
                <a:spcPts val="0"/>
              </a:spcAft>
              <a:buFont typeface="Courier New" panose="02070309020205020404" pitchFamily="49" charset="0"/>
              <a:buChar char="o"/>
              <a:defRPr/>
            </a:pPr>
            <a:r>
              <a:rPr lang="en-US" altLang="en-US" sz="2200" dirty="0">
                <a:solidFill>
                  <a:schemeClr val="tx1"/>
                </a:solidFill>
                <a:latin typeface="Comic Sans MS" panose="030F0902030302020204" pitchFamily="66" charset="0"/>
              </a:rPr>
              <a:t>records with adjacent home buckets will not follow same probe sequence</a:t>
            </a:r>
            <a:endParaRPr lang="en-US" altLang="en-US" sz="2400" dirty="0">
              <a:solidFill>
                <a:schemeClr val="tx1"/>
              </a:solidFill>
              <a:latin typeface="Comic Sans MS" panose="030F0902030302020204" pitchFamily="66" charset="0"/>
            </a:endParaRPr>
          </a:p>
        </p:txBody>
      </p:sp>
    </p:spTree>
    <p:extLst>
      <p:ext uri="{BB962C8B-B14F-4D97-AF65-F5344CB8AC3E}">
        <p14:creationId xmlns:p14="http://schemas.microsoft.com/office/powerpoint/2010/main" val="3758333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Improved Collision Resolution</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8" y="1102927"/>
            <a:ext cx="8229600" cy="5375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0"/>
              </a:spcAft>
              <a:defRPr/>
            </a:pPr>
            <a:r>
              <a:rPr lang="en-US" altLang="en-US" sz="2400" dirty="0">
                <a:solidFill>
                  <a:srgbClr val="FF0000"/>
                </a:solidFill>
                <a:latin typeface="Comic Sans MS" panose="030F0902030302020204" pitchFamily="66" charset="0"/>
              </a:rPr>
              <a:t>Linear probing</a:t>
            </a:r>
            <a:r>
              <a:rPr lang="en-US" altLang="en-US" sz="2400" dirty="0">
                <a:solidFill>
                  <a:schemeClr val="tx1"/>
                </a:solidFill>
                <a:latin typeface="Comic Sans MS" panose="030F0902030302020204" pitchFamily="66" charset="0"/>
              </a:rPr>
              <a:t>: h</a:t>
            </a:r>
            <a:r>
              <a:rPr lang="en-US" altLang="en-US" sz="2400" baseline="-25000" dirty="0">
                <a:solidFill>
                  <a:schemeClr val="tx1"/>
                </a:solidFill>
                <a:latin typeface="Comic Sans MS" panose="030F0902030302020204" pitchFamily="66" charset="0"/>
              </a:rPr>
              <a:t>i</a:t>
            </a:r>
            <a:r>
              <a:rPr lang="en-US" altLang="en-US" sz="2400" dirty="0">
                <a:solidFill>
                  <a:schemeClr val="tx1"/>
                </a:solidFill>
                <a:latin typeface="Comic Sans MS" panose="030F0902030302020204" pitchFamily="66" charset="0"/>
              </a:rPr>
              <a:t>(x) = (h(x) + </a:t>
            </a:r>
            <a:r>
              <a:rPr lang="en-US" altLang="en-US" sz="2400" dirty="0" err="1">
                <a:solidFill>
                  <a:schemeClr val="tx1"/>
                </a:solidFill>
                <a:latin typeface="Comic Sans MS" panose="030F0902030302020204" pitchFamily="66" charset="0"/>
              </a:rPr>
              <a:t>i</a:t>
            </a:r>
            <a:r>
              <a:rPr lang="en-US" altLang="en-US" sz="2400" dirty="0">
                <a:solidFill>
                  <a:schemeClr val="tx1"/>
                </a:solidFill>
                <a:latin typeface="Comic Sans MS" panose="030F0902030302020204" pitchFamily="66" charset="0"/>
              </a:rPr>
              <a:t>) % D</a:t>
            </a:r>
          </a:p>
          <a:p>
            <a:pPr lvl="1" indent="-342900" defTabSz="914400">
              <a:spcAft>
                <a:spcPts val="0"/>
              </a:spcAft>
              <a:buFont typeface="Courier New" panose="02070309020205020404" pitchFamily="49" charset="0"/>
              <a:buChar char="o"/>
              <a:defRPr/>
            </a:pPr>
            <a:r>
              <a:rPr lang="en-US" altLang="en-US" sz="2200" dirty="0">
                <a:solidFill>
                  <a:schemeClr val="tx1"/>
                </a:solidFill>
                <a:latin typeface="Comic Sans MS" panose="030F0902030302020204" pitchFamily="66" charset="0"/>
              </a:rPr>
              <a:t>all buckets in table will be candidates for inserting a new record before the probe sequence returns to home position</a:t>
            </a:r>
          </a:p>
          <a:p>
            <a:pPr lvl="1" indent="-342900" defTabSz="914400">
              <a:spcAft>
                <a:spcPts val="0"/>
              </a:spcAft>
              <a:buFont typeface="Courier New" panose="02070309020205020404" pitchFamily="49" charset="0"/>
              <a:buChar char="o"/>
              <a:defRPr/>
            </a:pPr>
            <a:r>
              <a:rPr lang="en-US" altLang="en-US" sz="2200" dirty="0">
                <a:solidFill>
                  <a:schemeClr val="tx1"/>
                </a:solidFill>
                <a:latin typeface="Comic Sans MS" panose="030F0902030302020204" pitchFamily="66" charset="0"/>
              </a:rPr>
              <a:t>clustering of records, leads to long probing sequences</a:t>
            </a:r>
            <a:endParaRPr lang="en-US" altLang="en-US" sz="2400" dirty="0">
              <a:solidFill>
                <a:schemeClr val="tx1"/>
              </a:solidFill>
              <a:latin typeface="Comic Sans MS" panose="030F0902030302020204" pitchFamily="66" charset="0"/>
            </a:endParaRPr>
          </a:p>
          <a:p>
            <a:pPr defTabSz="914400">
              <a:spcAft>
                <a:spcPts val="0"/>
              </a:spcAft>
              <a:defRPr/>
            </a:pPr>
            <a:r>
              <a:rPr lang="en-US" altLang="en-US" sz="2400" dirty="0">
                <a:solidFill>
                  <a:srgbClr val="FF0000"/>
                </a:solidFill>
                <a:latin typeface="Comic Sans MS" panose="030F0902030302020204" pitchFamily="66" charset="0"/>
              </a:rPr>
              <a:t>Linear probing with skipping</a:t>
            </a:r>
            <a:r>
              <a:rPr lang="en-US" altLang="en-US" sz="2400" dirty="0">
                <a:solidFill>
                  <a:schemeClr val="tx1"/>
                </a:solidFill>
                <a:latin typeface="Comic Sans MS" panose="030F0902030302020204" pitchFamily="66" charset="0"/>
              </a:rPr>
              <a:t>: h</a:t>
            </a:r>
            <a:r>
              <a:rPr lang="en-US" altLang="en-US" sz="2400" baseline="-25000" dirty="0">
                <a:solidFill>
                  <a:schemeClr val="tx1"/>
                </a:solidFill>
                <a:latin typeface="Comic Sans MS" panose="030F0902030302020204" pitchFamily="66" charset="0"/>
              </a:rPr>
              <a:t>i</a:t>
            </a:r>
            <a:r>
              <a:rPr lang="en-US" altLang="en-US" sz="2400" dirty="0">
                <a:solidFill>
                  <a:schemeClr val="tx1"/>
                </a:solidFill>
                <a:latin typeface="Comic Sans MS" panose="030F0902030302020204" pitchFamily="66" charset="0"/>
              </a:rPr>
              <a:t>(x) = (h(x) + </a:t>
            </a:r>
            <a:r>
              <a:rPr lang="en-US" altLang="en-US" sz="2400" dirty="0" err="1">
                <a:solidFill>
                  <a:schemeClr val="tx1"/>
                </a:solidFill>
                <a:latin typeface="Comic Sans MS" panose="030F0902030302020204" pitchFamily="66" charset="0"/>
              </a:rPr>
              <a:t>ic</a:t>
            </a:r>
            <a:r>
              <a:rPr lang="en-US" altLang="en-US" sz="2400" dirty="0">
                <a:solidFill>
                  <a:schemeClr val="tx1"/>
                </a:solidFill>
                <a:latin typeface="Comic Sans MS" panose="030F0902030302020204" pitchFamily="66" charset="0"/>
              </a:rPr>
              <a:t>) % D</a:t>
            </a:r>
          </a:p>
          <a:p>
            <a:pPr lvl="1" indent="-342900" defTabSz="914400">
              <a:spcAft>
                <a:spcPts val="0"/>
              </a:spcAft>
              <a:buFont typeface="Courier New" panose="02070309020205020404" pitchFamily="49" charset="0"/>
              <a:buChar char="o"/>
              <a:defRPr/>
            </a:pPr>
            <a:r>
              <a:rPr lang="en-US" altLang="en-US" sz="2200" dirty="0">
                <a:solidFill>
                  <a:schemeClr val="tx1"/>
                </a:solidFill>
                <a:latin typeface="Comic Sans MS" panose="030F0902030302020204" pitchFamily="66" charset="0"/>
              </a:rPr>
              <a:t>c is a constant other than 1</a:t>
            </a:r>
          </a:p>
          <a:p>
            <a:pPr lvl="1" indent="-342900" defTabSz="914400">
              <a:spcAft>
                <a:spcPts val="0"/>
              </a:spcAft>
              <a:buFont typeface="Courier New" panose="02070309020205020404" pitchFamily="49" charset="0"/>
              <a:buChar char="o"/>
              <a:defRPr/>
            </a:pPr>
            <a:r>
              <a:rPr lang="en-US" altLang="en-US" sz="2200" dirty="0">
                <a:solidFill>
                  <a:schemeClr val="tx1"/>
                </a:solidFill>
                <a:latin typeface="Comic Sans MS" panose="030F0902030302020204" pitchFamily="66" charset="0"/>
              </a:rPr>
              <a:t>records with adjacent home buckets will not follow same probe sequence</a:t>
            </a:r>
            <a:endParaRPr lang="en-US" altLang="en-US" sz="2400" dirty="0">
              <a:solidFill>
                <a:schemeClr val="tx1"/>
              </a:solidFill>
              <a:latin typeface="Comic Sans MS" panose="030F0902030302020204" pitchFamily="66" charset="0"/>
            </a:endParaRPr>
          </a:p>
          <a:p>
            <a:pPr defTabSz="914400">
              <a:spcAft>
                <a:spcPts val="0"/>
              </a:spcAft>
              <a:defRPr/>
            </a:pPr>
            <a:r>
              <a:rPr lang="pt-BR" altLang="en-US" sz="2400" dirty="0">
                <a:solidFill>
                  <a:srgbClr val="FF0000"/>
                </a:solidFill>
                <a:latin typeface="Comic Sans MS" panose="030F0902030302020204" pitchFamily="66" charset="0"/>
              </a:rPr>
              <a:t>(</a:t>
            </a:r>
            <a:r>
              <a:rPr lang="pt-BR" altLang="en-US" sz="2400" dirty="0" err="1">
                <a:solidFill>
                  <a:srgbClr val="FF0000"/>
                </a:solidFill>
                <a:latin typeface="Comic Sans MS" panose="030F0902030302020204" pitchFamily="66" charset="0"/>
              </a:rPr>
              <a:t>Pseudo</a:t>
            </a:r>
            <a:r>
              <a:rPr lang="pt-BR" altLang="en-US" sz="2400" dirty="0">
                <a:solidFill>
                  <a:srgbClr val="FF0000"/>
                </a:solidFill>
                <a:latin typeface="Comic Sans MS" panose="030F0902030302020204" pitchFamily="66" charset="0"/>
              </a:rPr>
              <a:t>) Random probing</a:t>
            </a:r>
            <a:r>
              <a:rPr lang="pt-BR" altLang="en-US" sz="2400" dirty="0">
                <a:solidFill>
                  <a:schemeClr val="tx1"/>
                </a:solidFill>
                <a:latin typeface="Comic Sans MS" panose="030F0902030302020204" pitchFamily="66" charset="0"/>
              </a:rPr>
              <a:t>: h</a:t>
            </a:r>
            <a:r>
              <a:rPr lang="pt-BR" altLang="en-US" sz="2400" baseline="-25000" dirty="0">
                <a:solidFill>
                  <a:schemeClr val="tx1"/>
                </a:solidFill>
                <a:latin typeface="Comic Sans MS" panose="030F0902030302020204" pitchFamily="66" charset="0"/>
              </a:rPr>
              <a:t>i</a:t>
            </a:r>
            <a:r>
              <a:rPr lang="pt-BR" altLang="en-US" sz="2400" dirty="0">
                <a:solidFill>
                  <a:schemeClr val="tx1"/>
                </a:solidFill>
                <a:latin typeface="Comic Sans MS" panose="030F0902030302020204" pitchFamily="66" charset="0"/>
              </a:rPr>
              <a:t>(x) = (h(x) + r</a:t>
            </a:r>
            <a:r>
              <a:rPr lang="pt-BR" altLang="en-US" sz="2400" baseline="-25000" dirty="0">
                <a:solidFill>
                  <a:schemeClr val="tx1"/>
                </a:solidFill>
                <a:latin typeface="Comic Sans MS" panose="030F0902030302020204" pitchFamily="66" charset="0"/>
              </a:rPr>
              <a:t>i</a:t>
            </a:r>
            <a:r>
              <a:rPr lang="pt-BR" altLang="en-US" sz="2400" dirty="0">
                <a:solidFill>
                  <a:schemeClr val="tx1"/>
                </a:solidFill>
                <a:latin typeface="Comic Sans MS" panose="030F0902030302020204" pitchFamily="66" charset="0"/>
              </a:rPr>
              <a:t>) % D</a:t>
            </a:r>
          </a:p>
          <a:p>
            <a:pPr lvl="1" indent="-342900" defTabSz="914400">
              <a:spcAft>
                <a:spcPts val="0"/>
              </a:spcAft>
              <a:buFont typeface="Courier New" panose="02070309020205020404" pitchFamily="49" charset="0"/>
              <a:buChar char="o"/>
              <a:defRPr/>
            </a:pPr>
            <a:r>
              <a:rPr lang="en-US" altLang="en-US" sz="2200" dirty="0" err="1">
                <a:solidFill>
                  <a:schemeClr val="tx1"/>
                </a:solidFill>
                <a:latin typeface="Comic Sans MS" panose="030F0902030302020204" pitchFamily="66" charset="0"/>
              </a:rPr>
              <a:t>r</a:t>
            </a:r>
            <a:r>
              <a:rPr lang="en-US" altLang="en-US" sz="2200" baseline="-25000" dirty="0" err="1">
                <a:solidFill>
                  <a:schemeClr val="tx1"/>
                </a:solidFill>
                <a:latin typeface="Comic Sans MS" panose="030F0902030302020204" pitchFamily="66" charset="0"/>
              </a:rPr>
              <a:t>i</a:t>
            </a:r>
            <a:r>
              <a:rPr lang="en-US" altLang="en-US" sz="2200" dirty="0">
                <a:solidFill>
                  <a:schemeClr val="tx1"/>
                </a:solidFill>
                <a:latin typeface="Comic Sans MS" panose="030F0902030302020204" pitchFamily="66" charset="0"/>
              </a:rPr>
              <a:t> is the </a:t>
            </a:r>
            <a:r>
              <a:rPr lang="en-US" altLang="en-US" sz="2200" dirty="0" err="1">
                <a:solidFill>
                  <a:schemeClr val="tx1"/>
                </a:solidFill>
                <a:latin typeface="Comic Sans MS" panose="030F0902030302020204" pitchFamily="66" charset="0"/>
              </a:rPr>
              <a:t>i</a:t>
            </a:r>
            <a:r>
              <a:rPr lang="en-US" altLang="en-US" sz="2200" baseline="30000" dirty="0" err="1">
                <a:solidFill>
                  <a:schemeClr val="tx1"/>
                </a:solidFill>
                <a:latin typeface="Comic Sans MS" panose="030F0902030302020204" pitchFamily="66" charset="0"/>
              </a:rPr>
              <a:t>th</a:t>
            </a:r>
            <a:r>
              <a:rPr lang="en-US" altLang="en-US" sz="2200" dirty="0">
                <a:solidFill>
                  <a:schemeClr val="tx1"/>
                </a:solidFill>
                <a:latin typeface="Comic Sans MS" panose="030F0902030302020204" pitchFamily="66" charset="0"/>
              </a:rPr>
              <a:t> value in a random permutation of numbers from 1 to D-1</a:t>
            </a:r>
          </a:p>
          <a:p>
            <a:pPr lvl="1" indent="-342900" defTabSz="914400">
              <a:spcAft>
                <a:spcPts val="0"/>
              </a:spcAft>
              <a:buFont typeface="Courier New" panose="02070309020205020404" pitchFamily="49" charset="0"/>
              <a:buChar char="o"/>
              <a:defRPr/>
            </a:pPr>
            <a:r>
              <a:rPr lang="en-US" altLang="en-US" sz="2200" dirty="0">
                <a:solidFill>
                  <a:schemeClr val="tx1"/>
                </a:solidFill>
                <a:latin typeface="Comic Sans MS" panose="030F0902030302020204" pitchFamily="66" charset="0"/>
              </a:rPr>
              <a:t>insertions and searches use the </a:t>
            </a:r>
            <a:r>
              <a:rPr lang="en-US" altLang="en-US" sz="2200" u="sng" dirty="0">
                <a:solidFill>
                  <a:schemeClr val="tx1"/>
                </a:solidFill>
                <a:latin typeface="Comic Sans MS" panose="030F0902030302020204" pitchFamily="66" charset="0"/>
              </a:rPr>
              <a:t>same</a:t>
            </a:r>
            <a:r>
              <a:rPr lang="en-US" altLang="en-US" sz="2200" dirty="0">
                <a:solidFill>
                  <a:schemeClr val="tx1"/>
                </a:solidFill>
                <a:latin typeface="Comic Sans MS" panose="030F0902030302020204" pitchFamily="66" charset="0"/>
              </a:rPr>
              <a:t> sequence of “random” numbers</a:t>
            </a:r>
          </a:p>
          <a:p>
            <a:pPr defTabSz="914400">
              <a:spcAft>
                <a:spcPts val="0"/>
              </a:spcAft>
              <a:defRPr/>
            </a:pPr>
            <a:endParaRPr lang="pt-BR" altLang="en-US" sz="2400" dirty="0">
              <a:solidFill>
                <a:schemeClr val="tx1"/>
              </a:solidFill>
              <a:latin typeface="Comic Sans MS" panose="030F0902030302020204" pitchFamily="66" charset="0"/>
            </a:endParaRPr>
          </a:p>
        </p:txBody>
      </p:sp>
    </p:spTree>
    <p:extLst>
      <p:ext uri="{BB962C8B-B14F-4D97-AF65-F5344CB8AC3E}">
        <p14:creationId xmlns:p14="http://schemas.microsoft.com/office/powerpoint/2010/main" val="3003964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Example</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228600" y="1768615"/>
                <a:ext cx="6042891" cy="262789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0"/>
                  </a:spcAft>
                  <a:defRPr/>
                </a:pPr>
                <a:r>
                  <a:rPr lang="en-US" altLang="en-US" sz="2000" dirty="0">
                    <a:solidFill>
                      <a:schemeClr val="tx1"/>
                    </a:solidFill>
                    <a:latin typeface="Comic Sans MS" panose="030F0902030302020204" pitchFamily="66" charset="0"/>
                  </a:rPr>
                  <a:t>What if the next element has home bucket 0? → go to bucket 3</a:t>
                </a:r>
              </a:p>
              <a:p>
                <a:pPr marL="0" indent="0" defTabSz="914400">
                  <a:spcAft>
                    <a:spcPts val="0"/>
                  </a:spcAft>
                  <a:buNone/>
                  <a:defRPr/>
                </a:pPr>
                <a:r>
                  <a:rPr lang="en-US" altLang="en-US" sz="2000" dirty="0">
                    <a:solidFill>
                      <a:schemeClr val="tx1"/>
                    </a:solidFill>
                    <a:latin typeface="Comic Sans MS" panose="030F0902030302020204" pitchFamily="66" charset="0"/>
                  </a:rPr>
                  <a:t>    Same for elements with home bucket 1 or 2!</a:t>
                </a:r>
              </a:p>
              <a:p>
                <a:pPr marL="0" indent="0" defTabSz="914400">
                  <a:spcAft>
                    <a:spcPts val="0"/>
                  </a:spcAft>
                  <a:buNone/>
                  <a:defRPr/>
                </a:pPr>
                <a:r>
                  <a:rPr lang="en-US" altLang="en-US" sz="2000" dirty="0">
                    <a:solidFill>
                      <a:schemeClr val="tx1"/>
                    </a:solidFill>
                    <a:latin typeface="Comic Sans MS" panose="030F0902030302020204" pitchFamily="66" charset="0"/>
                  </a:rPr>
                  <a:t>    Only a record with home position 3 will stay.</a:t>
                </a:r>
              </a:p>
              <a:p>
                <a:pPr marL="0" indent="0" defTabSz="914400">
                  <a:spcAft>
                    <a:spcPts val="0"/>
                  </a:spcAft>
                  <a:buNone/>
                  <a:defRPr/>
                </a:pPr>
                <a:r>
                  <a:rPr lang="en-US" altLang="en-US" sz="2000" dirty="0">
                    <a:solidFill>
                      <a:schemeClr val="tx1"/>
                    </a:solidFill>
                    <a:latin typeface="Comic Sans MS" panose="030F0902030302020204" pitchFamily="66" charset="0"/>
                  </a:rPr>
                  <a:t>    </a:t>
                </a:r>
                <a14:m>
                  <m:oMath xmlns:m="http://schemas.openxmlformats.org/officeDocument/2006/math">
                    <m:r>
                      <a:rPr lang="en-US" altLang="en-US" sz="2000" i="1" smtClean="0">
                        <a:solidFill>
                          <a:schemeClr val="tx1"/>
                        </a:solidFill>
                        <a:latin typeface="Cambria Math" panose="02040503050406030204" pitchFamily="18" charset="0"/>
                        <a:ea typeface="Cambria Math" panose="02040503050406030204" pitchFamily="18" charset="0"/>
                      </a:rPr>
                      <m:t>⟹</m:t>
                    </m:r>
                  </m:oMath>
                </a14:m>
                <a:r>
                  <a:rPr lang="en-US" altLang="en-US" sz="2000" dirty="0">
                    <a:solidFill>
                      <a:schemeClr val="tx1"/>
                    </a:solidFill>
                    <a:latin typeface="Comic Sans MS" panose="030F0902030302020204" pitchFamily="66" charset="0"/>
                  </a:rPr>
                  <a:t> probability=4/11 that next record will  </a:t>
                </a:r>
              </a:p>
              <a:p>
                <a:pPr marL="0" indent="0" defTabSz="914400">
                  <a:spcAft>
                    <a:spcPts val="0"/>
                  </a:spcAft>
                  <a:buNone/>
                  <a:defRPr/>
                </a:pPr>
                <a:r>
                  <a:rPr lang="en-US" altLang="en-US" sz="2000" dirty="0">
                    <a:solidFill>
                      <a:schemeClr val="tx1"/>
                    </a:solidFill>
                    <a:latin typeface="Comic Sans MS" panose="030F0902030302020204" pitchFamily="66" charset="0"/>
                  </a:rPr>
                  <a:t>         go to bucket 3</a:t>
                </a:r>
              </a:p>
              <a:p>
                <a:pPr marL="0" indent="0" defTabSz="914400">
                  <a:spcAft>
                    <a:spcPts val="0"/>
                  </a:spcAft>
                  <a:buNone/>
                  <a:defRPr/>
                </a:pPr>
                <a:endParaRPr lang="pt-BR" altLang="en-US" sz="2000" dirty="0">
                  <a:solidFill>
                    <a:schemeClr val="tx1"/>
                  </a:solidFill>
                  <a:latin typeface="Comic Sans MS" panose="030F0902030302020204" pitchFamily="66" charset="0"/>
                </a:endParaRPr>
              </a:p>
            </p:txBody>
          </p:sp>
        </mc:Choice>
        <mc:Fallback xmlns="">
          <p:sp>
            <p:nvSpPr>
              <p:cNvPr id="9" name="Rectangle 3">
                <a:extLst>
                  <a:ext uri="{FF2B5EF4-FFF2-40B4-BE49-F238E27FC236}">
                    <a16:creationId xmlns:a16="http://schemas.microsoft.com/office/drawing/2014/main" id="{C9BA43C0-27C4-4A58-9D1F-7EDEA597D291}"/>
                  </a:ext>
                </a:extLst>
              </p:cNvPr>
              <p:cNvSpPr txBox="1">
                <a:spLocks noRot="1" noChangeAspect="1" noMove="1" noResize="1" noEditPoints="1" noAdjustHandles="1" noChangeArrowheads="1" noChangeShapeType="1" noTextEdit="1"/>
              </p:cNvSpPr>
              <p:nvPr/>
            </p:nvSpPr>
            <p:spPr bwMode="auto">
              <a:xfrm>
                <a:off x="228600" y="1768615"/>
                <a:ext cx="6042891" cy="2627890"/>
              </a:xfrm>
              <a:prstGeom prst="rect">
                <a:avLst/>
              </a:prstGeom>
              <a:blipFill>
                <a:blip r:embed="rId2"/>
                <a:stretch>
                  <a:fillRect l="-1471" t="-3365" r="-147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4" name="Picture 3">
            <a:extLst>
              <a:ext uri="{FF2B5EF4-FFF2-40B4-BE49-F238E27FC236}">
                <a16:creationId xmlns:a16="http://schemas.microsoft.com/office/drawing/2014/main" id="{F8A7D4FF-B051-4A60-8D9E-9EBECEAC95C8}"/>
              </a:ext>
            </a:extLst>
          </p:cNvPr>
          <p:cNvPicPr>
            <a:picLocks noChangeAspect="1"/>
          </p:cNvPicPr>
          <p:nvPr/>
        </p:nvPicPr>
        <p:blipFill>
          <a:blip r:embed="rId3"/>
          <a:stretch>
            <a:fillRect/>
          </a:stretch>
        </p:blipFill>
        <p:spPr>
          <a:xfrm>
            <a:off x="6625957" y="1066661"/>
            <a:ext cx="2289442" cy="5438523"/>
          </a:xfrm>
          <a:prstGeom prst="rect">
            <a:avLst/>
          </a:prstGeom>
        </p:spPr>
      </p:pic>
      <p:sp>
        <p:nvSpPr>
          <p:cNvPr id="10" name="Rectangle 3">
            <a:extLst>
              <a:ext uri="{FF2B5EF4-FFF2-40B4-BE49-F238E27FC236}">
                <a16:creationId xmlns:a16="http://schemas.microsoft.com/office/drawing/2014/main" id="{530ADB44-870C-41BF-8463-C96716CC4E5D}"/>
              </a:ext>
            </a:extLst>
          </p:cNvPr>
          <p:cNvSpPr txBox="1">
            <a:spLocks noChangeArrowheads="1"/>
          </p:cNvSpPr>
          <p:nvPr/>
        </p:nvSpPr>
        <p:spPr bwMode="auto">
          <a:xfrm>
            <a:off x="228601" y="4504425"/>
            <a:ext cx="6397356" cy="1807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0"/>
              </a:spcAft>
              <a:defRPr/>
            </a:pPr>
            <a:r>
              <a:rPr lang="en-US" altLang="en-US" sz="2000" dirty="0">
                <a:solidFill>
                  <a:schemeClr val="tx1"/>
                </a:solidFill>
                <a:latin typeface="Comic Sans MS" panose="030F0902030302020204" pitchFamily="66" charset="0"/>
              </a:rPr>
              <a:t>Similarly, records hashing to 7, 8, 9 will end up in 10</a:t>
            </a:r>
            <a:endParaRPr lang="pt-BR" altLang="en-US" sz="2000" dirty="0">
              <a:solidFill>
                <a:schemeClr val="tx1"/>
              </a:solidFill>
              <a:latin typeface="Comic Sans MS" panose="030F0902030302020204" pitchFamily="66" charset="0"/>
            </a:endParaRPr>
          </a:p>
          <a:p>
            <a:pPr marL="0" indent="0" defTabSz="914400">
              <a:spcAft>
                <a:spcPts val="0"/>
              </a:spcAft>
              <a:buNone/>
              <a:defRPr/>
            </a:pPr>
            <a:r>
              <a:rPr lang="en-US" altLang="en-US" sz="2000" dirty="0">
                <a:solidFill>
                  <a:schemeClr val="tx1"/>
                </a:solidFill>
                <a:latin typeface="Comic Sans MS" panose="030F0902030302020204" pitchFamily="66" charset="0"/>
              </a:rPr>
              <a:t>Only records hashing to 4 will end up in</a:t>
            </a:r>
            <a:r>
              <a:rPr lang="zh-CN" altLang="en-US" sz="2000" dirty="0">
                <a:solidFill>
                  <a:schemeClr val="tx1"/>
                </a:solidFill>
                <a:latin typeface="Comic Sans MS" panose="030F0902030302020204" pitchFamily="66" charset="0"/>
              </a:rPr>
              <a:t> </a:t>
            </a:r>
            <a:r>
              <a:rPr lang="en-US" altLang="zh-CN" sz="2000" dirty="0">
                <a:solidFill>
                  <a:schemeClr val="tx1"/>
                </a:solidFill>
                <a:latin typeface="Comic Sans MS" panose="030F0902030302020204" pitchFamily="66" charset="0"/>
              </a:rPr>
              <a:t>position</a:t>
            </a:r>
            <a:r>
              <a:rPr lang="zh-CN" altLang="en-US" sz="2000" dirty="0">
                <a:solidFill>
                  <a:schemeClr val="tx1"/>
                </a:solidFill>
                <a:latin typeface="Comic Sans MS" panose="030F0902030302020204" pitchFamily="66" charset="0"/>
              </a:rPr>
              <a:t> </a:t>
            </a:r>
            <a:r>
              <a:rPr lang="en-US" altLang="zh-CN" sz="2000" dirty="0">
                <a:solidFill>
                  <a:schemeClr val="tx1"/>
                </a:solidFill>
                <a:latin typeface="Comic Sans MS" panose="030F0902030302020204" pitchFamily="66" charset="0"/>
              </a:rPr>
              <a:t>4</a:t>
            </a:r>
            <a:r>
              <a:rPr lang="en-US" altLang="en-US" sz="2000" dirty="0">
                <a:solidFill>
                  <a:schemeClr val="tx1"/>
                </a:solidFill>
                <a:latin typeface="Comic Sans MS" panose="030F0902030302020204" pitchFamily="66" charset="0"/>
              </a:rPr>
              <a:t> (</a:t>
            </a:r>
            <a:r>
              <a:rPr lang="en-US" altLang="en-US" sz="2000" dirty="0">
                <a:solidFill>
                  <a:srgbClr val="0000FF"/>
                </a:solidFill>
                <a:latin typeface="Comic Sans MS" panose="030F0902030302020204" pitchFamily="66" charset="0"/>
              </a:rPr>
              <a:t>probability=? that next record will go to bucket 4</a:t>
            </a:r>
            <a:r>
              <a:rPr lang="en-US" altLang="en-US" sz="2000" dirty="0">
                <a:solidFill>
                  <a:schemeClr val="tx1"/>
                </a:solidFill>
                <a:latin typeface="Comic Sans MS" panose="030F0902030302020204" pitchFamily="66" charset="0"/>
              </a:rPr>
              <a:t>); same for 5 and 6</a:t>
            </a:r>
          </a:p>
        </p:txBody>
      </p:sp>
      <p:sp>
        <p:nvSpPr>
          <p:cNvPr id="11" name="Text Box 32">
            <a:extLst>
              <a:ext uri="{FF2B5EF4-FFF2-40B4-BE49-F238E27FC236}">
                <a16:creationId xmlns:a16="http://schemas.microsoft.com/office/drawing/2014/main" id="{C7280400-67EB-4D09-B164-FDF6187F19A2}"/>
              </a:ext>
            </a:extLst>
          </p:cNvPr>
          <p:cNvSpPr txBox="1">
            <a:spLocks noChangeArrowheads="1"/>
          </p:cNvSpPr>
          <p:nvPr/>
        </p:nvSpPr>
        <p:spPr bwMode="auto">
          <a:xfrm>
            <a:off x="2143438" y="1157783"/>
            <a:ext cx="39757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400" dirty="0">
                <a:solidFill>
                  <a:srgbClr val="FF0000"/>
                </a:solidFill>
                <a:latin typeface="Comic Sans MS" panose="030F0902030302020204" pitchFamily="66" charset="0"/>
              </a:rPr>
              <a:t>Hash function: h(k) = k%11</a:t>
            </a:r>
          </a:p>
        </p:txBody>
      </p:sp>
    </p:spTree>
    <p:extLst>
      <p:ext uri="{BB962C8B-B14F-4D97-AF65-F5344CB8AC3E}">
        <p14:creationId xmlns:p14="http://schemas.microsoft.com/office/powerpoint/2010/main" val="1961042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Example</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7" y="1214438"/>
            <a:ext cx="5920654" cy="2627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0"/>
              </a:spcAft>
              <a:defRPr/>
            </a:pPr>
            <a:r>
              <a:rPr lang="en-US" altLang="en-US" sz="2400" dirty="0">
                <a:solidFill>
                  <a:schemeClr val="tx1"/>
                </a:solidFill>
                <a:latin typeface="Comic Sans MS" panose="030F0902030302020204" pitchFamily="66" charset="0"/>
              </a:rPr>
              <a:t>insert 1052 (home bucket: 7)</a:t>
            </a:r>
          </a:p>
        </p:txBody>
      </p:sp>
      <p:pic>
        <p:nvPicPr>
          <p:cNvPr id="5" name="Picture 4">
            <a:extLst>
              <a:ext uri="{FF2B5EF4-FFF2-40B4-BE49-F238E27FC236}">
                <a16:creationId xmlns:a16="http://schemas.microsoft.com/office/drawing/2014/main" id="{FDAFA330-0C26-4B01-BF32-0E9ED679B759}"/>
              </a:ext>
            </a:extLst>
          </p:cNvPr>
          <p:cNvPicPr>
            <a:picLocks noChangeAspect="1"/>
          </p:cNvPicPr>
          <p:nvPr/>
        </p:nvPicPr>
        <p:blipFill>
          <a:blip r:embed="rId2"/>
          <a:stretch>
            <a:fillRect/>
          </a:stretch>
        </p:blipFill>
        <p:spPr>
          <a:xfrm>
            <a:off x="6760655" y="1061857"/>
            <a:ext cx="2154744" cy="5439415"/>
          </a:xfrm>
          <a:prstGeom prst="rect">
            <a:avLst/>
          </a:prstGeom>
        </p:spPr>
      </p:pic>
      <p:sp>
        <p:nvSpPr>
          <p:cNvPr id="2" name="Rectangle 1">
            <a:extLst>
              <a:ext uri="{FF2B5EF4-FFF2-40B4-BE49-F238E27FC236}">
                <a16:creationId xmlns:a16="http://schemas.microsoft.com/office/drawing/2014/main" id="{187C5494-B967-4669-8DFC-1AE0E0AA0C09}"/>
              </a:ext>
            </a:extLst>
          </p:cNvPr>
          <p:cNvSpPr/>
          <p:nvPr/>
        </p:nvSpPr>
        <p:spPr>
          <a:xfrm>
            <a:off x="7518400" y="6049818"/>
            <a:ext cx="720436" cy="2955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3064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Example</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7" y="1214438"/>
            <a:ext cx="5920654" cy="2627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0"/>
              </a:spcAft>
              <a:defRPr/>
            </a:pPr>
            <a:r>
              <a:rPr lang="en-US" altLang="en-US" sz="2400" dirty="0">
                <a:solidFill>
                  <a:schemeClr val="tx1"/>
                </a:solidFill>
                <a:latin typeface="Comic Sans MS" panose="030F0902030302020204" pitchFamily="66" charset="0"/>
              </a:rPr>
              <a:t>insert 1052 (home bucket: 7)</a:t>
            </a:r>
          </a:p>
        </p:txBody>
      </p:sp>
      <p:pic>
        <p:nvPicPr>
          <p:cNvPr id="5" name="Picture 4">
            <a:extLst>
              <a:ext uri="{FF2B5EF4-FFF2-40B4-BE49-F238E27FC236}">
                <a16:creationId xmlns:a16="http://schemas.microsoft.com/office/drawing/2014/main" id="{FDAFA330-0C26-4B01-BF32-0E9ED679B759}"/>
              </a:ext>
            </a:extLst>
          </p:cNvPr>
          <p:cNvPicPr>
            <a:picLocks noChangeAspect="1"/>
          </p:cNvPicPr>
          <p:nvPr/>
        </p:nvPicPr>
        <p:blipFill>
          <a:blip r:embed="rId2"/>
          <a:stretch>
            <a:fillRect/>
          </a:stretch>
        </p:blipFill>
        <p:spPr>
          <a:xfrm>
            <a:off x="6760655" y="1061857"/>
            <a:ext cx="2154744" cy="5439415"/>
          </a:xfrm>
          <a:prstGeom prst="rect">
            <a:avLst/>
          </a:prstGeom>
        </p:spPr>
      </p:pic>
    </p:spTree>
    <p:extLst>
      <p:ext uri="{BB962C8B-B14F-4D97-AF65-F5344CB8AC3E}">
        <p14:creationId xmlns:p14="http://schemas.microsoft.com/office/powerpoint/2010/main" val="3595892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Example</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7" y="1214438"/>
            <a:ext cx="5920654" cy="1113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0"/>
              </a:spcAft>
              <a:defRPr/>
            </a:pPr>
            <a:r>
              <a:rPr lang="en-US" altLang="en-US" sz="2400" dirty="0">
                <a:solidFill>
                  <a:schemeClr val="tx1"/>
                </a:solidFill>
                <a:latin typeface="Comic Sans MS" panose="030F0902030302020204" pitchFamily="66" charset="0"/>
              </a:rPr>
              <a:t>insert 1052 (home bucket: 7)</a:t>
            </a:r>
          </a:p>
          <a:p>
            <a:pPr defTabSz="914400">
              <a:spcAft>
                <a:spcPts val="0"/>
              </a:spcAft>
              <a:defRPr/>
            </a:pPr>
            <a:r>
              <a:rPr lang="en-US" altLang="en-US" sz="2400" dirty="0">
                <a:solidFill>
                  <a:srgbClr val="0000FF"/>
                </a:solidFill>
                <a:latin typeface="Comic Sans MS" panose="030F0902030302020204" pitchFamily="66" charset="0"/>
              </a:rPr>
              <a:t>next element in bucket 3 with probability = ?</a:t>
            </a:r>
            <a:endParaRPr lang="pt-BR" altLang="en-US" sz="2400" dirty="0">
              <a:solidFill>
                <a:srgbClr val="0000FF"/>
              </a:solidFill>
              <a:latin typeface="Comic Sans MS" panose="030F0902030302020204" pitchFamily="66" charset="0"/>
            </a:endParaRPr>
          </a:p>
        </p:txBody>
      </p:sp>
      <p:pic>
        <p:nvPicPr>
          <p:cNvPr id="5" name="Picture 4">
            <a:extLst>
              <a:ext uri="{FF2B5EF4-FFF2-40B4-BE49-F238E27FC236}">
                <a16:creationId xmlns:a16="http://schemas.microsoft.com/office/drawing/2014/main" id="{FDAFA330-0C26-4B01-BF32-0E9ED679B759}"/>
              </a:ext>
            </a:extLst>
          </p:cNvPr>
          <p:cNvPicPr>
            <a:picLocks noChangeAspect="1"/>
          </p:cNvPicPr>
          <p:nvPr/>
        </p:nvPicPr>
        <p:blipFill>
          <a:blip r:embed="rId2"/>
          <a:stretch>
            <a:fillRect/>
          </a:stretch>
        </p:blipFill>
        <p:spPr>
          <a:xfrm>
            <a:off x="6760655" y="1061857"/>
            <a:ext cx="2154744" cy="5439415"/>
          </a:xfrm>
          <a:prstGeom prst="rect">
            <a:avLst/>
          </a:prstGeom>
        </p:spPr>
      </p:pic>
    </p:spTree>
    <p:extLst>
      <p:ext uri="{BB962C8B-B14F-4D97-AF65-F5344CB8AC3E}">
        <p14:creationId xmlns:p14="http://schemas.microsoft.com/office/powerpoint/2010/main" val="740521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Hash Functions - Numerical Values</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7" y="1214437"/>
            <a:ext cx="8312872" cy="4290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0"/>
              </a:spcAft>
              <a:defRPr/>
            </a:pPr>
            <a:r>
              <a:rPr lang="pt-BR" altLang="en-US" sz="2400" dirty="0">
                <a:solidFill>
                  <a:schemeClr val="tx1"/>
                </a:solidFill>
                <a:latin typeface="Comic Sans MS" panose="030F0902030302020204" pitchFamily="66" charset="0"/>
              </a:rPr>
              <a:t>Consider: 	h(x) = x%16</a:t>
            </a:r>
          </a:p>
          <a:p>
            <a:pPr lvl="1" indent="-342900" defTabSz="914400">
              <a:spcAft>
                <a:spcPts val="0"/>
              </a:spcAft>
              <a:buFont typeface="Courier New" panose="02070309020205020404" pitchFamily="49" charset="0"/>
              <a:buChar char="o"/>
              <a:defRPr/>
            </a:pPr>
            <a:r>
              <a:rPr lang="en-US" altLang="en-US" sz="2200" dirty="0">
                <a:solidFill>
                  <a:schemeClr val="tx1"/>
                </a:solidFill>
                <a:latin typeface="Comic Sans MS" panose="030F0902030302020204" pitchFamily="66" charset="0"/>
              </a:rPr>
              <a:t>poor distribution, not very random</a:t>
            </a:r>
          </a:p>
          <a:p>
            <a:pPr lvl="1" indent="-342900" defTabSz="914400">
              <a:spcAft>
                <a:spcPts val="0"/>
              </a:spcAft>
              <a:buFont typeface="Courier New" panose="02070309020205020404" pitchFamily="49" charset="0"/>
              <a:buChar char="o"/>
              <a:defRPr/>
            </a:pPr>
            <a:r>
              <a:rPr lang="en-US" altLang="en-US" sz="2200" dirty="0">
                <a:solidFill>
                  <a:schemeClr val="tx1"/>
                </a:solidFill>
                <a:latin typeface="Comic Sans MS" panose="030F0902030302020204" pitchFamily="66" charset="0"/>
              </a:rPr>
              <a:t>depends solely on least significant four bits of key</a:t>
            </a:r>
          </a:p>
          <a:p>
            <a:pPr marL="0" indent="0" defTabSz="914400">
              <a:spcAft>
                <a:spcPts val="0"/>
              </a:spcAft>
              <a:buNone/>
              <a:defRPr/>
            </a:pPr>
            <a:endParaRPr lang="pt-BR" altLang="en-US" sz="2400" dirty="0">
              <a:solidFill>
                <a:schemeClr val="tx1"/>
              </a:solidFill>
              <a:latin typeface="Comic Sans MS" panose="030F0902030302020204" pitchFamily="66" charset="0"/>
            </a:endParaRPr>
          </a:p>
          <a:p>
            <a:pPr defTabSz="914400">
              <a:spcAft>
                <a:spcPts val="0"/>
              </a:spcAft>
              <a:defRPr/>
            </a:pPr>
            <a:r>
              <a:rPr lang="en-US" altLang="en-US" sz="2400" dirty="0">
                <a:solidFill>
                  <a:schemeClr val="tx1"/>
                </a:solidFill>
                <a:latin typeface="Comic Sans MS" panose="030F0902030302020204" pitchFamily="66" charset="0"/>
              </a:rPr>
              <a:t>Better, mid-square method</a:t>
            </a:r>
          </a:p>
          <a:p>
            <a:pPr lvl="1" indent="-342900" defTabSz="914400">
              <a:spcAft>
                <a:spcPts val="0"/>
              </a:spcAft>
              <a:buFont typeface="Courier New" panose="02070309020205020404" pitchFamily="49" charset="0"/>
              <a:buChar char="o"/>
              <a:defRPr/>
            </a:pPr>
            <a:r>
              <a:rPr lang="en-US" altLang="en-US" sz="2200" dirty="0">
                <a:solidFill>
                  <a:schemeClr val="tx1"/>
                </a:solidFill>
                <a:latin typeface="Comic Sans MS" panose="030F0902030302020204" pitchFamily="66" charset="0"/>
              </a:rPr>
              <a:t>if keys are integers in range 0,1,…,K , pick integer C such that DC</a:t>
            </a:r>
            <a:r>
              <a:rPr lang="en-US" altLang="en-US" sz="2200" baseline="30000" dirty="0">
                <a:solidFill>
                  <a:schemeClr val="tx1"/>
                </a:solidFill>
                <a:latin typeface="Comic Sans MS" panose="030F0902030302020204" pitchFamily="66" charset="0"/>
              </a:rPr>
              <a:t>2</a:t>
            </a:r>
            <a:r>
              <a:rPr lang="en-US" altLang="en-US" sz="2200" dirty="0">
                <a:solidFill>
                  <a:schemeClr val="tx1"/>
                </a:solidFill>
                <a:latin typeface="Comic Sans MS" panose="030F0902030302020204" pitchFamily="66" charset="0"/>
              </a:rPr>
              <a:t> about equal to K</a:t>
            </a:r>
            <a:r>
              <a:rPr lang="en-US" altLang="en-US" sz="2200" baseline="30000" dirty="0">
                <a:solidFill>
                  <a:schemeClr val="tx1"/>
                </a:solidFill>
                <a:latin typeface="Comic Sans MS" panose="030F0902030302020204" pitchFamily="66" charset="0"/>
              </a:rPr>
              <a:t>2</a:t>
            </a:r>
            <a:r>
              <a:rPr lang="en-US" altLang="en-US" sz="2200" dirty="0">
                <a:solidFill>
                  <a:schemeClr val="tx1"/>
                </a:solidFill>
                <a:latin typeface="Comic Sans MS" panose="030F0902030302020204" pitchFamily="66" charset="0"/>
              </a:rPr>
              <a:t>, then</a:t>
            </a:r>
          </a:p>
          <a:p>
            <a:pPr marL="400050" lvl="1" indent="0" defTabSz="914400">
              <a:spcAft>
                <a:spcPts val="0"/>
              </a:spcAft>
              <a:buNone/>
              <a:defRPr/>
            </a:pPr>
            <a:r>
              <a:rPr lang="pt-BR" altLang="en-US" sz="2200" dirty="0">
                <a:solidFill>
                  <a:schemeClr val="tx1"/>
                </a:solidFill>
                <a:latin typeface="Comic Sans MS" panose="030F0902030302020204" pitchFamily="66" charset="0"/>
              </a:rPr>
              <a:t>			h(x) = </a:t>
            </a:r>
            <a:r>
              <a:rPr lang="en-US" altLang="en-US" sz="2400" dirty="0">
                <a:sym typeface="Symbol" panose="05050102010706020507" pitchFamily="18" charset="2"/>
              </a:rPr>
              <a:t></a:t>
            </a:r>
            <a:r>
              <a:rPr lang="pt-BR" altLang="en-US" sz="2200" dirty="0">
                <a:solidFill>
                  <a:schemeClr val="tx1"/>
                </a:solidFill>
                <a:latin typeface="Comic Sans MS" panose="030F0902030302020204" pitchFamily="66" charset="0"/>
              </a:rPr>
              <a:t>x</a:t>
            </a:r>
            <a:r>
              <a:rPr lang="pt-BR" altLang="en-US" sz="2200" baseline="30000" dirty="0">
                <a:solidFill>
                  <a:schemeClr val="tx1"/>
                </a:solidFill>
                <a:latin typeface="Comic Sans MS" panose="030F0902030302020204" pitchFamily="66" charset="0"/>
              </a:rPr>
              <a:t>2</a:t>
            </a:r>
            <a:r>
              <a:rPr lang="pt-BR" altLang="en-US" sz="2200" dirty="0">
                <a:solidFill>
                  <a:schemeClr val="tx1"/>
                </a:solidFill>
                <a:latin typeface="Comic Sans MS" panose="030F0902030302020204" pitchFamily="66" charset="0"/>
              </a:rPr>
              <a:t>/C</a:t>
            </a:r>
            <a:r>
              <a:rPr lang="en-US" altLang="en-US" sz="2400" dirty="0">
                <a:sym typeface="Symbol" panose="05050102010706020507" pitchFamily="18" charset="2"/>
              </a:rPr>
              <a:t></a:t>
            </a:r>
            <a:r>
              <a:rPr lang="pt-BR" altLang="en-US" sz="2200" dirty="0">
                <a:solidFill>
                  <a:schemeClr val="tx1"/>
                </a:solidFill>
                <a:latin typeface="Comic Sans MS" panose="030F0902030302020204" pitchFamily="66" charset="0"/>
              </a:rPr>
              <a:t> % D</a:t>
            </a:r>
          </a:p>
          <a:p>
            <a:pPr marL="400050" lvl="1" indent="0" defTabSz="914400">
              <a:spcAft>
                <a:spcPts val="0"/>
              </a:spcAft>
              <a:buNone/>
              <a:defRPr/>
            </a:pPr>
            <a:r>
              <a:rPr lang="en-US" altLang="en-US" sz="2200" dirty="0">
                <a:latin typeface="Comic Sans MS" panose="030F0902030302020204" pitchFamily="66" charset="0"/>
              </a:rPr>
              <a:t>     </a:t>
            </a:r>
            <a:r>
              <a:rPr lang="en-US" altLang="en-US" sz="2200" dirty="0">
                <a:solidFill>
                  <a:schemeClr val="tx1"/>
                </a:solidFill>
                <a:latin typeface="Comic Sans MS" panose="030F0902030302020204" pitchFamily="66" charset="0"/>
              </a:rPr>
              <a:t>extracts middle r bits of x</a:t>
            </a:r>
            <a:r>
              <a:rPr lang="en-US" altLang="en-US" sz="2200" baseline="30000" dirty="0">
                <a:solidFill>
                  <a:schemeClr val="tx1"/>
                </a:solidFill>
                <a:latin typeface="Comic Sans MS" panose="030F0902030302020204" pitchFamily="66" charset="0"/>
              </a:rPr>
              <a:t>2</a:t>
            </a:r>
            <a:r>
              <a:rPr lang="en-US" altLang="en-US" sz="2200" dirty="0">
                <a:solidFill>
                  <a:schemeClr val="tx1"/>
                </a:solidFill>
                <a:latin typeface="Comic Sans MS" panose="030F0902030302020204" pitchFamily="66" charset="0"/>
              </a:rPr>
              <a:t>, where 2</a:t>
            </a:r>
            <a:r>
              <a:rPr lang="en-US" altLang="en-US" sz="2200" baseline="30000" dirty="0">
                <a:solidFill>
                  <a:schemeClr val="tx1"/>
                </a:solidFill>
                <a:latin typeface="Comic Sans MS" panose="030F0902030302020204" pitchFamily="66" charset="0"/>
              </a:rPr>
              <a:t>r</a:t>
            </a:r>
            <a:r>
              <a:rPr lang="en-US" altLang="en-US" sz="2200" dirty="0">
                <a:solidFill>
                  <a:schemeClr val="tx1"/>
                </a:solidFill>
                <a:latin typeface="Comic Sans MS" panose="030F0902030302020204" pitchFamily="66" charset="0"/>
              </a:rPr>
              <a:t>=D (a base-D digit)</a:t>
            </a:r>
          </a:p>
          <a:p>
            <a:pPr lvl="1" indent="-342900" defTabSz="914400">
              <a:spcAft>
                <a:spcPts val="0"/>
              </a:spcAft>
              <a:defRPr/>
            </a:pPr>
            <a:r>
              <a:rPr lang="en-US" altLang="en-US" sz="2200" dirty="0">
                <a:solidFill>
                  <a:schemeClr val="tx1"/>
                </a:solidFill>
                <a:latin typeface="Comic Sans MS" panose="030F0902030302020204" pitchFamily="66" charset="0"/>
              </a:rPr>
              <a:t>better, because most or all of bits of key contribute to result</a:t>
            </a:r>
          </a:p>
        </p:txBody>
      </p:sp>
    </p:spTree>
    <p:extLst>
      <p:ext uri="{BB962C8B-B14F-4D97-AF65-F5344CB8AC3E}">
        <p14:creationId xmlns:p14="http://schemas.microsoft.com/office/powerpoint/2010/main" val="313562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Hash Function – Strings of Characters</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7" y="1214437"/>
            <a:ext cx="8312872" cy="4290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600"/>
              </a:spcAft>
              <a:defRPr/>
            </a:pPr>
            <a:r>
              <a:rPr lang="pt-BR" altLang="en-US" sz="2400" dirty="0">
                <a:solidFill>
                  <a:schemeClr val="tx1"/>
                </a:solidFill>
                <a:latin typeface="Comic Sans MS" panose="030F0902030302020204" pitchFamily="66" charset="0"/>
              </a:rPr>
              <a:t>Folding Method:</a:t>
            </a:r>
          </a:p>
          <a:p>
            <a:pPr marL="400050" lvl="1" indent="0" defTabSz="914400">
              <a:spcAft>
                <a:spcPts val="0"/>
              </a:spcAft>
              <a:buNone/>
              <a:defRPr/>
            </a:pPr>
            <a:r>
              <a:rPr lang="nn-NO" altLang="en-US" sz="2000" dirty="0">
                <a:solidFill>
                  <a:schemeClr val="tx1"/>
                </a:solidFill>
                <a:latin typeface="Courier New" panose="02070309020205020404" pitchFamily="49" charset="0"/>
                <a:cs typeface="Courier New" panose="02070309020205020404" pitchFamily="49" charset="0"/>
              </a:rPr>
              <a:t>	int h(String x, int D) {</a:t>
            </a:r>
          </a:p>
          <a:p>
            <a:pPr marL="400050" lvl="1" indent="0" defTabSz="914400">
              <a:spcAft>
                <a:spcPts val="0"/>
              </a:spcAft>
              <a:buNone/>
              <a:defRPr/>
            </a:pPr>
            <a:r>
              <a:rPr lang="nn-NO" altLang="en-US" sz="2000" dirty="0">
                <a:solidFill>
                  <a:schemeClr val="tx1"/>
                </a:solidFill>
                <a:latin typeface="Courier New" panose="02070309020205020404" pitchFamily="49" charset="0"/>
                <a:cs typeface="Courier New" panose="02070309020205020404" pitchFamily="49" charset="0"/>
              </a:rPr>
              <a:t>		int i, sum;</a:t>
            </a:r>
          </a:p>
          <a:p>
            <a:pPr marL="400050" lvl="1" indent="0" defTabSz="914400">
              <a:spcAft>
                <a:spcPts val="0"/>
              </a:spcAft>
              <a:buNone/>
              <a:defRPr/>
            </a:pPr>
            <a:r>
              <a:rPr lang="nn-NO" altLang="en-US" sz="2000" dirty="0">
                <a:solidFill>
                  <a:schemeClr val="tx1"/>
                </a:solidFill>
                <a:latin typeface="Courier New" panose="02070309020205020404" pitchFamily="49" charset="0"/>
                <a:cs typeface="Courier New" panose="02070309020205020404" pitchFamily="49" charset="0"/>
              </a:rPr>
              <a:t>		for (sum=0, i=0; i&lt;x.length(); i++)</a:t>
            </a:r>
          </a:p>
          <a:p>
            <a:pPr marL="400050" lvl="1" indent="0" defTabSz="914400">
              <a:spcAft>
                <a:spcPts val="0"/>
              </a:spcAft>
              <a:buNone/>
              <a:defRPr/>
            </a:pPr>
            <a:r>
              <a:rPr lang="nn-NO" altLang="en-US" sz="2000" dirty="0">
                <a:solidFill>
                  <a:schemeClr val="tx1"/>
                </a:solidFill>
                <a:latin typeface="Courier New" panose="02070309020205020404" pitchFamily="49" charset="0"/>
                <a:cs typeface="Courier New" panose="02070309020205020404" pitchFamily="49" charset="0"/>
              </a:rPr>
              <a:t>			sum+= (int)x.charAt(i);</a:t>
            </a:r>
          </a:p>
          <a:p>
            <a:pPr marL="400050" lvl="1" indent="0" defTabSz="914400">
              <a:spcAft>
                <a:spcPts val="0"/>
              </a:spcAft>
              <a:buNone/>
              <a:defRPr/>
            </a:pPr>
            <a:r>
              <a:rPr lang="nn-NO" altLang="en-US" sz="2000" dirty="0">
                <a:solidFill>
                  <a:schemeClr val="tx1"/>
                </a:solidFill>
                <a:latin typeface="Courier New" panose="02070309020205020404" pitchFamily="49" charset="0"/>
                <a:cs typeface="Courier New" panose="02070309020205020404" pitchFamily="49" charset="0"/>
              </a:rPr>
              <a:t>		return (sum%D);</a:t>
            </a:r>
          </a:p>
          <a:p>
            <a:pPr marL="400050" lvl="1" indent="0" defTabSz="914400">
              <a:spcAft>
                <a:spcPts val="600"/>
              </a:spcAft>
              <a:buNone/>
              <a:defRPr/>
            </a:pPr>
            <a:r>
              <a:rPr lang="nn-NO" altLang="en-US" sz="2000" dirty="0">
                <a:solidFill>
                  <a:schemeClr val="tx1"/>
                </a:solidFill>
                <a:latin typeface="Courier New" panose="02070309020205020404" pitchFamily="49" charset="0"/>
                <a:cs typeface="Courier New" panose="02070309020205020404" pitchFamily="49" charset="0"/>
              </a:rPr>
              <a:t>	}</a:t>
            </a:r>
            <a:endParaRPr lang="pt-BR" altLang="en-US" sz="2400" dirty="0">
              <a:solidFill>
                <a:schemeClr val="tx1"/>
              </a:solidFill>
              <a:latin typeface="Courier New" panose="02070309020205020404" pitchFamily="49" charset="0"/>
              <a:cs typeface="Courier New" panose="02070309020205020404" pitchFamily="49" charset="0"/>
            </a:endParaRPr>
          </a:p>
          <a:p>
            <a:pPr lvl="1" indent="-342900" defTabSz="914400">
              <a:spcAft>
                <a:spcPts val="0"/>
              </a:spcAft>
              <a:defRPr/>
            </a:pPr>
            <a:r>
              <a:rPr lang="en-US" altLang="en-US" sz="2200" dirty="0">
                <a:solidFill>
                  <a:schemeClr val="tx1"/>
                </a:solidFill>
                <a:latin typeface="Comic Sans MS" panose="030F0902030302020204" pitchFamily="66" charset="0"/>
              </a:rPr>
              <a:t>sums the ASCII values of the letters in the string</a:t>
            </a:r>
          </a:p>
          <a:p>
            <a:pPr marL="1085850" lvl="2" indent="-285750" defTabSz="914400">
              <a:spcAft>
                <a:spcPts val="0"/>
              </a:spcAft>
              <a:buFont typeface="Courier New" panose="02070309020205020404" pitchFamily="49" charset="0"/>
              <a:buChar char="o"/>
              <a:defRPr/>
            </a:pPr>
            <a:r>
              <a:rPr lang="en-US" altLang="en-US" sz="1800" dirty="0">
                <a:solidFill>
                  <a:schemeClr val="tx1"/>
                </a:solidFill>
                <a:latin typeface="Comic Sans MS" panose="030F0902030302020204" pitchFamily="66" charset="0"/>
              </a:rPr>
              <a:t>ASCII value for “A” =65; sum will be in range 650-900 for 10 upper-case letters; good when D around 100, for example</a:t>
            </a:r>
          </a:p>
          <a:p>
            <a:pPr lvl="1" indent="-342900" defTabSz="914400">
              <a:spcAft>
                <a:spcPts val="0"/>
              </a:spcAft>
              <a:defRPr/>
            </a:pPr>
            <a:r>
              <a:rPr lang="en-US" altLang="en-US" sz="2200" dirty="0">
                <a:solidFill>
                  <a:schemeClr val="tx1"/>
                </a:solidFill>
                <a:latin typeface="Comic Sans MS" panose="030F0902030302020204" pitchFamily="66" charset="0"/>
              </a:rPr>
              <a:t>order of chars in string has no effect</a:t>
            </a:r>
          </a:p>
          <a:p>
            <a:pPr marL="0" indent="0" defTabSz="914400">
              <a:spcAft>
                <a:spcPts val="0"/>
              </a:spcAft>
              <a:buNone/>
              <a:defRPr/>
            </a:pPr>
            <a:endParaRPr lang="pt-BR" altLang="en-US" sz="2400" dirty="0">
              <a:solidFill>
                <a:schemeClr val="tx1"/>
              </a:solidFill>
              <a:latin typeface="Comic Sans MS" panose="030F0902030302020204" pitchFamily="66" charset="0"/>
            </a:endParaRPr>
          </a:p>
        </p:txBody>
      </p:sp>
    </p:spTree>
    <p:extLst>
      <p:ext uri="{BB962C8B-B14F-4D97-AF65-F5344CB8AC3E}">
        <p14:creationId xmlns:p14="http://schemas.microsoft.com/office/powerpoint/2010/main" val="343859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Open Hashing</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7" y="1214437"/>
            <a:ext cx="8312872" cy="4784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300"/>
              </a:spcAft>
              <a:defRPr/>
            </a:pPr>
            <a:r>
              <a:rPr lang="en-US" altLang="en-US" sz="2400" dirty="0">
                <a:solidFill>
                  <a:schemeClr val="tx1"/>
                </a:solidFill>
                <a:latin typeface="Comic Sans MS" panose="030F0902030302020204" pitchFamily="66" charset="0"/>
              </a:rPr>
              <a:t>Each bucket in the hash table is the head of a linked list</a:t>
            </a:r>
          </a:p>
          <a:p>
            <a:pPr defTabSz="914400">
              <a:spcAft>
                <a:spcPts val="300"/>
              </a:spcAft>
              <a:defRPr/>
            </a:pPr>
            <a:endParaRPr lang="en-US" altLang="en-US" sz="2400" dirty="0">
              <a:solidFill>
                <a:schemeClr val="tx1"/>
              </a:solidFill>
              <a:latin typeface="Comic Sans MS" panose="030F0902030302020204" pitchFamily="66" charset="0"/>
            </a:endParaRPr>
          </a:p>
          <a:p>
            <a:pPr defTabSz="914400">
              <a:spcAft>
                <a:spcPts val="300"/>
              </a:spcAft>
              <a:defRPr/>
            </a:pPr>
            <a:r>
              <a:rPr lang="en-US" altLang="en-US" sz="2400" dirty="0">
                <a:solidFill>
                  <a:schemeClr val="tx1"/>
                </a:solidFill>
                <a:latin typeface="Comic Sans MS" panose="030F0902030302020204" pitchFamily="66" charset="0"/>
              </a:rPr>
              <a:t>All elements that hash to a particular bucket are placed on that bucket’s linked list</a:t>
            </a:r>
          </a:p>
          <a:p>
            <a:pPr defTabSz="914400">
              <a:spcAft>
                <a:spcPts val="300"/>
              </a:spcAft>
              <a:defRPr/>
            </a:pPr>
            <a:endParaRPr lang="en-US" altLang="en-US" sz="2400" dirty="0">
              <a:solidFill>
                <a:schemeClr val="tx1"/>
              </a:solidFill>
              <a:latin typeface="Comic Sans MS" panose="030F0902030302020204" pitchFamily="66" charset="0"/>
            </a:endParaRPr>
          </a:p>
          <a:p>
            <a:pPr defTabSz="914400">
              <a:spcAft>
                <a:spcPts val="300"/>
              </a:spcAft>
              <a:defRPr/>
            </a:pPr>
            <a:r>
              <a:rPr lang="en-US" altLang="en-US" sz="2400" dirty="0">
                <a:solidFill>
                  <a:schemeClr val="tx1"/>
                </a:solidFill>
                <a:latin typeface="Comic Sans MS" panose="030F0902030302020204" pitchFamily="66" charset="0"/>
              </a:rPr>
              <a:t>Records within a bucket can be ordered in several ways</a:t>
            </a:r>
          </a:p>
          <a:p>
            <a:pPr lvl="1" indent="-342900" defTabSz="914400">
              <a:spcAft>
                <a:spcPts val="300"/>
              </a:spcAft>
              <a:buFont typeface="Courier New" panose="02070309020205020404" pitchFamily="49" charset="0"/>
              <a:buChar char="o"/>
              <a:defRPr/>
            </a:pPr>
            <a:r>
              <a:rPr lang="en-US" altLang="en-US" sz="2200" dirty="0">
                <a:solidFill>
                  <a:schemeClr val="tx1"/>
                </a:solidFill>
                <a:latin typeface="Comic Sans MS" panose="030F0902030302020204" pitchFamily="66" charset="0"/>
              </a:rPr>
              <a:t>by order of insertion</a:t>
            </a:r>
          </a:p>
          <a:p>
            <a:pPr lvl="1" indent="-342900" defTabSz="914400">
              <a:spcAft>
                <a:spcPts val="300"/>
              </a:spcAft>
              <a:buFont typeface="Courier New" panose="02070309020205020404" pitchFamily="49" charset="0"/>
              <a:buChar char="o"/>
              <a:defRPr/>
            </a:pPr>
            <a:r>
              <a:rPr lang="en-US" altLang="en-US" sz="2200" dirty="0">
                <a:solidFill>
                  <a:schemeClr val="tx1"/>
                </a:solidFill>
                <a:latin typeface="Comic Sans MS" panose="030F0902030302020204" pitchFamily="66" charset="0"/>
              </a:rPr>
              <a:t>by key value order</a:t>
            </a:r>
          </a:p>
          <a:p>
            <a:pPr lvl="1" indent="-342900" defTabSz="914400">
              <a:spcAft>
                <a:spcPts val="300"/>
              </a:spcAft>
              <a:buFont typeface="Courier New" panose="02070309020205020404" pitchFamily="49" charset="0"/>
              <a:buChar char="o"/>
              <a:defRPr/>
            </a:pPr>
            <a:r>
              <a:rPr lang="en-US" altLang="en-US" sz="2200" dirty="0">
                <a:solidFill>
                  <a:schemeClr val="tx1"/>
                </a:solidFill>
                <a:latin typeface="Comic Sans MS" panose="030F0902030302020204" pitchFamily="66" charset="0"/>
              </a:rPr>
              <a:t>by frequency of access order</a:t>
            </a:r>
          </a:p>
        </p:txBody>
      </p:sp>
    </p:spTree>
    <p:extLst>
      <p:ext uri="{BB962C8B-B14F-4D97-AF65-F5344CB8AC3E}">
        <p14:creationId xmlns:p14="http://schemas.microsoft.com/office/powerpoint/2010/main" val="229726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How to Implement a Dictionary?</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8" y="1214438"/>
            <a:ext cx="822960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1" fontAlgn="base" latinLnBrk="0" hangingPunct="1">
              <a:spcBef>
                <a:spcPct val="20000"/>
              </a:spcBef>
              <a:spcAft>
                <a:spcPct val="0"/>
              </a:spcAft>
              <a:buClrTx/>
              <a:buSzTx/>
              <a:buFontTx/>
              <a:buChar char="•"/>
              <a:tabLst/>
              <a:defRPr/>
            </a:pPr>
            <a:r>
              <a:rPr kumimoji="0" lang="en-US" altLang="en-US" sz="2400" u="none" strike="noStrike" kern="1200" cap="none" spc="0" normalizeH="0" baseline="0" noProof="0" dirty="0">
                <a:ln>
                  <a:noFill/>
                </a:ln>
                <a:solidFill>
                  <a:schemeClr val="tx1"/>
                </a:solidFill>
                <a:effectLst/>
                <a:uLnTx/>
                <a:uFillTx/>
                <a:latin typeface="Comic Sans MS" panose="030F0902030302020204" pitchFamily="66" charset="0"/>
              </a:rPr>
              <a:t>Sequences</a:t>
            </a:r>
          </a:p>
          <a:p>
            <a:pPr lvl="1" indent="-342900" defTabSz="914400">
              <a:buFont typeface="Courier New" panose="02070309020205020404" pitchFamily="49" charset="0"/>
              <a:buChar char="o"/>
              <a:defRPr/>
            </a:pPr>
            <a:r>
              <a:rPr kumimoji="0" lang="en-US" altLang="en-US" sz="2200" u="none" strike="noStrike" kern="1200" cap="none" spc="0" normalizeH="0" baseline="0" noProof="0" dirty="0">
                <a:ln>
                  <a:noFill/>
                </a:ln>
                <a:solidFill>
                  <a:schemeClr val="tx1"/>
                </a:solidFill>
                <a:effectLst/>
                <a:uLnTx/>
                <a:uFillTx/>
                <a:latin typeface="Comic Sans MS" panose="030F0902030302020204" pitchFamily="66" charset="0"/>
              </a:rPr>
              <a:t>ordered</a:t>
            </a:r>
          </a:p>
          <a:p>
            <a:pPr lvl="1" indent="-342900" defTabSz="914400">
              <a:buFont typeface="Courier New" panose="02070309020205020404" pitchFamily="49" charset="0"/>
              <a:buChar char="o"/>
              <a:defRPr/>
            </a:pPr>
            <a:r>
              <a:rPr kumimoji="0" lang="en-US" altLang="en-US" sz="2200" u="none" strike="noStrike" kern="1200" cap="none" spc="0" normalizeH="0" baseline="0" noProof="0" dirty="0">
                <a:ln>
                  <a:noFill/>
                </a:ln>
                <a:solidFill>
                  <a:schemeClr val="tx1"/>
                </a:solidFill>
                <a:effectLst/>
                <a:uLnTx/>
                <a:uFillTx/>
                <a:latin typeface="Comic Sans MS" panose="030F0902030302020204" pitchFamily="66" charset="0"/>
              </a:rPr>
              <a:t>unordered</a:t>
            </a:r>
          </a:p>
          <a:p>
            <a:pPr marL="533400" marR="0" lvl="0" indent="-533400" algn="l" defTabSz="914400" rtl="0" eaLnBrk="1" fontAlgn="base" latinLnBrk="0" hangingPunct="1">
              <a:spcBef>
                <a:spcPct val="20000"/>
              </a:spcBef>
              <a:spcAft>
                <a:spcPct val="0"/>
              </a:spcAft>
              <a:buClrTx/>
              <a:buSzTx/>
              <a:buFontTx/>
              <a:buChar char="•"/>
              <a:tabLst/>
              <a:defRPr/>
            </a:pPr>
            <a:r>
              <a:rPr kumimoji="0" lang="en-US" altLang="en-US" sz="2400" u="none" strike="noStrike" kern="1200" cap="none" spc="0" normalizeH="0" baseline="0" noProof="0" dirty="0">
                <a:ln>
                  <a:noFill/>
                </a:ln>
                <a:solidFill>
                  <a:schemeClr val="tx1"/>
                </a:solidFill>
                <a:effectLst/>
                <a:uLnTx/>
                <a:uFillTx/>
                <a:latin typeface="Comic Sans MS" panose="030F0902030302020204" pitchFamily="66" charset="0"/>
              </a:rPr>
              <a:t>Binary Search Trees</a:t>
            </a:r>
          </a:p>
          <a:p>
            <a:pPr marL="533400" marR="0" lvl="0" indent="-533400" algn="l" defTabSz="914400" rtl="0" eaLnBrk="1" fontAlgn="base" latinLnBrk="0" hangingPunct="1">
              <a:spcBef>
                <a:spcPct val="20000"/>
              </a:spcBef>
              <a:spcAft>
                <a:spcPct val="0"/>
              </a:spcAft>
              <a:buClrTx/>
              <a:buSzTx/>
              <a:buFontTx/>
              <a:buChar char="•"/>
              <a:tabLst/>
              <a:defRPr/>
            </a:pPr>
            <a:r>
              <a:rPr kumimoji="0" lang="en-US" altLang="en-US" sz="2400" u="none" strike="noStrike" kern="1200" cap="none" spc="0" normalizeH="0" baseline="0" noProof="0" dirty="0">
                <a:ln>
                  <a:noFill/>
                </a:ln>
                <a:solidFill>
                  <a:srgbClr val="FF0000"/>
                </a:solidFill>
                <a:effectLst/>
                <a:uLnTx/>
                <a:uFillTx/>
                <a:latin typeface="Comic Sans MS" panose="030F0902030302020204" pitchFamily="66" charset="0"/>
              </a:rPr>
              <a:t>Hashtables</a:t>
            </a:r>
          </a:p>
        </p:txBody>
      </p:sp>
    </p:spTree>
    <p:extLst>
      <p:ext uri="{BB962C8B-B14F-4D97-AF65-F5344CB8AC3E}">
        <p14:creationId xmlns:p14="http://schemas.microsoft.com/office/powerpoint/2010/main" val="2307054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Open Hashing Data Organization</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3451A1A-3744-43EC-AE61-65DA37EA6982}"/>
              </a:ext>
            </a:extLst>
          </p:cNvPr>
          <p:cNvPicPr>
            <a:picLocks noChangeAspect="1"/>
          </p:cNvPicPr>
          <p:nvPr/>
        </p:nvPicPr>
        <p:blipFill>
          <a:blip r:embed="rId2"/>
          <a:stretch>
            <a:fillRect/>
          </a:stretch>
        </p:blipFill>
        <p:spPr>
          <a:xfrm>
            <a:off x="498117" y="1316593"/>
            <a:ext cx="8147765" cy="4255135"/>
          </a:xfrm>
          <a:prstGeom prst="rect">
            <a:avLst/>
          </a:prstGeom>
        </p:spPr>
      </p:pic>
    </p:spTree>
    <p:extLst>
      <p:ext uri="{BB962C8B-B14F-4D97-AF65-F5344CB8AC3E}">
        <p14:creationId xmlns:p14="http://schemas.microsoft.com/office/powerpoint/2010/main" val="1695856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Analysis</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7" y="1214437"/>
            <a:ext cx="8312872" cy="4784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300"/>
              </a:spcAft>
              <a:defRPr/>
            </a:pPr>
            <a:r>
              <a:rPr lang="en-US" altLang="en-US" sz="2400" dirty="0">
                <a:solidFill>
                  <a:schemeClr val="tx1"/>
                </a:solidFill>
                <a:latin typeface="Comic Sans MS" panose="030F0902030302020204" pitchFamily="66" charset="0"/>
              </a:rPr>
              <a:t>Open hashing is more appropriate when the hash table is kept in main memory, implemented with a standard in-memory linked list</a:t>
            </a:r>
          </a:p>
          <a:p>
            <a:pPr defTabSz="914400">
              <a:spcAft>
                <a:spcPts val="300"/>
              </a:spcAft>
              <a:defRPr/>
            </a:pPr>
            <a:endParaRPr lang="en-US" altLang="en-US" sz="2400" dirty="0">
              <a:solidFill>
                <a:schemeClr val="tx1"/>
              </a:solidFill>
              <a:latin typeface="Comic Sans MS" panose="030F0902030302020204" pitchFamily="66" charset="0"/>
            </a:endParaRPr>
          </a:p>
          <a:p>
            <a:pPr defTabSz="914400">
              <a:spcAft>
                <a:spcPts val="300"/>
              </a:spcAft>
              <a:defRPr/>
            </a:pPr>
            <a:r>
              <a:rPr lang="en-US" altLang="en-US" sz="2400" dirty="0">
                <a:solidFill>
                  <a:schemeClr val="tx1"/>
                </a:solidFill>
                <a:latin typeface="Comic Sans MS" panose="030F0902030302020204" pitchFamily="66" charset="0"/>
              </a:rPr>
              <a:t>We hope that number of elements per bucket roughly equal in size, so that the lists will be short</a:t>
            </a:r>
          </a:p>
          <a:p>
            <a:pPr defTabSz="914400">
              <a:spcAft>
                <a:spcPts val="300"/>
              </a:spcAft>
              <a:defRPr/>
            </a:pPr>
            <a:r>
              <a:rPr lang="en-US" altLang="en-US" sz="2400" dirty="0">
                <a:solidFill>
                  <a:schemeClr val="tx1"/>
                </a:solidFill>
                <a:latin typeface="Comic Sans MS" panose="030F0902030302020204" pitchFamily="66" charset="0"/>
              </a:rPr>
              <a:t>If there are n elements in set, then each bucket will have roughly n/D</a:t>
            </a:r>
          </a:p>
          <a:p>
            <a:pPr defTabSz="914400">
              <a:spcAft>
                <a:spcPts val="300"/>
              </a:spcAft>
              <a:defRPr/>
            </a:pPr>
            <a:r>
              <a:rPr lang="en-US" altLang="en-US" sz="2400" dirty="0">
                <a:solidFill>
                  <a:schemeClr val="tx1"/>
                </a:solidFill>
                <a:latin typeface="Comic Sans MS" panose="030F0902030302020204" pitchFamily="66" charset="0"/>
              </a:rPr>
              <a:t>If we can estimate n and choose D to be roughly as large, then the average bucket will have only one or two members</a:t>
            </a:r>
          </a:p>
        </p:txBody>
      </p:sp>
    </p:spTree>
    <p:extLst>
      <p:ext uri="{BB962C8B-B14F-4D97-AF65-F5344CB8AC3E}">
        <p14:creationId xmlns:p14="http://schemas.microsoft.com/office/powerpoint/2010/main" val="374802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Analysis</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7" y="1214437"/>
                <a:ext cx="8312872" cy="429043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spcAft>
                    <a:spcPts val="1800"/>
                  </a:spcAft>
                  <a:buNone/>
                  <a:defRPr/>
                </a:pPr>
                <a:r>
                  <a:rPr lang="en-US" altLang="en-US" u="sng" dirty="0">
                    <a:solidFill>
                      <a:schemeClr val="tx1"/>
                    </a:solidFill>
                    <a:latin typeface="Comic Sans MS" panose="030F0902030302020204" pitchFamily="66" charset="0"/>
                  </a:rPr>
                  <a:t>Average time per dictionary operation:</a:t>
                </a:r>
                <a:endParaRPr lang="en-US" altLang="en-US" sz="2400" dirty="0">
                  <a:solidFill>
                    <a:schemeClr val="tx1"/>
                  </a:solidFill>
                  <a:latin typeface="Comic Sans MS" panose="030F0902030302020204" pitchFamily="66" charset="0"/>
                </a:endParaRPr>
              </a:p>
              <a:p>
                <a:pPr defTabSz="914400">
                  <a:spcAft>
                    <a:spcPts val="600"/>
                  </a:spcAft>
                  <a:defRPr/>
                </a:pPr>
                <a:r>
                  <a:rPr lang="en-US" altLang="en-US" sz="2400" dirty="0">
                    <a:solidFill>
                      <a:schemeClr val="tx1"/>
                    </a:solidFill>
                    <a:latin typeface="Comic Sans MS" panose="030F0902030302020204" pitchFamily="66" charset="0"/>
                  </a:rPr>
                  <a:t>D buckets, n elements in dictionary </a:t>
                </a:r>
                <a14:m>
                  <m:oMath xmlns:m="http://schemas.openxmlformats.org/officeDocument/2006/math">
                    <m:r>
                      <a:rPr lang="en-US" altLang="en-US" sz="2400" i="1" smtClean="0">
                        <a:solidFill>
                          <a:schemeClr val="tx1"/>
                        </a:solidFill>
                        <a:latin typeface="Cambria Math" panose="02040503050406030204" pitchFamily="18" charset="0"/>
                        <a:ea typeface="Cambria Math" panose="02040503050406030204" pitchFamily="18" charset="0"/>
                      </a:rPr>
                      <m:t>⟹</m:t>
                    </m:r>
                  </m:oMath>
                </a14:m>
                <a:r>
                  <a:rPr lang="en-US" altLang="en-US" sz="2400" dirty="0">
                    <a:solidFill>
                      <a:schemeClr val="tx1"/>
                    </a:solidFill>
                    <a:latin typeface="Comic Sans MS" panose="030F0902030302020204" pitchFamily="66" charset="0"/>
                  </a:rPr>
                  <a:t> average n/D elements per bucket</a:t>
                </a:r>
              </a:p>
              <a:p>
                <a:pPr defTabSz="914400">
                  <a:spcAft>
                    <a:spcPts val="600"/>
                  </a:spcAft>
                  <a:defRPr/>
                </a:pPr>
                <a:r>
                  <a:rPr lang="en-US" altLang="en-US" sz="2400" dirty="0">
                    <a:solidFill>
                      <a:schemeClr val="tx1"/>
                    </a:solidFill>
                    <a:latin typeface="Comic Sans MS" panose="030F0902030302020204" pitchFamily="66" charset="0"/>
                  </a:rPr>
                  <a:t>insert, search, remove operation take O(1+n/D) time each</a:t>
                </a:r>
              </a:p>
              <a:p>
                <a:pPr defTabSz="914400">
                  <a:spcAft>
                    <a:spcPts val="600"/>
                  </a:spcAft>
                  <a:defRPr/>
                </a:pPr>
                <a:r>
                  <a:rPr lang="en-US" altLang="en-US" sz="2400" dirty="0">
                    <a:solidFill>
                      <a:schemeClr val="tx1"/>
                    </a:solidFill>
                    <a:latin typeface="Comic Sans MS" panose="030F0902030302020204" pitchFamily="66" charset="0"/>
                  </a:rPr>
                  <a:t>If we can choose D to be about n, constant time</a:t>
                </a:r>
              </a:p>
            </p:txBody>
          </p:sp>
        </mc:Choice>
        <mc:Fallback xmlns="">
          <p:sp>
            <p:nvSpPr>
              <p:cNvPr id="9" name="Rectangle 3">
                <a:extLst>
                  <a:ext uri="{FF2B5EF4-FFF2-40B4-BE49-F238E27FC236}">
                    <a16:creationId xmlns:a16="http://schemas.microsoft.com/office/drawing/2014/main" id="{C9BA43C0-27C4-4A58-9D1F-7EDEA597D291}"/>
                  </a:ext>
                </a:extLst>
              </p:cNvPr>
              <p:cNvSpPr txBox="1">
                <a:spLocks noRot="1" noChangeAspect="1" noMove="1" noResize="1" noEditPoints="1" noAdjustHandles="1" noChangeArrowheads="1" noChangeShapeType="1" noTextEdit="1"/>
              </p:cNvSpPr>
              <p:nvPr/>
            </p:nvSpPr>
            <p:spPr bwMode="auto">
              <a:xfrm>
                <a:off x="350837" y="1214437"/>
                <a:ext cx="8312872" cy="4290435"/>
              </a:xfrm>
              <a:prstGeom prst="rect">
                <a:avLst/>
              </a:prstGeom>
              <a:blipFill>
                <a:blip r:embed="rId2"/>
                <a:stretch>
                  <a:fillRect l="-1524" t="-147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437456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Comparison with Closed Hashing</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7" y="1214437"/>
            <a:ext cx="8312872" cy="4290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600"/>
              </a:spcAft>
              <a:defRPr/>
            </a:pPr>
            <a:r>
              <a:rPr lang="en-US" altLang="en-US" sz="2400" dirty="0">
                <a:solidFill>
                  <a:schemeClr val="tx1"/>
                </a:solidFill>
                <a:latin typeface="Comic Sans MS" panose="030F0902030302020204" pitchFamily="66" charset="0"/>
              </a:rPr>
              <a:t>Worst case performance is O(n) for both</a:t>
            </a:r>
          </a:p>
          <a:p>
            <a:pPr defTabSz="914400">
              <a:spcAft>
                <a:spcPts val="600"/>
              </a:spcAft>
              <a:defRPr/>
            </a:pPr>
            <a:endParaRPr lang="en-US" altLang="en-US" sz="2400" dirty="0">
              <a:solidFill>
                <a:schemeClr val="tx1"/>
              </a:solidFill>
              <a:latin typeface="Comic Sans MS" panose="030F0902030302020204" pitchFamily="66" charset="0"/>
            </a:endParaRPr>
          </a:p>
          <a:p>
            <a:pPr defTabSz="914400">
              <a:spcAft>
                <a:spcPts val="600"/>
              </a:spcAft>
              <a:defRPr/>
            </a:pPr>
            <a:r>
              <a:rPr lang="en-US" altLang="en-US" sz="2400" dirty="0">
                <a:solidFill>
                  <a:schemeClr val="tx1"/>
                </a:solidFill>
                <a:latin typeface="Comic Sans MS" panose="030F0902030302020204" pitchFamily="66" charset="0"/>
              </a:rPr>
              <a:t>Number of operations for hashing (how many probes)</a:t>
            </a:r>
          </a:p>
          <a:p>
            <a:pPr marL="400050" lvl="1" indent="0" defTabSz="914400">
              <a:spcAft>
                <a:spcPts val="600"/>
              </a:spcAft>
              <a:buNone/>
              <a:defRPr/>
            </a:pPr>
            <a:r>
              <a:rPr lang="pt-BR" altLang="en-US" sz="2000" dirty="0">
                <a:solidFill>
                  <a:schemeClr val="tx1"/>
                </a:solidFill>
                <a:latin typeface="Comic Sans MS" panose="030F0902030302020204" pitchFamily="66" charset="0"/>
              </a:rPr>
              <a:t>23  6  8   10   23   5  12   4   9  19</a:t>
            </a:r>
          </a:p>
          <a:p>
            <a:pPr marL="400050" lvl="1" indent="0" defTabSz="914400">
              <a:spcAft>
                <a:spcPts val="600"/>
              </a:spcAft>
              <a:buNone/>
              <a:defRPr/>
            </a:pPr>
            <a:r>
              <a:rPr lang="pt-BR" altLang="en-US" sz="2000" dirty="0">
                <a:solidFill>
                  <a:schemeClr val="tx1"/>
                </a:solidFill>
                <a:latin typeface="Comic Sans MS" panose="030F0902030302020204" pitchFamily="66" charset="0"/>
              </a:rPr>
              <a:t>D=9</a:t>
            </a:r>
          </a:p>
          <a:p>
            <a:pPr marL="400050" lvl="1" indent="0" defTabSz="914400">
              <a:spcAft>
                <a:spcPts val="600"/>
              </a:spcAft>
              <a:buNone/>
              <a:defRPr/>
            </a:pPr>
            <a:r>
              <a:rPr lang="pt-BR" altLang="en-US" sz="2000" dirty="0">
                <a:solidFill>
                  <a:schemeClr val="tx1"/>
                </a:solidFill>
                <a:latin typeface="Comic Sans MS" panose="030F0902030302020204" pitchFamily="66" charset="0"/>
              </a:rPr>
              <a:t>h(x) = x % D</a:t>
            </a:r>
            <a:endParaRPr lang="en-US" altLang="en-US" sz="2000" dirty="0">
              <a:solidFill>
                <a:schemeClr val="tx1"/>
              </a:solidFill>
              <a:latin typeface="Comic Sans MS" panose="030F0902030302020204" pitchFamily="66" charset="0"/>
            </a:endParaRPr>
          </a:p>
        </p:txBody>
      </p:sp>
    </p:spTree>
    <p:extLst>
      <p:ext uri="{BB962C8B-B14F-4D97-AF65-F5344CB8AC3E}">
        <p14:creationId xmlns:p14="http://schemas.microsoft.com/office/powerpoint/2010/main" val="1905482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Practice</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7" y="1214437"/>
            <a:ext cx="8312872" cy="4290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600"/>
              </a:spcAft>
              <a:defRPr/>
            </a:pPr>
            <a:r>
              <a:rPr lang="en-US" altLang="en-US" sz="2400" dirty="0">
                <a:solidFill>
                  <a:schemeClr val="tx1"/>
                </a:solidFill>
                <a:latin typeface="Comic Sans MS" panose="030F0902030302020204" pitchFamily="66" charset="0"/>
              </a:rPr>
              <a:t>Draw the 11 entry hashtable for hashing the keys 12, 44, 13, 88, 23, 94, 11, 39, 20 using the function (2i+5) mod 11 with </a:t>
            </a:r>
          </a:p>
          <a:p>
            <a:pPr marL="0" indent="0" defTabSz="914400">
              <a:spcAft>
                <a:spcPts val="600"/>
              </a:spcAft>
              <a:buNone/>
              <a:defRPr/>
            </a:pPr>
            <a:r>
              <a:rPr lang="en-US" altLang="en-US" sz="2400" dirty="0">
                <a:solidFill>
                  <a:schemeClr val="tx1"/>
                </a:solidFill>
                <a:latin typeface="Comic Sans MS" panose="030F0902030302020204" pitchFamily="66" charset="0"/>
              </a:rPr>
              <a:t>	(1) closed hashing, linear probing</a:t>
            </a:r>
          </a:p>
          <a:p>
            <a:pPr marL="0" indent="0" defTabSz="914400">
              <a:spcAft>
                <a:spcPts val="600"/>
              </a:spcAft>
              <a:buNone/>
              <a:defRPr/>
            </a:pPr>
            <a:r>
              <a:rPr lang="en-US" altLang="en-US" sz="2400" dirty="0">
                <a:solidFill>
                  <a:schemeClr val="tx1"/>
                </a:solidFill>
                <a:latin typeface="Comic Sans MS" panose="030F0902030302020204" pitchFamily="66" charset="0"/>
              </a:rPr>
              <a:t>	(2) open hashing, linked list</a:t>
            </a:r>
          </a:p>
        </p:txBody>
      </p:sp>
    </p:spTree>
    <p:extLst>
      <p:ext uri="{BB962C8B-B14F-4D97-AF65-F5344CB8AC3E}">
        <p14:creationId xmlns:p14="http://schemas.microsoft.com/office/powerpoint/2010/main" val="3696891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Hashing</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8" y="1214438"/>
            <a:ext cx="8229600" cy="3791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1" fontAlgn="base" latinLnBrk="0" hangingPunct="1">
              <a:spcBef>
                <a:spcPct val="20000"/>
              </a:spcBef>
              <a:spcAft>
                <a:spcPct val="0"/>
              </a:spcAft>
              <a:buClrTx/>
              <a:buSzTx/>
              <a:buFontTx/>
              <a:buChar char="•"/>
              <a:tabLst/>
              <a:defRPr/>
            </a:pPr>
            <a:r>
              <a:rPr kumimoji="0" lang="en-US" altLang="en-US" sz="2400" u="none" strike="noStrike" kern="1200" cap="none" spc="0" normalizeH="0" baseline="0" noProof="0" dirty="0">
                <a:ln>
                  <a:noFill/>
                </a:ln>
                <a:solidFill>
                  <a:schemeClr val="tx1"/>
                </a:solidFill>
                <a:effectLst/>
                <a:uLnTx/>
                <a:uFillTx/>
                <a:latin typeface="Comic Sans MS" panose="030F0902030302020204" pitchFamily="66" charset="0"/>
              </a:rPr>
              <a:t>An important and widely useful technique for implementing data structures such as dictionaries</a:t>
            </a:r>
          </a:p>
          <a:p>
            <a:pPr marL="533400" marR="0" lvl="0" indent="-533400" algn="l" defTabSz="914400" rtl="0" eaLnBrk="1" fontAlgn="base" latinLnBrk="0" hangingPunct="1">
              <a:spcBef>
                <a:spcPct val="20000"/>
              </a:spcBef>
              <a:spcAft>
                <a:spcPct val="0"/>
              </a:spcAft>
              <a:buClrTx/>
              <a:buSzTx/>
              <a:buFontTx/>
              <a:buChar char="•"/>
              <a:tabLst/>
              <a:defRPr/>
            </a:pPr>
            <a:endParaRPr kumimoji="0" lang="en-US" altLang="en-US" sz="2400" u="none" strike="noStrike" kern="1200" cap="none" spc="0" normalizeH="0" baseline="0" noProof="0" dirty="0">
              <a:ln>
                <a:noFill/>
              </a:ln>
              <a:solidFill>
                <a:schemeClr val="tx1"/>
              </a:solidFill>
              <a:effectLst/>
              <a:uLnTx/>
              <a:uFillTx/>
              <a:latin typeface="Comic Sans MS" panose="030F0902030302020204" pitchFamily="66" charset="0"/>
            </a:endParaRPr>
          </a:p>
          <a:p>
            <a:pPr marL="533400" marR="0" lvl="0" indent="-533400" algn="l" defTabSz="914400" rtl="0" eaLnBrk="1" fontAlgn="base" latinLnBrk="0" hangingPunct="1">
              <a:spcBef>
                <a:spcPct val="20000"/>
              </a:spcBef>
              <a:spcAft>
                <a:spcPct val="0"/>
              </a:spcAft>
              <a:buClrTx/>
              <a:buSzTx/>
              <a:buFontTx/>
              <a:buChar char="•"/>
              <a:tabLst/>
              <a:defRPr/>
            </a:pPr>
            <a:r>
              <a:rPr kumimoji="0" lang="en-US" altLang="en-US" sz="2400" u="none" strike="noStrike" kern="1200" cap="none" spc="0" normalizeH="0" baseline="0" noProof="0" dirty="0">
                <a:ln>
                  <a:noFill/>
                </a:ln>
                <a:solidFill>
                  <a:schemeClr val="tx1"/>
                </a:solidFill>
                <a:effectLst/>
                <a:uLnTx/>
                <a:uFillTx/>
                <a:latin typeface="Comic Sans MS" panose="030F0902030302020204" pitchFamily="66" charset="0"/>
              </a:rPr>
              <a:t>Constant time per operation (on the average)</a:t>
            </a:r>
          </a:p>
          <a:p>
            <a:pPr marL="533400" marR="0" lvl="0" indent="-533400" algn="l" defTabSz="914400" rtl="0" eaLnBrk="1" fontAlgn="base" latinLnBrk="0" hangingPunct="1">
              <a:spcBef>
                <a:spcPct val="20000"/>
              </a:spcBef>
              <a:spcAft>
                <a:spcPct val="0"/>
              </a:spcAft>
              <a:buClrTx/>
              <a:buSzTx/>
              <a:buFontTx/>
              <a:buChar char="•"/>
              <a:tabLst/>
              <a:defRPr/>
            </a:pPr>
            <a:endParaRPr kumimoji="0" lang="en-US" altLang="en-US" sz="2400" u="none" strike="noStrike" kern="1200" cap="none" spc="0" normalizeH="0" baseline="0" noProof="0" dirty="0">
              <a:ln>
                <a:noFill/>
              </a:ln>
              <a:solidFill>
                <a:schemeClr val="tx1"/>
              </a:solidFill>
              <a:effectLst/>
              <a:uLnTx/>
              <a:uFillTx/>
              <a:latin typeface="Comic Sans MS" panose="030F0902030302020204" pitchFamily="66" charset="0"/>
            </a:endParaRPr>
          </a:p>
          <a:p>
            <a:pPr marL="533400" marR="0" lvl="0" indent="-533400" algn="l" defTabSz="914400" rtl="0" eaLnBrk="1" fontAlgn="base" latinLnBrk="0" hangingPunct="1">
              <a:spcBef>
                <a:spcPct val="20000"/>
              </a:spcBef>
              <a:spcAft>
                <a:spcPct val="0"/>
              </a:spcAft>
              <a:buClrTx/>
              <a:buSzTx/>
              <a:buFontTx/>
              <a:buChar char="•"/>
              <a:tabLst/>
              <a:defRPr/>
            </a:pPr>
            <a:r>
              <a:rPr kumimoji="0" lang="en-US" altLang="en-US" sz="2400" u="none" strike="noStrike" kern="1200" cap="none" spc="0" normalizeH="0" baseline="0" noProof="0" dirty="0">
                <a:ln>
                  <a:noFill/>
                </a:ln>
                <a:solidFill>
                  <a:schemeClr val="tx1"/>
                </a:solidFill>
                <a:effectLst/>
                <a:uLnTx/>
                <a:uFillTx/>
                <a:latin typeface="Comic Sans MS" panose="030F0902030302020204" pitchFamily="66" charset="0"/>
              </a:rPr>
              <a:t>Worst case time proportional to the size of the set for each operation (just like array and chain implementation)</a:t>
            </a:r>
          </a:p>
        </p:txBody>
      </p:sp>
    </p:spTree>
    <p:extLst>
      <p:ext uri="{BB962C8B-B14F-4D97-AF65-F5344CB8AC3E}">
        <p14:creationId xmlns:p14="http://schemas.microsoft.com/office/powerpoint/2010/main" val="1151602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Basic Idea</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8" y="1214438"/>
            <a:ext cx="8229600" cy="4238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1" fontAlgn="base" latinLnBrk="0" hangingPunct="1">
              <a:lnSpc>
                <a:spcPct val="120000"/>
              </a:lnSpc>
              <a:spcBef>
                <a:spcPct val="20000"/>
              </a:spcBef>
              <a:spcAft>
                <a:spcPct val="0"/>
              </a:spcAft>
              <a:buClrTx/>
              <a:buSzTx/>
              <a:buFontTx/>
              <a:buChar char="•"/>
              <a:tabLst/>
              <a:defRPr/>
            </a:pPr>
            <a:r>
              <a:rPr kumimoji="0" lang="en-US" altLang="en-US" sz="2400" u="none" strike="noStrike" kern="1200" cap="none" spc="0" normalizeH="0" baseline="0" noProof="0" dirty="0">
                <a:ln>
                  <a:noFill/>
                </a:ln>
                <a:solidFill>
                  <a:schemeClr val="tx1"/>
                </a:solidFill>
                <a:effectLst/>
                <a:uLnTx/>
                <a:uFillTx/>
                <a:latin typeface="Comic Sans MS" panose="030F0902030302020204" pitchFamily="66" charset="0"/>
              </a:rPr>
              <a:t>Use </a:t>
            </a:r>
            <a:r>
              <a:rPr kumimoji="0" lang="en-US" altLang="en-US" sz="2400" u="none" strike="noStrike" kern="1200" cap="none" spc="0" normalizeH="0" baseline="0" noProof="0" dirty="0">
                <a:ln>
                  <a:noFill/>
                </a:ln>
                <a:solidFill>
                  <a:srgbClr val="FF0000"/>
                </a:solidFill>
                <a:effectLst/>
                <a:uLnTx/>
                <a:uFillTx/>
                <a:latin typeface="Comic Sans MS" panose="030F0902030302020204" pitchFamily="66" charset="0"/>
              </a:rPr>
              <a:t>hash function </a:t>
            </a:r>
            <a:r>
              <a:rPr kumimoji="0" lang="en-US" altLang="en-US" sz="2400" u="none" strike="noStrike" kern="1200" cap="none" spc="0" normalizeH="0" baseline="0" noProof="0" dirty="0">
                <a:ln>
                  <a:noFill/>
                </a:ln>
                <a:solidFill>
                  <a:schemeClr val="tx1"/>
                </a:solidFill>
                <a:effectLst/>
                <a:uLnTx/>
                <a:uFillTx/>
                <a:latin typeface="Comic Sans MS" panose="030F0902030302020204" pitchFamily="66" charset="0"/>
              </a:rPr>
              <a:t>to map keys into positions in a hash table</a:t>
            </a:r>
            <a:r>
              <a:rPr lang="en-US" altLang="en-US" sz="2400" dirty="0">
                <a:solidFill>
                  <a:schemeClr val="tx1"/>
                </a:solidFill>
                <a:latin typeface="Comic Sans MS" panose="030F0902030302020204" pitchFamily="66" charset="0"/>
              </a:rPr>
              <a:t> </a:t>
            </a:r>
            <a:r>
              <a:rPr kumimoji="0" lang="en-US" altLang="en-US" sz="2400" u="none" strike="noStrike" kern="1200" cap="none" spc="0" normalizeH="0" baseline="0" noProof="0" dirty="0">
                <a:ln>
                  <a:noFill/>
                </a:ln>
                <a:solidFill>
                  <a:schemeClr val="tx1"/>
                </a:solidFill>
                <a:effectLst/>
                <a:uLnTx/>
                <a:uFillTx/>
                <a:latin typeface="Comic Sans MS" panose="030F0902030302020204" pitchFamily="66" charset="0"/>
              </a:rPr>
              <a:t>Constant time per operation (on the average)</a:t>
            </a:r>
          </a:p>
          <a:p>
            <a:pPr marL="0" marR="0" lvl="0" indent="0" algn="l" defTabSz="914400" rtl="0" eaLnBrk="1" fontAlgn="base" latinLnBrk="0" hangingPunct="1">
              <a:lnSpc>
                <a:spcPct val="120000"/>
              </a:lnSpc>
              <a:spcBef>
                <a:spcPct val="20000"/>
              </a:spcBef>
              <a:spcAft>
                <a:spcPct val="0"/>
              </a:spcAft>
              <a:buClrTx/>
              <a:buSzTx/>
              <a:buNone/>
              <a:tabLst/>
              <a:defRPr/>
            </a:pPr>
            <a:endParaRPr kumimoji="0" lang="en-US" altLang="en-US" sz="2400" u="none" strike="noStrike" kern="1200" cap="none" spc="0" normalizeH="0" baseline="0" noProof="0" dirty="0">
              <a:ln>
                <a:noFill/>
              </a:ln>
              <a:solidFill>
                <a:schemeClr val="tx1"/>
              </a:solidFill>
              <a:effectLst/>
              <a:uLnTx/>
              <a:uFillTx/>
              <a:latin typeface="Comic Sans MS" panose="030F0902030302020204" pitchFamily="66" charset="0"/>
            </a:endParaRPr>
          </a:p>
          <a:p>
            <a:pPr marL="0" marR="0" lvl="0" indent="0" algn="l" defTabSz="914400" rtl="0" eaLnBrk="1" fontAlgn="base" latinLnBrk="0" hangingPunct="1">
              <a:lnSpc>
                <a:spcPct val="120000"/>
              </a:lnSpc>
              <a:spcBef>
                <a:spcPct val="20000"/>
              </a:spcBef>
              <a:spcAft>
                <a:spcPts val="1200"/>
              </a:spcAft>
              <a:buClrTx/>
              <a:buSzTx/>
              <a:buNone/>
              <a:tabLst/>
              <a:defRPr/>
            </a:pPr>
            <a:r>
              <a:rPr lang="en-US" altLang="en-US" sz="2400" u="sng" dirty="0">
                <a:solidFill>
                  <a:schemeClr val="tx1"/>
                </a:solidFill>
                <a:latin typeface="Comic Sans MS" panose="030F0902030302020204" pitchFamily="66" charset="0"/>
              </a:rPr>
              <a:t>Ideally</a:t>
            </a:r>
            <a:endParaRPr kumimoji="0" lang="en-US" altLang="en-US" sz="2400" u="sng" strike="noStrike" kern="1200" cap="none" spc="0" normalizeH="0" baseline="0" noProof="0" dirty="0">
              <a:ln>
                <a:noFill/>
              </a:ln>
              <a:solidFill>
                <a:schemeClr val="tx1"/>
              </a:solidFill>
              <a:effectLst/>
              <a:uLnTx/>
              <a:uFillTx/>
              <a:latin typeface="Comic Sans MS" panose="030F0902030302020204" pitchFamily="66" charset="0"/>
            </a:endParaRPr>
          </a:p>
          <a:p>
            <a:pPr defTabSz="914400">
              <a:defRPr/>
            </a:pPr>
            <a:r>
              <a:rPr lang="en-US" altLang="en-US" sz="2400" dirty="0">
                <a:solidFill>
                  <a:schemeClr val="tx1"/>
                </a:solidFill>
                <a:latin typeface="Comic Sans MS" panose="030F0902030302020204" pitchFamily="66" charset="0"/>
              </a:rPr>
              <a:t>If element e has key k and h is hash function, then e is stored in position h(k) of table</a:t>
            </a:r>
          </a:p>
          <a:p>
            <a:pPr defTabSz="914400">
              <a:defRPr/>
            </a:pPr>
            <a:r>
              <a:rPr lang="en-US" altLang="en-US" sz="2400" dirty="0">
                <a:solidFill>
                  <a:schemeClr val="tx1"/>
                </a:solidFill>
                <a:latin typeface="Comic Sans MS" panose="030F0902030302020204" pitchFamily="66" charset="0"/>
              </a:rPr>
              <a:t>To search for e, compute h(k) to locate position. If no element, dictionary does not contain e.</a:t>
            </a:r>
          </a:p>
        </p:txBody>
      </p:sp>
    </p:spTree>
    <p:extLst>
      <p:ext uri="{BB962C8B-B14F-4D97-AF65-F5344CB8AC3E}">
        <p14:creationId xmlns:p14="http://schemas.microsoft.com/office/powerpoint/2010/main" val="989322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Example</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8" y="1214439"/>
            <a:ext cx="8229600" cy="2773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20000"/>
              </a:spcBef>
              <a:spcAft>
                <a:spcPct val="0"/>
              </a:spcAft>
              <a:buClrTx/>
              <a:buSzTx/>
              <a:buNone/>
              <a:tabLst/>
              <a:defRPr/>
            </a:pPr>
            <a:r>
              <a:rPr kumimoji="0" lang="en-US" altLang="en-US" u="none" strike="noStrike" kern="1200" cap="none" spc="0" normalizeH="0" baseline="0" noProof="0" dirty="0">
                <a:ln>
                  <a:noFill/>
                </a:ln>
                <a:solidFill>
                  <a:schemeClr val="tx1"/>
                </a:solidFill>
                <a:effectLst/>
                <a:uLnTx/>
                <a:uFillTx/>
                <a:latin typeface="Comic Sans MS" panose="030F0902030302020204" pitchFamily="66" charset="0"/>
              </a:rPr>
              <a:t>Dictionary Student Records</a:t>
            </a:r>
          </a:p>
          <a:p>
            <a:pPr defTabSz="914400">
              <a:defRPr/>
            </a:pPr>
            <a:r>
              <a:rPr lang="en-US" altLang="en-US" sz="2400" dirty="0">
                <a:solidFill>
                  <a:schemeClr val="tx1"/>
                </a:solidFill>
                <a:latin typeface="Comic Sans MS" panose="030F0902030302020204" pitchFamily="66" charset="0"/>
              </a:rPr>
              <a:t>Keys are ID numbers (1000 - 2000), no more than 1001 students</a:t>
            </a:r>
          </a:p>
          <a:p>
            <a:pPr defTabSz="914400">
              <a:defRPr/>
            </a:pPr>
            <a:r>
              <a:rPr lang="en-US" altLang="en-US" sz="2400" dirty="0">
                <a:solidFill>
                  <a:schemeClr val="tx1"/>
                </a:solidFill>
                <a:latin typeface="Comic Sans MS" panose="030F0902030302020204" pitchFamily="66" charset="0"/>
              </a:rPr>
              <a:t>Hash function: h(k) = k-1000 maps ID into distinct table positions 0-1000</a:t>
            </a:r>
          </a:p>
          <a:p>
            <a:pPr defTabSz="914400">
              <a:defRPr/>
            </a:pPr>
            <a:r>
              <a:rPr lang="en-US" altLang="en-US" sz="2400" dirty="0">
                <a:solidFill>
                  <a:schemeClr val="tx1"/>
                </a:solidFill>
                <a:latin typeface="Courier New" panose="02070309020205020404" pitchFamily="49" charset="0"/>
                <a:cs typeface="Courier New" panose="02070309020205020404" pitchFamily="49" charset="0"/>
              </a:rPr>
              <a:t>array table[1001]</a:t>
            </a:r>
          </a:p>
          <a:p>
            <a:pPr defTabSz="914400">
              <a:defRPr/>
            </a:pPr>
            <a:endParaRPr lang="en-US" altLang="en-US" sz="2400" dirty="0">
              <a:solidFill>
                <a:schemeClr val="tx1"/>
              </a:solidFill>
              <a:latin typeface="Comic Sans MS" panose="030F0902030302020204" pitchFamily="66" charset="0"/>
            </a:endParaRPr>
          </a:p>
          <a:p>
            <a:pPr defTabSz="914400">
              <a:defRPr/>
            </a:pPr>
            <a:endParaRPr lang="en-US" altLang="en-US" sz="2400" dirty="0">
              <a:solidFill>
                <a:schemeClr val="tx1"/>
              </a:solidFill>
              <a:latin typeface="Comic Sans MS" panose="030F0902030302020204" pitchFamily="66" charset="0"/>
            </a:endParaRPr>
          </a:p>
        </p:txBody>
      </p:sp>
      <p:pic>
        <p:nvPicPr>
          <p:cNvPr id="4" name="Picture 3">
            <a:extLst>
              <a:ext uri="{FF2B5EF4-FFF2-40B4-BE49-F238E27FC236}">
                <a16:creationId xmlns:a16="http://schemas.microsoft.com/office/drawing/2014/main" id="{17838F85-D6B2-490C-808C-DDFEBD66F19C}"/>
              </a:ext>
            </a:extLst>
          </p:cNvPr>
          <p:cNvPicPr>
            <a:picLocks noChangeAspect="1"/>
          </p:cNvPicPr>
          <p:nvPr/>
        </p:nvPicPr>
        <p:blipFill>
          <a:blip r:embed="rId3"/>
          <a:stretch>
            <a:fillRect/>
          </a:stretch>
        </p:blipFill>
        <p:spPr>
          <a:xfrm>
            <a:off x="684054" y="4260039"/>
            <a:ext cx="7563168" cy="2122861"/>
          </a:xfrm>
          <a:prstGeom prst="rect">
            <a:avLst/>
          </a:prstGeom>
        </p:spPr>
      </p:pic>
      <p:sp>
        <p:nvSpPr>
          <p:cNvPr id="10" name="Line 16">
            <a:extLst>
              <a:ext uri="{FF2B5EF4-FFF2-40B4-BE49-F238E27FC236}">
                <a16:creationId xmlns:a16="http://schemas.microsoft.com/office/drawing/2014/main" id="{FE18774D-A681-4B45-A0CE-AB66674D1EA5}"/>
              </a:ext>
            </a:extLst>
          </p:cNvPr>
          <p:cNvSpPr>
            <a:spLocks noChangeShapeType="1"/>
          </p:cNvSpPr>
          <p:nvPr/>
        </p:nvSpPr>
        <p:spPr bwMode="auto">
          <a:xfrm flipH="1">
            <a:off x="6355080" y="3726179"/>
            <a:ext cx="1085850" cy="53385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5">
            <a:extLst>
              <a:ext uri="{FF2B5EF4-FFF2-40B4-BE49-F238E27FC236}">
                <a16:creationId xmlns:a16="http://schemas.microsoft.com/office/drawing/2014/main" id="{644A6505-C365-42E1-9004-9E35A9A41571}"/>
              </a:ext>
            </a:extLst>
          </p:cNvPr>
          <p:cNvSpPr txBox="1">
            <a:spLocks noChangeArrowheads="1"/>
          </p:cNvSpPr>
          <p:nvPr/>
        </p:nvSpPr>
        <p:spPr bwMode="auto">
          <a:xfrm>
            <a:off x="7440930" y="3523898"/>
            <a:ext cx="14285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2000" dirty="0">
                <a:latin typeface="Comic Sans MS" panose="030F0902030302020204" pitchFamily="66" charset="0"/>
              </a:rPr>
              <a:t>hash table</a:t>
            </a:r>
          </a:p>
        </p:txBody>
      </p:sp>
    </p:spTree>
    <p:extLst>
      <p:ext uri="{BB962C8B-B14F-4D97-AF65-F5344CB8AC3E}">
        <p14:creationId xmlns:p14="http://schemas.microsoft.com/office/powerpoint/2010/main" val="182823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Analysis (Ideal Case)</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8" y="1214439"/>
            <a:ext cx="8229600" cy="2773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defRPr/>
            </a:pPr>
            <a:r>
              <a:rPr lang="en-US" altLang="en-US" sz="2400" dirty="0">
                <a:solidFill>
                  <a:schemeClr val="tx1"/>
                </a:solidFill>
                <a:latin typeface="Comic Sans MS" panose="030F0902030302020204" pitchFamily="66" charset="0"/>
              </a:rPr>
              <a:t>O(b) time to initialize hash table (b number of positions or </a:t>
            </a:r>
            <a:r>
              <a:rPr lang="en-US" altLang="en-US" sz="2400" dirty="0">
                <a:solidFill>
                  <a:srgbClr val="FF0000"/>
                </a:solidFill>
                <a:latin typeface="Comic Sans MS" panose="030F0902030302020204" pitchFamily="66" charset="0"/>
              </a:rPr>
              <a:t>buckets</a:t>
            </a:r>
            <a:r>
              <a:rPr lang="en-US" altLang="en-US" sz="2400" dirty="0">
                <a:solidFill>
                  <a:schemeClr val="tx1"/>
                </a:solidFill>
                <a:latin typeface="Comic Sans MS" panose="030F0902030302020204" pitchFamily="66" charset="0"/>
              </a:rPr>
              <a:t> in hash table)</a:t>
            </a:r>
          </a:p>
          <a:p>
            <a:pPr defTabSz="914400">
              <a:defRPr/>
            </a:pPr>
            <a:r>
              <a:rPr lang="en-US" altLang="en-US" sz="2400" dirty="0">
                <a:solidFill>
                  <a:schemeClr val="tx1"/>
                </a:solidFill>
                <a:latin typeface="Comic Sans MS" panose="030F0902030302020204" pitchFamily="66" charset="0"/>
              </a:rPr>
              <a:t>O(1) time to perform </a:t>
            </a:r>
            <a:r>
              <a:rPr lang="en-US" altLang="en-US" sz="2400" dirty="0">
                <a:solidFill>
                  <a:schemeClr val="tx1"/>
                </a:solidFill>
                <a:latin typeface="Courier New" panose="02070309020205020404" pitchFamily="49" charset="0"/>
                <a:cs typeface="Courier New" panose="02070309020205020404" pitchFamily="49" charset="0"/>
              </a:rPr>
              <a:t>insert, remove, search</a:t>
            </a:r>
          </a:p>
          <a:p>
            <a:pPr defTabSz="914400">
              <a:defRPr/>
            </a:pPr>
            <a:endParaRPr lang="en-US" altLang="en-US" sz="2400" dirty="0">
              <a:solidFill>
                <a:schemeClr val="tx1"/>
              </a:solidFill>
              <a:latin typeface="Comic Sans MS" panose="030F0902030302020204" pitchFamily="66" charset="0"/>
            </a:endParaRPr>
          </a:p>
        </p:txBody>
      </p:sp>
    </p:spTree>
    <p:extLst>
      <p:ext uri="{BB962C8B-B14F-4D97-AF65-F5344CB8AC3E}">
        <p14:creationId xmlns:p14="http://schemas.microsoft.com/office/powerpoint/2010/main" val="288070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Ideal Case is Unrealistic</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8" y="1214438"/>
                <a:ext cx="8229600" cy="39856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defRPr/>
                </a:pPr>
                <a:r>
                  <a:rPr lang="en-US" altLang="en-US" sz="2400" dirty="0">
                    <a:solidFill>
                      <a:schemeClr val="tx1"/>
                    </a:solidFill>
                    <a:latin typeface="Comic Sans MS" panose="030F0902030302020204" pitchFamily="66" charset="0"/>
                  </a:rPr>
                  <a:t>Works for implementing dictionaries, but many applications have key ranges that are too large to have 1-1 mapping between buckets and keys!</a:t>
                </a:r>
              </a:p>
              <a:p>
                <a:pPr defTabSz="914400">
                  <a:defRPr/>
                </a:pPr>
                <a:endParaRPr lang="en-US" altLang="en-US" sz="2400" dirty="0">
                  <a:solidFill>
                    <a:schemeClr val="tx1"/>
                  </a:solidFill>
                  <a:latin typeface="Comic Sans MS" panose="030F0902030302020204" pitchFamily="66" charset="0"/>
                </a:endParaRPr>
              </a:p>
              <a:p>
                <a:pPr marL="0" indent="0" defTabSz="914400">
                  <a:buNone/>
                  <a:defRPr/>
                </a:pPr>
                <a:r>
                  <a:rPr lang="en-US" altLang="en-US" sz="2400" u="sng" dirty="0">
                    <a:solidFill>
                      <a:schemeClr val="tx1"/>
                    </a:solidFill>
                    <a:latin typeface="Comic Sans MS" panose="030F0902030302020204" pitchFamily="66" charset="0"/>
                  </a:rPr>
                  <a:t>Example</a:t>
                </a:r>
              </a:p>
              <a:p>
                <a:pPr defTabSz="914400">
                  <a:defRPr/>
                </a:pPr>
                <a:r>
                  <a:rPr lang="en-US" altLang="en-US" sz="2400" dirty="0">
                    <a:solidFill>
                      <a:schemeClr val="tx1"/>
                    </a:solidFill>
                    <a:latin typeface="Comic Sans MS" panose="030F0902030302020204" pitchFamily="66" charset="0"/>
                  </a:rPr>
                  <a:t>Suppose key can take on values from 0 .. 65,535 (2 byte unsigned int)</a:t>
                </a:r>
              </a:p>
              <a:p>
                <a:pPr defTabSz="914400">
                  <a:defRPr/>
                </a:pPr>
                <a:r>
                  <a:rPr lang="en-US" altLang="en-US" sz="2400" dirty="0">
                    <a:solidFill>
                      <a:schemeClr val="tx1"/>
                    </a:solidFill>
                    <a:latin typeface="Comic Sans MS" panose="030F0902030302020204" pitchFamily="66" charset="0"/>
                  </a:rPr>
                  <a:t>Expect </a:t>
                </a:r>
                <a14:m>
                  <m:oMath xmlns:m="http://schemas.openxmlformats.org/officeDocument/2006/math">
                    <m:r>
                      <a:rPr lang="en-US" altLang="en-US" sz="2400" i="1" smtClean="0">
                        <a:solidFill>
                          <a:schemeClr val="tx1"/>
                        </a:solidFill>
                        <a:latin typeface="Cambria Math" panose="02040503050406030204" pitchFamily="18" charset="0"/>
                        <a:ea typeface="Cambria Math" panose="02040503050406030204" pitchFamily="18" charset="0"/>
                      </a:rPr>
                      <m:t>≈</m:t>
                    </m:r>
                  </m:oMath>
                </a14:m>
                <a:r>
                  <a:rPr lang="en-US" altLang="en-US" sz="2400" dirty="0">
                    <a:solidFill>
                      <a:schemeClr val="tx1"/>
                    </a:solidFill>
                    <a:latin typeface="Comic Sans MS" panose="030F0902030302020204" pitchFamily="66" charset="0"/>
                  </a:rPr>
                  <a:t> 1,000 records at any given time</a:t>
                </a:r>
              </a:p>
              <a:p>
                <a:pPr defTabSz="914400">
                  <a:defRPr/>
                </a:pPr>
                <a:r>
                  <a:rPr lang="en-US" altLang="en-US" sz="2400" dirty="0">
                    <a:solidFill>
                      <a:schemeClr val="tx1"/>
                    </a:solidFill>
                    <a:latin typeface="Comic Sans MS" panose="030F0902030302020204" pitchFamily="66" charset="0"/>
                  </a:rPr>
                  <a:t>Impractical to use hash table with 65,536 slots!</a:t>
                </a:r>
              </a:p>
              <a:p>
                <a:pPr defTabSz="914400">
                  <a:defRPr/>
                </a:pPr>
                <a:endParaRPr lang="en-US" altLang="en-US" sz="2400" dirty="0">
                  <a:solidFill>
                    <a:schemeClr val="tx1"/>
                  </a:solidFill>
                  <a:latin typeface="Comic Sans MS" panose="030F0902030302020204" pitchFamily="66" charset="0"/>
                </a:endParaRPr>
              </a:p>
            </p:txBody>
          </p:sp>
        </mc:Choice>
        <mc:Fallback xmlns="">
          <p:sp>
            <p:nvSpPr>
              <p:cNvPr id="9" name="Rectangle 3">
                <a:extLst>
                  <a:ext uri="{FF2B5EF4-FFF2-40B4-BE49-F238E27FC236}">
                    <a16:creationId xmlns:a16="http://schemas.microsoft.com/office/drawing/2014/main" id="{C9BA43C0-27C4-4A58-9D1F-7EDEA597D291}"/>
                  </a:ext>
                </a:extLst>
              </p:cNvPr>
              <p:cNvSpPr txBox="1">
                <a:spLocks noRot="1" noChangeAspect="1" noMove="1" noResize="1" noEditPoints="1" noAdjustHandles="1" noChangeArrowheads="1" noChangeShapeType="1" noTextEdit="1"/>
              </p:cNvSpPr>
              <p:nvPr/>
            </p:nvSpPr>
            <p:spPr bwMode="auto">
              <a:xfrm>
                <a:off x="350838" y="1214438"/>
                <a:ext cx="8229600" cy="3985631"/>
              </a:xfrm>
              <a:prstGeom prst="rect">
                <a:avLst/>
              </a:prstGeom>
              <a:blipFill>
                <a:blip r:embed="rId3"/>
                <a:stretch>
                  <a:fillRect l="-1387" t="-254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02252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E12115-B5CE-453C-967D-DFFC315D5FB5}"/>
              </a:ext>
            </a:extLst>
          </p:cNvPr>
          <p:cNvSpPr/>
          <p:nvPr/>
        </p:nvSpPr>
        <p:spPr>
          <a:xfrm>
            <a:off x="228600" y="171943"/>
            <a:ext cx="8686799" cy="76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B3B"/>
                </a:solidFill>
                <a:latin typeface="Comic Sans MS" panose="030F0902030302020204" pitchFamily="66" charset="0"/>
              </a:rPr>
              <a:t>Hash Functions</a:t>
            </a:r>
          </a:p>
        </p:txBody>
      </p:sp>
      <p:cxnSp>
        <p:nvCxnSpPr>
          <p:cNvPr id="8" name="Straight Connector 7">
            <a:extLst>
              <a:ext uri="{FF2B5EF4-FFF2-40B4-BE49-F238E27FC236}">
                <a16:creationId xmlns:a16="http://schemas.microsoft.com/office/drawing/2014/main" id="{CE2FFFAB-39EF-4ACC-9EF6-A3A1475FC4D4}"/>
              </a:ext>
            </a:extLst>
          </p:cNvPr>
          <p:cNvCxnSpPr>
            <a:cxnSpLocks/>
          </p:cNvCxnSpPr>
          <p:nvPr/>
        </p:nvCxnSpPr>
        <p:spPr>
          <a:xfrm>
            <a:off x="228600" y="942486"/>
            <a:ext cx="8686800" cy="0"/>
          </a:xfrm>
          <a:prstGeom prst="line">
            <a:avLst/>
          </a:prstGeom>
          <a:ln w="38100">
            <a:solidFill>
              <a:srgbClr val="007B3B"/>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C9BA43C0-27C4-4A58-9D1F-7EDEA597D291}"/>
                  </a:ext>
                </a:extLst>
              </p:cNvPr>
              <p:cNvSpPr txBox="1">
                <a:spLocks noChangeArrowheads="1"/>
              </p:cNvSpPr>
              <p:nvPr/>
            </p:nvSpPr>
            <p:spPr bwMode="auto">
              <a:xfrm>
                <a:off x="350838" y="1214438"/>
                <a:ext cx="8229600" cy="483537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kern="1200">
                    <a:solidFill>
                      <a:schemeClr val="accent2"/>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accent2"/>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spcAft>
                    <a:spcPts val="600"/>
                  </a:spcAft>
                  <a:defRPr/>
                </a:pPr>
                <a:r>
                  <a:rPr lang="en-US" altLang="en-US" sz="2000" dirty="0">
                    <a:solidFill>
                      <a:schemeClr val="tx1"/>
                    </a:solidFill>
                    <a:latin typeface="Comic Sans MS" panose="030F0902030302020204" pitchFamily="66" charset="0"/>
                  </a:rPr>
                  <a:t>If key range too large, use hash table with fewer buckets and a hash function which maps multiple keys to same bucket:</a:t>
                </a:r>
              </a:p>
              <a:p>
                <a:pPr marL="457200" lvl="1" indent="0" defTabSz="914400">
                  <a:buNone/>
                  <a:defRPr/>
                </a:pPr>
                <a:r>
                  <a:rPr lang="en-US" altLang="en-US" sz="2000" dirty="0">
                    <a:solidFill>
                      <a:schemeClr val="tx1"/>
                    </a:solidFill>
                    <a:latin typeface="Comic Sans MS" panose="030F0902030302020204" pitchFamily="66" charset="0"/>
                  </a:rPr>
                  <a:t>	h(k</a:t>
                </a:r>
                <a:r>
                  <a:rPr lang="en-US" altLang="en-US" sz="2000" baseline="-25000" dirty="0">
                    <a:solidFill>
                      <a:schemeClr val="tx1"/>
                    </a:solidFill>
                    <a:latin typeface="Comic Sans MS" panose="030F0902030302020204" pitchFamily="66" charset="0"/>
                  </a:rPr>
                  <a:t>1</a:t>
                </a:r>
                <a:r>
                  <a:rPr lang="en-US" altLang="en-US" sz="2000" dirty="0">
                    <a:solidFill>
                      <a:schemeClr val="tx1"/>
                    </a:solidFill>
                    <a:latin typeface="Comic Sans MS" panose="030F0902030302020204" pitchFamily="66" charset="0"/>
                  </a:rPr>
                  <a:t>) = </a:t>
                </a:r>
                <a14:m>
                  <m:oMath xmlns:m="http://schemas.openxmlformats.org/officeDocument/2006/math">
                    <m:r>
                      <a:rPr lang="en-US" altLang="en-US" sz="2000" i="1" smtClean="0">
                        <a:solidFill>
                          <a:schemeClr val="tx1"/>
                        </a:solidFill>
                        <a:latin typeface="Cambria Math" panose="02040503050406030204" pitchFamily="18" charset="0"/>
                        <a:ea typeface="Cambria Math" panose="02040503050406030204" pitchFamily="18" charset="0"/>
                      </a:rPr>
                      <m:t>𝛽</m:t>
                    </m:r>
                  </m:oMath>
                </a14:m>
                <a:r>
                  <a:rPr lang="en-US" altLang="en-US" sz="2000" dirty="0">
                    <a:solidFill>
                      <a:schemeClr val="tx1"/>
                    </a:solidFill>
                    <a:latin typeface="Comic Sans MS" panose="030F0902030302020204" pitchFamily="66" charset="0"/>
                  </a:rPr>
                  <a:t> = h(k</a:t>
                </a:r>
                <a:r>
                  <a:rPr lang="en-US" altLang="en-US" sz="2000" baseline="-25000" dirty="0">
                    <a:solidFill>
                      <a:schemeClr val="tx1"/>
                    </a:solidFill>
                    <a:latin typeface="Comic Sans MS" panose="030F0902030302020204" pitchFamily="66" charset="0"/>
                  </a:rPr>
                  <a:t>2</a:t>
                </a:r>
                <a:r>
                  <a:rPr lang="en-US" altLang="en-US" sz="2000" dirty="0">
                    <a:solidFill>
                      <a:schemeClr val="tx1"/>
                    </a:solidFill>
                    <a:latin typeface="Comic Sans MS" panose="030F0902030302020204" pitchFamily="66" charset="0"/>
                  </a:rPr>
                  <a:t>): k</a:t>
                </a:r>
                <a:r>
                  <a:rPr lang="en-US" altLang="en-US" sz="2000" baseline="-25000" dirty="0">
                    <a:solidFill>
                      <a:schemeClr val="tx1"/>
                    </a:solidFill>
                    <a:latin typeface="Comic Sans MS" panose="030F0902030302020204" pitchFamily="66" charset="0"/>
                  </a:rPr>
                  <a:t>1</a:t>
                </a:r>
                <a:r>
                  <a:rPr lang="en-US" altLang="en-US" sz="2000" dirty="0">
                    <a:solidFill>
                      <a:schemeClr val="tx1"/>
                    </a:solidFill>
                    <a:latin typeface="Comic Sans MS" panose="030F0902030302020204" pitchFamily="66" charset="0"/>
                  </a:rPr>
                  <a:t> and k</a:t>
                </a:r>
                <a:r>
                  <a:rPr lang="en-US" altLang="en-US" sz="2000" baseline="-25000" dirty="0">
                    <a:solidFill>
                      <a:schemeClr val="tx1"/>
                    </a:solidFill>
                    <a:latin typeface="Comic Sans MS" panose="030F0902030302020204" pitchFamily="66" charset="0"/>
                  </a:rPr>
                  <a:t>2</a:t>
                </a:r>
                <a:r>
                  <a:rPr lang="en-US" altLang="en-US" sz="2000" dirty="0">
                    <a:solidFill>
                      <a:schemeClr val="tx1"/>
                    </a:solidFill>
                    <a:latin typeface="Comic Sans MS" panose="030F0902030302020204" pitchFamily="66" charset="0"/>
                  </a:rPr>
                  <a:t> have </a:t>
                </a:r>
                <a:r>
                  <a:rPr lang="en-US" altLang="en-US" sz="2000" dirty="0">
                    <a:solidFill>
                      <a:srgbClr val="FF0000"/>
                    </a:solidFill>
                    <a:latin typeface="Comic Sans MS" panose="030F0902030302020204" pitchFamily="66" charset="0"/>
                  </a:rPr>
                  <a:t>collision</a:t>
                </a:r>
                <a:r>
                  <a:rPr lang="en-US" altLang="en-US" sz="2000" dirty="0">
                    <a:solidFill>
                      <a:schemeClr val="tx1"/>
                    </a:solidFill>
                    <a:latin typeface="Comic Sans MS" panose="030F0902030302020204" pitchFamily="66" charset="0"/>
                  </a:rPr>
                  <a:t> at slot </a:t>
                </a:r>
                <a14:m>
                  <m:oMath xmlns:m="http://schemas.openxmlformats.org/officeDocument/2006/math">
                    <m:r>
                      <a:rPr lang="en-US" altLang="en-US" sz="2000" i="1">
                        <a:latin typeface="Cambria Math" panose="02040503050406030204" pitchFamily="18" charset="0"/>
                        <a:ea typeface="Cambria Math" panose="02040503050406030204" pitchFamily="18" charset="0"/>
                      </a:rPr>
                      <m:t>𝛽</m:t>
                    </m:r>
                  </m:oMath>
                </a14:m>
                <a:endParaRPr lang="en-US" altLang="en-US" sz="2000" dirty="0">
                  <a:solidFill>
                    <a:schemeClr val="tx1"/>
                  </a:solidFill>
                  <a:latin typeface="Comic Sans MS" panose="030F0902030302020204" pitchFamily="66" charset="0"/>
                </a:endParaRPr>
              </a:p>
              <a:p>
                <a:pPr defTabSz="914400">
                  <a:spcAft>
                    <a:spcPts val="600"/>
                  </a:spcAft>
                  <a:defRPr/>
                </a:pPr>
                <a:r>
                  <a:rPr lang="en-US" altLang="en-US" sz="2000" dirty="0">
                    <a:solidFill>
                      <a:srgbClr val="FF0000"/>
                    </a:solidFill>
                    <a:latin typeface="Comic Sans MS" panose="030F0902030302020204" pitchFamily="66" charset="0"/>
                  </a:rPr>
                  <a:t>Popular hash functions</a:t>
                </a:r>
                <a:r>
                  <a:rPr lang="en-US" altLang="en-US" sz="2000" dirty="0">
                    <a:solidFill>
                      <a:schemeClr val="tx1"/>
                    </a:solidFill>
                    <a:latin typeface="Comic Sans MS" panose="030F0902030302020204" pitchFamily="66" charset="0"/>
                  </a:rPr>
                  <a:t>: hashing by division</a:t>
                </a:r>
              </a:p>
              <a:p>
                <a:pPr marL="0" indent="0" defTabSz="914400">
                  <a:buNone/>
                  <a:defRPr/>
                </a:pPr>
                <a:r>
                  <a:rPr lang="en-US" altLang="en-US" sz="2000" dirty="0">
                    <a:solidFill>
                      <a:schemeClr val="tx1"/>
                    </a:solidFill>
                    <a:latin typeface="Comic Sans MS" panose="030F0902030302020204" pitchFamily="66" charset="0"/>
                  </a:rPr>
                  <a:t>	h(k) = </a:t>
                </a:r>
                <a:r>
                  <a:rPr lang="en-US" altLang="en-US" sz="2000" dirty="0" err="1">
                    <a:solidFill>
                      <a:schemeClr val="tx1"/>
                    </a:solidFill>
                    <a:latin typeface="Comic Sans MS" panose="030F0902030302020204" pitchFamily="66" charset="0"/>
                  </a:rPr>
                  <a:t>k%D</a:t>
                </a:r>
                <a:r>
                  <a:rPr lang="en-US" altLang="en-US" sz="2000" dirty="0">
                    <a:solidFill>
                      <a:schemeClr val="tx1"/>
                    </a:solidFill>
                    <a:latin typeface="Comic Sans MS" panose="030F0902030302020204" pitchFamily="66" charset="0"/>
                  </a:rPr>
                  <a:t>, where D is number of buckets in hash table</a:t>
                </a:r>
              </a:p>
              <a:p>
                <a:pPr defTabSz="914400">
                  <a:spcAft>
                    <a:spcPts val="600"/>
                  </a:spcAft>
                  <a:defRPr/>
                </a:pPr>
                <a:r>
                  <a:rPr lang="en-US" altLang="en-US" sz="2000" dirty="0">
                    <a:solidFill>
                      <a:schemeClr val="tx1"/>
                    </a:solidFill>
                    <a:latin typeface="Comic Sans MS" panose="030F0902030302020204" pitchFamily="66" charset="0"/>
                  </a:rPr>
                  <a:t>Example: hash table with 11 buckets</a:t>
                </a:r>
              </a:p>
              <a:p>
                <a:pPr marL="457200" lvl="1" indent="0" defTabSz="914400">
                  <a:buNone/>
                  <a:defRPr/>
                </a:pPr>
                <a:r>
                  <a:rPr lang="fi-FI" altLang="en-US" sz="2000" dirty="0">
                    <a:solidFill>
                      <a:schemeClr val="tx1"/>
                    </a:solidFill>
                    <a:latin typeface="Comic Sans MS" panose="030F0902030302020204" pitchFamily="66" charset="0"/>
                  </a:rPr>
                  <a:t>h(k) = k%11</a:t>
                </a:r>
              </a:p>
              <a:p>
                <a:pPr marL="457200" lvl="1" indent="0" defTabSz="914400">
                  <a:buNone/>
                  <a:defRPr/>
                </a:pPr>
                <a:r>
                  <a:rPr lang="fi-FI" altLang="en-US" sz="2000" dirty="0">
                    <a:solidFill>
                      <a:schemeClr val="tx1"/>
                    </a:solidFill>
                    <a:latin typeface="Comic Sans MS" panose="030F0902030302020204" pitchFamily="66" charset="0"/>
                  </a:rPr>
                  <a:t>80 →</a:t>
                </a:r>
              </a:p>
              <a:p>
                <a:pPr marL="457200" lvl="1" indent="0" defTabSz="914400">
                  <a:buNone/>
                  <a:defRPr/>
                </a:pPr>
                <a:r>
                  <a:rPr lang="fi-FI" altLang="en-US" sz="2000" dirty="0">
                    <a:solidFill>
                      <a:schemeClr val="tx1"/>
                    </a:solidFill>
                    <a:latin typeface="Comic Sans MS" panose="030F0902030302020204" pitchFamily="66" charset="0"/>
                  </a:rPr>
                  <a:t>40 →</a:t>
                </a:r>
              </a:p>
              <a:p>
                <a:pPr marL="457200" lvl="1" indent="0" defTabSz="914400">
                  <a:buNone/>
                  <a:defRPr/>
                </a:pPr>
                <a:r>
                  <a:rPr lang="fi-FI" altLang="en-US" sz="2000" dirty="0">
                    <a:solidFill>
                      <a:schemeClr val="tx1"/>
                    </a:solidFill>
                    <a:latin typeface="Comic Sans MS" panose="030F0902030302020204" pitchFamily="66" charset="0"/>
                  </a:rPr>
                  <a:t>65 →</a:t>
                </a:r>
              </a:p>
              <a:p>
                <a:pPr marL="457200" lvl="1" indent="0" defTabSz="914400">
                  <a:buNone/>
                  <a:defRPr/>
                </a:pPr>
                <a:r>
                  <a:rPr lang="fi-FI" altLang="en-US" sz="2000" dirty="0">
                    <a:solidFill>
                      <a:schemeClr val="tx1"/>
                    </a:solidFill>
                    <a:latin typeface="Comic Sans MS" panose="030F0902030302020204" pitchFamily="66" charset="0"/>
                  </a:rPr>
                  <a:t>58 →</a:t>
                </a:r>
                <a:endParaRPr lang="fi-FI" altLang="en-US" sz="2000" dirty="0">
                  <a:solidFill>
                    <a:srgbClr val="FF0000"/>
                  </a:solidFill>
                  <a:latin typeface="Comic Sans MS" panose="030F0902030302020204" pitchFamily="66" charset="0"/>
                </a:endParaRPr>
              </a:p>
            </p:txBody>
          </p:sp>
        </mc:Choice>
        <mc:Fallback xmlns="">
          <p:sp>
            <p:nvSpPr>
              <p:cNvPr id="9" name="Rectangle 3">
                <a:extLst>
                  <a:ext uri="{FF2B5EF4-FFF2-40B4-BE49-F238E27FC236}">
                    <a16:creationId xmlns:a16="http://schemas.microsoft.com/office/drawing/2014/main" id="{C9BA43C0-27C4-4A58-9D1F-7EDEA597D291}"/>
                  </a:ext>
                </a:extLst>
              </p:cNvPr>
              <p:cNvSpPr txBox="1">
                <a:spLocks noRot="1" noChangeAspect="1" noMove="1" noResize="1" noEditPoints="1" noAdjustHandles="1" noChangeArrowheads="1" noChangeShapeType="1" noTextEdit="1"/>
              </p:cNvSpPr>
              <p:nvPr/>
            </p:nvSpPr>
            <p:spPr bwMode="auto">
              <a:xfrm>
                <a:off x="350838" y="1214438"/>
                <a:ext cx="8229600" cy="4835378"/>
              </a:xfrm>
              <a:prstGeom prst="rect">
                <a:avLst/>
              </a:prstGeom>
              <a:blipFill>
                <a:blip r:embed="rId2"/>
                <a:stretch>
                  <a:fillRect l="-1079" t="-183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5997888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emplate>Office Theme</Template>
  <TotalTime>1822</TotalTime>
  <Words>3113</Words>
  <Application>Microsoft Macintosh PowerPoint</Application>
  <PresentationFormat>On-screen Show (4:3)</PresentationFormat>
  <Paragraphs>271</Paragraphs>
  <Slides>34</Slides>
  <Notes>8</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Aptos</vt:lpstr>
      <vt:lpstr>Arial</vt:lpstr>
      <vt:lpstr>Cambria Math</vt:lpstr>
      <vt:lpstr>Comic Sans MS</vt:lpstr>
      <vt:lpstr>Courier New</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Fan, Heng</dc:creator>
  <cp:lastModifiedBy>Fan, Heng</cp:lastModifiedBy>
  <cp:revision>866</cp:revision>
  <dcterms:created xsi:type="dcterms:W3CDTF">2021-08-20T15:15:54Z</dcterms:created>
  <dcterms:modified xsi:type="dcterms:W3CDTF">2025-10-22T04:26:07Z</dcterms:modified>
</cp:coreProperties>
</file>