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0" r:id="rId3"/>
    <p:sldId id="290" r:id="rId4"/>
    <p:sldId id="258" r:id="rId5"/>
    <p:sldId id="293" r:id="rId6"/>
    <p:sldId id="259" r:id="rId7"/>
    <p:sldId id="260" r:id="rId8"/>
    <p:sldId id="261" r:id="rId9"/>
    <p:sldId id="292" r:id="rId10"/>
    <p:sldId id="262" r:id="rId11"/>
    <p:sldId id="263" r:id="rId12"/>
    <p:sldId id="268" r:id="rId13"/>
    <p:sldId id="264" r:id="rId14"/>
    <p:sldId id="265" r:id="rId15"/>
    <p:sldId id="266" r:id="rId16"/>
    <p:sldId id="267" r:id="rId17"/>
    <p:sldId id="269" r:id="rId18"/>
    <p:sldId id="270" r:id="rId19"/>
    <p:sldId id="274" r:id="rId20"/>
    <p:sldId id="522" r:id="rId21"/>
    <p:sldId id="271" r:id="rId22"/>
    <p:sldId id="275" r:id="rId23"/>
    <p:sldId id="276" r:id="rId24"/>
    <p:sldId id="526" r:id="rId25"/>
    <p:sldId id="527" r:id="rId26"/>
    <p:sldId id="528" r:id="rId27"/>
    <p:sldId id="529" r:id="rId28"/>
    <p:sldId id="530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  <a:srgbClr val="F3F9F1"/>
    <a:srgbClr val="3F458C"/>
    <a:srgbClr val="C9C9C9"/>
    <a:srgbClr val="007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4"/>
    <p:restoredTop sz="72414" autoAdjust="0"/>
  </p:normalViewPr>
  <p:slideViewPr>
    <p:cSldViewPr snapToGrid="0">
      <p:cViewPr>
        <p:scale>
          <a:sx n="104" d="100"/>
          <a:sy n="104" d="100"/>
        </p:scale>
        <p:origin x="1024" y="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8/26/25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同学们，今天我们开始进入算法分析（</a:t>
            </a:r>
            <a:r>
              <a:rPr lang="en-US" dirty="0"/>
              <a:t>Analysis of Algorithms）。</a:t>
            </a:r>
            <a:r>
              <a:rPr lang="ja-JP" altLang="en-US"/>
              <a:t>在写程序的时候，很多同学第一反应是：代码能不能运行？但是在工业界或者科研中，我们更关心的是：</a:t>
            </a:r>
            <a:r>
              <a:rPr lang="ja-JP" altLang="en-US" b="1"/>
              <a:t>代码能不能高效运行？</a:t>
            </a:r>
            <a:r>
              <a:rPr lang="ja-JP" altLang="en-US"/>
              <a:t> 比如排序</a:t>
            </a:r>
            <a:r>
              <a:rPr lang="en-US" altLang="ja-JP" dirty="0"/>
              <a:t>1</a:t>
            </a:r>
            <a:r>
              <a:rPr lang="ja-JP" altLang="en-US"/>
              <a:t>百万条数据时，冒泡排序要几个小时，而快速排序可能几秒钟就搞定。所以，算法分析就是我们去衡量、比较不同算法在时间和空间上的表现。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在算法分析中，我们会把复杂的过程拆解成一些 </a:t>
            </a:r>
            <a:r>
              <a:rPr lang="ja-JP" altLang="en-US" b="1"/>
              <a:t>基本操作（</a:t>
            </a:r>
            <a:r>
              <a:rPr lang="en-US" b="1" dirty="0"/>
              <a:t>Primitive Operations）</a:t>
            </a:r>
          </a:p>
          <a:p>
            <a:endParaRPr lang="en-US" b="1" dirty="0"/>
          </a:p>
          <a:p>
            <a:r>
              <a:rPr lang="ja-JP" altLang="en-US" b="1"/>
              <a:t>基本计算</a:t>
            </a:r>
            <a:r>
              <a:rPr lang="ja-JP" altLang="en-US"/>
              <a:t>：就是算法运行时最小的、不可再分的步骤。</a:t>
            </a:r>
          </a:p>
          <a:p>
            <a:r>
              <a:rPr lang="ja-JP" altLang="en-US" b="1"/>
              <a:t>能在伪代码中识别</a:t>
            </a:r>
            <a:r>
              <a:rPr lang="ja-JP" altLang="en-US"/>
              <a:t>：比如赋值、比较、数组访问。</a:t>
            </a:r>
          </a:p>
          <a:p>
            <a:r>
              <a:rPr lang="ja-JP" altLang="en-US" b="1"/>
              <a:t>独立于编程语言</a:t>
            </a:r>
            <a:r>
              <a:rPr lang="ja-JP" altLang="en-US"/>
              <a:t>：不管你是用 </a:t>
            </a:r>
            <a:r>
              <a:rPr lang="en-US" dirty="0"/>
              <a:t>C++、</a:t>
            </a:r>
            <a:r>
              <a:rPr lang="en-US" dirty="0" err="1"/>
              <a:t>Java、Python</a:t>
            </a:r>
            <a:r>
              <a:rPr lang="en-US" dirty="0"/>
              <a:t> </a:t>
            </a:r>
            <a:r>
              <a:rPr lang="ja-JP" altLang="en-US"/>
              <a:t>写，基本操作都是类似的。</a:t>
            </a:r>
          </a:p>
          <a:p>
            <a:r>
              <a:rPr lang="ja-JP" altLang="en-US" b="1"/>
              <a:t>定义并不重要</a:t>
            </a:r>
            <a:r>
              <a:rPr lang="ja-JP" altLang="en-US"/>
              <a:t>：因为我们会统一假设它们都是常数时间。</a:t>
            </a:r>
          </a:p>
          <a:p>
            <a:r>
              <a:rPr lang="en-US" b="1" dirty="0"/>
              <a:t>RAM </a:t>
            </a:r>
            <a:r>
              <a:rPr lang="ja-JP" altLang="en-US" b="1"/>
              <a:t>模型假设</a:t>
            </a:r>
            <a:r>
              <a:rPr lang="ja-JP" altLang="en-US"/>
              <a:t>：每个基本操作只要 </a:t>
            </a:r>
            <a:r>
              <a:rPr lang="en-US" altLang="ja-JP" dirty="0"/>
              <a:t>1 </a:t>
            </a:r>
            <a:r>
              <a:rPr lang="ja-JP" altLang="en-US"/>
              <a:t>个时间单位。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根据前面的计算</a:t>
            </a:r>
            <a:r>
              <a:rPr lang="zh-CN" altLang="en-US" dirty="0"/>
              <a:t>，</a:t>
            </a:r>
            <a:r>
              <a:rPr lang="ja-JP" altLang="en-US"/>
              <a:t>算法 </a:t>
            </a:r>
            <a:r>
              <a:rPr lang="en-US" b="1" dirty="0" err="1"/>
              <a:t>arrayMax</a:t>
            </a:r>
            <a:r>
              <a:rPr lang="en-US" dirty="0"/>
              <a:t> </a:t>
            </a:r>
            <a:r>
              <a:rPr lang="ja-JP" altLang="en-US"/>
              <a:t>在最坏情况下会执行大约 </a:t>
            </a:r>
            <a:r>
              <a:rPr lang="en-US" altLang="ja-JP" b="1" dirty="0"/>
              <a:t>8</a:t>
            </a:r>
            <a:r>
              <a:rPr lang="en-US" b="1" dirty="0"/>
              <a:t>n – 2</a:t>
            </a:r>
            <a:r>
              <a:rPr lang="en-US" dirty="0"/>
              <a:t> </a:t>
            </a:r>
            <a:r>
              <a:rPr lang="ja-JP" altLang="en-US"/>
              <a:t>个基本操作。那这些操作到底需要多少时间呢？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这里我们引入两个常数：</a:t>
            </a:r>
            <a:r>
              <a:rPr lang="zh-CN" altLang="en-US" dirty="0"/>
              <a:t> 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ja-JP" altLang="en-US"/>
              <a:t>最快的基本操作耗时</a:t>
            </a:r>
            <a:r>
              <a:rPr lang="zh-CN" altLang="en-US" dirty="0"/>
              <a:t>  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ja-JP" altLang="en-US"/>
              <a:t>最慢的基本操作耗时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因为不同基本操作（比如加法、数组访问、赋值）可能花费时间不同，所以整个算法的运行时间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T(n)</a:t>
            </a:r>
            <a:r>
              <a:rPr lang="en-US" dirty="0"/>
              <a:t> </a:t>
            </a:r>
            <a:r>
              <a:rPr lang="ja-JP" altLang="en-US"/>
              <a:t>其实是在一个区间里：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a 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  2)  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1200" dirty="0">
                <a:ea typeface="굴림" charset="-127"/>
              </a:rPr>
              <a:t> 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1200" dirty="0">
                <a:ea typeface="굴림" charset="-127"/>
              </a:rPr>
              <a:t> 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b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 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a typeface="굴림" charset="-127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常数（</a:t>
            </a:r>
            <a:r>
              <a:rPr lang="en-US" dirty="0" err="1"/>
              <a:t>a、b</a:t>
            </a:r>
            <a:r>
              <a:rPr lang="en-US" dirty="0"/>
              <a:t>）</a:t>
            </a:r>
            <a:r>
              <a:rPr lang="ja-JP" altLang="en-US"/>
              <a:t>会因机器、编译器、语言不同而变化，但</a:t>
            </a:r>
            <a:r>
              <a:rPr lang="ja-JP" altLang="en-US" b="1"/>
              <a:t>增长速度（复杂度）不会变</a:t>
            </a:r>
            <a:endParaRPr lang="en-US" altLang="ko-KR" sz="1200" dirty="0">
              <a:ea typeface="굴림" charset="-127"/>
              <a:sym typeface="Symbol" pitchFamily="18" charset="2"/>
            </a:endParaRP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硬件和软件的差异</a:t>
            </a:r>
            <a:r>
              <a:rPr lang="en-US" altLang="ja-JP" b="1" dirty="0"/>
              <a:t>   </a:t>
            </a:r>
            <a:r>
              <a:rPr lang="ja-JP" altLang="en-US"/>
              <a:t>换一台电脑，换一种语言，可能会让算法快一点或者慢一点，但这只会影响一个常数因子。</a:t>
            </a:r>
          </a:p>
          <a:p>
            <a:endParaRPr lang="en-US" altLang="ja-JP" b="1" dirty="0"/>
          </a:p>
          <a:p>
            <a:r>
              <a:rPr lang="ja-JP" altLang="en-US" b="1"/>
              <a:t>增长率不变</a:t>
            </a:r>
            <a:r>
              <a:rPr lang="en-US" altLang="ja-JP" b="1" dirty="0"/>
              <a:t>   </a:t>
            </a:r>
            <a:r>
              <a:rPr lang="ja-JP" altLang="en-US"/>
              <a:t>算法的增长率不会变。比如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arrayMax</a:t>
            </a:r>
            <a:r>
              <a:rPr lang="en-US" dirty="0"/>
              <a:t> </a:t>
            </a:r>
            <a:r>
              <a:rPr lang="ja-JP" altLang="en-US"/>
              <a:t>的增长率就是线性的 </a:t>
            </a:r>
            <a:r>
              <a:rPr lang="en-US" dirty="0"/>
              <a:t>O(n)，</a:t>
            </a:r>
            <a:r>
              <a:rPr lang="ja-JP" altLang="en-US"/>
              <a:t>无论你在 </a:t>
            </a:r>
            <a:r>
              <a:rPr lang="en-US" dirty="0" err="1"/>
              <a:t>Mac、Windows</a:t>
            </a:r>
            <a:r>
              <a:rPr lang="en-US" dirty="0"/>
              <a:t> </a:t>
            </a:r>
            <a:r>
              <a:rPr lang="ja-JP" altLang="en-US"/>
              <a:t>还是 </a:t>
            </a:r>
            <a:r>
              <a:rPr lang="en-US" dirty="0"/>
              <a:t>Linux </a:t>
            </a:r>
            <a:r>
              <a:rPr lang="ja-JP" altLang="en-US"/>
              <a:t>上跑，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换句话说</a:t>
            </a:r>
            <a:r>
              <a:rPr lang="zh-CN" altLang="en-US" dirty="0"/>
              <a:t>，线性增长率是算法</a:t>
            </a:r>
            <a:r>
              <a:rPr lang="en-US" altLang="zh-CN" dirty="0" err="1"/>
              <a:t>arrayMax</a:t>
            </a:r>
            <a:r>
              <a:rPr lang="zh-CN" altLang="en-US" dirty="0"/>
              <a:t>的</a:t>
            </a:r>
            <a:r>
              <a:rPr lang="en-US" altLang="zh-CN" dirty="0"/>
              <a:t>intrinsic</a:t>
            </a:r>
            <a:r>
              <a:rPr lang="zh-CN" altLang="en-US" dirty="0"/>
              <a:t>特性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5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C05B17-FEC7-49BD-9A85-E3E380E34209}" type="slidenum">
              <a:rPr lang="ko-KR" altLang="en-US" sz="1300" smtClean="0">
                <a:ea typeface="굴림" charset="-127"/>
              </a:rPr>
              <a:pPr eaLnBrk="1" hangingPunct="1"/>
              <a:t>23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ja-JP" altLang="en-US"/>
              <a:t>渐近分析就是用 </a:t>
            </a:r>
            <a:r>
              <a:rPr lang="ja-JP" altLang="en-US" b="1"/>
              <a:t>大 </a:t>
            </a:r>
            <a:r>
              <a:rPr lang="en-US" b="1" dirty="0"/>
              <a:t>O </a:t>
            </a:r>
            <a:r>
              <a:rPr lang="ja-JP" altLang="en-US" b="1"/>
              <a:t>符号</a:t>
            </a:r>
            <a:r>
              <a:rPr lang="ja-JP" altLang="en-US"/>
              <a:t> 来描述算法运行时间，尤其是当输入规模 </a:t>
            </a:r>
            <a:r>
              <a:rPr lang="en-US" b="1" dirty="0"/>
              <a:t>n </a:t>
            </a:r>
            <a:r>
              <a:rPr lang="ja-JP" altLang="en-US" b="1"/>
              <a:t>越来越大时</a:t>
            </a:r>
            <a:r>
              <a:rPr lang="ja-JP" altLang="en-US"/>
              <a:t> 的表现。换句话说：我们不关心在 </a:t>
            </a:r>
            <a:r>
              <a:rPr lang="en-US" dirty="0"/>
              <a:t>n=10 </a:t>
            </a:r>
            <a:r>
              <a:rPr lang="ja-JP" altLang="en-US"/>
              <a:t>的时候具体跑了多少毫秒，而是关心当 </a:t>
            </a:r>
            <a:r>
              <a:rPr lang="en-US" dirty="0"/>
              <a:t>n → ∞ </a:t>
            </a:r>
            <a:r>
              <a:rPr lang="ja-JP" altLang="en-US"/>
              <a:t>时，它的增长率是什么样的。</a:t>
            </a:r>
            <a:endParaRPr lang="en-US" altLang="ja-JP" dirty="0"/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r>
              <a:rPr lang="ja-JP" altLang="en-US" b="1"/>
              <a:t>怎么做渐近分析？</a:t>
            </a:r>
            <a:r>
              <a:rPr lang="ja-JP" altLang="en-US"/>
              <a:t>第一步：找出 </a:t>
            </a:r>
            <a:r>
              <a:rPr lang="ja-JP" altLang="en-US" b="1"/>
              <a:t>最坏情况</a:t>
            </a:r>
            <a:r>
              <a:rPr lang="ja-JP" altLang="en-US"/>
              <a:t> 的基本操作数量，写成输入规模的函数。第二步：用大 </a:t>
            </a:r>
            <a:r>
              <a:rPr lang="en-US" dirty="0"/>
              <a:t>O </a:t>
            </a:r>
            <a:r>
              <a:rPr lang="ja-JP" altLang="en-US"/>
              <a:t>符号表达这个函数，去掉常数和低阶项。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我们之前数出来：最坏情况执行 </a:t>
            </a:r>
            <a:r>
              <a:rPr lang="en-US" altLang="ja-JP" b="1" dirty="0"/>
              <a:t>8</a:t>
            </a:r>
            <a:r>
              <a:rPr lang="en-US" b="1" dirty="0"/>
              <a:t>n – 2</a:t>
            </a:r>
            <a:r>
              <a:rPr lang="en-US" dirty="0"/>
              <a:t> </a:t>
            </a:r>
            <a:r>
              <a:rPr lang="ja-JP" altLang="en-US"/>
              <a:t>次基本操作。渐近分析 → 我们说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arrayMax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 runs in O(n) time</a:t>
            </a:r>
            <a:r>
              <a:rPr lang="en-US" dirty="0"/>
              <a:t>。</a:t>
            </a:r>
          </a:p>
          <a:p>
            <a:endParaRPr lang="ja-JP" altLang="en-US"/>
          </a:p>
          <a:p>
            <a:pPr eaLnBrk="1" hangingPunct="1"/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3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B2F768-64D3-440A-ABC5-3234B650F130}" type="slidenum">
              <a:rPr lang="ko-KR" altLang="en-US" sz="1300" smtClean="0">
                <a:ea typeface="굴림" charset="-127"/>
              </a:rPr>
              <a:pPr eaLnBrk="1" hangingPunct="1"/>
              <a:t>26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15" tIns="48257" rIns="96515" bIns="48257"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同学们，现在我们来看一个核心问题：</a:t>
            </a:r>
            <a:r>
              <a:rPr lang="ja-JP" altLang="en-US" b="1"/>
              <a:t>什么是算法？</a:t>
            </a:r>
            <a:endParaRPr lang="ja-JP" altLang="en-US"/>
          </a:p>
          <a:p>
            <a:r>
              <a:rPr lang="ja-JP" altLang="en-US"/>
              <a:t>算法其实就是一个 </a:t>
            </a:r>
            <a:r>
              <a:rPr lang="ja-JP" altLang="en-US" b="1"/>
              <a:t>逐步的步骤（</a:t>
            </a:r>
            <a:r>
              <a:rPr lang="en-US" b="1" dirty="0"/>
              <a:t>step-by-step procedure）</a:t>
            </a:r>
            <a:r>
              <a:rPr lang="en-US" dirty="0"/>
              <a:t>，</a:t>
            </a:r>
            <a:r>
              <a:rPr lang="ja-JP" altLang="en-US"/>
              <a:t>它能在有限的时间内，帮我们解决一个问题。比如这里的例子：我们输入一堆人，经过某个算法（可能是排序），最后得到按照身高排列好的输出。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那么，一个合格的算法需要满足以下几个条件：</a:t>
            </a:r>
          </a:p>
          <a:p>
            <a:r>
              <a:rPr lang="en-US" b="1" dirty="0"/>
              <a:t>Input（</a:t>
            </a:r>
            <a:r>
              <a:rPr lang="ja-JP" altLang="en-US" b="1"/>
              <a:t>输入）</a:t>
            </a:r>
            <a:r>
              <a:rPr lang="ja-JP" altLang="en-US"/>
              <a:t>：算法可能需要一些输入数据，比如这里是一群人。输入可以是 </a:t>
            </a:r>
            <a:r>
              <a:rPr lang="en-US" altLang="ja-JP" dirty="0"/>
              <a:t>0 </a:t>
            </a:r>
            <a:r>
              <a:rPr lang="ja-JP" altLang="en-US"/>
              <a:t>个、</a:t>
            </a:r>
            <a:r>
              <a:rPr lang="en-US" altLang="ja-JP" dirty="0"/>
              <a:t>1 </a:t>
            </a:r>
            <a:r>
              <a:rPr lang="ja-JP" altLang="en-US"/>
              <a:t>个，甚至更多。</a:t>
            </a:r>
          </a:p>
          <a:p>
            <a:r>
              <a:rPr lang="en-US" b="1" dirty="0"/>
              <a:t>Output（</a:t>
            </a:r>
            <a:r>
              <a:rPr lang="ja-JP" altLang="en-US" b="1"/>
              <a:t>输出）</a:t>
            </a:r>
            <a:r>
              <a:rPr lang="ja-JP" altLang="en-US"/>
              <a:t>：算法必须产生一个或多个结果，不然它就没有意义。</a:t>
            </a:r>
          </a:p>
          <a:p>
            <a:r>
              <a:rPr lang="en-US" b="1" dirty="0"/>
              <a:t>Definiteness（</a:t>
            </a:r>
            <a:r>
              <a:rPr lang="ja-JP" altLang="en-US" b="1"/>
              <a:t>明确性）</a:t>
            </a:r>
            <a:r>
              <a:rPr lang="ja-JP" altLang="en-US"/>
              <a:t>：每一个步骤都必须清晰明确，不能模棱两可。比如说‘把人排一下’，这是模糊的；但‘比较两个人的身高，把高的放后面’，这是明确的。</a:t>
            </a:r>
          </a:p>
          <a:p>
            <a:r>
              <a:rPr lang="en-US" b="1" dirty="0"/>
              <a:t>Finiteness（</a:t>
            </a:r>
            <a:r>
              <a:rPr lang="ja-JP" altLang="en-US" b="1"/>
              <a:t>有限性）</a:t>
            </a:r>
            <a:r>
              <a:rPr lang="ja-JP" altLang="en-US"/>
              <a:t>：算法必须在有限步内结束。注意这里说的有限，不是说步数一定少，而是不能无限循环。</a:t>
            </a:r>
          </a:p>
          <a:p>
            <a:r>
              <a:rPr lang="en-US" b="1" dirty="0"/>
              <a:t>Effectiveness（</a:t>
            </a:r>
            <a:r>
              <a:rPr lang="ja-JP" altLang="en-US" b="1"/>
              <a:t>有效性）</a:t>
            </a:r>
            <a:r>
              <a:rPr lang="ja-JP" altLang="en-US"/>
              <a:t>：每一步操作必须足够简单、可行，能真正被执行，而不是只停留在理论上。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我们刚刚知道了什么是算法。但是在实际应用中，不同的算法解决同一个问题，效率差别可能非常大。所以我们要学会：</a:t>
            </a:r>
            <a:r>
              <a:rPr lang="ja-JP" altLang="en-US" b="1"/>
              <a:t>如何评价一个算法是不是‘更好’</a:t>
            </a:r>
            <a:endParaRPr lang="en-US" altLang="ja-JP" b="1" dirty="0"/>
          </a:p>
          <a:p>
            <a:endParaRPr lang="en-US" b="1" dirty="0"/>
          </a:p>
          <a:p>
            <a:r>
              <a:rPr lang="ja-JP" altLang="en-US"/>
              <a:t>那我们怎么去比较呢？这里有几个主要的标准：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有些算法写出来特别复杂，难以维护；而有些算法很简洁优雅，别人一看就懂。比如，冒泡排序写出来一大堆循环，而快速排序用递归会显得更简洁。在实际工作中，</a:t>
            </a:r>
            <a:r>
              <a:rPr lang="ja-JP" altLang="en-US" b="1"/>
              <a:t>可读性、简洁性、可维护性</a:t>
            </a:r>
            <a:r>
              <a:rPr lang="ja-JP" altLang="en-US"/>
              <a:t> 也很重要。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运行时间（</a:t>
            </a:r>
            <a:r>
              <a:rPr lang="en-US" b="1" dirty="0"/>
              <a:t>Running time）</a:t>
            </a:r>
            <a:r>
              <a:rPr lang="ja-JP" altLang="en-US"/>
              <a:t>这是最常用的标准。一个算法能跑多快？当数据量增大时，它还能不能接受？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内存占用（</a:t>
            </a:r>
            <a:r>
              <a:rPr lang="en-US" b="1" dirty="0"/>
              <a:t>Memory space）</a:t>
            </a:r>
            <a:r>
              <a:rPr lang="ja-JP" altLang="en-US"/>
              <a:t>有些算法速度很快，但需要消耗大量内存，比如要开一个额外的数组。所以我们要平衡：</a:t>
            </a:r>
            <a:r>
              <a:rPr lang="ja-JP" altLang="en-US" b="1"/>
              <a:t>时间 </a:t>
            </a:r>
            <a:r>
              <a:rPr lang="en-US" b="1" dirty="0"/>
              <a:t>vs </a:t>
            </a:r>
            <a:r>
              <a:rPr lang="ja-JP" altLang="en-US" b="1"/>
              <a:t>空间</a:t>
            </a:r>
            <a:r>
              <a:rPr lang="ja-JP" altLang="en-US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what else:</a:t>
            </a:r>
          </a:p>
          <a:p>
            <a:r>
              <a:rPr lang="en-US" b="1" dirty="0"/>
              <a:t>Scalability（</a:t>
            </a:r>
            <a:r>
              <a:rPr lang="ja-JP" altLang="en-US" b="1"/>
              <a:t>可扩展性）</a:t>
            </a:r>
            <a:r>
              <a:rPr lang="ja-JP" altLang="en-US"/>
              <a:t>一个算法在小规模数据上表现很好，但在大规模数据（比如百万、十亿级）时可能完全跑不动。举例：</a:t>
            </a:r>
            <a:r>
              <a:rPr lang="en-US" dirty="0"/>
              <a:t>O(n²) </a:t>
            </a:r>
            <a:r>
              <a:rPr lang="ja-JP" altLang="en-US"/>
              <a:t>的算法在 </a:t>
            </a:r>
            <a:r>
              <a:rPr lang="en-US" dirty="0"/>
              <a:t>n=100 </a:t>
            </a:r>
            <a:r>
              <a:rPr lang="ja-JP" altLang="en-US"/>
              <a:t>时还能接受，但 </a:t>
            </a:r>
            <a:r>
              <a:rPr lang="en-US" dirty="0"/>
              <a:t>n=1,000,000 </a:t>
            </a:r>
            <a:r>
              <a:rPr lang="ja-JP" altLang="en-US"/>
              <a:t>时就不可行。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b="1" dirty="0"/>
              <a:t>Robustness（</a:t>
            </a:r>
            <a:r>
              <a:rPr lang="ja-JP" altLang="en-US" b="1"/>
              <a:t>鲁棒性）</a:t>
            </a:r>
            <a:r>
              <a:rPr lang="ja-JP" altLang="en-US"/>
              <a:t>算法在面对不同输入时，表现是否稳定？会不会因为某些特殊输入而崩溃或效率骤降？</a:t>
            </a:r>
            <a:r>
              <a:rPr lang="en-US" altLang="ja-JP" dirty="0"/>
              <a:t> </a:t>
            </a:r>
            <a:r>
              <a:rPr lang="ja-JP" altLang="en-US"/>
              <a:t>举例：快速排序在最坏情况下退化成 </a:t>
            </a:r>
            <a:r>
              <a:rPr lang="en-US" dirty="0"/>
              <a:t>O(n²)，</a:t>
            </a:r>
            <a:r>
              <a:rPr lang="ja-JP" altLang="en-US"/>
              <a:t>但如果设计好 </a:t>
            </a:r>
            <a:r>
              <a:rPr lang="en-US" dirty="0"/>
              <a:t>pivot </a:t>
            </a:r>
            <a:r>
              <a:rPr lang="ja-JP" altLang="en-US"/>
              <a:t>策略，就能避免。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在我们的课程中</a:t>
            </a:r>
            <a:r>
              <a:rPr lang="zh-CN" altLang="en-US" dirty="0"/>
              <a:t>，我们将</a:t>
            </a:r>
            <a:r>
              <a:rPr lang="en-US" altLang="zh-CN" dirty="0"/>
              <a:t>focus</a:t>
            </a:r>
            <a:r>
              <a:rPr lang="zh-CN" altLang="en-US" dirty="0"/>
              <a:t>在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这个上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我们刚才说了，算法是将输入转换成输出</a:t>
            </a:r>
            <a:r>
              <a:rPr lang="zh-CN" altLang="en-US" dirty="0"/>
              <a:t>。因此，</a:t>
            </a:r>
            <a:r>
              <a:rPr lang="ja-JP" altLang="en-US"/>
              <a:t>算法的效率和输入规模息息相关。输入越大，运行时间通常也会变长。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在分析运行时间的时候，我们常常会区分三种情况：</a:t>
            </a:r>
          </a:p>
          <a:p>
            <a:r>
              <a:rPr lang="en-US" b="1" dirty="0"/>
              <a:t>Best case（</a:t>
            </a:r>
            <a:r>
              <a:rPr lang="ja-JP" altLang="en-US" b="1"/>
              <a:t>最好情况）</a:t>
            </a:r>
            <a:r>
              <a:rPr lang="ja-JP" altLang="en-US"/>
              <a:t>：输入特别幸运，算法几乎不需要做什么。比如在查找一个元素时，第一个就找到了。</a:t>
            </a:r>
          </a:p>
          <a:p>
            <a:r>
              <a:rPr lang="en-US" b="1" dirty="0"/>
              <a:t>Average case（</a:t>
            </a:r>
            <a:r>
              <a:rPr lang="ja-JP" altLang="en-US" b="1"/>
              <a:t>平均情况）</a:t>
            </a:r>
            <a:r>
              <a:rPr lang="ja-JP" altLang="en-US"/>
              <a:t>：一般情况下的运行时间，这往往是我们最想知道的，但很难精确计算。为什么呢？</a:t>
            </a:r>
          </a:p>
          <a:p>
            <a:r>
              <a:rPr lang="en-US" b="1" dirty="0"/>
              <a:t>Worst case（</a:t>
            </a:r>
            <a:r>
              <a:rPr lang="ja-JP" altLang="en-US" b="1"/>
              <a:t>最坏情况）</a:t>
            </a:r>
            <a:r>
              <a:rPr lang="ja-JP" altLang="en-US"/>
              <a:t>：算法遇到最糟糕的输入，需要花最多的时间。比如线性查找时，目标在最后一个位置。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在课程和研究中，我们通常 </a:t>
            </a:r>
            <a:r>
              <a:rPr lang="ja-JP" altLang="en-US" b="1"/>
              <a:t>更关注 </a:t>
            </a:r>
            <a:r>
              <a:rPr lang="en-US" b="1" dirty="0"/>
              <a:t>worst case</a:t>
            </a:r>
            <a:r>
              <a:rPr lang="en-US" dirty="0"/>
              <a:t>。</a:t>
            </a:r>
            <a:r>
              <a:rPr lang="ja-JP" altLang="en-US"/>
              <a:t>原因有两个：</a:t>
            </a:r>
          </a:p>
          <a:p>
            <a:r>
              <a:rPr lang="ja-JP" altLang="en-US" b="1"/>
              <a:t>更容易分析</a:t>
            </a:r>
            <a:r>
              <a:rPr lang="ja-JP" altLang="en-US"/>
              <a:t> </a:t>
            </a:r>
            <a:r>
              <a:rPr lang="en-US" altLang="ja-JP" dirty="0"/>
              <a:t>——</a:t>
            </a:r>
            <a:r>
              <a:rPr lang="ja-JP" altLang="en-US"/>
              <a:t>最坏情况是确定性的，避免了复杂的概率分析。</a:t>
            </a:r>
          </a:p>
          <a:p>
            <a:r>
              <a:rPr lang="ja-JP" altLang="en-US" b="1"/>
              <a:t>更安全可靠</a:t>
            </a:r>
            <a:r>
              <a:rPr lang="ja-JP" altLang="en-US"/>
              <a:t> </a:t>
            </a:r>
            <a:r>
              <a:rPr lang="en-US" altLang="ja-JP" dirty="0"/>
              <a:t>——</a:t>
            </a:r>
            <a:r>
              <a:rPr lang="ja-JP" altLang="en-US"/>
              <a:t>在应用中，比如金融交易、机器人控制、游戏引擎，我们必须保证算法即使在最糟糕的情况下也能在合理时间内完成。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所以，总结一下：虽然 </a:t>
            </a:r>
            <a:r>
              <a:rPr lang="en-US" dirty="0"/>
              <a:t>average case </a:t>
            </a:r>
            <a:r>
              <a:rPr lang="ja-JP" altLang="en-US"/>
              <a:t>更能反映日常情况，但由于它难以确定，我们通常用 </a:t>
            </a:r>
            <a:r>
              <a:rPr lang="en-US" dirty="0"/>
              <a:t>worst case </a:t>
            </a:r>
            <a:r>
              <a:rPr lang="ja-JP" altLang="en-US"/>
              <a:t>作为衡量算法性能的标准。”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为了分析算法的效率</a:t>
            </a:r>
            <a:r>
              <a:rPr lang="zh-CN" altLang="en-US" dirty="0"/>
              <a:t>，一种简单的方式是</a:t>
            </a:r>
            <a:r>
              <a:rPr lang="ja-JP" altLang="en-US"/>
              <a:t>实验法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ja-JP" altLang="en-US"/>
              <a:t>那怎么做实验呢？步骤其实很简单：</a:t>
            </a:r>
          </a:p>
          <a:p>
            <a:r>
              <a:rPr lang="ja-JP" altLang="en-US" b="1"/>
              <a:t>写一个程序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把算法实现出来。</a:t>
            </a:r>
          </a:p>
          <a:p>
            <a:r>
              <a:rPr lang="ja-JP" altLang="en-US" b="1"/>
              <a:t>准备不同输入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让程序处理不同规模、不同类型的数据。</a:t>
            </a:r>
          </a:p>
          <a:p>
            <a:r>
              <a:rPr lang="ja-JP" altLang="en-US" b="1"/>
              <a:t>测量时间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用系统时钟（</a:t>
            </a:r>
            <a:r>
              <a:rPr lang="en-US" dirty="0"/>
              <a:t>wall clock）</a:t>
            </a:r>
            <a:r>
              <a:rPr lang="ja-JP" altLang="en-US"/>
              <a:t>来记录真实运行时间。</a:t>
            </a:r>
          </a:p>
          <a:p>
            <a:r>
              <a:rPr lang="ja-JP" altLang="en-US" b="1"/>
              <a:t>画图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把输入规模和运行时间对应起来，得到像右边这样的曲线图。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这样我们就能直观地看到：输入规模越大，运行时间是如何增长的。比如右边的图，随着 </a:t>
            </a:r>
            <a:r>
              <a:rPr lang="en-US" dirty="0"/>
              <a:t>input size </a:t>
            </a:r>
            <a:r>
              <a:rPr lang="ja-JP" altLang="en-US"/>
              <a:t>增加，运行时间近似呈平方增长。”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刚才我们说过，实验法很直观：写程序、测时间、画图。但它也有不少局限性。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实现成本高</a:t>
            </a:r>
            <a:r>
              <a:rPr lang="ja-JP" altLang="en-US"/>
              <a:t>想比较一个算法的性能，必须先把它写出来。有些算法实现起来非常复杂，既耗时又容易出错。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结果不一定具有代表性</a:t>
            </a:r>
            <a:r>
              <a:rPr lang="en-US" altLang="ja-JP" b="1" dirty="0"/>
              <a:t> </a:t>
            </a:r>
            <a:r>
              <a:rPr lang="ja-JP" altLang="en-US"/>
              <a:t>实验只能覆盖我们选取的那部分输入。但是，算法面对不同输入时可能表现完全不同。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受硬件和软件环境影响</a:t>
            </a:r>
            <a:r>
              <a:rPr lang="zh-CN" altLang="en-US" b="1" dirty="0"/>
              <a:t> </a:t>
            </a:r>
            <a:r>
              <a:rPr lang="ja-JP" altLang="en-US"/>
              <a:t>在不同机器、不同编译器、甚至不同系统负载下，测到的运行时间可能完全不一样。如果要公平比较两个算法，必须保证在 </a:t>
            </a:r>
            <a:r>
              <a:rPr lang="ja-JP" altLang="en-US" b="1"/>
              <a:t>同一环境</a:t>
            </a:r>
            <a:r>
              <a:rPr lang="ja-JP" altLang="en-US"/>
              <a:t> 下运行，否则结果没有可比性。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为了解决这些问题</a:t>
            </a:r>
            <a:r>
              <a:rPr lang="zh-CN" altLang="en-US" dirty="0"/>
              <a:t>，研究者提出了</a:t>
            </a:r>
            <a:r>
              <a:rPr lang="ja-JP" altLang="en-US"/>
              <a:t>另一种方法</a:t>
            </a:r>
            <a:r>
              <a:rPr lang="zh-CN" altLang="en-US" dirty="0"/>
              <a:t>，</a:t>
            </a:r>
            <a:r>
              <a:rPr lang="ja-JP" altLang="en-US"/>
              <a:t>就是 </a:t>
            </a:r>
            <a:r>
              <a:rPr lang="ja-JP" altLang="en-US" b="1"/>
              <a:t>理论分析</a:t>
            </a:r>
            <a:r>
              <a:rPr lang="ja-JP" altLang="en-US"/>
              <a:t>，它是算法研究的主流方式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不依赖具体实现</a:t>
            </a:r>
            <a:r>
              <a:rPr lang="zh-CN" altLang="en-US" b="1" dirty="0"/>
              <a:t> </a:t>
            </a:r>
            <a:r>
              <a:rPr lang="ja-JP" altLang="en-US"/>
              <a:t>我们用高层次的描述来分析算法，而不是写一堆代码。</a:t>
            </a:r>
            <a:r>
              <a:rPr lang="zh-CN" altLang="en-US" dirty="0"/>
              <a:t> </a:t>
            </a:r>
            <a:r>
              <a:rPr lang="ja-JP" altLang="en-US"/>
              <a:t>这样能避免实现复杂度对结果的干扰。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把运行时间看作输入规模的函数</a:t>
            </a:r>
            <a:r>
              <a:rPr lang="en-US" altLang="ja-JP" b="1" dirty="0"/>
              <a:t> </a:t>
            </a:r>
            <a:r>
              <a:rPr lang="ja-JP" altLang="en-US"/>
              <a:t>我们用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n</a:t>
            </a:r>
            <a:r>
              <a:rPr lang="en-US" dirty="0"/>
              <a:t> </a:t>
            </a:r>
            <a:r>
              <a:rPr lang="ja-JP" altLang="en-US"/>
              <a:t>表示输入规模，把运行时间写成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f(n)</a:t>
            </a:r>
            <a:r>
              <a:rPr lang="en-US" dirty="0"/>
              <a:t> </a:t>
            </a:r>
            <a:r>
              <a:rPr lang="ja-JP" altLang="en-US"/>
              <a:t>的形式。这样</a:t>
            </a:r>
            <a:r>
              <a:rPr lang="zh-CN" altLang="en-US" dirty="0"/>
              <a:t>，我们就能很方便的比较不同的算法，也就是不同的函数。我们有很多数据工具来帮助我们。</a:t>
            </a:r>
            <a:endParaRPr lang="en-US" altLang="zh-CN" dirty="0"/>
          </a:p>
          <a:p>
            <a:endParaRPr lang="en-US" dirty="0"/>
          </a:p>
          <a:p>
            <a:r>
              <a:rPr lang="ja-JP" altLang="en-US" b="1"/>
              <a:t>考虑所有可能的输入</a:t>
            </a:r>
            <a:r>
              <a:rPr lang="zh-CN" altLang="en-US" b="1" dirty="0"/>
              <a:t> </a:t>
            </a:r>
            <a:r>
              <a:rPr lang="ja-JP" altLang="en-US"/>
              <a:t>实验法只能覆盖部分输入，但理论分析会对 </a:t>
            </a:r>
            <a:r>
              <a:rPr lang="en-US" dirty="0"/>
              <a:t>worst </a:t>
            </a:r>
            <a:r>
              <a:rPr lang="en-US" dirty="0" err="1"/>
              <a:t>case、average</a:t>
            </a:r>
            <a:r>
              <a:rPr lang="en-US" dirty="0"/>
              <a:t> case </a:t>
            </a:r>
            <a:r>
              <a:rPr lang="ja-JP" altLang="en-US"/>
              <a:t>等情况给出数学结论。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独立于硬件和软件环境</a:t>
            </a:r>
            <a:r>
              <a:rPr lang="zh-CN" altLang="en-US" b="1" dirty="0"/>
              <a:t> </a:t>
            </a:r>
            <a:r>
              <a:rPr lang="ja-JP" altLang="en-US"/>
              <a:t>理论分析只关注算法的逻辑复杂度，而不是你用的是 </a:t>
            </a:r>
            <a:r>
              <a:rPr lang="en-US" dirty="0"/>
              <a:t>Mac </a:t>
            </a:r>
            <a:r>
              <a:rPr lang="ja-JP" altLang="en-US"/>
              <a:t>还是 </a:t>
            </a:r>
            <a:r>
              <a:rPr lang="en-US" dirty="0" err="1"/>
              <a:t>Windows、Python</a:t>
            </a:r>
            <a:r>
              <a:rPr lang="en-US" dirty="0"/>
              <a:t> </a:t>
            </a:r>
            <a:r>
              <a:rPr lang="ja-JP" altLang="en-US"/>
              <a:t>还是 </a:t>
            </a:r>
            <a:r>
              <a:rPr lang="en-US" dirty="0"/>
              <a:t>C++。</a:t>
            </a:r>
            <a:r>
              <a:rPr lang="ja-JP" altLang="en-US"/>
              <a:t>因此，它更能反映算法的本质性能。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在做算法分析时，我们需要一个统一的计算模型。否则，不同硬件环境差别太大，没法公平比较。这里我们用到的就是 </a:t>
            </a:r>
            <a:r>
              <a:rPr lang="en-US" b="1" dirty="0"/>
              <a:t>RAM </a:t>
            </a:r>
            <a:r>
              <a:rPr lang="ja-JP" altLang="en-US" b="1"/>
              <a:t>模型</a:t>
            </a:r>
            <a:r>
              <a:rPr lang="ja-JP" altLang="en-US"/>
              <a:t>。</a:t>
            </a:r>
          </a:p>
          <a:p>
            <a:r>
              <a:rPr lang="en-US" dirty="0"/>
              <a:t>RAM </a:t>
            </a:r>
            <a:r>
              <a:rPr lang="ja-JP" altLang="en-US"/>
              <a:t>模型的假设有三点：</a:t>
            </a:r>
          </a:p>
          <a:p>
            <a:endParaRPr lang="en-US" dirty="0"/>
          </a:p>
          <a:p>
            <a:r>
              <a:rPr lang="ja-JP" altLang="en-US" b="1"/>
              <a:t>有一个 </a:t>
            </a:r>
            <a:r>
              <a:rPr lang="en-US" b="1" dirty="0"/>
              <a:t>CPU </a:t>
            </a:r>
            <a:r>
              <a:rPr lang="ja-JP" altLang="en-US"/>
              <a:t>这是算法运行的处理核心，所有指令都在这里执行。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有一个潜在无限的内存单元集合</a:t>
            </a:r>
            <a:r>
              <a:rPr lang="en-US" altLang="ja-JP" b="1" dirty="0"/>
              <a:t> </a:t>
            </a:r>
            <a:r>
              <a:rPr lang="ja-JP" altLang="en-US"/>
              <a:t>内存由很多小格子组成（</a:t>
            </a:r>
            <a:r>
              <a:rPr lang="en-US" dirty="0"/>
              <a:t>memory cells）。 </a:t>
            </a:r>
            <a:r>
              <a:rPr lang="ja-JP" altLang="en-US"/>
              <a:t>每个格子可以存储一个数字或者一个字符。</a:t>
            </a:r>
            <a:r>
              <a:rPr lang="en-US" altLang="ja-JP" dirty="0"/>
              <a:t> </a:t>
            </a:r>
            <a:r>
              <a:rPr lang="ja-JP" altLang="en-US"/>
              <a:t>我们假设这些内存几乎是无限的，这样就不用担心存不下。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随机访问，单位时间完成</a:t>
            </a:r>
            <a:r>
              <a:rPr lang="en-US" altLang="ja-JP" b="1" dirty="0"/>
              <a:t> </a:t>
            </a:r>
            <a:r>
              <a:rPr lang="ja-JP" altLang="en-US"/>
              <a:t>每个内存单元都有编号：</a:t>
            </a:r>
            <a:r>
              <a:rPr lang="en-US" altLang="ja-JP" dirty="0"/>
              <a:t>0, 1, 2, … </a:t>
            </a:r>
            <a:r>
              <a:rPr lang="ja-JP" altLang="en-US"/>
              <a:t>不管你访问第一个内存格，还是最后一个，</a:t>
            </a:r>
            <a:r>
              <a:rPr lang="ja-JP" altLang="en-US" b="1"/>
              <a:t>时间开销都一样</a:t>
            </a:r>
            <a:r>
              <a:rPr lang="ja-JP" altLang="en-US"/>
              <a:t>（就是 </a:t>
            </a:r>
            <a:r>
              <a:rPr lang="en-US" altLang="ja-JP" dirty="0"/>
              <a:t>1 </a:t>
            </a:r>
            <a:r>
              <a:rPr lang="ja-JP" altLang="en-US"/>
              <a:t>个时间单位）。</a:t>
            </a:r>
          </a:p>
          <a:p>
            <a:endParaRPr lang="en-US" altLang="ja-JP" dirty="0"/>
          </a:p>
          <a:p>
            <a:r>
              <a:rPr lang="ja-JP" altLang="en-US"/>
              <a:t>有了这个模型，我们在分析算法时，就可以统一地说：‘一次加法操作 </a:t>
            </a:r>
            <a:r>
              <a:rPr lang="en-US" altLang="ja-JP" dirty="0"/>
              <a:t>= 1 </a:t>
            </a:r>
            <a:r>
              <a:rPr lang="ja-JP" altLang="en-US"/>
              <a:t>个单位时间；一次内存访问 </a:t>
            </a:r>
            <a:r>
              <a:rPr lang="en-US" altLang="ja-JP" dirty="0"/>
              <a:t>= 1 </a:t>
            </a:r>
            <a:r>
              <a:rPr lang="ja-JP" altLang="en-US"/>
              <a:t>个单位时间’，从而把不同算法放在一个公平的平台上进行比较。”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6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在算法分析中，我们不直接用某种编程语言，而是用 </a:t>
            </a:r>
            <a:r>
              <a:rPr lang="ja-JP" altLang="en-US" b="1"/>
              <a:t>伪代码（</a:t>
            </a:r>
            <a:r>
              <a:rPr lang="en-US" b="1" dirty="0"/>
              <a:t>pseudocode）</a:t>
            </a:r>
            <a:r>
              <a:rPr lang="en-US" dirty="0"/>
              <a:t> </a:t>
            </a:r>
            <a:r>
              <a:rPr lang="ja-JP" altLang="en-US"/>
              <a:t>来描述算法。为什么呢？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高层次描述</a:t>
            </a:r>
            <a:r>
              <a:rPr lang="ja-JP" altLang="en-US"/>
              <a:t>：伪代码是对算法的抽象描述，比英语更有结构性，但没有编程语言那么繁琐。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隐藏实现细节</a:t>
            </a:r>
            <a:r>
              <a:rPr lang="ja-JP" altLang="en-US"/>
              <a:t>：我们不关心分号、语法，而是关注算法的核心逻辑。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比自然语言更精确，比代码更简洁</a:t>
            </a:r>
            <a:r>
              <a:rPr lang="ja-JP" altLang="en-US"/>
              <a:t>：自然语言容易模糊，真正的代码又太细碎。伪代码恰好在两者之间。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>
                <a:solidFill>
                  <a:schemeClr val="tx1"/>
                </a:solidFill>
                <a:latin typeface="Comic Sans MS" panose="030F0902030302020204" pitchFamily="66" charset="0"/>
              </a:rPr>
              <a:t>Analysis </a:t>
            </a:r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of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9E5C4-91C6-B5C6-B3B8-C9B0CC491A84}"/>
              </a:ext>
            </a:extLst>
          </p:cNvPr>
          <p:cNvSpPr/>
          <p:nvPr/>
        </p:nvSpPr>
        <p:spPr>
          <a:xfrm>
            <a:off x="0" y="6146800"/>
            <a:ext cx="8229600" cy="408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Slides borrowed/adapted from Prof. Yung Li from KAIST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4AE31-1BA3-C194-AA04-6684E9F2910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Pseudocode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94208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High-level description of an algorithm (independent of programing languages)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Hides program design issues</a:t>
            </a:r>
          </a:p>
        </p:txBody>
      </p: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4419600" y="2377122"/>
            <a:ext cx="4495800" cy="3586163"/>
            <a:chOff x="2736" y="1244"/>
            <a:chExt cx="2832" cy="2259"/>
          </a:xfrm>
        </p:grpSpPr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36" y="1758"/>
              <a:ext cx="2832" cy="174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Algorithm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b="1" dirty="0" err="1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arrayMax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(</a:t>
              </a:r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, </a:t>
              </a:r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n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)</a:t>
              </a:r>
            </a:p>
            <a:p>
              <a:pPr eaLnBrk="1" hangingPunct="1"/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Input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array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 of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n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 integers</a:t>
              </a:r>
            </a:p>
            <a:p>
              <a:pPr eaLnBrk="1" hangingPunct="1"/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Output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maximum element of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currentMax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[0]</a:t>
              </a:r>
              <a:endParaRPr lang="en-US" altLang="ko-KR" sz="2000" dirty="0">
                <a:solidFill>
                  <a:schemeClr val="accent2"/>
                </a:solidFill>
                <a:latin typeface="Comic Sans MS" panose="030F0902030302020204" pitchFamily="66" charset="0"/>
                <a:ea typeface="굴림" charset="-127"/>
              </a:endParaRP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for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i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1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to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n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 1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do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if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sz="2000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] 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then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		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]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return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endParaRPr lang="en-US" altLang="ko-KR" sz="2000" dirty="0">
                <a:latin typeface="Comic Sans MS" panose="030F0902030302020204" pitchFamily="66" charset="0"/>
                <a:ea typeface="굴림" charset="-127"/>
              </a:endParaRP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2736" y="1244"/>
              <a:ext cx="230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Example: find the max element of an array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Pseudocode Details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Control flow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then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[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…]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repeat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until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Indentation replaces braces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 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Method declaration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Algorithm </a:t>
            </a:r>
            <a:r>
              <a:rPr lang="en-US" altLang="ko-KR" sz="2000" b="1" i="1" dirty="0">
                <a:solidFill>
                  <a:schemeClr val="tx2"/>
                </a:solidFill>
                <a:ea typeface="굴림" charset="-127"/>
              </a:rPr>
              <a:t>method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(</a:t>
            </a:r>
            <a:r>
              <a:rPr lang="en-US" altLang="ko-KR" sz="2000" b="1" i="1" dirty="0" err="1">
                <a:solidFill>
                  <a:schemeClr val="tx2"/>
                </a:solidFill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[, </a:t>
            </a:r>
            <a:r>
              <a:rPr lang="en-US" altLang="ko-KR" sz="2000" b="1" i="1" dirty="0" err="1">
                <a:solidFill>
                  <a:schemeClr val="tx2"/>
                </a:solidFill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…])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Input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Output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</p:txBody>
      </p:sp>
      <p:sp>
        <p:nvSpPr>
          <p:cNvPr id="2867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10480" y="1789188"/>
            <a:ext cx="3657600" cy="4038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var.method</a:t>
            </a: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(</a:t>
            </a: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 [, </a:t>
            </a: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ko-KR" sz="2000" dirty="0">
                <a:ea typeface="Calibri" charset="0"/>
                <a:cs typeface="Calibri" charset="0"/>
              </a:rPr>
              <a:t> </a:t>
            </a: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</a:rPr>
              <a:t>expression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Expressions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Assignment</a:t>
            </a:r>
            <a:b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(like  in C, C++)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Equality testing</a:t>
            </a:r>
            <a:b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(like  in C, C++)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solidFill>
                  <a:schemeClr val="accent2"/>
                </a:solidFill>
                <a:ea typeface="Calibri" charset="0"/>
                <a:cs typeface="Calibri" charset="0"/>
                <a:sym typeface="Symbol" pitchFamily="18" charset="2"/>
              </a:rPr>
              <a:t>2	</a:t>
            </a: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Superscripts and other mathematical formatting allowed</a:t>
            </a:r>
            <a:endParaRPr lang="en-US" altLang="ko-KR" sz="2000" baseline="30000" dirty="0">
              <a:ea typeface="Calibri" charset="0"/>
              <a:cs typeface="Calibri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400" dirty="0">
              <a:ea typeface="Calibri" charset="0"/>
              <a:cs typeface="Calibri" charset="0"/>
            </a:endParaRPr>
          </a:p>
        </p:txBody>
      </p:sp>
      <p:grpSp>
        <p:nvGrpSpPr>
          <p:cNvPr id="28679" name="Group 66"/>
          <p:cNvGrpSpPr>
            <a:grpSpLocks/>
          </p:cNvGrpSpPr>
          <p:nvPr/>
        </p:nvGrpSpPr>
        <p:grpSpPr bwMode="auto">
          <a:xfrm flipH="1">
            <a:off x="7162800" y="416982"/>
            <a:ext cx="1219200" cy="1022351"/>
            <a:chOff x="148" y="195"/>
            <a:chExt cx="1107" cy="1001"/>
          </a:xfrm>
        </p:grpSpPr>
        <p:grpSp>
          <p:nvGrpSpPr>
            <p:cNvPr id="28680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28725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28737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97 w 469"/>
                    <a:gd name="T1" fmla="*/ 0 h 510"/>
                    <a:gd name="T2" fmla="*/ 175 w 469"/>
                    <a:gd name="T3" fmla="*/ 29 h 510"/>
                    <a:gd name="T4" fmla="*/ 212 w 469"/>
                    <a:gd name="T5" fmla="*/ 47 h 510"/>
                    <a:gd name="T6" fmla="*/ 229 w 469"/>
                    <a:gd name="T7" fmla="*/ 62 h 510"/>
                    <a:gd name="T8" fmla="*/ 235 w 469"/>
                    <a:gd name="T9" fmla="*/ 88 h 510"/>
                    <a:gd name="T10" fmla="*/ 231 w 469"/>
                    <a:gd name="T11" fmla="*/ 114 h 510"/>
                    <a:gd name="T12" fmla="*/ 215 w 469"/>
                    <a:gd name="T13" fmla="*/ 141 h 510"/>
                    <a:gd name="T14" fmla="*/ 190 w 469"/>
                    <a:gd name="T15" fmla="*/ 157 h 510"/>
                    <a:gd name="T16" fmla="*/ 179 w 469"/>
                    <a:gd name="T17" fmla="*/ 170 h 510"/>
                    <a:gd name="T18" fmla="*/ 139 w 469"/>
                    <a:gd name="T19" fmla="*/ 152 h 510"/>
                    <a:gd name="T20" fmla="*/ 109 w 469"/>
                    <a:gd name="T21" fmla="*/ 143 h 510"/>
                    <a:gd name="T22" fmla="*/ 82 w 469"/>
                    <a:gd name="T23" fmla="*/ 129 h 510"/>
                    <a:gd name="T24" fmla="*/ 58 w 469"/>
                    <a:gd name="T25" fmla="*/ 112 h 510"/>
                    <a:gd name="T26" fmla="*/ 35 w 469"/>
                    <a:gd name="T27" fmla="*/ 95 h 510"/>
                    <a:gd name="T28" fmla="*/ 17 w 469"/>
                    <a:gd name="T29" fmla="*/ 76 h 510"/>
                    <a:gd name="T30" fmla="*/ 0 w 469"/>
                    <a:gd name="T31" fmla="*/ 59 h 510"/>
                    <a:gd name="T32" fmla="*/ 59 w 469"/>
                    <a:gd name="T33" fmla="*/ 29 h 510"/>
                    <a:gd name="T34" fmla="*/ 97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28738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27 w 132"/>
                    <a:gd name="T1" fmla="*/ 12 h 257"/>
                    <a:gd name="T2" fmla="*/ 44 w 132"/>
                    <a:gd name="T3" fmla="*/ 2 h 257"/>
                    <a:gd name="T4" fmla="*/ 58 w 132"/>
                    <a:gd name="T5" fmla="*/ 0 h 257"/>
                    <a:gd name="T6" fmla="*/ 66 w 132"/>
                    <a:gd name="T7" fmla="*/ 3 h 257"/>
                    <a:gd name="T8" fmla="*/ 49 w 132"/>
                    <a:gd name="T9" fmla="*/ 19 h 257"/>
                    <a:gd name="T10" fmla="*/ 40 w 132"/>
                    <a:gd name="T11" fmla="*/ 34 h 257"/>
                    <a:gd name="T12" fmla="*/ 36 w 132"/>
                    <a:gd name="T13" fmla="*/ 53 h 257"/>
                    <a:gd name="T14" fmla="*/ 39 w 132"/>
                    <a:gd name="T15" fmla="*/ 61 h 257"/>
                    <a:gd name="T16" fmla="*/ 52 w 132"/>
                    <a:gd name="T17" fmla="*/ 73 h 257"/>
                    <a:gd name="T18" fmla="*/ 34 w 132"/>
                    <a:gd name="T19" fmla="*/ 81 h 257"/>
                    <a:gd name="T20" fmla="*/ 19 w 132"/>
                    <a:gd name="T21" fmla="*/ 81 h 257"/>
                    <a:gd name="T22" fmla="*/ 2 w 132"/>
                    <a:gd name="T23" fmla="*/ 86 h 257"/>
                    <a:gd name="T24" fmla="*/ 0 w 132"/>
                    <a:gd name="T25" fmla="*/ 67 h 257"/>
                    <a:gd name="T26" fmla="*/ 3 w 132"/>
                    <a:gd name="T27" fmla="*/ 52 h 257"/>
                    <a:gd name="T28" fmla="*/ 15 w 132"/>
                    <a:gd name="T29" fmla="*/ 29 h 257"/>
                    <a:gd name="T30" fmla="*/ 27 w 132"/>
                    <a:gd name="T31" fmla="*/ 12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28739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5 w 131"/>
                    <a:gd name="T1" fmla="*/ 110 h 329"/>
                    <a:gd name="T2" fmla="*/ 7 w 131"/>
                    <a:gd name="T3" fmla="*/ 97 h 329"/>
                    <a:gd name="T4" fmla="*/ 0 w 131"/>
                    <a:gd name="T5" fmla="*/ 76 h 329"/>
                    <a:gd name="T6" fmla="*/ 5 w 131"/>
                    <a:gd name="T7" fmla="*/ 52 h 329"/>
                    <a:gd name="T8" fmla="*/ 15 w 131"/>
                    <a:gd name="T9" fmla="*/ 29 h 329"/>
                    <a:gd name="T10" fmla="*/ 31 w 131"/>
                    <a:gd name="T11" fmla="*/ 12 h 329"/>
                    <a:gd name="T12" fmla="*/ 48 w 131"/>
                    <a:gd name="T13" fmla="*/ 2 h 329"/>
                    <a:gd name="T14" fmla="*/ 66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</p:grpSp>
          <p:grpSp>
            <p:nvGrpSpPr>
              <p:cNvPr id="28726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28727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5 w 280"/>
                    <a:gd name="T1" fmla="*/ 99 h 456"/>
                    <a:gd name="T2" fmla="*/ 11 w 280"/>
                    <a:gd name="T3" fmla="*/ 90 h 456"/>
                    <a:gd name="T4" fmla="*/ 16 w 280"/>
                    <a:gd name="T5" fmla="*/ 83 h 456"/>
                    <a:gd name="T6" fmla="*/ 23 w 280"/>
                    <a:gd name="T7" fmla="*/ 79 h 456"/>
                    <a:gd name="T8" fmla="*/ 33 w 280"/>
                    <a:gd name="T9" fmla="*/ 73 h 456"/>
                    <a:gd name="T10" fmla="*/ 41 w 280"/>
                    <a:gd name="T11" fmla="*/ 68 h 456"/>
                    <a:gd name="T12" fmla="*/ 48 w 280"/>
                    <a:gd name="T13" fmla="*/ 61 h 456"/>
                    <a:gd name="T14" fmla="*/ 53 w 280"/>
                    <a:gd name="T15" fmla="*/ 55 h 456"/>
                    <a:gd name="T16" fmla="*/ 62 w 280"/>
                    <a:gd name="T17" fmla="*/ 49 h 456"/>
                    <a:gd name="T18" fmla="*/ 73 w 280"/>
                    <a:gd name="T19" fmla="*/ 45 h 456"/>
                    <a:gd name="T20" fmla="*/ 82 w 280"/>
                    <a:gd name="T21" fmla="*/ 39 h 456"/>
                    <a:gd name="T22" fmla="*/ 86 w 280"/>
                    <a:gd name="T23" fmla="*/ 28 h 456"/>
                    <a:gd name="T24" fmla="*/ 94 w 280"/>
                    <a:gd name="T25" fmla="*/ 20 h 456"/>
                    <a:gd name="T26" fmla="*/ 106 w 280"/>
                    <a:gd name="T27" fmla="*/ 1 h 456"/>
                    <a:gd name="T28" fmla="*/ 112 w 280"/>
                    <a:gd name="T29" fmla="*/ 0 h 456"/>
                    <a:gd name="T30" fmla="*/ 118 w 280"/>
                    <a:gd name="T31" fmla="*/ 4 h 456"/>
                    <a:gd name="T32" fmla="*/ 122 w 280"/>
                    <a:gd name="T33" fmla="*/ 8 h 456"/>
                    <a:gd name="T34" fmla="*/ 123 w 280"/>
                    <a:gd name="T35" fmla="*/ 17 h 456"/>
                    <a:gd name="T36" fmla="*/ 119 w 280"/>
                    <a:gd name="T37" fmla="*/ 29 h 456"/>
                    <a:gd name="T38" fmla="*/ 114 w 280"/>
                    <a:gd name="T39" fmla="*/ 34 h 456"/>
                    <a:gd name="T40" fmla="*/ 109 w 280"/>
                    <a:gd name="T41" fmla="*/ 39 h 456"/>
                    <a:gd name="T42" fmla="*/ 104 w 280"/>
                    <a:gd name="T43" fmla="*/ 49 h 456"/>
                    <a:gd name="T44" fmla="*/ 110 w 280"/>
                    <a:gd name="T45" fmla="*/ 47 h 456"/>
                    <a:gd name="T46" fmla="*/ 120 w 280"/>
                    <a:gd name="T47" fmla="*/ 47 h 456"/>
                    <a:gd name="T48" fmla="*/ 124 w 280"/>
                    <a:gd name="T49" fmla="*/ 49 h 456"/>
                    <a:gd name="T50" fmla="*/ 136 w 280"/>
                    <a:gd name="T51" fmla="*/ 55 h 456"/>
                    <a:gd name="T52" fmla="*/ 140 w 280"/>
                    <a:gd name="T53" fmla="*/ 65 h 456"/>
                    <a:gd name="T54" fmla="*/ 140 w 280"/>
                    <a:gd name="T55" fmla="*/ 79 h 456"/>
                    <a:gd name="T56" fmla="*/ 138 w 280"/>
                    <a:gd name="T57" fmla="*/ 97 h 456"/>
                    <a:gd name="T58" fmla="*/ 131 w 280"/>
                    <a:gd name="T59" fmla="*/ 108 h 456"/>
                    <a:gd name="T60" fmla="*/ 124 w 280"/>
                    <a:gd name="T61" fmla="*/ 122 h 456"/>
                    <a:gd name="T62" fmla="*/ 112 w 280"/>
                    <a:gd name="T63" fmla="*/ 137 h 456"/>
                    <a:gd name="T64" fmla="*/ 105 w 280"/>
                    <a:gd name="T65" fmla="*/ 146 h 456"/>
                    <a:gd name="T66" fmla="*/ 97 w 280"/>
                    <a:gd name="T67" fmla="*/ 151 h 456"/>
                    <a:gd name="T68" fmla="*/ 86 w 280"/>
                    <a:gd name="T69" fmla="*/ 152 h 456"/>
                    <a:gd name="T70" fmla="*/ 75 w 280"/>
                    <a:gd name="T71" fmla="*/ 151 h 456"/>
                    <a:gd name="T72" fmla="*/ 65 w 280"/>
                    <a:gd name="T73" fmla="*/ 148 h 456"/>
                    <a:gd name="T74" fmla="*/ 58 w 280"/>
                    <a:gd name="T75" fmla="*/ 144 h 456"/>
                    <a:gd name="T76" fmla="*/ 52 w 280"/>
                    <a:gd name="T77" fmla="*/ 141 h 456"/>
                    <a:gd name="T78" fmla="*/ 46 w 280"/>
                    <a:gd name="T79" fmla="*/ 143 h 456"/>
                    <a:gd name="T80" fmla="*/ 38 w 280"/>
                    <a:gd name="T81" fmla="*/ 144 h 456"/>
                    <a:gd name="T82" fmla="*/ 29 w 280"/>
                    <a:gd name="T83" fmla="*/ 145 h 456"/>
                    <a:gd name="T84" fmla="*/ 17 w 280"/>
                    <a:gd name="T85" fmla="*/ 143 h 456"/>
                    <a:gd name="T86" fmla="*/ 9 w 280"/>
                    <a:gd name="T87" fmla="*/ 138 h 456"/>
                    <a:gd name="T88" fmla="*/ 2 w 280"/>
                    <a:gd name="T89" fmla="*/ 129 h 456"/>
                    <a:gd name="T90" fmla="*/ 0 w 280"/>
                    <a:gd name="T91" fmla="*/ 116 h 456"/>
                    <a:gd name="T92" fmla="*/ 3 w 280"/>
                    <a:gd name="T93" fmla="*/ 101 h 456"/>
                    <a:gd name="T94" fmla="*/ 5 w 280"/>
                    <a:gd name="T95" fmla="*/ 99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8728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2872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2873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4 w 560"/>
                        <a:gd name="T1" fmla="*/ 209 h 705"/>
                        <a:gd name="T2" fmla="*/ 18 w 560"/>
                        <a:gd name="T3" fmla="*/ 193 h 705"/>
                        <a:gd name="T4" fmla="*/ 39 w 560"/>
                        <a:gd name="T5" fmla="*/ 172 h 705"/>
                        <a:gd name="T6" fmla="*/ 64 w 560"/>
                        <a:gd name="T7" fmla="*/ 151 h 705"/>
                        <a:gd name="T8" fmla="*/ 83 w 560"/>
                        <a:gd name="T9" fmla="*/ 138 h 705"/>
                        <a:gd name="T10" fmla="*/ 99 w 560"/>
                        <a:gd name="T11" fmla="*/ 133 h 705"/>
                        <a:gd name="T12" fmla="*/ 109 w 560"/>
                        <a:gd name="T13" fmla="*/ 131 h 705"/>
                        <a:gd name="T14" fmla="*/ 116 w 560"/>
                        <a:gd name="T15" fmla="*/ 124 h 705"/>
                        <a:gd name="T16" fmla="*/ 114 w 560"/>
                        <a:gd name="T17" fmla="*/ 110 h 705"/>
                        <a:gd name="T18" fmla="*/ 118 w 560"/>
                        <a:gd name="T19" fmla="*/ 93 h 705"/>
                        <a:gd name="T20" fmla="*/ 128 w 560"/>
                        <a:gd name="T21" fmla="*/ 78 h 705"/>
                        <a:gd name="T22" fmla="*/ 143 w 560"/>
                        <a:gd name="T23" fmla="*/ 60 h 705"/>
                        <a:gd name="T24" fmla="*/ 165 w 560"/>
                        <a:gd name="T25" fmla="*/ 42 h 705"/>
                        <a:gd name="T26" fmla="*/ 189 w 560"/>
                        <a:gd name="T27" fmla="*/ 25 h 705"/>
                        <a:gd name="T28" fmla="*/ 211 w 560"/>
                        <a:gd name="T29" fmla="*/ 12 h 705"/>
                        <a:gd name="T30" fmla="*/ 236 w 560"/>
                        <a:gd name="T31" fmla="*/ 2 h 705"/>
                        <a:gd name="T32" fmla="*/ 253 w 560"/>
                        <a:gd name="T33" fmla="*/ 0 h 705"/>
                        <a:gd name="T34" fmla="*/ 268 w 560"/>
                        <a:gd name="T35" fmla="*/ 4 h 705"/>
                        <a:gd name="T36" fmla="*/ 277 w 560"/>
                        <a:gd name="T37" fmla="*/ 13 h 705"/>
                        <a:gd name="T38" fmla="*/ 281 w 560"/>
                        <a:gd name="T39" fmla="*/ 24 h 705"/>
                        <a:gd name="T40" fmla="*/ 279 w 560"/>
                        <a:gd name="T41" fmla="*/ 40 h 705"/>
                        <a:gd name="T42" fmla="*/ 271 w 560"/>
                        <a:gd name="T43" fmla="*/ 58 h 705"/>
                        <a:gd name="T44" fmla="*/ 261 w 560"/>
                        <a:gd name="T45" fmla="*/ 73 h 705"/>
                        <a:gd name="T46" fmla="*/ 247 w 560"/>
                        <a:gd name="T47" fmla="*/ 90 h 705"/>
                        <a:gd name="T48" fmla="*/ 230 w 560"/>
                        <a:gd name="T49" fmla="*/ 104 h 705"/>
                        <a:gd name="T50" fmla="*/ 208 w 560"/>
                        <a:gd name="T51" fmla="*/ 119 h 705"/>
                        <a:gd name="T52" fmla="*/ 186 w 560"/>
                        <a:gd name="T53" fmla="*/ 132 h 705"/>
                        <a:gd name="T54" fmla="*/ 168 w 560"/>
                        <a:gd name="T55" fmla="*/ 140 h 705"/>
                        <a:gd name="T56" fmla="*/ 152 w 560"/>
                        <a:gd name="T57" fmla="*/ 141 h 705"/>
                        <a:gd name="T58" fmla="*/ 136 w 560"/>
                        <a:gd name="T59" fmla="*/ 139 h 705"/>
                        <a:gd name="T60" fmla="*/ 126 w 560"/>
                        <a:gd name="T61" fmla="*/ 142 h 705"/>
                        <a:gd name="T62" fmla="*/ 120 w 560"/>
                        <a:gd name="T63" fmla="*/ 150 h 705"/>
                        <a:gd name="T64" fmla="*/ 114 w 560"/>
                        <a:gd name="T65" fmla="*/ 164 h 705"/>
                        <a:gd name="T66" fmla="*/ 101 w 560"/>
                        <a:gd name="T67" fmla="*/ 179 h 705"/>
                        <a:gd name="T68" fmla="*/ 80 w 560"/>
                        <a:gd name="T69" fmla="*/ 196 h 705"/>
                        <a:gd name="T70" fmla="*/ 65 w 560"/>
                        <a:gd name="T71" fmla="*/ 210 h 705"/>
                        <a:gd name="T72" fmla="*/ 50 w 560"/>
                        <a:gd name="T73" fmla="*/ 223 h 705"/>
                        <a:gd name="T74" fmla="*/ 37 w 560"/>
                        <a:gd name="T75" fmla="*/ 231 h 705"/>
                        <a:gd name="T76" fmla="*/ 23 w 560"/>
                        <a:gd name="T77" fmla="*/ 235 h 705"/>
                        <a:gd name="T78" fmla="*/ 11 w 560"/>
                        <a:gd name="T79" fmla="*/ 235 h 705"/>
                        <a:gd name="T80" fmla="*/ 1 w 560"/>
                        <a:gd name="T81" fmla="*/ 231 h 705"/>
                        <a:gd name="T82" fmla="*/ 0 w 560"/>
                        <a:gd name="T83" fmla="*/ 220 h 705"/>
                        <a:gd name="T84" fmla="*/ 4 w 560"/>
                        <a:gd name="T85" fmla="*/ 209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36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91 h 336"/>
                        <a:gd name="T2" fmla="*/ 5 w 269"/>
                        <a:gd name="T3" fmla="*/ 78 h 336"/>
                        <a:gd name="T4" fmla="*/ 14 w 269"/>
                        <a:gd name="T5" fmla="*/ 65 h 336"/>
                        <a:gd name="T6" fmla="*/ 32 w 269"/>
                        <a:gd name="T7" fmla="*/ 48 h 336"/>
                        <a:gd name="T8" fmla="*/ 48 w 269"/>
                        <a:gd name="T9" fmla="*/ 34 h 336"/>
                        <a:gd name="T10" fmla="*/ 69 w 269"/>
                        <a:gd name="T11" fmla="*/ 21 h 336"/>
                        <a:gd name="T12" fmla="*/ 90 w 269"/>
                        <a:gd name="T13" fmla="*/ 9 h 336"/>
                        <a:gd name="T14" fmla="*/ 107 w 269"/>
                        <a:gd name="T15" fmla="*/ 1 h 336"/>
                        <a:gd name="T16" fmla="*/ 121 w 269"/>
                        <a:gd name="T17" fmla="*/ 0 h 336"/>
                        <a:gd name="T18" fmla="*/ 131 w 269"/>
                        <a:gd name="T19" fmla="*/ 3 h 336"/>
                        <a:gd name="T20" fmla="*/ 134 w 269"/>
                        <a:gd name="T21" fmla="*/ 15 h 336"/>
                        <a:gd name="T22" fmla="*/ 129 w 269"/>
                        <a:gd name="T23" fmla="*/ 28 h 336"/>
                        <a:gd name="T24" fmla="*/ 121 w 269"/>
                        <a:gd name="T25" fmla="*/ 42 h 336"/>
                        <a:gd name="T26" fmla="*/ 104 w 269"/>
                        <a:gd name="T27" fmla="*/ 61 h 336"/>
                        <a:gd name="T28" fmla="*/ 87 w 269"/>
                        <a:gd name="T29" fmla="*/ 75 h 336"/>
                        <a:gd name="T30" fmla="*/ 69 w 269"/>
                        <a:gd name="T31" fmla="*/ 88 h 336"/>
                        <a:gd name="T32" fmla="*/ 50 w 269"/>
                        <a:gd name="T33" fmla="*/ 101 h 336"/>
                        <a:gd name="T34" fmla="*/ 26 w 269"/>
                        <a:gd name="T35" fmla="*/ 112 h 336"/>
                        <a:gd name="T36" fmla="*/ 10 w 269"/>
                        <a:gd name="T37" fmla="*/ 111 h 336"/>
                        <a:gd name="T38" fmla="*/ 2 w 269"/>
                        <a:gd name="T39" fmla="*/ 104 h 336"/>
                        <a:gd name="T40" fmla="*/ 0 w 269"/>
                        <a:gd name="T41" fmla="*/ 91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30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68 w 180"/>
                      <a:gd name="T1" fmla="*/ 0 h 302"/>
                      <a:gd name="T2" fmla="*/ 77 w 180"/>
                      <a:gd name="T3" fmla="*/ 2 h 302"/>
                      <a:gd name="T4" fmla="*/ 82 w 180"/>
                      <a:gd name="T5" fmla="*/ 8 h 302"/>
                      <a:gd name="T6" fmla="*/ 83 w 180"/>
                      <a:gd name="T7" fmla="*/ 14 h 302"/>
                      <a:gd name="T8" fmla="*/ 80 w 180"/>
                      <a:gd name="T9" fmla="*/ 19 h 302"/>
                      <a:gd name="T10" fmla="*/ 85 w 180"/>
                      <a:gd name="T11" fmla="*/ 21 h 302"/>
                      <a:gd name="T12" fmla="*/ 90 w 180"/>
                      <a:gd name="T13" fmla="*/ 27 h 302"/>
                      <a:gd name="T14" fmla="*/ 90 w 180"/>
                      <a:gd name="T15" fmla="*/ 35 h 302"/>
                      <a:gd name="T16" fmla="*/ 85 w 180"/>
                      <a:gd name="T17" fmla="*/ 40 h 302"/>
                      <a:gd name="T18" fmla="*/ 77 w 180"/>
                      <a:gd name="T19" fmla="*/ 43 h 302"/>
                      <a:gd name="T20" fmla="*/ 82 w 180"/>
                      <a:gd name="T21" fmla="*/ 51 h 302"/>
                      <a:gd name="T22" fmla="*/ 83 w 180"/>
                      <a:gd name="T23" fmla="*/ 59 h 302"/>
                      <a:gd name="T24" fmla="*/ 77 w 180"/>
                      <a:gd name="T25" fmla="*/ 66 h 302"/>
                      <a:gd name="T26" fmla="*/ 67 w 180"/>
                      <a:gd name="T27" fmla="*/ 69 h 302"/>
                      <a:gd name="T28" fmla="*/ 50 w 180"/>
                      <a:gd name="T29" fmla="*/ 67 h 302"/>
                      <a:gd name="T30" fmla="*/ 51 w 180"/>
                      <a:gd name="T31" fmla="*/ 74 h 302"/>
                      <a:gd name="T32" fmla="*/ 50 w 180"/>
                      <a:gd name="T33" fmla="*/ 84 h 302"/>
                      <a:gd name="T34" fmla="*/ 47 w 180"/>
                      <a:gd name="T35" fmla="*/ 92 h 302"/>
                      <a:gd name="T36" fmla="*/ 43 w 180"/>
                      <a:gd name="T37" fmla="*/ 97 h 302"/>
                      <a:gd name="T38" fmla="*/ 36 w 180"/>
                      <a:gd name="T39" fmla="*/ 101 h 302"/>
                      <a:gd name="T40" fmla="*/ 27 w 180"/>
                      <a:gd name="T41" fmla="*/ 101 h 302"/>
                      <a:gd name="T42" fmla="*/ 15 w 180"/>
                      <a:gd name="T43" fmla="*/ 98 h 302"/>
                      <a:gd name="T44" fmla="*/ 9 w 180"/>
                      <a:gd name="T45" fmla="*/ 91 h 302"/>
                      <a:gd name="T46" fmla="*/ 1 w 180"/>
                      <a:gd name="T47" fmla="*/ 80 h 302"/>
                      <a:gd name="T48" fmla="*/ 0 w 180"/>
                      <a:gd name="T49" fmla="*/ 72 h 302"/>
                      <a:gd name="T50" fmla="*/ 3 w 180"/>
                      <a:gd name="T51" fmla="*/ 67 h 302"/>
                      <a:gd name="T52" fmla="*/ 9 w 180"/>
                      <a:gd name="T53" fmla="*/ 64 h 302"/>
                      <a:gd name="T54" fmla="*/ 14 w 180"/>
                      <a:gd name="T55" fmla="*/ 63 h 302"/>
                      <a:gd name="T56" fmla="*/ 12 w 180"/>
                      <a:gd name="T57" fmla="*/ 57 h 302"/>
                      <a:gd name="T58" fmla="*/ 6 w 180"/>
                      <a:gd name="T59" fmla="*/ 53 h 302"/>
                      <a:gd name="T60" fmla="*/ 3 w 180"/>
                      <a:gd name="T61" fmla="*/ 47 h 302"/>
                      <a:gd name="T62" fmla="*/ 6 w 180"/>
                      <a:gd name="T63" fmla="*/ 41 h 302"/>
                      <a:gd name="T64" fmla="*/ 15 w 180"/>
                      <a:gd name="T65" fmla="*/ 38 h 302"/>
                      <a:gd name="T66" fmla="*/ 11 w 180"/>
                      <a:gd name="T67" fmla="*/ 33 h 302"/>
                      <a:gd name="T68" fmla="*/ 11 w 180"/>
                      <a:gd name="T69" fmla="*/ 27 h 302"/>
                      <a:gd name="T70" fmla="*/ 18 w 180"/>
                      <a:gd name="T71" fmla="*/ 24 h 302"/>
                      <a:gd name="T72" fmla="*/ 14 w 180"/>
                      <a:gd name="T73" fmla="*/ 18 h 302"/>
                      <a:gd name="T74" fmla="*/ 19 w 180"/>
                      <a:gd name="T75" fmla="*/ 11 h 302"/>
                      <a:gd name="T76" fmla="*/ 24 w 180"/>
                      <a:gd name="T77" fmla="*/ 7 h 302"/>
                      <a:gd name="T78" fmla="*/ 34 w 180"/>
                      <a:gd name="T79" fmla="*/ 6 h 302"/>
                      <a:gd name="T80" fmla="*/ 39 w 180"/>
                      <a:gd name="T81" fmla="*/ 7 h 302"/>
                      <a:gd name="T82" fmla="*/ 44 w 180"/>
                      <a:gd name="T83" fmla="*/ 8 h 302"/>
                      <a:gd name="T84" fmla="*/ 52 w 180"/>
                      <a:gd name="T85" fmla="*/ 5 h 302"/>
                      <a:gd name="T86" fmla="*/ 68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1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1 h 20"/>
                      <a:gd name="T2" fmla="*/ 7 w 91"/>
                      <a:gd name="T3" fmla="*/ 4 h 20"/>
                      <a:gd name="T4" fmla="*/ 18 w 91"/>
                      <a:gd name="T5" fmla="*/ 6 h 20"/>
                      <a:gd name="T6" fmla="*/ 28 w 91"/>
                      <a:gd name="T7" fmla="*/ 5 h 20"/>
                      <a:gd name="T8" fmla="*/ 39 w 91"/>
                      <a:gd name="T9" fmla="*/ 3 h 20"/>
                      <a:gd name="T10" fmla="*/ 45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2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27 w 56"/>
                      <a:gd name="T1" fmla="*/ 7 h 21"/>
                      <a:gd name="T2" fmla="*/ 19 w 56"/>
                      <a:gd name="T3" fmla="*/ 6 h 21"/>
                      <a:gd name="T4" fmla="*/ 10 w 56"/>
                      <a:gd name="T5" fmla="*/ 4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3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26 w 50"/>
                      <a:gd name="T1" fmla="*/ 10 h 29"/>
                      <a:gd name="T2" fmla="*/ 19 w 50"/>
                      <a:gd name="T3" fmla="*/ 7 h 29"/>
                      <a:gd name="T4" fmla="*/ 12 w 50"/>
                      <a:gd name="T5" fmla="*/ 7 h 29"/>
                      <a:gd name="T6" fmla="*/ 5 w 50"/>
                      <a:gd name="T7" fmla="*/ 10 h 29"/>
                      <a:gd name="T8" fmla="*/ 4 w 50"/>
                      <a:gd name="T9" fmla="*/ 5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4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46 w 92"/>
                      <a:gd name="T1" fmla="*/ 0 h 27"/>
                      <a:gd name="T2" fmla="*/ 40 w 92"/>
                      <a:gd name="T3" fmla="*/ 2 h 27"/>
                      <a:gd name="T4" fmla="*/ 33 w 92"/>
                      <a:gd name="T5" fmla="*/ 3 h 27"/>
                      <a:gd name="T6" fmla="*/ 28 w 92"/>
                      <a:gd name="T7" fmla="*/ 5 h 27"/>
                      <a:gd name="T8" fmla="*/ 23 w 92"/>
                      <a:gd name="T9" fmla="*/ 7 h 27"/>
                      <a:gd name="T10" fmla="*/ 17 w 92"/>
                      <a:gd name="T11" fmla="*/ 9 h 27"/>
                      <a:gd name="T12" fmla="*/ 11 w 92"/>
                      <a:gd name="T13" fmla="*/ 8 h 27"/>
                      <a:gd name="T14" fmla="*/ 5 w 92"/>
                      <a:gd name="T15" fmla="*/ 6 h 27"/>
                      <a:gd name="T16" fmla="*/ 0 w 92"/>
                      <a:gd name="T17" fmla="*/ 4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8681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28712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2871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6 w 377"/>
                    <a:gd name="T1" fmla="*/ 70 h 773"/>
                    <a:gd name="T2" fmla="*/ 2 w 377"/>
                    <a:gd name="T3" fmla="*/ 86 h 773"/>
                    <a:gd name="T4" fmla="*/ 0 w 377"/>
                    <a:gd name="T5" fmla="*/ 101 h 773"/>
                    <a:gd name="T6" fmla="*/ 5 w 377"/>
                    <a:gd name="T7" fmla="*/ 137 h 773"/>
                    <a:gd name="T8" fmla="*/ 8 w 377"/>
                    <a:gd name="T9" fmla="*/ 167 h 773"/>
                    <a:gd name="T10" fmla="*/ 17 w 377"/>
                    <a:gd name="T11" fmla="*/ 185 h 773"/>
                    <a:gd name="T12" fmla="*/ 27 w 377"/>
                    <a:gd name="T13" fmla="*/ 207 h 773"/>
                    <a:gd name="T14" fmla="*/ 32 w 377"/>
                    <a:gd name="T15" fmla="*/ 218 h 773"/>
                    <a:gd name="T16" fmla="*/ 40 w 377"/>
                    <a:gd name="T17" fmla="*/ 233 h 773"/>
                    <a:gd name="T18" fmla="*/ 46 w 377"/>
                    <a:gd name="T19" fmla="*/ 245 h 773"/>
                    <a:gd name="T20" fmla="*/ 52 w 377"/>
                    <a:gd name="T21" fmla="*/ 253 h 773"/>
                    <a:gd name="T22" fmla="*/ 58 w 377"/>
                    <a:gd name="T23" fmla="*/ 257 h 773"/>
                    <a:gd name="T24" fmla="*/ 65 w 377"/>
                    <a:gd name="T25" fmla="*/ 258 h 773"/>
                    <a:gd name="T26" fmla="*/ 72 w 377"/>
                    <a:gd name="T27" fmla="*/ 256 h 773"/>
                    <a:gd name="T28" fmla="*/ 78 w 377"/>
                    <a:gd name="T29" fmla="*/ 257 h 773"/>
                    <a:gd name="T30" fmla="*/ 82 w 377"/>
                    <a:gd name="T31" fmla="*/ 255 h 773"/>
                    <a:gd name="T32" fmla="*/ 87 w 377"/>
                    <a:gd name="T33" fmla="*/ 248 h 773"/>
                    <a:gd name="T34" fmla="*/ 96 w 377"/>
                    <a:gd name="T35" fmla="*/ 233 h 773"/>
                    <a:gd name="T36" fmla="*/ 103 w 377"/>
                    <a:gd name="T37" fmla="*/ 216 h 773"/>
                    <a:gd name="T38" fmla="*/ 108 w 377"/>
                    <a:gd name="T39" fmla="*/ 200 h 773"/>
                    <a:gd name="T40" fmla="*/ 110 w 377"/>
                    <a:gd name="T41" fmla="*/ 186 h 773"/>
                    <a:gd name="T42" fmla="*/ 114 w 377"/>
                    <a:gd name="T43" fmla="*/ 175 h 773"/>
                    <a:gd name="T44" fmla="*/ 121 w 377"/>
                    <a:gd name="T45" fmla="*/ 163 h 773"/>
                    <a:gd name="T46" fmla="*/ 129 w 377"/>
                    <a:gd name="T47" fmla="*/ 153 h 773"/>
                    <a:gd name="T48" fmla="*/ 122 w 377"/>
                    <a:gd name="T49" fmla="*/ 147 h 773"/>
                    <a:gd name="T50" fmla="*/ 113 w 377"/>
                    <a:gd name="T51" fmla="*/ 143 h 773"/>
                    <a:gd name="T52" fmla="*/ 120 w 377"/>
                    <a:gd name="T53" fmla="*/ 136 h 773"/>
                    <a:gd name="T54" fmla="*/ 121 w 377"/>
                    <a:gd name="T55" fmla="*/ 128 h 773"/>
                    <a:gd name="T56" fmla="*/ 124 w 377"/>
                    <a:gd name="T57" fmla="*/ 123 h 773"/>
                    <a:gd name="T58" fmla="*/ 128 w 377"/>
                    <a:gd name="T59" fmla="*/ 118 h 773"/>
                    <a:gd name="T60" fmla="*/ 132 w 377"/>
                    <a:gd name="T61" fmla="*/ 120 h 773"/>
                    <a:gd name="T62" fmla="*/ 136 w 377"/>
                    <a:gd name="T63" fmla="*/ 122 h 773"/>
                    <a:gd name="T64" fmla="*/ 140 w 377"/>
                    <a:gd name="T65" fmla="*/ 127 h 773"/>
                    <a:gd name="T66" fmla="*/ 142 w 377"/>
                    <a:gd name="T67" fmla="*/ 135 h 773"/>
                    <a:gd name="T68" fmla="*/ 145 w 377"/>
                    <a:gd name="T69" fmla="*/ 137 h 773"/>
                    <a:gd name="T70" fmla="*/ 151 w 377"/>
                    <a:gd name="T71" fmla="*/ 138 h 773"/>
                    <a:gd name="T72" fmla="*/ 155 w 377"/>
                    <a:gd name="T73" fmla="*/ 136 h 773"/>
                    <a:gd name="T74" fmla="*/ 158 w 377"/>
                    <a:gd name="T75" fmla="*/ 131 h 773"/>
                    <a:gd name="T76" fmla="*/ 162 w 377"/>
                    <a:gd name="T77" fmla="*/ 116 h 773"/>
                    <a:gd name="T78" fmla="*/ 170 w 377"/>
                    <a:gd name="T79" fmla="*/ 107 h 773"/>
                    <a:gd name="T80" fmla="*/ 175 w 377"/>
                    <a:gd name="T81" fmla="*/ 102 h 773"/>
                    <a:gd name="T82" fmla="*/ 177 w 377"/>
                    <a:gd name="T83" fmla="*/ 95 h 773"/>
                    <a:gd name="T84" fmla="*/ 172 w 377"/>
                    <a:gd name="T85" fmla="*/ 82 h 773"/>
                    <a:gd name="T86" fmla="*/ 169 w 377"/>
                    <a:gd name="T87" fmla="*/ 74 h 773"/>
                    <a:gd name="T88" fmla="*/ 173 w 377"/>
                    <a:gd name="T89" fmla="*/ 64 h 773"/>
                    <a:gd name="T90" fmla="*/ 182 w 377"/>
                    <a:gd name="T91" fmla="*/ 56 h 773"/>
                    <a:gd name="T92" fmla="*/ 189 w 377"/>
                    <a:gd name="T93" fmla="*/ 49 h 773"/>
                    <a:gd name="T94" fmla="*/ 184 w 377"/>
                    <a:gd name="T95" fmla="*/ 31 h 773"/>
                    <a:gd name="T96" fmla="*/ 174 w 377"/>
                    <a:gd name="T97" fmla="*/ 17 h 773"/>
                    <a:gd name="T98" fmla="*/ 148 w 377"/>
                    <a:gd name="T99" fmla="*/ 5 h 773"/>
                    <a:gd name="T100" fmla="*/ 121 w 377"/>
                    <a:gd name="T101" fmla="*/ 0 h 773"/>
                    <a:gd name="T102" fmla="*/ 93 w 377"/>
                    <a:gd name="T103" fmla="*/ 2 h 773"/>
                    <a:gd name="T104" fmla="*/ 63 w 377"/>
                    <a:gd name="T105" fmla="*/ 11 h 773"/>
                    <a:gd name="T106" fmla="*/ 53 w 377"/>
                    <a:gd name="T107" fmla="*/ 20 h 773"/>
                    <a:gd name="T108" fmla="*/ 49 w 377"/>
                    <a:gd name="T109" fmla="*/ 28 h 773"/>
                    <a:gd name="T110" fmla="*/ 45 w 377"/>
                    <a:gd name="T111" fmla="*/ 41 h 773"/>
                    <a:gd name="T112" fmla="*/ 41 w 377"/>
                    <a:gd name="T113" fmla="*/ 47 h 773"/>
                    <a:gd name="T114" fmla="*/ 21 w 377"/>
                    <a:gd name="T115" fmla="*/ 57 h 773"/>
                    <a:gd name="T116" fmla="*/ 12 w 377"/>
                    <a:gd name="T117" fmla="*/ 63 h 773"/>
                    <a:gd name="T118" fmla="*/ 6 w 377"/>
                    <a:gd name="T119" fmla="*/ 7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8715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2871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2871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22 h 367"/>
                        <a:gd name="T2" fmla="*/ 7 w 88"/>
                        <a:gd name="T3" fmla="*/ 110 h 367"/>
                        <a:gd name="T4" fmla="*/ 11 w 88"/>
                        <a:gd name="T5" fmla="*/ 102 h 367"/>
                        <a:gd name="T6" fmla="*/ 9 w 88"/>
                        <a:gd name="T7" fmla="*/ 87 h 367"/>
                        <a:gd name="T8" fmla="*/ 3 w 88"/>
                        <a:gd name="T9" fmla="*/ 74 h 367"/>
                        <a:gd name="T10" fmla="*/ 0 w 88"/>
                        <a:gd name="T11" fmla="*/ 59 h 367"/>
                        <a:gd name="T12" fmla="*/ 1 w 88"/>
                        <a:gd name="T13" fmla="*/ 47 h 367"/>
                        <a:gd name="T14" fmla="*/ 10 w 88"/>
                        <a:gd name="T15" fmla="*/ 34 h 367"/>
                        <a:gd name="T16" fmla="*/ 19 w 88"/>
                        <a:gd name="T17" fmla="*/ 25 h 367"/>
                        <a:gd name="T18" fmla="*/ 32 w 88"/>
                        <a:gd name="T19" fmla="*/ 18 h 367"/>
                        <a:gd name="T20" fmla="*/ 44 w 88"/>
                        <a:gd name="T21" fmla="*/ 14 h 367"/>
                        <a:gd name="T22" fmla="*/ 37 w 88"/>
                        <a:gd name="T23" fmla="*/ 13 h 367"/>
                        <a:gd name="T24" fmla="*/ 33 w 88"/>
                        <a:gd name="T25" fmla="*/ 12 h 367"/>
                        <a:gd name="T26" fmla="*/ 29 w 88"/>
                        <a:gd name="T27" fmla="*/ 9 h 367"/>
                        <a:gd name="T28" fmla="*/ 27 w 88"/>
                        <a:gd name="T29" fmla="*/ 3 h 367"/>
                        <a:gd name="T30" fmla="*/ 28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19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9 h 52"/>
                        <a:gd name="T2" fmla="*/ 10 w 103"/>
                        <a:gd name="T3" fmla="*/ 14 h 52"/>
                        <a:gd name="T4" fmla="*/ 19 w 103"/>
                        <a:gd name="T5" fmla="*/ 16 h 52"/>
                        <a:gd name="T6" fmla="*/ 31 w 103"/>
                        <a:gd name="T7" fmla="*/ 17 h 52"/>
                        <a:gd name="T8" fmla="*/ 39 w 103"/>
                        <a:gd name="T9" fmla="*/ 16 h 52"/>
                        <a:gd name="T10" fmla="*/ 46 w 103"/>
                        <a:gd name="T11" fmla="*/ 15 h 52"/>
                        <a:gd name="T12" fmla="*/ 51 w 103"/>
                        <a:gd name="T13" fmla="*/ 10 h 52"/>
                        <a:gd name="T14" fmla="*/ 51 w 103"/>
                        <a:gd name="T15" fmla="*/ 4 h 52"/>
                        <a:gd name="T16" fmla="*/ 45 w 103"/>
                        <a:gd name="T17" fmla="*/ 1 h 52"/>
                        <a:gd name="T18" fmla="*/ 38 w 103"/>
                        <a:gd name="T19" fmla="*/ 0 h 52"/>
                        <a:gd name="T20" fmla="*/ 29 w 103"/>
                        <a:gd name="T21" fmla="*/ 2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0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23 w 47"/>
                        <a:gd name="T1" fmla="*/ 0 h 77"/>
                        <a:gd name="T2" fmla="*/ 14 w 47"/>
                        <a:gd name="T3" fmla="*/ 3 h 77"/>
                        <a:gd name="T4" fmla="*/ 6 w 47"/>
                        <a:gd name="T5" fmla="*/ 9 h 77"/>
                        <a:gd name="T6" fmla="*/ 1 w 47"/>
                        <a:gd name="T7" fmla="*/ 17 h 77"/>
                        <a:gd name="T8" fmla="*/ 0 w 47"/>
                        <a:gd name="T9" fmla="*/ 25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9 w 38"/>
                        <a:gd name="T3" fmla="*/ 20 h 59"/>
                        <a:gd name="T4" fmla="*/ 10 w 38"/>
                        <a:gd name="T5" fmla="*/ 15 h 59"/>
                        <a:gd name="T6" fmla="*/ 13 w 38"/>
                        <a:gd name="T7" fmla="*/ 12 h 59"/>
                        <a:gd name="T8" fmla="*/ 19 w 38"/>
                        <a:gd name="T9" fmla="*/ 13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2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3 w 18"/>
                        <a:gd name="T1" fmla="*/ 7 h 22"/>
                        <a:gd name="T2" fmla="*/ 1 w 18"/>
                        <a:gd name="T3" fmla="*/ 5 h 22"/>
                        <a:gd name="T4" fmla="*/ 0 w 18"/>
                        <a:gd name="T5" fmla="*/ 4 h 22"/>
                        <a:gd name="T6" fmla="*/ 0 w 18"/>
                        <a:gd name="T7" fmla="*/ 2 h 22"/>
                        <a:gd name="T8" fmla="*/ 2 w 18"/>
                        <a:gd name="T9" fmla="*/ 0 h 22"/>
                        <a:gd name="T10" fmla="*/ 4 w 18"/>
                        <a:gd name="T11" fmla="*/ 0 h 22"/>
                        <a:gd name="T12" fmla="*/ 6 w 18"/>
                        <a:gd name="T13" fmla="*/ 1 h 22"/>
                        <a:gd name="T14" fmla="*/ 7 w 18"/>
                        <a:gd name="T15" fmla="*/ 3 h 22"/>
                        <a:gd name="T16" fmla="*/ 7 w 18"/>
                        <a:gd name="T17" fmla="*/ 5 h 22"/>
                        <a:gd name="T18" fmla="*/ 9 w 18"/>
                        <a:gd name="T19" fmla="*/ 7 h 22"/>
                        <a:gd name="T20" fmla="*/ 9 w 18"/>
                        <a:gd name="T21" fmla="*/ 8 h 22"/>
                        <a:gd name="T22" fmla="*/ 6 w 18"/>
                        <a:gd name="T23" fmla="*/ 8 h 22"/>
                        <a:gd name="T24" fmla="*/ 3 w 18"/>
                        <a:gd name="T25" fmla="*/ 7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3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25 w 50"/>
                        <a:gd name="T1" fmla="*/ 35 h 103"/>
                        <a:gd name="T2" fmla="*/ 25 w 50"/>
                        <a:gd name="T3" fmla="*/ 24 h 103"/>
                        <a:gd name="T4" fmla="*/ 20 w 50"/>
                        <a:gd name="T5" fmla="*/ 15 h 103"/>
                        <a:gd name="T6" fmla="*/ 11 w 50"/>
                        <a:gd name="T7" fmla="*/ 12 h 103"/>
                        <a:gd name="T8" fmla="*/ 1 w 50"/>
                        <a:gd name="T9" fmla="*/ 6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17 w 67"/>
                        <a:gd name="T1" fmla="*/ 31 h 97"/>
                        <a:gd name="T2" fmla="*/ 10 w 67"/>
                        <a:gd name="T3" fmla="*/ 32 h 97"/>
                        <a:gd name="T4" fmla="*/ 4 w 67"/>
                        <a:gd name="T5" fmla="*/ 32 h 97"/>
                        <a:gd name="T6" fmla="*/ 0 w 67"/>
                        <a:gd name="T7" fmla="*/ 28 h 97"/>
                        <a:gd name="T8" fmla="*/ 0 w 67"/>
                        <a:gd name="T9" fmla="*/ 21 h 97"/>
                        <a:gd name="T10" fmla="*/ 6 w 67"/>
                        <a:gd name="T11" fmla="*/ 17 h 97"/>
                        <a:gd name="T12" fmla="*/ 16 w 67"/>
                        <a:gd name="T13" fmla="*/ 13 h 97"/>
                        <a:gd name="T14" fmla="*/ 24 w 67"/>
                        <a:gd name="T15" fmla="*/ 9 h 97"/>
                        <a:gd name="T16" fmla="*/ 30 w 67"/>
                        <a:gd name="T17" fmla="*/ 6 h 97"/>
                        <a:gd name="T18" fmla="*/ 33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17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  <p:sp>
            <p:nvSpPr>
              <p:cNvPr id="28713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7 w 405"/>
                  <a:gd name="T1" fmla="*/ 108 h 326"/>
                  <a:gd name="T2" fmla="*/ 21 w 405"/>
                  <a:gd name="T3" fmla="*/ 102 h 326"/>
                  <a:gd name="T4" fmla="*/ 28 w 405"/>
                  <a:gd name="T5" fmla="*/ 94 h 326"/>
                  <a:gd name="T6" fmla="*/ 33 w 405"/>
                  <a:gd name="T7" fmla="*/ 83 h 326"/>
                  <a:gd name="T8" fmla="*/ 36 w 405"/>
                  <a:gd name="T9" fmla="*/ 73 h 326"/>
                  <a:gd name="T10" fmla="*/ 41 w 405"/>
                  <a:gd name="T11" fmla="*/ 66 h 326"/>
                  <a:gd name="T12" fmla="*/ 49 w 405"/>
                  <a:gd name="T13" fmla="*/ 61 h 326"/>
                  <a:gd name="T14" fmla="*/ 58 w 405"/>
                  <a:gd name="T15" fmla="*/ 58 h 326"/>
                  <a:gd name="T16" fmla="*/ 66 w 405"/>
                  <a:gd name="T17" fmla="*/ 60 h 326"/>
                  <a:gd name="T18" fmla="*/ 74 w 405"/>
                  <a:gd name="T19" fmla="*/ 65 h 326"/>
                  <a:gd name="T20" fmla="*/ 79 w 405"/>
                  <a:gd name="T21" fmla="*/ 74 h 326"/>
                  <a:gd name="T22" fmla="*/ 76 w 405"/>
                  <a:gd name="T23" fmla="*/ 84 h 326"/>
                  <a:gd name="T24" fmla="*/ 69 w 405"/>
                  <a:gd name="T25" fmla="*/ 97 h 326"/>
                  <a:gd name="T26" fmla="*/ 85 w 405"/>
                  <a:gd name="T27" fmla="*/ 101 h 326"/>
                  <a:gd name="T28" fmla="*/ 86 w 405"/>
                  <a:gd name="T29" fmla="*/ 94 h 326"/>
                  <a:gd name="T30" fmla="*/ 95 w 405"/>
                  <a:gd name="T31" fmla="*/ 88 h 326"/>
                  <a:gd name="T32" fmla="*/ 101 w 405"/>
                  <a:gd name="T33" fmla="*/ 82 h 326"/>
                  <a:gd name="T34" fmla="*/ 104 w 405"/>
                  <a:gd name="T35" fmla="*/ 76 h 326"/>
                  <a:gd name="T36" fmla="*/ 106 w 405"/>
                  <a:gd name="T37" fmla="*/ 70 h 326"/>
                  <a:gd name="T38" fmla="*/ 112 w 405"/>
                  <a:gd name="T39" fmla="*/ 73 h 326"/>
                  <a:gd name="T40" fmla="*/ 119 w 405"/>
                  <a:gd name="T41" fmla="*/ 75 h 326"/>
                  <a:gd name="T42" fmla="*/ 125 w 405"/>
                  <a:gd name="T43" fmla="*/ 75 h 326"/>
                  <a:gd name="T44" fmla="*/ 131 w 405"/>
                  <a:gd name="T45" fmla="*/ 75 h 326"/>
                  <a:gd name="T46" fmla="*/ 136 w 405"/>
                  <a:gd name="T47" fmla="*/ 74 h 326"/>
                  <a:gd name="T48" fmla="*/ 141 w 405"/>
                  <a:gd name="T49" fmla="*/ 79 h 326"/>
                  <a:gd name="T50" fmla="*/ 147 w 405"/>
                  <a:gd name="T51" fmla="*/ 86 h 326"/>
                  <a:gd name="T52" fmla="*/ 157 w 405"/>
                  <a:gd name="T53" fmla="*/ 93 h 326"/>
                  <a:gd name="T54" fmla="*/ 164 w 405"/>
                  <a:gd name="T55" fmla="*/ 97 h 326"/>
                  <a:gd name="T56" fmla="*/ 174 w 405"/>
                  <a:gd name="T57" fmla="*/ 100 h 326"/>
                  <a:gd name="T58" fmla="*/ 185 w 405"/>
                  <a:gd name="T59" fmla="*/ 101 h 326"/>
                  <a:gd name="T60" fmla="*/ 194 w 405"/>
                  <a:gd name="T61" fmla="*/ 99 h 326"/>
                  <a:gd name="T62" fmla="*/ 201 w 405"/>
                  <a:gd name="T63" fmla="*/ 92 h 326"/>
                  <a:gd name="T64" fmla="*/ 203 w 405"/>
                  <a:gd name="T65" fmla="*/ 84 h 326"/>
                  <a:gd name="T66" fmla="*/ 200 w 405"/>
                  <a:gd name="T67" fmla="*/ 77 h 326"/>
                  <a:gd name="T68" fmla="*/ 195 w 405"/>
                  <a:gd name="T69" fmla="*/ 68 h 326"/>
                  <a:gd name="T70" fmla="*/ 192 w 405"/>
                  <a:gd name="T71" fmla="*/ 59 h 326"/>
                  <a:gd name="T72" fmla="*/ 188 w 405"/>
                  <a:gd name="T73" fmla="*/ 53 h 326"/>
                  <a:gd name="T74" fmla="*/ 179 w 405"/>
                  <a:gd name="T75" fmla="*/ 45 h 326"/>
                  <a:gd name="T76" fmla="*/ 170 w 405"/>
                  <a:gd name="T77" fmla="*/ 43 h 326"/>
                  <a:gd name="T78" fmla="*/ 161 w 405"/>
                  <a:gd name="T79" fmla="*/ 42 h 326"/>
                  <a:gd name="T80" fmla="*/ 155 w 405"/>
                  <a:gd name="T81" fmla="*/ 43 h 326"/>
                  <a:gd name="T82" fmla="*/ 148 w 405"/>
                  <a:gd name="T83" fmla="*/ 31 h 326"/>
                  <a:gd name="T84" fmla="*/ 138 w 405"/>
                  <a:gd name="T85" fmla="*/ 22 h 326"/>
                  <a:gd name="T86" fmla="*/ 120 w 405"/>
                  <a:gd name="T87" fmla="*/ 12 h 326"/>
                  <a:gd name="T88" fmla="*/ 97 w 405"/>
                  <a:gd name="T89" fmla="*/ 4 h 326"/>
                  <a:gd name="T90" fmla="*/ 75 w 405"/>
                  <a:gd name="T91" fmla="*/ 0 h 326"/>
                  <a:gd name="T92" fmla="*/ 58 w 405"/>
                  <a:gd name="T93" fmla="*/ 2 h 326"/>
                  <a:gd name="T94" fmla="*/ 55 w 405"/>
                  <a:gd name="T95" fmla="*/ 6 h 326"/>
                  <a:gd name="T96" fmla="*/ 51 w 405"/>
                  <a:gd name="T97" fmla="*/ 11 h 326"/>
                  <a:gd name="T98" fmla="*/ 42 w 405"/>
                  <a:gd name="T99" fmla="*/ 15 h 326"/>
                  <a:gd name="T100" fmla="*/ 32 w 405"/>
                  <a:gd name="T101" fmla="*/ 20 h 326"/>
                  <a:gd name="T102" fmla="*/ 24 w 405"/>
                  <a:gd name="T103" fmla="*/ 24 h 326"/>
                  <a:gd name="T104" fmla="*/ 18 w 405"/>
                  <a:gd name="T105" fmla="*/ 28 h 326"/>
                  <a:gd name="T106" fmla="*/ 12 w 405"/>
                  <a:gd name="T107" fmla="*/ 35 h 326"/>
                  <a:gd name="T108" fmla="*/ 8 w 405"/>
                  <a:gd name="T109" fmla="*/ 43 h 326"/>
                  <a:gd name="T110" fmla="*/ 7 w 405"/>
                  <a:gd name="T111" fmla="*/ 50 h 326"/>
                  <a:gd name="T112" fmla="*/ 4 w 405"/>
                  <a:gd name="T113" fmla="*/ 60 h 326"/>
                  <a:gd name="T114" fmla="*/ 1 w 405"/>
                  <a:gd name="T115" fmla="*/ 70 h 326"/>
                  <a:gd name="T116" fmla="*/ 0 w 405"/>
                  <a:gd name="T117" fmla="*/ 82 h 326"/>
                  <a:gd name="T118" fmla="*/ 1 w 405"/>
                  <a:gd name="T119" fmla="*/ 91 h 326"/>
                  <a:gd name="T120" fmla="*/ 3 w 405"/>
                  <a:gd name="T121" fmla="*/ 101 h 326"/>
                  <a:gd name="T122" fmla="*/ 7 w 405"/>
                  <a:gd name="T123" fmla="*/ 108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2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28710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78 w 744"/>
                  <a:gd name="T1" fmla="*/ 0 h 221"/>
                  <a:gd name="T2" fmla="*/ 201 w 744"/>
                  <a:gd name="T3" fmla="*/ 3 h 221"/>
                  <a:gd name="T4" fmla="*/ 221 w 744"/>
                  <a:gd name="T5" fmla="*/ 9 h 221"/>
                  <a:gd name="T6" fmla="*/ 241 w 744"/>
                  <a:gd name="T7" fmla="*/ 16 h 221"/>
                  <a:gd name="T8" fmla="*/ 272 w 744"/>
                  <a:gd name="T9" fmla="*/ 23 h 221"/>
                  <a:gd name="T10" fmla="*/ 293 w 744"/>
                  <a:gd name="T11" fmla="*/ 23 h 221"/>
                  <a:gd name="T12" fmla="*/ 321 w 744"/>
                  <a:gd name="T13" fmla="*/ 29 h 221"/>
                  <a:gd name="T14" fmla="*/ 345 w 744"/>
                  <a:gd name="T15" fmla="*/ 35 h 221"/>
                  <a:gd name="T16" fmla="*/ 371 w 744"/>
                  <a:gd name="T17" fmla="*/ 43 h 221"/>
                  <a:gd name="T18" fmla="*/ 372 w 744"/>
                  <a:gd name="T19" fmla="*/ 53 h 221"/>
                  <a:gd name="T20" fmla="*/ 362 w 744"/>
                  <a:gd name="T21" fmla="*/ 64 h 221"/>
                  <a:gd name="T22" fmla="*/ 340 w 744"/>
                  <a:gd name="T23" fmla="*/ 71 h 221"/>
                  <a:gd name="T24" fmla="*/ 313 w 744"/>
                  <a:gd name="T25" fmla="*/ 73 h 221"/>
                  <a:gd name="T26" fmla="*/ 222 w 744"/>
                  <a:gd name="T27" fmla="*/ 73 h 221"/>
                  <a:gd name="T28" fmla="*/ 188 w 744"/>
                  <a:gd name="T29" fmla="*/ 71 h 221"/>
                  <a:gd name="T30" fmla="*/ 155 w 744"/>
                  <a:gd name="T31" fmla="*/ 69 h 221"/>
                  <a:gd name="T32" fmla="*/ 123 w 744"/>
                  <a:gd name="T33" fmla="*/ 61 h 221"/>
                  <a:gd name="T34" fmla="*/ 105 w 744"/>
                  <a:gd name="T35" fmla="*/ 58 h 221"/>
                  <a:gd name="T36" fmla="*/ 105 w 744"/>
                  <a:gd name="T37" fmla="*/ 67 h 221"/>
                  <a:gd name="T38" fmla="*/ 22 w 744"/>
                  <a:gd name="T39" fmla="*/ 68 h 221"/>
                  <a:gd name="T40" fmla="*/ 10 w 744"/>
                  <a:gd name="T41" fmla="*/ 58 h 221"/>
                  <a:gd name="T42" fmla="*/ 1 w 744"/>
                  <a:gd name="T43" fmla="*/ 43 h 221"/>
                  <a:gd name="T44" fmla="*/ 0 w 744"/>
                  <a:gd name="T45" fmla="*/ 31 h 221"/>
                  <a:gd name="T46" fmla="*/ 1 w 744"/>
                  <a:gd name="T47" fmla="*/ 15 h 221"/>
                  <a:gd name="T48" fmla="*/ 5 w 744"/>
                  <a:gd name="T49" fmla="*/ 2 h 221"/>
                  <a:gd name="T50" fmla="*/ 24 w 744"/>
                  <a:gd name="T51" fmla="*/ 2 h 221"/>
                  <a:gd name="T52" fmla="*/ 50 w 744"/>
                  <a:gd name="T53" fmla="*/ 10 h 221"/>
                  <a:gd name="T54" fmla="*/ 78 w 744"/>
                  <a:gd name="T55" fmla="*/ 18 h 221"/>
                  <a:gd name="T56" fmla="*/ 98 w 744"/>
                  <a:gd name="T57" fmla="*/ 18 h 221"/>
                  <a:gd name="T58" fmla="*/ 119 w 744"/>
                  <a:gd name="T59" fmla="*/ 15 h 221"/>
                  <a:gd name="T60" fmla="*/ 144 w 744"/>
                  <a:gd name="T61" fmla="*/ 10 h 221"/>
                  <a:gd name="T62" fmla="*/ 189 w 744"/>
                  <a:gd name="T63" fmla="*/ 16 h 221"/>
                  <a:gd name="T64" fmla="*/ 178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711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177 w 745"/>
                  <a:gd name="T1" fmla="*/ 0 h 220"/>
                  <a:gd name="T2" fmla="*/ 201 w 745"/>
                  <a:gd name="T3" fmla="*/ 3 h 220"/>
                  <a:gd name="T4" fmla="*/ 221 w 745"/>
                  <a:gd name="T5" fmla="*/ 9 h 220"/>
                  <a:gd name="T6" fmla="*/ 241 w 745"/>
                  <a:gd name="T7" fmla="*/ 16 h 220"/>
                  <a:gd name="T8" fmla="*/ 271 w 745"/>
                  <a:gd name="T9" fmla="*/ 24 h 220"/>
                  <a:gd name="T10" fmla="*/ 292 w 745"/>
                  <a:gd name="T11" fmla="*/ 24 h 220"/>
                  <a:gd name="T12" fmla="*/ 321 w 745"/>
                  <a:gd name="T13" fmla="*/ 29 h 220"/>
                  <a:gd name="T14" fmla="*/ 345 w 745"/>
                  <a:gd name="T15" fmla="*/ 35 h 220"/>
                  <a:gd name="T16" fmla="*/ 370 w 745"/>
                  <a:gd name="T17" fmla="*/ 43 h 220"/>
                  <a:gd name="T18" fmla="*/ 372 w 745"/>
                  <a:gd name="T19" fmla="*/ 53 h 220"/>
                  <a:gd name="T20" fmla="*/ 361 w 745"/>
                  <a:gd name="T21" fmla="*/ 64 h 220"/>
                  <a:gd name="T22" fmla="*/ 340 w 745"/>
                  <a:gd name="T23" fmla="*/ 71 h 220"/>
                  <a:gd name="T24" fmla="*/ 313 w 745"/>
                  <a:gd name="T25" fmla="*/ 73 h 220"/>
                  <a:gd name="T26" fmla="*/ 222 w 745"/>
                  <a:gd name="T27" fmla="*/ 73 h 220"/>
                  <a:gd name="T28" fmla="*/ 187 w 745"/>
                  <a:gd name="T29" fmla="*/ 71 h 220"/>
                  <a:gd name="T30" fmla="*/ 155 w 745"/>
                  <a:gd name="T31" fmla="*/ 68 h 220"/>
                  <a:gd name="T32" fmla="*/ 124 w 745"/>
                  <a:gd name="T33" fmla="*/ 61 h 220"/>
                  <a:gd name="T34" fmla="*/ 105 w 745"/>
                  <a:gd name="T35" fmla="*/ 58 h 220"/>
                  <a:gd name="T36" fmla="*/ 105 w 745"/>
                  <a:gd name="T37" fmla="*/ 67 h 220"/>
                  <a:gd name="T38" fmla="*/ 22 w 745"/>
                  <a:gd name="T39" fmla="*/ 67 h 220"/>
                  <a:gd name="T40" fmla="*/ 9 w 745"/>
                  <a:gd name="T41" fmla="*/ 58 h 220"/>
                  <a:gd name="T42" fmla="*/ 2 w 745"/>
                  <a:gd name="T43" fmla="*/ 43 h 220"/>
                  <a:gd name="T44" fmla="*/ 0 w 745"/>
                  <a:gd name="T45" fmla="*/ 32 h 220"/>
                  <a:gd name="T46" fmla="*/ 2 w 745"/>
                  <a:gd name="T47" fmla="*/ 15 h 220"/>
                  <a:gd name="T48" fmla="*/ 5 w 745"/>
                  <a:gd name="T49" fmla="*/ 3 h 220"/>
                  <a:gd name="T50" fmla="*/ 24 w 745"/>
                  <a:gd name="T51" fmla="*/ 3 h 220"/>
                  <a:gd name="T52" fmla="*/ 50 w 745"/>
                  <a:gd name="T53" fmla="*/ 10 h 220"/>
                  <a:gd name="T54" fmla="*/ 78 w 745"/>
                  <a:gd name="T55" fmla="*/ 18 h 220"/>
                  <a:gd name="T56" fmla="*/ 98 w 745"/>
                  <a:gd name="T57" fmla="*/ 18 h 220"/>
                  <a:gd name="T58" fmla="*/ 119 w 745"/>
                  <a:gd name="T59" fmla="*/ 15 h 220"/>
                  <a:gd name="T60" fmla="*/ 144 w 745"/>
                  <a:gd name="T61" fmla="*/ 10 h 220"/>
                  <a:gd name="T62" fmla="*/ 189 w 745"/>
                  <a:gd name="T63" fmla="*/ 16 h 220"/>
                  <a:gd name="T64" fmla="*/ 177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28708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84 w 592"/>
                  <a:gd name="T1" fmla="*/ 0 h 2708"/>
                  <a:gd name="T2" fmla="*/ 115 w 592"/>
                  <a:gd name="T3" fmla="*/ 38 h 2708"/>
                  <a:gd name="T4" fmla="*/ 139 w 592"/>
                  <a:gd name="T5" fmla="*/ 74 h 2708"/>
                  <a:gd name="T6" fmla="*/ 149 w 592"/>
                  <a:gd name="T7" fmla="*/ 100 h 2708"/>
                  <a:gd name="T8" fmla="*/ 211 w 592"/>
                  <a:gd name="T9" fmla="*/ 212 h 2708"/>
                  <a:gd name="T10" fmla="*/ 236 w 592"/>
                  <a:gd name="T11" fmla="*/ 279 h 2708"/>
                  <a:gd name="T12" fmla="*/ 240 w 592"/>
                  <a:gd name="T13" fmla="*/ 343 h 2708"/>
                  <a:gd name="T14" fmla="*/ 243 w 592"/>
                  <a:gd name="T15" fmla="*/ 435 h 2708"/>
                  <a:gd name="T16" fmla="*/ 247 w 592"/>
                  <a:gd name="T17" fmla="*/ 485 h 2708"/>
                  <a:gd name="T18" fmla="*/ 259 w 592"/>
                  <a:gd name="T19" fmla="*/ 525 h 2708"/>
                  <a:gd name="T20" fmla="*/ 266 w 592"/>
                  <a:gd name="T21" fmla="*/ 558 h 2708"/>
                  <a:gd name="T22" fmla="*/ 265 w 592"/>
                  <a:gd name="T23" fmla="*/ 591 h 2708"/>
                  <a:gd name="T24" fmla="*/ 255 w 592"/>
                  <a:gd name="T25" fmla="*/ 615 h 2708"/>
                  <a:gd name="T26" fmla="*/ 250 w 592"/>
                  <a:gd name="T27" fmla="*/ 644 h 2708"/>
                  <a:gd name="T28" fmla="*/ 254 w 592"/>
                  <a:gd name="T29" fmla="*/ 690 h 2708"/>
                  <a:gd name="T30" fmla="*/ 255 w 592"/>
                  <a:gd name="T31" fmla="*/ 770 h 2708"/>
                  <a:gd name="T32" fmla="*/ 261 w 592"/>
                  <a:gd name="T33" fmla="*/ 808 h 2708"/>
                  <a:gd name="T34" fmla="*/ 276 w 592"/>
                  <a:gd name="T35" fmla="*/ 843 h 2708"/>
                  <a:gd name="T36" fmla="*/ 296 w 592"/>
                  <a:gd name="T37" fmla="*/ 878 h 2708"/>
                  <a:gd name="T38" fmla="*/ 258 w 592"/>
                  <a:gd name="T39" fmla="*/ 890 h 2708"/>
                  <a:gd name="T40" fmla="*/ 215 w 592"/>
                  <a:gd name="T41" fmla="*/ 902 h 2708"/>
                  <a:gd name="T42" fmla="*/ 184 w 592"/>
                  <a:gd name="T43" fmla="*/ 899 h 2708"/>
                  <a:gd name="T44" fmla="*/ 121 w 592"/>
                  <a:gd name="T45" fmla="*/ 887 h 2708"/>
                  <a:gd name="T46" fmla="*/ 113 w 592"/>
                  <a:gd name="T47" fmla="*/ 844 h 2708"/>
                  <a:gd name="T48" fmla="*/ 108 w 592"/>
                  <a:gd name="T49" fmla="*/ 808 h 2708"/>
                  <a:gd name="T50" fmla="*/ 111 w 592"/>
                  <a:gd name="T51" fmla="*/ 782 h 2708"/>
                  <a:gd name="T52" fmla="*/ 116 w 592"/>
                  <a:gd name="T53" fmla="*/ 747 h 2708"/>
                  <a:gd name="T54" fmla="*/ 111 w 592"/>
                  <a:gd name="T55" fmla="*/ 714 h 2708"/>
                  <a:gd name="T56" fmla="*/ 97 w 592"/>
                  <a:gd name="T57" fmla="*/ 682 h 2708"/>
                  <a:gd name="T58" fmla="*/ 87 w 592"/>
                  <a:gd name="T59" fmla="*/ 658 h 2708"/>
                  <a:gd name="T60" fmla="*/ 84 w 592"/>
                  <a:gd name="T61" fmla="*/ 620 h 2708"/>
                  <a:gd name="T62" fmla="*/ 77 w 592"/>
                  <a:gd name="T63" fmla="*/ 600 h 2708"/>
                  <a:gd name="T64" fmla="*/ 70 w 592"/>
                  <a:gd name="T65" fmla="*/ 526 h 2708"/>
                  <a:gd name="T66" fmla="*/ 59 w 592"/>
                  <a:gd name="T67" fmla="*/ 467 h 2708"/>
                  <a:gd name="T68" fmla="*/ 52 w 592"/>
                  <a:gd name="T69" fmla="*/ 423 h 2708"/>
                  <a:gd name="T70" fmla="*/ 41 w 592"/>
                  <a:gd name="T71" fmla="*/ 405 h 2708"/>
                  <a:gd name="T72" fmla="*/ 30 w 592"/>
                  <a:gd name="T73" fmla="*/ 357 h 2708"/>
                  <a:gd name="T74" fmla="*/ 23 w 592"/>
                  <a:gd name="T75" fmla="*/ 300 h 2708"/>
                  <a:gd name="T76" fmla="*/ 26 w 592"/>
                  <a:gd name="T77" fmla="*/ 250 h 2708"/>
                  <a:gd name="T78" fmla="*/ 23 w 592"/>
                  <a:gd name="T79" fmla="*/ 217 h 2708"/>
                  <a:gd name="T80" fmla="*/ 13 w 592"/>
                  <a:gd name="T81" fmla="*/ 176 h 2708"/>
                  <a:gd name="T82" fmla="*/ 10 w 592"/>
                  <a:gd name="T83" fmla="*/ 138 h 2708"/>
                  <a:gd name="T84" fmla="*/ 5 w 592"/>
                  <a:gd name="T85" fmla="*/ 92 h 2708"/>
                  <a:gd name="T86" fmla="*/ 0 w 592"/>
                  <a:gd name="T87" fmla="*/ 53 h 2708"/>
                  <a:gd name="T88" fmla="*/ 9 w 592"/>
                  <a:gd name="T89" fmla="*/ 31 h 2708"/>
                  <a:gd name="T90" fmla="*/ 24 w 592"/>
                  <a:gd name="T91" fmla="*/ 16 h 2708"/>
                  <a:gd name="T92" fmla="*/ 50 w 592"/>
                  <a:gd name="T93" fmla="*/ 4 h 2708"/>
                  <a:gd name="T94" fmla="*/ 84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709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56 w 147"/>
                  <a:gd name="T1" fmla="*/ 373 h 1120"/>
                  <a:gd name="T2" fmla="*/ 56 w 147"/>
                  <a:gd name="T3" fmla="*/ 323 h 1120"/>
                  <a:gd name="T4" fmla="*/ 66 w 147"/>
                  <a:gd name="T5" fmla="*/ 297 h 1120"/>
                  <a:gd name="T6" fmla="*/ 73 w 147"/>
                  <a:gd name="T7" fmla="*/ 273 h 1120"/>
                  <a:gd name="T8" fmla="*/ 56 w 147"/>
                  <a:gd name="T9" fmla="*/ 247 h 1120"/>
                  <a:gd name="T10" fmla="*/ 56 w 147"/>
                  <a:gd name="T11" fmla="*/ 235 h 1120"/>
                  <a:gd name="T12" fmla="*/ 49 w 147"/>
                  <a:gd name="T13" fmla="*/ 215 h 1120"/>
                  <a:gd name="T14" fmla="*/ 39 w 147"/>
                  <a:gd name="T15" fmla="*/ 196 h 1120"/>
                  <a:gd name="T16" fmla="*/ 42 w 147"/>
                  <a:gd name="T17" fmla="*/ 170 h 1120"/>
                  <a:gd name="T18" fmla="*/ 28 w 147"/>
                  <a:gd name="T19" fmla="*/ 155 h 1120"/>
                  <a:gd name="T20" fmla="*/ 21 w 147"/>
                  <a:gd name="T21" fmla="*/ 129 h 1120"/>
                  <a:gd name="T22" fmla="*/ 21 w 147"/>
                  <a:gd name="T23" fmla="*/ 100 h 1120"/>
                  <a:gd name="T24" fmla="*/ 18 w 147"/>
                  <a:gd name="T25" fmla="*/ 70 h 1120"/>
                  <a:gd name="T26" fmla="*/ 7 w 147"/>
                  <a:gd name="T27" fmla="*/ 41 h 1120"/>
                  <a:gd name="T28" fmla="*/ 0 w 147"/>
                  <a:gd name="T29" fmla="*/ 9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4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28685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237 w 557"/>
                  <a:gd name="T1" fmla="*/ 0 h 391"/>
                  <a:gd name="T2" fmla="*/ 275 w 557"/>
                  <a:gd name="T3" fmla="*/ 23 h 391"/>
                  <a:gd name="T4" fmla="*/ 279 w 557"/>
                  <a:gd name="T5" fmla="*/ 35 h 391"/>
                  <a:gd name="T6" fmla="*/ 276 w 557"/>
                  <a:gd name="T7" fmla="*/ 53 h 391"/>
                  <a:gd name="T8" fmla="*/ 269 w 557"/>
                  <a:gd name="T9" fmla="*/ 68 h 391"/>
                  <a:gd name="T10" fmla="*/ 258 w 557"/>
                  <a:gd name="T11" fmla="*/ 81 h 391"/>
                  <a:gd name="T12" fmla="*/ 236 w 557"/>
                  <a:gd name="T13" fmla="*/ 96 h 391"/>
                  <a:gd name="T14" fmla="*/ 207 w 557"/>
                  <a:gd name="T15" fmla="*/ 109 h 391"/>
                  <a:gd name="T16" fmla="*/ 172 w 557"/>
                  <a:gd name="T17" fmla="*/ 121 h 391"/>
                  <a:gd name="T18" fmla="*/ 136 w 557"/>
                  <a:gd name="T19" fmla="*/ 129 h 391"/>
                  <a:gd name="T20" fmla="*/ 98 w 557"/>
                  <a:gd name="T21" fmla="*/ 131 h 391"/>
                  <a:gd name="T22" fmla="*/ 67 w 557"/>
                  <a:gd name="T23" fmla="*/ 129 h 391"/>
                  <a:gd name="T24" fmla="*/ 35 w 557"/>
                  <a:gd name="T25" fmla="*/ 118 h 391"/>
                  <a:gd name="T26" fmla="*/ 0 w 557"/>
                  <a:gd name="T27" fmla="*/ 103 h 391"/>
                  <a:gd name="T28" fmla="*/ 49 w 557"/>
                  <a:gd name="T29" fmla="*/ 112 h 391"/>
                  <a:gd name="T30" fmla="*/ 101 w 557"/>
                  <a:gd name="T31" fmla="*/ 115 h 391"/>
                  <a:gd name="T32" fmla="*/ 140 w 557"/>
                  <a:gd name="T33" fmla="*/ 103 h 391"/>
                  <a:gd name="T34" fmla="*/ 185 w 557"/>
                  <a:gd name="T35" fmla="*/ 85 h 391"/>
                  <a:gd name="T36" fmla="*/ 216 w 557"/>
                  <a:gd name="T37" fmla="*/ 59 h 391"/>
                  <a:gd name="T38" fmla="*/ 237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686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91 w 237"/>
                  <a:gd name="T1" fmla="*/ 2 h 298"/>
                  <a:gd name="T2" fmla="*/ 111 w 237"/>
                  <a:gd name="T3" fmla="*/ 0 h 298"/>
                  <a:gd name="T4" fmla="*/ 117 w 237"/>
                  <a:gd name="T5" fmla="*/ 5 h 298"/>
                  <a:gd name="T6" fmla="*/ 118 w 237"/>
                  <a:gd name="T7" fmla="*/ 15 h 298"/>
                  <a:gd name="T8" fmla="*/ 113 w 237"/>
                  <a:gd name="T9" fmla="*/ 29 h 298"/>
                  <a:gd name="T10" fmla="*/ 101 w 237"/>
                  <a:gd name="T11" fmla="*/ 35 h 298"/>
                  <a:gd name="T12" fmla="*/ 87 w 237"/>
                  <a:gd name="T13" fmla="*/ 37 h 298"/>
                  <a:gd name="T14" fmla="*/ 73 w 237"/>
                  <a:gd name="T15" fmla="*/ 65 h 298"/>
                  <a:gd name="T16" fmla="*/ 41 w 237"/>
                  <a:gd name="T17" fmla="*/ 83 h 298"/>
                  <a:gd name="T18" fmla="*/ 20 w 237"/>
                  <a:gd name="T19" fmla="*/ 94 h 298"/>
                  <a:gd name="T20" fmla="*/ 0 w 237"/>
                  <a:gd name="T21" fmla="*/ 100 h 298"/>
                  <a:gd name="T22" fmla="*/ 24 w 237"/>
                  <a:gd name="T23" fmla="*/ 76 h 298"/>
                  <a:gd name="T24" fmla="*/ 39 w 237"/>
                  <a:gd name="T25" fmla="*/ 63 h 298"/>
                  <a:gd name="T26" fmla="*/ 53 w 237"/>
                  <a:gd name="T27" fmla="*/ 46 h 298"/>
                  <a:gd name="T28" fmla="*/ 74 w 237"/>
                  <a:gd name="T29" fmla="*/ 23 h 298"/>
                  <a:gd name="T30" fmla="*/ 81 w 237"/>
                  <a:gd name="T31" fmla="*/ 19 h 298"/>
                  <a:gd name="T32" fmla="*/ 84 w 237"/>
                  <a:gd name="T33" fmla="*/ 13 h 298"/>
                  <a:gd name="T34" fmla="*/ 85 w 237"/>
                  <a:gd name="T35" fmla="*/ 8 h 298"/>
                  <a:gd name="T36" fmla="*/ 91 w 237"/>
                  <a:gd name="T37" fmla="*/ 2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grpSp>
            <p:nvGrpSpPr>
              <p:cNvPr id="28687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28688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2870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28702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28704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24 w 248"/>
                          <a:gd name="T1" fmla="*/ 90 h 436"/>
                          <a:gd name="T2" fmla="*/ 105 w 248"/>
                          <a:gd name="T3" fmla="*/ 77 h 436"/>
                          <a:gd name="T4" fmla="*/ 97 w 248"/>
                          <a:gd name="T5" fmla="*/ 67 h 436"/>
                          <a:gd name="T6" fmla="*/ 100 w 248"/>
                          <a:gd name="T7" fmla="*/ 58 h 436"/>
                          <a:gd name="T8" fmla="*/ 100 w 248"/>
                          <a:gd name="T9" fmla="*/ 50 h 436"/>
                          <a:gd name="T10" fmla="*/ 97 w 248"/>
                          <a:gd name="T11" fmla="*/ 44 h 436"/>
                          <a:gd name="T12" fmla="*/ 91 w 248"/>
                          <a:gd name="T13" fmla="*/ 42 h 436"/>
                          <a:gd name="T14" fmla="*/ 96 w 248"/>
                          <a:gd name="T15" fmla="*/ 36 h 436"/>
                          <a:gd name="T16" fmla="*/ 95 w 248"/>
                          <a:gd name="T17" fmla="*/ 29 h 436"/>
                          <a:gd name="T18" fmla="*/ 90 w 248"/>
                          <a:gd name="T19" fmla="*/ 23 h 436"/>
                          <a:gd name="T20" fmla="*/ 84 w 248"/>
                          <a:gd name="T21" fmla="*/ 21 h 436"/>
                          <a:gd name="T22" fmla="*/ 77 w 248"/>
                          <a:gd name="T23" fmla="*/ 19 h 436"/>
                          <a:gd name="T24" fmla="*/ 70 w 248"/>
                          <a:gd name="T25" fmla="*/ 20 h 436"/>
                          <a:gd name="T26" fmla="*/ 73 w 248"/>
                          <a:gd name="T27" fmla="*/ 15 h 436"/>
                          <a:gd name="T28" fmla="*/ 72 w 248"/>
                          <a:gd name="T29" fmla="*/ 8 h 436"/>
                          <a:gd name="T30" fmla="*/ 68 w 248"/>
                          <a:gd name="T31" fmla="*/ 6 h 436"/>
                          <a:gd name="T32" fmla="*/ 62 w 248"/>
                          <a:gd name="T33" fmla="*/ 5 h 436"/>
                          <a:gd name="T34" fmla="*/ 56 w 248"/>
                          <a:gd name="T35" fmla="*/ 5 h 436"/>
                          <a:gd name="T36" fmla="*/ 50 w 248"/>
                          <a:gd name="T37" fmla="*/ 7 h 436"/>
                          <a:gd name="T38" fmla="*/ 46 w 248"/>
                          <a:gd name="T39" fmla="*/ 2 h 436"/>
                          <a:gd name="T40" fmla="*/ 37 w 248"/>
                          <a:gd name="T41" fmla="*/ 0 h 436"/>
                          <a:gd name="T42" fmla="*/ 26 w 248"/>
                          <a:gd name="T43" fmla="*/ 0 h 436"/>
                          <a:gd name="T44" fmla="*/ 14 w 248"/>
                          <a:gd name="T45" fmla="*/ 4 h 436"/>
                          <a:gd name="T46" fmla="*/ 6 w 248"/>
                          <a:gd name="T47" fmla="*/ 9 h 436"/>
                          <a:gd name="T48" fmla="*/ 1 w 248"/>
                          <a:gd name="T49" fmla="*/ 15 h 436"/>
                          <a:gd name="T50" fmla="*/ 0 w 248"/>
                          <a:gd name="T51" fmla="*/ 24 h 436"/>
                          <a:gd name="T52" fmla="*/ 2 w 248"/>
                          <a:gd name="T53" fmla="*/ 33 h 436"/>
                          <a:gd name="T54" fmla="*/ 6 w 248"/>
                          <a:gd name="T55" fmla="*/ 43 h 436"/>
                          <a:gd name="T56" fmla="*/ 9 w 248"/>
                          <a:gd name="T57" fmla="*/ 54 h 436"/>
                          <a:gd name="T58" fmla="*/ 15 w 248"/>
                          <a:gd name="T59" fmla="*/ 65 h 436"/>
                          <a:gd name="T60" fmla="*/ 26 w 248"/>
                          <a:gd name="T61" fmla="*/ 74 h 436"/>
                          <a:gd name="T62" fmla="*/ 45 w 248"/>
                          <a:gd name="T63" fmla="*/ 86 h 436"/>
                          <a:gd name="T64" fmla="*/ 66 w 248"/>
                          <a:gd name="T65" fmla="*/ 93 h 436"/>
                          <a:gd name="T66" fmla="*/ 87 w 248"/>
                          <a:gd name="T67" fmla="*/ 99 h 436"/>
                          <a:gd name="T68" fmla="*/ 111 w 248"/>
                          <a:gd name="T69" fmla="*/ 122 h 436"/>
                          <a:gd name="T70" fmla="*/ 120 w 248"/>
                          <a:gd name="T71" fmla="*/ 146 h 436"/>
                          <a:gd name="T72" fmla="*/ 124 w 248"/>
                          <a:gd name="T73" fmla="*/ 9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5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27 h 83"/>
                          <a:gd name="T2" fmla="*/ 0 w 52"/>
                          <a:gd name="T3" fmla="*/ 19 h 83"/>
                          <a:gd name="T4" fmla="*/ 1 w 52"/>
                          <a:gd name="T5" fmla="*/ 12 h 83"/>
                          <a:gd name="T6" fmla="*/ 5 w 52"/>
                          <a:gd name="T7" fmla="*/ 6 h 83"/>
                          <a:gd name="T8" fmla="*/ 10 w 52"/>
                          <a:gd name="T9" fmla="*/ 3 h 83"/>
                          <a:gd name="T10" fmla="*/ 16 w 52"/>
                          <a:gd name="T11" fmla="*/ 1 h 83"/>
                          <a:gd name="T12" fmla="*/ 20 w 52"/>
                          <a:gd name="T13" fmla="*/ 2 h 83"/>
                          <a:gd name="T14" fmla="*/ 26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6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21 w 42"/>
                          <a:gd name="T1" fmla="*/ 0 h 83"/>
                          <a:gd name="T2" fmla="*/ 11 w 42"/>
                          <a:gd name="T3" fmla="*/ 2 h 83"/>
                          <a:gd name="T4" fmla="*/ 4 w 42"/>
                          <a:gd name="T5" fmla="*/ 5 h 83"/>
                          <a:gd name="T6" fmla="*/ 0 w 42"/>
                          <a:gd name="T7" fmla="*/ 10 h 83"/>
                          <a:gd name="T8" fmla="*/ 1 w 42"/>
                          <a:gd name="T9" fmla="*/ 15 h 83"/>
                          <a:gd name="T10" fmla="*/ 6 w 42"/>
                          <a:gd name="T11" fmla="*/ 21 h 83"/>
                          <a:gd name="T12" fmla="*/ 9 w 42"/>
                          <a:gd name="T13" fmla="*/ 28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7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23 w 46"/>
                          <a:gd name="T1" fmla="*/ 3 h 67"/>
                          <a:gd name="T2" fmla="*/ 14 w 46"/>
                          <a:gd name="T3" fmla="*/ 0 h 67"/>
                          <a:gd name="T4" fmla="*/ 7 w 46"/>
                          <a:gd name="T5" fmla="*/ 2 h 67"/>
                          <a:gd name="T6" fmla="*/ 2 w 46"/>
                          <a:gd name="T7" fmla="*/ 6 h 67"/>
                          <a:gd name="T8" fmla="*/ 0 w 46"/>
                          <a:gd name="T9" fmla="*/ 11 h 67"/>
                          <a:gd name="T10" fmla="*/ 3 w 46"/>
                          <a:gd name="T11" fmla="*/ 16 h 67"/>
                          <a:gd name="T12" fmla="*/ 7 w 46"/>
                          <a:gd name="T13" fmla="*/ 2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</p:grpSp>
                <p:sp>
                  <p:nvSpPr>
                    <p:cNvPr id="28703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289 w 1503"/>
                        <a:gd name="T1" fmla="*/ 356 h 1391"/>
                        <a:gd name="T2" fmla="*/ 265 w 1503"/>
                        <a:gd name="T3" fmla="*/ 383 h 1391"/>
                        <a:gd name="T4" fmla="*/ 242 w 1503"/>
                        <a:gd name="T5" fmla="*/ 399 h 1391"/>
                        <a:gd name="T6" fmla="*/ 213 w 1503"/>
                        <a:gd name="T7" fmla="*/ 413 h 1391"/>
                        <a:gd name="T8" fmla="*/ 207 w 1503"/>
                        <a:gd name="T9" fmla="*/ 430 h 1391"/>
                        <a:gd name="T10" fmla="*/ 193 w 1503"/>
                        <a:gd name="T11" fmla="*/ 443 h 1391"/>
                        <a:gd name="T12" fmla="*/ 182 w 1503"/>
                        <a:gd name="T13" fmla="*/ 463 h 1391"/>
                        <a:gd name="T14" fmla="*/ 174 w 1503"/>
                        <a:gd name="T15" fmla="*/ 410 h 1391"/>
                        <a:gd name="T16" fmla="*/ 163 w 1503"/>
                        <a:gd name="T17" fmla="*/ 375 h 1391"/>
                        <a:gd name="T18" fmla="*/ 174 w 1503"/>
                        <a:gd name="T19" fmla="*/ 313 h 1391"/>
                        <a:gd name="T20" fmla="*/ 156 w 1503"/>
                        <a:gd name="T21" fmla="*/ 281 h 1391"/>
                        <a:gd name="T22" fmla="*/ 132 w 1503"/>
                        <a:gd name="T23" fmla="*/ 223 h 1391"/>
                        <a:gd name="T24" fmla="*/ 87 w 1503"/>
                        <a:gd name="T25" fmla="*/ 157 h 1391"/>
                        <a:gd name="T26" fmla="*/ 74 w 1503"/>
                        <a:gd name="T27" fmla="*/ 117 h 1391"/>
                        <a:gd name="T28" fmla="*/ 49 w 1503"/>
                        <a:gd name="T29" fmla="*/ 67 h 1391"/>
                        <a:gd name="T30" fmla="*/ 22 w 1503"/>
                        <a:gd name="T31" fmla="*/ 32 h 1391"/>
                        <a:gd name="T32" fmla="*/ 0 w 1503"/>
                        <a:gd name="T33" fmla="*/ 18 h 1391"/>
                        <a:gd name="T34" fmla="*/ 25 w 1503"/>
                        <a:gd name="T35" fmla="*/ 7 h 1391"/>
                        <a:gd name="T36" fmla="*/ 59 w 1503"/>
                        <a:gd name="T37" fmla="*/ 0 h 1391"/>
                        <a:gd name="T38" fmla="*/ 100 w 1503"/>
                        <a:gd name="T39" fmla="*/ 4 h 1391"/>
                        <a:gd name="T40" fmla="*/ 141 w 1503"/>
                        <a:gd name="T41" fmla="*/ 14 h 1391"/>
                        <a:gd name="T42" fmla="*/ 179 w 1503"/>
                        <a:gd name="T43" fmla="*/ 28 h 1391"/>
                        <a:gd name="T44" fmla="*/ 206 w 1503"/>
                        <a:gd name="T45" fmla="*/ 41 h 1391"/>
                        <a:gd name="T46" fmla="*/ 217 w 1503"/>
                        <a:gd name="T47" fmla="*/ 36 h 1391"/>
                        <a:gd name="T48" fmla="*/ 234 w 1503"/>
                        <a:gd name="T49" fmla="*/ 28 h 1391"/>
                        <a:gd name="T50" fmla="*/ 237 w 1503"/>
                        <a:gd name="T51" fmla="*/ 8 h 1391"/>
                        <a:gd name="T52" fmla="*/ 254 w 1503"/>
                        <a:gd name="T53" fmla="*/ 19 h 1391"/>
                        <a:gd name="T54" fmla="*/ 275 w 1503"/>
                        <a:gd name="T55" fmla="*/ 22 h 1391"/>
                        <a:gd name="T56" fmla="*/ 305 w 1503"/>
                        <a:gd name="T57" fmla="*/ 28 h 1391"/>
                        <a:gd name="T58" fmla="*/ 334 w 1503"/>
                        <a:gd name="T59" fmla="*/ 30 h 1391"/>
                        <a:gd name="T60" fmla="*/ 361 w 1503"/>
                        <a:gd name="T61" fmla="*/ 33 h 1391"/>
                        <a:gd name="T62" fmla="*/ 399 w 1503"/>
                        <a:gd name="T63" fmla="*/ 32 h 1391"/>
                        <a:gd name="T64" fmla="*/ 432 w 1503"/>
                        <a:gd name="T65" fmla="*/ 43 h 1391"/>
                        <a:gd name="T66" fmla="*/ 459 w 1503"/>
                        <a:gd name="T67" fmla="*/ 63 h 1391"/>
                        <a:gd name="T68" fmla="*/ 486 w 1503"/>
                        <a:gd name="T69" fmla="*/ 93 h 1391"/>
                        <a:gd name="T70" fmla="*/ 507 w 1503"/>
                        <a:gd name="T71" fmla="*/ 115 h 1391"/>
                        <a:gd name="T72" fmla="*/ 533 w 1503"/>
                        <a:gd name="T73" fmla="*/ 134 h 1391"/>
                        <a:gd name="T74" fmla="*/ 560 w 1503"/>
                        <a:gd name="T75" fmla="*/ 147 h 1391"/>
                        <a:gd name="T76" fmla="*/ 583 w 1503"/>
                        <a:gd name="T77" fmla="*/ 162 h 1391"/>
                        <a:gd name="T78" fmla="*/ 595 w 1503"/>
                        <a:gd name="T79" fmla="*/ 181 h 1391"/>
                        <a:gd name="T80" fmla="*/ 638 w 1503"/>
                        <a:gd name="T81" fmla="*/ 177 h 1391"/>
                        <a:gd name="T82" fmla="*/ 692 w 1503"/>
                        <a:gd name="T83" fmla="*/ 184 h 1391"/>
                        <a:gd name="T84" fmla="*/ 682 w 1503"/>
                        <a:gd name="T85" fmla="*/ 163 h 1391"/>
                        <a:gd name="T86" fmla="*/ 738 w 1503"/>
                        <a:gd name="T87" fmla="*/ 169 h 1391"/>
                        <a:gd name="T88" fmla="*/ 741 w 1503"/>
                        <a:gd name="T89" fmla="*/ 226 h 1391"/>
                        <a:gd name="T90" fmla="*/ 745 w 1503"/>
                        <a:gd name="T91" fmla="*/ 273 h 1391"/>
                        <a:gd name="T92" fmla="*/ 751 w 1503"/>
                        <a:gd name="T93" fmla="*/ 287 h 1391"/>
                        <a:gd name="T94" fmla="*/ 738 w 1503"/>
                        <a:gd name="T95" fmla="*/ 293 h 1391"/>
                        <a:gd name="T96" fmla="*/ 724 w 1503"/>
                        <a:gd name="T97" fmla="*/ 293 h 1391"/>
                        <a:gd name="T98" fmla="*/ 710 w 1503"/>
                        <a:gd name="T99" fmla="*/ 325 h 1391"/>
                        <a:gd name="T100" fmla="*/ 682 w 1503"/>
                        <a:gd name="T101" fmla="*/ 360 h 1391"/>
                        <a:gd name="T102" fmla="*/ 661 w 1503"/>
                        <a:gd name="T103" fmla="*/ 378 h 1391"/>
                        <a:gd name="T104" fmla="*/ 637 w 1503"/>
                        <a:gd name="T105" fmla="*/ 390 h 1391"/>
                        <a:gd name="T106" fmla="*/ 592 w 1503"/>
                        <a:gd name="T107" fmla="*/ 407 h 1391"/>
                        <a:gd name="T108" fmla="*/ 546 w 1503"/>
                        <a:gd name="T109" fmla="*/ 414 h 1391"/>
                        <a:gd name="T110" fmla="*/ 498 w 1503"/>
                        <a:gd name="T111" fmla="*/ 416 h 1391"/>
                        <a:gd name="T112" fmla="*/ 461 w 1503"/>
                        <a:gd name="T113" fmla="*/ 409 h 1391"/>
                        <a:gd name="T114" fmla="*/ 428 w 1503"/>
                        <a:gd name="T115" fmla="*/ 400 h 1391"/>
                        <a:gd name="T116" fmla="*/ 400 w 1503"/>
                        <a:gd name="T117" fmla="*/ 387 h 1391"/>
                        <a:gd name="T118" fmla="*/ 379 w 1503"/>
                        <a:gd name="T119" fmla="*/ 369 h 1391"/>
                        <a:gd name="T120" fmla="*/ 362 w 1503"/>
                        <a:gd name="T121" fmla="*/ 354 h 1391"/>
                        <a:gd name="T122" fmla="*/ 328 w 1503"/>
                        <a:gd name="T123" fmla="*/ 347 h 1391"/>
                        <a:gd name="T124" fmla="*/ 289 w 1503"/>
                        <a:gd name="T125" fmla="*/ 356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01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27 w 788"/>
                      <a:gd name="T3" fmla="*/ 20 h 687"/>
                      <a:gd name="T4" fmla="*/ 51 w 788"/>
                      <a:gd name="T5" fmla="*/ 32 h 687"/>
                      <a:gd name="T6" fmla="*/ 74 w 788"/>
                      <a:gd name="T7" fmla="*/ 46 h 687"/>
                      <a:gd name="T8" fmla="*/ 86 w 788"/>
                      <a:gd name="T9" fmla="*/ 59 h 687"/>
                      <a:gd name="T10" fmla="*/ 96 w 788"/>
                      <a:gd name="T11" fmla="*/ 71 h 687"/>
                      <a:gd name="T12" fmla="*/ 113 w 788"/>
                      <a:gd name="T13" fmla="*/ 82 h 687"/>
                      <a:gd name="T14" fmla="*/ 135 w 788"/>
                      <a:gd name="T15" fmla="*/ 89 h 687"/>
                      <a:gd name="T16" fmla="*/ 150 w 788"/>
                      <a:gd name="T17" fmla="*/ 101 h 687"/>
                      <a:gd name="T18" fmla="*/ 163 w 788"/>
                      <a:gd name="T19" fmla="*/ 115 h 687"/>
                      <a:gd name="T20" fmla="*/ 177 w 788"/>
                      <a:gd name="T21" fmla="*/ 133 h 687"/>
                      <a:gd name="T22" fmla="*/ 187 w 788"/>
                      <a:gd name="T23" fmla="*/ 151 h 687"/>
                      <a:gd name="T24" fmla="*/ 197 w 788"/>
                      <a:gd name="T25" fmla="*/ 174 h 687"/>
                      <a:gd name="T26" fmla="*/ 211 w 788"/>
                      <a:gd name="T27" fmla="*/ 194 h 687"/>
                      <a:gd name="T28" fmla="*/ 226 w 788"/>
                      <a:gd name="T29" fmla="*/ 208 h 687"/>
                      <a:gd name="T30" fmla="*/ 246 w 788"/>
                      <a:gd name="T31" fmla="*/ 219 h 687"/>
                      <a:gd name="T32" fmla="*/ 267 w 788"/>
                      <a:gd name="T33" fmla="*/ 225 h 687"/>
                      <a:gd name="T34" fmla="*/ 287 w 788"/>
                      <a:gd name="T35" fmla="*/ 229 h 687"/>
                      <a:gd name="T36" fmla="*/ 309 w 788"/>
                      <a:gd name="T37" fmla="*/ 228 h 687"/>
                      <a:gd name="T38" fmla="*/ 330 w 788"/>
                      <a:gd name="T39" fmla="*/ 224 h 687"/>
                      <a:gd name="T40" fmla="*/ 352 w 788"/>
                      <a:gd name="T41" fmla="*/ 215 h 687"/>
                      <a:gd name="T42" fmla="*/ 370 w 788"/>
                      <a:gd name="T43" fmla="*/ 204 h 687"/>
                      <a:gd name="T44" fmla="*/ 383 w 788"/>
                      <a:gd name="T45" fmla="*/ 190 h 687"/>
                      <a:gd name="T46" fmla="*/ 391 w 788"/>
                      <a:gd name="T47" fmla="*/ 174 h 687"/>
                      <a:gd name="T48" fmla="*/ 394 w 788"/>
                      <a:gd name="T49" fmla="*/ 157 h 687"/>
                      <a:gd name="T50" fmla="*/ 390 w 788"/>
                      <a:gd name="T51" fmla="*/ 14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  <p:grpSp>
              <p:nvGrpSpPr>
                <p:cNvPr id="28689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2869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1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4 w 87"/>
                      <a:gd name="T1" fmla="*/ 78 h 233"/>
                      <a:gd name="T2" fmla="*/ 0 w 87"/>
                      <a:gd name="T3" fmla="*/ 58 h 233"/>
                      <a:gd name="T4" fmla="*/ 6 w 87"/>
                      <a:gd name="T5" fmla="*/ 35 h 233"/>
                      <a:gd name="T6" fmla="*/ 20 w 87"/>
                      <a:gd name="T7" fmla="*/ 15 h 233"/>
                      <a:gd name="T8" fmla="*/ 43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2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28 w 56"/>
                      <a:gd name="T1" fmla="*/ 83 h 249"/>
                      <a:gd name="T2" fmla="*/ 14 w 56"/>
                      <a:gd name="T3" fmla="*/ 75 h 249"/>
                      <a:gd name="T4" fmla="*/ 5 w 56"/>
                      <a:gd name="T5" fmla="*/ 63 h 249"/>
                      <a:gd name="T6" fmla="*/ 0 w 56"/>
                      <a:gd name="T7" fmla="*/ 46 h 249"/>
                      <a:gd name="T8" fmla="*/ 3 w 56"/>
                      <a:gd name="T9" fmla="*/ 29 h 249"/>
                      <a:gd name="T10" fmla="*/ 14 w 56"/>
                      <a:gd name="T11" fmla="*/ 12 h 249"/>
                      <a:gd name="T12" fmla="*/ 2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3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16 h 111"/>
                      <a:gd name="T4" fmla="*/ 10 w 43"/>
                      <a:gd name="T5" fmla="*/ 31 h 111"/>
                      <a:gd name="T6" fmla="*/ 22 w 43"/>
                      <a:gd name="T7" fmla="*/ 37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4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49 h 146"/>
                      <a:gd name="T2" fmla="*/ 9 w 211"/>
                      <a:gd name="T3" fmla="*/ 34 h 146"/>
                      <a:gd name="T4" fmla="*/ 24 w 211"/>
                      <a:gd name="T5" fmla="*/ 18 h 146"/>
                      <a:gd name="T6" fmla="*/ 41 w 211"/>
                      <a:gd name="T7" fmla="*/ 7 h 146"/>
                      <a:gd name="T8" fmla="*/ 58 w 211"/>
                      <a:gd name="T9" fmla="*/ 1 h 146"/>
                      <a:gd name="T10" fmla="*/ 74 w 211"/>
                      <a:gd name="T11" fmla="*/ 0 h 146"/>
                      <a:gd name="T12" fmla="*/ 92 w 211"/>
                      <a:gd name="T13" fmla="*/ 3 h 146"/>
                      <a:gd name="T14" fmla="*/ 105 w 211"/>
                      <a:gd name="T15" fmla="*/ 1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5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62 h 358"/>
                      <a:gd name="T2" fmla="*/ 35 w 453"/>
                      <a:gd name="T3" fmla="*/ 54 h 358"/>
                      <a:gd name="T4" fmla="*/ 66 w 453"/>
                      <a:gd name="T5" fmla="*/ 43 h 358"/>
                      <a:gd name="T6" fmla="*/ 99 w 453"/>
                      <a:gd name="T7" fmla="*/ 29 h 358"/>
                      <a:gd name="T8" fmla="*/ 130 w 453"/>
                      <a:gd name="T9" fmla="*/ 14 h 358"/>
                      <a:gd name="T10" fmla="*/ 154 w 453"/>
                      <a:gd name="T11" fmla="*/ 0 h 358"/>
                      <a:gd name="T12" fmla="*/ 164 w 453"/>
                      <a:gd name="T13" fmla="*/ 22 h 358"/>
                      <a:gd name="T14" fmla="*/ 181 w 453"/>
                      <a:gd name="T15" fmla="*/ 44 h 358"/>
                      <a:gd name="T16" fmla="*/ 201 w 453"/>
                      <a:gd name="T17" fmla="*/ 64 h 358"/>
                      <a:gd name="T18" fmla="*/ 227 w 453"/>
                      <a:gd name="T19" fmla="*/ 79 h 358"/>
                      <a:gd name="T20" fmla="*/ 203 w 453"/>
                      <a:gd name="T21" fmla="*/ 95 h 358"/>
                      <a:gd name="T22" fmla="*/ 182 w 453"/>
                      <a:gd name="T23" fmla="*/ 106 h 358"/>
                      <a:gd name="T24" fmla="*/ 154 w 453"/>
                      <a:gd name="T25" fmla="*/ 115 h 358"/>
                      <a:gd name="T26" fmla="*/ 127 w 453"/>
                      <a:gd name="T27" fmla="*/ 120 h 358"/>
                      <a:gd name="T28" fmla="*/ 108 w 453"/>
                      <a:gd name="T29" fmla="*/ 119 h 358"/>
                      <a:gd name="T30" fmla="*/ 93 w 453"/>
                      <a:gd name="T31" fmla="*/ 116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6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8 w 150"/>
                      <a:gd name="T3" fmla="*/ 53 h 220"/>
                      <a:gd name="T4" fmla="*/ 75 w 150"/>
                      <a:gd name="T5" fmla="*/ 73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7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3 w 59"/>
                      <a:gd name="T3" fmla="*/ 9 h 211"/>
                      <a:gd name="T4" fmla="*/ 22 w 59"/>
                      <a:gd name="T5" fmla="*/ 21 h 211"/>
                      <a:gd name="T6" fmla="*/ 22 w 59"/>
                      <a:gd name="T7" fmla="*/ 32 h 211"/>
                      <a:gd name="T8" fmla="*/ 27 w 59"/>
                      <a:gd name="T9" fmla="*/ 45 h 211"/>
                      <a:gd name="T10" fmla="*/ 30 w 59"/>
                      <a:gd name="T11" fmla="*/ 58 h 211"/>
                      <a:gd name="T12" fmla="*/ 30 w 59"/>
                      <a:gd name="T13" fmla="*/ 71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8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6 w 55"/>
                      <a:gd name="T1" fmla="*/ 0 h 122"/>
                      <a:gd name="T2" fmla="*/ 0 w 55"/>
                      <a:gd name="T3" fmla="*/ 8 h 122"/>
                      <a:gd name="T4" fmla="*/ 2 w 55"/>
                      <a:gd name="T5" fmla="*/ 18 h 122"/>
                      <a:gd name="T6" fmla="*/ 6 w 55"/>
                      <a:gd name="T7" fmla="*/ 26 h 122"/>
                      <a:gd name="T8" fmla="*/ 13 w 55"/>
                      <a:gd name="T9" fmla="*/ 32 h 122"/>
                      <a:gd name="T10" fmla="*/ 18 w 55"/>
                      <a:gd name="T11" fmla="*/ 37 h 122"/>
                      <a:gd name="T12" fmla="*/ 28 w 55"/>
                      <a:gd name="T13" fmla="*/ 41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9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47 w 294"/>
                      <a:gd name="T1" fmla="*/ 125 h 723"/>
                      <a:gd name="T2" fmla="*/ 129 w 294"/>
                      <a:gd name="T3" fmla="*/ 128 h 723"/>
                      <a:gd name="T4" fmla="*/ 124 w 294"/>
                      <a:gd name="T5" fmla="*/ 137 h 723"/>
                      <a:gd name="T6" fmla="*/ 121 w 294"/>
                      <a:gd name="T7" fmla="*/ 144 h 723"/>
                      <a:gd name="T8" fmla="*/ 112 w 294"/>
                      <a:gd name="T9" fmla="*/ 148 h 723"/>
                      <a:gd name="T10" fmla="*/ 88 w 294"/>
                      <a:gd name="T11" fmla="*/ 174 h 723"/>
                      <a:gd name="T12" fmla="*/ 70 w 294"/>
                      <a:gd name="T13" fmla="*/ 197 h 723"/>
                      <a:gd name="T14" fmla="*/ 46 w 294"/>
                      <a:gd name="T15" fmla="*/ 215 h 723"/>
                      <a:gd name="T16" fmla="*/ 37 w 294"/>
                      <a:gd name="T17" fmla="*/ 228 h 723"/>
                      <a:gd name="T18" fmla="*/ 0 w 294"/>
                      <a:gd name="T19" fmla="*/ 241 h 723"/>
                      <a:gd name="T20" fmla="*/ 16 w 294"/>
                      <a:gd name="T21" fmla="*/ 230 h 723"/>
                      <a:gd name="T22" fmla="*/ 31 w 294"/>
                      <a:gd name="T23" fmla="*/ 212 h 723"/>
                      <a:gd name="T24" fmla="*/ 37 w 294"/>
                      <a:gd name="T25" fmla="*/ 196 h 723"/>
                      <a:gd name="T26" fmla="*/ 39 w 294"/>
                      <a:gd name="T27" fmla="*/ 177 h 723"/>
                      <a:gd name="T28" fmla="*/ 33 w 294"/>
                      <a:gd name="T29" fmla="*/ 153 h 723"/>
                      <a:gd name="T30" fmla="*/ 50 w 294"/>
                      <a:gd name="T31" fmla="*/ 138 h 723"/>
                      <a:gd name="T32" fmla="*/ 51 w 294"/>
                      <a:gd name="T33" fmla="*/ 114 h 723"/>
                      <a:gd name="T34" fmla="*/ 51 w 294"/>
                      <a:gd name="T35" fmla="*/ 103 h 723"/>
                      <a:gd name="T36" fmla="*/ 100 w 294"/>
                      <a:gd name="T37" fmla="*/ 130 h 723"/>
                      <a:gd name="T38" fmla="*/ 76 w 294"/>
                      <a:gd name="T39" fmla="*/ 97 h 723"/>
                      <a:gd name="T40" fmla="*/ 83 w 294"/>
                      <a:gd name="T41" fmla="*/ 80 h 723"/>
                      <a:gd name="T42" fmla="*/ 93 w 294"/>
                      <a:gd name="T43" fmla="*/ 53 h 723"/>
                      <a:gd name="T44" fmla="*/ 95 w 294"/>
                      <a:gd name="T45" fmla="*/ 32 h 723"/>
                      <a:gd name="T46" fmla="*/ 88 w 294"/>
                      <a:gd name="T47" fmla="*/ 16 h 723"/>
                      <a:gd name="T48" fmla="*/ 8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>
                <a:ea typeface="굴림" charset="-127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142999"/>
            <a:ext cx="3886201" cy="55047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ko-KR" sz="2000" dirty="0">
                <a:ea typeface="굴림" charset="-127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Constant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Logarithmic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log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1800" dirty="0">
              <a:ea typeface="굴림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Linear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N-Log-N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log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Quadratic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Cubic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Exponential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1800" i="1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1800" b="1" baseline="30000" dirty="0">
              <a:latin typeface="Times New Roman" pitchFamily="18" charset="0"/>
              <a:ea typeface="굴림" charset="-127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ko-KR" sz="2000" dirty="0">
                <a:ea typeface="굴림" charset="-127"/>
              </a:rPr>
              <a:t>In a log-log chart, the slope of the line corresponds to the growth rate of the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5DD9F-51AA-5420-9EC6-BB3ED306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371601"/>
            <a:ext cx="4914898" cy="4150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Primitive Operations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411788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Basic computations performed by an algorithm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Identifiable in pseudocode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Largely independent from the programming language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Exact definition not important (we will see why later)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Assumed to take a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constant amount of time</a:t>
            </a:r>
            <a:r>
              <a:rPr lang="en-US" altLang="ko-KR" sz="2400" dirty="0">
                <a:ea typeface="굴림" charset="-127"/>
              </a:rPr>
              <a:t> in the RAM model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15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18468" y="2105513"/>
            <a:ext cx="3124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Calibri" charset="0"/>
                <a:cs typeface="Calibri" charset="0"/>
              </a:rPr>
              <a:t>Examples: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Evaluating an expression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Assigning a value to a variable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Indexing into an array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Calling a method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Returning from a method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81200"/>
              </p:ext>
            </p:extLst>
          </p:nvPr>
        </p:nvGraphicFramePr>
        <p:xfrm>
          <a:off x="6992275" y="312304"/>
          <a:ext cx="1650393" cy="139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117680" imgH="3468960" progId="MS_ClipArt_Gallery.2">
                  <p:embed/>
                </p:oleObj>
              </mc:Choice>
              <mc:Fallback>
                <p:oleObj name="Clip" r:id="rId3" imgW="4117680" imgH="3468960" progId="MS_ClipArt_Gallery.2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275" y="312304"/>
                        <a:ext cx="1650393" cy="139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Counting Primitive Operations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81493"/>
            <a:ext cx="8686799" cy="11638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970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71220" y="2383614"/>
            <a:ext cx="7401560" cy="33624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Algorithm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  <a:ea typeface="굴림" charset="-127"/>
              </a:rPr>
              <a:t>arrayMax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(</a:t>
            </a: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, </a:t>
            </a: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				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</a:rPr>
              <a:t>	     </a:t>
            </a:r>
            <a:r>
              <a:rPr lang="en-US" altLang="ko-KR" sz="2000" dirty="0">
                <a:ea typeface="굴림" charset="-127"/>
              </a:rPr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</a:rPr>
              <a:t>currentMax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[0]			 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</a:t>
            </a:r>
            <a:endParaRPr lang="en-US" altLang="ko-KR" sz="2000" dirty="0"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for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to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  1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do			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endParaRPr lang="en-US" altLang="ko-KR" sz="2000" b="1" dirty="0">
              <a:solidFill>
                <a:srgbClr val="000000"/>
              </a:solidFill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if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</a:t>
            </a:r>
            <a:r>
              <a:rPr lang="en-US" altLang="ko-KR" sz="2000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] 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then		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	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]		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  <a:endParaRPr lang="en-US" altLang="ko-KR" sz="2000" dirty="0">
              <a:solidFill>
                <a:schemeClr val="accent2"/>
              </a:solidFill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{ increment counter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}			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	return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			  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				Total	 8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Estimating Running Time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Algorithm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r>
              <a:rPr lang="en-US" altLang="ko-KR" sz="2400" dirty="0">
                <a:ea typeface="굴림" charset="-127"/>
              </a:rPr>
              <a:t> executes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8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 </a:t>
            </a:r>
            <a:r>
              <a:rPr lang="en-US" altLang="ko-KR" sz="2400" dirty="0">
                <a:ea typeface="굴림" charset="-127"/>
              </a:rPr>
              <a:t>primitive operations in the worst case.  Define:</a:t>
            </a:r>
          </a:p>
          <a:p>
            <a:pPr lvl="1" eaLnBrk="1" hangingPunct="1">
              <a:buSzTx/>
              <a:buFont typeface="Times New Roman" pitchFamily="18" charset="0"/>
              <a:buNone/>
            </a:pPr>
            <a:r>
              <a:rPr lang="en-US" altLang="ko-KR" sz="2000" b="1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	= Time taken by the fastest primitive operation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	= Time taken by the slowest primitive operation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Let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be worst-case time of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r>
              <a:rPr lang="en-US" altLang="ko-KR" sz="2400" b="1" i="1" dirty="0">
                <a:ea typeface="굴림" charset="-127"/>
              </a:rPr>
              <a:t>.</a:t>
            </a:r>
            <a:r>
              <a:rPr lang="en-US" altLang="ko-KR" sz="2400" b="1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Then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		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a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2) 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b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Hence, the running time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is bounded by two linear functions</a:t>
            </a:r>
            <a:endParaRPr lang="en-US" altLang="ko-KR" sz="2400" dirty="0">
              <a:ea typeface="굴림" charset="-127"/>
              <a:sym typeface="Symbol" pitchFamily="18" charset="2"/>
            </a:endParaRPr>
          </a:p>
        </p:txBody>
      </p:sp>
      <p:graphicFrame>
        <p:nvGraphicFramePr>
          <p:cNvPr id="717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25011"/>
              </p:ext>
            </p:extLst>
          </p:nvPr>
        </p:nvGraphicFramePr>
        <p:xfrm>
          <a:off x="7030719" y="4944815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717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719" y="4944815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Growth Rate of Running Time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Changing the hardware/ software environment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Affects 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굴림" charset="-127"/>
              </a:rPr>
              <a:t> by a constant factor, but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Does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not alter </a:t>
            </a:r>
            <a:r>
              <a:rPr lang="en-US" altLang="ko-KR" sz="2000" dirty="0">
                <a:ea typeface="굴림" charset="-127"/>
              </a:rPr>
              <a:t>the growth rate of 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)</a:t>
            </a:r>
            <a:endParaRPr lang="en-US" altLang="ko-KR" sz="20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The linear growth rate of the running time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is an intrinsic property of algorithm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endParaRPr lang="en-US" altLang="ko-KR" sz="2400" dirty="0">
              <a:ea typeface="굴림" charset="-127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82905"/>
              </p:ext>
            </p:extLst>
          </p:nvPr>
        </p:nvGraphicFramePr>
        <p:xfrm>
          <a:off x="7106920" y="4891545"/>
          <a:ext cx="1681480" cy="146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60480" imgH="3423600" progId="MS_ClipArt_Gallery.2">
                  <p:embed/>
                </p:oleObj>
              </mc:Choice>
              <mc:Fallback>
                <p:oleObj name="Clip" r:id="rId3" imgW="3660480" imgH="3423600" progId="MS_ClipArt_Gallery.2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920" y="4891545"/>
                        <a:ext cx="1681480" cy="146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Constant Factors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143000"/>
            <a:ext cx="3581401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growth rate 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not</a:t>
            </a:r>
            <a:r>
              <a:rPr lang="en-US" altLang="ko-KR" sz="2400" dirty="0">
                <a:ea typeface="굴림" charset="-127"/>
              </a:rPr>
              <a:t> affected by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constant factors or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lower-order terms</a:t>
            </a:r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Examples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+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linear function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5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8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quadratic function</a:t>
            </a:r>
          </a:p>
          <a:p>
            <a:pPr eaLnBrk="1" hangingPunct="1"/>
            <a:r>
              <a:rPr lang="en-US" altLang="ko-KR" sz="2200" dirty="0">
                <a:ea typeface="굴림" charset="-127"/>
              </a:rPr>
              <a:t>We consider when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sufficiently large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We call this “</a:t>
            </a:r>
            <a:r>
              <a:rPr lang="en-US" altLang="ko-KR" sz="2000" dirty="0">
                <a:solidFill>
                  <a:srgbClr val="0000FF"/>
                </a:solidFill>
                <a:ea typeface="굴림" charset="-127"/>
                <a:sym typeface="Symbol" pitchFamily="18" charset="2"/>
              </a:rPr>
              <a:t>Asymptotic Analysis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”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43A3E-0669-9526-D28C-1BD9D7DA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69" y="1449093"/>
            <a:ext cx="5081329" cy="395981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176C4F-3CB2-BBAF-49AB-D50DC61EB34F}"/>
              </a:ext>
            </a:extLst>
          </p:cNvPr>
          <p:cNvCxnSpPr>
            <a:cxnSpLocks/>
          </p:cNvCxnSpPr>
          <p:nvPr/>
        </p:nvCxnSpPr>
        <p:spPr>
          <a:xfrm>
            <a:off x="5996763" y="1775637"/>
            <a:ext cx="797442" cy="744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047AFC-B12D-8D7E-9CF4-D377F40C72C6}"/>
              </a:ext>
            </a:extLst>
          </p:cNvPr>
          <p:cNvCxnSpPr>
            <a:cxnSpLocks/>
          </p:cNvCxnSpPr>
          <p:nvPr/>
        </p:nvCxnSpPr>
        <p:spPr>
          <a:xfrm flipV="1">
            <a:off x="5753243" y="1850065"/>
            <a:ext cx="1040962" cy="42530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A7B620E8-9533-F504-F58D-813BF733D413}"/>
              </a:ext>
            </a:extLst>
          </p:cNvPr>
          <p:cNvSpPr txBox="1">
            <a:spLocks noChangeArrowheads="1"/>
          </p:cNvSpPr>
          <p:nvPr/>
        </p:nvSpPr>
        <p:spPr>
          <a:xfrm>
            <a:off x="6691708" y="1547994"/>
            <a:ext cx="1391588" cy="52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ea typeface="굴림" charset="-127"/>
              </a:rPr>
              <a:t>with constant factors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D17641-6BF5-9FFC-303D-13E191E53AD6}"/>
              </a:ext>
            </a:extLst>
          </p:cNvPr>
          <p:cNvSpPr txBox="1">
            <a:spLocks noChangeArrowheads="1"/>
          </p:cNvSpPr>
          <p:nvPr/>
        </p:nvSpPr>
        <p:spPr>
          <a:xfrm>
            <a:off x="5699690" y="2493893"/>
            <a:ext cx="1391588" cy="52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FF40FF"/>
                </a:solidFill>
                <a:ea typeface="굴림" charset="-127"/>
              </a:rPr>
              <a:t>without constant factors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03E629-EB5D-C60C-81E3-BC03D2A24F67}"/>
              </a:ext>
            </a:extLst>
          </p:cNvPr>
          <p:cNvCxnSpPr>
            <a:cxnSpLocks/>
          </p:cNvCxnSpPr>
          <p:nvPr/>
        </p:nvCxnSpPr>
        <p:spPr>
          <a:xfrm>
            <a:off x="5743544" y="2493893"/>
            <a:ext cx="467342" cy="94562"/>
          </a:xfrm>
          <a:prstGeom prst="line">
            <a:avLst/>
          </a:prstGeom>
          <a:ln w="190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6259F7-99E6-275C-7B23-97FCB47841B4}"/>
              </a:ext>
            </a:extLst>
          </p:cNvPr>
          <p:cNvCxnSpPr>
            <a:cxnSpLocks/>
          </p:cNvCxnSpPr>
          <p:nvPr/>
        </p:nvCxnSpPr>
        <p:spPr>
          <a:xfrm>
            <a:off x="6002873" y="2026506"/>
            <a:ext cx="208013" cy="561949"/>
          </a:xfrm>
          <a:prstGeom prst="line">
            <a:avLst/>
          </a:prstGeom>
          <a:ln w="190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Big-Oh Notation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9624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Given functions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and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), </a:t>
            </a:r>
            <a:r>
              <a:rPr lang="en-US" altLang="ko-KR" sz="2400" dirty="0">
                <a:ea typeface="굴림" charset="-127"/>
              </a:rPr>
              <a:t>we say that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is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</a:rPr>
              <a:t>if there are 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positive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constants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400" dirty="0">
                <a:ea typeface="굴림" charset="-127"/>
              </a:rPr>
              <a:t> and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ea typeface="굴림" charset="-127"/>
                <a:sym typeface="Symbol" pitchFamily="18" charset="2"/>
              </a:rPr>
              <a:t>0</a:t>
            </a:r>
            <a:r>
              <a:rPr lang="en-US" altLang="ko-KR" sz="2400" dirty="0">
                <a:ea typeface="굴림" charset="-127"/>
              </a:rPr>
              <a:t> such that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b="1" dirty="0">
                <a:ea typeface="굴림" charset="-127"/>
                <a:sym typeface="Symbol" pitchFamily="18" charset="2"/>
              </a:rPr>
              <a:t>	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cg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  </a:t>
            </a:r>
            <a:r>
              <a:rPr lang="en-US" altLang="ko-KR" sz="2400" dirty="0">
                <a:ea typeface="굴림" charset="-127"/>
              </a:rPr>
              <a:t>for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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ea typeface="굴림" charset="-127"/>
                <a:sym typeface="Symbol" pitchFamily="18" charset="2"/>
              </a:rPr>
              <a:t>0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Example: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10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cn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2)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10</a:t>
            </a: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10/(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2)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Pick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 3 </a:t>
            </a:r>
            <a:r>
              <a:rPr lang="en-US" altLang="ko-KR" sz="2000" dirty="0">
                <a:ea typeface="굴림" charset="-127"/>
              </a:rPr>
              <a:t>and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baseline="-25000" dirty="0">
                <a:ea typeface="굴림" charset="-127"/>
                <a:sym typeface="Symbol" pitchFamily="18" charset="2"/>
              </a:rPr>
              <a:t>0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 10</a:t>
            </a:r>
            <a:endParaRPr lang="en-US" altLang="ko-KR" sz="2000" dirty="0"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FC06D-0DF0-6A69-C715-DA4A5ED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650702" cy="39683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Example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338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Example: the function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is not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cn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The above inequality cannot be satisfied since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</a:rPr>
              <a:t> must be a constant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16174-1F12-0799-16D2-B9002BE2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143000"/>
            <a:ext cx="482331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3381931" y="370902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  <a:ea typeface="굴림" charset="-127"/>
              </a:rPr>
              <a:t>Algorithm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1366908" y="3632621"/>
            <a:ext cx="623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Input</a:t>
            </a:r>
            <a:endParaRPr lang="en-US" altLang="ko-KR" dirty="0">
              <a:solidFill>
                <a:srgbClr val="C00000"/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3558" name="Rectangle 76"/>
          <p:cNvSpPr>
            <a:spLocks noChangeArrowheads="1"/>
          </p:cNvSpPr>
          <p:nvPr/>
        </p:nvSpPr>
        <p:spPr bwMode="auto">
          <a:xfrm>
            <a:off x="6656446" y="3632620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3F458C"/>
                </a:solidFill>
                <a:latin typeface="Comic Sans MS" panose="030F0902030302020204" pitchFamily="66" charset="0"/>
                <a:ea typeface="굴림" charset="-127"/>
              </a:rPr>
              <a:t>Output</a:t>
            </a:r>
            <a:endParaRPr lang="en-US" altLang="ko-KR" dirty="0">
              <a:solidFill>
                <a:srgbClr val="3F458C"/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3F9B85-DB29-3595-9918-310659643E18}"/>
              </a:ext>
            </a:extLst>
          </p:cNvPr>
          <p:cNvGrpSpPr/>
          <p:nvPr/>
        </p:nvGrpSpPr>
        <p:grpSpPr>
          <a:xfrm>
            <a:off x="774406" y="2296342"/>
            <a:ext cx="346055" cy="1178520"/>
            <a:chOff x="940109" y="2521001"/>
            <a:chExt cx="346055" cy="1178520"/>
          </a:xfrm>
        </p:grpSpPr>
        <p:sp>
          <p:nvSpPr>
            <p:cNvPr id="23570" name="Freeform 96"/>
            <p:cNvSpPr>
              <a:spLocks/>
            </p:cNvSpPr>
            <p:nvPr/>
          </p:nvSpPr>
          <p:spPr bwMode="auto">
            <a:xfrm>
              <a:off x="1034488" y="3583363"/>
              <a:ext cx="251676" cy="11615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1" name="Oval 97"/>
            <p:cNvSpPr>
              <a:spLocks noChangeArrowheads="1"/>
            </p:cNvSpPr>
            <p:nvPr/>
          </p:nvSpPr>
          <p:spPr bwMode="auto">
            <a:xfrm>
              <a:off x="1041747" y="3629343"/>
              <a:ext cx="1694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2" name="Oval 98"/>
            <p:cNvSpPr>
              <a:spLocks noChangeArrowheads="1"/>
            </p:cNvSpPr>
            <p:nvPr/>
          </p:nvSpPr>
          <p:spPr bwMode="auto">
            <a:xfrm>
              <a:off x="1153066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3" name="Freeform 99"/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4" name="Freeform 100"/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5" name="Freeform 101"/>
            <p:cNvSpPr>
              <a:spLocks/>
            </p:cNvSpPr>
            <p:nvPr/>
          </p:nvSpPr>
          <p:spPr bwMode="auto">
            <a:xfrm>
              <a:off x="1003028" y="3099371"/>
              <a:ext cx="220217" cy="503352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6" name="Freeform 102"/>
            <p:cNvSpPr>
              <a:spLocks/>
            </p:cNvSpPr>
            <p:nvPr/>
          </p:nvSpPr>
          <p:spPr bwMode="auto">
            <a:xfrm>
              <a:off x="1128866" y="3273608"/>
              <a:ext cx="16940" cy="309755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7" name="Freeform 103"/>
            <p:cNvSpPr>
              <a:spLocks/>
            </p:cNvSpPr>
            <p:nvPr/>
          </p:nvSpPr>
          <p:spPr bwMode="auto">
            <a:xfrm>
              <a:off x="1034488" y="2579080"/>
              <a:ext cx="125838" cy="171817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8" name="Freeform 104"/>
            <p:cNvSpPr>
              <a:spLocks/>
            </p:cNvSpPr>
            <p:nvPr/>
          </p:nvSpPr>
          <p:spPr bwMode="auto">
            <a:xfrm>
              <a:off x="1003028" y="2521001"/>
              <a:ext cx="174237" cy="152458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9" name="Freeform 105"/>
            <p:cNvSpPr>
              <a:spLocks/>
            </p:cNvSpPr>
            <p:nvPr/>
          </p:nvSpPr>
          <p:spPr bwMode="auto">
            <a:xfrm>
              <a:off x="1051427" y="2673458"/>
              <a:ext cx="94379" cy="11615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Freeform 106"/>
            <p:cNvSpPr>
              <a:spLocks/>
            </p:cNvSpPr>
            <p:nvPr/>
          </p:nvSpPr>
          <p:spPr bwMode="auto">
            <a:xfrm>
              <a:off x="940109" y="2750897"/>
              <a:ext cx="314595" cy="387194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Line 107"/>
            <p:cNvSpPr>
              <a:spLocks noChangeShapeType="1"/>
            </p:cNvSpPr>
            <p:nvPr/>
          </p:nvSpPr>
          <p:spPr bwMode="auto">
            <a:xfrm flipV="1">
              <a:off x="1208725" y="2905774"/>
              <a:ext cx="2420" cy="38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2" name="Freeform 108"/>
            <p:cNvSpPr>
              <a:spLocks/>
            </p:cNvSpPr>
            <p:nvPr/>
          </p:nvSpPr>
          <p:spPr bwMode="auto">
            <a:xfrm>
              <a:off x="940109" y="2983213"/>
              <a:ext cx="94379" cy="212957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3" name="Freeform 109"/>
            <p:cNvSpPr>
              <a:spLocks/>
            </p:cNvSpPr>
            <p:nvPr/>
          </p:nvSpPr>
          <p:spPr bwMode="auto">
            <a:xfrm>
              <a:off x="1208725" y="2944494"/>
              <a:ext cx="45979" cy="212957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30107-BDD2-F297-564F-779ECA4E56CC}"/>
              </a:ext>
            </a:extLst>
          </p:cNvPr>
          <p:cNvGrpSpPr/>
          <p:nvPr/>
        </p:nvGrpSpPr>
        <p:grpSpPr>
          <a:xfrm>
            <a:off x="1277759" y="2025306"/>
            <a:ext cx="440433" cy="1488276"/>
            <a:chOff x="1443462" y="2249965"/>
            <a:chExt cx="440433" cy="1488276"/>
          </a:xfrm>
        </p:grpSpPr>
        <p:sp>
          <p:nvSpPr>
            <p:cNvPr id="23584" name="Freeform 110"/>
            <p:cNvSpPr>
              <a:spLocks/>
            </p:cNvSpPr>
            <p:nvPr/>
          </p:nvSpPr>
          <p:spPr bwMode="auto">
            <a:xfrm>
              <a:off x="1554780" y="3583363"/>
              <a:ext cx="329115" cy="154878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Oval 111"/>
            <p:cNvSpPr>
              <a:spLocks noChangeArrowheads="1"/>
            </p:cNvSpPr>
            <p:nvPr/>
          </p:nvSpPr>
          <p:spPr bwMode="auto">
            <a:xfrm>
              <a:off x="1576560" y="3629343"/>
              <a:ext cx="242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6" name="Oval 112"/>
            <p:cNvSpPr>
              <a:spLocks noChangeArrowheads="1"/>
            </p:cNvSpPr>
            <p:nvPr/>
          </p:nvSpPr>
          <p:spPr bwMode="auto">
            <a:xfrm>
              <a:off x="1702398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7" name="Freeform 113"/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8" name="Freeform 114"/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9" name="Freeform 115"/>
            <p:cNvSpPr>
              <a:spLocks/>
            </p:cNvSpPr>
            <p:nvPr/>
          </p:nvSpPr>
          <p:spPr bwMode="auto">
            <a:xfrm>
              <a:off x="1523320" y="2983213"/>
              <a:ext cx="280716" cy="638870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0" name="Freeform 116"/>
            <p:cNvSpPr>
              <a:spLocks/>
            </p:cNvSpPr>
            <p:nvPr/>
          </p:nvSpPr>
          <p:spPr bwMode="auto">
            <a:xfrm>
              <a:off x="1678198" y="3176810"/>
              <a:ext cx="16940" cy="406553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1" name="Freeform 117"/>
            <p:cNvSpPr>
              <a:spLocks/>
            </p:cNvSpPr>
            <p:nvPr/>
          </p:nvSpPr>
          <p:spPr bwMode="auto">
            <a:xfrm>
              <a:off x="1554780" y="2308044"/>
              <a:ext cx="171817" cy="23231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2" name="Freeform 118"/>
            <p:cNvSpPr>
              <a:spLocks/>
            </p:cNvSpPr>
            <p:nvPr/>
          </p:nvSpPr>
          <p:spPr bwMode="auto">
            <a:xfrm>
              <a:off x="1523320" y="2249965"/>
              <a:ext cx="217797" cy="193597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3" name="Freeform 119"/>
            <p:cNvSpPr>
              <a:spLocks/>
            </p:cNvSpPr>
            <p:nvPr/>
          </p:nvSpPr>
          <p:spPr bwMode="auto">
            <a:xfrm>
              <a:off x="1569300" y="2462922"/>
              <a:ext cx="125838" cy="11615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4" name="Freeform 120"/>
            <p:cNvSpPr>
              <a:spLocks/>
            </p:cNvSpPr>
            <p:nvPr/>
          </p:nvSpPr>
          <p:spPr bwMode="auto">
            <a:xfrm>
              <a:off x="1443462" y="2540360"/>
              <a:ext cx="392034" cy="481572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5" name="Line 121"/>
            <p:cNvSpPr>
              <a:spLocks noChangeShapeType="1"/>
            </p:cNvSpPr>
            <p:nvPr/>
          </p:nvSpPr>
          <p:spPr bwMode="auto">
            <a:xfrm flipV="1">
              <a:off x="1772577" y="2731537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6" name="Freeform 122"/>
            <p:cNvSpPr>
              <a:spLocks/>
            </p:cNvSpPr>
            <p:nvPr/>
          </p:nvSpPr>
          <p:spPr bwMode="auto">
            <a:xfrm>
              <a:off x="1443462" y="2828336"/>
              <a:ext cx="125838" cy="251676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7" name="Freeform 123"/>
            <p:cNvSpPr>
              <a:spLocks/>
            </p:cNvSpPr>
            <p:nvPr/>
          </p:nvSpPr>
          <p:spPr bwMode="auto">
            <a:xfrm>
              <a:off x="1772577" y="2789616"/>
              <a:ext cx="62919" cy="271036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6C0E7-E50B-8CCA-DD38-F11DB222BA71}"/>
              </a:ext>
            </a:extLst>
          </p:cNvPr>
          <p:cNvGrpSpPr/>
          <p:nvPr/>
        </p:nvGrpSpPr>
        <p:grpSpPr>
          <a:xfrm>
            <a:off x="1858550" y="2603677"/>
            <a:ext cx="266196" cy="909905"/>
            <a:chOff x="2024253" y="2828336"/>
            <a:chExt cx="266196" cy="909905"/>
          </a:xfrm>
        </p:grpSpPr>
        <p:sp>
          <p:nvSpPr>
            <p:cNvPr id="23598" name="Freeform 124"/>
            <p:cNvSpPr>
              <a:spLocks/>
            </p:cNvSpPr>
            <p:nvPr/>
          </p:nvSpPr>
          <p:spPr bwMode="auto">
            <a:xfrm>
              <a:off x="2104112" y="3641443"/>
              <a:ext cx="186337" cy="96798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9" name="Oval 125"/>
            <p:cNvSpPr>
              <a:spLocks noChangeArrowheads="1"/>
            </p:cNvSpPr>
            <p:nvPr/>
          </p:nvSpPr>
          <p:spPr bwMode="auto">
            <a:xfrm>
              <a:off x="2111372" y="3668062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0" name="Oval 126"/>
            <p:cNvSpPr>
              <a:spLocks noChangeArrowheads="1"/>
            </p:cNvSpPr>
            <p:nvPr/>
          </p:nvSpPr>
          <p:spPr bwMode="auto">
            <a:xfrm>
              <a:off x="2188811" y="3668062"/>
              <a:ext cx="242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1" name="Freeform 127"/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2" name="Freeform 128"/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3" name="Freeform 129"/>
            <p:cNvSpPr>
              <a:spLocks/>
            </p:cNvSpPr>
            <p:nvPr/>
          </p:nvSpPr>
          <p:spPr bwMode="auto">
            <a:xfrm>
              <a:off x="2087172" y="3292968"/>
              <a:ext cx="157298" cy="367834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4" name="Freeform 130"/>
            <p:cNvSpPr>
              <a:spLocks/>
            </p:cNvSpPr>
            <p:nvPr/>
          </p:nvSpPr>
          <p:spPr bwMode="auto">
            <a:xfrm>
              <a:off x="2181551" y="3409126"/>
              <a:ext cx="2420" cy="23231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5" name="Freeform 131"/>
            <p:cNvSpPr>
              <a:spLocks/>
            </p:cNvSpPr>
            <p:nvPr/>
          </p:nvSpPr>
          <p:spPr bwMode="auto">
            <a:xfrm>
              <a:off x="2104112" y="2886415"/>
              <a:ext cx="94379" cy="135518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6" name="Freeform 132"/>
            <p:cNvSpPr>
              <a:spLocks/>
            </p:cNvSpPr>
            <p:nvPr/>
          </p:nvSpPr>
          <p:spPr bwMode="auto">
            <a:xfrm>
              <a:off x="2072652" y="2828336"/>
              <a:ext cx="140358" cy="135518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7" name="Freeform 133"/>
            <p:cNvSpPr>
              <a:spLocks/>
            </p:cNvSpPr>
            <p:nvPr/>
          </p:nvSpPr>
          <p:spPr bwMode="auto">
            <a:xfrm>
              <a:off x="2118632" y="2963853"/>
              <a:ext cx="62919" cy="77439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8" name="Freeform 134"/>
            <p:cNvSpPr>
              <a:spLocks/>
            </p:cNvSpPr>
            <p:nvPr/>
          </p:nvSpPr>
          <p:spPr bwMode="auto">
            <a:xfrm>
              <a:off x="2024253" y="3002573"/>
              <a:ext cx="234737" cy="309755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9" name="Line 135"/>
            <p:cNvSpPr>
              <a:spLocks noChangeShapeType="1"/>
            </p:cNvSpPr>
            <p:nvPr/>
          </p:nvSpPr>
          <p:spPr bwMode="auto">
            <a:xfrm flipV="1">
              <a:off x="2229950" y="3118731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0" name="Freeform 136"/>
            <p:cNvSpPr>
              <a:spLocks/>
            </p:cNvSpPr>
            <p:nvPr/>
          </p:nvSpPr>
          <p:spPr bwMode="auto">
            <a:xfrm>
              <a:off x="2041193" y="3196170"/>
              <a:ext cx="62919" cy="154878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1" name="Freeform 137"/>
            <p:cNvSpPr>
              <a:spLocks/>
            </p:cNvSpPr>
            <p:nvPr/>
          </p:nvSpPr>
          <p:spPr bwMode="auto">
            <a:xfrm>
              <a:off x="2229950" y="3157450"/>
              <a:ext cx="29040" cy="174237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ABB5C5-D00B-71F0-09B8-744BBA4D8A9D}"/>
              </a:ext>
            </a:extLst>
          </p:cNvPr>
          <p:cNvGrpSpPr/>
          <p:nvPr/>
        </p:nvGrpSpPr>
        <p:grpSpPr>
          <a:xfrm>
            <a:off x="2313503" y="2758554"/>
            <a:ext cx="220217" cy="755028"/>
            <a:chOff x="2479206" y="2983213"/>
            <a:chExt cx="220217" cy="755028"/>
          </a:xfrm>
        </p:grpSpPr>
        <p:sp>
          <p:nvSpPr>
            <p:cNvPr id="23612" name="Freeform 138"/>
            <p:cNvSpPr>
              <a:spLocks/>
            </p:cNvSpPr>
            <p:nvPr/>
          </p:nvSpPr>
          <p:spPr bwMode="auto">
            <a:xfrm>
              <a:off x="2527606" y="3660802"/>
              <a:ext cx="171817" cy="77439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3" name="Freeform 139"/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4" name="Freeform 140"/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5" name="Freeform 141"/>
            <p:cNvSpPr>
              <a:spLocks/>
            </p:cNvSpPr>
            <p:nvPr/>
          </p:nvSpPr>
          <p:spPr bwMode="auto">
            <a:xfrm>
              <a:off x="2510666" y="3351047"/>
              <a:ext cx="142778" cy="329115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6" name="Freeform 142"/>
            <p:cNvSpPr>
              <a:spLocks/>
            </p:cNvSpPr>
            <p:nvPr/>
          </p:nvSpPr>
          <p:spPr bwMode="auto">
            <a:xfrm>
              <a:off x="2590525" y="3447846"/>
              <a:ext cx="14520" cy="212957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7" name="Freeform 143"/>
            <p:cNvSpPr>
              <a:spLocks/>
            </p:cNvSpPr>
            <p:nvPr/>
          </p:nvSpPr>
          <p:spPr bwMode="auto">
            <a:xfrm>
              <a:off x="2527606" y="3021933"/>
              <a:ext cx="77439" cy="11615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8" name="Freeform 144"/>
            <p:cNvSpPr>
              <a:spLocks/>
            </p:cNvSpPr>
            <p:nvPr/>
          </p:nvSpPr>
          <p:spPr bwMode="auto">
            <a:xfrm>
              <a:off x="2510666" y="2983213"/>
              <a:ext cx="111318" cy="96798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9" name="Freeform 145"/>
            <p:cNvSpPr>
              <a:spLocks/>
            </p:cNvSpPr>
            <p:nvPr/>
          </p:nvSpPr>
          <p:spPr bwMode="auto">
            <a:xfrm>
              <a:off x="2542125" y="3099371"/>
              <a:ext cx="48399" cy="58079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0" name="Freeform 146"/>
            <p:cNvSpPr>
              <a:spLocks/>
            </p:cNvSpPr>
            <p:nvPr/>
          </p:nvSpPr>
          <p:spPr bwMode="auto">
            <a:xfrm>
              <a:off x="2479206" y="3138091"/>
              <a:ext cx="188757" cy="23231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1" name="Line 147"/>
            <p:cNvSpPr>
              <a:spLocks noChangeShapeType="1"/>
            </p:cNvSpPr>
            <p:nvPr/>
          </p:nvSpPr>
          <p:spPr bwMode="auto">
            <a:xfrm flipV="1">
              <a:off x="2636504" y="3234889"/>
              <a:ext cx="2420" cy="19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2" name="Freeform 148"/>
            <p:cNvSpPr>
              <a:spLocks/>
            </p:cNvSpPr>
            <p:nvPr/>
          </p:nvSpPr>
          <p:spPr bwMode="auto">
            <a:xfrm>
              <a:off x="2479206" y="3273608"/>
              <a:ext cx="62919" cy="135518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3" name="Freeform 149"/>
            <p:cNvSpPr>
              <a:spLocks/>
            </p:cNvSpPr>
            <p:nvPr/>
          </p:nvSpPr>
          <p:spPr bwMode="auto">
            <a:xfrm>
              <a:off x="2636504" y="3254249"/>
              <a:ext cx="31460" cy="135518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61" name="AutoShape 154"/>
          <p:cNvSpPr>
            <a:spLocks noChangeArrowheads="1"/>
          </p:cNvSpPr>
          <p:nvPr/>
        </p:nvSpPr>
        <p:spPr bwMode="auto">
          <a:xfrm>
            <a:off x="2728277" y="2666253"/>
            <a:ext cx="580791" cy="348475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23563" name="Text Box 159"/>
          <p:cNvSpPr txBox="1">
            <a:spLocks noChangeArrowheads="1"/>
          </p:cNvSpPr>
          <p:nvPr/>
        </p:nvSpPr>
        <p:spPr bwMode="auto">
          <a:xfrm>
            <a:off x="228599" y="1023912"/>
            <a:ext cx="8695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omic Sans MS" panose="030F0902030302020204" pitchFamily="66" charset="0"/>
                <a:ea typeface="굴림" charset="-127"/>
              </a:rPr>
              <a:t>An </a:t>
            </a:r>
            <a:r>
              <a:rPr lang="en-US" altLang="ko-KR" b="1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algorithm</a:t>
            </a:r>
            <a:r>
              <a:rPr lang="en-US" altLang="ko-KR" dirty="0">
                <a:latin typeface="Comic Sans MS" panose="030F0902030302020204" pitchFamily="66" charset="0"/>
                <a:ea typeface="굴림" charset="-127"/>
              </a:rPr>
              <a:t> is a step-by-step procedure for solving a problem in a finite amount of time.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CAA1B-DBFE-C1E1-A37F-740E431AA6A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210209"/>
            <a:ext cx="8686799" cy="732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ea typeface="굴림" charset="-127"/>
              </a:rPr>
              <a:t>What Is An Algorithm?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4DB99-E879-7328-0D22-FBCA68259EE3}"/>
              </a:ext>
            </a:extLst>
          </p:cNvPr>
          <p:cNvSpPr/>
          <p:nvPr/>
        </p:nvSpPr>
        <p:spPr>
          <a:xfrm>
            <a:off x="219869" y="4070604"/>
            <a:ext cx="8802211" cy="2533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Input: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Zero or more quantities (externally produced)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Output: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One or more quantities 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Definiteness: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Clarity, precision of each instruction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Finiteness: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The algorithm has to stop after a finite (may be very large) number of steps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Effectiveness: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Each instruction has to be basic enough and feasible</a:t>
            </a:r>
            <a:endParaRPr lang="en-US" sz="2000" dirty="0">
              <a:solidFill>
                <a:srgbClr val="FF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D675EE-70B4-4B1B-66F7-40CE28D70949}"/>
              </a:ext>
            </a:extLst>
          </p:cNvPr>
          <p:cNvGrpSpPr/>
          <p:nvPr/>
        </p:nvGrpSpPr>
        <p:grpSpPr>
          <a:xfrm>
            <a:off x="6092008" y="2772265"/>
            <a:ext cx="220217" cy="755028"/>
            <a:chOff x="2479206" y="2983213"/>
            <a:chExt cx="220217" cy="755028"/>
          </a:xfrm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FD63DF89-ADB1-6FB9-D4D4-70BEFE412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606" y="3660802"/>
              <a:ext cx="171817" cy="77439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3CDA7F3C-4DAD-E742-1675-6686775CC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5803A085-E952-179A-0A64-0DC959A4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20B2006E-95F0-06DB-4BD3-FBD5D1224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666" y="3351047"/>
              <a:ext cx="142778" cy="329115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42">
              <a:extLst>
                <a:ext uri="{FF2B5EF4-FFF2-40B4-BE49-F238E27FC236}">
                  <a16:creationId xmlns:a16="http://schemas.microsoft.com/office/drawing/2014/main" id="{BDEBD23B-31EB-276D-1FF4-E978149F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447846"/>
              <a:ext cx="14520" cy="212957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43">
              <a:extLst>
                <a:ext uri="{FF2B5EF4-FFF2-40B4-BE49-F238E27FC236}">
                  <a16:creationId xmlns:a16="http://schemas.microsoft.com/office/drawing/2014/main" id="{C7037671-EAD4-5318-969F-1ACCDFA9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606" y="3021933"/>
              <a:ext cx="77439" cy="11615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44">
              <a:extLst>
                <a:ext uri="{FF2B5EF4-FFF2-40B4-BE49-F238E27FC236}">
                  <a16:creationId xmlns:a16="http://schemas.microsoft.com/office/drawing/2014/main" id="{5338B6FD-1114-CAEB-472A-53C051CF8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666" y="2983213"/>
              <a:ext cx="111318" cy="96798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45">
              <a:extLst>
                <a:ext uri="{FF2B5EF4-FFF2-40B4-BE49-F238E27FC236}">
                  <a16:creationId xmlns:a16="http://schemas.microsoft.com/office/drawing/2014/main" id="{76748865-3831-03CB-6382-8135025F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125" y="3099371"/>
              <a:ext cx="48399" cy="58079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46">
              <a:extLst>
                <a:ext uri="{FF2B5EF4-FFF2-40B4-BE49-F238E27FC236}">
                  <a16:creationId xmlns:a16="http://schemas.microsoft.com/office/drawing/2014/main" id="{6C9BB9BB-5FA6-9A87-57BE-E7AC8D451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06" y="3138091"/>
              <a:ext cx="188757" cy="23231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47">
              <a:extLst>
                <a:ext uri="{FF2B5EF4-FFF2-40B4-BE49-F238E27FC236}">
                  <a16:creationId xmlns:a16="http://schemas.microsoft.com/office/drawing/2014/main" id="{BFA6BF9B-C2D5-7BCB-BC9A-291418421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504" y="3234889"/>
              <a:ext cx="2420" cy="19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48">
              <a:extLst>
                <a:ext uri="{FF2B5EF4-FFF2-40B4-BE49-F238E27FC236}">
                  <a16:creationId xmlns:a16="http://schemas.microsoft.com/office/drawing/2014/main" id="{21257BA6-5924-53DC-9A66-D25CED7C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06" y="3273608"/>
              <a:ext cx="62919" cy="135518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49">
              <a:extLst>
                <a:ext uri="{FF2B5EF4-FFF2-40B4-BE49-F238E27FC236}">
                  <a16:creationId xmlns:a16="http://schemas.microsoft.com/office/drawing/2014/main" id="{A862C95D-AB51-E29D-8B69-BFD31A3B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504" y="3254249"/>
              <a:ext cx="31460" cy="135518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7C3142-6F22-B620-02BE-4DB51E0042EF}"/>
              </a:ext>
            </a:extLst>
          </p:cNvPr>
          <p:cNvGrpSpPr/>
          <p:nvPr/>
        </p:nvGrpSpPr>
        <p:grpSpPr>
          <a:xfrm>
            <a:off x="6512924" y="2630860"/>
            <a:ext cx="266196" cy="909905"/>
            <a:chOff x="2024253" y="2828336"/>
            <a:chExt cx="266196" cy="909905"/>
          </a:xfrm>
        </p:grpSpPr>
        <p:sp>
          <p:nvSpPr>
            <p:cNvPr id="32" name="Freeform 124">
              <a:extLst>
                <a:ext uri="{FF2B5EF4-FFF2-40B4-BE49-F238E27FC236}">
                  <a16:creationId xmlns:a16="http://schemas.microsoft.com/office/drawing/2014/main" id="{95F136C9-F8F8-24AA-8CC7-4D852AA8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2" y="3641443"/>
              <a:ext cx="186337" cy="96798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Oval 125">
              <a:extLst>
                <a:ext uri="{FF2B5EF4-FFF2-40B4-BE49-F238E27FC236}">
                  <a16:creationId xmlns:a16="http://schemas.microsoft.com/office/drawing/2014/main" id="{E695E2D2-419E-D518-211A-961B0791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2" y="3668062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34" name="Oval 126">
              <a:extLst>
                <a:ext uri="{FF2B5EF4-FFF2-40B4-BE49-F238E27FC236}">
                  <a16:creationId xmlns:a16="http://schemas.microsoft.com/office/drawing/2014/main" id="{4C6B44B8-1C84-4CBE-94F3-CC2E8FEA1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811" y="3668062"/>
              <a:ext cx="242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35" name="Freeform 127">
              <a:extLst>
                <a:ext uri="{FF2B5EF4-FFF2-40B4-BE49-F238E27FC236}">
                  <a16:creationId xmlns:a16="http://schemas.microsoft.com/office/drawing/2014/main" id="{E26E1F56-9045-D090-20BC-9D571B96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A1FE717D-A622-058A-0295-1E33D9288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E056EC67-0278-510C-F2D5-D6F2F906D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172" y="3292968"/>
              <a:ext cx="157298" cy="367834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5007E4CF-FFAD-B86C-57EA-93E18E6C0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551" y="3409126"/>
              <a:ext cx="2420" cy="23231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C4919582-79E1-3146-0674-D95B07BD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2" y="2886415"/>
              <a:ext cx="94379" cy="135518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3B2941C7-D145-7C85-6D00-39C72F5F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52" y="2828336"/>
              <a:ext cx="140358" cy="135518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FF3D3457-0104-045E-581B-FB1E0A66B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32" y="2963853"/>
              <a:ext cx="62919" cy="77439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134">
              <a:extLst>
                <a:ext uri="{FF2B5EF4-FFF2-40B4-BE49-F238E27FC236}">
                  <a16:creationId xmlns:a16="http://schemas.microsoft.com/office/drawing/2014/main" id="{B3624A30-52D7-D580-8AEC-DCF6100F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253" y="3002573"/>
              <a:ext cx="234737" cy="309755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35">
              <a:extLst>
                <a:ext uri="{FF2B5EF4-FFF2-40B4-BE49-F238E27FC236}">
                  <a16:creationId xmlns:a16="http://schemas.microsoft.com/office/drawing/2014/main" id="{8AF10514-4BC7-5BFC-25D5-724D66067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950" y="3118731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136">
              <a:extLst>
                <a:ext uri="{FF2B5EF4-FFF2-40B4-BE49-F238E27FC236}">
                  <a16:creationId xmlns:a16="http://schemas.microsoft.com/office/drawing/2014/main" id="{19C6A84D-4285-051F-59FC-114E0785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193" y="3196170"/>
              <a:ext cx="62919" cy="154878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137">
              <a:extLst>
                <a:ext uri="{FF2B5EF4-FFF2-40B4-BE49-F238E27FC236}">
                  <a16:creationId xmlns:a16="http://schemas.microsoft.com/office/drawing/2014/main" id="{9EB9B06F-6E52-131A-3E8A-B62C7B06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950" y="3157450"/>
              <a:ext cx="29040" cy="174237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8099DE-A85D-AEB6-9D9D-A6565300B825}"/>
              </a:ext>
            </a:extLst>
          </p:cNvPr>
          <p:cNvGrpSpPr/>
          <p:nvPr/>
        </p:nvGrpSpPr>
        <p:grpSpPr>
          <a:xfrm>
            <a:off x="7018069" y="2386784"/>
            <a:ext cx="346055" cy="1178520"/>
            <a:chOff x="940109" y="2521001"/>
            <a:chExt cx="346055" cy="1178520"/>
          </a:xfrm>
        </p:grpSpPr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9CA99E5C-5E71-8AE9-E94E-12860B5C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88" y="3583363"/>
              <a:ext cx="251676" cy="11615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Oval 97">
              <a:extLst>
                <a:ext uri="{FF2B5EF4-FFF2-40B4-BE49-F238E27FC236}">
                  <a16:creationId xmlns:a16="http://schemas.microsoft.com/office/drawing/2014/main" id="{FFE59711-6EB5-AD82-98DD-E8CBFDFC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747" y="3629343"/>
              <a:ext cx="1694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49" name="Oval 98">
              <a:extLst>
                <a:ext uri="{FF2B5EF4-FFF2-40B4-BE49-F238E27FC236}">
                  <a16:creationId xmlns:a16="http://schemas.microsoft.com/office/drawing/2014/main" id="{D700C03F-9D21-916A-D67B-12E3049C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066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3A27BCBA-6A67-D904-C1D1-ED3405F9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4BC528A4-FDF7-09E7-66C9-777173AA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8864982C-DD12-4154-49DE-81846E749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28" y="3099371"/>
              <a:ext cx="220217" cy="503352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D6B549DE-12FB-55A4-B266-481420EA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273608"/>
              <a:ext cx="16940" cy="309755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D70FD398-507D-4E7D-DD7A-C42C6BCD1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88" y="2579080"/>
              <a:ext cx="125838" cy="171817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30B1272C-D2EF-95AD-6554-23578A9D3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28" y="2521001"/>
              <a:ext cx="174237" cy="152458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FC00CF1D-90C0-81E3-C01E-1B82707D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427" y="2673458"/>
              <a:ext cx="94379" cy="11615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2EC5119C-4643-2FC2-09A5-6554ADA1B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09" y="2750897"/>
              <a:ext cx="314595" cy="387194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107">
              <a:extLst>
                <a:ext uri="{FF2B5EF4-FFF2-40B4-BE49-F238E27FC236}">
                  <a16:creationId xmlns:a16="http://schemas.microsoft.com/office/drawing/2014/main" id="{FF38759D-9C62-1FFC-C433-BE039E7A8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8725" y="2905774"/>
              <a:ext cx="2420" cy="38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417E8615-E06A-38B0-34DC-AFFA71D21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09" y="2983213"/>
              <a:ext cx="94379" cy="212957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6DD05AA6-383B-A02D-E973-8E00E8407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725" y="2944494"/>
              <a:ext cx="45979" cy="212957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5D5B76-9A80-CD0C-6887-2EAA6E4450CD}"/>
              </a:ext>
            </a:extLst>
          </p:cNvPr>
          <p:cNvGrpSpPr/>
          <p:nvPr/>
        </p:nvGrpSpPr>
        <p:grpSpPr>
          <a:xfrm>
            <a:off x="7635326" y="2089893"/>
            <a:ext cx="440433" cy="1488276"/>
            <a:chOff x="1443462" y="2249965"/>
            <a:chExt cx="440433" cy="1488276"/>
          </a:xfrm>
        </p:grpSpPr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B682B682-238B-2B71-375A-DE65EBF6D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780" y="3583363"/>
              <a:ext cx="329115" cy="154878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Oval 111">
              <a:extLst>
                <a:ext uri="{FF2B5EF4-FFF2-40B4-BE49-F238E27FC236}">
                  <a16:creationId xmlns:a16="http://schemas.microsoft.com/office/drawing/2014/main" id="{49A11106-50FA-0DC7-7DAB-ED11CBB5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560" y="3629343"/>
              <a:ext cx="242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52" name="Oval 112">
              <a:extLst>
                <a:ext uri="{FF2B5EF4-FFF2-40B4-BE49-F238E27FC236}">
                  <a16:creationId xmlns:a16="http://schemas.microsoft.com/office/drawing/2014/main" id="{93E54D50-3534-57DD-DCA8-9DF16852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398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53" name="Freeform 113">
              <a:extLst>
                <a:ext uri="{FF2B5EF4-FFF2-40B4-BE49-F238E27FC236}">
                  <a16:creationId xmlns:a16="http://schemas.microsoft.com/office/drawing/2014/main" id="{7C991C77-0789-D179-DC3A-03DC0EF6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54" name="Freeform 114">
              <a:extLst>
                <a:ext uri="{FF2B5EF4-FFF2-40B4-BE49-F238E27FC236}">
                  <a16:creationId xmlns:a16="http://schemas.microsoft.com/office/drawing/2014/main" id="{72634241-4D32-0AEE-575E-E18A20C72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Freeform 115">
              <a:extLst>
                <a:ext uri="{FF2B5EF4-FFF2-40B4-BE49-F238E27FC236}">
                  <a16:creationId xmlns:a16="http://schemas.microsoft.com/office/drawing/2014/main" id="{F26938A6-78C1-550C-527E-C8D6958B3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320" y="2983213"/>
              <a:ext cx="280716" cy="638870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8" name="Freeform 116">
              <a:extLst>
                <a:ext uri="{FF2B5EF4-FFF2-40B4-BE49-F238E27FC236}">
                  <a16:creationId xmlns:a16="http://schemas.microsoft.com/office/drawing/2014/main" id="{D032F02B-C69D-D148-DCAB-08A320DE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176810"/>
              <a:ext cx="16940" cy="406553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9" name="Freeform 117">
              <a:extLst>
                <a:ext uri="{FF2B5EF4-FFF2-40B4-BE49-F238E27FC236}">
                  <a16:creationId xmlns:a16="http://schemas.microsoft.com/office/drawing/2014/main" id="{8E516BFD-F9CB-704F-6389-7DBDF033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780" y="2308044"/>
              <a:ext cx="171817" cy="23231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0" name="Freeform 118">
              <a:extLst>
                <a:ext uri="{FF2B5EF4-FFF2-40B4-BE49-F238E27FC236}">
                  <a16:creationId xmlns:a16="http://schemas.microsoft.com/office/drawing/2014/main" id="{A5488148-8979-00ED-B970-4F4D2F3B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320" y="2249965"/>
              <a:ext cx="217797" cy="193597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1" name="Freeform 119">
              <a:extLst>
                <a:ext uri="{FF2B5EF4-FFF2-40B4-BE49-F238E27FC236}">
                  <a16:creationId xmlns:a16="http://schemas.microsoft.com/office/drawing/2014/main" id="{E24F836B-03EF-BA9B-7231-2BF834200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300" y="2462922"/>
              <a:ext cx="125838" cy="11615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2" name="Freeform 120">
              <a:extLst>
                <a:ext uri="{FF2B5EF4-FFF2-40B4-BE49-F238E27FC236}">
                  <a16:creationId xmlns:a16="http://schemas.microsoft.com/office/drawing/2014/main" id="{E5429F24-80D2-5E06-CEDA-FFE67C3BF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62" y="2540360"/>
              <a:ext cx="392034" cy="481572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3" name="Line 121">
              <a:extLst>
                <a:ext uri="{FF2B5EF4-FFF2-40B4-BE49-F238E27FC236}">
                  <a16:creationId xmlns:a16="http://schemas.microsoft.com/office/drawing/2014/main" id="{9D7CB982-7681-501D-5C92-869B76D3E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2577" y="2731537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4" name="Freeform 122">
              <a:extLst>
                <a:ext uri="{FF2B5EF4-FFF2-40B4-BE49-F238E27FC236}">
                  <a16:creationId xmlns:a16="http://schemas.microsoft.com/office/drawing/2014/main" id="{E34A8630-423C-E1EB-5941-0E50ABF1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62" y="2828336"/>
              <a:ext cx="125838" cy="251676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5" name="Freeform 123">
              <a:extLst>
                <a:ext uri="{FF2B5EF4-FFF2-40B4-BE49-F238E27FC236}">
                  <a16:creationId xmlns:a16="http://schemas.microsoft.com/office/drawing/2014/main" id="{433E2A54-624E-2417-427C-D51117E8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577" y="2789616"/>
              <a:ext cx="62919" cy="271036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696" name="AutoShape 154">
            <a:extLst>
              <a:ext uri="{FF2B5EF4-FFF2-40B4-BE49-F238E27FC236}">
                <a16:creationId xmlns:a16="http://schemas.microsoft.com/office/drawing/2014/main" id="{28119AAE-AF05-0073-C1C7-4EF5CDF4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521" y="2666253"/>
            <a:ext cx="580791" cy="348475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pic>
        <p:nvPicPr>
          <p:cNvPr id="23702" name="Picture 23701">
            <a:extLst>
              <a:ext uri="{FF2B5EF4-FFF2-40B4-BE49-F238E27FC236}">
                <a16:creationId xmlns:a16="http://schemas.microsoft.com/office/drawing/2014/main" id="{60FE34C4-048B-F153-7B7C-40FC453D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931" y="1985414"/>
            <a:ext cx="1821337" cy="16898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Big-Oh Examples</a:t>
            </a:r>
          </a:p>
        </p:txBody>
      </p:sp>
      <p:sp>
        <p:nvSpPr>
          <p:cNvPr id="12294" name="Rectangle 1027"/>
          <p:cNvSpPr>
            <a:spLocks noChangeArrowheads="1"/>
          </p:cNvSpPr>
          <p:nvPr/>
        </p:nvSpPr>
        <p:spPr bwMode="auto">
          <a:xfrm>
            <a:off x="228599" y="10392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800" dirty="0">
                <a:latin typeface="Comic Sans MS" panose="030F0902030302020204" pitchFamily="66" charset="0"/>
              </a:rPr>
              <a:t>7n-2</a:t>
            </a:r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291352" y="1521881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7n-2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7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  <a:endParaRPr lang="en-US" altLang="ko-KR" sz="2000" baseline="-25000" dirty="0">
              <a:latin typeface="Comic Sans MS" panose="030F0902030302020204" pitchFamily="66" charset="0"/>
              <a:ea typeface="굴림" charset="-127"/>
            </a:endParaRP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0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296" name="Rectangle 1029"/>
          <p:cNvSpPr>
            <a:spLocks noChangeArrowheads="1"/>
          </p:cNvSpPr>
          <p:nvPr/>
        </p:nvSpPr>
        <p:spPr bwMode="auto">
          <a:xfrm>
            <a:off x="228599" y="27156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3n</a:t>
            </a:r>
            <a:r>
              <a:rPr lang="en-US" altLang="ko-KR" sz="28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8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8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291352" y="3169893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3n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+ 5 is O(n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3n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+ 5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4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21</a:t>
            </a:r>
            <a:endParaRPr lang="en-US" altLang="ko-KR" sz="20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298" name="Rectangle 1031"/>
          <p:cNvSpPr>
            <a:spLocks noChangeArrowheads="1"/>
          </p:cNvSpPr>
          <p:nvPr/>
        </p:nvSpPr>
        <p:spPr bwMode="auto">
          <a:xfrm>
            <a:off x="228599" y="43158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291352" y="4833145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3 log n + 5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•log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n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8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2</a:t>
            </a:r>
            <a:endParaRPr lang="en-US" altLang="ko-KR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" name="Rectangle 1031">
            <a:extLst>
              <a:ext uri="{FF2B5EF4-FFF2-40B4-BE49-F238E27FC236}">
                <a16:creationId xmlns:a16="http://schemas.microsoft.com/office/drawing/2014/main" id="{EBF19DB6-73E8-764B-8539-E4731BB7C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64" y="5991115"/>
            <a:ext cx="7818438" cy="53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(Question) 3 log n + 5 is O(n)? Yes or No?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and Growth Rate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51013"/>
            <a:ext cx="8686799" cy="26805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big-Oh notation gives an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upper bound </a:t>
            </a:r>
            <a:r>
              <a:rPr lang="en-US" altLang="ko-KR" sz="2400" dirty="0">
                <a:ea typeface="굴림" charset="-127"/>
              </a:rPr>
              <a:t>on the growth rate of a function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The statement “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</a:rPr>
              <a:t>” means that 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 more than </a:t>
            </a:r>
            <a:r>
              <a:rPr lang="en-US" altLang="ko-KR" sz="2400" dirty="0">
                <a:ea typeface="굴림" charset="-127"/>
              </a:rPr>
              <a:t>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02291"/>
              </p:ext>
            </p:extLst>
          </p:nvPr>
        </p:nvGraphicFramePr>
        <p:xfrm>
          <a:off x="952500" y="4263448"/>
          <a:ext cx="7239000" cy="171259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grows faster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굴림" pitchFamily="50" charset="-127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grows faster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8866" y="382299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Which is possible?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Rules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If is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a polynomial of degree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ea typeface="굴림" charset="-127"/>
              </a:rPr>
              <a:t>, then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is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 err="1">
                <a:ea typeface="굴림" charset="-127"/>
                <a:sym typeface="Symbol" pitchFamily="18" charset="2"/>
              </a:rPr>
              <a:t>n</a:t>
            </a:r>
            <a:r>
              <a:rPr lang="en-US" altLang="ko-KR" sz="2800" b="1" baseline="30000" dirty="0" err="1"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, i.e.,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lower-order terms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  <a:sym typeface="Symbol" pitchFamily="18" charset="2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  <a:sym typeface="Symbol" pitchFamily="18" charset="2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5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5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23701"/>
            <a:ext cx="8686799" cy="5505339"/>
          </a:xfrm>
        </p:spPr>
        <p:txBody>
          <a:bodyPr>
            <a:no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The asymptotic analysis of an algorithm determines the running time in big-Oh notation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To perform the asymptotic analysis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find the worst-case number of primitive operations executed as a function of the input size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express this function with big-Oh notation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Example: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determine that algorithm </a:t>
            </a:r>
            <a:r>
              <a:rPr lang="en-US" altLang="ko-KR" sz="1800" b="1" i="1" dirty="0" err="1">
                <a:ea typeface="굴림" charset="-127"/>
              </a:rPr>
              <a:t>arrayMax</a:t>
            </a:r>
            <a:r>
              <a:rPr lang="en-US" altLang="ko-KR" sz="1800" dirty="0">
                <a:ea typeface="굴림" charset="-127"/>
              </a:rPr>
              <a:t> executes at most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8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  2 </a:t>
            </a:r>
            <a:r>
              <a:rPr lang="en-US" altLang="ko-KR" sz="1800" dirty="0">
                <a:ea typeface="굴림" charset="-127"/>
              </a:rPr>
              <a:t>primitive operations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say that algorithm </a:t>
            </a:r>
            <a:r>
              <a:rPr lang="en-US" altLang="ko-KR" sz="1800" b="1" i="1" dirty="0" err="1">
                <a:ea typeface="굴림" charset="-127"/>
              </a:rPr>
              <a:t>arrayMax</a:t>
            </a:r>
            <a:r>
              <a:rPr lang="en-US" altLang="ko-KR" sz="1800" dirty="0">
                <a:ea typeface="굴림" charset="-127"/>
              </a:rPr>
              <a:t> “runs in 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) </a:t>
            </a:r>
            <a:r>
              <a:rPr lang="en-US" altLang="ko-KR" sz="1800" dirty="0">
                <a:ea typeface="굴림" charset="-127"/>
              </a:rPr>
              <a:t>time”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Since constant factors and lower-order terms are eventually dropped anyhow, we can disregard them when counting primitive 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Relatives of Big-Oh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045542"/>
              </p:ext>
            </p:extLst>
          </p:nvPr>
        </p:nvGraphicFramePr>
        <p:xfrm>
          <a:off x="7376703" y="1142453"/>
          <a:ext cx="1538695" cy="110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331880" imgH="3468960" progId="MS_ClipArt_Gallery.5">
                  <p:embed/>
                </p:oleObj>
              </mc:Choice>
              <mc:Fallback>
                <p:oleObj name="Clip" r:id="rId2" imgW="4331880" imgH="3468960" progId="MS_ClipArt_Gallery.5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703" y="1142453"/>
                        <a:ext cx="1538695" cy="1101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9FB23E-F0D8-7CDD-00A7-169D7D287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71203"/>
            <a:ext cx="7148103" cy="395206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Big-Omega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ea typeface="Calibri" charset="0"/>
                <a:cs typeface="Calibri" charset="0"/>
              </a:rPr>
              <a:t>f(n) is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(g(n)) if there is a constant c &gt; 0 and an integer constant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 1 such that 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f(n) 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for n 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Big-Theta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ea typeface="Calibri" charset="0"/>
                <a:cs typeface="Calibri" charset="0"/>
              </a:rPr>
              <a:t>f(n) is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(g(n)) if there are constants c’ &gt; 0 and c’’ &gt; 0 and an integer constant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 1 such that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c’•g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  f(n) 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c’’•g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for n 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endParaRPr lang="en-US" altLang="en-US" sz="2000" dirty="0">
              <a:ea typeface="Calibri" charset="0"/>
              <a:cs typeface="Calibri" charset="0"/>
            </a:endParaRP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Intuition for Asymptotic Notation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578902"/>
              </p:ext>
            </p:extLst>
          </p:nvPr>
        </p:nvGraphicFramePr>
        <p:xfrm>
          <a:off x="7438203" y="1031174"/>
          <a:ext cx="1477195" cy="147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878400" imgH="876600" progId="MS_ClipArt_Gallery.2">
                  <p:embed/>
                </p:oleObj>
              </mc:Choice>
              <mc:Fallback>
                <p:oleObj name="Clip" r:id="rId2" imgW="878400" imgH="876600" progId="MS_ClipArt_Gallery.2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203" y="1031174"/>
                        <a:ext cx="1477195" cy="1474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5CFBE0-32F7-BE10-BF93-965EE653E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71204"/>
            <a:ext cx="7300357" cy="4628952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Big-Oh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O(g(n))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less than or equal to</a:t>
            </a:r>
            <a:r>
              <a:rPr lang="en-US" altLang="en-US" sz="2000" dirty="0">
                <a:sym typeface="Symbol" pitchFamily="18" charset="2"/>
              </a:rPr>
              <a:t> g(n)</a:t>
            </a: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Big-Omega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(g(n))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greater than or equal to </a:t>
            </a:r>
            <a:r>
              <a:rPr lang="en-US" altLang="en-US" sz="2000" dirty="0">
                <a:sym typeface="Symbol" pitchFamily="18" charset="2"/>
              </a:rPr>
              <a:t>g(n)</a:t>
            </a:r>
          </a:p>
          <a:p>
            <a:pPr lvl="1">
              <a:spcAft>
                <a:spcPts val="300"/>
              </a:spcAft>
            </a:pPr>
            <a:endParaRPr lang="en-US" altLang="en-US" sz="2000" dirty="0">
              <a:sym typeface="Symbol" pitchFamily="18" charset="2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Big-Theta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(g(n))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equal to </a:t>
            </a:r>
            <a:r>
              <a:rPr lang="en-US" altLang="en-US" sz="2000" dirty="0">
                <a:sym typeface="Symbol" pitchFamily="18" charset="2"/>
              </a:rPr>
              <a:t>g(n)</a:t>
            </a: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(1)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28599" y="3845627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304799" y="3388427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28599" y="1815936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228599" y="1206336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91479"/>
              </p:ext>
            </p:extLst>
          </p:nvPr>
        </p:nvGraphicFramePr>
        <p:xfrm>
          <a:off x="8009732" y="1098553"/>
          <a:ext cx="905666" cy="103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790560" imgH="903960" progId="MS_ClipArt_Gallery.2">
                  <p:embed/>
                </p:oleObj>
              </mc:Choice>
              <mc:Fallback>
                <p:oleObj name="Clip" r:id="rId3" imgW="790560" imgH="903960" progId="MS_ClipArt_Gallery.2">
                  <p:embed/>
                  <p:pic>
                    <p:nvPicPr>
                      <p:cNvPr id="1945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732" y="1098553"/>
                        <a:ext cx="905666" cy="1035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04799" y="1773053"/>
            <a:ext cx="8077200" cy="209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en-US" sz="2000" dirty="0">
                <a:latin typeface="Comic Sans MS" panose="030F0902030302020204" pitchFamily="66" charset="0"/>
                <a:sym typeface="Symbol" pitchFamily="18" charset="2"/>
              </a:rPr>
              <a:t>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it is 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). we have already seen the former, for the latter (for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))recall that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000" u="sng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&lt;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 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28599" y="1061854"/>
            <a:ext cx="7924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32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32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en-US" sz="3600" dirty="0">
                <a:latin typeface="Comic Sans MS" panose="030F0902030302020204" pitchFamily="66" charset="0"/>
                <a:sym typeface="Symbol" pitchFamily="18" charset="2"/>
              </a:rPr>
              <a:t>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32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32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4ADB-4A08-DBD9-8580-9EBA223F1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5551-2B13-3D29-E58E-3A94CA3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6B07-F728-163D-1D4D-74CA441BAB2E}"/>
                  </a:ext>
                </a:extLst>
              </p:cNvPr>
              <p:cNvSpPr txBox="1"/>
              <p:nvPr/>
            </p:nvSpPr>
            <p:spPr>
              <a:xfrm>
                <a:off x="632360" y="1555668"/>
                <a:ext cx="5020296" cy="2812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2𝑛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3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000" dirty="0">
                    <a:latin typeface="Comic Sans MS" panose="030F0902030302020204" pitchFamily="66" charset="0"/>
                  </a:rPr>
                  <a:t>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1.999</a:t>
                </a:r>
                <a:r>
                  <a:rPr lang="en-US" sz="2000" dirty="0">
                    <a:latin typeface="Comic Sans MS" panose="030F0902030302020204" pitchFamily="66" charset="0"/>
                  </a:rPr>
                  <a:t>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+ 1000𝑛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1000𝑛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+ 1000𝑛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6B07-F728-163D-1D4D-74CA441B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60" y="1555668"/>
                <a:ext cx="5020296" cy="2812821"/>
              </a:xfrm>
              <a:prstGeom prst="rect">
                <a:avLst/>
              </a:prstGeom>
              <a:blipFill>
                <a:blip r:embed="rId2"/>
                <a:stretch>
                  <a:fillRect l="-505" t="-897" b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008C350-EFDE-4AC9-505F-31CEAC900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23701"/>
            <a:ext cx="8686799" cy="531967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Practice on your own: find c and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-25000" dirty="0">
                <a:ea typeface="굴림" charset="-127"/>
                <a:sym typeface="Symbol" pitchFamily="18" charset="2"/>
              </a:rPr>
              <a:t>0</a:t>
            </a: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What are we going to learn?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Need to say that some algorithms are 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“</a:t>
            </a:r>
            <a:r>
              <a:rPr lang="en-US" altLang="ko-KR" dirty="0">
                <a:solidFill>
                  <a:srgbClr val="FE1A02"/>
                </a:solidFill>
                <a:ea typeface="굴림" charset="-127"/>
              </a:rPr>
              <a:t>better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”</a:t>
            </a:r>
            <a:r>
              <a:rPr lang="en-US" altLang="ko-KR" dirty="0">
                <a:ea typeface="굴림" charset="-127"/>
              </a:rPr>
              <a:t> than others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Criteria for evaluation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Structure of programs (simplicity, elegance, object-oriented, etc.)</a:t>
            </a:r>
          </a:p>
          <a:p>
            <a:pPr lvl="1"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Running time     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Memory space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What else???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Running Time	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56640"/>
            <a:ext cx="5105401" cy="526796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Most algorithms transform input objects into output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running time </a:t>
            </a:r>
            <a:r>
              <a:rPr lang="en-US" altLang="ko-KR" sz="2400" dirty="0">
                <a:ea typeface="굴림" charset="-127"/>
              </a:rPr>
              <a:t>of an algorithm typically grows with the input size.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Average-case running time </a:t>
            </a:r>
            <a:r>
              <a:rPr lang="en-US" altLang="ko-KR" sz="2400" dirty="0">
                <a:ea typeface="굴림" charset="-127"/>
              </a:rPr>
              <a:t>is often difficult to determine.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200" dirty="0">
                <a:ea typeface="굴림" charset="-127"/>
              </a:rPr>
              <a:t>Why?</a:t>
            </a: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We focus on 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worst case running time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dirty="0">
                <a:ea typeface="굴림" charset="-127"/>
              </a:rPr>
              <a:t>Easier to analyze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dirty="0">
                <a:ea typeface="굴림" charset="-127"/>
              </a:rPr>
              <a:t>Crucial to applications such as games, finance and robotics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val="4068677797"/>
              </p:ext>
            </p:extLst>
          </p:nvPr>
        </p:nvGraphicFramePr>
        <p:xfrm>
          <a:off x="4972047" y="1442720"/>
          <a:ext cx="4025019" cy="428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47" y="1442720"/>
                        <a:ext cx="4025019" cy="428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Average Case vs. Worst Case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59200" cy="486156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average case running time is harder</a:t>
            </a:r>
            <a:r>
              <a:rPr lang="en-US" altLang="ko-KR" sz="2400" dirty="0">
                <a:ea typeface="굴림" charset="-127"/>
              </a:rPr>
              <a:t> to analyze because you need to know the probability distribution of the input.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>
                <a:ea typeface="굴림" charset="-127"/>
              </a:rPr>
              <a:t>In certain apps (air traffic control, weapon systems, etc.), knowing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the worst case time is important.</a:t>
            </a:r>
          </a:p>
        </p:txBody>
      </p:sp>
      <p:pic>
        <p:nvPicPr>
          <p:cNvPr id="25606" name="Picture 4" descr="Analysis1x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294279"/>
            <a:ext cx="4851398" cy="365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Experimental Approach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4251960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Write a program implementing the algorithm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Run the program with inputs of varying size and composition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Use a wall clock to get an accurate measure of the actual running time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Plot the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1BD27-ACC4-0CA4-EED1-F51F65C1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1111246"/>
            <a:ext cx="4434838" cy="463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Limitations of Experiments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It is necessary to implement the algorithm, which may be difficult and often time-consuming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 order to compare two algorithms, the same hardware and software environments must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Restrictions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02681"/>
              </p:ext>
            </p:extLst>
          </p:nvPr>
        </p:nvGraphicFramePr>
        <p:xfrm>
          <a:off x="7147688" y="5242560"/>
          <a:ext cx="1369249" cy="113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12240" imgH="1498680" progId="MS_ClipArt_Gallery.5">
                  <p:embed/>
                </p:oleObj>
              </mc:Choice>
              <mc:Fallback>
                <p:oleObj name="Clip" r:id="rId3" imgW="1812240" imgH="1498680" progId="MS_ClipArt_Gallery.5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688" y="5242560"/>
                        <a:ext cx="1369249" cy="1132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Theoretical Analysis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799" y="1143000"/>
            <a:ext cx="8353425" cy="5181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Uses a high-level description of the algorithm instead of an implementation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Characterizes running time as a function of the input size, </a:t>
            </a:r>
            <a:r>
              <a:rPr lang="en-US" altLang="ko-KR" i="1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Takes into account all possible inputs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Allows us to evaluate the speed of an algorithm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independent of </a:t>
            </a:r>
            <a:r>
              <a:rPr lang="en-US" altLang="ko-KR" dirty="0">
                <a:ea typeface="굴림" charset="-127"/>
              </a:rPr>
              <a:t>the hardware/software environment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charset="-127"/>
              </a:rPr>
              <a:t>The Random Access Machine (RAM) Model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848351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/>
              <a:t>A </a:t>
            </a:r>
            <a:r>
              <a:rPr lang="en-US" altLang="ko-KR" sz="2400" b="1" dirty="0">
                <a:solidFill>
                  <a:schemeClr val="accent2"/>
                </a:solidFill>
              </a:rPr>
              <a:t>CPU</a:t>
            </a:r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eaLnBrk="1" hangingPunct="1"/>
            <a:r>
              <a:rPr lang="en-US" altLang="ko-KR" sz="2400" dirty="0"/>
              <a:t>A potentially unbounded bank of </a:t>
            </a:r>
            <a:r>
              <a:rPr lang="en-US" altLang="ko-KR" sz="2400" b="1" dirty="0">
                <a:solidFill>
                  <a:schemeClr val="accent2"/>
                </a:solidFill>
              </a:rPr>
              <a:t>memory</a:t>
            </a:r>
            <a:r>
              <a:rPr lang="en-US" altLang="ko-KR" sz="2400" dirty="0"/>
              <a:t> cells, each of which can hold an arbitrary number or character</a:t>
            </a:r>
          </a:p>
          <a:p>
            <a:r>
              <a:rPr lang="en-US" altLang="ko-KR" sz="2400" dirty="0">
                <a:ea typeface="Calibri" charset="0"/>
                <a:cs typeface="Calibri" charset="0"/>
              </a:rPr>
              <a:t>Memory cells are numbered and accessing any cell in memory takes unit time</a:t>
            </a:r>
            <a:endParaRPr lang="en-US" altLang="ko-KR" sz="2400" dirty="0"/>
          </a:p>
        </p:txBody>
      </p:sp>
      <p:grpSp>
        <p:nvGrpSpPr>
          <p:cNvPr id="26632" name="Group 5"/>
          <p:cNvGrpSpPr>
            <a:grpSpLocks/>
          </p:cNvGrpSpPr>
          <p:nvPr/>
        </p:nvGrpSpPr>
        <p:grpSpPr bwMode="auto">
          <a:xfrm>
            <a:off x="4086225" y="1118943"/>
            <a:ext cx="2390775" cy="1314450"/>
            <a:chOff x="3166" y="1602"/>
            <a:chExt cx="898" cy="516"/>
          </a:xfrm>
        </p:grpSpPr>
        <p:grpSp>
          <p:nvGrpSpPr>
            <p:cNvPr id="26642" name="Group 6"/>
            <p:cNvGrpSpPr>
              <a:grpSpLocks/>
            </p:cNvGrpSpPr>
            <p:nvPr/>
          </p:nvGrpSpPr>
          <p:grpSpPr bwMode="auto">
            <a:xfrm>
              <a:off x="3166" y="1969"/>
              <a:ext cx="898" cy="149"/>
              <a:chOff x="3166" y="1969"/>
              <a:chExt cx="898" cy="149"/>
            </a:xfrm>
          </p:grpSpPr>
          <p:grpSp>
            <p:nvGrpSpPr>
              <p:cNvPr id="26719" name="Group 7"/>
              <p:cNvGrpSpPr>
                <a:grpSpLocks/>
              </p:cNvGrpSpPr>
              <p:nvPr/>
            </p:nvGrpSpPr>
            <p:grpSpPr bwMode="auto">
              <a:xfrm>
                <a:off x="3166" y="1969"/>
                <a:ext cx="367" cy="89"/>
                <a:chOff x="3166" y="1969"/>
                <a:chExt cx="367" cy="89"/>
              </a:xfrm>
            </p:grpSpPr>
            <p:sp>
              <p:nvSpPr>
                <p:cNvPr id="26721" name="Freeform 8"/>
                <p:cNvSpPr>
                  <a:spLocks/>
                </p:cNvSpPr>
                <p:nvPr/>
              </p:nvSpPr>
              <p:spPr bwMode="auto">
                <a:xfrm>
                  <a:off x="3192" y="1969"/>
                  <a:ext cx="252" cy="70"/>
                </a:xfrm>
                <a:custGeom>
                  <a:avLst/>
                  <a:gdLst>
                    <a:gd name="T0" fmla="*/ 0 w 252"/>
                    <a:gd name="T1" fmla="*/ 38 h 70"/>
                    <a:gd name="T2" fmla="*/ 109 w 252"/>
                    <a:gd name="T3" fmla="*/ 32 h 70"/>
                    <a:gd name="T4" fmla="*/ 252 w 252"/>
                    <a:gd name="T5" fmla="*/ 0 h 70"/>
                    <a:gd name="T6" fmla="*/ 252 w 252"/>
                    <a:gd name="T7" fmla="*/ 47 h 70"/>
                    <a:gd name="T8" fmla="*/ 103 w 252"/>
                    <a:gd name="T9" fmla="*/ 67 h 70"/>
                    <a:gd name="T10" fmla="*/ 0 w 252"/>
                    <a:gd name="T11" fmla="*/ 70 h 70"/>
                    <a:gd name="T12" fmla="*/ 0 w 252"/>
                    <a:gd name="T13" fmla="*/ 38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2"/>
                    <a:gd name="T22" fmla="*/ 0 h 70"/>
                    <a:gd name="T23" fmla="*/ 252 w 2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2" h="70">
                      <a:moveTo>
                        <a:pt x="0" y="38"/>
                      </a:moveTo>
                      <a:lnTo>
                        <a:pt x="109" y="32"/>
                      </a:lnTo>
                      <a:lnTo>
                        <a:pt x="252" y="0"/>
                      </a:lnTo>
                      <a:lnTo>
                        <a:pt x="252" y="47"/>
                      </a:lnTo>
                      <a:lnTo>
                        <a:pt x="103" y="67"/>
                      </a:lnTo>
                      <a:lnTo>
                        <a:pt x="0" y="7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6722" name="Group 9"/>
                <p:cNvGrpSpPr>
                  <a:grpSpLocks/>
                </p:cNvGrpSpPr>
                <p:nvPr/>
              </p:nvGrpSpPr>
              <p:grpSpPr bwMode="auto">
                <a:xfrm>
                  <a:off x="3166" y="1974"/>
                  <a:ext cx="367" cy="84"/>
                  <a:chOff x="3166" y="1974"/>
                  <a:chExt cx="367" cy="84"/>
                </a:xfrm>
              </p:grpSpPr>
              <p:sp>
                <p:nvSpPr>
                  <p:cNvPr id="2672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7" y="2022"/>
                    <a:ext cx="18" cy="32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ko-KR">
                      <a:latin typeface="Comic Sans MS" panose="030F0902030302020204" pitchFamily="66" charset="0"/>
                      <a:ea typeface="굴림" charset="-127"/>
                    </a:endParaRPr>
                  </a:p>
                </p:txBody>
              </p:sp>
              <p:grpSp>
                <p:nvGrpSpPr>
                  <p:cNvPr id="2672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2672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166" y="1974"/>
                      <a:ext cx="367" cy="84"/>
                    </a:xfrm>
                    <a:custGeom>
                      <a:avLst/>
                      <a:gdLst>
                        <a:gd name="T0" fmla="*/ 367 w 367"/>
                        <a:gd name="T1" fmla="*/ 0 h 84"/>
                        <a:gd name="T2" fmla="*/ 137 w 367"/>
                        <a:gd name="T3" fmla="*/ 48 h 84"/>
                        <a:gd name="T4" fmla="*/ 0 w 367"/>
                        <a:gd name="T5" fmla="*/ 56 h 84"/>
                        <a:gd name="T6" fmla="*/ 0 w 367"/>
                        <a:gd name="T7" fmla="*/ 84 h 84"/>
                        <a:gd name="T8" fmla="*/ 141 w 367"/>
                        <a:gd name="T9" fmla="*/ 77 h 84"/>
                        <a:gd name="T10" fmla="*/ 367 w 367"/>
                        <a:gd name="T11" fmla="*/ 54 h 84"/>
                        <a:gd name="T12" fmla="*/ 367 w 367"/>
                        <a:gd name="T13" fmla="*/ 0 h 8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67"/>
                        <a:gd name="T22" fmla="*/ 0 h 84"/>
                        <a:gd name="T23" fmla="*/ 367 w 367"/>
                        <a:gd name="T24" fmla="*/ 84 h 8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67" h="84">
                          <a:moveTo>
                            <a:pt x="367" y="0"/>
                          </a:moveTo>
                          <a:lnTo>
                            <a:pt x="137" y="48"/>
                          </a:lnTo>
                          <a:lnTo>
                            <a:pt x="0" y="56"/>
                          </a:lnTo>
                          <a:lnTo>
                            <a:pt x="0" y="84"/>
                          </a:lnTo>
                          <a:lnTo>
                            <a:pt x="141" y="77"/>
                          </a:lnTo>
                          <a:lnTo>
                            <a:pt x="367" y="54"/>
                          </a:lnTo>
                          <a:lnTo>
                            <a:pt x="367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6726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183" y="1990"/>
                      <a:ext cx="338" cy="52"/>
                    </a:xfrm>
                    <a:custGeom>
                      <a:avLst/>
                      <a:gdLst>
                        <a:gd name="T0" fmla="*/ 0 w 338"/>
                        <a:gd name="T1" fmla="*/ 52 h 52"/>
                        <a:gd name="T2" fmla="*/ 126 w 338"/>
                        <a:gd name="T3" fmla="*/ 44 h 52"/>
                        <a:gd name="T4" fmla="*/ 338 w 338"/>
                        <a:gd name="T5" fmla="*/ 0 h 52"/>
                        <a:gd name="T6" fmla="*/ 0 60000 65536"/>
                        <a:gd name="T7" fmla="*/ 0 60000 65536"/>
                        <a:gd name="T8" fmla="*/ 0 60000 65536"/>
                        <a:gd name="T9" fmla="*/ 0 w 338"/>
                        <a:gd name="T10" fmla="*/ 0 h 52"/>
                        <a:gd name="T11" fmla="*/ 338 w 338"/>
                        <a:gd name="T12" fmla="*/ 52 h 5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8" h="52">
                          <a:moveTo>
                            <a:pt x="0" y="52"/>
                          </a:moveTo>
                          <a:lnTo>
                            <a:pt x="126" y="44"/>
                          </a:lnTo>
                          <a:lnTo>
                            <a:pt x="338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</p:grpSp>
          </p:grpSp>
          <p:sp>
            <p:nvSpPr>
              <p:cNvPr id="26720" name="Freeform 14"/>
              <p:cNvSpPr>
                <a:spLocks/>
              </p:cNvSpPr>
              <p:nvPr/>
            </p:nvSpPr>
            <p:spPr bwMode="auto">
              <a:xfrm>
                <a:off x="3504" y="2023"/>
                <a:ext cx="560" cy="95"/>
              </a:xfrm>
              <a:custGeom>
                <a:avLst/>
                <a:gdLst>
                  <a:gd name="T0" fmla="*/ 0 w 560"/>
                  <a:gd name="T1" fmla="*/ 36 h 95"/>
                  <a:gd name="T2" fmla="*/ 6 w 560"/>
                  <a:gd name="T3" fmla="*/ 59 h 95"/>
                  <a:gd name="T4" fmla="*/ 15 w 560"/>
                  <a:gd name="T5" fmla="*/ 72 h 95"/>
                  <a:gd name="T6" fmla="*/ 30 w 560"/>
                  <a:gd name="T7" fmla="*/ 84 h 95"/>
                  <a:gd name="T8" fmla="*/ 46 w 560"/>
                  <a:gd name="T9" fmla="*/ 90 h 95"/>
                  <a:gd name="T10" fmla="*/ 66 w 560"/>
                  <a:gd name="T11" fmla="*/ 92 h 95"/>
                  <a:gd name="T12" fmla="*/ 82 w 560"/>
                  <a:gd name="T13" fmla="*/ 86 h 95"/>
                  <a:gd name="T14" fmla="*/ 105 w 560"/>
                  <a:gd name="T15" fmla="*/ 78 h 95"/>
                  <a:gd name="T16" fmla="*/ 133 w 560"/>
                  <a:gd name="T17" fmla="*/ 71 h 95"/>
                  <a:gd name="T18" fmla="*/ 165 w 560"/>
                  <a:gd name="T19" fmla="*/ 68 h 95"/>
                  <a:gd name="T20" fmla="*/ 205 w 560"/>
                  <a:gd name="T21" fmla="*/ 72 h 95"/>
                  <a:gd name="T22" fmla="*/ 240 w 560"/>
                  <a:gd name="T23" fmla="*/ 80 h 95"/>
                  <a:gd name="T24" fmla="*/ 276 w 560"/>
                  <a:gd name="T25" fmla="*/ 90 h 95"/>
                  <a:gd name="T26" fmla="*/ 310 w 560"/>
                  <a:gd name="T27" fmla="*/ 95 h 95"/>
                  <a:gd name="T28" fmla="*/ 334 w 560"/>
                  <a:gd name="T29" fmla="*/ 92 h 95"/>
                  <a:gd name="T30" fmla="*/ 373 w 560"/>
                  <a:gd name="T31" fmla="*/ 86 h 95"/>
                  <a:gd name="T32" fmla="*/ 416 w 560"/>
                  <a:gd name="T33" fmla="*/ 80 h 95"/>
                  <a:gd name="T34" fmla="*/ 458 w 560"/>
                  <a:gd name="T35" fmla="*/ 72 h 95"/>
                  <a:gd name="T36" fmla="*/ 503 w 560"/>
                  <a:gd name="T37" fmla="*/ 63 h 95"/>
                  <a:gd name="T38" fmla="*/ 530 w 560"/>
                  <a:gd name="T39" fmla="*/ 56 h 95"/>
                  <a:gd name="T40" fmla="*/ 543 w 560"/>
                  <a:gd name="T41" fmla="*/ 51 h 95"/>
                  <a:gd name="T42" fmla="*/ 554 w 560"/>
                  <a:gd name="T43" fmla="*/ 44 h 95"/>
                  <a:gd name="T44" fmla="*/ 560 w 560"/>
                  <a:gd name="T45" fmla="*/ 33 h 95"/>
                  <a:gd name="T46" fmla="*/ 555 w 560"/>
                  <a:gd name="T47" fmla="*/ 17 h 95"/>
                  <a:gd name="T48" fmla="*/ 546 w 560"/>
                  <a:gd name="T49" fmla="*/ 8 h 95"/>
                  <a:gd name="T50" fmla="*/ 530 w 560"/>
                  <a:gd name="T51" fmla="*/ 0 h 9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0"/>
                  <a:gd name="T79" fmla="*/ 0 h 95"/>
                  <a:gd name="T80" fmla="*/ 560 w 560"/>
                  <a:gd name="T81" fmla="*/ 95 h 9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0" h="95">
                    <a:moveTo>
                      <a:pt x="0" y="36"/>
                    </a:moveTo>
                    <a:lnTo>
                      <a:pt x="6" y="59"/>
                    </a:lnTo>
                    <a:lnTo>
                      <a:pt x="15" y="72"/>
                    </a:lnTo>
                    <a:lnTo>
                      <a:pt x="30" y="84"/>
                    </a:lnTo>
                    <a:lnTo>
                      <a:pt x="46" y="90"/>
                    </a:lnTo>
                    <a:lnTo>
                      <a:pt x="66" y="92"/>
                    </a:lnTo>
                    <a:lnTo>
                      <a:pt x="82" y="86"/>
                    </a:lnTo>
                    <a:lnTo>
                      <a:pt x="105" y="78"/>
                    </a:lnTo>
                    <a:lnTo>
                      <a:pt x="133" y="71"/>
                    </a:lnTo>
                    <a:lnTo>
                      <a:pt x="165" y="68"/>
                    </a:lnTo>
                    <a:lnTo>
                      <a:pt x="205" y="72"/>
                    </a:lnTo>
                    <a:lnTo>
                      <a:pt x="240" y="80"/>
                    </a:lnTo>
                    <a:lnTo>
                      <a:pt x="276" y="90"/>
                    </a:lnTo>
                    <a:lnTo>
                      <a:pt x="310" y="95"/>
                    </a:lnTo>
                    <a:lnTo>
                      <a:pt x="334" y="92"/>
                    </a:lnTo>
                    <a:lnTo>
                      <a:pt x="373" y="86"/>
                    </a:lnTo>
                    <a:lnTo>
                      <a:pt x="416" y="80"/>
                    </a:lnTo>
                    <a:lnTo>
                      <a:pt x="458" y="72"/>
                    </a:lnTo>
                    <a:lnTo>
                      <a:pt x="503" y="63"/>
                    </a:lnTo>
                    <a:lnTo>
                      <a:pt x="530" y="56"/>
                    </a:lnTo>
                    <a:lnTo>
                      <a:pt x="543" y="51"/>
                    </a:lnTo>
                    <a:lnTo>
                      <a:pt x="554" y="44"/>
                    </a:lnTo>
                    <a:lnTo>
                      <a:pt x="560" y="33"/>
                    </a:lnTo>
                    <a:lnTo>
                      <a:pt x="555" y="17"/>
                    </a:lnTo>
                    <a:lnTo>
                      <a:pt x="546" y="8"/>
                    </a:lnTo>
                    <a:lnTo>
                      <a:pt x="5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6643" name="Group 15"/>
            <p:cNvGrpSpPr>
              <a:grpSpLocks/>
            </p:cNvGrpSpPr>
            <p:nvPr/>
          </p:nvGrpSpPr>
          <p:grpSpPr bwMode="auto">
            <a:xfrm>
              <a:off x="3542" y="1602"/>
              <a:ext cx="484" cy="465"/>
              <a:chOff x="3542" y="1602"/>
              <a:chExt cx="484" cy="465"/>
            </a:xfrm>
          </p:grpSpPr>
          <p:grpSp>
            <p:nvGrpSpPr>
              <p:cNvPr id="26644" name="Group 16"/>
              <p:cNvGrpSpPr>
                <a:grpSpLocks/>
              </p:cNvGrpSpPr>
              <p:nvPr/>
            </p:nvGrpSpPr>
            <p:grpSpPr bwMode="auto">
              <a:xfrm>
                <a:off x="3558" y="1855"/>
                <a:ext cx="468" cy="212"/>
                <a:chOff x="3558" y="1855"/>
                <a:chExt cx="468" cy="212"/>
              </a:xfrm>
            </p:grpSpPr>
            <p:grpSp>
              <p:nvGrpSpPr>
                <p:cNvPr id="26673" name="Group 17"/>
                <p:cNvGrpSpPr>
                  <a:grpSpLocks/>
                </p:cNvGrpSpPr>
                <p:nvPr/>
              </p:nvGrpSpPr>
              <p:grpSpPr bwMode="auto">
                <a:xfrm>
                  <a:off x="3558" y="1873"/>
                  <a:ext cx="468" cy="194"/>
                  <a:chOff x="3558" y="1873"/>
                  <a:chExt cx="468" cy="194"/>
                </a:xfrm>
              </p:grpSpPr>
              <p:sp>
                <p:nvSpPr>
                  <p:cNvPr id="2667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873"/>
                    <a:ext cx="468" cy="18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ko-KR">
                      <a:latin typeface="Comic Sans MS" panose="030F0902030302020204" pitchFamily="66" charset="0"/>
                      <a:ea typeface="굴림" charset="-127"/>
                    </a:endParaRPr>
                  </a:p>
                </p:txBody>
              </p:sp>
              <p:grpSp>
                <p:nvGrpSpPr>
                  <p:cNvPr id="2667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580" y="1890"/>
                    <a:ext cx="434" cy="177"/>
                    <a:chOff x="3580" y="1890"/>
                    <a:chExt cx="434" cy="177"/>
                  </a:xfrm>
                </p:grpSpPr>
                <p:grpSp>
                  <p:nvGrpSpPr>
                    <p:cNvPr id="26677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00"/>
                      <a:chOff x="3580" y="1890"/>
                      <a:chExt cx="434" cy="100"/>
                    </a:xfrm>
                  </p:grpSpPr>
                  <p:grpSp>
                    <p:nvGrpSpPr>
                      <p:cNvPr id="26711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3" cy="37"/>
                        <a:chOff x="3580" y="1890"/>
                        <a:chExt cx="433" cy="37"/>
                      </a:xfrm>
                    </p:grpSpPr>
                    <p:sp>
                      <p:nvSpPr>
                        <p:cNvPr id="26716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890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7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0" y="1908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8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26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12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1953"/>
                        <a:ext cx="433" cy="37"/>
                        <a:chOff x="3581" y="1953"/>
                        <a:chExt cx="433" cy="37"/>
                      </a:xfrm>
                    </p:grpSpPr>
                    <p:sp>
                      <p:nvSpPr>
                        <p:cNvPr id="26713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53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4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71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5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89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78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1" y="2017"/>
                      <a:ext cx="412" cy="50"/>
                      <a:chOff x="3581" y="2017"/>
                      <a:chExt cx="412" cy="50"/>
                    </a:xfrm>
                  </p:grpSpPr>
                  <p:grpSp>
                    <p:nvGrpSpPr>
                      <p:cNvPr id="26679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153" cy="49"/>
                        <a:chOff x="3581" y="2017"/>
                        <a:chExt cx="153" cy="49"/>
                      </a:xfrm>
                    </p:grpSpPr>
                    <p:grpSp>
                      <p:nvGrpSpPr>
                        <p:cNvPr id="26699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8"/>
                          <a:ext cx="65" cy="48"/>
                          <a:chOff x="3581" y="2018"/>
                          <a:chExt cx="65" cy="48"/>
                        </a:xfrm>
                      </p:grpSpPr>
                      <p:grpSp>
                        <p:nvGrpSpPr>
                          <p:cNvPr id="26706" name="Group 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21" cy="48"/>
                            <a:chOff x="3581" y="2018"/>
                            <a:chExt cx="21" cy="48"/>
                          </a:xfrm>
                        </p:grpSpPr>
                        <p:sp>
                          <p:nvSpPr>
                            <p:cNvPr id="26709" name="Line 3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581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710" name="Line 3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01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707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2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708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4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700" name="Group 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69" y="2017"/>
                          <a:ext cx="65" cy="48"/>
                          <a:chOff x="3669" y="2017"/>
                          <a:chExt cx="65" cy="48"/>
                        </a:xfrm>
                      </p:grpSpPr>
                      <p:grpSp>
                        <p:nvGrpSpPr>
                          <p:cNvPr id="26701" name="Group 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21" cy="48"/>
                            <a:chOff x="3669" y="2017"/>
                            <a:chExt cx="21" cy="48"/>
                          </a:xfrm>
                        </p:grpSpPr>
                        <p:sp>
                          <p:nvSpPr>
                            <p:cNvPr id="26704" name="Line 3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69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705" name="Line 4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89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702" name="Line 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1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703" name="Line 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3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680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5" y="2018"/>
                        <a:ext cx="153" cy="49"/>
                        <a:chOff x="3755" y="2018"/>
                        <a:chExt cx="153" cy="49"/>
                      </a:xfrm>
                    </p:grpSpPr>
                    <p:grpSp>
                      <p:nvGrpSpPr>
                        <p:cNvPr id="26687" name="Group 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9"/>
                          <a:ext cx="65" cy="48"/>
                          <a:chOff x="3755" y="2019"/>
                          <a:chExt cx="65" cy="48"/>
                        </a:xfrm>
                      </p:grpSpPr>
                      <p:grpSp>
                        <p:nvGrpSpPr>
                          <p:cNvPr id="26694" name="Group 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21" cy="48"/>
                            <a:chOff x="3755" y="2019"/>
                            <a:chExt cx="21" cy="48"/>
                          </a:xfrm>
                        </p:grpSpPr>
                        <p:sp>
                          <p:nvSpPr>
                            <p:cNvPr id="26697" name="Line 4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55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698" name="Line 4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75" y="2020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695" name="Line 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9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96" name="Line 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1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688" name="Group 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3" y="2018"/>
                          <a:ext cx="65" cy="48"/>
                          <a:chOff x="3843" y="2018"/>
                          <a:chExt cx="65" cy="48"/>
                        </a:xfrm>
                      </p:grpSpPr>
                      <p:grpSp>
                        <p:nvGrpSpPr>
                          <p:cNvPr id="26689" name="Group 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21" cy="48"/>
                            <a:chOff x="3843" y="2018"/>
                            <a:chExt cx="21" cy="48"/>
                          </a:xfrm>
                        </p:grpSpPr>
                        <p:sp>
                          <p:nvSpPr>
                            <p:cNvPr id="26692" name="Line 5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43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693" name="Line 5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63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690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8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91" name="Line 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0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681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28" y="2018"/>
                        <a:ext cx="65" cy="48"/>
                        <a:chOff x="3928" y="2018"/>
                        <a:chExt cx="65" cy="48"/>
                      </a:xfrm>
                    </p:grpSpPr>
                    <p:grpSp>
                      <p:nvGrpSpPr>
                        <p:cNvPr id="26682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21" cy="48"/>
                          <a:chOff x="3928" y="2018"/>
                          <a:chExt cx="21" cy="48"/>
                        </a:xfrm>
                      </p:grpSpPr>
                      <p:sp>
                        <p:nvSpPr>
                          <p:cNvPr id="26685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28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86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48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6683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84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9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26674" name="Freeform 62"/>
                <p:cNvSpPr>
                  <a:spLocks/>
                </p:cNvSpPr>
                <p:nvPr/>
              </p:nvSpPr>
              <p:spPr bwMode="auto">
                <a:xfrm>
                  <a:off x="3574" y="1855"/>
                  <a:ext cx="373" cy="12"/>
                </a:xfrm>
                <a:custGeom>
                  <a:avLst/>
                  <a:gdLst>
                    <a:gd name="T0" fmla="*/ 373 w 373"/>
                    <a:gd name="T1" fmla="*/ 12 h 12"/>
                    <a:gd name="T2" fmla="*/ 0 w 373"/>
                    <a:gd name="T3" fmla="*/ 12 h 12"/>
                    <a:gd name="T4" fmla="*/ 0 w 373"/>
                    <a:gd name="T5" fmla="*/ 0 h 12"/>
                    <a:gd name="T6" fmla="*/ 372 w 373"/>
                    <a:gd name="T7" fmla="*/ 0 h 12"/>
                    <a:gd name="T8" fmla="*/ 373 w 373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12"/>
                    <a:gd name="T17" fmla="*/ 373 w 373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12">
                      <a:moveTo>
                        <a:pt x="373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372" y="0"/>
                      </a:lnTo>
                      <a:lnTo>
                        <a:pt x="373" y="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</p:grpSp>
          <p:grpSp>
            <p:nvGrpSpPr>
              <p:cNvPr id="26645" name="Group 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28" cy="260"/>
                <a:chOff x="3542" y="1602"/>
                <a:chExt cx="428" cy="260"/>
              </a:xfrm>
            </p:grpSpPr>
            <p:grpSp>
              <p:nvGrpSpPr>
                <p:cNvPr id="26646" name="Group 64"/>
                <p:cNvGrpSpPr>
                  <a:grpSpLocks/>
                </p:cNvGrpSpPr>
                <p:nvPr/>
              </p:nvGrpSpPr>
              <p:grpSpPr bwMode="auto">
                <a:xfrm>
                  <a:off x="3679" y="1627"/>
                  <a:ext cx="291" cy="226"/>
                  <a:chOff x="3679" y="1627"/>
                  <a:chExt cx="291" cy="226"/>
                </a:xfrm>
              </p:grpSpPr>
              <p:sp>
                <p:nvSpPr>
                  <p:cNvPr id="26650" name="Freeform 65"/>
                  <p:cNvSpPr>
                    <a:spLocks/>
                  </p:cNvSpPr>
                  <p:nvPr/>
                </p:nvSpPr>
                <p:spPr bwMode="auto">
                  <a:xfrm>
                    <a:off x="3679" y="1627"/>
                    <a:ext cx="291" cy="226"/>
                  </a:xfrm>
                  <a:custGeom>
                    <a:avLst/>
                    <a:gdLst>
                      <a:gd name="T0" fmla="*/ 0 w 291"/>
                      <a:gd name="T1" fmla="*/ 226 h 226"/>
                      <a:gd name="T2" fmla="*/ 279 w 291"/>
                      <a:gd name="T3" fmla="*/ 226 h 226"/>
                      <a:gd name="T4" fmla="*/ 287 w 291"/>
                      <a:gd name="T5" fmla="*/ 220 h 226"/>
                      <a:gd name="T6" fmla="*/ 291 w 291"/>
                      <a:gd name="T7" fmla="*/ 206 h 226"/>
                      <a:gd name="T8" fmla="*/ 291 w 291"/>
                      <a:gd name="T9" fmla="*/ 21 h 226"/>
                      <a:gd name="T10" fmla="*/ 289 w 291"/>
                      <a:gd name="T11" fmla="*/ 6 h 226"/>
                      <a:gd name="T12" fmla="*/ 281 w 291"/>
                      <a:gd name="T13" fmla="*/ 0 h 226"/>
                      <a:gd name="T14" fmla="*/ 0 w 291"/>
                      <a:gd name="T15" fmla="*/ 0 h 226"/>
                      <a:gd name="T16" fmla="*/ 0 w 291"/>
                      <a:gd name="T17" fmla="*/ 226 h 22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91"/>
                      <a:gd name="T28" fmla="*/ 0 h 226"/>
                      <a:gd name="T29" fmla="*/ 291 w 291"/>
                      <a:gd name="T30" fmla="*/ 226 h 22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91" h="226">
                        <a:moveTo>
                          <a:pt x="0" y="226"/>
                        </a:moveTo>
                        <a:lnTo>
                          <a:pt x="279" y="226"/>
                        </a:lnTo>
                        <a:lnTo>
                          <a:pt x="287" y="220"/>
                        </a:lnTo>
                        <a:lnTo>
                          <a:pt x="291" y="206"/>
                        </a:lnTo>
                        <a:lnTo>
                          <a:pt x="291" y="21"/>
                        </a:lnTo>
                        <a:lnTo>
                          <a:pt x="289" y="6"/>
                        </a:lnTo>
                        <a:lnTo>
                          <a:pt x="281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grpSp>
                <p:nvGrpSpPr>
                  <p:cNvPr id="26651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694" y="1646"/>
                    <a:ext cx="268" cy="165"/>
                    <a:chOff x="3694" y="1646"/>
                    <a:chExt cx="268" cy="165"/>
                  </a:xfrm>
                </p:grpSpPr>
                <p:grpSp>
                  <p:nvGrpSpPr>
                    <p:cNvPr id="26652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7" cy="44"/>
                      <a:chOff x="3694" y="1646"/>
                      <a:chExt cx="267" cy="44"/>
                    </a:xfrm>
                  </p:grpSpPr>
                  <p:grpSp>
                    <p:nvGrpSpPr>
                      <p:cNvPr id="26667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15"/>
                        <a:chOff x="3694" y="1646"/>
                        <a:chExt cx="267" cy="15"/>
                      </a:xfrm>
                    </p:grpSpPr>
                    <p:sp>
                      <p:nvSpPr>
                        <p:cNvPr id="26671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4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72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5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68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76"/>
                        <a:ext cx="267" cy="14"/>
                        <a:chOff x="3694" y="1676"/>
                        <a:chExt cx="267" cy="14"/>
                      </a:xfrm>
                    </p:grpSpPr>
                    <p:sp>
                      <p:nvSpPr>
                        <p:cNvPr id="26669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7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70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8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53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5" y="1706"/>
                      <a:ext cx="267" cy="45"/>
                      <a:chOff x="3695" y="1706"/>
                      <a:chExt cx="267" cy="45"/>
                    </a:xfrm>
                  </p:grpSpPr>
                  <p:grpSp>
                    <p:nvGrpSpPr>
                      <p:cNvPr id="26661" name="Group 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14"/>
                        <a:chOff x="3695" y="1706"/>
                        <a:chExt cx="267" cy="14"/>
                      </a:xfrm>
                    </p:grpSpPr>
                    <p:sp>
                      <p:nvSpPr>
                        <p:cNvPr id="26665" name="Line 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0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6" name="Line 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1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62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36"/>
                        <a:ext cx="267" cy="15"/>
                        <a:chOff x="3695" y="1736"/>
                        <a:chExt cx="267" cy="15"/>
                      </a:xfrm>
                    </p:grpSpPr>
                    <p:sp>
                      <p:nvSpPr>
                        <p:cNvPr id="26663" name="Line 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3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4" name="Line 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4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54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766"/>
                      <a:ext cx="267" cy="45"/>
                      <a:chOff x="3694" y="1766"/>
                      <a:chExt cx="267" cy="45"/>
                    </a:xfrm>
                  </p:grpSpPr>
                  <p:grpSp>
                    <p:nvGrpSpPr>
                      <p:cNvPr id="26655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15"/>
                        <a:chOff x="3694" y="1766"/>
                        <a:chExt cx="267" cy="15"/>
                      </a:xfrm>
                    </p:grpSpPr>
                    <p:sp>
                      <p:nvSpPr>
                        <p:cNvPr id="26659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6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0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77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56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97"/>
                        <a:ext cx="267" cy="14"/>
                        <a:chOff x="3694" y="1797"/>
                        <a:chExt cx="267" cy="14"/>
                      </a:xfrm>
                    </p:grpSpPr>
                    <p:sp>
                      <p:nvSpPr>
                        <p:cNvPr id="26657" name="Line 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97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58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810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6647" name="Group 88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135" cy="260"/>
                  <a:chOff x="3542" y="1602"/>
                  <a:chExt cx="135" cy="260"/>
                </a:xfrm>
              </p:grpSpPr>
              <p:sp>
                <p:nvSpPr>
                  <p:cNvPr id="26648" name="Freeform 89"/>
                  <p:cNvSpPr>
                    <a:spLocks/>
                  </p:cNvSpPr>
                  <p:nvPr/>
                </p:nvSpPr>
                <p:spPr bwMode="auto">
                  <a:xfrm>
                    <a:off x="3542" y="1602"/>
                    <a:ext cx="135" cy="250"/>
                  </a:xfrm>
                  <a:custGeom>
                    <a:avLst/>
                    <a:gdLst>
                      <a:gd name="T0" fmla="*/ 135 w 135"/>
                      <a:gd name="T1" fmla="*/ 0 h 250"/>
                      <a:gd name="T2" fmla="*/ 135 w 135"/>
                      <a:gd name="T3" fmla="*/ 250 h 250"/>
                      <a:gd name="T4" fmla="*/ 9 w 135"/>
                      <a:gd name="T5" fmla="*/ 250 h 250"/>
                      <a:gd name="T6" fmla="*/ 4 w 135"/>
                      <a:gd name="T7" fmla="*/ 248 h 250"/>
                      <a:gd name="T8" fmla="*/ 1 w 135"/>
                      <a:gd name="T9" fmla="*/ 241 h 250"/>
                      <a:gd name="T10" fmla="*/ 0 w 135"/>
                      <a:gd name="T11" fmla="*/ 234 h 250"/>
                      <a:gd name="T12" fmla="*/ 0 w 135"/>
                      <a:gd name="T13" fmla="*/ 14 h 250"/>
                      <a:gd name="T14" fmla="*/ 2 w 135"/>
                      <a:gd name="T15" fmla="*/ 7 h 250"/>
                      <a:gd name="T16" fmla="*/ 6 w 135"/>
                      <a:gd name="T17" fmla="*/ 1 h 250"/>
                      <a:gd name="T18" fmla="*/ 12 w 135"/>
                      <a:gd name="T19" fmla="*/ 0 h 250"/>
                      <a:gd name="T20" fmla="*/ 135 w 135"/>
                      <a:gd name="T21" fmla="*/ 0 h 2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35"/>
                      <a:gd name="T34" fmla="*/ 0 h 250"/>
                      <a:gd name="T35" fmla="*/ 135 w 135"/>
                      <a:gd name="T36" fmla="*/ 250 h 25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35" h="250">
                        <a:moveTo>
                          <a:pt x="135" y="0"/>
                        </a:moveTo>
                        <a:lnTo>
                          <a:pt x="135" y="250"/>
                        </a:lnTo>
                        <a:lnTo>
                          <a:pt x="9" y="250"/>
                        </a:lnTo>
                        <a:lnTo>
                          <a:pt x="4" y="248"/>
                        </a:lnTo>
                        <a:lnTo>
                          <a:pt x="1" y="241"/>
                        </a:lnTo>
                        <a:lnTo>
                          <a:pt x="0" y="234"/>
                        </a:lnTo>
                        <a:lnTo>
                          <a:pt x="0" y="14"/>
                        </a:lnTo>
                        <a:lnTo>
                          <a:pt x="2" y="7"/>
                        </a:lnTo>
                        <a:lnTo>
                          <a:pt x="6" y="1"/>
                        </a:lnTo>
                        <a:lnTo>
                          <a:pt x="12" y="0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664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657" y="1604"/>
                    <a:ext cx="1" cy="2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</p:grpSp>
      <p:sp>
        <p:nvSpPr>
          <p:cNvPr id="26633" name="AutoShape 91"/>
          <p:cNvSpPr>
            <a:spLocks noChangeArrowheads="1"/>
          </p:cNvSpPr>
          <p:nvPr/>
        </p:nvSpPr>
        <p:spPr bwMode="auto">
          <a:xfrm>
            <a:off x="7294880" y="2614719"/>
            <a:ext cx="1524000" cy="1219200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4" name="AutoShape 92"/>
          <p:cNvSpPr>
            <a:spLocks noChangeArrowheads="1"/>
          </p:cNvSpPr>
          <p:nvPr/>
        </p:nvSpPr>
        <p:spPr bwMode="auto">
          <a:xfrm>
            <a:off x="6990080" y="2981813"/>
            <a:ext cx="1524000" cy="1219200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5" name="Text Box 93"/>
          <p:cNvSpPr txBox="1">
            <a:spLocks noChangeArrowheads="1"/>
          </p:cNvSpPr>
          <p:nvPr/>
        </p:nvSpPr>
        <p:spPr bwMode="auto">
          <a:xfrm>
            <a:off x="6597650" y="291465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0</a:t>
            </a:r>
          </a:p>
        </p:txBody>
      </p:sp>
      <p:sp>
        <p:nvSpPr>
          <p:cNvPr id="26636" name="Text Box 94"/>
          <p:cNvSpPr txBox="1">
            <a:spLocks noChangeArrowheads="1"/>
          </p:cNvSpPr>
          <p:nvPr/>
        </p:nvSpPr>
        <p:spPr bwMode="auto">
          <a:xfrm>
            <a:off x="6750050" y="2686050"/>
            <a:ext cx="32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1</a:t>
            </a:r>
          </a:p>
        </p:txBody>
      </p:sp>
      <p:sp>
        <p:nvSpPr>
          <p:cNvPr id="26637" name="Text Box 95"/>
          <p:cNvSpPr txBox="1">
            <a:spLocks noChangeArrowheads="1"/>
          </p:cNvSpPr>
          <p:nvPr/>
        </p:nvSpPr>
        <p:spPr bwMode="auto">
          <a:xfrm>
            <a:off x="6902450" y="245745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2</a:t>
            </a:r>
          </a:p>
        </p:txBody>
      </p:sp>
      <p:sp>
        <p:nvSpPr>
          <p:cNvPr id="26638" name="Oval 96"/>
          <p:cNvSpPr>
            <a:spLocks noChangeArrowheads="1"/>
          </p:cNvSpPr>
          <p:nvPr/>
        </p:nvSpPr>
        <p:spPr bwMode="auto">
          <a:xfrm>
            <a:off x="7239000" y="24574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9" name="Oval 97"/>
          <p:cNvSpPr>
            <a:spLocks noChangeArrowheads="1"/>
          </p:cNvSpPr>
          <p:nvPr/>
        </p:nvSpPr>
        <p:spPr bwMode="auto">
          <a:xfrm>
            <a:off x="7391400" y="23050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40" name="Oval 98"/>
          <p:cNvSpPr>
            <a:spLocks noChangeArrowheads="1"/>
          </p:cNvSpPr>
          <p:nvPr/>
        </p:nvSpPr>
        <p:spPr bwMode="auto">
          <a:xfrm>
            <a:off x="7543800" y="21526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7278A9F5-3AA8-656D-12CE-5D4D6870F935}"/>
              </a:ext>
            </a:extLst>
          </p:cNvPr>
          <p:cNvSpPr/>
          <p:nvPr/>
        </p:nvSpPr>
        <p:spPr>
          <a:xfrm rot="5400000">
            <a:off x="6465446" y="1463802"/>
            <a:ext cx="813816" cy="868680"/>
          </a:xfrm>
          <a:prstGeom prst="bentArrow">
            <a:avLst>
              <a:gd name="adj1" fmla="val 18758"/>
              <a:gd name="adj2" fmla="val 25000"/>
              <a:gd name="adj3" fmla="val 32491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4257</Words>
  <Application>Microsoft Macintosh PowerPoint</Application>
  <PresentationFormat>On-screen Show (4:3)</PresentationFormat>
  <Paragraphs>380</Paragraphs>
  <Slides>28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굴림</vt:lpstr>
      <vt:lpstr>Aptos</vt:lpstr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Univers</vt:lpstr>
      <vt:lpstr>Wingdings</vt:lpstr>
      <vt:lpstr>Office Theme</vt:lpstr>
      <vt:lpstr>Chart</vt:lpstr>
      <vt:lpstr>Clip</vt:lpstr>
      <vt:lpstr>PowerPoint Presentation</vt:lpstr>
      <vt:lpstr>PowerPoint Presentation</vt:lpstr>
      <vt:lpstr>What are we going to learn?</vt:lpstr>
      <vt:lpstr>Running Time </vt:lpstr>
      <vt:lpstr>Average Case vs. Worst Case</vt:lpstr>
      <vt:lpstr>Experimental Approach</vt:lpstr>
      <vt:lpstr>Limitations of Experiments</vt:lpstr>
      <vt:lpstr>Theoretical Analysis</vt:lpstr>
      <vt:lpstr>The Random Access Machine (RAM) Model</vt:lpstr>
      <vt:lpstr>Pseudocode</vt:lpstr>
      <vt:lpstr>Pseudocode Details</vt:lpstr>
      <vt:lpstr>Seven Important Functions</vt:lpstr>
      <vt:lpstr>Primitive Operations</vt:lpstr>
      <vt:lpstr>Counting Primitive Operations</vt:lpstr>
      <vt:lpstr>Estimating Running Time</vt:lpstr>
      <vt:lpstr>Growth Rate of Running Time</vt:lpstr>
      <vt:lpstr>Constant Factors</vt:lpstr>
      <vt:lpstr>Big-Oh Notation</vt:lpstr>
      <vt:lpstr>Big-Oh Example</vt:lpstr>
      <vt:lpstr>More Big-Oh Examples</vt:lpstr>
      <vt:lpstr>Big-Oh and Growth Rate</vt:lpstr>
      <vt:lpstr>Big-Oh Rules</vt:lpstr>
      <vt:lpstr>Asymptotic Algorithm Analysis</vt:lpstr>
      <vt:lpstr>Relatives of Big-Oh</vt:lpstr>
      <vt:lpstr>Intuition for Asymptotic Notation</vt:lpstr>
      <vt:lpstr>Examples (1)</vt:lpstr>
      <vt:lpstr>Examples (2)</vt:lpstr>
      <vt:lpstr>Examples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734</cp:revision>
  <dcterms:created xsi:type="dcterms:W3CDTF">2021-08-20T15:15:54Z</dcterms:created>
  <dcterms:modified xsi:type="dcterms:W3CDTF">2025-08-26T20:14:29Z</dcterms:modified>
</cp:coreProperties>
</file>