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9"/>
  </p:notesMasterIdLst>
  <p:handoutMasterIdLst>
    <p:handoutMasterId r:id="rId70"/>
  </p:handoutMasterIdLst>
  <p:sldIdLst>
    <p:sldId id="256" r:id="rId2"/>
    <p:sldId id="358" r:id="rId3"/>
    <p:sldId id="359" r:id="rId4"/>
    <p:sldId id="457" r:id="rId5"/>
    <p:sldId id="360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512" r:id="rId14"/>
    <p:sldId id="513" r:id="rId15"/>
    <p:sldId id="514" r:id="rId16"/>
    <p:sldId id="465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8" r:id="rId32"/>
    <p:sldId id="489" r:id="rId33"/>
    <p:sldId id="490" r:id="rId34"/>
    <p:sldId id="491" r:id="rId35"/>
    <p:sldId id="492" r:id="rId36"/>
    <p:sldId id="515" r:id="rId37"/>
    <p:sldId id="493" r:id="rId38"/>
    <p:sldId id="494" r:id="rId39"/>
    <p:sldId id="526" r:id="rId40"/>
    <p:sldId id="496" r:id="rId41"/>
    <p:sldId id="516" r:id="rId42"/>
    <p:sldId id="520" r:id="rId43"/>
    <p:sldId id="517" r:id="rId44"/>
    <p:sldId id="521" r:id="rId45"/>
    <p:sldId id="522" r:id="rId46"/>
    <p:sldId id="518" r:id="rId47"/>
    <p:sldId id="523" r:id="rId48"/>
    <p:sldId id="519" r:id="rId49"/>
    <p:sldId id="524" r:id="rId50"/>
    <p:sldId id="497" r:id="rId51"/>
    <p:sldId id="498" r:id="rId52"/>
    <p:sldId id="499" r:id="rId53"/>
    <p:sldId id="500" r:id="rId54"/>
    <p:sldId id="501" r:id="rId55"/>
    <p:sldId id="502" r:id="rId56"/>
    <p:sldId id="525" r:id="rId57"/>
    <p:sldId id="503" r:id="rId58"/>
    <p:sldId id="504" r:id="rId59"/>
    <p:sldId id="505" r:id="rId60"/>
    <p:sldId id="506" r:id="rId61"/>
    <p:sldId id="264" r:id="rId62"/>
    <p:sldId id="265" r:id="rId63"/>
    <p:sldId id="507" r:id="rId64"/>
    <p:sldId id="508" r:id="rId65"/>
    <p:sldId id="509" r:id="rId66"/>
    <p:sldId id="510" r:id="rId67"/>
    <p:sldId id="511" r:id="rId6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8"/>
    <p:restoredTop sz="96081" autoAdjust="0"/>
  </p:normalViewPr>
  <p:slideViewPr>
    <p:cSldViewPr snapToGrid="0">
      <p:cViewPr varScale="1">
        <p:scale>
          <a:sx n="115" d="100"/>
          <a:sy n="115" d="100"/>
        </p:scale>
        <p:origin x="1856" y="1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8/14/25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F030B7A-B31F-4EDD-81F1-D6DE481BA5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241CFC-BAD3-4AE0-A57F-C2CE3EA7C715}" type="slidenum">
              <a:rPr lang="en-US" altLang="en-US"/>
              <a:pPr/>
              <a:t>61</a:t>
            </a:fld>
            <a:endParaRPr lang="en-US" altLang="en-US"/>
          </a:p>
        </p:txBody>
      </p:sp>
      <p:sp>
        <p:nvSpPr>
          <p:cNvPr id="590850" name="Rectangle 2">
            <a:extLst>
              <a:ext uri="{FF2B5EF4-FFF2-40B4-BE49-F238E27FC236}">
                <a16:creationId xmlns:a16="http://schemas.microsoft.com/office/drawing/2014/main" id="{A1FE4309-7FF9-41FF-8A7B-9EA570D507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>
            <a:extLst>
              <a:ext uri="{FF2B5EF4-FFF2-40B4-BE49-F238E27FC236}">
                <a16:creationId xmlns:a16="http://schemas.microsoft.com/office/drawing/2014/main" id="{131D6CF6-D305-41A9-8594-BEB635055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706D71D-6774-4405-9B58-C3AB239BB6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358B4E-EB54-4DBE-BFE1-CD679ADC73B1}" type="slidenum">
              <a:rPr lang="en-US" altLang="en-US"/>
              <a:pPr/>
              <a:t>62</a:t>
            </a:fld>
            <a:endParaRPr lang="en-US" altLang="en-US"/>
          </a:p>
        </p:txBody>
      </p:sp>
      <p:sp>
        <p:nvSpPr>
          <p:cNvPr id="591874" name="Rectangle 2">
            <a:extLst>
              <a:ext uri="{FF2B5EF4-FFF2-40B4-BE49-F238E27FC236}">
                <a16:creationId xmlns:a16="http://schemas.microsoft.com/office/drawing/2014/main" id="{8BA6264B-649A-4612-A9EC-EE05BCDCEB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1875" name="Rectangle 3">
            <a:extLst>
              <a:ext uri="{FF2B5EF4-FFF2-40B4-BE49-F238E27FC236}">
                <a16:creationId xmlns:a16="http://schemas.microsoft.com/office/drawing/2014/main" id="{041A2490-1375-4D5C-BF5B-2D631EE8C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A0EB9-5F6B-4B6A-AE04-EED6B92DC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6A9D-DEAC-4859-A7D0-E157E24689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8EADB-9C31-445D-B045-8F469EF06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060FC-BF6E-401F-9D8B-E71CF756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6D85-4A07-4E45-A6DB-E56C2D4A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D73B9-0CA9-4A45-A5D2-1AAEAFAC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7CC37B5-9D91-4086-AB0A-45907DA05A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2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4125683" cy="2522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node is represented by an  object storing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Element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Parent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Sequence of children nodes</a:t>
            </a:r>
          </a:p>
        </p:txBody>
      </p:sp>
      <p:sp>
        <p:nvSpPr>
          <p:cNvPr id="11" name="object 102">
            <a:extLst>
              <a:ext uri="{FF2B5EF4-FFF2-40B4-BE49-F238E27FC236}">
                <a16:creationId xmlns:a16="http://schemas.microsoft.com/office/drawing/2014/main" id="{C40558EE-B1FF-4BDE-8D80-9E983DA6BECE}"/>
              </a:ext>
            </a:extLst>
          </p:cNvPr>
          <p:cNvSpPr txBox="1"/>
          <p:nvPr/>
        </p:nvSpPr>
        <p:spPr>
          <a:xfrm>
            <a:off x="494952" y="3784080"/>
            <a:ext cx="3592983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spcBef>
                <a:spcPts val="100"/>
              </a:spcBef>
            </a:pP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//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47949"/>
                </a:solidFill>
                <a:latin typeface="Courier New"/>
                <a:cs typeface="Courier New"/>
              </a:rPr>
              <a:t>A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node</a:t>
            </a:r>
            <a:r>
              <a:rPr sz="2000" spc="-15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of</a:t>
            </a:r>
            <a:r>
              <a:rPr sz="2000" spc="-3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47949"/>
                </a:solidFill>
                <a:latin typeface="Courier New"/>
                <a:cs typeface="Courier New"/>
              </a:rPr>
              <a:t>N-ary</a:t>
            </a:r>
            <a:r>
              <a:rPr sz="2000" spc="-20" dirty="0">
                <a:solidFill>
                  <a:srgbClr val="04794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047949"/>
                </a:solidFill>
                <a:latin typeface="Courier New"/>
                <a:cs typeface="Courier New"/>
              </a:rPr>
              <a:t>tree</a:t>
            </a:r>
            <a:endParaRPr sz="2000" dirty="0">
              <a:solidFill>
                <a:srgbClr val="047949"/>
              </a:solidFill>
              <a:latin typeface="Courier New"/>
              <a:cs typeface="Courier New"/>
            </a:endParaRPr>
          </a:p>
          <a:p>
            <a:pPr defTabSz="914400">
              <a:spcBef>
                <a:spcPts val="5"/>
              </a:spcBef>
            </a:pPr>
            <a:r>
              <a:rPr sz="2000" spc="-5" dirty="0">
                <a:latin typeface="Courier New"/>
                <a:cs typeface="Courier New"/>
              </a:rPr>
              <a:t>struct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{</a:t>
            </a: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char element;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 </a:t>
            </a:r>
            <a:r>
              <a:rPr sz="2000" dirty="0">
                <a:latin typeface="Courier New"/>
                <a:cs typeface="Courier New"/>
              </a:rPr>
              <a:t>* </a:t>
            </a:r>
            <a:r>
              <a:rPr sz="2000" spc="-5" dirty="0">
                <a:latin typeface="Courier New"/>
                <a:cs typeface="Courier New"/>
              </a:rPr>
              <a:t>parent; </a:t>
            </a:r>
            <a:r>
              <a:rPr sz="2000" dirty="0">
                <a:latin typeface="Courier New"/>
                <a:cs typeface="Courier New"/>
              </a:rPr>
              <a:t> </a:t>
            </a:r>
            <a:endParaRPr lang="en-US" sz="2000" dirty="0">
              <a:latin typeface="Courier New"/>
              <a:cs typeface="Courier New"/>
            </a:endParaRPr>
          </a:p>
          <a:p>
            <a:pPr marL="457200" marR="20320" defTabSz="914400"/>
            <a:r>
              <a:rPr sz="2000" spc="-5" dirty="0">
                <a:latin typeface="Courier New"/>
                <a:cs typeface="Courier New"/>
              </a:rPr>
              <a:t>node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*</a:t>
            </a:r>
            <a:r>
              <a:rPr sz="2000" spc="-5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child[N];</a:t>
            </a:r>
            <a:endParaRPr sz="2000" dirty="0">
              <a:latin typeface="Courier New"/>
              <a:cs typeface="Courier New"/>
            </a:endParaRPr>
          </a:p>
          <a:p>
            <a:pPr defTabSz="914400"/>
            <a:r>
              <a:rPr sz="2000" spc="-5" dirty="0">
                <a:latin typeface="Courier New"/>
                <a:cs typeface="Courier New"/>
              </a:rPr>
              <a:t>};</a:t>
            </a:r>
            <a:endParaRPr sz="2000" dirty="0">
              <a:latin typeface="Courier New"/>
              <a:cs typeface="Courier New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69ACDA-6BF1-4836-9EEC-572F466A0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669" y="1816820"/>
            <a:ext cx="3458379" cy="28655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876492-212C-58B6-8461-667F36DAB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858" y="4326674"/>
            <a:ext cx="914400" cy="3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12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 Tree Representation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A15C622-EB63-4A10-A2D6-2CA9AB2F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477" y="1192315"/>
            <a:ext cx="4987512" cy="48226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D2D336-6596-455C-8215-F05E5637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1" y="1686694"/>
            <a:ext cx="2410286" cy="1890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7F85839-FDEB-56BF-1CC9-EBBFA19DE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0" y="1682043"/>
            <a:ext cx="685643" cy="39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95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0327"/>
            <a:ext cx="8686796" cy="5461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Walking through a tree is called a traversal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Common kinds of traversal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node, then children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Post-order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children, then node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left, then node, then right (specific to binary trees)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Level-order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at depth d, nodes at depth d+1, …</a:t>
            </a:r>
          </a:p>
        </p:txBody>
      </p:sp>
    </p:spTree>
    <p:extLst>
      <p:ext uri="{BB962C8B-B14F-4D97-AF65-F5344CB8AC3E}">
        <p14:creationId xmlns:p14="http://schemas.microsoft.com/office/powerpoint/2010/main" val="4140480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E2B17-B75A-4C20-9B71-01D2DFEA58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136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315098" y="1064208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 	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G D A F E M H 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E F D H Z M 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D E F G H M Z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7083F-8C62-9254-2050-9F849E641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2" t="12470" r="16158" b="7533"/>
          <a:stretch/>
        </p:blipFill>
        <p:spPr bwMode="auto">
          <a:xfrm>
            <a:off x="3297460" y="1068858"/>
            <a:ext cx="5617939" cy="447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02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Comic Sans MS" panose="030F0902030302020204" pitchFamily="66" charset="0"/>
              </a:rPr>
              <a:t>Tree Traversals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B019A-73D7-4E11-8F67-B0836A88C058}"/>
              </a:ext>
            </a:extLst>
          </p:cNvPr>
          <p:cNvSpPr txBox="1"/>
          <p:nvPr/>
        </p:nvSpPr>
        <p:spPr>
          <a:xfrm>
            <a:off x="228600" y="1060823"/>
            <a:ext cx="457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Pre-order: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A B D E G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In-order:</a:t>
            </a:r>
          </a:p>
          <a:p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	D B G E A C 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omic Sans MS" panose="030F0902030302020204" pitchFamily="66" charset="0"/>
              </a:rPr>
              <a:t>Post-order:</a:t>
            </a:r>
          </a:p>
          <a:p>
            <a:r>
              <a:rPr lang="en-US" sz="2400" dirty="0">
                <a:latin typeface="Comic Sans MS" panose="030F0902030302020204" pitchFamily="66" charset="0"/>
              </a:rPr>
              <a:t>	</a:t>
            </a:r>
            <a:r>
              <a:rPr lang="en-US" sz="2400" dirty="0">
                <a:solidFill>
                  <a:srgbClr val="C00000"/>
                </a:solidFill>
                <a:latin typeface="Comic Sans MS" panose="030F0902030302020204" pitchFamily="66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93190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4" y="1058349"/>
            <a:ext cx="8686796" cy="1037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Perform computation at the node, then recursively perform  computation on each child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1915FE-30FB-463F-AFF5-FB05C4EB1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65" y="2008944"/>
            <a:ext cx="7438267" cy="347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4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2687"/>
            <a:ext cx="8686799" cy="29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upon values calculated  higher in the tree (closer to root)</a:t>
            </a:r>
          </a:p>
          <a:p>
            <a:pPr defTabSz="914400"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depth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depth of a node is the number of edges from the node to the tree's root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depth(node) = 1 + depth( parent of node )</a:t>
            </a:r>
          </a:p>
        </p:txBody>
      </p:sp>
    </p:spTree>
    <p:extLst>
      <p:ext uri="{BB962C8B-B14F-4D97-AF65-F5344CB8AC3E}">
        <p14:creationId xmlns:p14="http://schemas.microsoft.com/office/powerpoint/2010/main" val="1863014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00" dirty="0">
                <a:solidFill>
                  <a:srgbClr val="007B3B"/>
                </a:solidFill>
                <a:latin typeface="Comic Sans MS" panose="030F0902030302020204" pitchFamily="66" charset="0"/>
              </a:rPr>
              <a:t>Pre-Order Example: Computing Depth of All  Nodes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35"/>
            <a:ext cx="8686800" cy="10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 a field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all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Depth(root,0)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set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depth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C587-0606-4751-84C2-D848CB16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57" y="2075933"/>
            <a:ext cx="6320480" cy="412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74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44694"/>
            <a:ext cx="8686797" cy="910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Recursively perform computation on each child, then perform  computation at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72964-986B-414A-AD6B-A882090FA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47" y="2011224"/>
            <a:ext cx="8140700" cy="277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3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69473"/>
            <a:ext cx="8686799" cy="3056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18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Traversal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Binary Search Tree (BST)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BST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lang="fr-FR" altLang="en-US" sz="1800" dirty="0">
                <a:solidFill>
                  <a:schemeClr val="tx1"/>
                </a:solidFill>
                <a:latin typeface="Comic Sans MS" panose="030F0902030302020204" pitchFamily="66" charset="0"/>
              </a:rPr>
              <a:t>AVL </a:t>
            </a:r>
            <a:r>
              <a:rPr lang="fr-FR" altLang="en-US" sz="1800" dirty="0" err="1">
                <a:latin typeface="Comic Sans MS" panose="030F0902030302020204" pitchFamily="66" charset="0"/>
              </a:rPr>
              <a:t>Tree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Applications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45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 when computation at node depends on values calculated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lower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tree (closer to leaves)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computing height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a node is the number of edges on the longest path from the node to a leaf.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leaf node will have a height of 0.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height(node) = 1 + MAX( height(child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), … height(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)</a:t>
            </a:r>
          </a:p>
          <a:p>
            <a:pPr lvl="2" defTabSz="914400">
              <a:defRPr/>
            </a:pP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Example: size of tree rooted at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size(node) = 1 + size(child</a:t>
            </a:r>
            <a:r>
              <a:rPr kumimoji="0" lang="en-US" altLang="en-US" sz="22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 + … + size(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</a:t>
            </a:r>
            <a:r>
              <a:rPr kumimoji="0" lang="en-US" altLang="en-US" sz="220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54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>
                <a:solidFill>
                  <a:srgbClr val="007B3B"/>
                </a:solidFill>
                <a:latin typeface="Comic Sans MS" panose="030F0902030302020204" pitchFamily="66" charset="0"/>
              </a:rPr>
              <a:t>Post-Order Example: Computing Size of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43421"/>
            <a:ext cx="8686800" cy="481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Size(root)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compute number of nodes in tree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5FAC1-AB68-4FDE-B7D5-2E0FDD23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50" y="1774275"/>
            <a:ext cx="8118494" cy="33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97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Depth-First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7" y="1053796"/>
            <a:ext cx="868680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Pre-Order and Post-Order traversals are examples of depth-first  search: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Nodes are visited deeply on left-most branches before any nodes are visited  on right-most branches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NOTE: visiting right deeply before left would still be depth-first - crucial idea is “go deep first”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79B656-2D0B-49E8-A068-42A1D87E0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29100"/>
            <a:ext cx="8686797" cy="923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DFS the nodes “being worked on” are kept on a stack (where?)</a:t>
            </a:r>
          </a:p>
          <a:p>
            <a:pPr marL="457200" lvl="1" indent="0" algn="r" defTabSz="914400">
              <a:buNone/>
              <a:defRPr/>
            </a:pPr>
            <a:endParaRPr lang="en-US" altLang="en-US" sz="14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22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2927"/>
            <a:ext cx="8686797" cy="1023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66FBE0-6FEA-D3BF-EC0C-FF15E727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316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Traversal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8"/>
            <a:ext cx="8686797" cy="103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Consider task of traversing tree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level-by-level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from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top to bottom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(alphabetic order, in example below)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0" indent="0" defTabSz="914400">
              <a:lnSpc>
                <a:spcPct val="120000"/>
              </a:lnSpc>
              <a:buNone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Which data structure can best keep track of nodes?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4EE27-654C-40F9-B93D-55EC067FD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47" y="2088285"/>
            <a:ext cx="5143500" cy="354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27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(Breadth-First)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37970"/>
            <a:ext cx="8686799" cy="2582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</p:spTree>
    <p:extLst>
      <p:ext uri="{BB962C8B-B14F-4D97-AF65-F5344CB8AC3E}">
        <p14:creationId xmlns:p14="http://schemas.microsoft.com/office/powerpoint/2010/main" val="3679852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Level-Order Example: Printing the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538B2A33-9CD5-4D51-88A9-213CA9DA6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0326"/>
            <a:ext cx="8686797" cy="53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Call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Print(root)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to print tree contents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8C6460-59FE-4E9A-BB94-91B485557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689503"/>
            <a:ext cx="8191500" cy="37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1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8F59B1AE-1B60-45EE-8821-A67ACAD69C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1678"/>
            <a:ext cx="3997411" cy="3532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Put root in a Queue</a:t>
            </a: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Repeat until Queue is empty: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Dequeue a node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Process it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Add its children to queue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2CA4F-0FBE-62DC-0A78-FE18B534C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50"/>
          <a:stretch>
            <a:fillRect/>
          </a:stretch>
        </p:blipFill>
        <p:spPr>
          <a:xfrm>
            <a:off x="4226011" y="1180470"/>
            <a:ext cx="4322673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38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Example: Level-Order Queue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9B53647-8578-42B0-8B4C-50193DF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09" y="1180470"/>
            <a:ext cx="7953375" cy="497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3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Applications of Breadth-First Search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50327"/>
            <a:ext cx="8445842" cy="4815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shortest path from root to a given node N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if node N is at depth k, BFS will never visit a node at depth &gt; k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important for really deep trees</a:t>
            </a:r>
          </a:p>
          <a:p>
            <a:pPr marL="45720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Generalizes to finding shortest paths in graphs</a:t>
            </a:r>
          </a:p>
          <a:p>
            <a:pPr lvl="1" defTabSz="914400">
              <a:defRPr/>
            </a:pPr>
            <a:endParaRPr lang="en-US" altLang="en-US" sz="20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Spidering the world wide web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From a root URL, fetch pages that are farther and farther away</a:t>
            </a:r>
          </a:p>
          <a:p>
            <a:pPr defTabSz="914400"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61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Nature View of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49" y="1498767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53049" y="18797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29249" y="20321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00649" y="1727367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940" y="4526593"/>
            <a:ext cx="18403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654" y="522692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E55DA358-C61C-4122-AE09-AD3758EBA9C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66096" y="4521254"/>
            <a:ext cx="2421080" cy="967278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8579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2684"/>
            <a:ext cx="8686797" cy="485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Search Trees (BST) are a type of Binary Trees with a special  organization of data.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Every element has a unique key.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keys in the nonempty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left subtree (right subtree)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are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2A79FF"/>
                </a:solidFill>
                <a:effectLst/>
                <a:uLnTx/>
                <a:uFillTx/>
                <a:latin typeface="Comic Sans MS" panose="030F0902030302020204" pitchFamily="66" charset="0"/>
              </a:rPr>
              <a:t>smaller (larger)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than the key in the root of subtree (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BST property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)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subtrees are also binary search trees.</a:t>
            </a:r>
          </a:p>
        </p:txBody>
      </p:sp>
    </p:spTree>
    <p:extLst>
      <p:ext uri="{BB962C8B-B14F-4D97-AF65-F5344CB8AC3E}">
        <p14:creationId xmlns:p14="http://schemas.microsoft.com/office/powerpoint/2010/main" val="369126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Binary Search Trees (BST)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1" y="1090867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Insertion: 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kumimoji="0" lang="en-US" altLang="en-US" sz="240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0" lang="en-US" alt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EC9042-A221-4760-9386-A3A635761234}"/>
              </a:ext>
            </a:extLst>
          </p:cNvPr>
          <p:cNvSpPr txBox="1"/>
          <p:nvPr/>
        </p:nvSpPr>
        <p:spPr>
          <a:xfrm>
            <a:off x="228599" y="1684819"/>
            <a:ext cx="391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	key;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7F2F7-4491-4495-9F00-4F8A2B4B9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88" y="2183366"/>
            <a:ext cx="5046712" cy="404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0558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Insertion into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BD6E038-53A6-4C57-B8C9-17B145EC6891}"/>
              </a:ext>
            </a:extLst>
          </p:cNvPr>
          <p:cNvSpPr txBox="1"/>
          <p:nvPr/>
        </p:nvSpPr>
        <p:spPr>
          <a:xfrm>
            <a:off x="228600" y="1073367"/>
            <a:ext cx="86868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&amp; node, int key){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if (!node){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 =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malloc(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ptnode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node-&gt;key = key;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node-&gt;left = node-&gt;right = NULL;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&lt;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insert(node-&gt;left,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	else if (key &gt; node-&gt;key)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 	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insert(node-&gt;right, key);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684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a value in the BST if it exists: find(</a:t>
            </a:r>
            <a:r>
              <a:rPr lang="en-US" sz="32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val</a:t>
            </a:r>
            <a:r>
              <a:rPr lang="en-US" sz="3200" dirty="0">
                <a:solidFill>
                  <a:srgbClr val="007B3B"/>
                </a:solidFill>
                <a:latin typeface="Comic Sans MS" panose="030F0902030302020204" pitchFamily="66" charset="0"/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F7F2176-BA3F-43F1-8728-6D08CE5BF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35176"/>
            <a:ext cx="8915394" cy="946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Follow left and right pointers until you find it or hit NULL.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EB150-59DA-4338-B1CA-BFD4EE624B7B}"/>
              </a:ext>
            </a:extLst>
          </p:cNvPr>
          <p:cNvSpPr txBox="1"/>
          <p:nvPr/>
        </p:nvSpPr>
        <p:spPr>
          <a:xfrm>
            <a:off x="528076" y="1656739"/>
            <a:ext cx="70993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mic Sans MS" panose="030F0902030302020204" pitchFamily="66" charset="0"/>
              </a:rPr>
              <a:t>Search in BST – Pseudocode</a:t>
            </a:r>
          </a:p>
          <a:p>
            <a:endParaRPr lang="en-US" sz="2000" dirty="0">
              <a:latin typeface="Comic Sans MS" panose="030F0902030302020204" pitchFamily="66" charset="0"/>
            </a:endParaRPr>
          </a:p>
          <a:p>
            <a:r>
              <a:rPr lang="en-US" sz="2000" dirty="0">
                <a:latin typeface="Comic Sans MS" panose="030F0902030302020204" pitchFamily="66" charset="0"/>
              </a:rPr>
              <a:t>if the tree is empty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NULL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equals the target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node value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greater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left subtree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else if the item in the node is smaller than the target  </a:t>
            </a:r>
          </a:p>
          <a:p>
            <a:r>
              <a:rPr lang="en-US" sz="2000" dirty="0">
                <a:latin typeface="Comic Sans MS" panose="030F0902030302020204" pitchFamily="66" charset="0"/>
              </a:rPr>
              <a:t>	return the result of searching the right subtree</a:t>
            </a:r>
          </a:p>
        </p:txBody>
      </p:sp>
    </p:spTree>
    <p:extLst>
      <p:ext uri="{BB962C8B-B14F-4D97-AF65-F5344CB8AC3E}">
        <p14:creationId xmlns:p14="http://schemas.microsoft.com/office/powerpoint/2010/main" val="281181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omic Sans MS" panose="030F0902030302020204" pitchFamily="66" charset="0"/>
              </a:rPr>
              <a:t>Search in a BST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758B426-7722-4B2A-8CD2-1567A78B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17" y="1113134"/>
            <a:ext cx="7076160" cy="5005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44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57" y="1029085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1688585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1443"/>
            <a:ext cx="8686800" cy="593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Key is to just go left till you cannot go left anymore.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0DC537-169C-FC19-BFB8-D83E804BF196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Finding the minimum element in a BST:  </a:t>
            </a:r>
            <a:r>
              <a:rPr lang="en-US" sz="3000" dirty="0" err="1">
                <a:solidFill>
                  <a:srgbClr val="007B3B"/>
                </a:solidFill>
                <a:latin typeface="Comic Sans MS" panose="030F0902030302020204" pitchFamily="66" charset="0"/>
              </a:rPr>
              <a:t>findmin</a:t>
            </a:r>
            <a:r>
              <a:rPr lang="en-US" sz="3000" dirty="0">
                <a:solidFill>
                  <a:srgbClr val="007B3B"/>
                </a:solidFill>
                <a:latin typeface="Comic Sans MS" panose="030F0902030302020204" pitchFamily="66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9161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BST Operations: Removal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6" y="1052170"/>
            <a:ext cx="8686794" cy="2214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uses a binary search to locate the target item: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starting at the root it probes down the tree till it finds the target or reaches  NULL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removal of a node must not leave a ‘gap’ in the tree,</a:t>
            </a:r>
          </a:p>
        </p:txBody>
      </p:sp>
    </p:spTree>
    <p:extLst>
      <p:ext uri="{BB962C8B-B14F-4D97-AF65-F5344CB8AC3E}">
        <p14:creationId xmlns:p14="http://schemas.microsoft.com/office/powerpoint/2010/main" val="2574660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BAB9262-0D39-42FA-8043-D2C04778E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2 empty subtrees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link in the parent with null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node has a left and a right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replace the node's value with the max value in 		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subtree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delete the max node in the left subtree</a:t>
            </a:r>
          </a:p>
          <a:p>
            <a:pPr marL="0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20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5B87D-6F4C-B7B5-EDC7-A6B27665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4A5389D-8888-D2E0-A257-EA3CFEAC3E2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 - Pseudocode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DFEEC0-A401-731B-CAF2-F66C4487C420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B62B1053-FB7F-2631-351E-032608665F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66155"/>
            <a:ext cx="8686797" cy="5371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tree is empty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Attempt to locate the node containing the target using the binary search  	</a:t>
            </a:r>
          </a:p>
          <a:p>
            <a:pPr marL="0" indent="0" defTabSz="914400">
              <a:buNone/>
              <a:defRPr/>
            </a:pP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if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target is not found return false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   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else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the target is found, so remove its node:</a:t>
            </a: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3: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left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node to the right (non-			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4: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lang="en-US" altLang="en-US" sz="2200" dirty="0">
                <a:solidFill>
                  <a:srgbClr val="0000FF"/>
                </a:solidFill>
                <a:latin typeface="Comic Sans MS" panose="030F0902030302020204" pitchFamily="66" charset="0"/>
              </a:rPr>
              <a:t>if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 the node has no right child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0" indent="0" defTabSz="914400">
              <a:buNone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	―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link the parent of the target to the left (non-			     empty) subtree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Computer Scientist’s 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E7FDB1-DB7D-443D-8848-9513AFB99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724149" y="1751540"/>
            <a:ext cx="36957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4">
            <a:extLst>
              <a:ext uri="{FF2B5EF4-FFF2-40B4-BE49-F238E27FC236}">
                <a16:creationId xmlns:a16="http://schemas.microsoft.com/office/drawing/2014/main" id="{798972DD-093F-4341-9252-2C82C1891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851" y="2895600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40FF"/>
                </a:solidFill>
                <a:latin typeface="Comic Sans MS" panose="030F0902030302020204" pitchFamily="66" charset="0"/>
              </a:rPr>
              <a:t>leaves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01CB04B-83B8-402A-98A0-7E030AC628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7651" y="32766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2278681-9FFC-498D-9621-DF6EEC8DCF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3851" y="34290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9CEF871B-0BE7-4BBB-B62E-92E42F37D1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5251" y="3124200"/>
            <a:ext cx="1981200" cy="91440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9B3240A1-5F82-4FD6-9F93-1320994D6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945" y="452659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C000"/>
                </a:solidFill>
                <a:latin typeface="Comic Sans MS" panose="030F0902030302020204" pitchFamily="66" charset="0"/>
              </a:rPr>
              <a:t>branches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7DAB4249-0E83-489C-B790-969B977246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4285" y="3736455"/>
            <a:ext cx="2056824" cy="1168053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A50E132E-EE6B-4D4D-AC88-673CC2E28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25964" y="3660256"/>
            <a:ext cx="1840345" cy="1017070"/>
          </a:xfrm>
          <a:prstGeom prst="line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53D0941E-05E3-45F9-8DB4-73D58C666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8389" y="1454502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00B0F0"/>
                </a:solidFill>
                <a:latin typeface="Comic Sans MS" panose="030F0902030302020204" pitchFamily="66" charset="0"/>
              </a:rPr>
              <a:t>root</a:t>
            </a: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D8EF2984-1999-4CBE-869B-839F36B59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49" y="5729883"/>
            <a:ext cx="17693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 dirty="0">
                <a:solidFill>
                  <a:srgbClr val="FF0000"/>
                </a:solidFill>
                <a:latin typeface="Comic Sans MS" panose="030F0902030302020204" pitchFamily="66" charset="0"/>
              </a:rPr>
              <a:t>node</a:t>
            </a:r>
          </a:p>
        </p:txBody>
      </p:sp>
      <p:sp>
        <p:nvSpPr>
          <p:cNvPr id="20" name="Line 7">
            <a:extLst>
              <a:ext uri="{FF2B5EF4-FFF2-40B4-BE49-F238E27FC236}">
                <a16:creationId xmlns:a16="http://schemas.microsoft.com/office/drawing/2014/main" id="{02E8A576-FF2F-4651-894D-0BC2DB1092C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60450" y="3065975"/>
            <a:ext cx="2200567" cy="27526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600"/>
          </a:p>
        </p:txBody>
      </p:sp>
      <p:sp>
        <p:nvSpPr>
          <p:cNvPr id="2" name="Line 7">
            <a:extLst>
              <a:ext uri="{FF2B5EF4-FFF2-40B4-BE49-F238E27FC236}">
                <a16:creationId xmlns:a16="http://schemas.microsoft.com/office/drawing/2014/main" id="{08E52AFD-F491-63C1-30F4-FC4E472B8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5963" y="1804173"/>
            <a:ext cx="2145145" cy="765781"/>
          </a:xfrm>
          <a:prstGeom prst="line">
            <a:avLst/>
          </a:prstGeom>
          <a:noFill/>
          <a:ln w="38100">
            <a:solidFill>
              <a:srgbClr val="00B0F0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44549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DEB47F-C16E-49D1-A375-3C432B469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0" y="1364770"/>
            <a:ext cx="5200653" cy="24448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CCAD10-30FF-4A71-AEFB-58507B5DF3CC}"/>
              </a:ext>
            </a:extLst>
          </p:cNvPr>
          <p:cNvSpPr txBox="1"/>
          <p:nvPr/>
        </p:nvSpPr>
        <p:spPr>
          <a:xfrm>
            <a:off x="723897" y="4296689"/>
            <a:ext cx="7696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mic Sans MS" panose="030F0902030302020204" pitchFamily="66" charset="0"/>
              </a:rPr>
              <a:t>Use the algorithm to delete an item.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9?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7?</a:t>
            </a:r>
          </a:p>
          <a:p>
            <a:pPr marL="914400" lvl="1" indent="-457200">
              <a:buFont typeface="Wingdings" panose="05000000000000000000" pitchFamily="2" charset="2"/>
              <a:buChar char="q"/>
            </a:pPr>
            <a:r>
              <a:rPr lang="en-US" sz="2800" dirty="0">
                <a:latin typeface="Comic Sans MS" panose="030F0902030302020204" pitchFamily="66" charset="0"/>
              </a:rPr>
              <a:t>Delete 10?</a:t>
            </a:r>
          </a:p>
        </p:txBody>
      </p:sp>
    </p:spTree>
    <p:extLst>
      <p:ext uri="{BB962C8B-B14F-4D97-AF65-F5344CB8AC3E}">
        <p14:creationId xmlns:p14="http://schemas.microsoft.com/office/powerpoint/2010/main" val="21495046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52D922E-41D7-4925-BA4C-8669F4F8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</p:txBody>
      </p:sp>
    </p:spTree>
    <p:extLst>
      <p:ext uri="{BB962C8B-B14F-4D97-AF65-F5344CB8AC3E}">
        <p14:creationId xmlns:p14="http://schemas.microsoft.com/office/powerpoint/2010/main" val="35076502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ine 2">
            <a:extLst>
              <a:ext uri="{FF2B5EF4-FFF2-40B4-BE49-F238E27FC236}">
                <a16:creationId xmlns:a16="http://schemas.microsoft.com/office/drawing/2014/main" id="{76CBBCC9-E64B-4FAC-9958-2CE0F14114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26277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9E9D5CAC-01DA-4186-B9EC-9CA18B1E2A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6277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4">
            <a:extLst>
              <a:ext uri="{FF2B5EF4-FFF2-40B4-BE49-F238E27FC236}">
                <a16:creationId xmlns:a16="http://schemas.microsoft.com/office/drawing/2014/main" id="{E9FE4643-6B50-4929-9661-5C19BFAB3B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0E1544B-43BF-4C26-B9E4-F6EF4AB0A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C2AE49EC-AAFE-4646-85E7-68195E56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34C98A0D-D4F8-441B-8B69-700619C1E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46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0E4810E8-405C-4ABD-80A9-208490A53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08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36828D57-1789-40C4-AD21-39467388F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F132B9D-5D5E-4DD0-8EE0-FBC080F14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AE8436DD-74CF-4156-A527-6784AC1743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3897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87CF8DD0-6DB3-43E9-B937-E26A73F23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33897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B8C42634-B71A-40B9-A241-4BFAD87D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4</a:t>
            </a:r>
            <a:endParaRPr lang="en-US" altLang="en-US"/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8A893089-67A0-46B2-917D-765D5226A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7707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61FDC346-4F5D-4025-9C6E-48426E52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707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7613BE04-2638-4BA1-83B4-73F76E16D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7707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91F945C5-DFB4-4351-BAA5-CEA707436C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4685147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93010E45-E4C0-4B9B-9172-B058D9A62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685147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BACFBCE1-A80B-4F44-A3AE-B9DBCB4E5F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ECDBA49E-9B43-4A6C-B4F5-7970C653E6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5447147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FA961D20-1E48-4EFA-9BFD-38B9D639E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29" name="Rectangle 22">
            <a:extLst>
              <a:ext uri="{FF2B5EF4-FFF2-40B4-BE49-F238E27FC236}">
                <a16:creationId xmlns:a16="http://schemas.microsoft.com/office/drawing/2014/main" id="{7CED8CCD-1FF3-41A3-B215-D1028F20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304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DBBF6E43-1384-4553-8F78-863631FA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66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51CFEB12-4930-4C93-9775-83B2F1CDD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32" name="Rectangle 25">
            <a:extLst>
              <a:ext uri="{FF2B5EF4-FFF2-40B4-BE49-F238E27FC236}">
                <a16:creationId xmlns:a16="http://schemas.microsoft.com/office/drawing/2014/main" id="{0F67EA59-61BA-496B-96C5-85719DEC6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3" name="Line 26">
            <a:extLst>
              <a:ext uri="{FF2B5EF4-FFF2-40B4-BE49-F238E27FC236}">
                <a16:creationId xmlns:a16="http://schemas.microsoft.com/office/drawing/2014/main" id="{1D4A908F-7E23-43B2-A51E-F6CAC1D10A4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5447147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AA79F262-BCC7-461B-8A30-08F7D2BC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828147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55ECB918-109A-4D2B-9C84-E649D1D20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2814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8</a:t>
            </a:r>
          </a:p>
        </p:txBody>
      </p:sp>
      <p:sp>
        <p:nvSpPr>
          <p:cNvPr id="36" name="Text Box 29">
            <a:extLst>
              <a:ext uri="{FF2B5EF4-FFF2-40B4-BE49-F238E27FC236}">
                <a16:creationId xmlns:a16="http://schemas.microsoft.com/office/drawing/2014/main" id="{D87C3901-C20D-4155-819A-BB6B1786C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828147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9C59E00A-521A-4982-8A9A-0982CCCC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094347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39" name="Rectangle 32">
            <a:extLst>
              <a:ext uri="{FF2B5EF4-FFF2-40B4-BE49-F238E27FC236}">
                <a16:creationId xmlns:a16="http://schemas.microsoft.com/office/drawing/2014/main" id="{84206DB9-EC22-4460-9182-74BA87050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389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0" name="Rectangle 33">
            <a:extLst>
              <a:ext uri="{FF2B5EF4-FFF2-40B4-BE49-F238E27FC236}">
                <a16:creationId xmlns:a16="http://schemas.microsoft.com/office/drawing/2014/main" id="{26C9D098-7428-42C9-9EA0-51626924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27747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489952C3-BEC6-457C-9C2E-A89B40180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56347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42" name="Line 35">
            <a:extLst>
              <a:ext uri="{FF2B5EF4-FFF2-40B4-BE49-F238E27FC236}">
                <a16:creationId xmlns:a16="http://schemas.microsoft.com/office/drawing/2014/main" id="{85F46E77-AE32-4EDE-AD98-3CDA28C73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56347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3" name="Line 36">
            <a:extLst>
              <a:ext uri="{FF2B5EF4-FFF2-40B4-BE49-F238E27FC236}">
                <a16:creationId xmlns:a16="http://schemas.microsoft.com/office/drawing/2014/main" id="{D5DDB9EF-6CAF-4634-85C4-05194A14D6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542147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38">
            <a:extLst>
              <a:ext uri="{FF2B5EF4-FFF2-40B4-BE49-F238E27FC236}">
                <a16:creationId xmlns:a16="http://schemas.microsoft.com/office/drawing/2014/main" id="{F6AB85E2-F7B1-420C-A78E-C96E1D68E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56547"/>
            <a:ext cx="3276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Removing  4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replace the link in the parent with null</a:t>
            </a:r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AB38C16C-9287-4787-BAFC-65F33B658A0A}"/>
              </a:ext>
            </a:extLst>
          </p:cNvPr>
          <p:cNvSpPr/>
          <p:nvPr/>
        </p:nvSpPr>
        <p:spPr>
          <a:xfrm>
            <a:off x="7788275" y="3256457"/>
            <a:ext cx="898525" cy="2659057"/>
          </a:xfrm>
          <a:prstGeom prst="curvedLef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ext Box 38">
            <a:extLst>
              <a:ext uri="{FF2B5EF4-FFF2-40B4-BE49-F238E27FC236}">
                <a16:creationId xmlns:a16="http://schemas.microsoft.com/office/drawing/2014/main" id="{FA7C8B70-B011-428C-89DF-A6136A122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524" y="4456547"/>
            <a:ext cx="153296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9FDEA07C-7944-094E-186C-53D69C7CC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76216"/>
            <a:ext cx="74767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1: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EMPTY SUBTREES</a:t>
            </a:r>
          </a:p>
        </p:txBody>
      </p:sp>
    </p:spTree>
    <p:extLst>
      <p:ext uri="{BB962C8B-B14F-4D97-AF65-F5344CB8AC3E}">
        <p14:creationId xmlns:p14="http://schemas.microsoft.com/office/powerpoint/2010/main" val="2822503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2">
            <a:extLst>
              <a:ext uri="{FF2B5EF4-FFF2-40B4-BE49-F238E27FC236}">
                <a16:creationId xmlns:a16="http://schemas.microsoft.com/office/drawing/2014/main" id="{1C100987-52A5-41FE-9414-8E8A5E57D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</p:spTree>
    <p:extLst>
      <p:ext uri="{BB962C8B-B14F-4D97-AF65-F5344CB8AC3E}">
        <p14:creationId xmlns:p14="http://schemas.microsoft.com/office/powerpoint/2010/main" val="25028196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Rectangle 29">
            <a:extLst>
              <a:ext uri="{FF2B5EF4-FFF2-40B4-BE49-F238E27FC236}">
                <a16:creationId xmlns:a16="http://schemas.microsoft.com/office/drawing/2014/main" id="{67DA6E07-31C2-4AB1-BC9D-2482D7BFB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2" name="Arrow: Curved Up 1">
            <a:extLst>
              <a:ext uri="{FF2B5EF4-FFF2-40B4-BE49-F238E27FC236}">
                <a16:creationId xmlns:a16="http://schemas.microsoft.com/office/drawing/2014/main" id="{AB613533-F7E9-45DF-8863-88B5AF69A880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 Box 38">
            <a:extLst>
              <a:ext uri="{FF2B5EF4-FFF2-40B4-BE49-F238E27FC236}">
                <a16:creationId xmlns:a16="http://schemas.microsoft.com/office/drawing/2014/main" id="{BA94CB69-DC6F-4D0C-A9D0-B8C998C1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CCE931C-23EB-4A47-4FE0-65E02B4E5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2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3">
            <a:extLst>
              <a:ext uri="{FF2B5EF4-FFF2-40B4-BE49-F238E27FC236}">
                <a16:creationId xmlns:a16="http://schemas.microsoft.com/office/drawing/2014/main" id="{23F5A56D-8B05-4164-B7DE-A48F42E59C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4384971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1592BEF4-1D8A-484F-B4E2-89445E46CF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68EA3EC7-3B58-4545-AB6F-97C45D24D5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">
            <a:extLst>
              <a:ext uri="{FF2B5EF4-FFF2-40B4-BE49-F238E27FC236}">
                <a16:creationId xmlns:a16="http://schemas.microsoft.com/office/drawing/2014/main" id="{883C8C8A-5627-4406-8270-1B4C2DE2BE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039F83DC-FDAA-4CE2-9340-F4A68F970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781F7EF-EB61-4F20-A607-9DAADFF31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E51F23F4-2990-47E3-ADC3-9357FC38B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3" name="Rectangle 10">
            <a:extLst>
              <a:ext uri="{FF2B5EF4-FFF2-40B4-BE49-F238E27FC236}">
                <a16:creationId xmlns:a16="http://schemas.microsoft.com/office/drawing/2014/main" id="{54B9D5AC-C6A5-413D-8B17-645AE1DC3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b="1"/>
              <a:t>6</a:t>
            </a:r>
            <a:endParaRPr lang="en-US" altLang="en-US"/>
          </a:p>
        </p:txBody>
      </p:sp>
      <p:sp>
        <p:nvSpPr>
          <p:cNvPr id="54" name="Rectangle 11">
            <a:extLst>
              <a:ext uri="{FF2B5EF4-FFF2-40B4-BE49-F238E27FC236}">
                <a16:creationId xmlns:a16="http://schemas.microsoft.com/office/drawing/2014/main" id="{FC158D04-49E4-44C4-90F2-A243D40CF9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5" name="Rectangle 12">
            <a:extLst>
              <a:ext uri="{FF2B5EF4-FFF2-40B4-BE49-F238E27FC236}">
                <a16:creationId xmlns:a16="http://schemas.microsoft.com/office/drawing/2014/main" id="{1426AF52-3B22-4E8E-9943-CB4B2E731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09AB2507-07C8-40B7-83E5-BAAE41461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5146971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7" name="Line 14">
            <a:extLst>
              <a:ext uri="{FF2B5EF4-FFF2-40B4-BE49-F238E27FC236}">
                <a16:creationId xmlns:a16="http://schemas.microsoft.com/office/drawing/2014/main" id="{292BD7FD-7464-4016-B541-E920AD3143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438497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15">
            <a:extLst>
              <a:ext uri="{FF2B5EF4-FFF2-40B4-BE49-F238E27FC236}">
                <a16:creationId xmlns:a16="http://schemas.microsoft.com/office/drawing/2014/main" id="{6DD637E8-2133-4D5F-8C7C-C9C35F313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384971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6">
            <a:extLst>
              <a:ext uri="{FF2B5EF4-FFF2-40B4-BE49-F238E27FC236}">
                <a16:creationId xmlns:a16="http://schemas.microsoft.com/office/drawing/2014/main" id="{F6775703-3A5F-48DF-8D6B-23FCA74D5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140DF925-A444-4A79-A8F4-5033D3D6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0419539E-3C19-4DFB-9EDA-3E9EF2454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003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62" name="Rectangle 19">
            <a:extLst>
              <a:ext uri="{FF2B5EF4-FFF2-40B4-BE49-F238E27FC236}">
                <a16:creationId xmlns:a16="http://schemas.microsoft.com/office/drawing/2014/main" id="{0B2ED6DA-84F2-462D-8975-305BF60AB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765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3" name="Rectangle 20">
            <a:extLst>
              <a:ext uri="{FF2B5EF4-FFF2-40B4-BE49-F238E27FC236}">
                <a16:creationId xmlns:a16="http://schemas.microsoft.com/office/drawing/2014/main" id="{23ED48C1-899C-45CE-98EF-31B72C5E6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44276435-6279-439D-9590-FC4D7054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1A57FFBA-8AE4-40EE-9F80-E462129223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146971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5854B3E4-3B58-426A-8AA2-49A2359D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775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C2576ACE-F769-45E4-AC21-78246ECF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394371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43DE2083-DC07-4DA6-A63C-5E5917684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0133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3C6A22B5-E2A5-49F4-BA5D-CDFEA67FA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241971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Line 27">
            <a:extLst>
              <a:ext uri="{FF2B5EF4-FFF2-40B4-BE49-F238E27FC236}">
                <a16:creationId xmlns:a16="http://schemas.microsoft.com/office/drawing/2014/main" id="{AFFB2D42-DFF9-4B37-9E82-050FA469073B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927771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28">
            <a:extLst>
              <a:ext uri="{FF2B5EF4-FFF2-40B4-BE49-F238E27FC236}">
                <a16:creationId xmlns:a16="http://schemas.microsoft.com/office/drawing/2014/main" id="{08D8B1E4-BF75-41DE-9D1F-167B393829D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46771"/>
            <a:ext cx="75738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Rectangle 30">
            <a:extLst>
              <a:ext uri="{FF2B5EF4-FFF2-40B4-BE49-F238E27FC236}">
                <a16:creationId xmlns:a16="http://schemas.microsoft.com/office/drawing/2014/main" id="{1686A06C-7B13-4553-BF4B-9B8CC4F0C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62375397-E453-45F1-A628-A25AE9C866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146971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Rectangle 32">
            <a:extLst>
              <a:ext uri="{FF2B5EF4-FFF2-40B4-BE49-F238E27FC236}">
                <a16:creationId xmlns:a16="http://schemas.microsoft.com/office/drawing/2014/main" id="{EEEF007C-500C-4A29-915B-B6DC34E8F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527971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76" name="Line 33">
            <a:extLst>
              <a:ext uri="{FF2B5EF4-FFF2-40B4-BE49-F238E27FC236}">
                <a16:creationId xmlns:a16="http://schemas.microsoft.com/office/drawing/2014/main" id="{AFA677A1-A4E7-4D76-BC33-B01223CAE4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51469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" name="Text Box 34">
            <a:extLst>
              <a:ext uri="{FF2B5EF4-FFF2-40B4-BE49-F238E27FC236}">
                <a16:creationId xmlns:a16="http://schemas.microsoft.com/office/drawing/2014/main" id="{D2D3CD6F-4AD0-4605-9676-D440A5CC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708571"/>
            <a:ext cx="18335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7</a:t>
            </a:r>
          </a:p>
        </p:txBody>
      </p:sp>
      <p:sp>
        <p:nvSpPr>
          <p:cNvPr id="78" name="Text Box 36">
            <a:extLst>
              <a:ext uri="{FF2B5EF4-FFF2-40B4-BE49-F238E27FC236}">
                <a16:creationId xmlns:a16="http://schemas.microsoft.com/office/drawing/2014/main" id="{D30DAD6C-B7C6-48B7-A729-895906F3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251371"/>
            <a:ext cx="220284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What element else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can be used as </a:t>
            </a:r>
          </a:p>
          <a:p>
            <a:r>
              <a:rPr lang="en-US" altLang="en-US" dirty="0">
                <a:solidFill>
                  <a:srgbClr val="FF3300"/>
                </a:solidFill>
                <a:latin typeface="Comic Sans MS" panose="030F0902030302020204" pitchFamily="66" charset="0"/>
              </a:rPr>
              <a:t>replacement?</a:t>
            </a:r>
          </a:p>
        </p:txBody>
      </p:sp>
      <p:sp>
        <p:nvSpPr>
          <p:cNvPr id="2" name="Rectangle 29">
            <a:extLst>
              <a:ext uri="{FF2B5EF4-FFF2-40B4-BE49-F238E27FC236}">
                <a16:creationId xmlns:a16="http://schemas.microsoft.com/office/drawing/2014/main" id="{49AE53CB-CCB6-A79A-F26F-8BEEC2D21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5571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replace the node's value with the max value in the left subtree</a:t>
            </a:r>
          </a:p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delete the max node in the left subtree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36E692B0-2BD2-DFC1-A93B-3008855D5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280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2: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2 SUBTREES</a:t>
            </a:r>
            <a:endParaRPr lang="en-US" altLang="en-US" sz="2800" dirty="0">
              <a:latin typeface="Comic Sans MS" panose="030F0902030302020204" pitchFamily="66" charset="0"/>
            </a:endParaRPr>
          </a:p>
        </p:txBody>
      </p:sp>
      <p:sp>
        <p:nvSpPr>
          <p:cNvPr id="4" name="Arrow: Curved Up 1">
            <a:extLst>
              <a:ext uri="{FF2B5EF4-FFF2-40B4-BE49-F238E27FC236}">
                <a16:creationId xmlns:a16="http://schemas.microsoft.com/office/drawing/2014/main" id="{60FE8A73-0AAE-4803-86C0-EDA3A1E5D3D1}"/>
              </a:ext>
            </a:extLst>
          </p:cNvPr>
          <p:cNvSpPr/>
          <p:nvPr/>
        </p:nvSpPr>
        <p:spPr>
          <a:xfrm>
            <a:off x="3303867" y="5848316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Box 38">
            <a:extLst>
              <a:ext uri="{FF2B5EF4-FFF2-40B4-BE49-F238E27FC236}">
                <a16:creationId xmlns:a16="http://schemas.microsoft.com/office/drawing/2014/main" id="{6B56FF99-4C30-5585-C330-238C21256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516" y="5974777"/>
            <a:ext cx="20169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</p:spTree>
    <p:extLst>
      <p:ext uri="{BB962C8B-B14F-4D97-AF65-F5344CB8AC3E}">
        <p14:creationId xmlns:p14="http://schemas.microsoft.com/office/powerpoint/2010/main" val="15158220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3" name="Rectangle 32">
            <a:extLst>
              <a:ext uri="{FF2B5EF4-FFF2-40B4-BE49-F238E27FC236}">
                <a16:creationId xmlns:a16="http://schemas.microsoft.com/office/drawing/2014/main" id="{7061D69D-EDC1-43CD-959E-C0BF5E8F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9E01904C-C582-3017-5198-034EC3E5E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2473576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Line 2">
            <a:extLst>
              <a:ext uri="{FF2B5EF4-FFF2-40B4-BE49-F238E27FC236}">
                <a16:creationId xmlns:a16="http://schemas.microsoft.com/office/drawing/2014/main" id="{39EF9E9D-2D4B-4DBA-8896-00CC5703FB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3">
            <a:extLst>
              <a:ext uri="{FF2B5EF4-FFF2-40B4-BE49-F238E27FC236}">
                <a16:creationId xmlns:a16="http://schemas.microsoft.com/office/drawing/2014/main" id="{F7684E61-7EDB-4026-B75C-4B6726D4F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DA128142-0588-4F56-9273-82073633E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D52798D9-1483-43FD-9C02-25F62D3A51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76D49B9C-CC6E-44BA-A068-A091FC23D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A65C665D-6AE5-4C75-9340-9CB7633FD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 dirty="0"/>
              <a:t>7</a:t>
            </a:r>
          </a:p>
        </p:txBody>
      </p:sp>
      <p:sp>
        <p:nvSpPr>
          <p:cNvPr id="79" name="Rectangle 8">
            <a:extLst>
              <a:ext uri="{FF2B5EF4-FFF2-40B4-BE49-F238E27FC236}">
                <a16:creationId xmlns:a16="http://schemas.microsoft.com/office/drawing/2014/main" id="{038AFF7D-D14D-437D-81E0-0DC16D22A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AC3CF778-7B45-48DD-B321-75ACA3021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81" name="Rectangle 10">
            <a:extLst>
              <a:ext uri="{FF2B5EF4-FFF2-40B4-BE49-F238E27FC236}">
                <a16:creationId xmlns:a16="http://schemas.microsoft.com/office/drawing/2014/main" id="{C7ACAF07-3E79-4FE4-914C-C1EDBBC7B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82" name="Rectangle 11">
            <a:extLst>
              <a:ext uri="{FF2B5EF4-FFF2-40B4-BE49-F238E27FC236}">
                <a16:creationId xmlns:a16="http://schemas.microsoft.com/office/drawing/2014/main" id="{AA41FD6D-499D-483E-8FC6-1C2C3859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83" name="Line 12">
            <a:extLst>
              <a:ext uri="{FF2B5EF4-FFF2-40B4-BE49-F238E27FC236}">
                <a16:creationId xmlns:a16="http://schemas.microsoft.com/office/drawing/2014/main" id="{45376563-F373-4678-8619-8034ABD43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02202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4" name="Line 13">
            <a:extLst>
              <a:ext uri="{FF2B5EF4-FFF2-40B4-BE49-F238E27FC236}">
                <a16:creationId xmlns:a16="http://schemas.microsoft.com/office/drawing/2014/main" id="{94DD892F-DD86-42BD-89B8-3044799819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67580" y="4140202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Line 14">
            <a:extLst>
              <a:ext uri="{FF2B5EF4-FFF2-40B4-BE49-F238E27FC236}">
                <a16:creationId xmlns:a16="http://schemas.microsoft.com/office/drawing/2014/main" id="{087738CD-D6D6-4001-BB1A-EBE610F24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4380" y="4140202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Line 15">
            <a:extLst>
              <a:ext uri="{FF2B5EF4-FFF2-40B4-BE49-F238E27FC236}">
                <a16:creationId xmlns:a16="http://schemas.microsoft.com/office/drawing/2014/main" id="{2797FCEE-FFA1-44C2-A065-E961BBFEA4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Line 16">
            <a:extLst>
              <a:ext uri="{FF2B5EF4-FFF2-40B4-BE49-F238E27FC236}">
                <a16:creationId xmlns:a16="http://schemas.microsoft.com/office/drawing/2014/main" id="{6861C23E-C70A-4930-82C1-9C83D33274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2980" y="4902202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7">
            <a:extLst>
              <a:ext uri="{FF2B5EF4-FFF2-40B4-BE49-F238E27FC236}">
                <a16:creationId xmlns:a16="http://schemas.microsoft.com/office/drawing/2014/main" id="{3E4ABAED-E123-46A0-8A0A-1D0BBFAA32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9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89" name="Rectangle 18">
            <a:extLst>
              <a:ext uri="{FF2B5EF4-FFF2-40B4-BE49-F238E27FC236}">
                <a16:creationId xmlns:a16="http://schemas.microsoft.com/office/drawing/2014/main" id="{980E9C2D-5B8A-4C57-90D2-FFECC186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3380" y="3759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90" name="Rectangle 19">
            <a:extLst>
              <a:ext uri="{FF2B5EF4-FFF2-40B4-BE49-F238E27FC236}">
                <a16:creationId xmlns:a16="http://schemas.microsoft.com/office/drawing/2014/main" id="{F857EF28-BCC2-4887-A2FD-F89A45EB8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580" y="4521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91" name="Rectangle 20">
            <a:extLst>
              <a:ext uri="{FF2B5EF4-FFF2-40B4-BE49-F238E27FC236}">
                <a16:creationId xmlns:a16="http://schemas.microsoft.com/office/drawing/2014/main" id="{CE4B801A-FF17-4B3F-A54B-1B9EB8D78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85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6</a:t>
            </a:r>
          </a:p>
        </p:txBody>
      </p:sp>
      <p:sp>
        <p:nvSpPr>
          <p:cNvPr id="92" name="Rectangle 21">
            <a:extLst>
              <a:ext uri="{FF2B5EF4-FFF2-40B4-BE49-F238E27FC236}">
                <a16:creationId xmlns:a16="http://schemas.microsoft.com/office/drawing/2014/main" id="{3FB90ED2-02B0-4B50-8792-5079C176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9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93" name="Rectangle 22">
            <a:extLst>
              <a:ext uri="{FF2B5EF4-FFF2-40B4-BE49-F238E27FC236}">
                <a16:creationId xmlns:a16="http://schemas.microsoft.com/office/drawing/2014/main" id="{D53D657E-2E92-45D3-8DA7-4F9544ECF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180" y="5283202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955F194-603C-46F2-A56A-E8C731C2C716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4980" y="4902202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5" name="Line 24">
            <a:extLst>
              <a:ext uri="{FF2B5EF4-FFF2-40B4-BE49-F238E27FC236}">
                <a16:creationId xmlns:a16="http://schemas.microsoft.com/office/drawing/2014/main" id="{3FE6BF10-5F38-4C71-92E9-923FF5690D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77180" y="4140202"/>
            <a:ext cx="228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6" name="Rectangle 25">
            <a:extLst>
              <a:ext uri="{FF2B5EF4-FFF2-40B4-BE49-F238E27FC236}">
                <a16:creationId xmlns:a16="http://schemas.microsoft.com/office/drawing/2014/main" id="{E97A5938-C9BB-4363-83BB-B8F6B3D61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30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7" name="Rectangle 26">
            <a:extLst>
              <a:ext uri="{FF2B5EF4-FFF2-40B4-BE49-F238E27FC236}">
                <a16:creationId xmlns:a16="http://schemas.microsoft.com/office/drawing/2014/main" id="{363D5DF9-938B-4DC5-A736-76895A7C8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21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8" name="Rectangle 27">
            <a:extLst>
              <a:ext uri="{FF2B5EF4-FFF2-40B4-BE49-F238E27FC236}">
                <a16:creationId xmlns:a16="http://schemas.microsoft.com/office/drawing/2014/main" id="{A09C513B-98A7-4781-AE1D-0F22D5121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4580" y="41402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99" name="Rectangle 28">
            <a:extLst>
              <a:ext uri="{FF2B5EF4-FFF2-40B4-BE49-F238E27FC236}">
                <a16:creationId xmlns:a16="http://schemas.microsoft.com/office/drawing/2014/main" id="{5B20E93D-16FA-470D-A9B8-7FFF3CF83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2780" y="3149602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100" name="Rectangle 29">
            <a:extLst>
              <a:ext uri="{FF2B5EF4-FFF2-40B4-BE49-F238E27FC236}">
                <a16:creationId xmlns:a16="http://schemas.microsoft.com/office/drawing/2014/main" id="{2D9E3BD9-C8DF-4516-9D39-8F5FA399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0640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101" name="Rectangle 30">
            <a:extLst>
              <a:ext uri="{FF2B5EF4-FFF2-40B4-BE49-F238E27FC236}">
                <a16:creationId xmlns:a16="http://schemas.microsoft.com/office/drawing/2014/main" id="{E1833ECD-A93C-4415-B354-21F176ADF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580" y="4597402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2" name="Rectangle 31">
            <a:extLst>
              <a:ext uri="{FF2B5EF4-FFF2-40B4-BE49-F238E27FC236}">
                <a16:creationId xmlns:a16="http://schemas.microsoft.com/office/drawing/2014/main" id="{A32C4A3D-E15C-442F-BAB0-DB1F63007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908" y="317652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37A37D-4306-496F-8DB4-1FFD8EF94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683002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Line 34">
            <a:extLst>
              <a:ext uri="{FF2B5EF4-FFF2-40B4-BE49-F238E27FC236}">
                <a16:creationId xmlns:a16="http://schemas.microsoft.com/office/drawing/2014/main" id="{10722C60-EB1C-4E13-8C42-F1D375A85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673602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6" name="Line 35">
            <a:extLst>
              <a:ext uri="{FF2B5EF4-FFF2-40B4-BE49-F238E27FC236}">
                <a16:creationId xmlns:a16="http://schemas.microsoft.com/office/drawing/2014/main" id="{7B3445BD-2078-4CAB-90CB-1B25105CE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7580" y="3302002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Line 36">
            <a:extLst>
              <a:ext uri="{FF2B5EF4-FFF2-40B4-BE49-F238E27FC236}">
                <a16:creationId xmlns:a16="http://schemas.microsoft.com/office/drawing/2014/main" id="{95418CC0-A460-411D-BD02-18C66ECE7E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180" y="4368802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8" name="Rectangle 37">
            <a:extLst>
              <a:ext uri="{FF2B5EF4-FFF2-40B4-BE49-F238E27FC236}">
                <a16:creationId xmlns:a16="http://schemas.microsoft.com/office/drawing/2014/main" id="{F6EACFFE-4851-4717-A613-D7110A3E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1" y="1625602"/>
            <a:ext cx="84582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Comic Sans MS" panose="030F0902030302020204" pitchFamily="66" charset="0"/>
              </a:rPr>
              <a:t>the node has no left child: link the parent of the node to the right (non-empty) subtree</a:t>
            </a:r>
          </a:p>
        </p:txBody>
      </p:sp>
      <p:sp>
        <p:nvSpPr>
          <p:cNvPr id="110" name="Text Box 35">
            <a:extLst>
              <a:ext uri="{FF2B5EF4-FFF2-40B4-BE49-F238E27FC236}">
                <a16:creationId xmlns:a16="http://schemas.microsoft.com/office/drawing/2014/main" id="{4D8C1A3A-07FE-4B96-B8AE-EE613B066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FAECEA02-17D7-4F3B-A1F0-FA58DDE0698B}"/>
              </a:ext>
            </a:extLst>
          </p:cNvPr>
          <p:cNvSpPr/>
          <p:nvPr/>
        </p:nvSpPr>
        <p:spPr>
          <a:xfrm>
            <a:off x="4026875" y="5802747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FD73C73D-3D4B-49C4-A0E6-226C4C91C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640" y="5794516"/>
            <a:ext cx="19773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53E508A9-151B-9FB9-5910-3F6FA6522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3: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917A7458-5C8B-363F-5878-F8D431BF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57" y="3530602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91972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71" name="Rectangle 28">
            <a:extLst>
              <a:ext uri="{FF2B5EF4-FFF2-40B4-BE49-F238E27FC236}">
                <a16:creationId xmlns:a16="http://schemas.microsoft.com/office/drawing/2014/main" id="{E62613B5-8657-4EEE-816E-D666495A2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9E802143-23A0-E4F2-1106-343111AAB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8198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</p:spTree>
    <p:extLst>
      <p:ext uri="{BB962C8B-B14F-4D97-AF65-F5344CB8AC3E}">
        <p14:creationId xmlns:p14="http://schemas.microsoft.com/office/powerpoint/2010/main" val="333660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Removal in BST: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2">
            <a:extLst>
              <a:ext uri="{FF2B5EF4-FFF2-40B4-BE49-F238E27FC236}">
                <a16:creationId xmlns:a16="http://schemas.microsoft.com/office/drawing/2014/main" id="{89A33911-8603-4C85-8198-ED60CDEF49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F244B6FD-1E49-4C61-90F5-53703DC78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EEA435FE-99EE-48C2-9D3A-5B3A3A7ED3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5">
            <a:extLst>
              <a:ext uri="{FF2B5EF4-FFF2-40B4-BE49-F238E27FC236}">
                <a16:creationId xmlns:a16="http://schemas.microsoft.com/office/drawing/2014/main" id="{F0AC0C4A-510A-47A3-BD54-5E6DD4CCA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CAEA788A-8229-4046-A27A-3CC71E52F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0" name="Rectangle 7">
            <a:extLst>
              <a:ext uri="{FF2B5EF4-FFF2-40B4-BE49-F238E27FC236}">
                <a16:creationId xmlns:a16="http://schemas.microsoft.com/office/drawing/2014/main" id="{50EAAFC9-40E9-44F0-9029-74530E8A7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B30D4626-0E10-4330-86E4-78565FEB3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8A287C0F-F5EF-49D2-9E29-0F3868624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53" name="Line 10">
            <a:extLst>
              <a:ext uri="{FF2B5EF4-FFF2-40B4-BE49-F238E27FC236}">
                <a16:creationId xmlns:a16="http://schemas.microsoft.com/office/drawing/2014/main" id="{152D486E-69E0-4D74-A234-17C0E8E94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71475"/>
            <a:ext cx="4572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Line 11">
            <a:extLst>
              <a:ext uri="{FF2B5EF4-FFF2-40B4-BE49-F238E27FC236}">
                <a16:creationId xmlns:a16="http://schemas.microsoft.com/office/drawing/2014/main" id="{96763CD2-5149-4278-8C12-68C372466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4209475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12">
            <a:extLst>
              <a:ext uri="{FF2B5EF4-FFF2-40B4-BE49-F238E27FC236}">
                <a16:creationId xmlns:a16="http://schemas.microsoft.com/office/drawing/2014/main" id="{B722BFA1-7D83-4BA9-9E26-E00A841CDD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42094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13">
            <a:extLst>
              <a:ext uri="{FF2B5EF4-FFF2-40B4-BE49-F238E27FC236}">
                <a16:creationId xmlns:a16="http://schemas.microsoft.com/office/drawing/2014/main" id="{5714A371-8304-4702-8E57-43BAB4487F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971475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14">
            <a:extLst>
              <a:ext uri="{FF2B5EF4-FFF2-40B4-BE49-F238E27FC236}">
                <a16:creationId xmlns:a16="http://schemas.microsoft.com/office/drawing/2014/main" id="{D1E69C4C-B0F9-4E2F-86EE-F08F89CBB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9</a:t>
            </a:r>
          </a:p>
        </p:txBody>
      </p:sp>
      <p:sp>
        <p:nvSpPr>
          <p:cNvPr id="58" name="Rectangle 15">
            <a:extLst>
              <a:ext uri="{FF2B5EF4-FFF2-40B4-BE49-F238E27FC236}">
                <a16:creationId xmlns:a16="http://schemas.microsoft.com/office/drawing/2014/main" id="{C99C755A-2EAF-4D68-B06E-F4ABC499D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828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7</a:t>
            </a:r>
          </a:p>
        </p:txBody>
      </p:sp>
      <p:sp>
        <p:nvSpPr>
          <p:cNvPr id="59" name="Rectangle 16">
            <a:extLst>
              <a:ext uri="{FF2B5EF4-FFF2-40B4-BE49-F238E27FC236}">
                <a16:creationId xmlns:a16="http://schemas.microsoft.com/office/drawing/2014/main" id="{41F4FBFD-740A-410E-B406-CE4DE5675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90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5</a:t>
            </a:r>
          </a:p>
        </p:txBody>
      </p:sp>
      <p:sp>
        <p:nvSpPr>
          <p:cNvPr id="60" name="Rectangle 17">
            <a:extLst>
              <a:ext uri="{FF2B5EF4-FFF2-40B4-BE49-F238E27FC236}">
                <a16:creationId xmlns:a16="http://schemas.microsoft.com/office/drawing/2014/main" id="{3DEDF77E-8612-4CAA-837C-C50CD85C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8</a:t>
            </a:r>
          </a:p>
        </p:txBody>
      </p:sp>
      <p:sp>
        <p:nvSpPr>
          <p:cNvPr id="61" name="Rectangle 18">
            <a:extLst>
              <a:ext uri="{FF2B5EF4-FFF2-40B4-BE49-F238E27FC236}">
                <a16:creationId xmlns:a16="http://schemas.microsoft.com/office/drawing/2014/main" id="{FDB50C45-59C3-4C6C-BCE5-5CCABEA9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10</a:t>
            </a:r>
          </a:p>
        </p:txBody>
      </p:sp>
      <p:sp>
        <p:nvSpPr>
          <p:cNvPr id="62" name="Line 19">
            <a:extLst>
              <a:ext uri="{FF2B5EF4-FFF2-40B4-BE49-F238E27FC236}">
                <a16:creationId xmlns:a16="http://schemas.microsoft.com/office/drawing/2014/main" id="{79E2AFD6-791C-465F-ADCA-AECBABCB8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4971475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3" name="Line 20">
            <a:extLst>
              <a:ext uri="{FF2B5EF4-FFF2-40B4-BE49-F238E27FC236}">
                <a16:creationId xmlns:a16="http://schemas.microsoft.com/office/drawing/2014/main" id="{E47F6CFF-4242-4D2A-9AC7-AB1D6044DD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4209475"/>
            <a:ext cx="228600" cy="1143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4" name="Rectangle 21">
            <a:extLst>
              <a:ext uri="{FF2B5EF4-FFF2-40B4-BE49-F238E27FC236}">
                <a16:creationId xmlns:a16="http://schemas.microsoft.com/office/drawing/2014/main" id="{1057DEBA-B672-47B2-BD2B-C36CC233D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599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5" name="Rectangle 22">
            <a:extLst>
              <a:ext uri="{FF2B5EF4-FFF2-40B4-BE49-F238E27FC236}">
                <a16:creationId xmlns:a16="http://schemas.microsoft.com/office/drawing/2014/main" id="{46DC1C81-416D-491A-8ECE-566A6E0F0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90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6" name="Rectangle 23">
            <a:extLst>
              <a:ext uri="{FF2B5EF4-FFF2-40B4-BE49-F238E27FC236}">
                <a16:creationId xmlns:a16="http://schemas.microsoft.com/office/drawing/2014/main" id="{A6D50C6A-9B86-4A6F-8921-15EF120EE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2094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7" name="Rectangle 24">
            <a:extLst>
              <a:ext uri="{FF2B5EF4-FFF2-40B4-BE49-F238E27FC236}">
                <a16:creationId xmlns:a16="http://schemas.microsoft.com/office/drawing/2014/main" id="{2E756A1F-8AEA-4C5A-9A1F-7947DD54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18875"/>
            <a:ext cx="3810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n-US" altLang="en-US"/>
          </a:p>
        </p:txBody>
      </p:sp>
      <p:sp>
        <p:nvSpPr>
          <p:cNvPr id="68" name="Rectangle 25">
            <a:extLst>
              <a:ext uri="{FF2B5EF4-FFF2-40B4-BE49-F238E27FC236}">
                <a16:creationId xmlns:a16="http://schemas.microsoft.com/office/drawing/2014/main" id="{B319CBE2-CDBE-4A69-B4EF-9C7F4359A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570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</a:p>
        </p:txBody>
      </p:sp>
      <p:sp>
        <p:nvSpPr>
          <p:cNvPr id="69" name="Rectangle 26">
            <a:extLst>
              <a:ext uri="{FF2B5EF4-FFF2-40B4-BE49-F238E27FC236}">
                <a16:creationId xmlns:a16="http://schemas.microsoft.com/office/drawing/2014/main" id="{4535D7A1-4B26-481E-9EF0-6DFA2E720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752275"/>
            <a:ext cx="9557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cursor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0" name="Rectangle 27">
            <a:extLst>
              <a:ext uri="{FF2B5EF4-FFF2-40B4-BE49-F238E27FC236}">
                <a16:creationId xmlns:a16="http://schemas.microsoft.com/office/drawing/2014/main" id="{9B795F9E-FBB0-4E7D-AE79-511E25CB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9719" y="3120634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  <a:endParaRPr lang="en-US" altLang="en-US" dirty="0">
              <a:latin typeface="Comic Sans MS" panose="030F0902030302020204" pitchFamily="66" charset="0"/>
            </a:endParaRPr>
          </a:p>
        </p:txBody>
      </p:sp>
      <p:sp>
        <p:nvSpPr>
          <p:cNvPr id="72" name="Line 29">
            <a:extLst>
              <a:ext uri="{FF2B5EF4-FFF2-40B4-BE49-F238E27FC236}">
                <a16:creationId xmlns:a16="http://schemas.microsoft.com/office/drawing/2014/main" id="{D32D6743-CC27-42F0-9F62-49B32A58A2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752275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Line 30">
            <a:extLst>
              <a:ext uri="{FF2B5EF4-FFF2-40B4-BE49-F238E27FC236}">
                <a16:creationId xmlns:a16="http://schemas.microsoft.com/office/drawing/2014/main" id="{99AFDFE8-796F-44A4-AA03-1E56976D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74287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A35593B2-BDAC-4D5B-AEC4-2FE0FDBB5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71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32">
            <a:extLst>
              <a:ext uri="{FF2B5EF4-FFF2-40B4-BE49-F238E27FC236}">
                <a16:creationId xmlns:a16="http://schemas.microsoft.com/office/drawing/2014/main" id="{EC5F4999-1A37-49D4-98AD-40BC9AEAFBD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3807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" name="Rectangle 33">
            <a:extLst>
              <a:ext uri="{FF2B5EF4-FFF2-40B4-BE49-F238E27FC236}">
                <a16:creationId xmlns:a16="http://schemas.microsoft.com/office/drawing/2014/main" id="{AEEEA199-9A95-4E1D-9B08-416C312C3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18675"/>
            <a:ext cx="72939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the node has no right child:</a:t>
            </a:r>
          </a:p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link the parent of the node to the left (non-empty) subtree</a:t>
            </a:r>
          </a:p>
        </p:txBody>
      </p:sp>
      <p:sp>
        <p:nvSpPr>
          <p:cNvPr id="77" name="Rectangle 34">
            <a:extLst>
              <a:ext uri="{FF2B5EF4-FFF2-40B4-BE49-F238E27FC236}">
                <a16:creationId xmlns:a16="http://schemas.microsoft.com/office/drawing/2014/main" id="{36036151-2568-4B66-B687-6504CC4F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85275"/>
            <a:ext cx="741592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400" u="sng" dirty="0">
                <a:solidFill>
                  <a:srgbClr val="CC3300"/>
                </a:solidFill>
                <a:latin typeface="Comic Sans MS" panose="030F0902030302020204" pitchFamily="66" charset="0"/>
              </a:rPr>
              <a:t>Case 4:</a:t>
            </a:r>
            <a:r>
              <a:rPr lang="en-US" altLang="en-US" sz="2400" dirty="0">
                <a:latin typeface="Comic Sans MS" panose="030F0902030302020204" pitchFamily="66" charset="0"/>
              </a:rPr>
              <a:t> removing a node with 1 EMPTY SUBTREE</a:t>
            </a:r>
          </a:p>
        </p:txBody>
      </p:sp>
      <p:sp>
        <p:nvSpPr>
          <p:cNvPr id="78" name="Text Box 35">
            <a:extLst>
              <a:ext uri="{FF2B5EF4-FFF2-40B4-BE49-F238E27FC236}">
                <a16:creationId xmlns:a16="http://schemas.microsoft.com/office/drawing/2014/main" id="{9273CA70-AE5F-4AD8-AE5B-619955B76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33075"/>
            <a:ext cx="15231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Removing 5</a:t>
            </a:r>
          </a:p>
        </p:txBody>
      </p:sp>
      <p:sp>
        <p:nvSpPr>
          <p:cNvPr id="110" name="Rectangle 36">
            <a:extLst>
              <a:ext uri="{FF2B5EF4-FFF2-40B4-BE49-F238E27FC236}">
                <a16:creationId xmlns:a16="http://schemas.microsoft.com/office/drawing/2014/main" id="{38B63FB9-044C-4E70-B150-5ED54CF3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3524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1" name="Rectangle 37">
            <a:extLst>
              <a:ext uri="{FF2B5EF4-FFF2-40B4-BE49-F238E27FC236}">
                <a16:creationId xmlns:a16="http://schemas.microsoft.com/office/drawing/2014/main" id="{FD3DDAC1-BD75-4E76-8871-F4BAA024D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5428675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/>
              <a:t>4</a:t>
            </a:r>
          </a:p>
        </p:txBody>
      </p:sp>
      <p:sp>
        <p:nvSpPr>
          <p:cNvPr id="112" name="Line 38">
            <a:extLst>
              <a:ext uri="{FF2B5EF4-FFF2-40B4-BE49-F238E27FC236}">
                <a16:creationId xmlns:a16="http://schemas.microsoft.com/office/drawing/2014/main" id="{B0B230E5-FC59-4AD8-BBC7-06E1A8702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49714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39">
            <a:extLst>
              <a:ext uri="{FF2B5EF4-FFF2-40B4-BE49-F238E27FC236}">
                <a16:creationId xmlns:a16="http://schemas.microsoft.com/office/drawing/2014/main" id="{11C2BB8F-52E2-4D4E-B987-A6876D7682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971475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4" name="Line 40">
            <a:extLst>
              <a:ext uri="{FF2B5EF4-FFF2-40B4-BE49-F238E27FC236}">
                <a16:creationId xmlns:a16="http://schemas.microsoft.com/office/drawing/2014/main" id="{74759469-AA81-4E3D-8EF6-8C50030BF2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4209475"/>
            <a:ext cx="1371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Arrow: Curved Up 43">
            <a:extLst>
              <a:ext uri="{FF2B5EF4-FFF2-40B4-BE49-F238E27FC236}">
                <a16:creationId xmlns:a16="http://schemas.microsoft.com/office/drawing/2014/main" id="{C8B056CA-91B1-43C9-94A1-8EE7192A6F4F}"/>
              </a:ext>
            </a:extLst>
          </p:cNvPr>
          <p:cNvSpPr/>
          <p:nvPr/>
        </p:nvSpPr>
        <p:spPr>
          <a:xfrm>
            <a:off x="3459713" y="5809675"/>
            <a:ext cx="2968752" cy="623455"/>
          </a:xfrm>
          <a:prstGeom prst="curvedUp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Text Box 38">
            <a:extLst>
              <a:ext uri="{FF2B5EF4-FFF2-40B4-BE49-F238E27FC236}">
                <a16:creationId xmlns:a16="http://schemas.microsoft.com/office/drawing/2014/main" id="{B0B08B1D-793E-4173-AAC3-0A027F49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27" y="5878479"/>
            <a:ext cx="18645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000" dirty="0">
                <a:latin typeface="Comic Sans MS" panose="030F0902030302020204" pitchFamily="66" charset="0"/>
              </a:rPr>
              <a:t>after removal</a:t>
            </a:r>
          </a:p>
        </p:txBody>
      </p:sp>
      <p:sp>
        <p:nvSpPr>
          <p:cNvPr id="2" name="Rectangle 28">
            <a:extLst>
              <a:ext uri="{FF2B5EF4-FFF2-40B4-BE49-F238E27FC236}">
                <a16:creationId xmlns:a16="http://schemas.microsoft.com/office/drawing/2014/main" id="{2FC6E010-B84B-5CFF-2DE6-593C20D8C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8" y="3523675"/>
            <a:ext cx="9733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000" dirty="0">
                <a:latin typeface="Comic Sans MS" panose="030F0902030302020204" pitchFamily="66" charset="0"/>
              </a:rPr>
              <a:t>parent</a:t>
            </a:r>
          </a:p>
        </p:txBody>
      </p:sp>
    </p:spTree>
    <p:extLst>
      <p:ext uri="{BB962C8B-B14F-4D97-AF65-F5344CB8AC3E}">
        <p14:creationId xmlns:p14="http://schemas.microsoft.com/office/powerpoint/2010/main" val="282894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What is a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8" y="1126282"/>
            <a:ext cx="3796988" cy="4447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finite nonempty set of elements.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It is an abstract model of a  hierarchical structure.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consists of nodes with a parent-child relation.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Applications: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Organization charts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EB5E4B-EE29-4E3B-BC8D-4EF379A06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46" y="1545064"/>
            <a:ext cx="5061052" cy="310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950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Analysis of BST Operations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115580"/>
            <a:ext cx="8686797" cy="442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complexity of operations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in BST is 𝑂(ℎ) , where ℎ is the height.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𝑂(log 𝑛)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when the tree is balanced, i.e.,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ℎ = 𝑂(log 𝑛)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. The updating  operations may cause the tree to become unbalanced.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tree can degenerate to a linear shape and the operations will become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𝑂(𝑛)</a:t>
            </a:r>
          </a:p>
        </p:txBody>
      </p:sp>
    </p:spTree>
    <p:extLst>
      <p:ext uri="{BB962C8B-B14F-4D97-AF65-F5344CB8AC3E}">
        <p14:creationId xmlns:p14="http://schemas.microsoft.com/office/powerpoint/2010/main" val="22916899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Worst Case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CE57132-40E5-4830-AB2B-A3D8EE8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865"/>
          <a:stretch>
            <a:fillRect/>
          </a:stretch>
        </p:blipFill>
        <p:spPr>
          <a:xfrm>
            <a:off x="228600" y="1116106"/>
            <a:ext cx="4331129" cy="98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9CE71F-FA8C-4926-B910-002B845C4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913" y="1077225"/>
            <a:ext cx="3749487" cy="47156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FF07A-ACEB-49A9-B3E6-33BCFB03F1EB}"/>
              </a:ext>
            </a:extLst>
          </p:cNvPr>
          <p:cNvSpPr txBox="1"/>
          <p:nvPr/>
        </p:nvSpPr>
        <p:spPr>
          <a:xfrm>
            <a:off x="5165913" y="5780775"/>
            <a:ext cx="37494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mic Sans MS" panose="030F0902030302020204" pitchFamily="66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726601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Balanced BSTs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6"/>
            <a:ext cx="8686797" cy="5343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Prevent the degeneration of the BST :</a:t>
            </a: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BST can be set up to maintain balance during updating operations (insertions and removals)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achieve a worst-case runtime of 𝑂(log 𝑛) for searching, inserting and deleting,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902030302020204" pitchFamily="66" charset="0"/>
              </a:rPr>
              <a:t>h = 𝑂(log 𝑛)</a:t>
            </a:r>
          </a:p>
          <a:p>
            <a:pPr lvl="1" defTabSz="914400">
              <a:defRPr/>
            </a:pPr>
            <a:endParaRPr kumimoji="0" lang="en-US" altLang="en-US" sz="16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types we’ll look at 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AVL trees (named after inventors Adelson-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There are many other types of balanced BSTs: 2-4 trees, Red-Black  trees, B-trees</a:t>
            </a:r>
          </a:p>
        </p:txBody>
      </p:sp>
    </p:spTree>
    <p:extLst>
      <p:ext uri="{BB962C8B-B14F-4D97-AF65-F5344CB8AC3E}">
        <p14:creationId xmlns:p14="http://schemas.microsoft.com/office/powerpoint/2010/main" val="31039916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60E5E302-A6BA-4573-B225-53170308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75039"/>
            <a:ext cx="8686797" cy="3150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Invented in 1962 by Russian mathematicians Adelson-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Velsky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and Landis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An AVL tree is a binary search tree such that (AVL property):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height of the left and right sub-trees of the root differ by at most 1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left and right sub-trees are AVL trees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treat nil tree as height 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234333" y="4434106"/>
            <a:ext cx="8404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A79FF"/>
                </a:solidFill>
                <a:latin typeface="Comic Sans MS" panose="030F0902030302020204" pitchFamily="66" charset="0"/>
              </a:rPr>
              <a:t>Which of these are AVL trees, assuming that they are BSTs?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594DB-8E31-4115-AF5E-07E79451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09" y="4955819"/>
            <a:ext cx="530373" cy="9658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6A6225-DEC9-441D-8963-12F7C8C27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98" y="4955819"/>
            <a:ext cx="1529773" cy="1378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0D8EC4-7F44-4B94-95EB-A820D311D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998" y="4955819"/>
            <a:ext cx="1254484" cy="13781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8600D68-DD9B-4932-974E-B0491D577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8487" y="4955819"/>
            <a:ext cx="862767" cy="11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67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Valid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41601-1AD6-4F3E-9244-E8F0BF60AEB8}"/>
              </a:ext>
            </a:extLst>
          </p:cNvPr>
          <p:cNvSpPr txBox="1"/>
          <p:nvPr/>
        </p:nvSpPr>
        <p:spPr>
          <a:xfrm>
            <a:off x="392542" y="4937577"/>
            <a:ext cx="72673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mic Sans MS" panose="030F0902030302020204" pitchFamily="66" charset="0"/>
              </a:rPr>
              <a:t>Note: </a:t>
            </a:r>
            <a:r>
              <a:rPr lang="en-US" sz="2000" dirty="0">
                <a:latin typeface="Comic Sans MS" panose="030F0902030302020204" pitchFamily="66" charset="0"/>
              </a:rPr>
              <a:t>it is not a requirement that all leaves be on the same or adjacent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455A5-D6BD-49F4-B105-39103D35F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2" y="1122878"/>
            <a:ext cx="8358909" cy="363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82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6D83581-C77B-4F32-BEAB-DEAD5E74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214436"/>
            <a:ext cx="4689387" cy="2858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Aim to get a tight upper bound for ℎ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Worst when the height of the left and right sub-trees of every node differs by 1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let 𝑁</a:t>
            </a:r>
            <a:r>
              <a:rPr kumimoji="0" lang="en-US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= (𝑚𝑖𝑛.) # nodes in height-ℎ AVL tree</a:t>
            </a: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29" y="4344699"/>
            <a:ext cx="5137724" cy="1947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=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ℎ−1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+ 1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&gt; 2𝑁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ℎ−2</a:t>
            </a:r>
          </a:p>
          <a:p>
            <a:pPr defTabSz="914400">
              <a:defRPr/>
            </a:pP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l-GR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 &gt; 2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r>
              <a:rPr kumimoji="0" lang="en-US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/</a:t>
            </a:r>
            <a:r>
              <a:rPr kumimoji="0" lang="el-GR" altLang="en-US" sz="240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2</a:t>
            </a:r>
            <a:endParaRPr kumimoji="0" lang="en-US" altLang="en-US" sz="2400" u="none" strike="noStrike" kern="1200" cap="none" spc="0" normalizeH="0" baseline="30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ℎ &lt; 2 log 𝑁</a:t>
            </a:r>
            <a:r>
              <a:rPr kumimoji="0" lang="el-GR" altLang="en-US" sz="240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</a:rPr>
              <a:t>ℎ</a:t>
            </a:r>
            <a:endParaRPr kumimoji="0" lang="en-US" altLang="en-US" sz="2400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11559D-DCDA-BC3E-DB41-62EE51B3C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80" y="1347214"/>
            <a:ext cx="3826118" cy="309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257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3F269D-5B33-4D91-80A6-B199D6C6F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78" y="1149178"/>
            <a:ext cx="8699157" cy="517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Based on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, we can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n-US" altLang="en-US" dirty="0">
                <a:latin typeface="Comic Sans MS" panose="030F0902030302020204" pitchFamily="66" charset="0"/>
              </a:rPr>
              <a:t> as follows by replacing h with h-1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-1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, and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=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ℎ−1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 + 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)+</a:t>
            </a:r>
            <a:r>
              <a:rPr lang="el-GR" altLang="en-US" dirty="0">
                <a:latin typeface="Garamond" panose="02020404030301010803" pitchFamily="18" charset="0"/>
              </a:rPr>
              <a:t> 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l-GR" altLang="en-US" dirty="0">
                <a:latin typeface="Garamond" panose="02020404030301010803" pitchFamily="18" charset="0"/>
              </a:rPr>
              <a:t> + 1</a:t>
            </a:r>
            <a:r>
              <a:rPr lang="en-US" altLang="en-US" dirty="0">
                <a:latin typeface="Comic Sans MS" panose="030F0902030302020204" pitchFamily="66" charset="0"/>
              </a:rPr>
              <a:t> =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+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3</a:t>
            </a:r>
            <a:r>
              <a:rPr lang="el-GR" altLang="en-US" dirty="0">
                <a:latin typeface="Garamond" panose="02020404030301010803" pitchFamily="18" charset="0"/>
              </a:rPr>
              <a:t> + </a:t>
            </a:r>
            <a:r>
              <a:rPr lang="en-US" altLang="en-US" dirty="0">
                <a:latin typeface="Comic Sans MS" panose="030F0902030302020204" pitchFamily="66" charset="0"/>
              </a:rPr>
              <a:t>2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So, we have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. </a:t>
            </a:r>
            <a:r>
              <a:rPr lang="en-US" altLang="en-US" dirty="0">
                <a:latin typeface="Comic Sans MS" panose="030F0902030302020204" pitchFamily="66" charset="0"/>
              </a:rPr>
              <a:t>We can replace h with h-2, obtaining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baseline="-25000" dirty="0">
                <a:latin typeface="Comic Sans MS" panose="030F0902030302020204" pitchFamily="66" charset="0"/>
              </a:rPr>
              <a:t>-2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We can plug the above into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to obtain the following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>
                <a:latin typeface="Garamond" panose="02020404030301010803" pitchFamily="18" charset="0"/>
              </a:rPr>
              <a:t>ℎ−2</a:t>
            </a:r>
            <a:r>
              <a:rPr lang="en-US" altLang="en-US" baseline="-25000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2×2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4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2×2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k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baseline="-25000" dirty="0">
                <a:latin typeface="Garamond" panose="02020404030301010803" pitchFamily="18" charset="0"/>
              </a:rPr>
              <a:t>−</a:t>
            </a:r>
            <a:r>
              <a:rPr lang="en-US" altLang="en-US" baseline="-25000" dirty="0">
                <a:latin typeface="Comic Sans MS" panose="030F0902030302020204" pitchFamily="66" charset="0"/>
              </a:rPr>
              <a:t>2k</a:t>
            </a:r>
          </a:p>
          <a:p>
            <a:pPr defTabSz="685800">
              <a:defRPr/>
            </a:pPr>
            <a:endParaRPr lang="en-US" altLang="en-US" baseline="-25000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When h-2k = 0, i.e., k = h/2, we have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n-US" altLang="en-US" baseline="-25000" dirty="0">
                <a:latin typeface="Comic Sans MS" panose="030F0902030302020204" pitchFamily="66" charset="0"/>
              </a:rPr>
              <a:t>0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l-GR" altLang="en-US" dirty="0">
                <a:latin typeface="Garamond" panose="02020404030301010803" pitchFamily="18" charset="0"/>
              </a:rPr>
              <a:t> </a:t>
            </a:r>
            <a:r>
              <a:rPr lang="en-US" altLang="en-US" dirty="0">
                <a:latin typeface="Comic Sans MS" panose="030F0902030302020204" pitchFamily="66" charset="0"/>
              </a:rPr>
              <a:t>&gt; 2</a:t>
            </a:r>
            <a:r>
              <a:rPr lang="en-US" altLang="en-US" baseline="30000" dirty="0">
                <a:latin typeface="Comic Sans MS" panose="030F0902030302020204" pitchFamily="66" charset="0"/>
              </a:rPr>
              <a:t>h/2 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h/2 </a:t>
            </a:r>
            <a:r>
              <a:rPr lang="en-US" altLang="en-US" dirty="0">
                <a:solidFill>
                  <a:srgbClr val="0432FF"/>
                </a:solidFill>
                <a:latin typeface="Comic Sans MS" panose="030F0902030302020204" pitchFamily="66" charset="0"/>
              </a:rPr>
              <a:t>=&gt;</a:t>
            </a:r>
            <a:r>
              <a:rPr lang="en-US" altLang="en-US" dirty="0">
                <a:latin typeface="Comic Sans MS" panose="030F0902030302020204" pitchFamily="66" charset="0"/>
              </a:rPr>
              <a:t>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 &gt; h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r>
              <a:rPr lang="en-US" altLang="en-US" dirty="0">
                <a:latin typeface="Comic Sans MS" panose="030F0902030302020204" pitchFamily="66" charset="0"/>
              </a:rPr>
              <a:t>With h &lt; 2log(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), we can easily get h=O(log(</a:t>
            </a:r>
            <a:r>
              <a:rPr lang="el-GR" altLang="en-US" dirty="0">
                <a:latin typeface="Garamond" panose="02020404030301010803" pitchFamily="18" charset="0"/>
              </a:rPr>
              <a:t>𝑁</a:t>
            </a:r>
            <a:r>
              <a:rPr lang="el-GR" altLang="en-US" baseline="-25000" dirty="0" err="1">
                <a:latin typeface="Garamond" panose="02020404030301010803" pitchFamily="18" charset="0"/>
              </a:rPr>
              <a:t>ℎ</a:t>
            </a:r>
            <a:r>
              <a:rPr lang="en-US" altLang="en-US" dirty="0">
                <a:latin typeface="Comic Sans MS" panose="030F0902030302020204" pitchFamily="66" charset="0"/>
              </a:rPr>
              <a:t>)) using the definition of big O.</a:t>
            </a: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n-US" altLang="en-US" dirty="0">
              <a:latin typeface="Comic Sans MS" panose="030F0902030302020204" pitchFamily="66" charset="0"/>
            </a:endParaRPr>
          </a:p>
          <a:p>
            <a:pPr defTabSz="685800">
              <a:defRPr/>
            </a:pPr>
            <a:endParaRPr lang="el-GR" altLang="en-US" dirty="0">
              <a:latin typeface="Garamond" panose="02020404030301010803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BD5F10-6F39-494D-C5BE-A55C7C8C4FA7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Trees: Balanced</a:t>
            </a:r>
          </a:p>
        </p:txBody>
      </p:sp>
    </p:spTree>
    <p:extLst>
      <p:ext uri="{BB962C8B-B14F-4D97-AF65-F5344CB8AC3E}">
        <p14:creationId xmlns:p14="http://schemas.microsoft.com/office/powerpoint/2010/main" val="14066654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Rotations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DE4282B-A96E-4FE8-985A-2B910BB0A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044" y="1187242"/>
            <a:ext cx="7983912" cy="26613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35F908-A72A-4F5F-8406-59042C88D7B6}"/>
              </a:ext>
            </a:extLst>
          </p:cNvPr>
          <p:cNvSpPr txBox="1"/>
          <p:nvPr/>
        </p:nvSpPr>
        <p:spPr>
          <a:xfrm>
            <a:off x="580044" y="4291973"/>
            <a:ext cx="77608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Rotations maintain the ordering property of BSTs. </a:t>
            </a:r>
          </a:p>
          <a:p>
            <a:r>
              <a:rPr lang="en-US" sz="2000" dirty="0">
                <a:solidFill>
                  <a:srgbClr val="4472C4"/>
                </a:solidFill>
                <a:latin typeface="Comic Sans MS" panose="030F0902030302020204" pitchFamily="66" charset="0"/>
              </a:rPr>
              <a:t>A rotation is an O(1) operation</a:t>
            </a:r>
          </a:p>
        </p:txBody>
      </p:sp>
    </p:spTree>
    <p:extLst>
      <p:ext uri="{BB962C8B-B14F-4D97-AF65-F5344CB8AC3E}">
        <p14:creationId xmlns:p14="http://schemas.microsoft.com/office/powerpoint/2010/main" val="536837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AVL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27DDDCED-13D5-485F-A58A-A45C3546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0869"/>
            <a:ext cx="8686797" cy="1399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(1) insert as in simple BST</a:t>
            </a:r>
          </a:p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(2) work your way up tree, restoring AVL property (and updating heights as you go).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D5787DE-8D1E-4C15-8F10-AE3EE7F24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2638703"/>
            <a:ext cx="8686796" cy="3762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suppose x is the lowest node violating AVL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assume x is right-heavy (left case symmetric)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two cases: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1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x’s right child is right-heavy or balanced → single rotation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902030302020204" pitchFamily="66" charset="0"/>
              </a:rPr>
              <a:t>Case 2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 else → double rotations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then continue up to x’s parent, grandparent,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greatgrandparent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3642131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bject 4">
            <a:extLst>
              <a:ext uri="{FF2B5EF4-FFF2-40B4-BE49-F238E27FC236}">
                <a16:creationId xmlns:a16="http://schemas.microsoft.com/office/drawing/2014/main" id="{5F94E1B7-0CE7-4613-98A2-1E5CE205F529}"/>
              </a:ext>
            </a:extLst>
          </p:cNvPr>
          <p:cNvGrpSpPr>
            <a:grpSpLocks noChangeAspect="1"/>
          </p:cNvGrpSpPr>
          <p:nvPr/>
        </p:nvGrpSpPr>
        <p:grpSpPr>
          <a:xfrm>
            <a:off x="1265379" y="1164911"/>
            <a:ext cx="6613236" cy="4750603"/>
            <a:chOff x="1807792" y="1664863"/>
            <a:chExt cx="3235960" cy="2361565"/>
          </a:xfrm>
        </p:grpSpPr>
        <p:pic>
          <p:nvPicPr>
            <p:cNvPr id="14" name="object 5">
              <a:extLst>
                <a:ext uri="{FF2B5EF4-FFF2-40B4-BE49-F238E27FC236}">
                  <a16:creationId xmlns:a16="http://schemas.microsoft.com/office/drawing/2014/main" id="{27A4771E-157C-4A07-9033-39E8D175E6B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7792" y="1664863"/>
              <a:ext cx="3235631" cy="2361392"/>
            </a:xfrm>
            <a:prstGeom prst="rect">
              <a:avLst/>
            </a:prstGeom>
          </p:spPr>
        </p:pic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38F26C1-8459-4647-A73A-739AE47C4A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5664" y="3290316"/>
              <a:ext cx="94487" cy="11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858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Definition and Tree Trivia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2" y="1091774"/>
            <a:ext cx="8686797" cy="4336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20000"/>
              </a:lnSpc>
              <a:buNone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Recursive Definition of a Tree: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is a set of nodes that is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(a) an empty set of nodes, or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(b) has one node called the root from which zero or more trees (subtrees) descend.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 tree with 𝑁 nodes always has</a:t>
            </a:r>
            <a:r>
              <a:rPr kumimoji="0" lang="en-US" altLang="en-US" sz="240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4797095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Case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ject 8">
            <a:extLst>
              <a:ext uri="{FF2B5EF4-FFF2-40B4-BE49-F238E27FC236}">
                <a16:creationId xmlns:a16="http://schemas.microsoft.com/office/drawing/2014/main" id="{0A00DF2A-1EE0-49A9-B2EC-F5044FCC7A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4478" y="1293714"/>
            <a:ext cx="8255038" cy="338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6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8B00E8C5-3199-4729-9B0C-38CDDDD46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772400" cy="1143000"/>
          </a:xfrm>
        </p:spPr>
        <p:txBody>
          <a:bodyPr/>
          <a:lstStyle/>
          <a:p>
            <a:r>
              <a:rPr lang="en-US" altLang="en-US"/>
              <a:t>Restructuring</a:t>
            </a:r>
          </a:p>
        </p:txBody>
      </p:sp>
      <p:sp>
        <p:nvSpPr>
          <p:cNvPr id="531459" name="Rectangle 3">
            <a:extLst>
              <a:ext uri="{FF2B5EF4-FFF2-40B4-BE49-F238E27FC236}">
                <a16:creationId xmlns:a16="http://schemas.microsoft.com/office/drawing/2014/main" id="{64350686-CA36-4440-8FB1-D6FC3C0B772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38881"/>
            <a:ext cx="9144000" cy="914400"/>
          </a:xfrm>
        </p:spPr>
        <p:txBody>
          <a:bodyPr/>
          <a:lstStyle/>
          <a:p>
            <a:r>
              <a:rPr lang="en-US" altLang="en-US" sz="2000" dirty="0"/>
              <a:t>The four ways to rotate nodes in an AVL tree, graphically represented</a:t>
            </a:r>
          </a:p>
          <a:p>
            <a:pPr>
              <a:buFontTx/>
              <a:buNone/>
            </a:pPr>
            <a:r>
              <a:rPr lang="en-US" altLang="en-US" sz="2000" dirty="0"/>
              <a:t>     -Single Rotations:</a:t>
            </a:r>
            <a:endParaRPr lang="en-US" altLang="en-US" sz="2400" dirty="0"/>
          </a:p>
        </p:txBody>
      </p:sp>
      <p:pic>
        <p:nvPicPr>
          <p:cNvPr id="531460" name="Picture 4">
            <a:extLst>
              <a:ext uri="{FF2B5EF4-FFF2-40B4-BE49-F238E27FC236}">
                <a16:creationId xmlns:a16="http://schemas.microsoft.com/office/drawing/2014/main" id="{19BEB09D-CCC5-4E56-A338-5982071351D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19200" y="2187575"/>
            <a:ext cx="6400800" cy="2625725"/>
          </a:xfrm>
          <a:noFill/>
          <a:ln/>
        </p:spPr>
      </p:pic>
      <p:grpSp>
        <p:nvGrpSpPr>
          <p:cNvPr id="531463" name="Group 7">
            <a:extLst>
              <a:ext uri="{FF2B5EF4-FFF2-40B4-BE49-F238E27FC236}">
                <a16:creationId xmlns:a16="http://schemas.microsoft.com/office/drawing/2014/main" id="{CE0B8F59-A3AB-487C-8454-20FB09E5E1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4762500"/>
            <a:ext cx="6413500" cy="2108200"/>
            <a:chOff x="672" y="3000"/>
            <a:chExt cx="4040" cy="1328"/>
          </a:xfrm>
        </p:grpSpPr>
        <p:sp>
          <p:nvSpPr>
            <p:cNvPr id="531462" name="AutoShape 6">
              <a:extLst>
                <a:ext uri="{FF2B5EF4-FFF2-40B4-BE49-F238E27FC236}">
                  <a16:creationId xmlns:a16="http://schemas.microsoft.com/office/drawing/2014/main" id="{D27A67DE-3986-42FC-B9A4-50336B0DD5F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72" y="3000"/>
              <a:ext cx="4040" cy="1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4" name="Freeform 8">
              <a:extLst>
                <a:ext uri="{FF2B5EF4-FFF2-40B4-BE49-F238E27FC236}">
                  <a16:creationId xmlns:a16="http://schemas.microsoft.com/office/drawing/2014/main" id="{C5A13FB1-7202-4EA0-8688-8505675A5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8 h 24"/>
                <a:gd name="T4" fmla="*/ 8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8"/>
                  </a:lnTo>
                  <a:lnTo>
                    <a:pt x="8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5" name="Freeform 9">
              <a:extLst>
                <a:ext uri="{FF2B5EF4-FFF2-40B4-BE49-F238E27FC236}">
                  <a16:creationId xmlns:a16="http://schemas.microsoft.com/office/drawing/2014/main" id="{E6E9A500-36CC-4DCD-9369-B1AE4F7DB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6" name="Freeform 10">
              <a:extLst>
                <a:ext uri="{FF2B5EF4-FFF2-40B4-BE49-F238E27FC236}">
                  <a16:creationId xmlns:a16="http://schemas.microsoft.com/office/drawing/2014/main" id="{7566AF5B-B4A2-4E8B-AD57-D730D6E9A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008"/>
              <a:ext cx="352" cy="232"/>
            </a:xfrm>
            <a:custGeom>
              <a:avLst/>
              <a:gdLst>
                <a:gd name="T0" fmla="*/ 0 w 352"/>
                <a:gd name="T1" fmla="*/ 216 h 232"/>
                <a:gd name="T2" fmla="*/ 8 w 352"/>
                <a:gd name="T3" fmla="*/ 232 h 232"/>
                <a:gd name="T4" fmla="*/ 352 w 352"/>
                <a:gd name="T5" fmla="*/ 16 h 232"/>
                <a:gd name="T6" fmla="*/ 344 w 352"/>
                <a:gd name="T7" fmla="*/ 0 h 232"/>
                <a:gd name="T8" fmla="*/ 0 w 352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232">
                  <a:moveTo>
                    <a:pt x="0" y="216"/>
                  </a:moveTo>
                  <a:lnTo>
                    <a:pt x="8" y="232"/>
                  </a:lnTo>
                  <a:lnTo>
                    <a:pt x="352" y="16"/>
                  </a:lnTo>
                  <a:lnTo>
                    <a:pt x="344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7" name="Freeform 11">
              <a:extLst>
                <a:ext uri="{FF2B5EF4-FFF2-40B4-BE49-F238E27FC236}">
                  <a16:creationId xmlns:a16="http://schemas.microsoft.com/office/drawing/2014/main" id="{91A68248-DACF-40A0-9B72-94CB71863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8" y="3384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8" name="Freeform 12">
              <a:extLst>
                <a:ext uri="{FF2B5EF4-FFF2-40B4-BE49-F238E27FC236}">
                  <a16:creationId xmlns:a16="http://schemas.microsoft.com/office/drawing/2014/main" id="{FBFC3A37-6D74-4836-B58A-05AA191A7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0" y="3376"/>
              <a:ext cx="136" cy="448"/>
            </a:xfrm>
            <a:custGeom>
              <a:avLst/>
              <a:gdLst>
                <a:gd name="T0" fmla="*/ 16 w 136"/>
                <a:gd name="T1" fmla="*/ 0 h 448"/>
                <a:gd name="T2" fmla="*/ 0 w 136"/>
                <a:gd name="T3" fmla="*/ 8 h 448"/>
                <a:gd name="T4" fmla="*/ 112 w 136"/>
                <a:gd name="T5" fmla="*/ 448 h 448"/>
                <a:gd name="T6" fmla="*/ 120 w 136"/>
                <a:gd name="T7" fmla="*/ 448 h 448"/>
                <a:gd name="T8" fmla="*/ 136 w 136"/>
                <a:gd name="T9" fmla="*/ 448 h 448"/>
                <a:gd name="T10" fmla="*/ 128 w 136"/>
                <a:gd name="T11" fmla="*/ 440 h 448"/>
                <a:gd name="T12" fmla="*/ 16 w 136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16" y="0"/>
                  </a:moveTo>
                  <a:lnTo>
                    <a:pt x="0" y="8"/>
                  </a:lnTo>
                  <a:lnTo>
                    <a:pt x="112" y="448"/>
                  </a:lnTo>
                  <a:lnTo>
                    <a:pt x="120" y="448"/>
                  </a:lnTo>
                  <a:lnTo>
                    <a:pt x="136" y="448"/>
                  </a:lnTo>
                  <a:lnTo>
                    <a:pt x="128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69" name="Freeform 13">
              <a:extLst>
                <a:ext uri="{FF2B5EF4-FFF2-40B4-BE49-F238E27FC236}">
                  <a16:creationId xmlns:a16="http://schemas.microsoft.com/office/drawing/2014/main" id="{4A437558-8645-44D5-925B-09B8A1B33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80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0" name="Freeform 14">
              <a:extLst>
                <a:ext uri="{FF2B5EF4-FFF2-40B4-BE49-F238E27FC236}">
                  <a16:creationId xmlns:a16="http://schemas.microsoft.com/office/drawing/2014/main" id="{BAA89F22-60D2-4791-A952-890AA2BF8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0" y="3376"/>
              <a:ext cx="136" cy="448"/>
            </a:xfrm>
            <a:custGeom>
              <a:avLst/>
              <a:gdLst>
                <a:gd name="T0" fmla="*/ 0 w 136"/>
                <a:gd name="T1" fmla="*/ 440 h 448"/>
                <a:gd name="T2" fmla="*/ 16 w 136"/>
                <a:gd name="T3" fmla="*/ 448 h 448"/>
                <a:gd name="T4" fmla="*/ 136 w 136"/>
                <a:gd name="T5" fmla="*/ 8 h 448"/>
                <a:gd name="T6" fmla="*/ 120 w 136"/>
                <a:gd name="T7" fmla="*/ 8 h 448"/>
                <a:gd name="T8" fmla="*/ 136 w 136"/>
                <a:gd name="T9" fmla="*/ 0 h 448"/>
                <a:gd name="T10" fmla="*/ 120 w 136"/>
                <a:gd name="T11" fmla="*/ 0 h 448"/>
                <a:gd name="T12" fmla="*/ 0 w 136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48">
                  <a:moveTo>
                    <a:pt x="0" y="440"/>
                  </a:moveTo>
                  <a:lnTo>
                    <a:pt x="16" y="44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1" name="Freeform 15">
              <a:extLst>
                <a:ext uri="{FF2B5EF4-FFF2-40B4-BE49-F238E27FC236}">
                  <a16:creationId xmlns:a16="http://schemas.microsoft.com/office/drawing/2014/main" id="{DC5315B1-EA40-42B4-9F0F-3C1D98D4E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4" y="3528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2" name="Freeform 16">
              <a:extLst>
                <a:ext uri="{FF2B5EF4-FFF2-40B4-BE49-F238E27FC236}">
                  <a16:creationId xmlns:a16="http://schemas.microsoft.com/office/drawing/2014/main" id="{AE6A5969-A400-4809-AA73-90B276EF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8" y="3528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3" name="Freeform 17">
              <a:extLst>
                <a:ext uri="{FF2B5EF4-FFF2-40B4-BE49-F238E27FC236}">
                  <a16:creationId xmlns:a16="http://schemas.microsoft.com/office/drawing/2014/main" id="{74BC2B29-0AFF-4646-9261-7C05EA3D5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4" name="Freeform 18">
              <a:extLst>
                <a:ext uri="{FF2B5EF4-FFF2-40B4-BE49-F238E27FC236}">
                  <a16:creationId xmlns:a16="http://schemas.microsoft.com/office/drawing/2014/main" id="{5BE9F9C2-2353-47AA-BA84-A82660E49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528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5" name="Freeform 19">
              <a:extLst>
                <a:ext uri="{FF2B5EF4-FFF2-40B4-BE49-F238E27FC236}">
                  <a16:creationId xmlns:a16="http://schemas.microsoft.com/office/drawing/2014/main" id="{67A8894F-1BED-4CD3-A4F1-D238AB609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3672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6" name="Freeform 20">
              <a:extLst>
                <a:ext uri="{FF2B5EF4-FFF2-40B4-BE49-F238E27FC236}">
                  <a16:creationId xmlns:a16="http://schemas.microsoft.com/office/drawing/2014/main" id="{074DC177-BB55-403F-A51F-FA883498F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4" y="3672"/>
              <a:ext cx="144" cy="448"/>
            </a:xfrm>
            <a:custGeom>
              <a:avLst/>
              <a:gdLst>
                <a:gd name="T0" fmla="*/ 16 w 144"/>
                <a:gd name="T1" fmla="*/ 0 h 448"/>
                <a:gd name="T2" fmla="*/ 0 w 144"/>
                <a:gd name="T3" fmla="*/ 8 h 448"/>
                <a:gd name="T4" fmla="*/ 120 w 144"/>
                <a:gd name="T5" fmla="*/ 448 h 448"/>
                <a:gd name="T6" fmla="*/ 128 w 144"/>
                <a:gd name="T7" fmla="*/ 448 h 448"/>
                <a:gd name="T8" fmla="*/ 144 w 144"/>
                <a:gd name="T9" fmla="*/ 448 h 448"/>
                <a:gd name="T10" fmla="*/ 136 w 144"/>
                <a:gd name="T11" fmla="*/ 440 h 448"/>
                <a:gd name="T12" fmla="*/ 16 w 144"/>
                <a:gd name="T13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48">
                  <a:moveTo>
                    <a:pt x="16" y="0"/>
                  </a:moveTo>
                  <a:lnTo>
                    <a:pt x="0" y="8"/>
                  </a:lnTo>
                  <a:lnTo>
                    <a:pt x="120" y="448"/>
                  </a:lnTo>
                  <a:lnTo>
                    <a:pt x="128" y="448"/>
                  </a:lnTo>
                  <a:lnTo>
                    <a:pt x="144" y="448"/>
                  </a:lnTo>
                  <a:lnTo>
                    <a:pt x="136" y="44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7" name="Freeform 21">
              <a:extLst>
                <a:ext uri="{FF2B5EF4-FFF2-40B4-BE49-F238E27FC236}">
                  <a16:creationId xmlns:a16="http://schemas.microsoft.com/office/drawing/2014/main" id="{C534453D-536A-4486-8F9A-526D64EFB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4104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8" name="Freeform 22">
              <a:extLst>
                <a:ext uri="{FF2B5EF4-FFF2-40B4-BE49-F238E27FC236}">
                  <a16:creationId xmlns:a16="http://schemas.microsoft.com/office/drawing/2014/main" id="{35ECBE51-D21D-4048-90F3-6D14829C8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3672"/>
              <a:ext cx="128" cy="448"/>
            </a:xfrm>
            <a:custGeom>
              <a:avLst/>
              <a:gdLst>
                <a:gd name="T0" fmla="*/ 0 w 128"/>
                <a:gd name="T1" fmla="*/ 440 h 448"/>
                <a:gd name="T2" fmla="*/ 16 w 128"/>
                <a:gd name="T3" fmla="*/ 448 h 448"/>
                <a:gd name="T4" fmla="*/ 128 w 128"/>
                <a:gd name="T5" fmla="*/ 8 h 448"/>
                <a:gd name="T6" fmla="*/ 112 w 128"/>
                <a:gd name="T7" fmla="*/ 8 h 448"/>
                <a:gd name="T8" fmla="*/ 128 w 128"/>
                <a:gd name="T9" fmla="*/ 0 h 448"/>
                <a:gd name="T10" fmla="*/ 112 w 128"/>
                <a:gd name="T11" fmla="*/ 0 h 448"/>
                <a:gd name="T12" fmla="*/ 0 w 128"/>
                <a:gd name="T13" fmla="*/ 44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48">
                  <a:moveTo>
                    <a:pt x="0" y="440"/>
                  </a:moveTo>
                  <a:lnTo>
                    <a:pt x="16" y="448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79" name="Freeform 23">
              <a:extLst>
                <a:ext uri="{FF2B5EF4-FFF2-40B4-BE49-F238E27FC236}">
                  <a16:creationId xmlns:a16="http://schemas.microsoft.com/office/drawing/2014/main" id="{1B6030BA-A1B6-4BD7-8032-691626649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0" name="Freeform 24">
              <a:extLst>
                <a:ext uri="{FF2B5EF4-FFF2-40B4-BE49-F238E27FC236}">
                  <a16:creationId xmlns:a16="http://schemas.microsoft.com/office/drawing/2014/main" id="{BC3D5325-C6FA-42CF-888D-24D767A1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1" name="Freeform 25">
              <a:extLst>
                <a:ext uri="{FF2B5EF4-FFF2-40B4-BE49-F238E27FC236}">
                  <a16:creationId xmlns:a16="http://schemas.microsoft.com/office/drawing/2014/main" id="{DB617242-035A-4793-B7C4-3949A01C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224"/>
              <a:ext cx="480" cy="160"/>
            </a:xfrm>
            <a:custGeom>
              <a:avLst/>
              <a:gdLst>
                <a:gd name="T0" fmla="*/ 480 w 480"/>
                <a:gd name="T1" fmla="*/ 16 h 160"/>
                <a:gd name="T2" fmla="*/ 472 w 480"/>
                <a:gd name="T3" fmla="*/ 0 h 160"/>
                <a:gd name="T4" fmla="*/ 0 w 480"/>
                <a:gd name="T5" fmla="*/ 144 h 160"/>
                <a:gd name="T6" fmla="*/ 8 w 480"/>
                <a:gd name="T7" fmla="*/ 160 h 160"/>
                <a:gd name="T8" fmla="*/ 480 w 48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0">
                  <a:moveTo>
                    <a:pt x="480" y="16"/>
                  </a:moveTo>
                  <a:lnTo>
                    <a:pt x="47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2" name="Freeform 26">
              <a:extLst>
                <a:ext uri="{FF2B5EF4-FFF2-40B4-BE49-F238E27FC236}">
                  <a16:creationId xmlns:a16="http://schemas.microsoft.com/office/drawing/2014/main" id="{38190524-2308-4CA1-9110-D8DDC4077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3" name="Freeform 27">
              <a:extLst>
                <a:ext uri="{FF2B5EF4-FFF2-40B4-BE49-F238E27FC236}">
                  <a16:creationId xmlns:a16="http://schemas.microsoft.com/office/drawing/2014/main" id="{A02A789F-8DC0-46BB-A65D-8FC4CE742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4" name="Freeform 28">
              <a:extLst>
                <a:ext uri="{FF2B5EF4-FFF2-40B4-BE49-F238E27FC236}">
                  <a16:creationId xmlns:a16="http://schemas.microsoft.com/office/drawing/2014/main" id="{0D698F7D-2452-4CA9-AAB8-55D211CE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368"/>
              <a:ext cx="472" cy="168"/>
            </a:xfrm>
            <a:custGeom>
              <a:avLst/>
              <a:gdLst>
                <a:gd name="T0" fmla="*/ 472 w 472"/>
                <a:gd name="T1" fmla="*/ 16 h 168"/>
                <a:gd name="T2" fmla="*/ 464 w 472"/>
                <a:gd name="T3" fmla="*/ 0 h 168"/>
                <a:gd name="T4" fmla="*/ 0 w 472"/>
                <a:gd name="T5" fmla="*/ 152 h 168"/>
                <a:gd name="T6" fmla="*/ 8 w 472"/>
                <a:gd name="T7" fmla="*/ 168 h 168"/>
                <a:gd name="T8" fmla="*/ 472 w 472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72" y="16"/>
                  </a:moveTo>
                  <a:lnTo>
                    <a:pt x="464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72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5" name="Freeform 29">
              <a:extLst>
                <a:ext uri="{FF2B5EF4-FFF2-40B4-BE49-F238E27FC236}">
                  <a16:creationId xmlns:a16="http://schemas.microsoft.com/office/drawing/2014/main" id="{0CB616D7-5F79-4AEC-AF28-7295A9846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" y="3520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6" name="Freeform 30">
              <a:extLst>
                <a:ext uri="{FF2B5EF4-FFF2-40B4-BE49-F238E27FC236}">
                  <a16:creationId xmlns:a16="http://schemas.microsoft.com/office/drawing/2014/main" id="{499850DA-F4FB-421D-88A1-44F0B9657B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2" y="366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7" name="Freeform 31">
              <a:extLst>
                <a:ext uri="{FF2B5EF4-FFF2-40B4-BE49-F238E27FC236}">
                  <a16:creationId xmlns:a16="http://schemas.microsoft.com/office/drawing/2014/main" id="{8529F886-191B-4509-A8FC-61039878A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8" name="Freeform 32">
              <a:extLst>
                <a:ext uri="{FF2B5EF4-FFF2-40B4-BE49-F238E27FC236}">
                  <a16:creationId xmlns:a16="http://schemas.microsoft.com/office/drawing/2014/main" id="{F7AED891-4B95-4DA8-B9F2-F2415C907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3520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89" name="Freeform 33">
              <a:extLst>
                <a:ext uri="{FF2B5EF4-FFF2-40B4-BE49-F238E27FC236}">
                  <a16:creationId xmlns:a16="http://schemas.microsoft.com/office/drawing/2014/main" id="{B2DE6E19-8AFB-40FA-AAB2-F34B9A8441A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64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0" name="Freeform 34">
              <a:extLst>
                <a:ext uri="{FF2B5EF4-FFF2-40B4-BE49-F238E27FC236}">
                  <a16:creationId xmlns:a16="http://schemas.microsoft.com/office/drawing/2014/main" id="{04B457E5-07DA-4BB8-B9D1-6F69D3A11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48" y="3520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1" name="Freeform 35">
              <a:extLst>
                <a:ext uri="{FF2B5EF4-FFF2-40B4-BE49-F238E27FC236}">
                  <a16:creationId xmlns:a16="http://schemas.microsoft.com/office/drawing/2014/main" id="{4EF5B031-95CA-48B3-92FB-AAC3E5BD9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8" y="3224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2" name="Freeform 36">
              <a:extLst>
                <a:ext uri="{FF2B5EF4-FFF2-40B4-BE49-F238E27FC236}">
                  <a16:creationId xmlns:a16="http://schemas.microsoft.com/office/drawing/2014/main" id="{82FC096F-DC97-4B2B-99BA-C870BEF7E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8" y="3368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3" name="Freeform 37">
              <a:extLst>
                <a:ext uri="{FF2B5EF4-FFF2-40B4-BE49-F238E27FC236}">
                  <a16:creationId xmlns:a16="http://schemas.microsoft.com/office/drawing/2014/main" id="{DCB3A079-28E2-4028-9006-32B35D9BF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224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4" name="Freeform 38">
              <a:extLst>
                <a:ext uri="{FF2B5EF4-FFF2-40B4-BE49-F238E27FC236}">
                  <a16:creationId xmlns:a16="http://schemas.microsoft.com/office/drawing/2014/main" id="{8A35707D-CB8A-4BF5-9BF4-C9419B165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368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5" name="Freeform 39">
              <a:extLst>
                <a:ext uri="{FF2B5EF4-FFF2-40B4-BE49-F238E27FC236}">
                  <a16:creationId xmlns:a16="http://schemas.microsoft.com/office/drawing/2014/main" id="{266AB4A7-141C-47E3-9986-D0BF58E78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6" name="Freeform 40">
              <a:extLst>
                <a:ext uri="{FF2B5EF4-FFF2-40B4-BE49-F238E27FC236}">
                  <a16:creationId xmlns:a16="http://schemas.microsoft.com/office/drawing/2014/main" id="{3F9F6235-3210-481B-9622-95AB1BF5A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4" y="3368"/>
              <a:ext cx="240" cy="168"/>
            </a:xfrm>
            <a:custGeom>
              <a:avLst/>
              <a:gdLst>
                <a:gd name="T0" fmla="*/ 8 w 240"/>
                <a:gd name="T1" fmla="*/ 0 h 168"/>
                <a:gd name="T2" fmla="*/ 0 w 240"/>
                <a:gd name="T3" fmla="*/ 16 h 168"/>
                <a:gd name="T4" fmla="*/ 232 w 240"/>
                <a:gd name="T5" fmla="*/ 168 h 168"/>
                <a:gd name="T6" fmla="*/ 240 w 240"/>
                <a:gd name="T7" fmla="*/ 152 h 168"/>
                <a:gd name="T8" fmla="*/ 8 w 24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8">
                  <a:moveTo>
                    <a:pt x="8" y="0"/>
                  </a:moveTo>
                  <a:lnTo>
                    <a:pt x="0" y="16"/>
                  </a:lnTo>
                  <a:lnTo>
                    <a:pt x="232" y="168"/>
                  </a:lnTo>
                  <a:lnTo>
                    <a:pt x="240" y="1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7" name="Oval 41">
              <a:extLst>
                <a:ext uri="{FF2B5EF4-FFF2-40B4-BE49-F238E27FC236}">
                  <a16:creationId xmlns:a16="http://schemas.microsoft.com/office/drawing/2014/main" id="{A9C0F427-57CC-49B4-9612-F7B4138E8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8" name="Oval 42">
              <a:extLst>
                <a:ext uri="{FF2B5EF4-FFF2-40B4-BE49-F238E27FC236}">
                  <a16:creationId xmlns:a16="http://schemas.microsoft.com/office/drawing/2014/main" id="{22FF72DC-C352-48F3-AC59-F5E62BB93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0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499" name="Oval 43">
              <a:extLst>
                <a:ext uri="{FF2B5EF4-FFF2-40B4-BE49-F238E27FC236}">
                  <a16:creationId xmlns:a16="http://schemas.microsoft.com/office/drawing/2014/main" id="{A4EBCE87-721E-41CF-9BF0-71B9D4256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0" name="Oval 44">
              <a:extLst>
                <a:ext uri="{FF2B5EF4-FFF2-40B4-BE49-F238E27FC236}">
                  <a16:creationId xmlns:a16="http://schemas.microsoft.com/office/drawing/2014/main" id="{2489EC58-811C-4348-95D4-1861AE582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1" name="Oval 45">
              <a:extLst>
                <a:ext uri="{FF2B5EF4-FFF2-40B4-BE49-F238E27FC236}">
                  <a16:creationId xmlns:a16="http://schemas.microsoft.com/office/drawing/2014/main" id="{1505CB3A-9B96-4DB3-A65D-722BE5C72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2" name="Oval 46">
              <a:extLst>
                <a:ext uri="{FF2B5EF4-FFF2-40B4-BE49-F238E27FC236}">
                  <a16:creationId xmlns:a16="http://schemas.microsoft.com/office/drawing/2014/main" id="{FECD2E8B-4612-4BB9-9C24-6E202ACA7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" y="3456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3" name="Freeform 47">
              <a:extLst>
                <a:ext uri="{FF2B5EF4-FFF2-40B4-BE49-F238E27FC236}">
                  <a16:creationId xmlns:a16="http://schemas.microsoft.com/office/drawing/2014/main" id="{95839493-47EA-4921-BD5B-AD3C700E1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" y="3672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4" name="Freeform 48">
              <a:extLst>
                <a:ext uri="{FF2B5EF4-FFF2-40B4-BE49-F238E27FC236}">
                  <a16:creationId xmlns:a16="http://schemas.microsoft.com/office/drawing/2014/main" id="{92E45214-90E7-4C93-BD94-A81C3C715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" y="3672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5" name="Freeform 49">
              <a:extLst>
                <a:ext uri="{FF2B5EF4-FFF2-40B4-BE49-F238E27FC236}">
                  <a16:creationId xmlns:a16="http://schemas.microsoft.com/office/drawing/2014/main" id="{D6E85577-E0F3-4A94-B81A-9E2BC6139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960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6" name="Freeform 50">
              <a:extLst>
                <a:ext uri="{FF2B5EF4-FFF2-40B4-BE49-F238E27FC236}">
                  <a16:creationId xmlns:a16="http://schemas.microsoft.com/office/drawing/2014/main" id="{90D38140-B44A-4CF2-AD8D-A646E285A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" y="3648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07" name="Rectangle 51">
              <a:extLst>
                <a:ext uri="{FF2B5EF4-FFF2-40B4-BE49-F238E27FC236}">
                  <a16:creationId xmlns:a16="http://schemas.microsoft.com/office/drawing/2014/main" id="{991CCDE3-035B-4828-85B0-533374921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3856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08" name="Rectangle 52">
              <a:extLst>
                <a:ext uri="{FF2B5EF4-FFF2-40B4-BE49-F238E27FC236}">
                  <a16:creationId xmlns:a16="http://schemas.microsoft.com/office/drawing/2014/main" id="{E1FCF63A-74BC-4717-A073-82ACE5244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" y="3896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09" name="Rectangle 53">
              <a:extLst>
                <a:ext uri="{FF2B5EF4-FFF2-40B4-BE49-F238E27FC236}">
                  <a16:creationId xmlns:a16="http://schemas.microsoft.com/office/drawing/2014/main" id="{A9A08D9D-9C9A-4D91-A8F6-D37B93EAA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6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0" name="Rectangle 54">
              <a:extLst>
                <a:ext uri="{FF2B5EF4-FFF2-40B4-BE49-F238E27FC236}">
                  <a16:creationId xmlns:a16="http://schemas.microsoft.com/office/drawing/2014/main" id="{C756B0B1-EA3E-4CF5-9662-738B7DA8BF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4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11" name="Rectangle 55">
              <a:extLst>
                <a:ext uri="{FF2B5EF4-FFF2-40B4-BE49-F238E27FC236}">
                  <a16:creationId xmlns:a16="http://schemas.microsoft.com/office/drawing/2014/main" id="{A43F4243-543B-4C5F-B78A-110C44017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414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2" name="Rectangle 56">
              <a:extLst>
                <a:ext uri="{FF2B5EF4-FFF2-40B4-BE49-F238E27FC236}">
                  <a16:creationId xmlns:a16="http://schemas.microsoft.com/office/drawing/2014/main" id="{2708BF4D-DC75-4C99-9E2B-D800633AE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0" y="4184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1</a:t>
              </a:r>
              <a:endParaRPr lang="en-US" altLang="en-US"/>
            </a:p>
          </p:txBody>
        </p:sp>
        <p:sp>
          <p:nvSpPr>
            <p:cNvPr id="531513" name="Rectangle 57">
              <a:extLst>
                <a:ext uri="{FF2B5EF4-FFF2-40B4-BE49-F238E27FC236}">
                  <a16:creationId xmlns:a16="http://schemas.microsoft.com/office/drawing/2014/main" id="{143716AE-3EEA-475D-9206-7F6653BDD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" y="4000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14" name="Rectangle 58">
              <a:extLst>
                <a:ext uri="{FF2B5EF4-FFF2-40B4-BE49-F238E27FC236}">
                  <a16:creationId xmlns:a16="http://schemas.microsoft.com/office/drawing/2014/main" id="{934361A1-229E-4E84-9DFE-0C4A5899E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4040"/>
              <a:ext cx="88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15" name="Rectangle 59">
              <a:extLst>
                <a:ext uri="{FF2B5EF4-FFF2-40B4-BE49-F238E27FC236}">
                  <a16:creationId xmlns:a16="http://schemas.microsoft.com/office/drawing/2014/main" id="{45F9F9D6-0D1D-4922-80B9-8521DE3E2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600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16" name="Rectangle 60">
              <a:extLst>
                <a:ext uri="{FF2B5EF4-FFF2-40B4-BE49-F238E27FC236}">
                  <a16:creationId xmlns:a16="http://schemas.microsoft.com/office/drawing/2014/main" id="{094534C9-B9B3-4C45-BD4A-97E77DC2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3456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17" name="Rectangle 61">
              <a:extLst>
                <a:ext uri="{FF2B5EF4-FFF2-40B4-BE49-F238E27FC236}">
                  <a16:creationId xmlns:a16="http://schemas.microsoft.com/office/drawing/2014/main" id="{ED50692D-73D6-4308-B98E-6D0A8961E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30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18" name="Freeform 62">
              <a:extLst>
                <a:ext uri="{FF2B5EF4-FFF2-40B4-BE49-F238E27FC236}">
                  <a16:creationId xmlns:a16="http://schemas.microsoft.com/office/drawing/2014/main" id="{235EB77C-89A7-4158-A383-1D543EC21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0 w 16"/>
                <a:gd name="T3" fmla="*/ 0 h 24"/>
                <a:gd name="T4" fmla="*/ 0 w 16"/>
                <a:gd name="T5" fmla="*/ 24 h 24"/>
                <a:gd name="T6" fmla="*/ 16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16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19" name="Freeform 63">
              <a:extLst>
                <a:ext uri="{FF2B5EF4-FFF2-40B4-BE49-F238E27FC236}">
                  <a16:creationId xmlns:a16="http://schemas.microsoft.com/office/drawing/2014/main" id="{CE699F13-2537-4F45-8E3E-4C7A37686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0" y="3008"/>
              <a:ext cx="16" cy="16"/>
            </a:xfrm>
            <a:custGeom>
              <a:avLst/>
              <a:gdLst>
                <a:gd name="T0" fmla="*/ 0 w 16"/>
                <a:gd name="T1" fmla="*/ 0 h 16"/>
                <a:gd name="T2" fmla="*/ 8 w 16"/>
                <a:gd name="T3" fmla="*/ 0 h 16"/>
                <a:gd name="T4" fmla="*/ 16 w 16"/>
                <a:gd name="T5" fmla="*/ 16 h 16"/>
                <a:gd name="T6" fmla="*/ 8 w 16"/>
                <a:gd name="T7" fmla="*/ 16 h 16"/>
                <a:gd name="T8" fmla="*/ 0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0" y="0"/>
                  </a:moveTo>
                  <a:lnTo>
                    <a:pt x="8" y="0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0" name="Freeform 64">
              <a:extLst>
                <a:ext uri="{FF2B5EF4-FFF2-40B4-BE49-F238E27FC236}">
                  <a16:creationId xmlns:a16="http://schemas.microsoft.com/office/drawing/2014/main" id="{FC316459-652F-4242-96FE-669C7B8E3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008"/>
              <a:ext cx="824" cy="232"/>
            </a:xfrm>
            <a:custGeom>
              <a:avLst/>
              <a:gdLst>
                <a:gd name="T0" fmla="*/ 0 w 824"/>
                <a:gd name="T1" fmla="*/ 216 h 232"/>
                <a:gd name="T2" fmla="*/ 8 w 824"/>
                <a:gd name="T3" fmla="*/ 232 h 232"/>
                <a:gd name="T4" fmla="*/ 824 w 824"/>
                <a:gd name="T5" fmla="*/ 16 h 232"/>
                <a:gd name="T6" fmla="*/ 816 w 824"/>
                <a:gd name="T7" fmla="*/ 0 h 232"/>
                <a:gd name="T8" fmla="*/ 0 w 824"/>
                <a:gd name="T9" fmla="*/ 216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4" h="232">
                  <a:moveTo>
                    <a:pt x="0" y="216"/>
                  </a:moveTo>
                  <a:lnTo>
                    <a:pt x="8" y="232"/>
                  </a:lnTo>
                  <a:lnTo>
                    <a:pt x="824" y="16"/>
                  </a:lnTo>
                  <a:lnTo>
                    <a:pt x="816" y="0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1" name="Freeform 65">
              <a:extLst>
                <a:ext uri="{FF2B5EF4-FFF2-40B4-BE49-F238E27FC236}">
                  <a16:creationId xmlns:a16="http://schemas.microsoft.com/office/drawing/2014/main" id="{A57248B4-5B0D-41FA-9A53-801F9B1AE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2" name="Freeform 66">
              <a:extLst>
                <a:ext uri="{FF2B5EF4-FFF2-40B4-BE49-F238E27FC236}">
                  <a16:creationId xmlns:a16="http://schemas.microsoft.com/office/drawing/2014/main" id="{301BEF57-E8A9-496F-9D5F-D931CEA2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3" name="Freeform 67">
              <a:extLst>
                <a:ext uri="{FF2B5EF4-FFF2-40B4-BE49-F238E27FC236}">
                  <a16:creationId xmlns:a16="http://schemas.microsoft.com/office/drawing/2014/main" id="{744F70E1-2D92-45A8-BC7F-228594480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4" name="Freeform 68">
              <a:extLst>
                <a:ext uri="{FF2B5EF4-FFF2-40B4-BE49-F238E27FC236}">
                  <a16:creationId xmlns:a16="http://schemas.microsoft.com/office/drawing/2014/main" id="{96D9CD41-65FA-441D-9E79-D876A209C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3528"/>
              <a:ext cx="128" cy="456"/>
            </a:xfrm>
            <a:custGeom>
              <a:avLst/>
              <a:gdLst>
                <a:gd name="T0" fmla="*/ 0 w 128"/>
                <a:gd name="T1" fmla="*/ 448 h 456"/>
                <a:gd name="T2" fmla="*/ 16 w 128"/>
                <a:gd name="T3" fmla="*/ 456 h 456"/>
                <a:gd name="T4" fmla="*/ 128 w 128"/>
                <a:gd name="T5" fmla="*/ 8 h 456"/>
                <a:gd name="T6" fmla="*/ 112 w 128"/>
                <a:gd name="T7" fmla="*/ 8 h 456"/>
                <a:gd name="T8" fmla="*/ 128 w 128"/>
                <a:gd name="T9" fmla="*/ 0 h 456"/>
                <a:gd name="T10" fmla="*/ 112 w 128"/>
                <a:gd name="T11" fmla="*/ 0 h 456"/>
                <a:gd name="T12" fmla="*/ 0 w 128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56">
                  <a:moveTo>
                    <a:pt x="0" y="448"/>
                  </a:moveTo>
                  <a:lnTo>
                    <a:pt x="16" y="456"/>
                  </a:lnTo>
                  <a:lnTo>
                    <a:pt x="128" y="8"/>
                  </a:lnTo>
                  <a:lnTo>
                    <a:pt x="112" y="8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5" name="Freeform 69">
              <a:extLst>
                <a:ext uri="{FF2B5EF4-FFF2-40B4-BE49-F238E27FC236}">
                  <a16:creationId xmlns:a16="http://schemas.microsoft.com/office/drawing/2014/main" id="{FBF78F84-0CDD-4A02-A2F5-6FF822927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4" y="3536"/>
              <a:ext cx="232" cy="440"/>
            </a:xfrm>
            <a:custGeom>
              <a:avLst/>
              <a:gdLst>
                <a:gd name="T0" fmla="*/ 112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12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12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6" name="Freeform 70">
              <a:extLst>
                <a:ext uri="{FF2B5EF4-FFF2-40B4-BE49-F238E27FC236}">
                  <a16:creationId xmlns:a16="http://schemas.microsoft.com/office/drawing/2014/main" id="{84E5DFD5-81C4-4ADD-ADDF-3F1DFF06C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8"/>
              <a:ext cx="144" cy="456"/>
            </a:xfrm>
            <a:custGeom>
              <a:avLst/>
              <a:gdLst>
                <a:gd name="T0" fmla="*/ 16 w 144"/>
                <a:gd name="T1" fmla="*/ 0 h 456"/>
                <a:gd name="T2" fmla="*/ 0 w 144"/>
                <a:gd name="T3" fmla="*/ 8 h 456"/>
                <a:gd name="T4" fmla="*/ 120 w 144"/>
                <a:gd name="T5" fmla="*/ 456 h 456"/>
                <a:gd name="T6" fmla="*/ 128 w 144"/>
                <a:gd name="T7" fmla="*/ 456 h 456"/>
                <a:gd name="T8" fmla="*/ 144 w 144"/>
                <a:gd name="T9" fmla="*/ 456 h 456"/>
                <a:gd name="T10" fmla="*/ 136 w 144"/>
                <a:gd name="T11" fmla="*/ 448 h 456"/>
                <a:gd name="T12" fmla="*/ 16 w 144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56">
                  <a:moveTo>
                    <a:pt x="16" y="0"/>
                  </a:moveTo>
                  <a:lnTo>
                    <a:pt x="0" y="8"/>
                  </a:lnTo>
                  <a:lnTo>
                    <a:pt x="120" y="456"/>
                  </a:lnTo>
                  <a:lnTo>
                    <a:pt x="128" y="456"/>
                  </a:lnTo>
                  <a:lnTo>
                    <a:pt x="144" y="456"/>
                  </a:lnTo>
                  <a:lnTo>
                    <a:pt x="136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7" name="Freeform 71">
              <a:extLst>
                <a:ext uri="{FF2B5EF4-FFF2-40B4-BE49-F238E27FC236}">
                  <a16:creationId xmlns:a16="http://schemas.microsoft.com/office/drawing/2014/main" id="{7DF878BD-473C-4629-B9D9-76CE98C61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968"/>
              <a:ext cx="248" cy="16"/>
            </a:xfrm>
            <a:custGeom>
              <a:avLst/>
              <a:gdLst>
                <a:gd name="T0" fmla="*/ 248 w 248"/>
                <a:gd name="T1" fmla="*/ 16 h 16"/>
                <a:gd name="T2" fmla="*/ 248 w 248"/>
                <a:gd name="T3" fmla="*/ 0 h 16"/>
                <a:gd name="T4" fmla="*/ 8 w 248"/>
                <a:gd name="T5" fmla="*/ 0 h 16"/>
                <a:gd name="T6" fmla="*/ 0 w 248"/>
                <a:gd name="T7" fmla="*/ 8 h 16"/>
                <a:gd name="T8" fmla="*/ 0 w 248"/>
                <a:gd name="T9" fmla="*/ 16 h 16"/>
                <a:gd name="T10" fmla="*/ 8 w 248"/>
                <a:gd name="T11" fmla="*/ 16 h 16"/>
                <a:gd name="T12" fmla="*/ 248 w 248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16">
                  <a:moveTo>
                    <a:pt x="248" y="16"/>
                  </a:moveTo>
                  <a:lnTo>
                    <a:pt x="248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8" name="Freeform 72">
              <a:extLst>
                <a:ext uri="{FF2B5EF4-FFF2-40B4-BE49-F238E27FC236}">
                  <a16:creationId xmlns:a16="http://schemas.microsoft.com/office/drawing/2014/main" id="{2D50CB5A-F283-41C7-94CD-29FCA965C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8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29" name="Freeform 73">
              <a:extLst>
                <a:ext uri="{FF2B5EF4-FFF2-40B4-BE49-F238E27FC236}">
                  <a16:creationId xmlns:a16="http://schemas.microsoft.com/office/drawing/2014/main" id="{2EBAA55A-92E2-46C0-B03C-D476ADCA6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3536"/>
              <a:ext cx="232" cy="440"/>
            </a:xfrm>
            <a:custGeom>
              <a:avLst/>
              <a:gdLst>
                <a:gd name="T0" fmla="*/ 120 w 232"/>
                <a:gd name="T1" fmla="*/ 0 h 440"/>
                <a:gd name="T2" fmla="*/ 232 w 232"/>
                <a:gd name="T3" fmla="*/ 440 h 440"/>
                <a:gd name="T4" fmla="*/ 0 w 232"/>
                <a:gd name="T5" fmla="*/ 440 h 440"/>
                <a:gd name="T6" fmla="*/ 120 w 232"/>
                <a:gd name="T7" fmla="*/ 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440">
                  <a:moveTo>
                    <a:pt x="120" y="0"/>
                  </a:moveTo>
                  <a:lnTo>
                    <a:pt x="232" y="440"/>
                  </a:lnTo>
                  <a:lnTo>
                    <a:pt x="0" y="440"/>
                  </a:lnTo>
                  <a:lnTo>
                    <a:pt x="120" y="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0" name="Freeform 74">
              <a:extLst>
                <a:ext uri="{FF2B5EF4-FFF2-40B4-BE49-F238E27FC236}">
                  <a16:creationId xmlns:a16="http://schemas.microsoft.com/office/drawing/2014/main" id="{E4A2A23C-1E66-4181-8FEE-94D47954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4" y="3528"/>
              <a:ext cx="136" cy="456"/>
            </a:xfrm>
            <a:custGeom>
              <a:avLst/>
              <a:gdLst>
                <a:gd name="T0" fmla="*/ 16 w 136"/>
                <a:gd name="T1" fmla="*/ 0 h 456"/>
                <a:gd name="T2" fmla="*/ 0 w 136"/>
                <a:gd name="T3" fmla="*/ 8 h 456"/>
                <a:gd name="T4" fmla="*/ 112 w 136"/>
                <a:gd name="T5" fmla="*/ 456 h 456"/>
                <a:gd name="T6" fmla="*/ 120 w 136"/>
                <a:gd name="T7" fmla="*/ 456 h 456"/>
                <a:gd name="T8" fmla="*/ 136 w 136"/>
                <a:gd name="T9" fmla="*/ 456 h 456"/>
                <a:gd name="T10" fmla="*/ 128 w 136"/>
                <a:gd name="T11" fmla="*/ 448 h 456"/>
                <a:gd name="T12" fmla="*/ 16 w 136"/>
                <a:gd name="T13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16" y="0"/>
                  </a:moveTo>
                  <a:lnTo>
                    <a:pt x="0" y="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36" y="456"/>
                  </a:lnTo>
                  <a:lnTo>
                    <a:pt x="128" y="448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1" name="Freeform 75">
              <a:extLst>
                <a:ext uri="{FF2B5EF4-FFF2-40B4-BE49-F238E27FC236}">
                  <a16:creationId xmlns:a16="http://schemas.microsoft.com/office/drawing/2014/main" id="{EC7048EC-3A4B-4DFF-9E22-2FF653AD8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968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2" name="Freeform 76">
              <a:extLst>
                <a:ext uri="{FF2B5EF4-FFF2-40B4-BE49-F238E27FC236}">
                  <a16:creationId xmlns:a16="http://schemas.microsoft.com/office/drawing/2014/main" id="{D7B7B4CE-AB0A-4FC7-9CB4-423BCEFBA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4" y="3528"/>
              <a:ext cx="136" cy="456"/>
            </a:xfrm>
            <a:custGeom>
              <a:avLst/>
              <a:gdLst>
                <a:gd name="T0" fmla="*/ 0 w 136"/>
                <a:gd name="T1" fmla="*/ 448 h 456"/>
                <a:gd name="T2" fmla="*/ 16 w 136"/>
                <a:gd name="T3" fmla="*/ 456 h 456"/>
                <a:gd name="T4" fmla="*/ 136 w 136"/>
                <a:gd name="T5" fmla="*/ 8 h 456"/>
                <a:gd name="T6" fmla="*/ 120 w 136"/>
                <a:gd name="T7" fmla="*/ 8 h 456"/>
                <a:gd name="T8" fmla="*/ 136 w 136"/>
                <a:gd name="T9" fmla="*/ 0 h 456"/>
                <a:gd name="T10" fmla="*/ 120 w 136"/>
                <a:gd name="T11" fmla="*/ 0 h 456"/>
                <a:gd name="T12" fmla="*/ 0 w 136"/>
                <a:gd name="T13" fmla="*/ 448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6" h="456">
                  <a:moveTo>
                    <a:pt x="0" y="448"/>
                  </a:moveTo>
                  <a:lnTo>
                    <a:pt x="16" y="456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36" y="0"/>
                  </a:lnTo>
                  <a:lnTo>
                    <a:pt x="120" y="0"/>
                  </a:lnTo>
                  <a:lnTo>
                    <a:pt x="0" y="4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3" name="Freeform 77">
              <a:extLst>
                <a:ext uri="{FF2B5EF4-FFF2-40B4-BE49-F238E27FC236}">
                  <a16:creationId xmlns:a16="http://schemas.microsoft.com/office/drawing/2014/main" id="{FCFFE876-0485-40E9-A1AC-BD7B3736E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24"/>
            </a:xfrm>
            <a:custGeom>
              <a:avLst/>
              <a:gdLst>
                <a:gd name="T0" fmla="*/ 0 w 16"/>
                <a:gd name="T1" fmla="*/ 16 h 24"/>
                <a:gd name="T2" fmla="*/ 8 w 16"/>
                <a:gd name="T3" fmla="*/ 24 h 24"/>
                <a:gd name="T4" fmla="*/ 16 w 16"/>
                <a:gd name="T5" fmla="*/ 8 h 24"/>
                <a:gd name="T6" fmla="*/ 8 w 16"/>
                <a:gd name="T7" fmla="*/ 0 h 24"/>
                <a:gd name="T8" fmla="*/ 0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0" y="16"/>
                  </a:moveTo>
                  <a:lnTo>
                    <a:pt x="8" y="24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4" name="Freeform 78">
              <a:extLst>
                <a:ext uri="{FF2B5EF4-FFF2-40B4-BE49-F238E27FC236}">
                  <a16:creationId xmlns:a16="http://schemas.microsoft.com/office/drawing/2014/main" id="{A9D82776-EC48-4152-B062-F7D1C0168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6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0 w 16"/>
                <a:gd name="T3" fmla="*/ 16 h 16"/>
                <a:gd name="T4" fmla="*/ 8 w 16"/>
                <a:gd name="T5" fmla="*/ 0 h 16"/>
                <a:gd name="T6" fmla="*/ 16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0" y="16"/>
                  </a:lnTo>
                  <a:lnTo>
                    <a:pt x="8" y="0"/>
                  </a:lnTo>
                  <a:lnTo>
                    <a:pt x="16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5" name="Freeform 79">
              <a:extLst>
                <a:ext uri="{FF2B5EF4-FFF2-40B4-BE49-F238E27FC236}">
                  <a16:creationId xmlns:a16="http://schemas.microsoft.com/office/drawing/2014/main" id="{F5156767-EA9D-4AFC-90DE-42B5751A8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472" cy="168"/>
            </a:xfrm>
            <a:custGeom>
              <a:avLst/>
              <a:gdLst>
                <a:gd name="T0" fmla="*/ 464 w 472"/>
                <a:gd name="T1" fmla="*/ 168 h 168"/>
                <a:gd name="T2" fmla="*/ 472 w 472"/>
                <a:gd name="T3" fmla="*/ 152 h 168"/>
                <a:gd name="T4" fmla="*/ 8 w 472"/>
                <a:gd name="T5" fmla="*/ 0 h 168"/>
                <a:gd name="T6" fmla="*/ 0 w 472"/>
                <a:gd name="T7" fmla="*/ 16 h 168"/>
                <a:gd name="T8" fmla="*/ 464 w 472"/>
                <a:gd name="T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68">
                  <a:moveTo>
                    <a:pt x="464" y="168"/>
                  </a:moveTo>
                  <a:lnTo>
                    <a:pt x="472" y="152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64" y="16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6" name="Freeform 80">
              <a:extLst>
                <a:ext uri="{FF2B5EF4-FFF2-40B4-BE49-F238E27FC236}">
                  <a16:creationId xmlns:a16="http://schemas.microsoft.com/office/drawing/2014/main" id="{492A24B5-70D1-40C7-9210-307F84119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4" y="3224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7" name="Freeform 81">
              <a:extLst>
                <a:ext uri="{FF2B5EF4-FFF2-40B4-BE49-F238E27FC236}">
                  <a16:creationId xmlns:a16="http://schemas.microsoft.com/office/drawing/2014/main" id="{3E2FA258-4CAD-4E14-BBED-75479656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8" name="Freeform 82">
              <a:extLst>
                <a:ext uri="{FF2B5EF4-FFF2-40B4-BE49-F238E27FC236}">
                  <a16:creationId xmlns:a16="http://schemas.microsoft.com/office/drawing/2014/main" id="{3ED748FB-CE6B-4024-8439-9DD161C28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224"/>
              <a:ext cx="480" cy="168"/>
            </a:xfrm>
            <a:custGeom>
              <a:avLst/>
              <a:gdLst>
                <a:gd name="T0" fmla="*/ 480 w 480"/>
                <a:gd name="T1" fmla="*/ 16 h 168"/>
                <a:gd name="T2" fmla="*/ 472 w 480"/>
                <a:gd name="T3" fmla="*/ 0 h 168"/>
                <a:gd name="T4" fmla="*/ 0 w 480"/>
                <a:gd name="T5" fmla="*/ 152 h 168"/>
                <a:gd name="T6" fmla="*/ 8 w 480"/>
                <a:gd name="T7" fmla="*/ 168 h 168"/>
                <a:gd name="T8" fmla="*/ 480 w 480"/>
                <a:gd name="T9" fmla="*/ 1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68">
                  <a:moveTo>
                    <a:pt x="480" y="16"/>
                  </a:moveTo>
                  <a:lnTo>
                    <a:pt x="472" y="0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480" y="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39" name="Freeform 83">
              <a:extLst>
                <a:ext uri="{FF2B5EF4-FFF2-40B4-BE49-F238E27FC236}">
                  <a16:creationId xmlns:a16="http://schemas.microsoft.com/office/drawing/2014/main" id="{4108C978-BF2A-4AA5-A590-51F71623A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0" name="Freeform 84">
              <a:extLst>
                <a:ext uri="{FF2B5EF4-FFF2-40B4-BE49-F238E27FC236}">
                  <a16:creationId xmlns:a16="http://schemas.microsoft.com/office/drawing/2014/main" id="{EFF3046D-7CCB-4AE6-BCCB-7800D83BA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2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1" name="Freeform 85">
              <a:extLst>
                <a:ext uri="{FF2B5EF4-FFF2-40B4-BE49-F238E27FC236}">
                  <a16:creationId xmlns:a16="http://schemas.microsoft.com/office/drawing/2014/main" id="{84001A62-79D6-4AFD-8467-9EBE9F524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248" cy="160"/>
            </a:xfrm>
            <a:custGeom>
              <a:avLst/>
              <a:gdLst>
                <a:gd name="T0" fmla="*/ 8 w 248"/>
                <a:gd name="T1" fmla="*/ 0 h 160"/>
                <a:gd name="T2" fmla="*/ 0 w 248"/>
                <a:gd name="T3" fmla="*/ 16 h 160"/>
                <a:gd name="T4" fmla="*/ 240 w 248"/>
                <a:gd name="T5" fmla="*/ 160 h 160"/>
                <a:gd name="T6" fmla="*/ 248 w 248"/>
                <a:gd name="T7" fmla="*/ 144 h 160"/>
                <a:gd name="T8" fmla="*/ 8 w 248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60">
                  <a:moveTo>
                    <a:pt x="8" y="0"/>
                  </a:moveTo>
                  <a:lnTo>
                    <a:pt x="0" y="16"/>
                  </a:lnTo>
                  <a:lnTo>
                    <a:pt x="240" y="160"/>
                  </a:lnTo>
                  <a:lnTo>
                    <a:pt x="248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2" name="Freeform 86">
              <a:extLst>
                <a:ext uri="{FF2B5EF4-FFF2-40B4-BE49-F238E27FC236}">
                  <a16:creationId xmlns:a16="http://schemas.microsoft.com/office/drawing/2014/main" id="{FA8E388F-3EBE-4388-A730-88AAFCAE0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2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3" name="Freeform 87">
              <a:extLst>
                <a:ext uri="{FF2B5EF4-FFF2-40B4-BE49-F238E27FC236}">
                  <a16:creationId xmlns:a16="http://schemas.microsoft.com/office/drawing/2014/main" id="{77EB2712-E7BD-41A7-8900-C81C021855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4" name="Freeform 88">
              <a:extLst>
                <a:ext uri="{FF2B5EF4-FFF2-40B4-BE49-F238E27FC236}">
                  <a16:creationId xmlns:a16="http://schemas.microsoft.com/office/drawing/2014/main" id="{075A62F1-1DDD-41DC-AD4A-7A39F3286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0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5" name="Freeform 89">
              <a:extLst>
                <a:ext uri="{FF2B5EF4-FFF2-40B4-BE49-F238E27FC236}">
                  <a16:creationId xmlns:a16="http://schemas.microsoft.com/office/drawing/2014/main" id="{58B293C3-F2C3-4D5D-A80D-D49031A1C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3376"/>
              <a:ext cx="16" cy="16"/>
            </a:xfrm>
            <a:custGeom>
              <a:avLst/>
              <a:gdLst>
                <a:gd name="T0" fmla="*/ 16 w 16"/>
                <a:gd name="T1" fmla="*/ 0 h 16"/>
                <a:gd name="T2" fmla="*/ 8 w 16"/>
                <a:gd name="T3" fmla="*/ 0 h 16"/>
                <a:gd name="T4" fmla="*/ 0 w 16"/>
                <a:gd name="T5" fmla="*/ 16 h 16"/>
                <a:gd name="T6" fmla="*/ 8 w 16"/>
                <a:gd name="T7" fmla="*/ 16 h 16"/>
                <a:gd name="T8" fmla="*/ 16 w 16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8" y="0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6" name="Freeform 90">
              <a:extLst>
                <a:ext uri="{FF2B5EF4-FFF2-40B4-BE49-F238E27FC236}">
                  <a16:creationId xmlns:a16="http://schemas.microsoft.com/office/drawing/2014/main" id="{C9C46950-710E-489B-9305-7E6192D16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0" y="3520"/>
              <a:ext cx="16" cy="24"/>
            </a:xfrm>
            <a:custGeom>
              <a:avLst/>
              <a:gdLst>
                <a:gd name="T0" fmla="*/ 8 w 16"/>
                <a:gd name="T1" fmla="*/ 0 h 24"/>
                <a:gd name="T2" fmla="*/ 16 w 16"/>
                <a:gd name="T3" fmla="*/ 8 h 24"/>
                <a:gd name="T4" fmla="*/ 8 w 16"/>
                <a:gd name="T5" fmla="*/ 24 h 24"/>
                <a:gd name="T6" fmla="*/ 0 w 16"/>
                <a:gd name="T7" fmla="*/ 16 h 24"/>
                <a:gd name="T8" fmla="*/ 8 w 16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8" y="0"/>
                  </a:moveTo>
                  <a:lnTo>
                    <a:pt x="16" y="8"/>
                  </a:lnTo>
                  <a:lnTo>
                    <a:pt x="8" y="24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7" name="Freeform 91">
              <a:extLst>
                <a:ext uri="{FF2B5EF4-FFF2-40B4-BE49-F238E27FC236}">
                  <a16:creationId xmlns:a16="http://schemas.microsoft.com/office/drawing/2014/main" id="{B488990F-3F32-48A4-8374-73A74ED586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240" cy="160"/>
            </a:xfrm>
            <a:custGeom>
              <a:avLst/>
              <a:gdLst>
                <a:gd name="T0" fmla="*/ 8 w 240"/>
                <a:gd name="T1" fmla="*/ 0 h 160"/>
                <a:gd name="T2" fmla="*/ 0 w 240"/>
                <a:gd name="T3" fmla="*/ 16 h 160"/>
                <a:gd name="T4" fmla="*/ 232 w 240"/>
                <a:gd name="T5" fmla="*/ 160 h 160"/>
                <a:gd name="T6" fmla="*/ 240 w 240"/>
                <a:gd name="T7" fmla="*/ 144 h 160"/>
                <a:gd name="T8" fmla="*/ 8 w 240"/>
                <a:gd name="T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8" y="0"/>
                  </a:moveTo>
                  <a:lnTo>
                    <a:pt x="0" y="16"/>
                  </a:lnTo>
                  <a:lnTo>
                    <a:pt x="232" y="160"/>
                  </a:lnTo>
                  <a:lnTo>
                    <a:pt x="240" y="144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8" name="Freeform 92">
              <a:extLst>
                <a:ext uri="{FF2B5EF4-FFF2-40B4-BE49-F238E27FC236}">
                  <a16:creationId xmlns:a16="http://schemas.microsoft.com/office/drawing/2014/main" id="{613CCC35-A987-4C1C-9487-B1AF12360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" y="3376"/>
              <a:ext cx="16" cy="16"/>
            </a:xfrm>
            <a:custGeom>
              <a:avLst/>
              <a:gdLst>
                <a:gd name="T0" fmla="*/ 8 w 16"/>
                <a:gd name="T1" fmla="*/ 16 h 16"/>
                <a:gd name="T2" fmla="*/ 16 w 16"/>
                <a:gd name="T3" fmla="*/ 16 h 16"/>
                <a:gd name="T4" fmla="*/ 8 w 16"/>
                <a:gd name="T5" fmla="*/ 0 h 16"/>
                <a:gd name="T6" fmla="*/ 0 w 16"/>
                <a:gd name="T7" fmla="*/ 0 h 16"/>
                <a:gd name="T8" fmla="*/ 8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8" y="16"/>
                  </a:moveTo>
                  <a:lnTo>
                    <a:pt x="16" y="16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49" name="Freeform 93">
              <a:extLst>
                <a:ext uri="{FF2B5EF4-FFF2-40B4-BE49-F238E27FC236}">
                  <a16:creationId xmlns:a16="http://schemas.microsoft.com/office/drawing/2014/main" id="{87E355A5-1EE3-48E0-9F65-5E7B7B97D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3520"/>
              <a:ext cx="16" cy="24"/>
            </a:xfrm>
            <a:custGeom>
              <a:avLst/>
              <a:gdLst>
                <a:gd name="T0" fmla="*/ 16 w 16"/>
                <a:gd name="T1" fmla="*/ 16 h 24"/>
                <a:gd name="T2" fmla="*/ 8 w 16"/>
                <a:gd name="T3" fmla="*/ 24 h 24"/>
                <a:gd name="T4" fmla="*/ 0 w 16"/>
                <a:gd name="T5" fmla="*/ 8 h 24"/>
                <a:gd name="T6" fmla="*/ 8 w 16"/>
                <a:gd name="T7" fmla="*/ 0 h 24"/>
                <a:gd name="T8" fmla="*/ 16 w 16"/>
                <a:gd name="T9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24">
                  <a:moveTo>
                    <a:pt x="16" y="16"/>
                  </a:moveTo>
                  <a:lnTo>
                    <a:pt x="8" y="24"/>
                  </a:ln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0" name="Freeform 94">
              <a:extLst>
                <a:ext uri="{FF2B5EF4-FFF2-40B4-BE49-F238E27FC236}">
                  <a16:creationId xmlns:a16="http://schemas.microsoft.com/office/drawing/2014/main" id="{D2F8C067-85A1-4D2A-9281-1D3D4906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6" y="3376"/>
              <a:ext cx="240" cy="160"/>
            </a:xfrm>
            <a:custGeom>
              <a:avLst/>
              <a:gdLst>
                <a:gd name="T0" fmla="*/ 240 w 240"/>
                <a:gd name="T1" fmla="*/ 16 h 160"/>
                <a:gd name="T2" fmla="*/ 232 w 240"/>
                <a:gd name="T3" fmla="*/ 0 h 160"/>
                <a:gd name="T4" fmla="*/ 0 w 240"/>
                <a:gd name="T5" fmla="*/ 144 h 160"/>
                <a:gd name="T6" fmla="*/ 8 w 240"/>
                <a:gd name="T7" fmla="*/ 160 h 160"/>
                <a:gd name="T8" fmla="*/ 240 w 240"/>
                <a:gd name="T9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0" h="160">
                  <a:moveTo>
                    <a:pt x="240" y="16"/>
                  </a:moveTo>
                  <a:lnTo>
                    <a:pt x="232" y="0"/>
                  </a:lnTo>
                  <a:lnTo>
                    <a:pt x="0" y="144"/>
                  </a:lnTo>
                  <a:lnTo>
                    <a:pt x="8" y="160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1" name="Oval 95">
              <a:extLst>
                <a:ext uri="{FF2B5EF4-FFF2-40B4-BE49-F238E27FC236}">
                  <a16:creationId xmlns:a16="http://schemas.microsoft.com/office/drawing/2014/main" id="{8063110A-2778-4899-93CB-28388499A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2" name="Oval 96">
              <a:extLst>
                <a:ext uri="{FF2B5EF4-FFF2-40B4-BE49-F238E27FC236}">
                  <a16:creationId xmlns:a16="http://schemas.microsoft.com/office/drawing/2014/main" id="{8D4F6DD6-8024-42D5-A5DE-2AF644CBF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3" name="Oval 97">
              <a:extLst>
                <a:ext uri="{FF2B5EF4-FFF2-40B4-BE49-F238E27FC236}">
                  <a16:creationId xmlns:a16="http://schemas.microsoft.com/office/drawing/2014/main" id="{ACB62466-33D9-4842-8FCF-4EC1D28CA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4" name="Oval 98">
              <a:extLst>
                <a:ext uri="{FF2B5EF4-FFF2-40B4-BE49-F238E27FC236}">
                  <a16:creationId xmlns:a16="http://schemas.microsoft.com/office/drawing/2014/main" id="{FE37AA4C-5682-4E01-8021-B4024B02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160"/>
              <a:ext cx="112" cy="15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5" name="Oval 99">
              <a:extLst>
                <a:ext uri="{FF2B5EF4-FFF2-40B4-BE49-F238E27FC236}">
                  <a16:creationId xmlns:a16="http://schemas.microsoft.com/office/drawing/2014/main" id="{4CDA4596-6774-4AE5-BA59-C4DE3270F9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6" name="Oval 100">
              <a:extLst>
                <a:ext uri="{FF2B5EF4-FFF2-40B4-BE49-F238E27FC236}">
                  <a16:creationId xmlns:a16="http://schemas.microsoft.com/office/drawing/2014/main" id="{EC17A7CF-9533-441B-88AC-EB9E1D7C9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3312"/>
              <a:ext cx="120" cy="14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7" name="Freeform 101">
              <a:extLst>
                <a:ext uri="{FF2B5EF4-FFF2-40B4-BE49-F238E27FC236}">
                  <a16:creationId xmlns:a16="http://schemas.microsoft.com/office/drawing/2014/main" id="{78A4BDE1-4A51-4F7C-86ED-9CB850673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8" y="3536"/>
              <a:ext cx="232" cy="296"/>
            </a:xfrm>
            <a:custGeom>
              <a:avLst/>
              <a:gdLst>
                <a:gd name="T0" fmla="*/ 112 w 232"/>
                <a:gd name="T1" fmla="*/ 0 h 296"/>
                <a:gd name="T2" fmla="*/ 232 w 232"/>
                <a:gd name="T3" fmla="*/ 296 h 296"/>
                <a:gd name="T4" fmla="*/ 0 w 232"/>
                <a:gd name="T5" fmla="*/ 296 h 296"/>
                <a:gd name="T6" fmla="*/ 112 w 232"/>
                <a:gd name="T7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2" h="296">
                  <a:moveTo>
                    <a:pt x="112" y="0"/>
                  </a:moveTo>
                  <a:lnTo>
                    <a:pt x="232" y="296"/>
                  </a:lnTo>
                  <a:lnTo>
                    <a:pt x="0" y="296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8" name="Freeform 102">
              <a:extLst>
                <a:ext uri="{FF2B5EF4-FFF2-40B4-BE49-F238E27FC236}">
                  <a16:creationId xmlns:a16="http://schemas.microsoft.com/office/drawing/2014/main" id="{DD6D0B2E-5B44-44A6-9947-0FFD227B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3528"/>
              <a:ext cx="144" cy="304"/>
            </a:xfrm>
            <a:custGeom>
              <a:avLst/>
              <a:gdLst>
                <a:gd name="T0" fmla="*/ 16 w 144"/>
                <a:gd name="T1" fmla="*/ 0 h 304"/>
                <a:gd name="T2" fmla="*/ 0 w 144"/>
                <a:gd name="T3" fmla="*/ 8 h 304"/>
                <a:gd name="T4" fmla="*/ 120 w 144"/>
                <a:gd name="T5" fmla="*/ 304 h 304"/>
                <a:gd name="T6" fmla="*/ 128 w 144"/>
                <a:gd name="T7" fmla="*/ 304 h 304"/>
                <a:gd name="T8" fmla="*/ 144 w 144"/>
                <a:gd name="T9" fmla="*/ 304 h 304"/>
                <a:gd name="T10" fmla="*/ 136 w 144"/>
                <a:gd name="T11" fmla="*/ 296 h 304"/>
                <a:gd name="T12" fmla="*/ 16 w 144"/>
                <a:gd name="T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304">
                  <a:moveTo>
                    <a:pt x="16" y="0"/>
                  </a:moveTo>
                  <a:lnTo>
                    <a:pt x="0" y="8"/>
                  </a:lnTo>
                  <a:lnTo>
                    <a:pt x="120" y="304"/>
                  </a:lnTo>
                  <a:lnTo>
                    <a:pt x="128" y="304"/>
                  </a:lnTo>
                  <a:lnTo>
                    <a:pt x="144" y="304"/>
                  </a:lnTo>
                  <a:lnTo>
                    <a:pt x="136" y="2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59" name="Freeform 103">
              <a:extLst>
                <a:ext uri="{FF2B5EF4-FFF2-40B4-BE49-F238E27FC236}">
                  <a16:creationId xmlns:a16="http://schemas.microsoft.com/office/drawing/2014/main" id="{99D5E86A-6A1E-46C0-988E-3062D0407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816"/>
              <a:ext cx="240" cy="16"/>
            </a:xfrm>
            <a:custGeom>
              <a:avLst/>
              <a:gdLst>
                <a:gd name="T0" fmla="*/ 240 w 240"/>
                <a:gd name="T1" fmla="*/ 16 h 16"/>
                <a:gd name="T2" fmla="*/ 240 w 240"/>
                <a:gd name="T3" fmla="*/ 0 h 16"/>
                <a:gd name="T4" fmla="*/ 8 w 240"/>
                <a:gd name="T5" fmla="*/ 0 h 16"/>
                <a:gd name="T6" fmla="*/ 0 w 240"/>
                <a:gd name="T7" fmla="*/ 8 h 16"/>
                <a:gd name="T8" fmla="*/ 0 w 240"/>
                <a:gd name="T9" fmla="*/ 16 h 16"/>
                <a:gd name="T10" fmla="*/ 8 w 240"/>
                <a:gd name="T11" fmla="*/ 16 h 16"/>
                <a:gd name="T12" fmla="*/ 240 w 240"/>
                <a:gd name="T13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6">
                  <a:moveTo>
                    <a:pt x="240" y="16"/>
                  </a:moveTo>
                  <a:lnTo>
                    <a:pt x="240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24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0" name="Freeform 104">
              <a:extLst>
                <a:ext uri="{FF2B5EF4-FFF2-40B4-BE49-F238E27FC236}">
                  <a16:creationId xmlns:a16="http://schemas.microsoft.com/office/drawing/2014/main" id="{37383109-25F0-44E3-887E-FF35E9435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3504"/>
              <a:ext cx="128" cy="328"/>
            </a:xfrm>
            <a:custGeom>
              <a:avLst/>
              <a:gdLst>
                <a:gd name="T0" fmla="*/ 0 w 128"/>
                <a:gd name="T1" fmla="*/ 320 h 328"/>
                <a:gd name="T2" fmla="*/ 16 w 128"/>
                <a:gd name="T3" fmla="*/ 328 h 328"/>
                <a:gd name="T4" fmla="*/ 128 w 128"/>
                <a:gd name="T5" fmla="*/ 32 h 328"/>
                <a:gd name="T6" fmla="*/ 128 w 128"/>
                <a:gd name="T7" fmla="*/ 24 h 328"/>
                <a:gd name="T8" fmla="*/ 120 w 128"/>
                <a:gd name="T9" fmla="*/ 0 h 328"/>
                <a:gd name="T10" fmla="*/ 112 w 128"/>
                <a:gd name="T11" fmla="*/ 24 h 328"/>
                <a:gd name="T12" fmla="*/ 0 w 128"/>
                <a:gd name="T13" fmla="*/ 32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328">
                  <a:moveTo>
                    <a:pt x="0" y="320"/>
                  </a:moveTo>
                  <a:lnTo>
                    <a:pt x="16" y="328"/>
                  </a:lnTo>
                  <a:lnTo>
                    <a:pt x="128" y="32"/>
                  </a:lnTo>
                  <a:lnTo>
                    <a:pt x="128" y="24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0" y="3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61" name="Rectangle 105">
              <a:extLst>
                <a:ext uri="{FF2B5EF4-FFF2-40B4-BE49-F238E27FC236}">
                  <a16:creationId xmlns:a16="http://schemas.microsoft.com/office/drawing/2014/main" id="{F78C7F5E-D404-4BC2-96BB-15FDFD99C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2" name="Rectangle 106">
              <a:extLst>
                <a:ext uri="{FF2B5EF4-FFF2-40B4-BE49-F238E27FC236}">
                  <a16:creationId xmlns:a16="http://schemas.microsoft.com/office/drawing/2014/main" id="{3E1CED7F-471B-4836-8C89-3C4813EA3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8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531563" name="Rectangle 107">
              <a:extLst>
                <a:ext uri="{FF2B5EF4-FFF2-40B4-BE49-F238E27FC236}">
                  <a16:creationId xmlns:a16="http://schemas.microsoft.com/office/drawing/2014/main" id="{27A58E4D-27CD-4FCD-83C1-B4005BD5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4008"/>
              <a:ext cx="6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4" name="Rectangle 108">
              <a:extLst>
                <a:ext uri="{FF2B5EF4-FFF2-40B4-BE49-F238E27FC236}">
                  <a16:creationId xmlns:a16="http://schemas.microsoft.com/office/drawing/2014/main" id="{B6F2CAE1-AFEF-4C74-A4C8-2A28BD172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4048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2</a:t>
              </a:r>
              <a:endParaRPr lang="en-US" altLang="en-US"/>
            </a:p>
          </p:txBody>
        </p:sp>
        <p:sp>
          <p:nvSpPr>
            <p:cNvPr id="531565" name="Rectangle 109">
              <a:extLst>
                <a:ext uri="{FF2B5EF4-FFF2-40B4-BE49-F238E27FC236}">
                  <a16:creationId xmlns:a16="http://schemas.microsoft.com/office/drawing/2014/main" id="{D1C3D7D3-7B2B-4700-923E-BED0C7EA7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4008"/>
              <a:ext cx="127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T1</a:t>
              </a:r>
              <a:endParaRPr lang="en-US" altLang="en-US"/>
            </a:p>
          </p:txBody>
        </p:sp>
        <p:sp>
          <p:nvSpPr>
            <p:cNvPr id="531566" name="Rectangle 110">
              <a:extLst>
                <a:ext uri="{FF2B5EF4-FFF2-40B4-BE49-F238E27FC236}">
                  <a16:creationId xmlns:a16="http://schemas.microsoft.com/office/drawing/2014/main" id="{01CD2A43-1B21-4DE6-A71B-967034CB5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" y="4048"/>
              <a:ext cx="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en-US" altLang="en-US"/>
            </a:p>
          </p:txBody>
        </p:sp>
        <p:sp>
          <p:nvSpPr>
            <p:cNvPr id="531567" name="Rectangle 111">
              <a:extLst>
                <a:ext uri="{FF2B5EF4-FFF2-40B4-BE49-F238E27FC236}">
                  <a16:creationId xmlns:a16="http://schemas.microsoft.com/office/drawing/2014/main" id="{134D2AB5-7AC0-4337-A068-517290A8F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864"/>
              <a:ext cx="1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00"/>
                  </a:solidFill>
                </a:rPr>
                <a:t>T</a:t>
              </a:r>
              <a:endParaRPr lang="en-US" altLang="en-US"/>
            </a:p>
          </p:txBody>
        </p:sp>
        <p:sp>
          <p:nvSpPr>
            <p:cNvPr id="531568" name="Rectangle 112">
              <a:extLst>
                <a:ext uri="{FF2B5EF4-FFF2-40B4-BE49-F238E27FC236}">
                  <a16:creationId xmlns:a16="http://schemas.microsoft.com/office/drawing/2014/main" id="{6C3FA654-0E24-41D7-AAEE-DBC6570E4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8" y="3904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200">
                  <a:solidFill>
                    <a:srgbClr val="000000"/>
                  </a:solidFill>
                </a:rPr>
                <a:t>0</a:t>
              </a:r>
              <a:endParaRPr lang="en-US" altLang="en-US"/>
            </a:p>
          </p:txBody>
        </p:sp>
        <p:sp>
          <p:nvSpPr>
            <p:cNvPr id="531569" name="Rectangle 113">
              <a:extLst>
                <a:ext uri="{FF2B5EF4-FFF2-40B4-BE49-F238E27FC236}">
                  <a16:creationId xmlns:a16="http://schemas.microsoft.com/office/drawing/2014/main" id="{C41D364C-03ED-4030-A9FC-172DB050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8" y="3464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a = x</a:t>
              </a:r>
              <a:endParaRPr lang="en-US" altLang="en-US"/>
            </a:p>
          </p:txBody>
        </p:sp>
        <p:sp>
          <p:nvSpPr>
            <p:cNvPr id="531570" name="Rectangle 114">
              <a:extLst>
                <a:ext uri="{FF2B5EF4-FFF2-40B4-BE49-F238E27FC236}">
                  <a16:creationId xmlns:a16="http://schemas.microsoft.com/office/drawing/2014/main" id="{EE56A3D9-BC0A-48E2-A75E-5BDF5C7E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3328"/>
              <a:ext cx="312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b = y</a:t>
              </a:r>
              <a:endParaRPr lang="en-US" altLang="en-US"/>
            </a:p>
          </p:txBody>
        </p:sp>
        <p:sp>
          <p:nvSpPr>
            <p:cNvPr id="531571" name="Rectangle 115">
              <a:extLst>
                <a:ext uri="{FF2B5EF4-FFF2-40B4-BE49-F238E27FC236}">
                  <a16:creationId xmlns:a16="http://schemas.microsoft.com/office/drawing/2014/main" id="{67D949DF-E408-407D-80E3-076C02415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464"/>
              <a:ext cx="29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i="1">
                  <a:solidFill>
                    <a:srgbClr val="0000FF"/>
                  </a:solidFill>
                </a:rPr>
                <a:t>c = z</a:t>
              </a:r>
              <a:endParaRPr lang="en-US" altLang="en-US"/>
            </a:p>
          </p:txBody>
        </p:sp>
        <p:sp>
          <p:nvSpPr>
            <p:cNvPr id="531572" name="Oval 116">
              <a:extLst>
                <a:ext uri="{FF2B5EF4-FFF2-40B4-BE49-F238E27FC236}">
                  <a16:creationId xmlns:a16="http://schemas.microsoft.com/office/drawing/2014/main" id="{85122375-92DC-48AA-822C-E2CA99DEA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" y="3496"/>
              <a:ext cx="32" cy="32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3" name="Freeform 117">
              <a:extLst>
                <a:ext uri="{FF2B5EF4-FFF2-40B4-BE49-F238E27FC236}">
                  <a16:creationId xmlns:a16="http://schemas.microsoft.com/office/drawing/2014/main" id="{C2D6AAAB-CE43-4FF7-991A-B8D9466CA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4" name="Freeform 118">
              <a:extLst>
                <a:ext uri="{FF2B5EF4-FFF2-40B4-BE49-F238E27FC236}">
                  <a16:creationId xmlns:a16="http://schemas.microsoft.com/office/drawing/2014/main" id="{72C2FA0F-4C90-41FB-B2B7-5BB39C7A5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" y="3464"/>
              <a:ext cx="168" cy="96"/>
            </a:xfrm>
            <a:custGeom>
              <a:avLst/>
              <a:gdLst>
                <a:gd name="T0" fmla="*/ 0 w 168"/>
                <a:gd name="T1" fmla="*/ 48 h 96"/>
                <a:gd name="T2" fmla="*/ 0 w 168"/>
                <a:gd name="T3" fmla="*/ 0 h 96"/>
                <a:gd name="T4" fmla="*/ 168 w 168"/>
                <a:gd name="T5" fmla="*/ 48 h 96"/>
                <a:gd name="T6" fmla="*/ 0 w 168"/>
                <a:gd name="T7" fmla="*/ 96 h 96"/>
                <a:gd name="T8" fmla="*/ 0 w 168"/>
                <a:gd name="T9" fmla="*/ 4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96">
                  <a:moveTo>
                    <a:pt x="0" y="48"/>
                  </a:moveTo>
                  <a:lnTo>
                    <a:pt x="0" y="0"/>
                  </a:lnTo>
                  <a:lnTo>
                    <a:pt x="168" y="48"/>
                  </a:lnTo>
                  <a:lnTo>
                    <a:pt x="0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5" name="Rectangle 119">
              <a:extLst>
                <a:ext uri="{FF2B5EF4-FFF2-40B4-BE49-F238E27FC236}">
                  <a16:creationId xmlns:a16="http://schemas.microsoft.com/office/drawing/2014/main" id="{7D47F50C-A775-486C-AD80-5E271290D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6" name="Rectangle 120">
              <a:extLst>
                <a:ext uri="{FF2B5EF4-FFF2-40B4-BE49-F238E27FC236}">
                  <a16:creationId xmlns:a16="http://schemas.microsoft.com/office/drawing/2014/main" id="{AC17DB3C-DC1F-46EB-9DED-5F4F61A49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2" y="3488"/>
              <a:ext cx="16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7" name="Rectangle 121">
              <a:extLst>
                <a:ext uri="{FF2B5EF4-FFF2-40B4-BE49-F238E27FC236}">
                  <a16:creationId xmlns:a16="http://schemas.microsoft.com/office/drawing/2014/main" id="{F009C817-1C00-4568-B099-1E2D10A01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0" y="3488"/>
              <a:ext cx="352" cy="3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1578" name="Rectangle 122">
              <a:extLst>
                <a:ext uri="{FF2B5EF4-FFF2-40B4-BE49-F238E27FC236}">
                  <a16:creationId xmlns:a16="http://schemas.microsoft.com/office/drawing/2014/main" id="{B4791E35-6932-4306-9F9E-3297C7859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" y="3336"/>
              <a:ext cx="76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 sz="1500" b="1" i="1">
                  <a:solidFill>
                    <a:srgbClr val="0000FF"/>
                  </a:solidFill>
                </a:rPr>
                <a:t>single rotation</a:t>
              </a:r>
              <a:endParaRPr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1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1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>
            <a:extLst>
              <a:ext uri="{FF2B5EF4-FFF2-40B4-BE49-F238E27FC236}">
                <a16:creationId xmlns:a16="http://schemas.microsoft.com/office/drawing/2014/main" id="{572A0A66-EBC4-4C02-86D7-CA17C6542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76200"/>
            <a:ext cx="7772400" cy="1143000"/>
          </a:xfrm>
        </p:spPr>
        <p:txBody>
          <a:bodyPr/>
          <a:lstStyle/>
          <a:p>
            <a:r>
              <a:rPr lang="en-US" altLang="en-US"/>
              <a:t>Restructuring (cont’d)</a:t>
            </a:r>
          </a:p>
        </p:txBody>
      </p:sp>
      <p:sp>
        <p:nvSpPr>
          <p:cNvPr id="532483" name="Rectangle 3">
            <a:extLst>
              <a:ext uri="{FF2B5EF4-FFF2-40B4-BE49-F238E27FC236}">
                <a16:creationId xmlns:a16="http://schemas.microsoft.com/office/drawing/2014/main" id="{5600B8F4-D666-479E-8335-FC78F47EBB2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371600"/>
            <a:ext cx="3810000" cy="609600"/>
          </a:xfrm>
        </p:spPr>
        <p:txBody>
          <a:bodyPr/>
          <a:lstStyle/>
          <a:p>
            <a:r>
              <a:rPr lang="en-US" altLang="en-US" sz="2000"/>
              <a:t>double rotations:</a:t>
            </a:r>
            <a:endParaRPr lang="en-US" altLang="en-US" sz="2400"/>
          </a:p>
        </p:txBody>
      </p:sp>
      <p:pic>
        <p:nvPicPr>
          <p:cNvPr id="532484" name="Picture 4">
            <a:extLst>
              <a:ext uri="{FF2B5EF4-FFF2-40B4-BE49-F238E27FC236}">
                <a16:creationId xmlns:a16="http://schemas.microsoft.com/office/drawing/2014/main" id="{0FA3284C-42FE-4BD6-B2B2-611331D078D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79588"/>
            <a:ext cx="6477000" cy="2627312"/>
          </a:xfrm>
          <a:noFill/>
          <a:ln/>
        </p:spPr>
      </p:pic>
      <p:sp>
        <p:nvSpPr>
          <p:cNvPr id="532487" name="AutoShape 7">
            <a:extLst>
              <a:ext uri="{FF2B5EF4-FFF2-40B4-BE49-F238E27FC236}">
                <a16:creationId xmlns:a16="http://schemas.microsoft.com/office/drawing/2014/main" id="{BA3EF190-7A52-48EC-96CE-FF1EC1BB71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66800" y="4660900"/>
            <a:ext cx="6438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89" name="Freeform 9">
            <a:extLst>
              <a:ext uri="{FF2B5EF4-FFF2-40B4-BE49-F238E27FC236}">
                <a16:creationId xmlns:a16="http://schemas.microsoft.com/office/drawing/2014/main" id="{8B408EDA-E9B5-43A6-8AE4-50D03D171FFC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0" name="Freeform 10">
            <a:extLst>
              <a:ext uri="{FF2B5EF4-FFF2-40B4-BE49-F238E27FC236}">
                <a16:creationId xmlns:a16="http://schemas.microsoft.com/office/drawing/2014/main" id="{9B0113A5-EF67-4EDF-8D1C-00F2C77EC85D}"/>
              </a:ext>
            </a:extLst>
          </p:cNvPr>
          <p:cNvSpPr>
            <a:spLocks/>
          </p:cNvSpPr>
          <p:nvPr/>
        </p:nvSpPr>
        <p:spPr bwMode="auto">
          <a:xfrm>
            <a:off x="4953000" y="5486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1" name="Freeform 11">
            <a:extLst>
              <a:ext uri="{FF2B5EF4-FFF2-40B4-BE49-F238E27FC236}">
                <a16:creationId xmlns:a16="http://schemas.microsoft.com/office/drawing/2014/main" id="{6F8AE2D2-2200-4C1D-8FAC-79B8FE5AD494}"/>
              </a:ext>
            </a:extLst>
          </p:cNvPr>
          <p:cNvSpPr>
            <a:spLocks/>
          </p:cNvSpPr>
          <p:nvPr/>
        </p:nvSpPr>
        <p:spPr bwMode="auto">
          <a:xfrm>
            <a:off x="4965700" y="5270500"/>
            <a:ext cx="381000" cy="241300"/>
          </a:xfrm>
          <a:custGeom>
            <a:avLst/>
            <a:gdLst>
              <a:gd name="T0" fmla="*/ 240 w 240"/>
              <a:gd name="T1" fmla="*/ 16 h 152"/>
              <a:gd name="T2" fmla="*/ 232 w 240"/>
              <a:gd name="T3" fmla="*/ 0 h 152"/>
              <a:gd name="T4" fmla="*/ 0 w 240"/>
              <a:gd name="T5" fmla="*/ 136 h 152"/>
              <a:gd name="T6" fmla="*/ 8 w 240"/>
              <a:gd name="T7" fmla="*/ 152 h 152"/>
              <a:gd name="T8" fmla="*/ 240 w 240"/>
              <a:gd name="T9" fmla="*/ 1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52">
                <a:moveTo>
                  <a:pt x="240" y="16"/>
                </a:moveTo>
                <a:lnTo>
                  <a:pt x="232" y="0"/>
                </a:lnTo>
                <a:lnTo>
                  <a:pt x="0" y="136"/>
                </a:lnTo>
                <a:lnTo>
                  <a:pt x="8" y="152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2" name="Freeform 12">
            <a:extLst>
              <a:ext uri="{FF2B5EF4-FFF2-40B4-BE49-F238E27FC236}">
                <a16:creationId xmlns:a16="http://schemas.microsoft.com/office/drawing/2014/main" id="{8DE78661-FDD6-4A5C-AF39-D476877AC704}"/>
              </a:ext>
            </a:extLst>
          </p:cNvPr>
          <p:cNvSpPr>
            <a:spLocks/>
          </p:cNvSpPr>
          <p:nvPr/>
        </p:nvSpPr>
        <p:spPr bwMode="auto">
          <a:xfrm>
            <a:off x="4787900" y="5511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232" y="448"/>
                </a:lnTo>
                <a:lnTo>
                  <a:pt x="0" y="448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3" name="Freeform 13">
            <a:extLst>
              <a:ext uri="{FF2B5EF4-FFF2-40B4-BE49-F238E27FC236}">
                <a16:creationId xmlns:a16="http://schemas.microsoft.com/office/drawing/2014/main" id="{BB1F195D-350B-479A-8882-ABC5CBF97689}"/>
              </a:ext>
            </a:extLst>
          </p:cNvPr>
          <p:cNvSpPr>
            <a:spLocks/>
          </p:cNvSpPr>
          <p:nvPr/>
        </p:nvSpPr>
        <p:spPr bwMode="auto">
          <a:xfrm>
            <a:off x="4953000" y="54991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4" name="Freeform 14">
            <a:extLst>
              <a:ext uri="{FF2B5EF4-FFF2-40B4-BE49-F238E27FC236}">
                <a16:creationId xmlns:a16="http://schemas.microsoft.com/office/drawing/2014/main" id="{AA060720-B2B1-4FD0-9FCE-974282F3618B}"/>
              </a:ext>
            </a:extLst>
          </p:cNvPr>
          <p:cNvSpPr>
            <a:spLocks/>
          </p:cNvSpPr>
          <p:nvPr/>
        </p:nvSpPr>
        <p:spPr bwMode="auto">
          <a:xfrm>
            <a:off x="4762500" y="61976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5" name="Freeform 15">
            <a:extLst>
              <a:ext uri="{FF2B5EF4-FFF2-40B4-BE49-F238E27FC236}">
                <a16:creationId xmlns:a16="http://schemas.microsoft.com/office/drawing/2014/main" id="{6C41E559-E0BA-4128-9F30-E1C514A63217}"/>
              </a:ext>
            </a:extLst>
          </p:cNvPr>
          <p:cNvSpPr>
            <a:spLocks/>
          </p:cNvSpPr>
          <p:nvPr/>
        </p:nvSpPr>
        <p:spPr bwMode="auto">
          <a:xfrm>
            <a:off x="4762500" y="54991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6" name="Freeform 16">
            <a:extLst>
              <a:ext uri="{FF2B5EF4-FFF2-40B4-BE49-F238E27FC236}">
                <a16:creationId xmlns:a16="http://schemas.microsoft.com/office/drawing/2014/main" id="{EA62057F-3C56-4825-8CBD-8AE1B5E499C6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7" name="Freeform 17">
            <a:extLst>
              <a:ext uri="{FF2B5EF4-FFF2-40B4-BE49-F238E27FC236}">
                <a16:creationId xmlns:a16="http://schemas.microsoft.com/office/drawing/2014/main" id="{9C3FC8DB-6DF8-4F47-954B-EFED6550F607}"/>
              </a:ext>
            </a:extLst>
          </p:cNvPr>
          <p:cNvSpPr>
            <a:spLocks/>
          </p:cNvSpPr>
          <p:nvPr/>
        </p:nvSpPr>
        <p:spPr bwMode="auto">
          <a:xfrm>
            <a:off x="37719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8" name="Freeform 18">
            <a:extLst>
              <a:ext uri="{FF2B5EF4-FFF2-40B4-BE49-F238E27FC236}">
                <a16:creationId xmlns:a16="http://schemas.microsoft.com/office/drawing/2014/main" id="{4E7F1243-C83D-4D1A-976C-4D1D227FBD7F}"/>
              </a:ext>
            </a:extLst>
          </p:cNvPr>
          <p:cNvSpPr>
            <a:spLocks/>
          </p:cNvSpPr>
          <p:nvPr/>
        </p:nvSpPr>
        <p:spPr bwMode="auto">
          <a:xfrm>
            <a:off x="3213100" y="4673600"/>
            <a:ext cx="571500" cy="381000"/>
          </a:xfrm>
          <a:custGeom>
            <a:avLst/>
            <a:gdLst>
              <a:gd name="T0" fmla="*/ 0 w 360"/>
              <a:gd name="T1" fmla="*/ 224 h 240"/>
              <a:gd name="T2" fmla="*/ 8 w 360"/>
              <a:gd name="T3" fmla="*/ 240 h 240"/>
              <a:gd name="T4" fmla="*/ 360 w 360"/>
              <a:gd name="T5" fmla="*/ 16 h 240"/>
              <a:gd name="T6" fmla="*/ 352 w 360"/>
              <a:gd name="T7" fmla="*/ 0 h 240"/>
              <a:gd name="T8" fmla="*/ 0 w 360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0" h="240">
                <a:moveTo>
                  <a:pt x="0" y="224"/>
                </a:moveTo>
                <a:lnTo>
                  <a:pt x="8" y="240"/>
                </a:lnTo>
                <a:lnTo>
                  <a:pt x="360" y="16"/>
                </a:lnTo>
                <a:lnTo>
                  <a:pt x="352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499" name="Freeform 19">
            <a:extLst>
              <a:ext uri="{FF2B5EF4-FFF2-40B4-BE49-F238E27FC236}">
                <a16:creationId xmlns:a16="http://schemas.microsoft.com/office/drawing/2014/main" id="{28248BB6-4728-4E41-A70B-0D508A81A4FF}"/>
              </a:ext>
            </a:extLst>
          </p:cNvPr>
          <p:cNvSpPr>
            <a:spLocks/>
          </p:cNvSpPr>
          <p:nvPr/>
        </p:nvSpPr>
        <p:spPr bwMode="auto">
          <a:xfrm>
            <a:off x="3403600" y="52832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0" name="Freeform 20">
            <a:extLst>
              <a:ext uri="{FF2B5EF4-FFF2-40B4-BE49-F238E27FC236}">
                <a16:creationId xmlns:a16="http://schemas.microsoft.com/office/drawing/2014/main" id="{EC07E94A-8167-4DD2-AC0D-C6CD1660ABF5}"/>
              </a:ext>
            </a:extLst>
          </p:cNvPr>
          <p:cNvSpPr>
            <a:spLocks/>
          </p:cNvSpPr>
          <p:nvPr/>
        </p:nvSpPr>
        <p:spPr bwMode="auto">
          <a:xfrm>
            <a:off x="3581400" y="52832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1" name="Freeform 21">
            <a:extLst>
              <a:ext uri="{FF2B5EF4-FFF2-40B4-BE49-F238E27FC236}">
                <a16:creationId xmlns:a16="http://schemas.microsoft.com/office/drawing/2014/main" id="{28BED487-4FEB-46EF-8FCF-41C6F4C3F749}"/>
              </a:ext>
            </a:extLst>
          </p:cNvPr>
          <p:cNvSpPr>
            <a:spLocks/>
          </p:cNvSpPr>
          <p:nvPr/>
        </p:nvSpPr>
        <p:spPr bwMode="auto">
          <a:xfrm>
            <a:off x="33909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2" name="Freeform 22">
            <a:extLst>
              <a:ext uri="{FF2B5EF4-FFF2-40B4-BE49-F238E27FC236}">
                <a16:creationId xmlns:a16="http://schemas.microsoft.com/office/drawing/2014/main" id="{EB8610A6-A339-4CE7-AF2D-929C2FCBC359}"/>
              </a:ext>
            </a:extLst>
          </p:cNvPr>
          <p:cNvSpPr>
            <a:spLocks/>
          </p:cNvSpPr>
          <p:nvPr/>
        </p:nvSpPr>
        <p:spPr bwMode="auto">
          <a:xfrm>
            <a:off x="3390900" y="52832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3" name="Freeform 23">
            <a:extLst>
              <a:ext uri="{FF2B5EF4-FFF2-40B4-BE49-F238E27FC236}">
                <a16:creationId xmlns:a16="http://schemas.microsoft.com/office/drawing/2014/main" id="{EC6F579D-6686-436A-B107-FFFB8C28FA00}"/>
              </a:ext>
            </a:extLst>
          </p:cNvPr>
          <p:cNvSpPr>
            <a:spLocks/>
          </p:cNvSpPr>
          <p:nvPr/>
        </p:nvSpPr>
        <p:spPr bwMode="auto">
          <a:xfrm>
            <a:off x="1917700" y="5765800"/>
            <a:ext cx="368300" cy="469900"/>
          </a:xfrm>
          <a:custGeom>
            <a:avLst/>
            <a:gdLst>
              <a:gd name="T0" fmla="*/ 120 w 232"/>
              <a:gd name="T1" fmla="*/ 0 h 296"/>
              <a:gd name="T2" fmla="*/ 0 w 232"/>
              <a:gd name="T3" fmla="*/ 296 h 296"/>
              <a:gd name="T4" fmla="*/ 232 w 232"/>
              <a:gd name="T5" fmla="*/ 296 h 296"/>
              <a:gd name="T6" fmla="*/ 120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20" y="0"/>
                </a:moveTo>
                <a:lnTo>
                  <a:pt x="0" y="296"/>
                </a:lnTo>
                <a:lnTo>
                  <a:pt x="232" y="296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4" name="Freeform 24">
            <a:extLst>
              <a:ext uri="{FF2B5EF4-FFF2-40B4-BE49-F238E27FC236}">
                <a16:creationId xmlns:a16="http://schemas.microsoft.com/office/drawing/2014/main" id="{00376B34-79D3-46F4-BCC7-F5D535AD29A3}"/>
              </a:ext>
            </a:extLst>
          </p:cNvPr>
          <p:cNvSpPr>
            <a:spLocks/>
          </p:cNvSpPr>
          <p:nvPr/>
        </p:nvSpPr>
        <p:spPr bwMode="auto">
          <a:xfrm>
            <a:off x="1905000" y="5753100"/>
            <a:ext cx="203200" cy="495300"/>
          </a:xfrm>
          <a:custGeom>
            <a:avLst/>
            <a:gdLst>
              <a:gd name="T0" fmla="*/ 128 w 128"/>
              <a:gd name="T1" fmla="*/ 8 h 312"/>
              <a:gd name="T2" fmla="*/ 112 w 128"/>
              <a:gd name="T3" fmla="*/ 0 h 312"/>
              <a:gd name="T4" fmla="*/ 0 w 128"/>
              <a:gd name="T5" fmla="*/ 304 h 312"/>
              <a:gd name="T6" fmla="*/ 0 w 128"/>
              <a:gd name="T7" fmla="*/ 312 h 312"/>
              <a:gd name="T8" fmla="*/ 8 w 128"/>
              <a:gd name="T9" fmla="*/ 312 h 312"/>
              <a:gd name="T10" fmla="*/ 16 w 128"/>
              <a:gd name="T11" fmla="*/ 312 h 312"/>
              <a:gd name="T12" fmla="*/ 128 w 128"/>
              <a:gd name="T13" fmla="*/ 8 h 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12">
                <a:moveTo>
                  <a:pt x="128" y="8"/>
                </a:moveTo>
                <a:lnTo>
                  <a:pt x="112" y="0"/>
                </a:lnTo>
                <a:lnTo>
                  <a:pt x="0" y="304"/>
                </a:lnTo>
                <a:lnTo>
                  <a:pt x="0" y="312"/>
                </a:lnTo>
                <a:lnTo>
                  <a:pt x="8" y="312"/>
                </a:lnTo>
                <a:lnTo>
                  <a:pt x="16" y="312"/>
                </a:lnTo>
                <a:lnTo>
                  <a:pt x="128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5" name="Freeform 25">
            <a:extLst>
              <a:ext uri="{FF2B5EF4-FFF2-40B4-BE49-F238E27FC236}">
                <a16:creationId xmlns:a16="http://schemas.microsoft.com/office/drawing/2014/main" id="{FFE35DD0-08CD-4763-BA04-01CC0328D3A1}"/>
              </a:ext>
            </a:extLst>
          </p:cNvPr>
          <p:cNvSpPr>
            <a:spLocks/>
          </p:cNvSpPr>
          <p:nvPr/>
        </p:nvSpPr>
        <p:spPr bwMode="auto">
          <a:xfrm>
            <a:off x="1917700" y="6223000"/>
            <a:ext cx="393700" cy="25400"/>
          </a:xfrm>
          <a:custGeom>
            <a:avLst/>
            <a:gdLst>
              <a:gd name="T0" fmla="*/ 0 w 248"/>
              <a:gd name="T1" fmla="*/ 0 h 16"/>
              <a:gd name="T2" fmla="*/ 0 w 248"/>
              <a:gd name="T3" fmla="*/ 16 h 16"/>
              <a:gd name="T4" fmla="*/ 232 w 248"/>
              <a:gd name="T5" fmla="*/ 16 h 16"/>
              <a:gd name="T6" fmla="*/ 248 w 248"/>
              <a:gd name="T7" fmla="*/ 16 h 16"/>
              <a:gd name="T8" fmla="*/ 240 w 248"/>
              <a:gd name="T9" fmla="*/ 8 h 16"/>
              <a:gd name="T10" fmla="*/ 232 w 248"/>
              <a:gd name="T11" fmla="*/ 0 h 16"/>
              <a:gd name="T12" fmla="*/ 0 w 248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0" y="0"/>
                </a:moveTo>
                <a:lnTo>
                  <a:pt x="0" y="16"/>
                </a:lnTo>
                <a:lnTo>
                  <a:pt x="232" y="16"/>
                </a:lnTo>
                <a:lnTo>
                  <a:pt x="248" y="16"/>
                </a:lnTo>
                <a:lnTo>
                  <a:pt x="240" y="8"/>
                </a:lnTo>
                <a:lnTo>
                  <a:pt x="2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6" name="Freeform 26">
            <a:extLst>
              <a:ext uri="{FF2B5EF4-FFF2-40B4-BE49-F238E27FC236}">
                <a16:creationId xmlns:a16="http://schemas.microsoft.com/office/drawing/2014/main" id="{FF3DA3F7-7F2A-4E27-B583-EB192769CB9A}"/>
              </a:ext>
            </a:extLst>
          </p:cNvPr>
          <p:cNvSpPr>
            <a:spLocks/>
          </p:cNvSpPr>
          <p:nvPr/>
        </p:nvSpPr>
        <p:spPr bwMode="auto">
          <a:xfrm>
            <a:off x="2082800" y="5715000"/>
            <a:ext cx="215900" cy="533400"/>
          </a:xfrm>
          <a:custGeom>
            <a:avLst/>
            <a:gdLst>
              <a:gd name="T0" fmla="*/ 120 w 136"/>
              <a:gd name="T1" fmla="*/ 336 h 336"/>
              <a:gd name="T2" fmla="*/ 136 w 136"/>
              <a:gd name="T3" fmla="*/ 328 h 336"/>
              <a:gd name="T4" fmla="*/ 16 w 136"/>
              <a:gd name="T5" fmla="*/ 24 h 336"/>
              <a:gd name="T6" fmla="*/ 8 w 136"/>
              <a:gd name="T7" fmla="*/ 0 h 336"/>
              <a:gd name="T8" fmla="*/ 0 w 136"/>
              <a:gd name="T9" fmla="*/ 24 h 336"/>
              <a:gd name="T10" fmla="*/ 0 w 136"/>
              <a:gd name="T11" fmla="*/ 32 h 336"/>
              <a:gd name="T12" fmla="*/ 120 w 136"/>
              <a:gd name="T13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336">
                <a:moveTo>
                  <a:pt x="120" y="336"/>
                </a:moveTo>
                <a:lnTo>
                  <a:pt x="136" y="328"/>
                </a:lnTo>
                <a:lnTo>
                  <a:pt x="16" y="24"/>
                </a:lnTo>
                <a:lnTo>
                  <a:pt x="8" y="0"/>
                </a:lnTo>
                <a:lnTo>
                  <a:pt x="0" y="24"/>
                </a:lnTo>
                <a:lnTo>
                  <a:pt x="0" y="32"/>
                </a:lnTo>
                <a:lnTo>
                  <a:pt x="120" y="3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7" name="Freeform 27">
            <a:extLst>
              <a:ext uri="{FF2B5EF4-FFF2-40B4-BE49-F238E27FC236}">
                <a16:creationId xmlns:a16="http://schemas.microsoft.com/office/drawing/2014/main" id="{C411E171-6E68-4FE7-9FB4-80B4C78AD890}"/>
              </a:ext>
            </a:extLst>
          </p:cNvPr>
          <p:cNvSpPr>
            <a:spLocks/>
          </p:cNvSpPr>
          <p:nvPr/>
        </p:nvSpPr>
        <p:spPr bwMode="auto">
          <a:xfrm>
            <a:off x="2667000" y="5765800"/>
            <a:ext cx="368300" cy="711200"/>
          </a:xfrm>
          <a:custGeom>
            <a:avLst/>
            <a:gdLst>
              <a:gd name="T0" fmla="*/ 112 w 232"/>
              <a:gd name="T1" fmla="*/ 0 h 448"/>
              <a:gd name="T2" fmla="*/ 0 w 232"/>
              <a:gd name="T3" fmla="*/ 448 h 448"/>
              <a:gd name="T4" fmla="*/ 232 w 232"/>
              <a:gd name="T5" fmla="*/ 448 h 448"/>
              <a:gd name="T6" fmla="*/ 112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12" y="0"/>
                </a:moveTo>
                <a:lnTo>
                  <a:pt x="0" y="448"/>
                </a:lnTo>
                <a:lnTo>
                  <a:pt x="232" y="448"/>
                </a:lnTo>
                <a:lnTo>
                  <a:pt x="112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8" name="Freeform 28">
            <a:extLst>
              <a:ext uri="{FF2B5EF4-FFF2-40B4-BE49-F238E27FC236}">
                <a16:creationId xmlns:a16="http://schemas.microsoft.com/office/drawing/2014/main" id="{410242A9-93FF-4B2F-8CAE-4626DD211BC3}"/>
              </a:ext>
            </a:extLst>
          </p:cNvPr>
          <p:cNvSpPr>
            <a:spLocks/>
          </p:cNvSpPr>
          <p:nvPr/>
        </p:nvSpPr>
        <p:spPr bwMode="auto">
          <a:xfrm>
            <a:off x="2641600" y="5753100"/>
            <a:ext cx="215900" cy="723900"/>
          </a:xfrm>
          <a:custGeom>
            <a:avLst/>
            <a:gdLst>
              <a:gd name="T0" fmla="*/ 136 w 136"/>
              <a:gd name="T1" fmla="*/ 8 h 456"/>
              <a:gd name="T2" fmla="*/ 120 w 136"/>
              <a:gd name="T3" fmla="*/ 0 h 456"/>
              <a:gd name="T4" fmla="*/ 0 w 136"/>
              <a:gd name="T5" fmla="*/ 448 h 456"/>
              <a:gd name="T6" fmla="*/ 0 w 136"/>
              <a:gd name="T7" fmla="*/ 456 h 456"/>
              <a:gd name="T8" fmla="*/ 8 w 136"/>
              <a:gd name="T9" fmla="*/ 456 h 456"/>
              <a:gd name="T10" fmla="*/ 16 w 136"/>
              <a:gd name="T11" fmla="*/ 456 h 456"/>
              <a:gd name="T12" fmla="*/ 136 w 136"/>
              <a:gd name="T13" fmla="*/ 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36" y="8"/>
                </a:moveTo>
                <a:lnTo>
                  <a:pt x="120" y="0"/>
                </a:lnTo>
                <a:lnTo>
                  <a:pt x="0" y="448"/>
                </a:lnTo>
                <a:lnTo>
                  <a:pt x="0" y="456"/>
                </a:lnTo>
                <a:lnTo>
                  <a:pt x="8" y="456"/>
                </a:lnTo>
                <a:lnTo>
                  <a:pt x="16" y="456"/>
                </a:lnTo>
                <a:lnTo>
                  <a:pt x="136" y="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09" name="Freeform 29">
            <a:extLst>
              <a:ext uri="{FF2B5EF4-FFF2-40B4-BE49-F238E27FC236}">
                <a16:creationId xmlns:a16="http://schemas.microsoft.com/office/drawing/2014/main" id="{288F169A-8859-4D54-8755-3CFE00EE648A}"/>
              </a:ext>
            </a:extLst>
          </p:cNvPr>
          <p:cNvSpPr>
            <a:spLocks/>
          </p:cNvSpPr>
          <p:nvPr/>
        </p:nvSpPr>
        <p:spPr bwMode="auto">
          <a:xfrm>
            <a:off x="2654300" y="6451600"/>
            <a:ext cx="406400" cy="25400"/>
          </a:xfrm>
          <a:custGeom>
            <a:avLst/>
            <a:gdLst>
              <a:gd name="T0" fmla="*/ 0 w 256"/>
              <a:gd name="T1" fmla="*/ 0 h 16"/>
              <a:gd name="T2" fmla="*/ 0 w 256"/>
              <a:gd name="T3" fmla="*/ 16 h 16"/>
              <a:gd name="T4" fmla="*/ 240 w 256"/>
              <a:gd name="T5" fmla="*/ 16 h 16"/>
              <a:gd name="T6" fmla="*/ 256 w 256"/>
              <a:gd name="T7" fmla="*/ 16 h 16"/>
              <a:gd name="T8" fmla="*/ 248 w 256"/>
              <a:gd name="T9" fmla="*/ 8 h 16"/>
              <a:gd name="T10" fmla="*/ 240 w 256"/>
              <a:gd name="T11" fmla="*/ 0 h 16"/>
              <a:gd name="T12" fmla="*/ 0 w 256"/>
              <a:gd name="T13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6" h="16">
                <a:moveTo>
                  <a:pt x="0" y="0"/>
                </a:moveTo>
                <a:lnTo>
                  <a:pt x="0" y="16"/>
                </a:lnTo>
                <a:lnTo>
                  <a:pt x="240" y="16"/>
                </a:lnTo>
                <a:lnTo>
                  <a:pt x="256" y="16"/>
                </a:lnTo>
                <a:lnTo>
                  <a:pt x="248" y="8"/>
                </a:lnTo>
                <a:lnTo>
                  <a:pt x="2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0" name="Freeform 30">
            <a:extLst>
              <a:ext uri="{FF2B5EF4-FFF2-40B4-BE49-F238E27FC236}">
                <a16:creationId xmlns:a16="http://schemas.microsoft.com/office/drawing/2014/main" id="{329FBD1B-D506-4B01-B958-E48E82D2E0BB}"/>
              </a:ext>
            </a:extLst>
          </p:cNvPr>
          <p:cNvSpPr>
            <a:spLocks/>
          </p:cNvSpPr>
          <p:nvPr/>
        </p:nvSpPr>
        <p:spPr bwMode="auto">
          <a:xfrm>
            <a:off x="2832100" y="5753100"/>
            <a:ext cx="215900" cy="723900"/>
          </a:xfrm>
          <a:custGeom>
            <a:avLst/>
            <a:gdLst>
              <a:gd name="T0" fmla="*/ 120 w 136"/>
              <a:gd name="T1" fmla="*/ 456 h 456"/>
              <a:gd name="T2" fmla="*/ 136 w 136"/>
              <a:gd name="T3" fmla="*/ 448 h 456"/>
              <a:gd name="T4" fmla="*/ 16 w 136"/>
              <a:gd name="T5" fmla="*/ 0 h 456"/>
              <a:gd name="T6" fmla="*/ 0 w 136"/>
              <a:gd name="T7" fmla="*/ 0 h 456"/>
              <a:gd name="T8" fmla="*/ 16 w 136"/>
              <a:gd name="T9" fmla="*/ 8 h 456"/>
              <a:gd name="T10" fmla="*/ 0 w 136"/>
              <a:gd name="T11" fmla="*/ 8 h 456"/>
              <a:gd name="T12" fmla="*/ 120 w 136"/>
              <a:gd name="T13" fmla="*/ 456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20" y="456"/>
                </a:moveTo>
                <a:lnTo>
                  <a:pt x="136" y="448"/>
                </a:lnTo>
                <a:lnTo>
                  <a:pt x="16" y="0"/>
                </a:lnTo>
                <a:lnTo>
                  <a:pt x="0" y="0"/>
                </a:lnTo>
                <a:lnTo>
                  <a:pt x="16" y="8"/>
                </a:lnTo>
                <a:lnTo>
                  <a:pt x="0" y="8"/>
                </a:lnTo>
                <a:lnTo>
                  <a:pt x="120" y="45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1" name="Rectangle 31">
            <a:extLst>
              <a:ext uri="{FF2B5EF4-FFF2-40B4-BE49-F238E27FC236}">
                <a16:creationId xmlns:a16="http://schemas.microsoft.com/office/drawing/2014/main" id="{AF60BCFA-BBBB-4659-B726-D591D01CB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3100" y="50292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2" name="Rectangle 32">
            <a:extLst>
              <a:ext uri="{FF2B5EF4-FFF2-40B4-BE49-F238E27FC236}">
                <a16:creationId xmlns:a16="http://schemas.microsoft.com/office/drawing/2014/main" id="{BBF71436-D412-4EA2-83EB-2307C83D5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5270500"/>
            <a:ext cx="12700" cy="254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3" name="Freeform 33">
            <a:extLst>
              <a:ext uri="{FF2B5EF4-FFF2-40B4-BE49-F238E27FC236}">
                <a16:creationId xmlns:a16="http://schemas.microsoft.com/office/drawing/2014/main" id="{8709B2A5-85AD-4421-A2C7-3CD073CDFEA4}"/>
              </a:ext>
            </a:extLst>
          </p:cNvPr>
          <p:cNvSpPr>
            <a:spLocks/>
          </p:cNvSpPr>
          <p:nvPr/>
        </p:nvSpPr>
        <p:spPr bwMode="auto">
          <a:xfrm>
            <a:off x="1727200" y="5029200"/>
            <a:ext cx="1485900" cy="266700"/>
          </a:xfrm>
          <a:custGeom>
            <a:avLst/>
            <a:gdLst>
              <a:gd name="T0" fmla="*/ 936 w 936"/>
              <a:gd name="T1" fmla="*/ 16 h 168"/>
              <a:gd name="T2" fmla="*/ 936 w 936"/>
              <a:gd name="T3" fmla="*/ 0 h 168"/>
              <a:gd name="T4" fmla="*/ 0 w 936"/>
              <a:gd name="T5" fmla="*/ 152 h 168"/>
              <a:gd name="T6" fmla="*/ 0 w 936"/>
              <a:gd name="T7" fmla="*/ 168 h 168"/>
              <a:gd name="T8" fmla="*/ 936 w 93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6" h="168">
                <a:moveTo>
                  <a:pt x="936" y="16"/>
                </a:moveTo>
                <a:lnTo>
                  <a:pt x="936" y="0"/>
                </a:lnTo>
                <a:lnTo>
                  <a:pt x="0" y="152"/>
                </a:lnTo>
                <a:lnTo>
                  <a:pt x="0" y="168"/>
                </a:lnTo>
                <a:lnTo>
                  <a:pt x="93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4" name="Freeform 34">
            <a:extLst>
              <a:ext uri="{FF2B5EF4-FFF2-40B4-BE49-F238E27FC236}">
                <a16:creationId xmlns:a16="http://schemas.microsoft.com/office/drawing/2014/main" id="{30A8D9F7-9721-48D9-BBAB-B861471A2151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5" name="Freeform 35">
            <a:extLst>
              <a:ext uri="{FF2B5EF4-FFF2-40B4-BE49-F238E27FC236}">
                <a16:creationId xmlns:a16="http://schemas.microsoft.com/office/drawing/2014/main" id="{D5ADDD84-4401-4663-AE17-751E3143F81C}"/>
              </a:ext>
            </a:extLst>
          </p:cNvPr>
          <p:cNvSpPr>
            <a:spLocks/>
          </p:cNvSpPr>
          <p:nvPr/>
        </p:nvSpPr>
        <p:spPr bwMode="auto">
          <a:xfrm>
            <a:off x="17145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6" name="Freeform 36">
            <a:extLst>
              <a:ext uri="{FF2B5EF4-FFF2-40B4-BE49-F238E27FC236}">
                <a16:creationId xmlns:a16="http://schemas.microsoft.com/office/drawing/2014/main" id="{10536267-D91C-492D-83CB-65BFC98D7F28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762000" cy="266700"/>
          </a:xfrm>
          <a:custGeom>
            <a:avLst/>
            <a:gdLst>
              <a:gd name="T0" fmla="*/ 472 w 480"/>
              <a:gd name="T1" fmla="*/ 168 h 168"/>
              <a:gd name="T2" fmla="*/ 480 w 480"/>
              <a:gd name="T3" fmla="*/ 152 h 168"/>
              <a:gd name="T4" fmla="*/ 8 w 480"/>
              <a:gd name="T5" fmla="*/ 0 h 168"/>
              <a:gd name="T6" fmla="*/ 0 w 480"/>
              <a:gd name="T7" fmla="*/ 16 h 168"/>
              <a:gd name="T8" fmla="*/ 472 w 480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72" y="168"/>
                </a:moveTo>
                <a:lnTo>
                  <a:pt x="480" y="152"/>
                </a:lnTo>
                <a:lnTo>
                  <a:pt x="8" y="0"/>
                </a:lnTo>
                <a:lnTo>
                  <a:pt x="0" y="16"/>
                </a:lnTo>
                <a:lnTo>
                  <a:pt x="472" y="16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7" name="Freeform 37">
            <a:extLst>
              <a:ext uri="{FF2B5EF4-FFF2-40B4-BE49-F238E27FC236}">
                <a16:creationId xmlns:a16="http://schemas.microsoft.com/office/drawing/2014/main" id="{6A4ED3C9-EFCE-4C30-97ED-F5AF27615F17}"/>
              </a:ext>
            </a:extLst>
          </p:cNvPr>
          <p:cNvSpPr>
            <a:spLocks/>
          </p:cNvSpPr>
          <p:nvPr/>
        </p:nvSpPr>
        <p:spPr bwMode="auto">
          <a:xfrm>
            <a:off x="2463800" y="55118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8" name="Freeform 38">
            <a:extLst>
              <a:ext uri="{FF2B5EF4-FFF2-40B4-BE49-F238E27FC236}">
                <a16:creationId xmlns:a16="http://schemas.microsoft.com/office/drawing/2014/main" id="{0B6CFDCF-D9EA-4C73-86F0-C27E793384F8}"/>
              </a:ext>
            </a:extLst>
          </p:cNvPr>
          <p:cNvSpPr>
            <a:spLocks/>
          </p:cNvSpPr>
          <p:nvPr/>
        </p:nvSpPr>
        <p:spPr bwMode="auto">
          <a:xfrm>
            <a:off x="2844800" y="57404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19" name="Freeform 39">
            <a:extLst>
              <a:ext uri="{FF2B5EF4-FFF2-40B4-BE49-F238E27FC236}">
                <a16:creationId xmlns:a16="http://schemas.microsoft.com/office/drawing/2014/main" id="{9FCBFFE8-C507-4134-8783-07FABB5B1ED3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381000" cy="254000"/>
          </a:xfrm>
          <a:custGeom>
            <a:avLst/>
            <a:gdLst>
              <a:gd name="T0" fmla="*/ 8 w 240"/>
              <a:gd name="T1" fmla="*/ 0 h 160"/>
              <a:gd name="T2" fmla="*/ 0 w 240"/>
              <a:gd name="T3" fmla="*/ 16 h 160"/>
              <a:gd name="T4" fmla="*/ 232 w 240"/>
              <a:gd name="T5" fmla="*/ 160 h 160"/>
              <a:gd name="T6" fmla="*/ 240 w 240"/>
              <a:gd name="T7" fmla="*/ 144 h 160"/>
              <a:gd name="T8" fmla="*/ 8 w 240"/>
              <a:gd name="T9" fmla="*/ 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0">
                <a:moveTo>
                  <a:pt x="8" y="0"/>
                </a:moveTo>
                <a:lnTo>
                  <a:pt x="0" y="16"/>
                </a:lnTo>
                <a:lnTo>
                  <a:pt x="232" y="160"/>
                </a:lnTo>
                <a:lnTo>
                  <a:pt x="240" y="144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0" name="Freeform 40">
            <a:extLst>
              <a:ext uri="{FF2B5EF4-FFF2-40B4-BE49-F238E27FC236}">
                <a16:creationId xmlns:a16="http://schemas.microsoft.com/office/drawing/2014/main" id="{4B3C65F2-74CB-42E9-83FE-9F777608B915}"/>
              </a:ext>
            </a:extLst>
          </p:cNvPr>
          <p:cNvSpPr>
            <a:spLocks/>
          </p:cNvSpPr>
          <p:nvPr/>
        </p:nvSpPr>
        <p:spPr bwMode="auto">
          <a:xfrm>
            <a:off x="17272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1" name="Freeform 41">
            <a:extLst>
              <a:ext uri="{FF2B5EF4-FFF2-40B4-BE49-F238E27FC236}">
                <a16:creationId xmlns:a16="http://schemas.microsoft.com/office/drawing/2014/main" id="{01845B9B-3BE3-425C-A923-0EE439B90F40}"/>
              </a:ext>
            </a:extLst>
          </p:cNvPr>
          <p:cNvSpPr>
            <a:spLocks/>
          </p:cNvSpPr>
          <p:nvPr/>
        </p:nvSpPr>
        <p:spPr bwMode="auto">
          <a:xfrm>
            <a:off x="134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2" name="Freeform 42">
            <a:extLst>
              <a:ext uri="{FF2B5EF4-FFF2-40B4-BE49-F238E27FC236}">
                <a16:creationId xmlns:a16="http://schemas.microsoft.com/office/drawing/2014/main" id="{6104E61D-EFEC-4BDB-9C2F-90EC20CDFBB4}"/>
              </a:ext>
            </a:extLst>
          </p:cNvPr>
          <p:cNvSpPr>
            <a:spLocks/>
          </p:cNvSpPr>
          <p:nvPr/>
        </p:nvSpPr>
        <p:spPr bwMode="auto">
          <a:xfrm>
            <a:off x="1358900" y="5270500"/>
            <a:ext cx="381000" cy="266700"/>
          </a:xfrm>
          <a:custGeom>
            <a:avLst/>
            <a:gdLst>
              <a:gd name="T0" fmla="*/ 240 w 240"/>
              <a:gd name="T1" fmla="*/ 16 h 168"/>
              <a:gd name="T2" fmla="*/ 232 w 240"/>
              <a:gd name="T3" fmla="*/ 0 h 168"/>
              <a:gd name="T4" fmla="*/ 0 w 240"/>
              <a:gd name="T5" fmla="*/ 152 h 168"/>
              <a:gd name="T6" fmla="*/ 8 w 240"/>
              <a:gd name="T7" fmla="*/ 168 h 168"/>
              <a:gd name="T8" fmla="*/ 240 w 24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240" y="16"/>
                </a:moveTo>
                <a:lnTo>
                  <a:pt x="232" y="0"/>
                </a:lnTo>
                <a:lnTo>
                  <a:pt x="0" y="152"/>
                </a:lnTo>
                <a:lnTo>
                  <a:pt x="8" y="168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3" name="Freeform 43">
            <a:extLst>
              <a:ext uri="{FF2B5EF4-FFF2-40B4-BE49-F238E27FC236}">
                <a16:creationId xmlns:a16="http://schemas.microsoft.com/office/drawing/2014/main" id="{ECE68413-C75B-4FC6-BFCF-02EA2FC4A848}"/>
              </a:ext>
            </a:extLst>
          </p:cNvPr>
          <p:cNvSpPr>
            <a:spLocks/>
          </p:cNvSpPr>
          <p:nvPr/>
        </p:nvSpPr>
        <p:spPr bwMode="auto">
          <a:xfrm>
            <a:off x="32004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4" name="Freeform 44">
            <a:extLst>
              <a:ext uri="{FF2B5EF4-FFF2-40B4-BE49-F238E27FC236}">
                <a16:creationId xmlns:a16="http://schemas.microsoft.com/office/drawing/2014/main" id="{EE649B13-6136-474A-8C3F-C740596F133A}"/>
              </a:ext>
            </a:extLst>
          </p:cNvPr>
          <p:cNvSpPr>
            <a:spLocks/>
          </p:cNvSpPr>
          <p:nvPr/>
        </p:nvSpPr>
        <p:spPr bwMode="auto">
          <a:xfrm>
            <a:off x="35941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5" name="Freeform 45">
            <a:extLst>
              <a:ext uri="{FF2B5EF4-FFF2-40B4-BE49-F238E27FC236}">
                <a16:creationId xmlns:a16="http://schemas.microsoft.com/office/drawing/2014/main" id="{8114129D-0BD4-4723-AC05-9C2FE1BB5F27}"/>
              </a:ext>
            </a:extLst>
          </p:cNvPr>
          <p:cNvSpPr>
            <a:spLocks/>
          </p:cNvSpPr>
          <p:nvPr/>
        </p:nvSpPr>
        <p:spPr bwMode="auto">
          <a:xfrm>
            <a:off x="3213100" y="5029200"/>
            <a:ext cx="393700" cy="266700"/>
          </a:xfrm>
          <a:custGeom>
            <a:avLst/>
            <a:gdLst>
              <a:gd name="T0" fmla="*/ 8 w 248"/>
              <a:gd name="T1" fmla="*/ 0 h 168"/>
              <a:gd name="T2" fmla="*/ 0 w 248"/>
              <a:gd name="T3" fmla="*/ 16 h 168"/>
              <a:gd name="T4" fmla="*/ 240 w 248"/>
              <a:gd name="T5" fmla="*/ 168 h 168"/>
              <a:gd name="T6" fmla="*/ 248 w 248"/>
              <a:gd name="T7" fmla="*/ 152 h 168"/>
              <a:gd name="T8" fmla="*/ 8 w 248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8" y="0"/>
                </a:moveTo>
                <a:lnTo>
                  <a:pt x="0" y="16"/>
                </a:lnTo>
                <a:lnTo>
                  <a:pt x="240" y="168"/>
                </a:lnTo>
                <a:lnTo>
                  <a:pt x="248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6" name="Freeform 46">
            <a:extLst>
              <a:ext uri="{FF2B5EF4-FFF2-40B4-BE49-F238E27FC236}">
                <a16:creationId xmlns:a16="http://schemas.microsoft.com/office/drawing/2014/main" id="{803CE495-6D5E-418A-AC66-50742232FF10}"/>
              </a:ext>
            </a:extLst>
          </p:cNvPr>
          <p:cNvSpPr>
            <a:spLocks/>
          </p:cNvSpPr>
          <p:nvPr/>
        </p:nvSpPr>
        <p:spPr bwMode="auto">
          <a:xfrm>
            <a:off x="2476500" y="55118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7" name="Freeform 47">
            <a:extLst>
              <a:ext uri="{FF2B5EF4-FFF2-40B4-BE49-F238E27FC236}">
                <a16:creationId xmlns:a16="http://schemas.microsoft.com/office/drawing/2014/main" id="{CE5F1912-6DEA-431F-990E-63A9AAE4D02D}"/>
              </a:ext>
            </a:extLst>
          </p:cNvPr>
          <p:cNvSpPr>
            <a:spLocks/>
          </p:cNvSpPr>
          <p:nvPr/>
        </p:nvSpPr>
        <p:spPr bwMode="auto">
          <a:xfrm>
            <a:off x="2082800" y="57404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8" name="Freeform 48">
            <a:extLst>
              <a:ext uri="{FF2B5EF4-FFF2-40B4-BE49-F238E27FC236}">
                <a16:creationId xmlns:a16="http://schemas.microsoft.com/office/drawing/2014/main" id="{B6302D5A-C493-4C61-8FC2-68C520696C56}"/>
              </a:ext>
            </a:extLst>
          </p:cNvPr>
          <p:cNvSpPr>
            <a:spLocks/>
          </p:cNvSpPr>
          <p:nvPr/>
        </p:nvSpPr>
        <p:spPr bwMode="auto">
          <a:xfrm>
            <a:off x="2095500" y="5511800"/>
            <a:ext cx="393700" cy="254000"/>
          </a:xfrm>
          <a:custGeom>
            <a:avLst/>
            <a:gdLst>
              <a:gd name="T0" fmla="*/ 248 w 248"/>
              <a:gd name="T1" fmla="*/ 16 h 160"/>
              <a:gd name="T2" fmla="*/ 240 w 248"/>
              <a:gd name="T3" fmla="*/ 0 h 160"/>
              <a:gd name="T4" fmla="*/ 0 w 248"/>
              <a:gd name="T5" fmla="*/ 144 h 160"/>
              <a:gd name="T6" fmla="*/ 8 w 248"/>
              <a:gd name="T7" fmla="*/ 160 h 160"/>
              <a:gd name="T8" fmla="*/ 248 w 248"/>
              <a:gd name="T9" fmla="*/ 16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0">
                <a:moveTo>
                  <a:pt x="248" y="16"/>
                </a:moveTo>
                <a:lnTo>
                  <a:pt x="240" y="0"/>
                </a:lnTo>
                <a:lnTo>
                  <a:pt x="0" y="144"/>
                </a:lnTo>
                <a:lnTo>
                  <a:pt x="8" y="160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29" name="Oval 49">
            <a:extLst>
              <a:ext uri="{FF2B5EF4-FFF2-40B4-BE49-F238E27FC236}">
                <a16:creationId xmlns:a16="http://schemas.microsoft.com/office/drawing/2014/main" id="{C8EB8CFD-BC48-435D-859C-C5137199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0" name="Oval 50">
            <a:extLst>
              <a:ext uri="{FF2B5EF4-FFF2-40B4-BE49-F238E27FC236}">
                <a16:creationId xmlns:a16="http://schemas.microsoft.com/office/drawing/2014/main" id="{A78CEF5F-62F1-4FDB-BCB4-071560C16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9276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1" name="Oval 51">
            <a:extLst>
              <a:ext uri="{FF2B5EF4-FFF2-40B4-BE49-F238E27FC236}">
                <a16:creationId xmlns:a16="http://schemas.microsoft.com/office/drawing/2014/main" id="{516AF8C2-940F-4E4C-83DB-3B9674E07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2" name="Oval 52">
            <a:extLst>
              <a:ext uri="{FF2B5EF4-FFF2-40B4-BE49-F238E27FC236}">
                <a16:creationId xmlns:a16="http://schemas.microsoft.com/office/drawing/2014/main" id="{236C0CF0-276F-4FF9-BEBA-F785C30C8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00" y="5410200"/>
            <a:ext cx="177800" cy="228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3" name="Oval 53">
            <a:extLst>
              <a:ext uri="{FF2B5EF4-FFF2-40B4-BE49-F238E27FC236}">
                <a16:creationId xmlns:a16="http://schemas.microsoft.com/office/drawing/2014/main" id="{248DA29F-9279-4BF7-83E6-213723F1C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4" name="Oval 54">
            <a:extLst>
              <a:ext uri="{FF2B5EF4-FFF2-40B4-BE49-F238E27FC236}">
                <a16:creationId xmlns:a16="http://schemas.microsoft.com/office/drawing/2014/main" id="{AA936A18-ED2A-428F-824A-701FAF30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5" name="Freeform 55">
            <a:extLst>
              <a:ext uri="{FF2B5EF4-FFF2-40B4-BE49-F238E27FC236}">
                <a16:creationId xmlns:a16="http://schemas.microsoft.com/office/drawing/2014/main" id="{D66B16A3-8F9D-44A3-93EC-C0F60D91CE02}"/>
              </a:ext>
            </a:extLst>
          </p:cNvPr>
          <p:cNvSpPr>
            <a:spLocks/>
          </p:cNvSpPr>
          <p:nvPr/>
        </p:nvSpPr>
        <p:spPr bwMode="auto">
          <a:xfrm>
            <a:off x="1168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6" name="Freeform 56">
            <a:extLst>
              <a:ext uri="{FF2B5EF4-FFF2-40B4-BE49-F238E27FC236}">
                <a16:creationId xmlns:a16="http://schemas.microsoft.com/office/drawing/2014/main" id="{7DF4E1A7-95A3-4847-8489-801F63300083}"/>
              </a:ext>
            </a:extLst>
          </p:cNvPr>
          <p:cNvSpPr>
            <a:spLocks/>
          </p:cNvSpPr>
          <p:nvPr/>
        </p:nvSpPr>
        <p:spPr bwMode="auto">
          <a:xfrm>
            <a:off x="1346200" y="5524500"/>
            <a:ext cx="215900" cy="723900"/>
          </a:xfrm>
          <a:custGeom>
            <a:avLst/>
            <a:gdLst>
              <a:gd name="T0" fmla="*/ 16 w 136"/>
              <a:gd name="T1" fmla="*/ 0 h 456"/>
              <a:gd name="T2" fmla="*/ 0 w 136"/>
              <a:gd name="T3" fmla="*/ 8 h 456"/>
              <a:gd name="T4" fmla="*/ 112 w 136"/>
              <a:gd name="T5" fmla="*/ 456 h 456"/>
              <a:gd name="T6" fmla="*/ 120 w 136"/>
              <a:gd name="T7" fmla="*/ 456 h 456"/>
              <a:gd name="T8" fmla="*/ 136 w 136"/>
              <a:gd name="T9" fmla="*/ 456 h 456"/>
              <a:gd name="T10" fmla="*/ 128 w 136"/>
              <a:gd name="T11" fmla="*/ 448 h 456"/>
              <a:gd name="T12" fmla="*/ 16 w 136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16" y="0"/>
                </a:moveTo>
                <a:lnTo>
                  <a:pt x="0" y="8"/>
                </a:lnTo>
                <a:lnTo>
                  <a:pt x="112" y="456"/>
                </a:lnTo>
                <a:lnTo>
                  <a:pt x="120" y="456"/>
                </a:lnTo>
                <a:lnTo>
                  <a:pt x="136" y="456"/>
                </a:lnTo>
                <a:lnTo>
                  <a:pt x="128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7" name="Freeform 57">
            <a:extLst>
              <a:ext uri="{FF2B5EF4-FFF2-40B4-BE49-F238E27FC236}">
                <a16:creationId xmlns:a16="http://schemas.microsoft.com/office/drawing/2014/main" id="{08DD97DF-0D82-46AF-B9AE-165573244B92}"/>
              </a:ext>
            </a:extLst>
          </p:cNvPr>
          <p:cNvSpPr>
            <a:spLocks/>
          </p:cNvSpPr>
          <p:nvPr/>
        </p:nvSpPr>
        <p:spPr bwMode="auto">
          <a:xfrm>
            <a:off x="11557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8" name="Freeform 58">
            <a:extLst>
              <a:ext uri="{FF2B5EF4-FFF2-40B4-BE49-F238E27FC236}">
                <a16:creationId xmlns:a16="http://schemas.microsoft.com/office/drawing/2014/main" id="{2B3E4CAF-7315-426B-AA2E-4B3140EF9460}"/>
              </a:ext>
            </a:extLst>
          </p:cNvPr>
          <p:cNvSpPr>
            <a:spLocks/>
          </p:cNvSpPr>
          <p:nvPr/>
        </p:nvSpPr>
        <p:spPr bwMode="auto">
          <a:xfrm>
            <a:off x="1155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39" name="Freeform 59">
            <a:extLst>
              <a:ext uri="{FF2B5EF4-FFF2-40B4-BE49-F238E27FC236}">
                <a16:creationId xmlns:a16="http://schemas.microsoft.com/office/drawing/2014/main" id="{8A971D87-CEB9-4849-8518-A9147189AA6A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38100"/>
          </a:xfrm>
          <a:custGeom>
            <a:avLst/>
            <a:gdLst>
              <a:gd name="T0" fmla="*/ 8 w 16"/>
              <a:gd name="T1" fmla="*/ 0 h 24"/>
              <a:gd name="T2" fmla="*/ 0 w 16"/>
              <a:gd name="T3" fmla="*/ 8 h 24"/>
              <a:gd name="T4" fmla="*/ 8 w 16"/>
              <a:gd name="T5" fmla="*/ 24 h 24"/>
              <a:gd name="T6" fmla="*/ 16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0" y="8"/>
                </a:lnTo>
                <a:lnTo>
                  <a:pt x="8" y="24"/>
                </a:lnTo>
                <a:lnTo>
                  <a:pt x="16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0" name="Freeform 60">
            <a:extLst>
              <a:ext uri="{FF2B5EF4-FFF2-40B4-BE49-F238E27FC236}">
                <a16:creationId xmlns:a16="http://schemas.microsoft.com/office/drawing/2014/main" id="{8ADE15A3-34F7-42C4-A460-D8BC0EFF424C}"/>
              </a:ext>
            </a:extLst>
          </p:cNvPr>
          <p:cNvSpPr>
            <a:spLocks/>
          </p:cNvSpPr>
          <p:nvPr/>
        </p:nvSpPr>
        <p:spPr bwMode="auto">
          <a:xfrm>
            <a:off x="7391400" y="4673600"/>
            <a:ext cx="25400" cy="25400"/>
          </a:xfrm>
          <a:custGeom>
            <a:avLst/>
            <a:gdLst>
              <a:gd name="T0" fmla="*/ 0 w 16"/>
              <a:gd name="T1" fmla="*/ 0 h 16"/>
              <a:gd name="T2" fmla="*/ 8 w 16"/>
              <a:gd name="T3" fmla="*/ 0 h 16"/>
              <a:gd name="T4" fmla="*/ 16 w 16"/>
              <a:gd name="T5" fmla="*/ 16 h 16"/>
              <a:gd name="T6" fmla="*/ 8 w 16"/>
              <a:gd name="T7" fmla="*/ 16 h 16"/>
              <a:gd name="T8" fmla="*/ 0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0" y="0"/>
                </a:moveTo>
                <a:lnTo>
                  <a:pt x="8" y="0"/>
                </a:lnTo>
                <a:lnTo>
                  <a:pt x="16" y="16"/>
                </a:lnTo>
                <a:lnTo>
                  <a:pt x="8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1" name="Freeform 61">
            <a:extLst>
              <a:ext uri="{FF2B5EF4-FFF2-40B4-BE49-F238E27FC236}">
                <a16:creationId xmlns:a16="http://schemas.microsoft.com/office/drawing/2014/main" id="{8B8B7C65-579F-41F1-9BCE-F0085239F770}"/>
              </a:ext>
            </a:extLst>
          </p:cNvPr>
          <p:cNvSpPr>
            <a:spLocks/>
          </p:cNvSpPr>
          <p:nvPr/>
        </p:nvSpPr>
        <p:spPr bwMode="auto">
          <a:xfrm>
            <a:off x="6083300" y="4673600"/>
            <a:ext cx="1320800" cy="381000"/>
          </a:xfrm>
          <a:custGeom>
            <a:avLst/>
            <a:gdLst>
              <a:gd name="T0" fmla="*/ 0 w 832"/>
              <a:gd name="T1" fmla="*/ 224 h 240"/>
              <a:gd name="T2" fmla="*/ 8 w 832"/>
              <a:gd name="T3" fmla="*/ 240 h 240"/>
              <a:gd name="T4" fmla="*/ 832 w 832"/>
              <a:gd name="T5" fmla="*/ 16 h 240"/>
              <a:gd name="T6" fmla="*/ 824 w 832"/>
              <a:gd name="T7" fmla="*/ 0 h 240"/>
              <a:gd name="T8" fmla="*/ 0 w 832"/>
              <a:gd name="T9" fmla="*/ 224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2" h="240">
                <a:moveTo>
                  <a:pt x="0" y="224"/>
                </a:moveTo>
                <a:lnTo>
                  <a:pt x="8" y="240"/>
                </a:lnTo>
                <a:lnTo>
                  <a:pt x="832" y="16"/>
                </a:lnTo>
                <a:lnTo>
                  <a:pt x="824" y="0"/>
                </a:lnTo>
                <a:lnTo>
                  <a:pt x="0" y="2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2" name="Freeform 62">
            <a:extLst>
              <a:ext uri="{FF2B5EF4-FFF2-40B4-BE49-F238E27FC236}">
                <a16:creationId xmlns:a16="http://schemas.microsoft.com/office/drawing/2014/main" id="{AC3D634B-CE11-4AE9-896C-3F9C822187EE}"/>
              </a:ext>
            </a:extLst>
          </p:cNvPr>
          <p:cNvSpPr>
            <a:spLocks/>
          </p:cNvSpPr>
          <p:nvPr/>
        </p:nvSpPr>
        <p:spPr bwMode="auto">
          <a:xfrm>
            <a:off x="6070600" y="50292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3" name="Freeform 63">
            <a:extLst>
              <a:ext uri="{FF2B5EF4-FFF2-40B4-BE49-F238E27FC236}">
                <a16:creationId xmlns:a16="http://schemas.microsoft.com/office/drawing/2014/main" id="{479BC5DB-C64F-4963-B2C5-B5022AD2B9A9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4" name="Freeform 64">
            <a:extLst>
              <a:ext uri="{FF2B5EF4-FFF2-40B4-BE49-F238E27FC236}">
                <a16:creationId xmlns:a16="http://schemas.microsoft.com/office/drawing/2014/main" id="{8CDF8245-1B2F-429E-BD37-59CA7B2EC89E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762000" cy="266700"/>
          </a:xfrm>
          <a:custGeom>
            <a:avLst/>
            <a:gdLst>
              <a:gd name="T0" fmla="*/ 8 w 480"/>
              <a:gd name="T1" fmla="*/ 0 h 168"/>
              <a:gd name="T2" fmla="*/ 0 w 480"/>
              <a:gd name="T3" fmla="*/ 16 h 168"/>
              <a:gd name="T4" fmla="*/ 472 w 480"/>
              <a:gd name="T5" fmla="*/ 168 h 168"/>
              <a:gd name="T6" fmla="*/ 480 w 480"/>
              <a:gd name="T7" fmla="*/ 152 h 168"/>
              <a:gd name="T8" fmla="*/ 8 w 48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8" y="0"/>
                </a:moveTo>
                <a:lnTo>
                  <a:pt x="0" y="16"/>
                </a:lnTo>
                <a:lnTo>
                  <a:pt x="472" y="168"/>
                </a:lnTo>
                <a:lnTo>
                  <a:pt x="48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5" name="Freeform 65">
            <a:extLst>
              <a:ext uri="{FF2B5EF4-FFF2-40B4-BE49-F238E27FC236}">
                <a16:creationId xmlns:a16="http://schemas.microsoft.com/office/drawing/2014/main" id="{4AB947E0-2D6A-469D-A95F-E6C3803BFE75}"/>
              </a:ext>
            </a:extLst>
          </p:cNvPr>
          <p:cNvSpPr>
            <a:spLocks/>
          </p:cNvSpPr>
          <p:nvPr/>
        </p:nvSpPr>
        <p:spPr bwMode="auto">
          <a:xfrm>
            <a:off x="7010400" y="5524500"/>
            <a:ext cx="381000" cy="711200"/>
          </a:xfrm>
          <a:custGeom>
            <a:avLst/>
            <a:gdLst>
              <a:gd name="T0" fmla="*/ 120 w 240"/>
              <a:gd name="T1" fmla="*/ 0 h 448"/>
              <a:gd name="T2" fmla="*/ 240 w 240"/>
              <a:gd name="T3" fmla="*/ 448 h 448"/>
              <a:gd name="T4" fmla="*/ 0 w 240"/>
              <a:gd name="T5" fmla="*/ 448 h 448"/>
              <a:gd name="T6" fmla="*/ 120 w 240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0" h="448">
                <a:moveTo>
                  <a:pt x="120" y="0"/>
                </a:moveTo>
                <a:lnTo>
                  <a:pt x="240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6" name="Freeform 66">
            <a:extLst>
              <a:ext uri="{FF2B5EF4-FFF2-40B4-BE49-F238E27FC236}">
                <a16:creationId xmlns:a16="http://schemas.microsoft.com/office/drawing/2014/main" id="{C4859898-4AE0-4086-B7F0-2C61A006FDD4}"/>
              </a:ext>
            </a:extLst>
          </p:cNvPr>
          <p:cNvSpPr>
            <a:spLocks/>
          </p:cNvSpPr>
          <p:nvPr/>
        </p:nvSpPr>
        <p:spPr bwMode="auto">
          <a:xfrm>
            <a:off x="7188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7" name="Freeform 67">
            <a:extLst>
              <a:ext uri="{FF2B5EF4-FFF2-40B4-BE49-F238E27FC236}">
                <a16:creationId xmlns:a16="http://schemas.microsoft.com/office/drawing/2014/main" id="{36156E58-D9A4-4E2D-840F-5D517A7C5EDD}"/>
              </a:ext>
            </a:extLst>
          </p:cNvPr>
          <p:cNvSpPr>
            <a:spLocks/>
          </p:cNvSpPr>
          <p:nvPr/>
        </p:nvSpPr>
        <p:spPr bwMode="auto">
          <a:xfrm>
            <a:off x="6997700" y="6223000"/>
            <a:ext cx="393700" cy="25400"/>
          </a:xfrm>
          <a:custGeom>
            <a:avLst/>
            <a:gdLst>
              <a:gd name="T0" fmla="*/ 248 w 248"/>
              <a:gd name="T1" fmla="*/ 16 h 16"/>
              <a:gd name="T2" fmla="*/ 248 w 248"/>
              <a:gd name="T3" fmla="*/ 0 h 16"/>
              <a:gd name="T4" fmla="*/ 8 w 248"/>
              <a:gd name="T5" fmla="*/ 0 h 16"/>
              <a:gd name="T6" fmla="*/ 0 w 248"/>
              <a:gd name="T7" fmla="*/ 8 h 16"/>
              <a:gd name="T8" fmla="*/ 0 w 248"/>
              <a:gd name="T9" fmla="*/ 16 h 16"/>
              <a:gd name="T10" fmla="*/ 8 w 248"/>
              <a:gd name="T11" fmla="*/ 16 h 16"/>
              <a:gd name="T12" fmla="*/ 248 w 248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8" h="16">
                <a:moveTo>
                  <a:pt x="248" y="16"/>
                </a:moveTo>
                <a:lnTo>
                  <a:pt x="248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8" name="Freeform 68">
            <a:extLst>
              <a:ext uri="{FF2B5EF4-FFF2-40B4-BE49-F238E27FC236}">
                <a16:creationId xmlns:a16="http://schemas.microsoft.com/office/drawing/2014/main" id="{9B67EE7D-0E6D-41F6-B6CE-8B78D574B81F}"/>
              </a:ext>
            </a:extLst>
          </p:cNvPr>
          <p:cNvSpPr>
            <a:spLocks/>
          </p:cNvSpPr>
          <p:nvPr/>
        </p:nvSpPr>
        <p:spPr bwMode="auto">
          <a:xfrm>
            <a:off x="6997700" y="5524500"/>
            <a:ext cx="215900" cy="723900"/>
          </a:xfrm>
          <a:custGeom>
            <a:avLst/>
            <a:gdLst>
              <a:gd name="T0" fmla="*/ 0 w 136"/>
              <a:gd name="T1" fmla="*/ 448 h 456"/>
              <a:gd name="T2" fmla="*/ 16 w 136"/>
              <a:gd name="T3" fmla="*/ 456 h 456"/>
              <a:gd name="T4" fmla="*/ 136 w 136"/>
              <a:gd name="T5" fmla="*/ 8 h 456"/>
              <a:gd name="T6" fmla="*/ 120 w 136"/>
              <a:gd name="T7" fmla="*/ 8 h 456"/>
              <a:gd name="T8" fmla="*/ 136 w 136"/>
              <a:gd name="T9" fmla="*/ 0 h 456"/>
              <a:gd name="T10" fmla="*/ 120 w 136"/>
              <a:gd name="T11" fmla="*/ 0 h 456"/>
              <a:gd name="T12" fmla="*/ 0 w 136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456">
                <a:moveTo>
                  <a:pt x="0" y="448"/>
                </a:moveTo>
                <a:lnTo>
                  <a:pt x="16" y="456"/>
                </a:lnTo>
                <a:lnTo>
                  <a:pt x="136" y="8"/>
                </a:lnTo>
                <a:lnTo>
                  <a:pt x="120" y="8"/>
                </a:lnTo>
                <a:lnTo>
                  <a:pt x="136" y="0"/>
                </a:lnTo>
                <a:lnTo>
                  <a:pt x="120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49" name="Freeform 69">
            <a:extLst>
              <a:ext uri="{FF2B5EF4-FFF2-40B4-BE49-F238E27FC236}">
                <a16:creationId xmlns:a16="http://schemas.microsoft.com/office/drawing/2014/main" id="{98DCA9FE-6F64-4AA5-985B-10943333912E}"/>
              </a:ext>
            </a:extLst>
          </p:cNvPr>
          <p:cNvSpPr>
            <a:spLocks/>
          </p:cNvSpPr>
          <p:nvPr/>
        </p:nvSpPr>
        <p:spPr bwMode="auto">
          <a:xfrm>
            <a:off x="5537200" y="5524500"/>
            <a:ext cx="368300" cy="469900"/>
          </a:xfrm>
          <a:custGeom>
            <a:avLst/>
            <a:gdLst>
              <a:gd name="T0" fmla="*/ 112 w 232"/>
              <a:gd name="T1" fmla="*/ 0 h 296"/>
              <a:gd name="T2" fmla="*/ 232 w 232"/>
              <a:gd name="T3" fmla="*/ 296 h 296"/>
              <a:gd name="T4" fmla="*/ 0 w 232"/>
              <a:gd name="T5" fmla="*/ 296 h 296"/>
              <a:gd name="T6" fmla="*/ 112 w 232"/>
              <a:gd name="T7" fmla="*/ 0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296">
                <a:moveTo>
                  <a:pt x="112" y="0"/>
                </a:moveTo>
                <a:lnTo>
                  <a:pt x="232" y="296"/>
                </a:lnTo>
                <a:lnTo>
                  <a:pt x="0" y="296"/>
                </a:lnTo>
                <a:lnTo>
                  <a:pt x="1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0" name="Freeform 70">
            <a:extLst>
              <a:ext uri="{FF2B5EF4-FFF2-40B4-BE49-F238E27FC236}">
                <a16:creationId xmlns:a16="http://schemas.microsoft.com/office/drawing/2014/main" id="{89C1DD1B-97C9-4C08-B182-D227105275C9}"/>
              </a:ext>
            </a:extLst>
          </p:cNvPr>
          <p:cNvSpPr>
            <a:spLocks/>
          </p:cNvSpPr>
          <p:nvPr/>
        </p:nvSpPr>
        <p:spPr bwMode="auto">
          <a:xfrm>
            <a:off x="5702300" y="5524500"/>
            <a:ext cx="228600" cy="482600"/>
          </a:xfrm>
          <a:custGeom>
            <a:avLst/>
            <a:gdLst>
              <a:gd name="T0" fmla="*/ 16 w 144"/>
              <a:gd name="T1" fmla="*/ 0 h 304"/>
              <a:gd name="T2" fmla="*/ 0 w 144"/>
              <a:gd name="T3" fmla="*/ 8 h 304"/>
              <a:gd name="T4" fmla="*/ 120 w 144"/>
              <a:gd name="T5" fmla="*/ 304 h 304"/>
              <a:gd name="T6" fmla="*/ 128 w 144"/>
              <a:gd name="T7" fmla="*/ 304 h 304"/>
              <a:gd name="T8" fmla="*/ 144 w 144"/>
              <a:gd name="T9" fmla="*/ 304 h 304"/>
              <a:gd name="T10" fmla="*/ 136 w 144"/>
              <a:gd name="T11" fmla="*/ 296 h 304"/>
              <a:gd name="T12" fmla="*/ 16 w 144"/>
              <a:gd name="T13" fmla="*/ 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304">
                <a:moveTo>
                  <a:pt x="16" y="0"/>
                </a:moveTo>
                <a:lnTo>
                  <a:pt x="0" y="8"/>
                </a:lnTo>
                <a:lnTo>
                  <a:pt x="120" y="304"/>
                </a:lnTo>
                <a:lnTo>
                  <a:pt x="128" y="304"/>
                </a:lnTo>
                <a:lnTo>
                  <a:pt x="144" y="304"/>
                </a:lnTo>
                <a:lnTo>
                  <a:pt x="136" y="29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1" name="Freeform 71">
            <a:extLst>
              <a:ext uri="{FF2B5EF4-FFF2-40B4-BE49-F238E27FC236}">
                <a16:creationId xmlns:a16="http://schemas.microsoft.com/office/drawing/2014/main" id="{CB1D9C7D-138C-4F42-9145-B3CEAF747864}"/>
              </a:ext>
            </a:extLst>
          </p:cNvPr>
          <p:cNvSpPr>
            <a:spLocks/>
          </p:cNvSpPr>
          <p:nvPr/>
        </p:nvSpPr>
        <p:spPr bwMode="auto">
          <a:xfrm>
            <a:off x="5524500" y="59817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2" name="Freeform 72">
            <a:extLst>
              <a:ext uri="{FF2B5EF4-FFF2-40B4-BE49-F238E27FC236}">
                <a16:creationId xmlns:a16="http://schemas.microsoft.com/office/drawing/2014/main" id="{D636967B-191A-4852-BA42-BD74B7896EB5}"/>
              </a:ext>
            </a:extLst>
          </p:cNvPr>
          <p:cNvSpPr>
            <a:spLocks/>
          </p:cNvSpPr>
          <p:nvPr/>
        </p:nvSpPr>
        <p:spPr bwMode="auto">
          <a:xfrm>
            <a:off x="5524500" y="5486400"/>
            <a:ext cx="203200" cy="520700"/>
          </a:xfrm>
          <a:custGeom>
            <a:avLst/>
            <a:gdLst>
              <a:gd name="T0" fmla="*/ 0 w 128"/>
              <a:gd name="T1" fmla="*/ 320 h 328"/>
              <a:gd name="T2" fmla="*/ 16 w 128"/>
              <a:gd name="T3" fmla="*/ 328 h 328"/>
              <a:gd name="T4" fmla="*/ 128 w 128"/>
              <a:gd name="T5" fmla="*/ 32 h 328"/>
              <a:gd name="T6" fmla="*/ 128 w 128"/>
              <a:gd name="T7" fmla="*/ 24 h 328"/>
              <a:gd name="T8" fmla="*/ 120 w 128"/>
              <a:gd name="T9" fmla="*/ 0 h 328"/>
              <a:gd name="T10" fmla="*/ 112 w 128"/>
              <a:gd name="T11" fmla="*/ 24 h 328"/>
              <a:gd name="T12" fmla="*/ 0 w 128"/>
              <a:gd name="T13" fmla="*/ 320 h 3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328">
                <a:moveTo>
                  <a:pt x="0" y="320"/>
                </a:moveTo>
                <a:lnTo>
                  <a:pt x="16" y="328"/>
                </a:lnTo>
                <a:lnTo>
                  <a:pt x="128" y="32"/>
                </a:lnTo>
                <a:lnTo>
                  <a:pt x="128" y="24"/>
                </a:lnTo>
                <a:lnTo>
                  <a:pt x="120" y="0"/>
                </a:lnTo>
                <a:lnTo>
                  <a:pt x="112" y="24"/>
                </a:lnTo>
                <a:lnTo>
                  <a:pt x="0" y="32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3" name="Freeform 73">
            <a:extLst>
              <a:ext uri="{FF2B5EF4-FFF2-40B4-BE49-F238E27FC236}">
                <a16:creationId xmlns:a16="http://schemas.microsoft.com/office/drawing/2014/main" id="{617A8680-97CA-4114-B890-AB2397084B2A}"/>
              </a:ext>
            </a:extLst>
          </p:cNvPr>
          <p:cNvSpPr>
            <a:spLocks/>
          </p:cNvSpPr>
          <p:nvPr/>
        </p:nvSpPr>
        <p:spPr bwMode="auto">
          <a:xfrm>
            <a:off x="6261100" y="5524500"/>
            <a:ext cx="368300" cy="711200"/>
          </a:xfrm>
          <a:custGeom>
            <a:avLst/>
            <a:gdLst>
              <a:gd name="T0" fmla="*/ 120 w 232"/>
              <a:gd name="T1" fmla="*/ 0 h 448"/>
              <a:gd name="T2" fmla="*/ 232 w 232"/>
              <a:gd name="T3" fmla="*/ 448 h 448"/>
              <a:gd name="T4" fmla="*/ 0 w 232"/>
              <a:gd name="T5" fmla="*/ 448 h 448"/>
              <a:gd name="T6" fmla="*/ 120 w 232"/>
              <a:gd name="T7" fmla="*/ 0 h 4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" h="448">
                <a:moveTo>
                  <a:pt x="120" y="0"/>
                </a:moveTo>
                <a:lnTo>
                  <a:pt x="232" y="448"/>
                </a:lnTo>
                <a:lnTo>
                  <a:pt x="0" y="448"/>
                </a:lnTo>
                <a:lnTo>
                  <a:pt x="12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4" name="Freeform 74">
            <a:extLst>
              <a:ext uri="{FF2B5EF4-FFF2-40B4-BE49-F238E27FC236}">
                <a16:creationId xmlns:a16="http://schemas.microsoft.com/office/drawing/2014/main" id="{57EE9266-0BD9-4B0F-AF77-92F9A28DBAA3}"/>
              </a:ext>
            </a:extLst>
          </p:cNvPr>
          <p:cNvSpPr>
            <a:spLocks/>
          </p:cNvSpPr>
          <p:nvPr/>
        </p:nvSpPr>
        <p:spPr bwMode="auto">
          <a:xfrm>
            <a:off x="6426200" y="5524500"/>
            <a:ext cx="228600" cy="723900"/>
          </a:xfrm>
          <a:custGeom>
            <a:avLst/>
            <a:gdLst>
              <a:gd name="T0" fmla="*/ 16 w 144"/>
              <a:gd name="T1" fmla="*/ 0 h 456"/>
              <a:gd name="T2" fmla="*/ 0 w 144"/>
              <a:gd name="T3" fmla="*/ 8 h 456"/>
              <a:gd name="T4" fmla="*/ 120 w 144"/>
              <a:gd name="T5" fmla="*/ 456 h 456"/>
              <a:gd name="T6" fmla="*/ 128 w 144"/>
              <a:gd name="T7" fmla="*/ 456 h 456"/>
              <a:gd name="T8" fmla="*/ 144 w 144"/>
              <a:gd name="T9" fmla="*/ 456 h 456"/>
              <a:gd name="T10" fmla="*/ 136 w 144"/>
              <a:gd name="T11" fmla="*/ 448 h 456"/>
              <a:gd name="T12" fmla="*/ 16 w 144"/>
              <a:gd name="T13" fmla="*/ 0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4" h="456">
                <a:moveTo>
                  <a:pt x="16" y="0"/>
                </a:moveTo>
                <a:lnTo>
                  <a:pt x="0" y="8"/>
                </a:lnTo>
                <a:lnTo>
                  <a:pt x="120" y="456"/>
                </a:lnTo>
                <a:lnTo>
                  <a:pt x="128" y="456"/>
                </a:lnTo>
                <a:lnTo>
                  <a:pt x="144" y="456"/>
                </a:lnTo>
                <a:lnTo>
                  <a:pt x="136" y="448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5" name="Freeform 75">
            <a:extLst>
              <a:ext uri="{FF2B5EF4-FFF2-40B4-BE49-F238E27FC236}">
                <a16:creationId xmlns:a16="http://schemas.microsoft.com/office/drawing/2014/main" id="{8743AAEE-E80C-4977-B1AE-31CE060CA630}"/>
              </a:ext>
            </a:extLst>
          </p:cNvPr>
          <p:cNvSpPr>
            <a:spLocks/>
          </p:cNvSpPr>
          <p:nvPr/>
        </p:nvSpPr>
        <p:spPr bwMode="auto">
          <a:xfrm>
            <a:off x="6248400" y="6223000"/>
            <a:ext cx="381000" cy="25400"/>
          </a:xfrm>
          <a:custGeom>
            <a:avLst/>
            <a:gdLst>
              <a:gd name="T0" fmla="*/ 240 w 240"/>
              <a:gd name="T1" fmla="*/ 16 h 16"/>
              <a:gd name="T2" fmla="*/ 240 w 240"/>
              <a:gd name="T3" fmla="*/ 0 h 16"/>
              <a:gd name="T4" fmla="*/ 8 w 240"/>
              <a:gd name="T5" fmla="*/ 0 h 16"/>
              <a:gd name="T6" fmla="*/ 0 w 240"/>
              <a:gd name="T7" fmla="*/ 8 h 16"/>
              <a:gd name="T8" fmla="*/ 0 w 240"/>
              <a:gd name="T9" fmla="*/ 16 h 16"/>
              <a:gd name="T10" fmla="*/ 8 w 240"/>
              <a:gd name="T11" fmla="*/ 16 h 16"/>
              <a:gd name="T12" fmla="*/ 240 w 240"/>
              <a:gd name="T13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16">
                <a:moveTo>
                  <a:pt x="240" y="16"/>
                </a:moveTo>
                <a:lnTo>
                  <a:pt x="240" y="0"/>
                </a:lnTo>
                <a:lnTo>
                  <a:pt x="8" y="0"/>
                </a:lnTo>
                <a:lnTo>
                  <a:pt x="0" y="8"/>
                </a:lnTo>
                <a:lnTo>
                  <a:pt x="0" y="16"/>
                </a:lnTo>
                <a:lnTo>
                  <a:pt x="8" y="16"/>
                </a:lnTo>
                <a:lnTo>
                  <a:pt x="24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6" name="Freeform 76">
            <a:extLst>
              <a:ext uri="{FF2B5EF4-FFF2-40B4-BE49-F238E27FC236}">
                <a16:creationId xmlns:a16="http://schemas.microsoft.com/office/drawing/2014/main" id="{119F07C1-0984-4D20-B249-5BDB7FE9A24B}"/>
              </a:ext>
            </a:extLst>
          </p:cNvPr>
          <p:cNvSpPr>
            <a:spLocks/>
          </p:cNvSpPr>
          <p:nvPr/>
        </p:nvSpPr>
        <p:spPr bwMode="auto">
          <a:xfrm>
            <a:off x="6248400" y="5524500"/>
            <a:ext cx="203200" cy="723900"/>
          </a:xfrm>
          <a:custGeom>
            <a:avLst/>
            <a:gdLst>
              <a:gd name="T0" fmla="*/ 0 w 128"/>
              <a:gd name="T1" fmla="*/ 448 h 456"/>
              <a:gd name="T2" fmla="*/ 16 w 128"/>
              <a:gd name="T3" fmla="*/ 456 h 456"/>
              <a:gd name="T4" fmla="*/ 128 w 128"/>
              <a:gd name="T5" fmla="*/ 8 h 456"/>
              <a:gd name="T6" fmla="*/ 112 w 128"/>
              <a:gd name="T7" fmla="*/ 8 h 456"/>
              <a:gd name="T8" fmla="*/ 128 w 128"/>
              <a:gd name="T9" fmla="*/ 0 h 456"/>
              <a:gd name="T10" fmla="*/ 112 w 128"/>
              <a:gd name="T11" fmla="*/ 0 h 456"/>
              <a:gd name="T12" fmla="*/ 0 w 128"/>
              <a:gd name="T13" fmla="*/ 448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8" h="456">
                <a:moveTo>
                  <a:pt x="0" y="448"/>
                </a:moveTo>
                <a:lnTo>
                  <a:pt x="16" y="456"/>
                </a:lnTo>
                <a:lnTo>
                  <a:pt x="128" y="8"/>
                </a:lnTo>
                <a:lnTo>
                  <a:pt x="112" y="8"/>
                </a:lnTo>
                <a:lnTo>
                  <a:pt x="128" y="0"/>
                </a:lnTo>
                <a:lnTo>
                  <a:pt x="112" y="0"/>
                </a:lnTo>
                <a:lnTo>
                  <a:pt x="0" y="4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7" name="Freeform 77">
            <a:extLst>
              <a:ext uri="{FF2B5EF4-FFF2-40B4-BE49-F238E27FC236}">
                <a16:creationId xmlns:a16="http://schemas.microsoft.com/office/drawing/2014/main" id="{747EA89C-05D6-4A69-9A03-FCE67A89A710}"/>
              </a:ext>
            </a:extLst>
          </p:cNvPr>
          <p:cNvSpPr>
            <a:spLocks/>
          </p:cNvSpPr>
          <p:nvPr/>
        </p:nvSpPr>
        <p:spPr bwMode="auto">
          <a:xfrm>
            <a:off x="6083300" y="50292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8" name="Freeform 78">
            <a:extLst>
              <a:ext uri="{FF2B5EF4-FFF2-40B4-BE49-F238E27FC236}">
                <a16:creationId xmlns:a16="http://schemas.microsoft.com/office/drawing/2014/main" id="{0F6F09EC-B635-4872-A306-86DBD154DB9A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9" name="Freeform 79">
            <a:extLst>
              <a:ext uri="{FF2B5EF4-FFF2-40B4-BE49-F238E27FC236}">
                <a16:creationId xmlns:a16="http://schemas.microsoft.com/office/drawing/2014/main" id="{64ADDFEE-FE03-42C4-848B-5A49FBB49E0F}"/>
              </a:ext>
            </a:extLst>
          </p:cNvPr>
          <p:cNvSpPr>
            <a:spLocks/>
          </p:cNvSpPr>
          <p:nvPr/>
        </p:nvSpPr>
        <p:spPr bwMode="auto">
          <a:xfrm>
            <a:off x="5334000" y="5029200"/>
            <a:ext cx="762000" cy="266700"/>
          </a:xfrm>
          <a:custGeom>
            <a:avLst/>
            <a:gdLst>
              <a:gd name="T0" fmla="*/ 480 w 480"/>
              <a:gd name="T1" fmla="*/ 16 h 168"/>
              <a:gd name="T2" fmla="*/ 472 w 480"/>
              <a:gd name="T3" fmla="*/ 0 h 168"/>
              <a:gd name="T4" fmla="*/ 0 w 480"/>
              <a:gd name="T5" fmla="*/ 152 h 168"/>
              <a:gd name="T6" fmla="*/ 8 w 480"/>
              <a:gd name="T7" fmla="*/ 168 h 168"/>
              <a:gd name="T8" fmla="*/ 480 w 480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0" h="168">
                <a:moveTo>
                  <a:pt x="480" y="16"/>
                </a:moveTo>
                <a:lnTo>
                  <a:pt x="472" y="0"/>
                </a:lnTo>
                <a:lnTo>
                  <a:pt x="0" y="152"/>
                </a:lnTo>
                <a:lnTo>
                  <a:pt x="8" y="168"/>
                </a:lnTo>
                <a:lnTo>
                  <a:pt x="480" y="1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0" name="Freeform 80">
            <a:extLst>
              <a:ext uri="{FF2B5EF4-FFF2-40B4-BE49-F238E27FC236}">
                <a16:creationId xmlns:a16="http://schemas.microsoft.com/office/drawing/2014/main" id="{4C73635E-85A0-4CCE-BF7F-C18A8321CC7D}"/>
              </a:ext>
            </a:extLst>
          </p:cNvPr>
          <p:cNvSpPr>
            <a:spLocks/>
          </p:cNvSpPr>
          <p:nvPr/>
        </p:nvSpPr>
        <p:spPr bwMode="auto">
          <a:xfrm>
            <a:off x="5715000" y="5511800"/>
            <a:ext cx="25400" cy="38100"/>
          </a:xfrm>
          <a:custGeom>
            <a:avLst/>
            <a:gdLst>
              <a:gd name="T0" fmla="*/ 0 w 16"/>
              <a:gd name="T1" fmla="*/ 16 h 24"/>
              <a:gd name="T2" fmla="*/ 8 w 16"/>
              <a:gd name="T3" fmla="*/ 24 h 24"/>
              <a:gd name="T4" fmla="*/ 16 w 16"/>
              <a:gd name="T5" fmla="*/ 8 h 24"/>
              <a:gd name="T6" fmla="*/ 8 w 16"/>
              <a:gd name="T7" fmla="*/ 0 h 24"/>
              <a:gd name="T8" fmla="*/ 0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0" y="16"/>
                </a:moveTo>
                <a:lnTo>
                  <a:pt x="8" y="24"/>
                </a:lnTo>
                <a:lnTo>
                  <a:pt x="16" y="8"/>
                </a:lnTo>
                <a:lnTo>
                  <a:pt x="8" y="0"/>
                </a:lnTo>
                <a:lnTo>
                  <a:pt x="0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1" name="Freeform 81">
            <a:extLst>
              <a:ext uri="{FF2B5EF4-FFF2-40B4-BE49-F238E27FC236}">
                <a16:creationId xmlns:a16="http://schemas.microsoft.com/office/drawing/2014/main" id="{B01F0816-A707-4377-AD3D-5462C18CC914}"/>
              </a:ext>
            </a:extLst>
          </p:cNvPr>
          <p:cNvSpPr>
            <a:spLocks/>
          </p:cNvSpPr>
          <p:nvPr/>
        </p:nvSpPr>
        <p:spPr bwMode="auto">
          <a:xfrm>
            <a:off x="53213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0 w 16"/>
              <a:gd name="T3" fmla="*/ 16 h 16"/>
              <a:gd name="T4" fmla="*/ 8 w 16"/>
              <a:gd name="T5" fmla="*/ 0 h 16"/>
              <a:gd name="T6" fmla="*/ 16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2" name="Freeform 82">
            <a:extLst>
              <a:ext uri="{FF2B5EF4-FFF2-40B4-BE49-F238E27FC236}">
                <a16:creationId xmlns:a16="http://schemas.microsoft.com/office/drawing/2014/main" id="{D2906049-969F-4290-A047-234105B38C26}"/>
              </a:ext>
            </a:extLst>
          </p:cNvPr>
          <p:cNvSpPr>
            <a:spLocks/>
          </p:cNvSpPr>
          <p:nvPr/>
        </p:nvSpPr>
        <p:spPr bwMode="auto">
          <a:xfrm>
            <a:off x="5334000" y="5270500"/>
            <a:ext cx="393700" cy="266700"/>
          </a:xfrm>
          <a:custGeom>
            <a:avLst/>
            <a:gdLst>
              <a:gd name="T0" fmla="*/ 240 w 248"/>
              <a:gd name="T1" fmla="*/ 168 h 168"/>
              <a:gd name="T2" fmla="*/ 248 w 248"/>
              <a:gd name="T3" fmla="*/ 152 h 168"/>
              <a:gd name="T4" fmla="*/ 8 w 248"/>
              <a:gd name="T5" fmla="*/ 0 h 168"/>
              <a:gd name="T6" fmla="*/ 0 w 248"/>
              <a:gd name="T7" fmla="*/ 16 h 168"/>
              <a:gd name="T8" fmla="*/ 240 w 248"/>
              <a:gd name="T9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68">
                <a:moveTo>
                  <a:pt x="240" y="168"/>
                </a:moveTo>
                <a:lnTo>
                  <a:pt x="248" y="152"/>
                </a:lnTo>
                <a:lnTo>
                  <a:pt x="8" y="0"/>
                </a:lnTo>
                <a:lnTo>
                  <a:pt x="0" y="16"/>
                </a:lnTo>
                <a:lnTo>
                  <a:pt x="240" y="16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3" name="Freeform 83">
            <a:extLst>
              <a:ext uri="{FF2B5EF4-FFF2-40B4-BE49-F238E27FC236}">
                <a16:creationId xmlns:a16="http://schemas.microsoft.com/office/drawing/2014/main" id="{F068B5DD-2D9A-4F5A-A5CF-3325E0ED3373}"/>
              </a:ext>
            </a:extLst>
          </p:cNvPr>
          <p:cNvSpPr>
            <a:spLocks/>
          </p:cNvSpPr>
          <p:nvPr/>
        </p:nvSpPr>
        <p:spPr bwMode="auto">
          <a:xfrm>
            <a:off x="6819900" y="5270500"/>
            <a:ext cx="25400" cy="25400"/>
          </a:xfrm>
          <a:custGeom>
            <a:avLst/>
            <a:gdLst>
              <a:gd name="T0" fmla="*/ 16 w 16"/>
              <a:gd name="T1" fmla="*/ 0 h 16"/>
              <a:gd name="T2" fmla="*/ 8 w 16"/>
              <a:gd name="T3" fmla="*/ 0 h 16"/>
              <a:gd name="T4" fmla="*/ 0 w 16"/>
              <a:gd name="T5" fmla="*/ 16 h 16"/>
              <a:gd name="T6" fmla="*/ 8 w 16"/>
              <a:gd name="T7" fmla="*/ 16 h 16"/>
              <a:gd name="T8" fmla="*/ 16 w 16"/>
              <a:gd name="T9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16" y="0"/>
                </a:moveTo>
                <a:lnTo>
                  <a:pt x="8" y="0"/>
                </a:lnTo>
                <a:lnTo>
                  <a:pt x="0" y="16"/>
                </a:lnTo>
                <a:lnTo>
                  <a:pt x="8" y="16"/>
                </a:lnTo>
                <a:lnTo>
                  <a:pt x="1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4" name="Freeform 84">
            <a:extLst>
              <a:ext uri="{FF2B5EF4-FFF2-40B4-BE49-F238E27FC236}">
                <a16:creationId xmlns:a16="http://schemas.microsoft.com/office/drawing/2014/main" id="{7B46D2E3-4C2A-46F8-93FB-1D6BE74F0BE4}"/>
              </a:ext>
            </a:extLst>
          </p:cNvPr>
          <p:cNvSpPr>
            <a:spLocks/>
          </p:cNvSpPr>
          <p:nvPr/>
        </p:nvSpPr>
        <p:spPr bwMode="auto">
          <a:xfrm>
            <a:off x="7200900" y="5511800"/>
            <a:ext cx="25400" cy="38100"/>
          </a:xfrm>
          <a:custGeom>
            <a:avLst/>
            <a:gdLst>
              <a:gd name="T0" fmla="*/ 8 w 16"/>
              <a:gd name="T1" fmla="*/ 0 h 24"/>
              <a:gd name="T2" fmla="*/ 16 w 16"/>
              <a:gd name="T3" fmla="*/ 8 h 24"/>
              <a:gd name="T4" fmla="*/ 8 w 16"/>
              <a:gd name="T5" fmla="*/ 24 h 24"/>
              <a:gd name="T6" fmla="*/ 0 w 16"/>
              <a:gd name="T7" fmla="*/ 16 h 24"/>
              <a:gd name="T8" fmla="*/ 8 w 16"/>
              <a:gd name="T9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8" y="0"/>
                </a:moveTo>
                <a:lnTo>
                  <a:pt x="16" y="8"/>
                </a:lnTo>
                <a:lnTo>
                  <a:pt x="8" y="24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5" name="Freeform 85">
            <a:extLst>
              <a:ext uri="{FF2B5EF4-FFF2-40B4-BE49-F238E27FC236}">
                <a16:creationId xmlns:a16="http://schemas.microsoft.com/office/drawing/2014/main" id="{3567F8CD-0323-48F0-97D7-06E5B5975E4D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381000" cy="266700"/>
          </a:xfrm>
          <a:custGeom>
            <a:avLst/>
            <a:gdLst>
              <a:gd name="T0" fmla="*/ 8 w 240"/>
              <a:gd name="T1" fmla="*/ 0 h 168"/>
              <a:gd name="T2" fmla="*/ 0 w 240"/>
              <a:gd name="T3" fmla="*/ 16 h 168"/>
              <a:gd name="T4" fmla="*/ 232 w 240"/>
              <a:gd name="T5" fmla="*/ 168 h 168"/>
              <a:gd name="T6" fmla="*/ 240 w 240"/>
              <a:gd name="T7" fmla="*/ 152 h 168"/>
              <a:gd name="T8" fmla="*/ 8 w 240"/>
              <a:gd name="T9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" h="168">
                <a:moveTo>
                  <a:pt x="8" y="0"/>
                </a:moveTo>
                <a:lnTo>
                  <a:pt x="0" y="16"/>
                </a:lnTo>
                <a:lnTo>
                  <a:pt x="232" y="168"/>
                </a:lnTo>
                <a:lnTo>
                  <a:pt x="240" y="152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6" name="Freeform 86">
            <a:extLst>
              <a:ext uri="{FF2B5EF4-FFF2-40B4-BE49-F238E27FC236}">
                <a16:creationId xmlns:a16="http://schemas.microsoft.com/office/drawing/2014/main" id="{D23F94E1-3D64-4F0E-B387-163DEA7B1492}"/>
              </a:ext>
            </a:extLst>
          </p:cNvPr>
          <p:cNvSpPr>
            <a:spLocks/>
          </p:cNvSpPr>
          <p:nvPr/>
        </p:nvSpPr>
        <p:spPr bwMode="auto">
          <a:xfrm>
            <a:off x="6832600" y="5270500"/>
            <a:ext cx="25400" cy="25400"/>
          </a:xfrm>
          <a:custGeom>
            <a:avLst/>
            <a:gdLst>
              <a:gd name="T0" fmla="*/ 8 w 16"/>
              <a:gd name="T1" fmla="*/ 16 h 16"/>
              <a:gd name="T2" fmla="*/ 16 w 16"/>
              <a:gd name="T3" fmla="*/ 16 h 16"/>
              <a:gd name="T4" fmla="*/ 8 w 16"/>
              <a:gd name="T5" fmla="*/ 0 h 16"/>
              <a:gd name="T6" fmla="*/ 0 w 16"/>
              <a:gd name="T7" fmla="*/ 0 h 16"/>
              <a:gd name="T8" fmla="*/ 8 w 16"/>
              <a:gd name="T9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16">
                <a:moveTo>
                  <a:pt x="8" y="16"/>
                </a:moveTo>
                <a:lnTo>
                  <a:pt x="16" y="16"/>
                </a:lnTo>
                <a:lnTo>
                  <a:pt x="8" y="0"/>
                </a:lnTo>
                <a:lnTo>
                  <a:pt x="0" y="0"/>
                </a:lnTo>
                <a:lnTo>
                  <a:pt x="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7" name="Freeform 87">
            <a:extLst>
              <a:ext uri="{FF2B5EF4-FFF2-40B4-BE49-F238E27FC236}">
                <a16:creationId xmlns:a16="http://schemas.microsoft.com/office/drawing/2014/main" id="{3D91D72F-831E-41BC-9E10-C06D1A2B3677}"/>
              </a:ext>
            </a:extLst>
          </p:cNvPr>
          <p:cNvSpPr>
            <a:spLocks/>
          </p:cNvSpPr>
          <p:nvPr/>
        </p:nvSpPr>
        <p:spPr bwMode="auto">
          <a:xfrm>
            <a:off x="6426200" y="5511800"/>
            <a:ext cx="25400" cy="38100"/>
          </a:xfrm>
          <a:custGeom>
            <a:avLst/>
            <a:gdLst>
              <a:gd name="T0" fmla="*/ 16 w 16"/>
              <a:gd name="T1" fmla="*/ 16 h 24"/>
              <a:gd name="T2" fmla="*/ 8 w 16"/>
              <a:gd name="T3" fmla="*/ 24 h 24"/>
              <a:gd name="T4" fmla="*/ 0 w 16"/>
              <a:gd name="T5" fmla="*/ 8 h 24"/>
              <a:gd name="T6" fmla="*/ 8 w 16"/>
              <a:gd name="T7" fmla="*/ 0 h 24"/>
              <a:gd name="T8" fmla="*/ 16 w 16"/>
              <a:gd name="T9" fmla="*/ 16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" h="24">
                <a:moveTo>
                  <a:pt x="16" y="16"/>
                </a:move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8" name="Freeform 88">
            <a:extLst>
              <a:ext uri="{FF2B5EF4-FFF2-40B4-BE49-F238E27FC236}">
                <a16:creationId xmlns:a16="http://schemas.microsoft.com/office/drawing/2014/main" id="{2C5934BB-99BF-469A-8876-B03E8ACC3A4A}"/>
              </a:ext>
            </a:extLst>
          </p:cNvPr>
          <p:cNvSpPr>
            <a:spLocks/>
          </p:cNvSpPr>
          <p:nvPr/>
        </p:nvSpPr>
        <p:spPr bwMode="auto">
          <a:xfrm>
            <a:off x="6438900" y="5270500"/>
            <a:ext cx="406400" cy="266700"/>
          </a:xfrm>
          <a:custGeom>
            <a:avLst/>
            <a:gdLst>
              <a:gd name="T0" fmla="*/ 256 w 256"/>
              <a:gd name="T1" fmla="*/ 16 h 168"/>
              <a:gd name="T2" fmla="*/ 248 w 256"/>
              <a:gd name="T3" fmla="*/ 0 h 168"/>
              <a:gd name="T4" fmla="*/ 0 w 256"/>
              <a:gd name="T5" fmla="*/ 152 h 168"/>
              <a:gd name="T6" fmla="*/ 8 w 256"/>
              <a:gd name="T7" fmla="*/ 168 h 168"/>
              <a:gd name="T8" fmla="*/ 256 w 256"/>
              <a:gd name="T9" fmla="*/ 16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6" h="168">
                <a:moveTo>
                  <a:pt x="256" y="16"/>
                </a:moveTo>
                <a:lnTo>
                  <a:pt x="248" y="0"/>
                </a:lnTo>
                <a:lnTo>
                  <a:pt x="0" y="152"/>
                </a:lnTo>
                <a:lnTo>
                  <a:pt x="8" y="168"/>
                </a:lnTo>
                <a:lnTo>
                  <a:pt x="256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69" name="Oval 89">
            <a:extLst>
              <a:ext uri="{FF2B5EF4-FFF2-40B4-BE49-F238E27FC236}">
                <a16:creationId xmlns:a16="http://schemas.microsoft.com/office/drawing/2014/main" id="{199BD0B6-1843-4370-B4F6-4FEA1C41D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0" name="Oval 90">
            <a:extLst>
              <a:ext uri="{FF2B5EF4-FFF2-40B4-BE49-F238E27FC236}">
                <a16:creationId xmlns:a16="http://schemas.microsoft.com/office/drawing/2014/main" id="{AE5CC907-7E42-4837-AC0E-E328FA7FA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1" name="Oval 91">
            <a:extLst>
              <a:ext uri="{FF2B5EF4-FFF2-40B4-BE49-F238E27FC236}">
                <a16:creationId xmlns:a16="http://schemas.microsoft.com/office/drawing/2014/main" id="{075828F0-7AB7-4A7D-B4AD-4E58F121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2" name="Oval 92">
            <a:extLst>
              <a:ext uri="{FF2B5EF4-FFF2-40B4-BE49-F238E27FC236}">
                <a16:creationId xmlns:a16="http://schemas.microsoft.com/office/drawing/2014/main" id="{CEEFFDCE-8A52-45C7-AA74-5C3E474BD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927600"/>
            <a:ext cx="1778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3" name="Oval 93">
            <a:extLst>
              <a:ext uri="{FF2B5EF4-FFF2-40B4-BE49-F238E27FC236}">
                <a16:creationId xmlns:a16="http://schemas.microsoft.com/office/drawing/2014/main" id="{29FEBDDC-45C9-42B0-A333-5989A8053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4" name="Oval 94">
            <a:extLst>
              <a:ext uri="{FF2B5EF4-FFF2-40B4-BE49-F238E27FC236}">
                <a16:creationId xmlns:a16="http://schemas.microsoft.com/office/drawing/2014/main" id="{4A48D494-C752-420D-B367-CEBD5F0D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100" y="5168900"/>
            <a:ext cx="190500" cy="2413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5" name="Oval 95">
            <a:extLst>
              <a:ext uri="{FF2B5EF4-FFF2-40B4-BE49-F238E27FC236}">
                <a16:creationId xmlns:a16="http://schemas.microsoft.com/office/drawing/2014/main" id="{0FD71FB8-BD1F-4924-98BB-3E3B479FE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0" y="5346700"/>
            <a:ext cx="50800" cy="50800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6" name="Freeform 96">
            <a:extLst>
              <a:ext uri="{FF2B5EF4-FFF2-40B4-BE49-F238E27FC236}">
                <a16:creationId xmlns:a16="http://schemas.microsoft.com/office/drawing/2014/main" id="{0238FE94-576A-43EE-91BB-3837D81CC592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noFill/>
          <a:ln w="12700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7" name="Freeform 97">
            <a:extLst>
              <a:ext uri="{FF2B5EF4-FFF2-40B4-BE49-F238E27FC236}">
                <a16:creationId xmlns:a16="http://schemas.microsoft.com/office/drawing/2014/main" id="{9B7E0FD8-20F3-4CCD-A06A-3B05C9957D10}"/>
              </a:ext>
            </a:extLst>
          </p:cNvPr>
          <p:cNvSpPr>
            <a:spLocks/>
          </p:cNvSpPr>
          <p:nvPr/>
        </p:nvSpPr>
        <p:spPr bwMode="auto">
          <a:xfrm>
            <a:off x="4470400" y="5295900"/>
            <a:ext cx="266700" cy="152400"/>
          </a:xfrm>
          <a:custGeom>
            <a:avLst/>
            <a:gdLst>
              <a:gd name="T0" fmla="*/ 0 w 168"/>
              <a:gd name="T1" fmla="*/ 48 h 96"/>
              <a:gd name="T2" fmla="*/ 0 w 168"/>
              <a:gd name="T3" fmla="*/ 0 h 96"/>
              <a:gd name="T4" fmla="*/ 168 w 168"/>
              <a:gd name="T5" fmla="*/ 48 h 96"/>
              <a:gd name="T6" fmla="*/ 0 w 168"/>
              <a:gd name="T7" fmla="*/ 96 h 96"/>
              <a:gd name="T8" fmla="*/ 0 w 168"/>
              <a:gd name="T9" fmla="*/ 48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96">
                <a:moveTo>
                  <a:pt x="0" y="48"/>
                </a:moveTo>
                <a:lnTo>
                  <a:pt x="0" y="0"/>
                </a:lnTo>
                <a:lnTo>
                  <a:pt x="168" y="48"/>
                </a:lnTo>
                <a:lnTo>
                  <a:pt x="0" y="96"/>
                </a:lnTo>
                <a:lnTo>
                  <a:pt x="0" y="4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8" name="Rectangle 98">
            <a:extLst>
              <a:ext uri="{FF2B5EF4-FFF2-40B4-BE49-F238E27FC236}">
                <a16:creationId xmlns:a16="http://schemas.microsoft.com/office/drawing/2014/main" id="{AF5FF217-354A-4118-B7B5-324905BE0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79" name="Rectangle 99">
            <a:extLst>
              <a:ext uri="{FF2B5EF4-FFF2-40B4-BE49-F238E27FC236}">
                <a16:creationId xmlns:a16="http://schemas.microsoft.com/office/drawing/2014/main" id="{9F4ECE88-6F06-4735-874A-54C1BC54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400" y="5346700"/>
            <a:ext cx="254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0" name="Rectangle 100">
            <a:extLst>
              <a:ext uri="{FF2B5EF4-FFF2-40B4-BE49-F238E27FC236}">
                <a16:creationId xmlns:a16="http://schemas.microsoft.com/office/drawing/2014/main" id="{538ECB79-6AF3-4DCB-9955-D0C169901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900" y="5346700"/>
            <a:ext cx="571500" cy="508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81" name="Rectangle 101">
            <a:extLst>
              <a:ext uri="{FF2B5EF4-FFF2-40B4-BE49-F238E27FC236}">
                <a16:creationId xmlns:a16="http://schemas.microsoft.com/office/drawing/2014/main" id="{00FC4994-15A6-4F04-9AAD-013DD5A01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8100" y="5080000"/>
            <a:ext cx="1284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b="1" i="1">
                <a:solidFill>
                  <a:srgbClr val="0000FF"/>
                </a:solidFill>
              </a:rPr>
              <a:t>double rotation</a:t>
            </a:r>
            <a:endParaRPr lang="en-US" altLang="en-US"/>
          </a:p>
        </p:txBody>
      </p:sp>
      <p:sp>
        <p:nvSpPr>
          <p:cNvPr id="532582" name="Rectangle 102">
            <a:extLst>
              <a:ext uri="{FF2B5EF4-FFF2-40B4-BE49-F238E27FC236}">
                <a16:creationId xmlns:a16="http://schemas.microsoft.com/office/drawing/2014/main" id="{01252F09-1DEC-462C-802E-68C8A951C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1562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583" name="Rectangle 103">
            <a:extLst>
              <a:ext uri="{FF2B5EF4-FFF2-40B4-BE49-F238E27FC236}">
                <a16:creationId xmlns:a16="http://schemas.microsoft.com/office/drawing/2014/main" id="{CBECA831-C615-48F8-B395-F224D911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56261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584" name="Rectangle 104">
            <a:extLst>
              <a:ext uri="{FF2B5EF4-FFF2-40B4-BE49-F238E27FC236}">
                <a16:creationId xmlns:a16="http://schemas.microsoft.com/office/drawing/2014/main" id="{3AD30847-712D-44D7-9109-4A90A5EAA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  <p:sp>
        <p:nvSpPr>
          <p:cNvPr id="532585" name="Rectangle 105">
            <a:extLst>
              <a:ext uri="{FF2B5EF4-FFF2-40B4-BE49-F238E27FC236}">
                <a16:creationId xmlns:a16="http://schemas.microsoft.com/office/drawing/2014/main" id="{835F9484-D720-4836-A26C-137251EE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6" name="Rectangle 106">
            <a:extLst>
              <a:ext uri="{FF2B5EF4-FFF2-40B4-BE49-F238E27FC236}">
                <a16:creationId xmlns:a16="http://schemas.microsoft.com/office/drawing/2014/main" id="{A999FC0D-390B-4BF4-A3E3-ADF5CBBF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61595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87" name="Rectangle 107">
            <a:extLst>
              <a:ext uri="{FF2B5EF4-FFF2-40B4-BE49-F238E27FC236}">
                <a16:creationId xmlns:a16="http://schemas.microsoft.com/office/drawing/2014/main" id="{104B20B0-268C-41F0-B56D-E7696517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3900" y="63119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88" name="Rectangle 108">
            <a:extLst>
              <a:ext uri="{FF2B5EF4-FFF2-40B4-BE49-F238E27FC236}">
                <a16:creationId xmlns:a16="http://schemas.microsoft.com/office/drawing/2014/main" id="{C8B9858B-A496-445E-B098-B57FB454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89" name="Rectangle 109">
            <a:extLst>
              <a:ext uri="{FF2B5EF4-FFF2-40B4-BE49-F238E27FC236}">
                <a16:creationId xmlns:a16="http://schemas.microsoft.com/office/drawing/2014/main" id="{92A90BE5-A5C2-4251-A97C-0B5F07A54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65532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0" name="Rectangle 110">
            <a:extLst>
              <a:ext uri="{FF2B5EF4-FFF2-40B4-BE49-F238E27FC236}">
                <a16:creationId xmlns:a16="http://schemas.microsoft.com/office/drawing/2014/main" id="{A003AA1A-C9EF-4868-B425-E1D659AF3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2100" y="66421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591" name="Rectangle 111">
            <a:extLst>
              <a:ext uri="{FF2B5EF4-FFF2-40B4-BE49-F238E27FC236}">
                <a16:creationId xmlns:a16="http://schemas.microsoft.com/office/drawing/2014/main" id="{B54598BA-F1AD-434A-AC42-A1DBF74F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7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2" name="Rectangle 112">
            <a:extLst>
              <a:ext uri="{FF2B5EF4-FFF2-40B4-BE49-F238E27FC236}">
                <a16:creationId xmlns:a16="http://schemas.microsoft.com/office/drawing/2014/main" id="{F6D29374-B577-416F-ABF2-17F821CF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63627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3" name="Rectangle 113">
            <a:extLst>
              <a:ext uri="{FF2B5EF4-FFF2-40B4-BE49-F238E27FC236}">
                <a16:creationId xmlns:a16="http://schemas.microsoft.com/office/drawing/2014/main" id="{2DE8A275-EA3B-4762-869D-C9814286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3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4" name="Rectangle 114">
            <a:extLst>
              <a:ext uri="{FF2B5EF4-FFF2-40B4-BE49-F238E27FC236}">
                <a16:creationId xmlns:a16="http://schemas.microsoft.com/office/drawing/2014/main" id="{25824B36-D2B3-43CD-A97C-6520B9F90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0</a:t>
            </a:r>
            <a:endParaRPr lang="en-US" altLang="en-US"/>
          </a:p>
        </p:txBody>
      </p:sp>
      <p:sp>
        <p:nvSpPr>
          <p:cNvPr id="532595" name="Rectangle 115">
            <a:extLst>
              <a:ext uri="{FF2B5EF4-FFF2-40B4-BE49-F238E27FC236}">
                <a16:creationId xmlns:a16="http://schemas.microsoft.com/office/drawing/2014/main" id="{BDF72AB1-D66A-42D5-AC28-888B5B32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60706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6" name="Rectangle 116">
            <a:extLst>
              <a:ext uri="{FF2B5EF4-FFF2-40B4-BE49-F238E27FC236}">
                <a16:creationId xmlns:a16="http://schemas.microsoft.com/office/drawing/2014/main" id="{65AACA6F-2E7D-42FD-9B82-CB5F7AAB6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3246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/>
          </a:p>
        </p:txBody>
      </p:sp>
      <p:sp>
        <p:nvSpPr>
          <p:cNvPr id="532597" name="Rectangle 117">
            <a:extLst>
              <a:ext uri="{FF2B5EF4-FFF2-40B4-BE49-F238E27FC236}">
                <a16:creationId xmlns:a16="http://schemas.microsoft.com/office/drawing/2014/main" id="{792EC672-0884-465D-BFB4-AD84B8AC7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41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598" name="Rectangle 118">
            <a:extLst>
              <a:ext uri="{FF2B5EF4-FFF2-40B4-BE49-F238E27FC236}">
                <a16:creationId xmlns:a16="http://schemas.microsoft.com/office/drawing/2014/main" id="{824260AB-8B09-4806-B259-F6C4DEA0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4008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3</a:t>
            </a:r>
            <a:endParaRPr lang="en-US" altLang="en-US"/>
          </a:p>
        </p:txBody>
      </p:sp>
      <p:sp>
        <p:nvSpPr>
          <p:cNvPr id="532599" name="Rectangle 119">
            <a:extLst>
              <a:ext uri="{FF2B5EF4-FFF2-40B4-BE49-F238E27FC236}">
                <a16:creationId xmlns:a16="http://schemas.microsoft.com/office/drawing/2014/main" id="{CB6CB7DD-C5A3-46DB-AD90-E467FF3D9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0" y="6273800"/>
            <a:ext cx="1127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532600" name="Rectangle 120">
            <a:extLst>
              <a:ext uri="{FF2B5EF4-FFF2-40B4-BE49-F238E27FC236}">
                <a16:creationId xmlns:a16="http://schemas.microsoft.com/office/drawing/2014/main" id="{F9AAAA5F-E8C4-4213-9309-D74A1A71F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6172200"/>
            <a:ext cx="7620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200">
                <a:solidFill>
                  <a:srgbClr val="000000"/>
                </a:solidFill>
              </a:rPr>
              <a:t>1</a:t>
            </a:r>
            <a:endParaRPr lang="en-US" altLang="en-US"/>
          </a:p>
        </p:txBody>
      </p:sp>
      <p:sp>
        <p:nvSpPr>
          <p:cNvPr id="532601" name="Rectangle 121">
            <a:extLst>
              <a:ext uri="{FF2B5EF4-FFF2-40B4-BE49-F238E27FC236}">
                <a16:creationId xmlns:a16="http://schemas.microsoft.com/office/drawing/2014/main" id="{6018EF84-363D-45B5-BE84-5B03252D5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0200" y="5397500"/>
            <a:ext cx="407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c = z</a:t>
            </a:r>
            <a:endParaRPr lang="en-US" altLang="en-US"/>
          </a:p>
        </p:txBody>
      </p:sp>
      <p:sp>
        <p:nvSpPr>
          <p:cNvPr id="532602" name="Rectangle 122">
            <a:extLst>
              <a:ext uri="{FF2B5EF4-FFF2-40B4-BE49-F238E27FC236}">
                <a16:creationId xmlns:a16="http://schemas.microsoft.com/office/drawing/2014/main" id="{BFF54B03-304E-4DD2-BE69-A16444E3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200" y="51689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b = x</a:t>
            </a:r>
            <a:endParaRPr lang="en-US" altLang="en-US"/>
          </a:p>
        </p:txBody>
      </p:sp>
      <p:sp>
        <p:nvSpPr>
          <p:cNvPr id="532603" name="Rectangle 123">
            <a:extLst>
              <a:ext uri="{FF2B5EF4-FFF2-40B4-BE49-F238E27FC236}">
                <a16:creationId xmlns:a16="http://schemas.microsoft.com/office/drawing/2014/main" id="{31DEA772-797A-464F-9DE5-8814D4444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5397500"/>
            <a:ext cx="4302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1600" i="1">
                <a:solidFill>
                  <a:srgbClr val="0000FF"/>
                </a:solidFill>
              </a:rPr>
              <a:t>a = y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2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bject 4">
            <a:extLst>
              <a:ext uri="{FF2B5EF4-FFF2-40B4-BE49-F238E27FC236}">
                <a16:creationId xmlns:a16="http://schemas.microsoft.com/office/drawing/2014/main" id="{4890C60E-CECD-4A65-B2D1-7B4472A1C0F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3864" y="1219075"/>
            <a:ext cx="3321003" cy="3843814"/>
          </a:xfrm>
          <a:prstGeom prst="rect">
            <a:avLst/>
          </a:prstGeom>
        </p:spPr>
      </p:pic>
      <p:pic>
        <p:nvPicPr>
          <p:cNvPr id="10" name="object 5">
            <a:extLst>
              <a:ext uri="{FF2B5EF4-FFF2-40B4-BE49-F238E27FC236}">
                <a16:creationId xmlns:a16="http://schemas.microsoft.com/office/drawing/2014/main" id="{9830C1B9-81CF-4983-B6EE-F0DE669A5E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0282" y="1219084"/>
            <a:ext cx="3220400" cy="384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036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060857"/>
            <a:ext cx="868680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balance(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t 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t == NIL ) return;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if( height( t-&gt;left ) - height( t-&gt;right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t-&gt;left-&gt;left ) &gt;= height( t-&gt;left-&gt;right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doubleWithLeftChild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else if( height( t-&gt;right ) - height( t-&gt;left ) &gt; 1)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if( height( t-&gt;right-&gt;right ) &gt;= height( t-&gt;right-&gt;left ) )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rotateWithRightChild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else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doubleWithRightChild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 t );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t-&gt;height = max( height( t-&gt;left ), height( t-&gt;right )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894179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Balancing AVL tree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BD424F-EDAA-4A84-B310-2233DB384854}"/>
              </a:ext>
            </a:extLst>
          </p:cNvPr>
          <p:cNvSpPr txBox="1"/>
          <p:nvPr/>
        </p:nvSpPr>
        <p:spPr>
          <a:xfrm>
            <a:off x="228600" y="1172067"/>
            <a:ext cx="8686800" cy="24437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rotateWithLeftChild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&amp; k2 )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AvlNode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*k1 = k2-&gt;left;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k2-&gt;left = k1-&gt;right;  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k1-&gt;right = k2;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k2-&gt;height = max( height( k2-&gt;left ), height( k2-&gt;right ) ) + 1;  	k1-&gt;height = max( height( k1-&gt;left ), k2-&gt;height ) + 1;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k2 = k1;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48013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Comments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154"/>
            <a:ext cx="8686800" cy="3827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 general, process may need several rotations before done with an  Insert. 𝑂(log 𝑛) rotations may be required</a:t>
            </a: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is similar — harder but possible.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Running time for inserting each item into AVL tree? </a:t>
            </a:r>
          </a:p>
        </p:txBody>
      </p:sp>
    </p:spTree>
    <p:extLst>
      <p:ext uri="{BB962C8B-B14F-4D97-AF65-F5344CB8AC3E}">
        <p14:creationId xmlns:p14="http://schemas.microsoft.com/office/powerpoint/2010/main" val="1736002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-2" y="171943"/>
            <a:ext cx="91439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Advantages/Disadvantage of AVL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567DE00-B312-4866-862C-C372A3B16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053795"/>
            <a:ext cx="8686797" cy="435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rgbClr val="FF0000"/>
                </a:solidFill>
                <a:latin typeface="Comic Sans MS" panose="030F0902030302020204" pitchFamily="66" charset="0"/>
              </a:rPr>
              <a:t>𝑂(log 𝑛) </a:t>
            </a: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worst-case searches, insertions and deletions</a:t>
            </a:r>
          </a:p>
          <a:p>
            <a:pPr lvl="1" defTabSz="914400">
              <a:lnSpc>
                <a:spcPct val="120000"/>
              </a:lnSpc>
              <a:defRPr/>
            </a:pP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Disadvantages</a:t>
            </a:r>
          </a:p>
          <a:p>
            <a:pPr lvl="1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Complicated Implementation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Must keep balancing info in each node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To find node to balance, must go back up in the tree: easy if pointer to parent, otherwise  difficult</a:t>
            </a:r>
          </a:p>
          <a:p>
            <a:pPr lvl="2" defTabSz="9144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Deletion complicated by numerous potential rotations</a:t>
            </a:r>
            <a:endParaRPr kumimoji="0" lang="en-US" altLang="en-US" sz="18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449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Terminology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47135"/>
            <a:ext cx="5100779" cy="557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Root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without parent (A)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Siblings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nodes share the same parent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Internal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node with at least one child (A, B, C, F)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External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(leaf): node without children (E, I, J, K, G, H,  D)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Ancestors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parent, grandparent, grand-  grandparent,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Descendant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child, grandchild, grand-  grandchild, etc.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ancestors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node: number of edges on the longest path  from the node to a leaf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Height/Depth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of a tree: maximum depth of any node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node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number of its children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Degree of a 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the maximum degree of its node.</a:t>
            </a:r>
          </a:p>
          <a:p>
            <a:pPr defTabSz="914400">
              <a:defRPr/>
            </a:pP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Subtree</a:t>
            </a:r>
            <a:r>
              <a:rPr kumimoji="0" lang="en-US" altLang="en-US" sz="16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tree consisting of a node and its descendants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82513-0E36-4605-B50E-71E659CD5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526" y="1792587"/>
            <a:ext cx="3805381" cy="32610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ECC164-6304-4679-9334-F60399D79DD2}"/>
              </a:ext>
            </a:extLst>
          </p:cNvPr>
          <p:cNvCxnSpPr/>
          <p:nvPr/>
        </p:nvCxnSpPr>
        <p:spPr>
          <a:xfrm flipV="1">
            <a:off x="7980892" y="4193309"/>
            <a:ext cx="0" cy="609600"/>
          </a:xfrm>
          <a:prstGeom prst="straightConnector1">
            <a:avLst/>
          </a:prstGeom>
          <a:ln w="38100">
            <a:solidFill>
              <a:srgbClr val="954F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39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YMTT (Yet More Tree Terminology)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3" y="1214437"/>
            <a:ext cx="8915397" cy="5297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tree: each node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two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𝑛-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ary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4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trere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: each child has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902030302020204" pitchFamily="66" charset="0"/>
              </a:rPr>
              <a:t>at most n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Complete tree: Each row of the tree is filled in left to right before the next one is started</a:t>
            </a:r>
          </a:p>
          <a:p>
            <a:pPr defTabSz="914400">
              <a:lnSpc>
                <a:spcPct val="120000"/>
              </a:lnSpc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defTabSz="914400">
              <a:lnSpc>
                <a:spcPct val="120000"/>
              </a:lnSpc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How deep can a complete binary tree (with n nodes) be?</a:t>
            </a:r>
          </a:p>
        </p:txBody>
      </p:sp>
    </p:spTree>
    <p:extLst>
      <p:ext uri="{BB962C8B-B14F-4D97-AF65-F5344CB8AC3E}">
        <p14:creationId xmlns:p14="http://schemas.microsoft.com/office/powerpoint/2010/main" val="415833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Tree ADT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011"/>
            <a:ext cx="4125683" cy="5244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We use positions to abstract  nodes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Query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integer size()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boolean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isEmpty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elements()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positions()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root()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 parent(p)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positionIterator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children(p)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CA75C86-4E4E-4104-8E1E-EA9B65F2A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283" y="1051512"/>
            <a:ext cx="4561111" cy="374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Update methods: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insert(p)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delete(p)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swapElements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q)</a:t>
            </a:r>
          </a:p>
          <a:p>
            <a:pPr lvl="1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object </a:t>
            </a:r>
            <a:r>
              <a:rPr kumimoji="0" lang="en-US" altLang="en-US" sz="2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replaceElement</a:t>
            </a: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(p, o)</a:t>
            </a:r>
          </a:p>
          <a:p>
            <a:pPr defTabSz="914400"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Additional update methods may  be defined by data structures  implementing the Tree ADT</a:t>
            </a:r>
          </a:p>
        </p:txBody>
      </p:sp>
    </p:spTree>
    <p:extLst>
      <p:ext uri="{BB962C8B-B14F-4D97-AF65-F5344CB8AC3E}">
        <p14:creationId xmlns:p14="http://schemas.microsoft.com/office/powerpoint/2010/main" val="359859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3221</Words>
  <Application>Microsoft Macintosh PowerPoint</Application>
  <PresentationFormat>On-screen Show (4:3)</PresentationFormat>
  <Paragraphs>556</Paragraphs>
  <Slides>67</Slides>
  <Notes>3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Aptos</vt:lpstr>
      <vt:lpstr>Arial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Restructuring</vt:lpstr>
      <vt:lpstr>Restructuring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814</cp:revision>
  <dcterms:created xsi:type="dcterms:W3CDTF">2021-08-20T15:15:54Z</dcterms:created>
  <dcterms:modified xsi:type="dcterms:W3CDTF">2025-08-14T22:29:56Z</dcterms:modified>
</cp:coreProperties>
</file>