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00" r:id="rId3"/>
    <p:sldId id="290" r:id="rId4"/>
    <p:sldId id="258" r:id="rId5"/>
    <p:sldId id="293" r:id="rId6"/>
    <p:sldId id="259" r:id="rId7"/>
    <p:sldId id="260" r:id="rId8"/>
    <p:sldId id="261" r:id="rId9"/>
    <p:sldId id="292" r:id="rId10"/>
    <p:sldId id="262" r:id="rId11"/>
    <p:sldId id="263" r:id="rId12"/>
    <p:sldId id="268" r:id="rId13"/>
    <p:sldId id="264" r:id="rId14"/>
    <p:sldId id="265" r:id="rId15"/>
    <p:sldId id="266" r:id="rId16"/>
    <p:sldId id="267" r:id="rId17"/>
    <p:sldId id="269" r:id="rId18"/>
    <p:sldId id="270" r:id="rId19"/>
    <p:sldId id="274" r:id="rId20"/>
    <p:sldId id="522" r:id="rId21"/>
    <p:sldId id="271" r:id="rId22"/>
    <p:sldId id="275" r:id="rId23"/>
    <p:sldId id="276" r:id="rId24"/>
    <p:sldId id="526" r:id="rId25"/>
    <p:sldId id="527" r:id="rId26"/>
    <p:sldId id="528" r:id="rId27"/>
    <p:sldId id="529" r:id="rId28"/>
    <p:sldId id="530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1"/>
    <a:srgbClr val="0000FF"/>
    <a:srgbClr val="FF40FF"/>
    <a:srgbClr val="F3F9F1"/>
    <a:srgbClr val="3F458C"/>
    <a:srgbClr val="C9C9C9"/>
    <a:srgbClr val="007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0"/>
    <p:restoredTop sz="89726" autoAdjust="0"/>
  </p:normalViewPr>
  <p:slideViewPr>
    <p:cSldViewPr snapToGrid="0">
      <p:cViewPr>
        <p:scale>
          <a:sx n="130" d="100"/>
          <a:sy n="130" d="100"/>
        </p:scale>
        <p:origin x="1360" y="-80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9/3/25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同学们，今天我们开始进入算法分析（</a:t>
            </a:r>
            <a:r>
              <a:rPr lang="en-US" dirty="0"/>
              <a:t>Analysis of Algorithms）。</a:t>
            </a:r>
            <a:r>
              <a:rPr lang="ja-JP" altLang="en-US"/>
              <a:t>在写程序的时候，很多同学第一反应是：代码能不能运行？但是在工业界或者科研中，我们更关心的是：</a:t>
            </a:r>
            <a:r>
              <a:rPr lang="ja-JP" altLang="en-US" b="1"/>
              <a:t>代码能不能高效运行？</a:t>
            </a:r>
            <a:r>
              <a:rPr lang="ja-JP" altLang="en-US"/>
              <a:t> 比如排序</a:t>
            </a:r>
            <a:r>
              <a:rPr lang="en-US" altLang="ja-JP" dirty="0"/>
              <a:t>1</a:t>
            </a:r>
            <a:r>
              <a:rPr lang="ja-JP" altLang="en-US"/>
              <a:t>百万条数据时，冒泡排序要几个小时，而快速排序可能几秒钟就搞定。所以，算法分析就是我们去衡量、比较不同算法在时间和空间上的表现。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在算法分析中，我们会把复杂的过程拆解成一些 </a:t>
            </a:r>
            <a:r>
              <a:rPr lang="ja-JP" altLang="en-US" b="1"/>
              <a:t>基本操作（</a:t>
            </a:r>
            <a:r>
              <a:rPr lang="en-US" b="1" dirty="0"/>
              <a:t>Primitive Operations）</a:t>
            </a:r>
          </a:p>
          <a:p>
            <a:endParaRPr lang="en-US" b="1" dirty="0"/>
          </a:p>
          <a:p>
            <a:r>
              <a:rPr lang="ja-JP" altLang="en-US" b="1"/>
              <a:t>基本计算</a:t>
            </a:r>
            <a:r>
              <a:rPr lang="ja-JP" altLang="en-US"/>
              <a:t>：就是算法运行时最小的、不可再分的步骤。</a:t>
            </a:r>
          </a:p>
          <a:p>
            <a:r>
              <a:rPr lang="ja-JP" altLang="en-US" b="1"/>
              <a:t>能在伪代码中识别</a:t>
            </a:r>
            <a:r>
              <a:rPr lang="ja-JP" altLang="en-US"/>
              <a:t>：比如赋值、比较、数组访问。</a:t>
            </a:r>
          </a:p>
          <a:p>
            <a:r>
              <a:rPr lang="ja-JP" altLang="en-US" b="1"/>
              <a:t>独立于编程语言</a:t>
            </a:r>
            <a:r>
              <a:rPr lang="ja-JP" altLang="en-US"/>
              <a:t>：不管你是用 </a:t>
            </a:r>
            <a:r>
              <a:rPr lang="en-US" dirty="0"/>
              <a:t>C++、</a:t>
            </a:r>
            <a:r>
              <a:rPr lang="en-US" dirty="0" err="1"/>
              <a:t>Java、Python</a:t>
            </a:r>
            <a:r>
              <a:rPr lang="en-US" dirty="0"/>
              <a:t> </a:t>
            </a:r>
            <a:r>
              <a:rPr lang="ja-JP" altLang="en-US"/>
              <a:t>写，基本操作都是类似的。</a:t>
            </a:r>
          </a:p>
          <a:p>
            <a:r>
              <a:rPr lang="ja-JP" altLang="en-US" b="1"/>
              <a:t>定义并不重要</a:t>
            </a:r>
            <a:r>
              <a:rPr lang="ja-JP" altLang="en-US"/>
              <a:t>：因为我们会统一假设它们都是常数时间。</a:t>
            </a:r>
          </a:p>
          <a:p>
            <a:r>
              <a:rPr lang="en-US" b="1" dirty="0"/>
              <a:t>RAM </a:t>
            </a:r>
            <a:r>
              <a:rPr lang="ja-JP" altLang="en-US" b="1"/>
              <a:t>模型假设</a:t>
            </a:r>
            <a:r>
              <a:rPr lang="ja-JP" altLang="en-US"/>
              <a:t>：每个基本操作只要 </a:t>
            </a:r>
            <a:r>
              <a:rPr lang="en-US" altLang="ja-JP" dirty="0"/>
              <a:t>1 </a:t>
            </a:r>
            <a:r>
              <a:rPr lang="ja-JP" altLang="en-US"/>
              <a:t>个时间单位。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6013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根据前面的计算</a:t>
            </a:r>
            <a:r>
              <a:rPr lang="zh-CN" altLang="en-US" dirty="0"/>
              <a:t>，</a:t>
            </a:r>
            <a:r>
              <a:rPr lang="ja-JP" altLang="en-US"/>
              <a:t>算法 </a:t>
            </a:r>
            <a:r>
              <a:rPr lang="en-US" b="1" dirty="0" err="1"/>
              <a:t>arrayMax</a:t>
            </a:r>
            <a:r>
              <a:rPr lang="en-US" dirty="0"/>
              <a:t> </a:t>
            </a:r>
            <a:r>
              <a:rPr lang="ja-JP" altLang="en-US"/>
              <a:t>在最坏情况下会执行大约 </a:t>
            </a:r>
            <a:r>
              <a:rPr lang="en-US" altLang="ja-JP" b="1" dirty="0"/>
              <a:t>7</a:t>
            </a:r>
            <a:r>
              <a:rPr lang="en-US" b="1" dirty="0"/>
              <a:t>n – 2</a:t>
            </a:r>
            <a:r>
              <a:rPr lang="en-US" dirty="0"/>
              <a:t> </a:t>
            </a:r>
            <a:r>
              <a:rPr lang="ja-JP" altLang="en-US"/>
              <a:t>个基本操作。那这些操作到底需要多少时间呢？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这里我们引入两个常数：</a:t>
            </a:r>
            <a:r>
              <a:rPr lang="zh-CN" altLang="en-US" dirty="0"/>
              <a:t> </a:t>
            </a:r>
            <a:r>
              <a:rPr lang="en-US" b="1" dirty="0"/>
              <a:t>a</a:t>
            </a:r>
            <a:r>
              <a:rPr lang="en-US" dirty="0"/>
              <a:t> = </a:t>
            </a:r>
            <a:r>
              <a:rPr lang="ja-JP" altLang="en-US"/>
              <a:t>最快的基本操作耗时</a:t>
            </a:r>
            <a:r>
              <a:rPr lang="zh-CN" altLang="en-US" dirty="0"/>
              <a:t>   </a:t>
            </a:r>
            <a:r>
              <a:rPr lang="en-US" b="1" dirty="0"/>
              <a:t>b</a:t>
            </a:r>
            <a:r>
              <a:rPr lang="en-US" dirty="0"/>
              <a:t> = </a:t>
            </a:r>
            <a:r>
              <a:rPr lang="ja-JP" altLang="en-US"/>
              <a:t>最慢的基本操作耗时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因为不同基本操作（比如加法、数组访问、赋值）可能花费时间不同，所以整个算法的运行时间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T(n)</a:t>
            </a:r>
            <a:r>
              <a:rPr lang="en-US" dirty="0"/>
              <a:t> </a:t>
            </a:r>
            <a:r>
              <a:rPr lang="ja-JP" altLang="en-US"/>
              <a:t>其实是在一个区间里：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a 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  2)  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1200" dirty="0">
                <a:ea typeface="굴림" charset="-127"/>
              </a:rPr>
              <a:t> 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1200" dirty="0">
                <a:ea typeface="굴림" charset="-127"/>
              </a:rPr>
              <a:t> 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(8</a:t>
            </a:r>
            <a:r>
              <a:rPr lang="en-US" altLang="ko-KR" sz="12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200" dirty="0">
                <a:ea typeface="굴림" charset="-127"/>
                <a:sym typeface="Symbol" pitchFamily="18" charset="2"/>
              </a:rPr>
              <a:t> 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dirty="0">
              <a:ea typeface="굴림" charset="-127"/>
              <a:sym typeface="Symbol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常数（</a:t>
            </a:r>
            <a:r>
              <a:rPr lang="en-US" dirty="0" err="1"/>
              <a:t>a、b</a:t>
            </a:r>
            <a:r>
              <a:rPr lang="en-US" dirty="0"/>
              <a:t>）</a:t>
            </a:r>
            <a:r>
              <a:rPr lang="ja-JP" altLang="en-US"/>
              <a:t>会因机器、编译器、语言不同而变化，但</a:t>
            </a:r>
            <a:r>
              <a:rPr lang="ja-JP" altLang="en-US" b="1"/>
              <a:t>增长速度（复杂度）不会变</a:t>
            </a:r>
            <a:endParaRPr lang="en-US" altLang="ko-KR" sz="1200" dirty="0">
              <a:ea typeface="굴림" charset="-127"/>
              <a:sym typeface="Symbol" pitchFamily="18" charset="2"/>
            </a:endParaRP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2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b="1"/>
              <a:t>硬件和软件的差异</a:t>
            </a:r>
            <a:r>
              <a:rPr lang="en-US" altLang="ja-JP" b="1" dirty="0"/>
              <a:t>   </a:t>
            </a:r>
            <a:r>
              <a:rPr lang="ja-JP" altLang="en-US"/>
              <a:t>换一台电脑，换一种语言，可能会让算法快一点或者慢一点，但这只会影响一个常数因子。</a:t>
            </a:r>
          </a:p>
          <a:p>
            <a:endParaRPr lang="en-US" altLang="ja-JP" b="1" dirty="0"/>
          </a:p>
          <a:p>
            <a:r>
              <a:rPr lang="ja-JP" altLang="en-US" b="1"/>
              <a:t>增长率不变</a:t>
            </a:r>
            <a:r>
              <a:rPr lang="en-US" altLang="ja-JP" b="1" dirty="0"/>
              <a:t>   </a:t>
            </a:r>
            <a:r>
              <a:rPr lang="ja-JP" altLang="en-US"/>
              <a:t>算法的增长率不会变。比如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arrayMax</a:t>
            </a:r>
            <a:r>
              <a:rPr lang="en-US" dirty="0"/>
              <a:t> </a:t>
            </a:r>
            <a:r>
              <a:rPr lang="ja-JP" altLang="en-US"/>
              <a:t>的增长率就是线性的 </a:t>
            </a:r>
            <a:r>
              <a:rPr lang="en-US" dirty="0"/>
              <a:t>O(n)，</a:t>
            </a:r>
            <a:r>
              <a:rPr lang="ja-JP" altLang="en-US"/>
              <a:t>无论你在 </a:t>
            </a:r>
            <a:r>
              <a:rPr lang="en-US" dirty="0" err="1"/>
              <a:t>Mac、Windows</a:t>
            </a:r>
            <a:r>
              <a:rPr lang="en-US" dirty="0"/>
              <a:t> </a:t>
            </a:r>
            <a:r>
              <a:rPr lang="ja-JP" altLang="en-US"/>
              <a:t>还是 </a:t>
            </a:r>
            <a:r>
              <a:rPr lang="en-US" dirty="0"/>
              <a:t>Linux </a:t>
            </a:r>
            <a:r>
              <a:rPr lang="ja-JP" altLang="en-US"/>
              <a:t>上跑，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换句话说</a:t>
            </a:r>
            <a:r>
              <a:rPr lang="zh-CN" altLang="en-US" dirty="0"/>
              <a:t>，线性增长率是算法</a:t>
            </a:r>
            <a:r>
              <a:rPr lang="en-US" altLang="zh-CN" dirty="0" err="1"/>
              <a:t>arrayMax</a:t>
            </a:r>
            <a:r>
              <a:rPr lang="zh-CN" altLang="en-US" dirty="0"/>
              <a:t>的</a:t>
            </a:r>
            <a:r>
              <a:rPr lang="en-US" altLang="zh-CN" dirty="0"/>
              <a:t>intrinsic</a:t>
            </a:r>
            <a:r>
              <a:rPr lang="zh-CN" altLang="en-US" dirty="0"/>
              <a:t>特性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2564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192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93C05B17-FEC7-49BD-9A85-E3E380E34209}" type="slidenum">
              <a:rPr lang="ko-KR" altLang="en-US" sz="1300" smtClean="0">
                <a:ea typeface="굴림" charset="-127"/>
              </a:rPr>
              <a:pPr eaLnBrk="1" hangingPunct="1"/>
              <a:t>23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ja-JP" altLang="en-US"/>
              <a:t>渐近分析就是用 </a:t>
            </a:r>
            <a:r>
              <a:rPr lang="ja-JP" altLang="en-US" b="1"/>
              <a:t>大 </a:t>
            </a:r>
            <a:r>
              <a:rPr lang="en-US" b="1" dirty="0"/>
              <a:t>O </a:t>
            </a:r>
            <a:r>
              <a:rPr lang="ja-JP" altLang="en-US" b="1"/>
              <a:t>符号</a:t>
            </a:r>
            <a:r>
              <a:rPr lang="ja-JP" altLang="en-US"/>
              <a:t> 来描述算法运行时间，尤其是当输入规模 </a:t>
            </a:r>
            <a:r>
              <a:rPr lang="en-US" b="1" dirty="0"/>
              <a:t>n </a:t>
            </a:r>
            <a:r>
              <a:rPr lang="ja-JP" altLang="en-US" b="1"/>
              <a:t>越来越大时</a:t>
            </a:r>
            <a:r>
              <a:rPr lang="ja-JP" altLang="en-US"/>
              <a:t> 的表现。换句话说：我们不关心在 </a:t>
            </a:r>
            <a:r>
              <a:rPr lang="en-US" dirty="0"/>
              <a:t>n=10 </a:t>
            </a:r>
            <a:r>
              <a:rPr lang="ja-JP" altLang="en-US"/>
              <a:t>的时候具体跑了多少毫秒，而是关心当 </a:t>
            </a:r>
            <a:r>
              <a:rPr lang="en-US" dirty="0"/>
              <a:t>n → ∞ </a:t>
            </a:r>
            <a:r>
              <a:rPr lang="ja-JP" altLang="en-US"/>
              <a:t>时，它的增长率是什么样的。</a:t>
            </a:r>
            <a:endParaRPr lang="en-US" altLang="ja-JP" dirty="0"/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r>
              <a:rPr lang="ja-JP" altLang="en-US" b="1"/>
              <a:t>怎么做渐近分析？</a:t>
            </a:r>
            <a:r>
              <a:rPr lang="ja-JP" altLang="en-US"/>
              <a:t>第一步：找出 </a:t>
            </a:r>
            <a:r>
              <a:rPr lang="ja-JP" altLang="en-US" b="1"/>
              <a:t>最坏情况</a:t>
            </a:r>
            <a:r>
              <a:rPr lang="ja-JP" altLang="en-US"/>
              <a:t> 的基本操作数量，写成输入规模的函数。第二步：用大 </a:t>
            </a:r>
            <a:r>
              <a:rPr lang="en-US" dirty="0"/>
              <a:t>O </a:t>
            </a:r>
            <a:r>
              <a:rPr lang="ja-JP" altLang="en-US"/>
              <a:t>符号表达这个函数，去掉常数和低阶项。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我们之前数出来：最坏情况执行 </a:t>
            </a:r>
            <a:r>
              <a:rPr lang="en-US" altLang="ja-JP" b="1" dirty="0"/>
              <a:t>8</a:t>
            </a:r>
            <a:r>
              <a:rPr lang="en-US" b="1" dirty="0"/>
              <a:t>n – 2</a:t>
            </a:r>
            <a:r>
              <a:rPr lang="en-US" dirty="0"/>
              <a:t> </a:t>
            </a:r>
            <a:r>
              <a:rPr lang="ja-JP" altLang="en-US"/>
              <a:t>次基本操作。渐近分析 → 我们说 </a:t>
            </a:r>
            <a:r>
              <a:rPr lang="en-US" sz="1200" b="0" i="0" kern="1200" dirty="0" err="1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arrayMax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 runs in O(n) time</a:t>
            </a:r>
            <a:r>
              <a:rPr lang="en-US" dirty="0"/>
              <a:t>。</a:t>
            </a:r>
          </a:p>
          <a:p>
            <a:endParaRPr lang="ja-JP" altLang="en-US"/>
          </a:p>
          <a:p>
            <a:pPr eaLnBrk="1" hangingPunct="1"/>
            <a:endParaRPr lang="ko-KR" altLang="en-US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91326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fld id="{8BB2F768-64D3-440A-ABC5-3234B650F130}" type="slidenum">
              <a:rPr lang="ko-KR" altLang="en-US" sz="1300" smtClean="0">
                <a:ea typeface="굴림" charset="-127"/>
              </a:rPr>
              <a:pPr eaLnBrk="1" hangingPunct="1"/>
              <a:t>26</a:t>
            </a:fld>
            <a:endParaRPr lang="en-US" altLang="ko-KR" sz="1300">
              <a:ea typeface="굴림" charset="-127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0925"/>
            <a:ext cx="5207000" cy="460533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515" tIns="48257" rIns="96515" bIns="48257"/>
          <a:lstStyle/>
          <a:p>
            <a:pPr eaLnBrk="1" hangingPunct="1"/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536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同学们，现在我们来看一个核心问题：</a:t>
            </a:r>
            <a:r>
              <a:rPr lang="ja-JP" altLang="en-US" b="1"/>
              <a:t>什么是算法？</a:t>
            </a:r>
            <a:endParaRPr lang="ja-JP" altLang="en-US"/>
          </a:p>
          <a:p>
            <a:r>
              <a:rPr lang="ja-JP" altLang="en-US"/>
              <a:t>算法其实就是一个 </a:t>
            </a:r>
            <a:r>
              <a:rPr lang="ja-JP" altLang="en-US" b="1"/>
              <a:t>逐步的步骤（</a:t>
            </a:r>
            <a:r>
              <a:rPr lang="en-US" b="1" dirty="0"/>
              <a:t>step-by-step procedure）</a:t>
            </a:r>
            <a:r>
              <a:rPr lang="en-US" dirty="0"/>
              <a:t>，</a:t>
            </a:r>
            <a:r>
              <a:rPr lang="ja-JP" altLang="en-US"/>
              <a:t>它能在有限的时间内，帮我们解决一个问题。比如这里的例子：我们输入一堆人，经过某个算法（可能是排序），最后得到按照身高排列好的输出。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那么，一个合格的算法需要满足以下几个条件：</a:t>
            </a:r>
          </a:p>
          <a:p>
            <a:r>
              <a:rPr lang="en-US" b="1" dirty="0"/>
              <a:t>Input（</a:t>
            </a:r>
            <a:r>
              <a:rPr lang="ja-JP" altLang="en-US" b="1"/>
              <a:t>输入）</a:t>
            </a:r>
            <a:r>
              <a:rPr lang="ja-JP" altLang="en-US"/>
              <a:t>：算法可能需要一些输入数据，比如这里是一群人。输入可以是 </a:t>
            </a:r>
            <a:r>
              <a:rPr lang="en-US" altLang="ja-JP" dirty="0"/>
              <a:t>0 </a:t>
            </a:r>
            <a:r>
              <a:rPr lang="ja-JP" altLang="en-US"/>
              <a:t>个、</a:t>
            </a:r>
            <a:r>
              <a:rPr lang="en-US" altLang="ja-JP" dirty="0"/>
              <a:t>1 </a:t>
            </a:r>
            <a:r>
              <a:rPr lang="ja-JP" altLang="en-US"/>
              <a:t>个，甚至更多。</a:t>
            </a:r>
          </a:p>
          <a:p>
            <a:r>
              <a:rPr lang="en-US" b="1" dirty="0"/>
              <a:t>Output（</a:t>
            </a:r>
            <a:r>
              <a:rPr lang="ja-JP" altLang="en-US" b="1"/>
              <a:t>输出）</a:t>
            </a:r>
            <a:r>
              <a:rPr lang="ja-JP" altLang="en-US"/>
              <a:t>：算法必须产生一个或多个结果，不然它就没有意义。</a:t>
            </a:r>
          </a:p>
          <a:p>
            <a:r>
              <a:rPr lang="en-US" b="1" dirty="0"/>
              <a:t>Definiteness（</a:t>
            </a:r>
            <a:r>
              <a:rPr lang="ja-JP" altLang="en-US" b="1"/>
              <a:t>明确性）</a:t>
            </a:r>
            <a:r>
              <a:rPr lang="ja-JP" altLang="en-US"/>
              <a:t>：每一个步骤都必须清晰明确，不能模棱两可。比如说‘把人排一下’，这是模糊的；但‘比较两个人的身高，把高的放后面’，这是明确的。</a:t>
            </a:r>
          </a:p>
          <a:p>
            <a:r>
              <a:rPr lang="en-US" b="1" dirty="0"/>
              <a:t>Finiteness（</a:t>
            </a:r>
            <a:r>
              <a:rPr lang="ja-JP" altLang="en-US" b="1"/>
              <a:t>有限性）</a:t>
            </a:r>
            <a:r>
              <a:rPr lang="ja-JP" altLang="en-US"/>
              <a:t>：算法必须在有限步内结束。注意这里说的有限，不是说步数一定少，而是不能无限循环。</a:t>
            </a:r>
          </a:p>
          <a:p>
            <a:r>
              <a:rPr lang="en-US" b="1" dirty="0"/>
              <a:t>Effectiveness（</a:t>
            </a:r>
            <a:r>
              <a:rPr lang="ja-JP" altLang="en-US" b="1"/>
              <a:t>有效性）</a:t>
            </a:r>
            <a:r>
              <a:rPr lang="ja-JP" altLang="en-US"/>
              <a:t>：每一步操作必须足够简单、可行，能真正被执行，而不是只停留在理论上。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468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我们刚刚知道了什么是算法。但是在实际应用中，不同的算法解决同一个问题，效率差别可能非常大。所以我们要学会：</a:t>
            </a:r>
            <a:r>
              <a:rPr lang="ja-JP" altLang="en-US" b="1"/>
              <a:t>如何评价一个算法是不是‘更好’</a:t>
            </a:r>
            <a:endParaRPr lang="en-US" altLang="ja-JP" b="1" dirty="0"/>
          </a:p>
          <a:p>
            <a:endParaRPr lang="en-US" b="1" dirty="0"/>
          </a:p>
          <a:p>
            <a:r>
              <a:rPr lang="ja-JP" altLang="en-US"/>
              <a:t>那我们怎么去比较呢？这里有几个主要的标准：</a:t>
            </a:r>
            <a:endParaRPr lang="en-US" altLang="ja-JP" dirty="0"/>
          </a:p>
          <a:p>
            <a:endParaRPr lang="en-US" dirty="0"/>
          </a:p>
          <a:p>
            <a:r>
              <a:rPr lang="ja-JP" altLang="en-US"/>
              <a:t>有些算法写出来特别复杂，难以维护；而有些算法很简洁优雅，别人一看就懂。比如，冒泡排序写出来一大堆循环，而快速排序用递归会显得更简洁。在实际工作中，</a:t>
            </a:r>
            <a:r>
              <a:rPr lang="ja-JP" altLang="en-US" b="1"/>
              <a:t>可读性、简洁性、可维护性</a:t>
            </a:r>
            <a:r>
              <a:rPr lang="ja-JP" altLang="en-US"/>
              <a:t> 也很重要。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运行时间（</a:t>
            </a:r>
            <a:r>
              <a:rPr lang="en-US" b="1" dirty="0"/>
              <a:t>Running time）</a:t>
            </a:r>
            <a:r>
              <a:rPr lang="ja-JP" altLang="en-US"/>
              <a:t>这是最常用的标准。一个算法能跑多快？当数据量增大时，它还能不能接受？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内存占用（</a:t>
            </a:r>
            <a:r>
              <a:rPr lang="en-US" b="1" dirty="0"/>
              <a:t>Memory space）</a:t>
            </a:r>
            <a:r>
              <a:rPr lang="ja-JP" altLang="en-US"/>
              <a:t>有些算法速度很快，但需要消耗大量内存，比如要开一个额外的数组。所以我们要平衡：</a:t>
            </a:r>
            <a:r>
              <a:rPr lang="ja-JP" altLang="en-US" b="1"/>
              <a:t>时间 </a:t>
            </a:r>
            <a:r>
              <a:rPr lang="en-US" b="1" dirty="0"/>
              <a:t>vs </a:t>
            </a:r>
            <a:r>
              <a:rPr lang="ja-JP" altLang="en-US" b="1"/>
              <a:t>空间</a:t>
            </a:r>
            <a:r>
              <a:rPr lang="ja-JP" altLang="en-US"/>
              <a:t>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what else:</a:t>
            </a:r>
          </a:p>
          <a:p>
            <a:r>
              <a:rPr lang="en-US" b="1" dirty="0"/>
              <a:t>Scalability（</a:t>
            </a:r>
            <a:r>
              <a:rPr lang="ja-JP" altLang="en-US" b="1"/>
              <a:t>可扩展性）</a:t>
            </a:r>
            <a:r>
              <a:rPr lang="ja-JP" altLang="en-US"/>
              <a:t>一个算法在小规模数据上表现很好，但在大规模数据（比如百万、十亿级）时可能完全跑不动。举例：</a:t>
            </a:r>
            <a:r>
              <a:rPr lang="en-US" dirty="0"/>
              <a:t>O(n²) </a:t>
            </a:r>
            <a:r>
              <a:rPr lang="ja-JP" altLang="en-US"/>
              <a:t>的算法在 </a:t>
            </a:r>
            <a:r>
              <a:rPr lang="en-US" dirty="0"/>
              <a:t>n=100 </a:t>
            </a:r>
            <a:r>
              <a:rPr lang="ja-JP" altLang="en-US"/>
              <a:t>时还能接受，但 </a:t>
            </a:r>
            <a:r>
              <a:rPr lang="en-US" dirty="0"/>
              <a:t>n=1,000,000 </a:t>
            </a:r>
            <a:r>
              <a:rPr lang="ja-JP" altLang="en-US"/>
              <a:t>时就不可行。</a:t>
            </a:r>
            <a:endParaRPr lang="en-US" altLang="ja-JP" dirty="0"/>
          </a:p>
          <a:p>
            <a:endParaRPr lang="en-US" altLang="ja-JP" dirty="0"/>
          </a:p>
          <a:p>
            <a:r>
              <a:rPr lang="en-US" b="1" dirty="0"/>
              <a:t>Robustness（</a:t>
            </a:r>
            <a:r>
              <a:rPr lang="ja-JP" altLang="en-US" b="1"/>
              <a:t>鲁棒性）</a:t>
            </a:r>
            <a:r>
              <a:rPr lang="ja-JP" altLang="en-US"/>
              <a:t>算法在面对不同输入时，表现是否稳定？会不会因为某些特殊输入而崩溃或效率骤降？</a:t>
            </a:r>
            <a:r>
              <a:rPr lang="en-US" altLang="ja-JP" dirty="0"/>
              <a:t> </a:t>
            </a:r>
            <a:r>
              <a:rPr lang="ja-JP" altLang="en-US"/>
              <a:t>举例：快速排序在最坏情况下退化成 </a:t>
            </a:r>
            <a:r>
              <a:rPr lang="en-US" dirty="0"/>
              <a:t>O(n²)，</a:t>
            </a:r>
            <a:r>
              <a:rPr lang="ja-JP" altLang="en-US"/>
              <a:t>但如果设计好 </a:t>
            </a:r>
            <a:r>
              <a:rPr lang="en-US" dirty="0"/>
              <a:t>pivot </a:t>
            </a:r>
            <a:r>
              <a:rPr lang="ja-JP" altLang="en-US"/>
              <a:t>策略，就能避免。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在我们的课程中</a:t>
            </a:r>
            <a:r>
              <a:rPr lang="zh-CN" altLang="en-US" dirty="0"/>
              <a:t>，我们将</a:t>
            </a:r>
            <a:r>
              <a:rPr lang="en-US" altLang="zh-CN" dirty="0"/>
              <a:t>focus</a:t>
            </a:r>
            <a:r>
              <a:rPr lang="zh-CN" altLang="en-US" dirty="0"/>
              <a:t>在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这个上</a:t>
            </a:r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798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我们刚才说了，算法是将输入转换成输出</a:t>
            </a:r>
            <a:r>
              <a:rPr lang="zh-CN" altLang="en-US" dirty="0"/>
              <a:t>。因此，</a:t>
            </a:r>
            <a:r>
              <a:rPr lang="ja-JP" altLang="en-US"/>
              <a:t>算法的效率和输入规模息息相关。输入越大，运行时间通常也会变长。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在分析运行时间的时候，我们常常会区分三种情况：</a:t>
            </a:r>
          </a:p>
          <a:p>
            <a:r>
              <a:rPr lang="en-US" b="1" dirty="0"/>
              <a:t>Best case（</a:t>
            </a:r>
            <a:r>
              <a:rPr lang="ja-JP" altLang="en-US" b="1"/>
              <a:t>最好情况）</a:t>
            </a:r>
            <a:r>
              <a:rPr lang="ja-JP" altLang="en-US"/>
              <a:t>：输入特别幸运，算法几乎不需要做什么。比如在查找一个元素时，第一个就找到了。</a:t>
            </a:r>
          </a:p>
          <a:p>
            <a:r>
              <a:rPr lang="en-US" b="1" dirty="0"/>
              <a:t>Average case（</a:t>
            </a:r>
            <a:r>
              <a:rPr lang="ja-JP" altLang="en-US" b="1"/>
              <a:t>平均情况）</a:t>
            </a:r>
            <a:r>
              <a:rPr lang="ja-JP" altLang="en-US"/>
              <a:t>：一般情况下的运行时间，这往往是我们最想知道的，但很难精确计算。为什么呢？</a:t>
            </a:r>
          </a:p>
          <a:p>
            <a:r>
              <a:rPr lang="en-US" b="1" dirty="0"/>
              <a:t>Worst case（</a:t>
            </a:r>
            <a:r>
              <a:rPr lang="ja-JP" altLang="en-US" b="1"/>
              <a:t>最坏情况）</a:t>
            </a:r>
            <a:r>
              <a:rPr lang="ja-JP" altLang="en-US"/>
              <a:t>：算法遇到最糟糕的输入，需要花最多的时间。比如线性查找时，目标在最后一个位置。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在课程和研究中，我们通常 </a:t>
            </a:r>
            <a:r>
              <a:rPr lang="ja-JP" altLang="en-US" b="1"/>
              <a:t>更关注 </a:t>
            </a:r>
            <a:r>
              <a:rPr lang="en-US" b="1" dirty="0"/>
              <a:t>worst case</a:t>
            </a:r>
            <a:r>
              <a:rPr lang="en-US" dirty="0"/>
              <a:t>。</a:t>
            </a:r>
            <a:r>
              <a:rPr lang="ja-JP" altLang="en-US"/>
              <a:t>原因有两个：</a:t>
            </a:r>
          </a:p>
          <a:p>
            <a:r>
              <a:rPr lang="ja-JP" altLang="en-US" b="1"/>
              <a:t>更容易分析</a:t>
            </a:r>
            <a:r>
              <a:rPr lang="ja-JP" altLang="en-US"/>
              <a:t> </a:t>
            </a:r>
            <a:r>
              <a:rPr lang="en-US" altLang="ja-JP" dirty="0"/>
              <a:t>——</a:t>
            </a:r>
            <a:r>
              <a:rPr lang="ja-JP" altLang="en-US"/>
              <a:t>最坏情况是确定性的，避免了复杂的概率分析。</a:t>
            </a:r>
          </a:p>
          <a:p>
            <a:r>
              <a:rPr lang="ja-JP" altLang="en-US" b="1"/>
              <a:t>更安全可靠</a:t>
            </a:r>
            <a:r>
              <a:rPr lang="ja-JP" altLang="en-US"/>
              <a:t> </a:t>
            </a:r>
            <a:r>
              <a:rPr lang="en-US" altLang="ja-JP" dirty="0"/>
              <a:t>——</a:t>
            </a:r>
            <a:r>
              <a:rPr lang="ja-JP" altLang="en-US"/>
              <a:t>在应用中，比如金融交易、机器人控制、游戏引擎，我们必须保证算法即使在最糟糕的情况下也能在合理时间内完成。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所以，总结一下：虽然 </a:t>
            </a:r>
            <a:r>
              <a:rPr lang="en-US" dirty="0"/>
              <a:t>average case </a:t>
            </a:r>
            <a:r>
              <a:rPr lang="ja-JP" altLang="en-US"/>
              <a:t>更能反映日常情况，但由于它难以确定，我们通常用 </a:t>
            </a:r>
            <a:r>
              <a:rPr lang="en-US" dirty="0"/>
              <a:t>worst case </a:t>
            </a:r>
            <a:r>
              <a:rPr lang="ja-JP" altLang="en-US"/>
              <a:t>作为衡量算法性能的标准。”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763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为了分析算法的效率</a:t>
            </a:r>
            <a:r>
              <a:rPr lang="zh-CN" altLang="en-US" dirty="0"/>
              <a:t>，一种简单的方式是</a:t>
            </a:r>
            <a:r>
              <a:rPr lang="ja-JP" altLang="en-US"/>
              <a:t>实验法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  <a:p>
            <a:r>
              <a:rPr lang="ja-JP" altLang="en-US"/>
              <a:t>那怎么做实验呢？步骤其实很简单：</a:t>
            </a:r>
          </a:p>
          <a:p>
            <a:r>
              <a:rPr lang="ja-JP" altLang="en-US" b="1"/>
              <a:t>写一个程序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把算法实现出来。</a:t>
            </a:r>
          </a:p>
          <a:p>
            <a:r>
              <a:rPr lang="ja-JP" altLang="en-US" b="1"/>
              <a:t>准备不同输入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让程序处理不同规模、不同类型的数据。</a:t>
            </a:r>
          </a:p>
          <a:p>
            <a:r>
              <a:rPr lang="ja-JP" altLang="en-US" b="1"/>
              <a:t>测量时间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用系统时钟（</a:t>
            </a:r>
            <a:r>
              <a:rPr lang="en-US" dirty="0"/>
              <a:t>wall clock）</a:t>
            </a:r>
            <a:r>
              <a:rPr lang="ja-JP" altLang="en-US"/>
              <a:t>来记录真实运行时间。</a:t>
            </a:r>
          </a:p>
          <a:p>
            <a:r>
              <a:rPr lang="ja-JP" altLang="en-US" b="1"/>
              <a:t>画图</a:t>
            </a:r>
            <a:r>
              <a:rPr lang="ja-JP" altLang="en-US"/>
              <a:t> </a:t>
            </a:r>
            <a:r>
              <a:rPr lang="en-US" altLang="ja-JP" dirty="0"/>
              <a:t>—— </a:t>
            </a:r>
            <a:r>
              <a:rPr lang="ja-JP" altLang="en-US"/>
              <a:t>把输入规模和运行时间对应起来，得到像右边这样的曲线图。</a:t>
            </a:r>
            <a:endParaRPr lang="en-US" altLang="ja-JP" dirty="0"/>
          </a:p>
          <a:p>
            <a:endParaRPr lang="ja-JP" altLang="en-US"/>
          </a:p>
          <a:p>
            <a:r>
              <a:rPr lang="ja-JP" altLang="en-US"/>
              <a:t>这样我们就能直观地看到：输入规模越大，运行时间是如何增长的。比如右边的图，随着 </a:t>
            </a:r>
            <a:r>
              <a:rPr lang="en-US" dirty="0"/>
              <a:t>input size </a:t>
            </a:r>
            <a:r>
              <a:rPr lang="ja-JP" altLang="en-US"/>
              <a:t>增加，运行时间近似呈平方增长。”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6887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刚才我们说过，实验法很直观：写程序、测时间、画图。但它也有不少局限性。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实现成本高</a:t>
            </a:r>
            <a:r>
              <a:rPr lang="ja-JP" altLang="en-US"/>
              <a:t>想比较一个算法的性能，必须先把它写出来。有些算法实现起来非常复杂，既耗时又容易出错。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结果不一定具有代表性</a:t>
            </a:r>
            <a:r>
              <a:rPr lang="en-US" altLang="ja-JP" b="1" dirty="0"/>
              <a:t> </a:t>
            </a:r>
            <a:r>
              <a:rPr lang="ja-JP" altLang="en-US"/>
              <a:t>实验只能覆盖我们选取的那部分输入。但是，算法面对不同输入时可能表现完全不同。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受硬件和软件环境影响</a:t>
            </a:r>
            <a:r>
              <a:rPr lang="zh-CN" altLang="en-US" b="1" dirty="0"/>
              <a:t> </a:t>
            </a:r>
            <a:r>
              <a:rPr lang="ja-JP" altLang="en-US"/>
              <a:t>在不同机器、不同编译器、甚至不同系统负载下，测到的运行时间可能完全不一样。如果要公平比较两个算法，必须保证在 </a:t>
            </a:r>
            <a:r>
              <a:rPr lang="ja-JP" altLang="en-US" b="1"/>
              <a:t>同一环境</a:t>
            </a:r>
            <a:r>
              <a:rPr lang="ja-JP" altLang="en-US"/>
              <a:t> 下运行，否则结果没有可比性。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47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为了解决这些问题</a:t>
            </a:r>
            <a:r>
              <a:rPr lang="zh-CN" altLang="en-US" dirty="0"/>
              <a:t>，研究者提出了</a:t>
            </a:r>
            <a:r>
              <a:rPr lang="ja-JP" altLang="en-US"/>
              <a:t>另一种方法</a:t>
            </a:r>
            <a:r>
              <a:rPr lang="zh-CN" altLang="en-US" dirty="0"/>
              <a:t>，</a:t>
            </a:r>
            <a:r>
              <a:rPr lang="ja-JP" altLang="en-US"/>
              <a:t>就是 </a:t>
            </a:r>
            <a:r>
              <a:rPr lang="ja-JP" altLang="en-US" b="1"/>
              <a:t>理论分析</a:t>
            </a:r>
            <a:r>
              <a:rPr lang="ja-JP" altLang="en-US"/>
              <a:t>，它是算法研究的主流方式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不依赖具体实现</a:t>
            </a:r>
            <a:r>
              <a:rPr lang="zh-CN" altLang="en-US" b="1" dirty="0"/>
              <a:t> </a:t>
            </a:r>
            <a:r>
              <a:rPr lang="ja-JP" altLang="en-US"/>
              <a:t>我们用高层次的描述来分析算法，而不是写一堆代码。</a:t>
            </a:r>
            <a:r>
              <a:rPr lang="zh-CN" altLang="en-US" dirty="0"/>
              <a:t> </a:t>
            </a:r>
            <a:r>
              <a:rPr lang="ja-JP" altLang="en-US"/>
              <a:t>这样能避免实现复杂度对结果的干扰。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把运行时间看作输入规模的函数</a:t>
            </a:r>
            <a:r>
              <a:rPr lang="en-US" altLang="ja-JP" b="1" dirty="0"/>
              <a:t> </a:t>
            </a:r>
            <a:r>
              <a:rPr lang="ja-JP" altLang="en-US"/>
              <a:t>我们用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n</a:t>
            </a:r>
            <a:r>
              <a:rPr lang="en-US" dirty="0"/>
              <a:t> </a:t>
            </a:r>
            <a:r>
              <a:rPr lang="ja-JP" altLang="en-US"/>
              <a:t>表示输入规模，把运行时间写成 </a:t>
            </a:r>
            <a:r>
              <a:rPr lang="en-US" sz="1200" b="0" i="0" kern="1200" dirty="0">
                <a:solidFill>
                  <a:schemeClr val="tx1"/>
                </a:solidFill>
                <a:latin typeface="Comic Sans MS" panose="030F0902030302020204" pitchFamily="66" charset="0"/>
                <a:ea typeface="+mn-ea"/>
                <a:cs typeface="+mn-cs"/>
              </a:rPr>
              <a:t>f(n)</a:t>
            </a:r>
            <a:r>
              <a:rPr lang="en-US" dirty="0"/>
              <a:t> </a:t>
            </a:r>
            <a:r>
              <a:rPr lang="ja-JP" altLang="en-US"/>
              <a:t>的形式。这样</a:t>
            </a:r>
            <a:r>
              <a:rPr lang="zh-CN" altLang="en-US" dirty="0"/>
              <a:t>，我们就能很方便的比较不同的算法，也就是不同的函数。我们有很多数据工具来帮助我们。</a:t>
            </a:r>
            <a:endParaRPr lang="en-US" altLang="zh-CN" dirty="0"/>
          </a:p>
          <a:p>
            <a:endParaRPr lang="en-US" dirty="0"/>
          </a:p>
          <a:p>
            <a:r>
              <a:rPr lang="ja-JP" altLang="en-US" b="1"/>
              <a:t>考虑所有可能的输入</a:t>
            </a:r>
            <a:r>
              <a:rPr lang="zh-CN" altLang="en-US" b="1" dirty="0"/>
              <a:t> </a:t>
            </a:r>
            <a:r>
              <a:rPr lang="ja-JP" altLang="en-US"/>
              <a:t>实验法只能覆盖部分输入，但理论分析会对 </a:t>
            </a:r>
            <a:r>
              <a:rPr lang="en-US" dirty="0"/>
              <a:t>worst </a:t>
            </a:r>
            <a:r>
              <a:rPr lang="en-US" dirty="0" err="1"/>
              <a:t>case、average</a:t>
            </a:r>
            <a:r>
              <a:rPr lang="en-US" dirty="0"/>
              <a:t> case </a:t>
            </a:r>
            <a:r>
              <a:rPr lang="ja-JP" altLang="en-US"/>
              <a:t>等情况给出数学结论。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独立于硬件和软件环境</a:t>
            </a:r>
            <a:r>
              <a:rPr lang="zh-CN" altLang="en-US" b="1" dirty="0"/>
              <a:t> </a:t>
            </a:r>
            <a:r>
              <a:rPr lang="ja-JP" altLang="en-US"/>
              <a:t>理论分析只关注算法的逻辑复杂度，而不是你用的是 </a:t>
            </a:r>
            <a:r>
              <a:rPr lang="en-US" dirty="0"/>
              <a:t>Mac </a:t>
            </a:r>
            <a:r>
              <a:rPr lang="ja-JP" altLang="en-US"/>
              <a:t>还是 </a:t>
            </a:r>
            <a:r>
              <a:rPr lang="en-US" dirty="0" err="1"/>
              <a:t>Windows、Python</a:t>
            </a:r>
            <a:r>
              <a:rPr lang="en-US" dirty="0"/>
              <a:t> </a:t>
            </a:r>
            <a:r>
              <a:rPr lang="ja-JP" altLang="en-US"/>
              <a:t>还是 </a:t>
            </a:r>
            <a:r>
              <a:rPr lang="en-US" dirty="0"/>
              <a:t>C++。</a:t>
            </a:r>
            <a:r>
              <a:rPr lang="ja-JP" altLang="en-US"/>
              <a:t>因此，它更能反映算法的本质性能。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830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在做算法分析时，我们需要一个统一的计算模型。否则，不同硬件环境差别太大，没法公平比较。这里我们用到的就是 </a:t>
            </a:r>
            <a:r>
              <a:rPr lang="en-US" b="1" dirty="0"/>
              <a:t>RAM </a:t>
            </a:r>
            <a:r>
              <a:rPr lang="ja-JP" altLang="en-US" b="1"/>
              <a:t>模型</a:t>
            </a:r>
            <a:r>
              <a:rPr lang="ja-JP" altLang="en-US"/>
              <a:t>。</a:t>
            </a:r>
          </a:p>
          <a:p>
            <a:r>
              <a:rPr lang="en-US" dirty="0"/>
              <a:t>RAM </a:t>
            </a:r>
            <a:r>
              <a:rPr lang="ja-JP" altLang="en-US"/>
              <a:t>模型的假设有三点：</a:t>
            </a:r>
          </a:p>
          <a:p>
            <a:endParaRPr lang="en-US" dirty="0"/>
          </a:p>
          <a:p>
            <a:r>
              <a:rPr lang="ja-JP" altLang="en-US" b="1"/>
              <a:t>有一个 </a:t>
            </a:r>
            <a:r>
              <a:rPr lang="en-US" b="1" dirty="0"/>
              <a:t>CPU </a:t>
            </a:r>
            <a:r>
              <a:rPr lang="ja-JP" altLang="en-US"/>
              <a:t>这是算法运行的处理核心，所有指令都在这里执行。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有一个潜在无限的内存单元集合</a:t>
            </a:r>
            <a:r>
              <a:rPr lang="en-US" altLang="ja-JP" b="1" dirty="0"/>
              <a:t> </a:t>
            </a:r>
            <a:r>
              <a:rPr lang="ja-JP" altLang="en-US"/>
              <a:t>内存由很多小格子组成（</a:t>
            </a:r>
            <a:r>
              <a:rPr lang="en-US" dirty="0"/>
              <a:t>memory cells）。 </a:t>
            </a:r>
            <a:r>
              <a:rPr lang="ja-JP" altLang="en-US"/>
              <a:t>每个格子可以存储一个数字或者一个字符。</a:t>
            </a:r>
            <a:r>
              <a:rPr lang="en-US" altLang="ja-JP" dirty="0"/>
              <a:t> </a:t>
            </a:r>
            <a:r>
              <a:rPr lang="ja-JP" altLang="en-US"/>
              <a:t>我们假设这些内存几乎是无限的，这样就不用担心存不下。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 b="1"/>
              <a:t>随机访问，单位时间完成</a:t>
            </a:r>
            <a:r>
              <a:rPr lang="en-US" altLang="ja-JP" b="1" dirty="0"/>
              <a:t> </a:t>
            </a:r>
            <a:r>
              <a:rPr lang="ja-JP" altLang="en-US"/>
              <a:t>每个内存单元都有编号：</a:t>
            </a:r>
            <a:r>
              <a:rPr lang="en-US" altLang="ja-JP" dirty="0"/>
              <a:t>0, 1, 2, … </a:t>
            </a:r>
            <a:r>
              <a:rPr lang="ja-JP" altLang="en-US"/>
              <a:t>不管你访问第一个内存格，还是最后一个，</a:t>
            </a:r>
            <a:r>
              <a:rPr lang="ja-JP" altLang="en-US" b="1"/>
              <a:t>时间开销都一样</a:t>
            </a:r>
            <a:r>
              <a:rPr lang="ja-JP" altLang="en-US"/>
              <a:t>（就是 </a:t>
            </a:r>
            <a:r>
              <a:rPr lang="en-US" altLang="ja-JP" dirty="0"/>
              <a:t>1 </a:t>
            </a:r>
            <a:r>
              <a:rPr lang="ja-JP" altLang="en-US"/>
              <a:t>个时间单位）。</a:t>
            </a:r>
          </a:p>
          <a:p>
            <a:endParaRPr lang="en-US" altLang="ja-JP" dirty="0"/>
          </a:p>
          <a:p>
            <a:r>
              <a:rPr lang="ja-JP" altLang="en-US"/>
              <a:t>有了这个模型，我们在分析算法时，就可以统一地说：‘一次加法操作 </a:t>
            </a:r>
            <a:r>
              <a:rPr lang="en-US" altLang="ja-JP" dirty="0"/>
              <a:t>= 1 </a:t>
            </a:r>
            <a:r>
              <a:rPr lang="ja-JP" altLang="en-US"/>
              <a:t>个单位时间；一次内存访问 </a:t>
            </a:r>
            <a:r>
              <a:rPr lang="en-US" altLang="ja-JP" dirty="0"/>
              <a:t>= 1 </a:t>
            </a:r>
            <a:r>
              <a:rPr lang="ja-JP" altLang="en-US"/>
              <a:t>个单位时间’，从而把不同算法放在一个公平的平台上进行比较。”</a:t>
            </a:r>
          </a:p>
          <a:p>
            <a:endParaRPr lang="ja-JP" altLang="en-US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60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在算法分析中，我们不直接用某种编程语言，而是用 </a:t>
            </a:r>
            <a:r>
              <a:rPr lang="ja-JP" altLang="en-US" b="1"/>
              <a:t>伪代码（</a:t>
            </a:r>
            <a:r>
              <a:rPr lang="en-US" b="1" dirty="0"/>
              <a:t>pseudocode）</a:t>
            </a:r>
            <a:r>
              <a:rPr lang="en-US" dirty="0"/>
              <a:t> </a:t>
            </a:r>
            <a:r>
              <a:rPr lang="ja-JP" altLang="en-US"/>
              <a:t>来描述算法。为什么呢？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高层次描述</a:t>
            </a:r>
            <a:r>
              <a:rPr lang="ja-JP" altLang="en-US"/>
              <a:t>：伪代码是对算法的抽象描述，比英语更有结构性，但没有编程语言那么繁琐。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隐藏实现细节</a:t>
            </a:r>
            <a:r>
              <a:rPr lang="ja-JP" altLang="en-US"/>
              <a:t>：我们不关心分号、语法，而是关注算法的核心逻辑。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比自然语言更精确，比代码更简洁</a:t>
            </a:r>
            <a:r>
              <a:rPr lang="ja-JP" altLang="en-US"/>
              <a:t>：自然语言容易模糊，真正的代码又太细碎。伪代码恰好在两者之间。</a:t>
            </a:r>
            <a:endParaRPr lang="en-US" altLang="ja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549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wmf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>
                <a:solidFill>
                  <a:schemeClr val="tx1"/>
                </a:solidFill>
                <a:latin typeface="Comic Sans MS" panose="030F0902030302020204" pitchFamily="66" charset="0"/>
              </a:rPr>
              <a:t>Analysis </a:t>
            </a:r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of Algorithms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C9E5C4-91C6-B5C6-B3B8-C9B0CC491A84}"/>
              </a:ext>
            </a:extLst>
          </p:cNvPr>
          <p:cNvSpPr/>
          <p:nvPr/>
        </p:nvSpPr>
        <p:spPr>
          <a:xfrm>
            <a:off x="0" y="6146800"/>
            <a:ext cx="8229600" cy="408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Slides borrowed/adapted from Prof. Yung Li from KAIST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C4AE31-1BA3-C194-AA04-6684E9F2910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Pseudocode</a:t>
            </a:r>
          </a:p>
        </p:txBody>
      </p:sp>
      <p:sp>
        <p:nvSpPr>
          <p:cNvPr id="2765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4208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High-level description of an algorithm (independent of programing languages)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More structured than English prose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Less detailed than a program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Preferred notation for describing algorithms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Hides program design issues</a:t>
            </a:r>
          </a:p>
        </p:txBody>
      </p:sp>
      <p:grpSp>
        <p:nvGrpSpPr>
          <p:cNvPr id="27655" name="Group 10"/>
          <p:cNvGrpSpPr>
            <a:grpSpLocks/>
          </p:cNvGrpSpPr>
          <p:nvPr/>
        </p:nvGrpSpPr>
        <p:grpSpPr bwMode="auto">
          <a:xfrm>
            <a:off x="4419600" y="2377122"/>
            <a:ext cx="4495800" cy="3586163"/>
            <a:chOff x="2736" y="1244"/>
            <a:chExt cx="2832" cy="2259"/>
          </a:xfrm>
        </p:grpSpPr>
        <p:sp>
          <p:nvSpPr>
            <p:cNvPr id="27656" name="Text Box 7"/>
            <p:cNvSpPr txBox="1">
              <a:spLocks noChangeArrowheads="1"/>
            </p:cNvSpPr>
            <p:nvPr/>
          </p:nvSpPr>
          <p:spPr bwMode="auto">
            <a:xfrm>
              <a:off x="2736" y="1758"/>
              <a:ext cx="2832" cy="1745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defTabSz="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defTabSz="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/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Algorithm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b="1" dirty="0" err="1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arrayMax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(</a:t>
              </a:r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, </a:t>
              </a:r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n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)</a:t>
              </a:r>
            </a:p>
            <a:p>
              <a:pPr eaLnBrk="1" hangingPunct="1"/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Input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array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 of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n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 integers</a:t>
              </a:r>
            </a:p>
            <a:p>
              <a:pPr eaLnBrk="1" hangingPunct="1"/>
              <a:r>
                <a:rPr lang="en-US" altLang="ko-KR" sz="2000" b="1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Output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maximum element of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A</a:t>
              </a:r>
            </a:p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currentMax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[0]</a:t>
              </a:r>
              <a:endParaRPr lang="en-US" altLang="ko-KR" sz="2000" dirty="0">
                <a:solidFill>
                  <a:schemeClr val="accent2"/>
                </a:solidFill>
                <a:latin typeface="Comic Sans MS" panose="030F0902030302020204" pitchFamily="66" charset="0"/>
                <a:ea typeface="굴림" charset="-127"/>
              </a:endParaRP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</a:rPr>
                <a:t>for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</a:rPr>
                <a:t>i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1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to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n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 1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do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if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sz="2000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] 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then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		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solidFill>
                    <a:schemeClr val="tx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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A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[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i</a:t>
              </a:r>
              <a:r>
                <a:rPr lang="en-US" altLang="ko-KR" sz="2000" dirty="0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]</a:t>
              </a:r>
            </a:p>
            <a:p>
              <a:pPr eaLnBrk="1" hangingPunct="1"/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	</a:t>
              </a:r>
              <a:r>
                <a:rPr lang="en-US" altLang="ko-KR" sz="2000" b="1" dirty="0">
                  <a:solidFill>
                    <a:srgbClr val="000000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return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r>
                <a:rPr lang="en-US" altLang="ko-KR" sz="2000" b="1" dirty="0" err="1">
                  <a:solidFill>
                    <a:schemeClr val="accent2"/>
                  </a:solidFill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currentMax</a:t>
              </a: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  <a:sym typeface="Symbol" pitchFamily="18" charset="2"/>
                </a:rPr>
                <a:t> </a:t>
              </a:r>
              <a:endParaRPr lang="en-US" altLang="ko-KR" sz="2000" dirty="0">
                <a:latin typeface="Comic Sans MS" panose="030F0902030302020204" pitchFamily="66" charset="0"/>
                <a:ea typeface="굴림" charset="-127"/>
              </a:endParaRPr>
            </a:p>
          </p:txBody>
        </p:sp>
        <p:sp>
          <p:nvSpPr>
            <p:cNvPr id="27657" name="Text Box 9"/>
            <p:cNvSpPr txBox="1">
              <a:spLocks noChangeArrowheads="1"/>
            </p:cNvSpPr>
            <p:nvPr/>
          </p:nvSpPr>
          <p:spPr bwMode="auto">
            <a:xfrm>
              <a:off x="2736" y="1244"/>
              <a:ext cx="2307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ko-KR" sz="2000" dirty="0">
                  <a:latin typeface="Comic Sans MS" panose="030F0902030302020204" pitchFamily="66" charset="0"/>
                  <a:ea typeface="굴림" charset="-127"/>
                </a:rPr>
                <a:t>Example: find the max element of an array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Pseudocode Details</a:t>
            </a:r>
          </a:p>
        </p:txBody>
      </p:sp>
      <p:sp>
        <p:nvSpPr>
          <p:cNvPr id="2867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Control flow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if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then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[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else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…]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while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repeat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until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for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do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Indentation replaces braces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 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Method declaration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Algorithm </a:t>
            </a:r>
            <a:r>
              <a:rPr lang="en-US" altLang="ko-KR" sz="2000" b="1" i="1" dirty="0">
                <a:solidFill>
                  <a:schemeClr val="tx2"/>
                </a:solidFill>
                <a:ea typeface="굴림" charset="-127"/>
              </a:rPr>
              <a:t>method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(</a:t>
            </a:r>
            <a:r>
              <a:rPr lang="en-US" altLang="ko-KR" sz="2000" b="1" i="1" dirty="0" err="1">
                <a:solidFill>
                  <a:schemeClr val="tx2"/>
                </a:solidFill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[, </a:t>
            </a:r>
            <a:r>
              <a:rPr lang="en-US" altLang="ko-KR" sz="2000" b="1" i="1" dirty="0" err="1">
                <a:solidFill>
                  <a:schemeClr val="tx2"/>
                </a:solidFill>
                <a:ea typeface="굴림" charset="-127"/>
              </a:rPr>
              <a:t>arg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…])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Input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Output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</a:rPr>
              <a:t>…</a:t>
            </a:r>
          </a:p>
        </p:txBody>
      </p:sp>
      <p:sp>
        <p:nvSpPr>
          <p:cNvPr id="2867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110480" y="1789188"/>
            <a:ext cx="3657600" cy="403860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Method call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var.method</a:t>
            </a: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(</a:t>
            </a: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 [, </a:t>
            </a:r>
            <a:r>
              <a:rPr lang="en-US" altLang="ko-KR" sz="2000" b="1" i="1" dirty="0" err="1">
                <a:solidFill>
                  <a:schemeClr val="accent2"/>
                </a:solidFill>
                <a:ea typeface="Calibri" charset="0"/>
                <a:cs typeface="Calibri" charset="0"/>
              </a:rPr>
              <a:t>arg</a:t>
            </a:r>
            <a:r>
              <a:rPr lang="en-US" altLang="ko-KR" sz="2000" dirty="0">
                <a:solidFill>
                  <a:schemeClr val="accent2"/>
                </a:solidFill>
                <a:ea typeface="Calibri" charset="0"/>
                <a:cs typeface="Calibri" charset="0"/>
              </a:rPr>
              <a:t>…])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Return value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Calibri" charset="0"/>
                <a:cs typeface="Calibri" charset="0"/>
              </a:rPr>
              <a:t>return</a:t>
            </a:r>
            <a:r>
              <a:rPr lang="en-US" altLang="ko-KR" sz="2000" dirty="0">
                <a:ea typeface="Calibri" charset="0"/>
                <a:cs typeface="Calibri" charset="0"/>
              </a:rPr>
              <a:t> </a:t>
            </a: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</a:rPr>
              <a:t>expression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Calibri" charset="0"/>
                <a:cs typeface="Calibri" charset="0"/>
              </a:rPr>
              <a:t>Expressions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Char char="¬"/>
            </a:pP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Assignment</a:t>
            </a:r>
            <a:b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(like  in C, C++)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Char char="="/>
            </a:pP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Equality testing</a:t>
            </a:r>
            <a:b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</a:b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(like  in C, C++)</a:t>
            </a:r>
          </a:p>
          <a:p>
            <a:pPr lvl="1" eaLnBrk="1" hangingPunct="1">
              <a:lnSpc>
                <a:spcPct val="120000"/>
              </a:lnSpc>
              <a:buClr>
                <a:srgbClr val="000000"/>
              </a:buClr>
              <a:buSzTx/>
              <a:buFont typeface="Symbol" pitchFamily="18" charset="2"/>
              <a:buNone/>
            </a:pPr>
            <a:r>
              <a:rPr lang="en-US" altLang="ko-KR" sz="2000" b="1" i="1" dirty="0">
                <a:solidFill>
                  <a:schemeClr val="accent2"/>
                </a:solidFill>
                <a:ea typeface="Calibri" charset="0"/>
                <a:cs typeface="Calibri" charset="0"/>
                <a:sym typeface="Symbol" pitchFamily="18" charset="2"/>
              </a:rPr>
              <a:t>n</a:t>
            </a:r>
            <a:r>
              <a:rPr lang="en-US" altLang="ko-KR" sz="2000" baseline="30000" dirty="0">
                <a:solidFill>
                  <a:schemeClr val="accent2"/>
                </a:solidFill>
                <a:ea typeface="Calibri" charset="0"/>
                <a:cs typeface="Calibri" charset="0"/>
                <a:sym typeface="Symbol" pitchFamily="18" charset="2"/>
              </a:rPr>
              <a:t>2	</a:t>
            </a:r>
            <a:r>
              <a:rPr lang="en-US" altLang="ko-KR" sz="2000" dirty="0">
                <a:ea typeface="Calibri" charset="0"/>
                <a:cs typeface="Calibri" charset="0"/>
                <a:sym typeface="Symbol" pitchFamily="18" charset="2"/>
              </a:rPr>
              <a:t>Superscripts and other mathematical formatting allowed</a:t>
            </a:r>
            <a:endParaRPr lang="en-US" altLang="ko-KR" sz="2000" baseline="30000" dirty="0">
              <a:ea typeface="Calibri" charset="0"/>
              <a:cs typeface="Calibri" charset="0"/>
              <a:sym typeface="Symbol" pitchFamily="18" charset="2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ko-KR" altLang="en-US" sz="2400" dirty="0">
              <a:ea typeface="Calibri" charset="0"/>
              <a:cs typeface="Calibri" charset="0"/>
            </a:endParaRPr>
          </a:p>
        </p:txBody>
      </p:sp>
      <p:grpSp>
        <p:nvGrpSpPr>
          <p:cNvPr id="28679" name="Group 66"/>
          <p:cNvGrpSpPr>
            <a:grpSpLocks/>
          </p:cNvGrpSpPr>
          <p:nvPr/>
        </p:nvGrpSpPr>
        <p:grpSpPr bwMode="auto">
          <a:xfrm flipH="1">
            <a:off x="7162800" y="416982"/>
            <a:ext cx="1219200" cy="1022351"/>
            <a:chOff x="148" y="195"/>
            <a:chExt cx="1107" cy="1001"/>
          </a:xfrm>
        </p:grpSpPr>
        <p:grpSp>
          <p:nvGrpSpPr>
            <p:cNvPr id="28680" name="Group 21"/>
            <p:cNvGrpSpPr>
              <a:grpSpLocks/>
            </p:cNvGrpSpPr>
            <p:nvPr/>
          </p:nvGrpSpPr>
          <p:grpSpPr bwMode="auto">
            <a:xfrm>
              <a:off x="746" y="434"/>
              <a:ext cx="509" cy="285"/>
              <a:chOff x="746" y="434"/>
              <a:chExt cx="509" cy="285"/>
            </a:xfrm>
          </p:grpSpPr>
          <p:grpSp>
            <p:nvGrpSpPr>
              <p:cNvPr id="28725" name="Group 9"/>
              <p:cNvGrpSpPr>
                <a:grpSpLocks/>
              </p:cNvGrpSpPr>
              <p:nvPr/>
            </p:nvGrpSpPr>
            <p:grpSpPr bwMode="auto">
              <a:xfrm>
                <a:off x="746" y="548"/>
                <a:ext cx="235" cy="171"/>
                <a:chOff x="746" y="548"/>
                <a:chExt cx="235" cy="171"/>
              </a:xfrm>
            </p:grpSpPr>
            <p:sp>
              <p:nvSpPr>
                <p:cNvPr id="28737" name="Freeform 6"/>
                <p:cNvSpPr>
                  <a:spLocks/>
                </p:cNvSpPr>
                <p:nvPr/>
              </p:nvSpPr>
              <p:spPr bwMode="auto">
                <a:xfrm>
                  <a:off x="746" y="548"/>
                  <a:ext cx="235" cy="170"/>
                </a:xfrm>
                <a:custGeom>
                  <a:avLst/>
                  <a:gdLst>
                    <a:gd name="T0" fmla="*/ 97 w 469"/>
                    <a:gd name="T1" fmla="*/ 0 h 510"/>
                    <a:gd name="T2" fmla="*/ 175 w 469"/>
                    <a:gd name="T3" fmla="*/ 29 h 510"/>
                    <a:gd name="T4" fmla="*/ 212 w 469"/>
                    <a:gd name="T5" fmla="*/ 47 h 510"/>
                    <a:gd name="T6" fmla="*/ 229 w 469"/>
                    <a:gd name="T7" fmla="*/ 62 h 510"/>
                    <a:gd name="T8" fmla="*/ 235 w 469"/>
                    <a:gd name="T9" fmla="*/ 88 h 510"/>
                    <a:gd name="T10" fmla="*/ 231 w 469"/>
                    <a:gd name="T11" fmla="*/ 114 h 510"/>
                    <a:gd name="T12" fmla="*/ 215 w 469"/>
                    <a:gd name="T13" fmla="*/ 141 h 510"/>
                    <a:gd name="T14" fmla="*/ 190 w 469"/>
                    <a:gd name="T15" fmla="*/ 157 h 510"/>
                    <a:gd name="T16" fmla="*/ 179 w 469"/>
                    <a:gd name="T17" fmla="*/ 170 h 510"/>
                    <a:gd name="T18" fmla="*/ 139 w 469"/>
                    <a:gd name="T19" fmla="*/ 152 h 510"/>
                    <a:gd name="T20" fmla="*/ 109 w 469"/>
                    <a:gd name="T21" fmla="*/ 143 h 510"/>
                    <a:gd name="T22" fmla="*/ 82 w 469"/>
                    <a:gd name="T23" fmla="*/ 129 h 510"/>
                    <a:gd name="T24" fmla="*/ 58 w 469"/>
                    <a:gd name="T25" fmla="*/ 112 h 510"/>
                    <a:gd name="T26" fmla="*/ 35 w 469"/>
                    <a:gd name="T27" fmla="*/ 95 h 510"/>
                    <a:gd name="T28" fmla="*/ 17 w 469"/>
                    <a:gd name="T29" fmla="*/ 76 h 510"/>
                    <a:gd name="T30" fmla="*/ 0 w 469"/>
                    <a:gd name="T31" fmla="*/ 59 h 510"/>
                    <a:gd name="T32" fmla="*/ 59 w 469"/>
                    <a:gd name="T33" fmla="*/ 29 h 510"/>
                    <a:gd name="T34" fmla="*/ 97 w 469"/>
                    <a:gd name="T35" fmla="*/ 0 h 510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469"/>
                    <a:gd name="T55" fmla="*/ 0 h 510"/>
                    <a:gd name="T56" fmla="*/ 469 w 469"/>
                    <a:gd name="T57" fmla="*/ 510 h 510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469" h="510">
                      <a:moveTo>
                        <a:pt x="194" y="0"/>
                      </a:moveTo>
                      <a:lnTo>
                        <a:pt x="350" y="88"/>
                      </a:lnTo>
                      <a:lnTo>
                        <a:pt x="423" y="141"/>
                      </a:lnTo>
                      <a:lnTo>
                        <a:pt x="457" y="185"/>
                      </a:lnTo>
                      <a:lnTo>
                        <a:pt x="469" y="264"/>
                      </a:lnTo>
                      <a:lnTo>
                        <a:pt x="461" y="343"/>
                      </a:lnTo>
                      <a:lnTo>
                        <a:pt x="430" y="423"/>
                      </a:lnTo>
                      <a:lnTo>
                        <a:pt x="380" y="470"/>
                      </a:lnTo>
                      <a:lnTo>
                        <a:pt x="357" y="510"/>
                      </a:lnTo>
                      <a:lnTo>
                        <a:pt x="278" y="456"/>
                      </a:lnTo>
                      <a:lnTo>
                        <a:pt x="218" y="428"/>
                      </a:lnTo>
                      <a:lnTo>
                        <a:pt x="164" y="388"/>
                      </a:lnTo>
                      <a:lnTo>
                        <a:pt x="115" y="335"/>
                      </a:lnTo>
                      <a:lnTo>
                        <a:pt x="69" y="286"/>
                      </a:lnTo>
                      <a:lnTo>
                        <a:pt x="34" y="228"/>
                      </a:lnTo>
                      <a:lnTo>
                        <a:pt x="0" y="177"/>
                      </a:lnTo>
                      <a:lnTo>
                        <a:pt x="118" y="88"/>
                      </a:lnTo>
                      <a:lnTo>
                        <a:pt x="194" y="0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28738" name="Freeform 7"/>
                <p:cNvSpPr>
                  <a:spLocks/>
                </p:cNvSpPr>
                <p:nvPr/>
              </p:nvSpPr>
              <p:spPr bwMode="auto">
                <a:xfrm>
                  <a:off x="911" y="611"/>
                  <a:ext cx="66" cy="86"/>
                </a:xfrm>
                <a:custGeom>
                  <a:avLst/>
                  <a:gdLst>
                    <a:gd name="T0" fmla="*/ 27 w 132"/>
                    <a:gd name="T1" fmla="*/ 12 h 257"/>
                    <a:gd name="T2" fmla="*/ 44 w 132"/>
                    <a:gd name="T3" fmla="*/ 2 h 257"/>
                    <a:gd name="T4" fmla="*/ 58 w 132"/>
                    <a:gd name="T5" fmla="*/ 0 h 257"/>
                    <a:gd name="T6" fmla="*/ 66 w 132"/>
                    <a:gd name="T7" fmla="*/ 3 h 257"/>
                    <a:gd name="T8" fmla="*/ 49 w 132"/>
                    <a:gd name="T9" fmla="*/ 19 h 257"/>
                    <a:gd name="T10" fmla="*/ 40 w 132"/>
                    <a:gd name="T11" fmla="*/ 34 h 257"/>
                    <a:gd name="T12" fmla="*/ 36 w 132"/>
                    <a:gd name="T13" fmla="*/ 53 h 257"/>
                    <a:gd name="T14" fmla="*/ 39 w 132"/>
                    <a:gd name="T15" fmla="*/ 61 h 257"/>
                    <a:gd name="T16" fmla="*/ 52 w 132"/>
                    <a:gd name="T17" fmla="*/ 73 h 257"/>
                    <a:gd name="T18" fmla="*/ 34 w 132"/>
                    <a:gd name="T19" fmla="*/ 81 h 257"/>
                    <a:gd name="T20" fmla="*/ 19 w 132"/>
                    <a:gd name="T21" fmla="*/ 81 h 257"/>
                    <a:gd name="T22" fmla="*/ 2 w 132"/>
                    <a:gd name="T23" fmla="*/ 86 h 257"/>
                    <a:gd name="T24" fmla="*/ 0 w 132"/>
                    <a:gd name="T25" fmla="*/ 67 h 257"/>
                    <a:gd name="T26" fmla="*/ 3 w 132"/>
                    <a:gd name="T27" fmla="*/ 52 h 257"/>
                    <a:gd name="T28" fmla="*/ 15 w 132"/>
                    <a:gd name="T29" fmla="*/ 29 h 257"/>
                    <a:gd name="T30" fmla="*/ 27 w 132"/>
                    <a:gd name="T31" fmla="*/ 12 h 257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132"/>
                    <a:gd name="T49" fmla="*/ 0 h 257"/>
                    <a:gd name="T50" fmla="*/ 132 w 132"/>
                    <a:gd name="T51" fmla="*/ 257 h 257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132" h="257">
                      <a:moveTo>
                        <a:pt x="55" y="36"/>
                      </a:moveTo>
                      <a:lnTo>
                        <a:pt x="88" y="6"/>
                      </a:lnTo>
                      <a:lnTo>
                        <a:pt x="116" y="0"/>
                      </a:lnTo>
                      <a:lnTo>
                        <a:pt x="132" y="8"/>
                      </a:lnTo>
                      <a:lnTo>
                        <a:pt x="99" y="56"/>
                      </a:lnTo>
                      <a:lnTo>
                        <a:pt x="81" y="102"/>
                      </a:lnTo>
                      <a:lnTo>
                        <a:pt x="72" y="157"/>
                      </a:lnTo>
                      <a:lnTo>
                        <a:pt x="78" y="182"/>
                      </a:lnTo>
                      <a:lnTo>
                        <a:pt x="105" y="217"/>
                      </a:lnTo>
                      <a:lnTo>
                        <a:pt x="69" y="242"/>
                      </a:lnTo>
                      <a:lnTo>
                        <a:pt x="39" y="241"/>
                      </a:lnTo>
                      <a:lnTo>
                        <a:pt x="5" y="257"/>
                      </a:lnTo>
                      <a:lnTo>
                        <a:pt x="0" y="201"/>
                      </a:lnTo>
                      <a:lnTo>
                        <a:pt x="7" y="154"/>
                      </a:lnTo>
                      <a:lnTo>
                        <a:pt x="30" y="87"/>
                      </a:lnTo>
                      <a:lnTo>
                        <a:pt x="55" y="36"/>
                      </a:lnTo>
                      <a:close/>
                    </a:path>
                  </a:pathLst>
                </a:custGeom>
                <a:solidFill>
                  <a:srgbClr val="E0E0FF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sp>
              <p:nvSpPr>
                <p:cNvPr id="28739" name="Freeform 8"/>
                <p:cNvSpPr>
                  <a:spLocks/>
                </p:cNvSpPr>
                <p:nvPr/>
              </p:nvSpPr>
              <p:spPr bwMode="auto">
                <a:xfrm>
                  <a:off x="909" y="609"/>
                  <a:ext cx="66" cy="110"/>
                </a:xfrm>
                <a:custGeom>
                  <a:avLst/>
                  <a:gdLst>
                    <a:gd name="T0" fmla="*/ 15 w 131"/>
                    <a:gd name="T1" fmla="*/ 110 h 329"/>
                    <a:gd name="T2" fmla="*/ 7 w 131"/>
                    <a:gd name="T3" fmla="*/ 97 h 329"/>
                    <a:gd name="T4" fmla="*/ 0 w 131"/>
                    <a:gd name="T5" fmla="*/ 76 h 329"/>
                    <a:gd name="T6" fmla="*/ 5 w 131"/>
                    <a:gd name="T7" fmla="*/ 52 h 329"/>
                    <a:gd name="T8" fmla="*/ 15 w 131"/>
                    <a:gd name="T9" fmla="*/ 29 h 329"/>
                    <a:gd name="T10" fmla="*/ 31 w 131"/>
                    <a:gd name="T11" fmla="*/ 12 h 329"/>
                    <a:gd name="T12" fmla="*/ 48 w 131"/>
                    <a:gd name="T13" fmla="*/ 2 h 329"/>
                    <a:gd name="T14" fmla="*/ 66 w 131"/>
                    <a:gd name="T15" fmla="*/ 0 h 32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131"/>
                    <a:gd name="T25" fmla="*/ 0 h 329"/>
                    <a:gd name="T26" fmla="*/ 131 w 131"/>
                    <a:gd name="T27" fmla="*/ 329 h 329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131" h="329">
                      <a:moveTo>
                        <a:pt x="30" y="329"/>
                      </a:moveTo>
                      <a:lnTo>
                        <a:pt x="13" y="290"/>
                      </a:lnTo>
                      <a:lnTo>
                        <a:pt x="0" y="227"/>
                      </a:lnTo>
                      <a:lnTo>
                        <a:pt x="9" y="157"/>
                      </a:lnTo>
                      <a:lnTo>
                        <a:pt x="30" y="88"/>
                      </a:lnTo>
                      <a:lnTo>
                        <a:pt x="62" y="35"/>
                      </a:lnTo>
                      <a:lnTo>
                        <a:pt x="95" y="5"/>
                      </a:lnTo>
                      <a:lnTo>
                        <a:pt x="131" y="0"/>
                      </a:lnTo>
                    </a:path>
                  </a:pathLst>
                </a:custGeom>
                <a:noFill/>
                <a:ln w="63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</p:grpSp>
          <p:grpSp>
            <p:nvGrpSpPr>
              <p:cNvPr id="28726" name="Group 20"/>
              <p:cNvGrpSpPr>
                <a:grpSpLocks/>
              </p:cNvGrpSpPr>
              <p:nvPr/>
            </p:nvGrpSpPr>
            <p:grpSpPr bwMode="auto">
              <a:xfrm>
                <a:off x="943" y="434"/>
                <a:ext cx="312" cy="269"/>
                <a:chOff x="943" y="434"/>
                <a:chExt cx="312" cy="269"/>
              </a:xfrm>
            </p:grpSpPr>
            <p:sp>
              <p:nvSpPr>
                <p:cNvPr id="28727" name="Freeform 10"/>
                <p:cNvSpPr>
                  <a:spLocks/>
                </p:cNvSpPr>
                <p:nvPr/>
              </p:nvSpPr>
              <p:spPr bwMode="auto">
                <a:xfrm>
                  <a:off x="943" y="542"/>
                  <a:ext cx="140" cy="152"/>
                </a:xfrm>
                <a:custGeom>
                  <a:avLst/>
                  <a:gdLst>
                    <a:gd name="T0" fmla="*/ 5 w 280"/>
                    <a:gd name="T1" fmla="*/ 99 h 456"/>
                    <a:gd name="T2" fmla="*/ 11 w 280"/>
                    <a:gd name="T3" fmla="*/ 90 h 456"/>
                    <a:gd name="T4" fmla="*/ 16 w 280"/>
                    <a:gd name="T5" fmla="*/ 83 h 456"/>
                    <a:gd name="T6" fmla="*/ 23 w 280"/>
                    <a:gd name="T7" fmla="*/ 79 h 456"/>
                    <a:gd name="T8" fmla="*/ 33 w 280"/>
                    <a:gd name="T9" fmla="*/ 73 h 456"/>
                    <a:gd name="T10" fmla="*/ 41 w 280"/>
                    <a:gd name="T11" fmla="*/ 68 h 456"/>
                    <a:gd name="T12" fmla="*/ 48 w 280"/>
                    <a:gd name="T13" fmla="*/ 61 h 456"/>
                    <a:gd name="T14" fmla="*/ 53 w 280"/>
                    <a:gd name="T15" fmla="*/ 55 h 456"/>
                    <a:gd name="T16" fmla="*/ 62 w 280"/>
                    <a:gd name="T17" fmla="*/ 49 h 456"/>
                    <a:gd name="T18" fmla="*/ 73 w 280"/>
                    <a:gd name="T19" fmla="*/ 45 h 456"/>
                    <a:gd name="T20" fmla="*/ 82 w 280"/>
                    <a:gd name="T21" fmla="*/ 39 h 456"/>
                    <a:gd name="T22" fmla="*/ 86 w 280"/>
                    <a:gd name="T23" fmla="*/ 28 h 456"/>
                    <a:gd name="T24" fmla="*/ 94 w 280"/>
                    <a:gd name="T25" fmla="*/ 20 h 456"/>
                    <a:gd name="T26" fmla="*/ 106 w 280"/>
                    <a:gd name="T27" fmla="*/ 1 h 456"/>
                    <a:gd name="T28" fmla="*/ 112 w 280"/>
                    <a:gd name="T29" fmla="*/ 0 h 456"/>
                    <a:gd name="T30" fmla="*/ 118 w 280"/>
                    <a:gd name="T31" fmla="*/ 4 h 456"/>
                    <a:gd name="T32" fmla="*/ 122 w 280"/>
                    <a:gd name="T33" fmla="*/ 8 h 456"/>
                    <a:gd name="T34" fmla="*/ 123 w 280"/>
                    <a:gd name="T35" fmla="*/ 17 h 456"/>
                    <a:gd name="T36" fmla="*/ 119 w 280"/>
                    <a:gd name="T37" fmla="*/ 29 h 456"/>
                    <a:gd name="T38" fmla="*/ 114 w 280"/>
                    <a:gd name="T39" fmla="*/ 34 h 456"/>
                    <a:gd name="T40" fmla="*/ 109 w 280"/>
                    <a:gd name="T41" fmla="*/ 39 h 456"/>
                    <a:gd name="T42" fmla="*/ 104 w 280"/>
                    <a:gd name="T43" fmla="*/ 49 h 456"/>
                    <a:gd name="T44" fmla="*/ 110 w 280"/>
                    <a:gd name="T45" fmla="*/ 47 h 456"/>
                    <a:gd name="T46" fmla="*/ 120 w 280"/>
                    <a:gd name="T47" fmla="*/ 47 h 456"/>
                    <a:gd name="T48" fmla="*/ 124 w 280"/>
                    <a:gd name="T49" fmla="*/ 49 h 456"/>
                    <a:gd name="T50" fmla="*/ 136 w 280"/>
                    <a:gd name="T51" fmla="*/ 55 h 456"/>
                    <a:gd name="T52" fmla="*/ 140 w 280"/>
                    <a:gd name="T53" fmla="*/ 65 h 456"/>
                    <a:gd name="T54" fmla="*/ 140 w 280"/>
                    <a:gd name="T55" fmla="*/ 79 h 456"/>
                    <a:gd name="T56" fmla="*/ 138 w 280"/>
                    <a:gd name="T57" fmla="*/ 97 h 456"/>
                    <a:gd name="T58" fmla="*/ 131 w 280"/>
                    <a:gd name="T59" fmla="*/ 108 h 456"/>
                    <a:gd name="T60" fmla="*/ 124 w 280"/>
                    <a:gd name="T61" fmla="*/ 122 h 456"/>
                    <a:gd name="T62" fmla="*/ 112 w 280"/>
                    <a:gd name="T63" fmla="*/ 137 h 456"/>
                    <a:gd name="T64" fmla="*/ 105 w 280"/>
                    <a:gd name="T65" fmla="*/ 146 h 456"/>
                    <a:gd name="T66" fmla="*/ 97 w 280"/>
                    <a:gd name="T67" fmla="*/ 151 h 456"/>
                    <a:gd name="T68" fmla="*/ 86 w 280"/>
                    <a:gd name="T69" fmla="*/ 152 h 456"/>
                    <a:gd name="T70" fmla="*/ 75 w 280"/>
                    <a:gd name="T71" fmla="*/ 151 h 456"/>
                    <a:gd name="T72" fmla="*/ 65 w 280"/>
                    <a:gd name="T73" fmla="*/ 148 h 456"/>
                    <a:gd name="T74" fmla="*/ 58 w 280"/>
                    <a:gd name="T75" fmla="*/ 144 h 456"/>
                    <a:gd name="T76" fmla="*/ 52 w 280"/>
                    <a:gd name="T77" fmla="*/ 141 h 456"/>
                    <a:gd name="T78" fmla="*/ 46 w 280"/>
                    <a:gd name="T79" fmla="*/ 143 h 456"/>
                    <a:gd name="T80" fmla="*/ 38 w 280"/>
                    <a:gd name="T81" fmla="*/ 144 h 456"/>
                    <a:gd name="T82" fmla="*/ 29 w 280"/>
                    <a:gd name="T83" fmla="*/ 145 h 456"/>
                    <a:gd name="T84" fmla="*/ 17 w 280"/>
                    <a:gd name="T85" fmla="*/ 143 h 456"/>
                    <a:gd name="T86" fmla="*/ 9 w 280"/>
                    <a:gd name="T87" fmla="*/ 138 h 456"/>
                    <a:gd name="T88" fmla="*/ 2 w 280"/>
                    <a:gd name="T89" fmla="*/ 129 h 456"/>
                    <a:gd name="T90" fmla="*/ 0 w 280"/>
                    <a:gd name="T91" fmla="*/ 116 h 456"/>
                    <a:gd name="T92" fmla="*/ 3 w 280"/>
                    <a:gd name="T93" fmla="*/ 101 h 456"/>
                    <a:gd name="T94" fmla="*/ 5 w 280"/>
                    <a:gd name="T95" fmla="*/ 99 h 45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w 280"/>
                    <a:gd name="T145" fmla="*/ 0 h 456"/>
                    <a:gd name="T146" fmla="*/ 280 w 280"/>
                    <a:gd name="T147" fmla="*/ 456 h 456"/>
                  </a:gdLst>
                  <a:ahLst/>
                  <a:cxnLst>
                    <a:cxn ang="T96">
                      <a:pos x="T0" y="T1"/>
                    </a:cxn>
                    <a:cxn ang="T97">
                      <a:pos x="T2" y="T3"/>
                    </a:cxn>
                    <a:cxn ang="T98">
                      <a:pos x="T4" y="T5"/>
                    </a:cxn>
                    <a:cxn ang="T99">
                      <a:pos x="T6" y="T7"/>
                    </a:cxn>
                    <a:cxn ang="T100">
                      <a:pos x="T8" y="T9"/>
                    </a:cxn>
                    <a:cxn ang="T101">
                      <a:pos x="T10" y="T11"/>
                    </a:cxn>
                    <a:cxn ang="T102">
                      <a:pos x="T12" y="T13"/>
                    </a:cxn>
                    <a:cxn ang="T103">
                      <a:pos x="T14" y="T15"/>
                    </a:cxn>
                    <a:cxn ang="T104">
                      <a:pos x="T16" y="T17"/>
                    </a:cxn>
                    <a:cxn ang="T105">
                      <a:pos x="T18" y="T19"/>
                    </a:cxn>
                    <a:cxn ang="T106">
                      <a:pos x="T20" y="T21"/>
                    </a:cxn>
                    <a:cxn ang="T107">
                      <a:pos x="T22" y="T23"/>
                    </a:cxn>
                    <a:cxn ang="T108">
                      <a:pos x="T24" y="T25"/>
                    </a:cxn>
                    <a:cxn ang="T109">
                      <a:pos x="T26" y="T27"/>
                    </a:cxn>
                    <a:cxn ang="T110">
                      <a:pos x="T28" y="T29"/>
                    </a:cxn>
                    <a:cxn ang="T111">
                      <a:pos x="T30" y="T31"/>
                    </a:cxn>
                    <a:cxn ang="T112">
                      <a:pos x="T32" y="T33"/>
                    </a:cxn>
                    <a:cxn ang="T113">
                      <a:pos x="T34" y="T35"/>
                    </a:cxn>
                    <a:cxn ang="T114">
                      <a:pos x="T36" y="T37"/>
                    </a:cxn>
                    <a:cxn ang="T115">
                      <a:pos x="T38" y="T39"/>
                    </a:cxn>
                    <a:cxn ang="T116">
                      <a:pos x="T40" y="T41"/>
                    </a:cxn>
                    <a:cxn ang="T117">
                      <a:pos x="T42" y="T43"/>
                    </a:cxn>
                    <a:cxn ang="T118">
                      <a:pos x="T44" y="T45"/>
                    </a:cxn>
                    <a:cxn ang="T119">
                      <a:pos x="T46" y="T47"/>
                    </a:cxn>
                    <a:cxn ang="T120">
                      <a:pos x="T48" y="T49"/>
                    </a:cxn>
                    <a:cxn ang="T121">
                      <a:pos x="T50" y="T51"/>
                    </a:cxn>
                    <a:cxn ang="T122">
                      <a:pos x="T52" y="T53"/>
                    </a:cxn>
                    <a:cxn ang="T123">
                      <a:pos x="T54" y="T55"/>
                    </a:cxn>
                    <a:cxn ang="T124">
                      <a:pos x="T56" y="T57"/>
                    </a:cxn>
                    <a:cxn ang="T125">
                      <a:pos x="T58" y="T59"/>
                    </a:cxn>
                    <a:cxn ang="T126">
                      <a:pos x="T60" y="T61"/>
                    </a:cxn>
                    <a:cxn ang="T127">
                      <a:pos x="T62" y="T63"/>
                    </a:cxn>
                    <a:cxn ang="T128">
                      <a:pos x="T64" y="T65"/>
                    </a:cxn>
                    <a:cxn ang="T129">
                      <a:pos x="T66" y="T67"/>
                    </a:cxn>
                    <a:cxn ang="T130">
                      <a:pos x="T68" y="T69"/>
                    </a:cxn>
                    <a:cxn ang="T131">
                      <a:pos x="T70" y="T71"/>
                    </a:cxn>
                    <a:cxn ang="T132">
                      <a:pos x="T72" y="T73"/>
                    </a:cxn>
                    <a:cxn ang="T133">
                      <a:pos x="T74" y="T75"/>
                    </a:cxn>
                    <a:cxn ang="T134">
                      <a:pos x="T76" y="T77"/>
                    </a:cxn>
                    <a:cxn ang="T135">
                      <a:pos x="T78" y="T79"/>
                    </a:cxn>
                    <a:cxn ang="T136">
                      <a:pos x="T80" y="T81"/>
                    </a:cxn>
                    <a:cxn ang="T137">
                      <a:pos x="T82" y="T83"/>
                    </a:cxn>
                    <a:cxn ang="T138">
                      <a:pos x="T84" y="T85"/>
                    </a:cxn>
                    <a:cxn ang="T139">
                      <a:pos x="T86" y="T87"/>
                    </a:cxn>
                    <a:cxn ang="T140">
                      <a:pos x="T88" y="T89"/>
                    </a:cxn>
                    <a:cxn ang="T141">
                      <a:pos x="T90" y="T91"/>
                    </a:cxn>
                    <a:cxn ang="T142">
                      <a:pos x="T92" y="T93"/>
                    </a:cxn>
                    <a:cxn ang="T143">
                      <a:pos x="T94" y="T95"/>
                    </a:cxn>
                  </a:cxnLst>
                  <a:rect l="T144" t="T145" r="T146" b="T147"/>
                  <a:pathLst>
                    <a:path w="280" h="456">
                      <a:moveTo>
                        <a:pt x="11" y="297"/>
                      </a:moveTo>
                      <a:lnTo>
                        <a:pt x="22" y="270"/>
                      </a:lnTo>
                      <a:lnTo>
                        <a:pt x="32" y="250"/>
                      </a:lnTo>
                      <a:lnTo>
                        <a:pt x="46" y="238"/>
                      </a:lnTo>
                      <a:lnTo>
                        <a:pt x="66" y="220"/>
                      </a:lnTo>
                      <a:lnTo>
                        <a:pt x="82" y="203"/>
                      </a:lnTo>
                      <a:lnTo>
                        <a:pt x="96" y="183"/>
                      </a:lnTo>
                      <a:lnTo>
                        <a:pt x="106" y="164"/>
                      </a:lnTo>
                      <a:lnTo>
                        <a:pt x="124" y="148"/>
                      </a:lnTo>
                      <a:lnTo>
                        <a:pt x="147" y="136"/>
                      </a:lnTo>
                      <a:lnTo>
                        <a:pt x="165" y="118"/>
                      </a:lnTo>
                      <a:lnTo>
                        <a:pt x="173" y="84"/>
                      </a:lnTo>
                      <a:lnTo>
                        <a:pt x="189" y="61"/>
                      </a:lnTo>
                      <a:lnTo>
                        <a:pt x="212" y="3"/>
                      </a:lnTo>
                      <a:lnTo>
                        <a:pt x="225" y="0"/>
                      </a:lnTo>
                      <a:lnTo>
                        <a:pt x="237" y="11"/>
                      </a:lnTo>
                      <a:lnTo>
                        <a:pt x="245" y="25"/>
                      </a:lnTo>
                      <a:lnTo>
                        <a:pt x="247" y="52"/>
                      </a:lnTo>
                      <a:lnTo>
                        <a:pt x="239" y="86"/>
                      </a:lnTo>
                      <a:lnTo>
                        <a:pt x="228" y="101"/>
                      </a:lnTo>
                      <a:lnTo>
                        <a:pt x="219" y="118"/>
                      </a:lnTo>
                      <a:lnTo>
                        <a:pt x="208" y="148"/>
                      </a:lnTo>
                      <a:lnTo>
                        <a:pt x="221" y="142"/>
                      </a:lnTo>
                      <a:lnTo>
                        <a:pt x="241" y="142"/>
                      </a:lnTo>
                      <a:lnTo>
                        <a:pt x="249" y="148"/>
                      </a:lnTo>
                      <a:lnTo>
                        <a:pt x="271" y="166"/>
                      </a:lnTo>
                      <a:lnTo>
                        <a:pt x="279" y="195"/>
                      </a:lnTo>
                      <a:lnTo>
                        <a:pt x="280" y="238"/>
                      </a:lnTo>
                      <a:lnTo>
                        <a:pt x="275" y="290"/>
                      </a:lnTo>
                      <a:lnTo>
                        <a:pt x="262" y="324"/>
                      </a:lnTo>
                      <a:lnTo>
                        <a:pt x="248" y="366"/>
                      </a:lnTo>
                      <a:lnTo>
                        <a:pt x="225" y="412"/>
                      </a:lnTo>
                      <a:lnTo>
                        <a:pt x="211" y="439"/>
                      </a:lnTo>
                      <a:lnTo>
                        <a:pt x="194" y="452"/>
                      </a:lnTo>
                      <a:lnTo>
                        <a:pt x="173" y="456"/>
                      </a:lnTo>
                      <a:lnTo>
                        <a:pt x="150" y="452"/>
                      </a:lnTo>
                      <a:lnTo>
                        <a:pt x="130" y="443"/>
                      </a:lnTo>
                      <a:lnTo>
                        <a:pt x="117" y="433"/>
                      </a:lnTo>
                      <a:lnTo>
                        <a:pt x="105" y="422"/>
                      </a:lnTo>
                      <a:lnTo>
                        <a:pt x="93" y="428"/>
                      </a:lnTo>
                      <a:lnTo>
                        <a:pt x="76" y="431"/>
                      </a:lnTo>
                      <a:lnTo>
                        <a:pt x="58" y="434"/>
                      </a:lnTo>
                      <a:lnTo>
                        <a:pt x="34" y="428"/>
                      </a:lnTo>
                      <a:lnTo>
                        <a:pt x="19" y="414"/>
                      </a:lnTo>
                      <a:lnTo>
                        <a:pt x="5" y="387"/>
                      </a:lnTo>
                      <a:lnTo>
                        <a:pt x="0" y="347"/>
                      </a:lnTo>
                      <a:lnTo>
                        <a:pt x="7" y="304"/>
                      </a:lnTo>
                      <a:lnTo>
                        <a:pt x="11" y="297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8728" name="Group 19"/>
                <p:cNvGrpSpPr>
                  <a:grpSpLocks/>
                </p:cNvGrpSpPr>
                <p:nvPr/>
              </p:nvGrpSpPr>
              <p:grpSpPr bwMode="auto">
                <a:xfrm>
                  <a:off x="974" y="434"/>
                  <a:ext cx="281" cy="269"/>
                  <a:chOff x="974" y="434"/>
                  <a:chExt cx="281" cy="269"/>
                </a:xfrm>
              </p:grpSpPr>
              <p:grpSp>
                <p:nvGrpSpPr>
                  <p:cNvPr id="28729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974" y="434"/>
                    <a:ext cx="281" cy="235"/>
                    <a:chOff x="974" y="434"/>
                    <a:chExt cx="281" cy="235"/>
                  </a:xfrm>
                </p:grpSpPr>
                <p:sp>
                  <p:nvSpPr>
                    <p:cNvPr id="28735" name="Freeform 11"/>
                    <p:cNvSpPr>
                      <a:spLocks/>
                    </p:cNvSpPr>
                    <p:nvPr/>
                  </p:nvSpPr>
                  <p:spPr bwMode="auto">
                    <a:xfrm>
                      <a:off x="974" y="434"/>
                      <a:ext cx="281" cy="235"/>
                    </a:xfrm>
                    <a:custGeom>
                      <a:avLst/>
                      <a:gdLst>
                        <a:gd name="T0" fmla="*/ 4 w 560"/>
                        <a:gd name="T1" fmla="*/ 209 h 705"/>
                        <a:gd name="T2" fmla="*/ 18 w 560"/>
                        <a:gd name="T3" fmla="*/ 193 h 705"/>
                        <a:gd name="T4" fmla="*/ 39 w 560"/>
                        <a:gd name="T5" fmla="*/ 172 h 705"/>
                        <a:gd name="T6" fmla="*/ 64 w 560"/>
                        <a:gd name="T7" fmla="*/ 151 h 705"/>
                        <a:gd name="T8" fmla="*/ 83 w 560"/>
                        <a:gd name="T9" fmla="*/ 138 h 705"/>
                        <a:gd name="T10" fmla="*/ 99 w 560"/>
                        <a:gd name="T11" fmla="*/ 133 h 705"/>
                        <a:gd name="T12" fmla="*/ 109 w 560"/>
                        <a:gd name="T13" fmla="*/ 131 h 705"/>
                        <a:gd name="T14" fmla="*/ 116 w 560"/>
                        <a:gd name="T15" fmla="*/ 124 h 705"/>
                        <a:gd name="T16" fmla="*/ 114 w 560"/>
                        <a:gd name="T17" fmla="*/ 110 h 705"/>
                        <a:gd name="T18" fmla="*/ 118 w 560"/>
                        <a:gd name="T19" fmla="*/ 93 h 705"/>
                        <a:gd name="T20" fmla="*/ 128 w 560"/>
                        <a:gd name="T21" fmla="*/ 78 h 705"/>
                        <a:gd name="T22" fmla="*/ 143 w 560"/>
                        <a:gd name="T23" fmla="*/ 60 h 705"/>
                        <a:gd name="T24" fmla="*/ 165 w 560"/>
                        <a:gd name="T25" fmla="*/ 42 h 705"/>
                        <a:gd name="T26" fmla="*/ 189 w 560"/>
                        <a:gd name="T27" fmla="*/ 25 h 705"/>
                        <a:gd name="T28" fmla="*/ 211 w 560"/>
                        <a:gd name="T29" fmla="*/ 12 h 705"/>
                        <a:gd name="T30" fmla="*/ 236 w 560"/>
                        <a:gd name="T31" fmla="*/ 2 h 705"/>
                        <a:gd name="T32" fmla="*/ 253 w 560"/>
                        <a:gd name="T33" fmla="*/ 0 h 705"/>
                        <a:gd name="T34" fmla="*/ 268 w 560"/>
                        <a:gd name="T35" fmla="*/ 4 h 705"/>
                        <a:gd name="T36" fmla="*/ 277 w 560"/>
                        <a:gd name="T37" fmla="*/ 13 h 705"/>
                        <a:gd name="T38" fmla="*/ 281 w 560"/>
                        <a:gd name="T39" fmla="*/ 24 h 705"/>
                        <a:gd name="T40" fmla="*/ 279 w 560"/>
                        <a:gd name="T41" fmla="*/ 40 h 705"/>
                        <a:gd name="T42" fmla="*/ 271 w 560"/>
                        <a:gd name="T43" fmla="*/ 58 h 705"/>
                        <a:gd name="T44" fmla="*/ 261 w 560"/>
                        <a:gd name="T45" fmla="*/ 73 h 705"/>
                        <a:gd name="T46" fmla="*/ 247 w 560"/>
                        <a:gd name="T47" fmla="*/ 90 h 705"/>
                        <a:gd name="T48" fmla="*/ 230 w 560"/>
                        <a:gd name="T49" fmla="*/ 104 h 705"/>
                        <a:gd name="T50" fmla="*/ 208 w 560"/>
                        <a:gd name="T51" fmla="*/ 119 h 705"/>
                        <a:gd name="T52" fmla="*/ 186 w 560"/>
                        <a:gd name="T53" fmla="*/ 132 h 705"/>
                        <a:gd name="T54" fmla="*/ 168 w 560"/>
                        <a:gd name="T55" fmla="*/ 140 h 705"/>
                        <a:gd name="T56" fmla="*/ 152 w 560"/>
                        <a:gd name="T57" fmla="*/ 141 h 705"/>
                        <a:gd name="T58" fmla="*/ 136 w 560"/>
                        <a:gd name="T59" fmla="*/ 139 h 705"/>
                        <a:gd name="T60" fmla="*/ 126 w 560"/>
                        <a:gd name="T61" fmla="*/ 142 h 705"/>
                        <a:gd name="T62" fmla="*/ 120 w 560"/>
                        <a:gd name="T63" fmla="*/ 150 h 705"/>
                        <a:gd name="T64" fmla="*/ 114 w 560"/>
                        <a:gd name="T65" fmla="*/ 164 h 705"/>
                        <a:gd name="T66" fmla="*/ 101 w 560"/>
                        <a:gd name="T67" fmla="*/ 179 h 705"/>
                        <a:gd name="T68" fmla="*/ 80 w 560"/>
                        <a:gd name="T69" fmla="*/ 196 h 705"/>
                        <a:gd name="T70" fmla="*/ 65 w 560"/>
                        <a:gd name="T71" fmla="*/ 210 h 705"/>
                        <a:gd name="T72" fmla="*/ 50 w 560"/>
                        <a:gd name="T73" fmla="*/ 223 h 705"/>
                        <a:gd name="T74" fmla="*/ 37 w 560"/>
                        <a:gd name="T75" fmla="*/ 231 h 705"/>
                        <a:gd name="T76" fmla="*/ 23 w 560"/>
                        <a:gd name="T77" fmla="*/ 235 h 705"/>
                        <a:gd name="T78" fmla="*/ 11 w 560"/>
                        <a:gd name="T79" fmla="*/ 235 h 705"/>
                        <a:gd name="T80" fmla="*/ 1 w 560"/>
                        <a:gd name="T81" fmla="*/ 231 h 705"/>
                        <a:gd name="T82" fmla="*/ 0 w 560"/>
                        <a:gd name="T83" fmla="*/ 220 h 705"/>
                        <a:gd name="T84" fmla="*/ 4 w 560"/>
                        <a:gd name="T85" fmla="*/ 209 h 705"/>
                        <a:gd name="T86" fmla="*/ 0 60000 65536"/>
                        <a:gd name="T87" fmla="*/ 0 60000 65536"/>
                        <a:gd name="T88" fmla="*/ 0 60000 65536"/>
                        <a:gd name="T89" fmla="*/ 0 60000 65536"/>
                        <a:gd name="T90" fmla="*/ 0 60000 65536"/>
                        <a:gd name="T91" fmla="*/ 0 60000 65536"/>
                        <a:gd name="T92" fmla="*/ 0 60000 65536"/>
                        <a:gd name="T93" fmla="*/ 0 60000 65536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w 560"/>
                        <a:gd name="T130" fmla="*/ 0 h 705"/>
                        <a:gd name="T131" fmla="*/ 560 w 560"/>
                        <a:gd name="T132" fmla="*/ 705 h 705"/>
                      </a:gdLst>
                      <a:ahLst/>
                      <a:cxnLst>
                        <a:cxn ang="T86">
                          <a:pos x="T0" y="T1"/>
                        </a:cxn>
                        <a:cxn ang="T87">
                          <a:pos x="T2" y="T3"/>
                        </a:cxn>
                        <a:cxn ang="T88">
                          <a:pos x="T4" y="T5"/>
                        </a:cxn>
                        <a:cxn ang="T89">
                          <a:pos x="T6" y="T7"/>
                        </a:cxn>
                        <a:cxn ang="T90">
                          <a:pos x="T8" y="T9"/>
                        </a:cxn>
                        <a:cxn ang="T91">
                          <a:pos x="T10" y="T11"/>
                        </a:cxn>
                        <a:cxn ang="T92">
                          <a:pos x="T12" y="T13"/>
                        </a:cxn>
                        <a:cxn ang="T93">
                          <a:pos x="T14" y="T15"/>
                        </a:cxn>
                        <a:cxn ang="T94">
                          <a:pos x="T16" y="T17"/>
                        </a:cxn>
                        <a:cxn ang="T95">
                          <a:pos x="T18" y="T19"/>
                        </a:cxn>
                        <a:cxn ang="T96">
                          <a:pos x="T20" y="T21"/>
                        </a:cxn>
                        <a:cxn ang="T97">
                          <a:pos x="T22" y="T23"/>
                        </a:cxn>
                        <a:cxn ang="T98">
                          <a:pos x="T24" y="T25"/>
                        </a:cxn>
                        <a:cxn ang="T99">
                          <a:pos x="T26" y="T27"/>
                        </a:cxn>
                        <a:cxn ang="T100">
                          <a:pos x="T28" y="T29"/>
                        </a:cxn>
                        <a:cxn ang="T101">
                          <a:pos x="T30" y="T31"/>
                        </a:cxn>
                        <a:cxn ang="T102">
                          <a:pos x="T32" y="T33"/>
                        </a:cxn>
                        <a:cxn ang="T103">
                          <a:pos x="T34" y="T35"/>
                        </a:cxn>
                        <a:cxn ang="T104">
                          <a:pos x="T36" y="T37"/>
                        </a:cxn>
                        <a:cxn ang="T105">
                          <a:pos x="T38" y="T39"/>
                        </a:cxn>
                        <a:cxn ang="T106">
                          <a:pos x="T40" y="T41"/>
                        </a:cxn>
                        <a:cxn ang="T107">
                          <a:pos x="T42" y="T43"/>
                        </a:cxn>
                        <a:cxn ang="T108">
                          <a:pos x="T44" y="T45"/>
                        </a:cxn>
                        <a:cxn ang="T109">
                          <a:pos x="T46" y="T47"/>
                        </a:cxn>
                        <a:cxn ang="T110">
                          <a:pos x="T48" y="T49"/>
                        </a:cxn>
                        <a:cxn ang="T111">
                          <a:pos x="T50" y="T51"/>
                        </a:cxn>
                        <a:cxn ang="T112">
                          <a:pos x="T52" y="T53"/>
                        </a:cxn>
                        <a:cxn ang="T113">
                          <a:pos x="T54" y="T55"/>
                        </a:cxn>
                        <a:cxn ang="T114">
                          <a:pos x="T56" y="T57"/>
                        </a:cxn>
                        <a:cxn ang="T115">
                          <a:pos x="T58" y="T59"/>
                        </a:cxn>
                        <a:cxn ang="T116">
                          <a:pos x="T60" y="T61"/>
                        </a:cxn>
                        <a:cxn ang="T117">
                          <a:pos x="T62" y="T63"/>
                        </a:cxn>
                        <a:cxn ang="T118">
                          <a:pos x="T64" y="T65"/>
                        </a:cxn>
                        <a:cxn ang="T119">
                          <a:pos x="T66" y="T67"/>
                        </a:cxn>
                        <a:cxn ang="T120">
                          <a:pos x="T68" y="T69"/>
                        </a:cxn>
                        <a:cxn ang="T121">
                          <a:pos x="T70" y="T71"/>
                        </a:cxn>
                        <a:cxn ang="T122">
                          <a:pos x="T72" y="T73"/>
                        </a:cxn>
                        <a:cxn ang="T123">
                          <a:pos x="T74" y="T75"/>
                        </a:cxn>
                        <a:cxn ang="T124">
                          <a:pos x="T76" y="T77"/>
                        </a:cxn>
                        <a:cxn ang="T125">
                          <a:pos x="T78" y="T79"/>
                        </a:cxn>
                        <a:cxn ang="T126">
                          <a:pos x="T80" y="T81"/>
                        </a:cxn>
                        <a:cxn ang="T127">
                          <a:pos x="T82" y="T83"/>
                        </a:cxn>
                        <a:cxn ang="T128">
                          <a:pos x="T84" y="T85"/>
                        </a:cxn>
                      </a:cxnLst>
                      <a:rect l="T129" t="T130" r="T131" b="T132"/>
                      <a:pathLst>
                        <a:path w="560" h="705">
                          <a:moveTo>
                            <a:pt x="7" y="627"/>
                          </a:moveTo>
                          <a:lnTo>
                            <a:pt x="35" y="580"/>
                          </a:lnTo>
                          <a:lnTo>
                            <a:pt x="77" y="515"/>
                          </a:lnTo>
                          <a:lnTo>
                            <a:pt x="128" y="453"/>
                          </a:lnTo>
                          <a:lnTo>
                            <a:pt x="166" y="414"/>
                          </a:lnTo>
                          <a:lnTo>
                            <a:pt x="197" y="400"/>
                          </a:lnTo>
                          <a:lnTo>
                            <a:pt x="218" y="392"/>
                          </a:lnTo>
                          <a:lnTo>
                            <a:pt x="232" y="373"/>
                          </a:lnTo>
                          <a:lnTo>
                            <a:pt x="227" y="329"/>
                          </a:lnTo>
                          <a:lnTo>
                            <a:pt x="235" y="280"/>
                          </a:lnTo>
                          <a:lnTo>
                            <a:pt x="255" y="233"/>
                          </a:lnTo>
                          <a:lnTo>
                            <a:pt x="285" y="181"/>
                          </a:lnTo>
                          <a:lnTo>
                            <a:pt x="329" y="127"/>
                          </a:lnTo>
                          <a:lnTo>
                            <a:pt x="376" y="76"/>
                          </a:lnTo>
                          <a:lnTo>
                            <a:pt x="421" y="35"/>
                          </a:lnTo>
                          <a:lnTo>
                            <a:pt x="470" y="7"/>
                          </a:lnTo>
                          <a:lnTo>
                            <a:pt x="504" y="0"/>
                          </a:lnTo>
                          <a:lnTo>
                            <a:pt x="534" y="13"/>
                          </a:lnTo>
                          <a:lnTo>
                            <a:pt x="552" y="38"/>
                          </a:lnTo>
                          <a:lnTo>
                            <a:pt x="560" y="72"/>
                          </a:lnTo>
                          <a:lnTo>
                            <a:pt x="557" y="121"/>
                          </a:lnTo>
                          <a:lnTo>
                            <a:pt x="541" y="174"/>
                          </a:lnTo>
                          <a:lnTo>
                            <a:pt x="521" y="220"/>
                          </a:lnTo>
                          <a:lnTo>
                            <a:pt x="492" y="270"/>
                          </a:lnTo>
                          <a:lnTo>
                            <a:pt x="459" y="311"/>
                          </a:lnTo>
                          <a:lnTo>
                            <a:pt x="414" y="358"/>
                          </a:lnTo>
                          <a:lnTo>
                            <a:pt x="371" y="397"/>
                          </a:lnTo>
                          <a:lnTo>
                            <a:pt x="335" y="419"/>
                          </a:lnTo>
                          <a:lnTo>
                            <a:pt x="302" y="422"/>
                          </a:lnTo>
                          <a:lnTo>
                            <a:pt x="272" y="417"/>
                          </a:lnTo>
                          <a:lnTo>
                            <a:pt x="252" y="426"/>
                          </a:lnTo>
                          <a:lnTo>
                            <a:pt x="239" y="450"/>
                          </a:lnTo>
                          <a:lnTo>
                            <a:pt x="228" y="491"/>
                          </a:lnTo>
                          <a:lnTo>
                            <a:pt x="201" y="537"/>
                          </a:lnTo>
                          <a:lnTo>
                            <a:pt x="160" y="587"/>
                          </a:lnTo>
                          <a:lnTo>
                            <a:pt x="129" y="630"/>
                          </a:lnTo>
                          <a:lnTo>
                            <a:pt x="99" y="668"/>
                          </a:lnTo>
                          <a:lnTo>
                            <a:pt x="74" y="692"/>
                          </a:lnTo>
                          <a:lnTo>
                            <a:pt x="46" y="704"/>
                          </a:lnTo>
                          <a:lnTo>
                            <a:pt x="21" y="705"/>
                          </a:lnTo>
                          <a:lnTo>
                            <a:pt x="1" y="692"/>
                          </a:lnTo>
                          <a:lnTo>
                            <a:pt x="0" y="659"/>
                          </a:lnTo>
                          <a:lnTo>
                            <a:pt x="7" y="627"/>
                          </a:lnTo>
                          <a:close/>
                        </a:path>
                      </a:pathLst>
                    </a:custGeom>
                    <a:solidFill>
                      <a:srgbClr val="A0A0C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36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1105" y="448"/>
                      <a:ext cx="134" cy="112"/>
                    </a:xfrm>
                    <a:custGeom>
                      <a:avLst/>
                      <a:gdLst>
                        <a:gd name="T0" fmla="*/ 0 w 269"/>
                        <a:gd name="T1" fmla="*/ 91 h 336"/>
                        <a:gd name="T2" fmla="*/ 5 w 269"/>
                        <a:gd name="T3" fmla="*/ 78 h 336"/>
                        <a:gd name="T4" fmla="*/ 14 w 269"/>
                        <a:gd name="T5" fmla="*/ 65 h 336"/>
                        <a:gd name="T6" fmla="*/ 32 w 269"/>
                        <a:gd name="T7" fmla="*/ 48 h 336"/>
                        <a:gd name="T8" fmla="*/ 48 w 269"/>
                        <a:gd name="T9" fmla="*/ 34 h 336"/>
                        <a:gd name="T10" fmla="*/ 69 w 269"/>
                        <a:gd name="T11" fmla="*/ 21 h 336"/>
                        <a:gd name="T12" fmla="*/ 90 w 269"/>
                        <a:gd name="T13" fmla="*/ 9 h 336"/>
                        <a:gd name="T14" fmla="*/ 107 w 269"/>
                        <a:gd name="T15" fmla="*/ 1 h 336"/>
                        <a:gd name="T16" fmla="*/ 121 w 269"/>
                        <a:gd name="T17" fmla="*/ 0 h 336"/>
                        <a:gd name="T18" fmla="*/ 131 w 269"/>
                        <a:gd name="T19" fmla="*/ 3 h 336"/>
                        <a:gd name="T20" fmla="*/ 134 w 269"/>
                        <a:gd name="T21" fmla="*/ 15 h 336"/>
                        <a:gd name="T22" fmla="*/ 129 w 269"/>
                        <a:gd name="T23" fmla="*/ 28 h 336"/>
                        <a:gd name="T24" fmla="*/ 121 w 269"/>
                        <a:gd name="T25" fmla="*/ 42 h 336"/>
                        <a:gd name="T26" fmla="*/ 104 w 269"/>
                        <a:gd name="T27" fmla="*/ 61 h 336"/>
                        <a:gd name="T28" fmla="*/ 87 w 269"/>
                        <a:gd name="T29" fmla="*/ 75 h 336"/>
                        <a:gd name="T30" fmla="*/ 69 w 269"/>
                        <a:gd name="T31" fmla="*/ 88 h 336"/>
                        <a:gd name="T32" fmla="*/ 50 w 269"/>
                        <a:gd name="T33" fmla="*/ 101 h 336"/>
                        <a:gd name="T34" fmla="*/ 26 w 269"/>
                        <a:gd name="T35" fmla="*/ 112 h 336"/>
                        <a:gd name="T36" fmla="*/ 10 w 269"/>
                        <a:gd name="T37" fmla="*/ 111 h 336"/>
                        <a:gd name="T38" fmla="*/ 2 w 269"/>
                        <a:gd name="T39" fmla="*/ 104 h 336"/>
                        <a:gd name="T40" fmla="*/ 0 w 269"/>
                        <a:gd name="T41" fmla="*/ 91 h 3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w 269"/>
                        <a:gd name="T64" fmla="*/ 0 h 336"/>
                        <a:gd name="T65" fmla="*/ 269 w 269"/>
                        <a:gd name="T66" fmla="*/ 336 h 336"/>
                      </a:gdLst>
                      <a:ahLst/>
                      <a:cxnLst>
                        <a:cxn ang="T42">
                          <a:pos x="T0" y="T1"/>
                        </a:cxn>
                        <a:cxn ang="T43">
                          <a:pos x="T2" y="T3"/>
                        </a:cxn>
                        <a:cxn ang="T44">
                          <a:pos x="T4" y="T5"/>
                        </a:cxn>
                        <a:cxn ang="T45">
                          <a:pos x="T6" y="T7"/>
                        </a:cxn>
                        <a:cxn ang="T46">
                          <a:pos x="T8" y="T9"/>
                        </a:cxn>
                        <a:cxn ang="T47">
                          <a:pos x="T10" y="T11"/>
                        </a:cxn>
                        <a:cxn ang="T48">
                          <a:pos x="T12" y="T13"/>
                        </a:cxn>
                        <a:cxn ang="T49">
                          <a:pos x="T14" y="T15"/>
                        </a:cxn>
                        <a:cxn ang="T50">
                          <a:pos x="T16" y="T17"/>
                        </a:cxn>
                        <a:cxn ang="T51">
                          <a:pos x="T18" y="T19"/>
                        </a:cxn>
                        <a:cxn ang="T52">
                          <a:pos x="T20" y="T21"/>
                        </a:cxn>
                        <a:cxn ang="T53">
                          <a:pos x="T22" y="T23"/>
                        </a:cxn>
                        <a:cxn ang="T54">
                          <a:pos x="T24" y="T25"/>
                        </a:cxn>
                        <a:cxn ang="T55">
                          <a:pos x="T26" y="T27"/>
                        </a:cxn>
                        <a:cxn ang="T56">
                          <a:pos x="T28" y="T29"/>
                        </a:cxn>
                        <a:cxn ang="T57">
                          <a:pos x="T30" y="T31"/>
                        </a:cxn>
                        <a:cxn ang="T58">
                          <a:pos x="T32" y="T33"/>
                        </a:cxn>
                        <a:cxn ang="T59">
                          <a:pos x="T34" y="T35"/>
                        </a:cxn>
                        <a:cxn ang="T60">
                          <a:pos x="T36" y="T37"/>
                        </a:cxn>
                        <a:cxn ang="T61">
                          <a:pos x="T38" y="T39"/>
                        </a:cxn>
                        <a:cxn ang="T62">
                          <a:pos x="T40" y="T41"/>
                        </a:cxn>
                      </a:cxnLst>
                      <a:rect l="T63" t="T64" r="T65" b="T66"/>
                      <a:pathLst>
                        <a:path w="269" h="336">
                          <a:moveTo>
                            <a:pt x="0" y="273"/>
                          </a:moveTo>
                          <a:lnTo>
                            <a:pt x="11" y="233"/>
                          </a:lnTo>
                          <a:lnTo>
                            <a:pt x="28" y="196"/>
                          </a:lnTo>
                          <a:lnTo>
                            <a:pt x="64" y="145"/>
                          </a:lnTo>
                          <a:lnTo>
                            <a:pt x="96" y="103"/>
                          </a:lnTo>
                          <a:lnTo>
                            <a:pt x="139" y="62"/>
                          </a:lnTo>
                          <a:lnTo>
                            <a:pt x="180" y="28"/>
                          </a:lnTo>
                          <a:lnTo>
                            <a:pt x="214" y="4"/>
                          </a:lnTo>
                          <a:lnTo>
                            <a:pt x="242" y="0"/>
                          </a:lnTo>
                          <a:lnTo>
                            <a:pt x="263" y="10"/>
                          </a:lnTo>
                          <a:lnTo>
                            <a:pt x="269" y="44"/>
                          </a:lnTo>
                          <a:lnTo>
                            <a:pt x="259" y="83"/>
                          </a:lnTo>
                          <a:lnTo>
                            <a:pt x="242" y="127"/>
                          </a:lnTo>
                          <a:lnTo>
                            <a:pt x="208" y="183"/>
                          </a:lnTo>
                          <a:lnTo>
                            <a:pt x="175" y="224"/>
                          </a:lnTo>
                          <a:lnTo>
                            <a:pt x="139" y="264"/>
                          </a:lnTo>
                          <a:lnTo>
                            <a:pt x="101" y="304"/>
                          </a:lnTo>
                          <a:lnTo>
                            <a:pt x="53" y="336"/>
                          </a:lnTo>
                          <a:lnTo>
                            <a:pt x="21" y="332"/>
                          </a:lnTo>
                          <a:lnTo>
                            <a:pt x="4" y="313"/>
                          </a:lnTo>
                          <a:lnTo>
                            <a:pt x="0" y="273"/>
                          </a:lnTo>
                          <a:close/>
                        </a:path>
                      </a:pathLst>
                    </a:custGeom>
                    <a:solidFill>
                      <a:srgbClr val="E0E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30" name="Freeform 14"/>
                  <p:cNvSpPr>
                    <a:spLocks/>
                  </p:cNvSpPr>
                  <p:nvPr/>
                </p:nvSpPr>
                <p:spPr bwMode="auto">
                  <a:xfrm>
                    <a:off x="1015" y="602"/>
                    <a:ext cx="90" cy="101"/>
                  </a:xfrm>
                  <a:custGeom>
                    <a:avLst/>
                    <a:gdLst>
                      <a:gd name="T0" fmla="*/ 68 w 180"/>
                      <a:gd name="T1" fmla="*/ 0 h 302"/>
                      <a:gd name="T2" fmla="*/ 77 w 180"/>
                      <a:gd name="T3" fmla="*/ 2 h 302"/>
                      <a:gd name="T4" fmla="*/ 82 w 180"/>
                      <a:gd name="T5" fmla="*/ 8 h 302"/>
                      <a:gd name="T6" fmla="*/ 83 w 180"/>
                      <a:gd name="T7" fmla="*/ 14 h 302"/>
                      <a:gd name="T8" fmla="*/ 80 w 180"/>
                      <a:gd name="T9" fmla="*/ 19 h 302"/>
                      <a:gd name="T10" fmla="*/ 85 w 180"/>
                      <a:gd name="T11" fmla="*/ 21 h 302"/>
                      <a:gd name="T12" fmla="*/ 90 w 180"/>
                      <a:gd name="T13" fmla="*/ 27 h 302"/>
                      <a:gd name="T14" fmla="*/ 90 w 180"/>
                      <a:gd name="T15" fmla="*/ 35 h 302"/>
                      <a:gd name="T16" fmla="*/ 85 w 180"/>
                      <a:gd name="T17" fmla="*/ 40 h 302"/>
                      <a:gd name="T18" fmla="*/ 77 w 180"/>
                      <a:gd name="T19" fmla="*/ 43 h 302"/>
                      <a:gd name="T20" fmla="*/ 82 w 180"/>
                      <a:gd name="T21" fmla="*/ 51 h 302"/>
                      <a:gd name="T22" fmla="*/ 83 w 180"/>
                      <a:gd name="T23" fmla="*/ 59 h 302"/>
                      <a:gd name="T24" fmla="*/ 77 w 180"/>
                      <a:gd name="T25" fmla="*/ 66 h 302"/>
                      <a:gd name="T26" fmla="*/ 67 w 180"/>
                      <a:gd name="T27" fmla="*/ 69 h 302"/>
                      <a:gd name="T28" fmla="*/ 50 w 180"/>
                      <a:gd name="T29" fmla="*/ 67 h 302"/>
                      <a:gd name="T30" fmla="*/ 51 w 180"/>
                      <a:gd name="T31" fmla="*/ 74 h 302"/>
                      <a:gd name="T32" fmla="*/ 50 w 180"/>
                      <a:gd name="T33" fmla="*/ 84 h 302"/>
                      <a:gd name="T34" fmla="*/ 47 w 180"/>
                      <a:gd name="T35" fmla="*/ 92 h 302"/>
                      <a:gd name="T36" fmla="*/ 43 w 180"/>
                      <a:gd name="T37" fmla="*/ 97 h 302"/>
                      <a:gd name="T38" fmla="*/ 36 w 180"/>
                      <a:gd name="T39" fmla="*/ 101 h 302"/>
                      <a:gd name="T40" fmla="*/ 27 w 180"/>
                      <a:gd name="T41" fmla="*/ 101 h 302"/>
                      <a:gd name="T42" fmla="*/ 15 w 180"/>
                      <a:gd name="T43" fmla="*/ 98 h 302"/>
                      <a:gd name="T44" fmla="*/ 9 w 180"/>
                      <a:gd name="T45" fmla="*/ 91 h 302"/>
                      <a:gd name="T46" fmla="*/ 1 w 180"/>
                      <a:gd name="T47" fmla="*/ 80 h 302"/>
                      <a:gd name="T48" fmla="*/ 0 w 180"/>
                      <a:gd name="T49" fmla="*/ 72 h 302"/>
                      <a:gd name="T50" fmla="*/ 3 w 180"/>
                      <a:gd name="T51" fmla="*/ 67 h 302"/>
                      <a:gd name="T52" fmla="*/ 9 w 180"/>
                      <a:gd name="T53" fmla="*/ 64 h 302"/>
                      <a:gd name="T54" fmla="*/ 14 w 180"/>
                      <a:gd name="T55" fmla="*/ 63 h 302"/>
                      <a:gd name="T56" fmla="*/ 12 w 180"/>
                      <a:gd name="T57" fmla="*/ 57 h 302"/>
                      <a:gd name="T58" fmla="*/ 6 w 180"/>
                      <a:gd name="T59" fmla="*/ 53 h 302"/>
                      <a:gd name="T60" fmla="*/ 3 w 180"/>
                      <a:gd name="T61" fmla="*/ 47 h 302"/>
                      <a:gd name="T62" fmla="*/ 6 w 180"/>
                      <a:gd name="T63" fmla="*/ 41 h 302"/>
                      <a:gd name="T64" fmla="*/ 15 w 180"/>
                      <a:gd name="T65" fmla="*/ 38 h 302"/>
                      <a:gd name="T66" fmla="*/ 11 w 180"/>
                      <a:gd name="T67" fmla="*/ 33 h 302"/>
                      <a:gd name="T68" fmla="*/ 11 w 180"/>
                      <a:gd name="T69" fmla="*/ 27 h 302"/>
                      <a:gd name="T70" fmla="*/ 18 w 180"/>
                      <a:gd name="T71" fmla="*/ 24 h 302"/>
                      <a:gd name="T72" fmla="*/ 14 w 180"/>
                      <a:gd name="T73" fmla="*/ 18 h 302"/>
                      <a:gd name="T74" fmla="*/ 19 w 180"/>
                      <a:gd name="T75" fmla="*/ 11 h 302"/>
                      <a:gd name="T76" fmla="*/ 24 w 180"/>
                      <a:gd name="T77" fmla="*/ 7 h 302"/>
                      <a:gd name="T78" fmla="*/ 34 w 180"/>
                      <a:gd name="T79" fmla="*/ 6 h 302"/>
                      <a:gd name="T80" fmla="*/ 39 w 180"/>
                      <a:gd name="T81" fmla="*/ 7 h 302"/>
                      <a:gd name="T82" fmla="*/ 44 w 180"/>
                      <a:gd name="T83" fmla="*/ 8 h 302"/>
                      <a:gd name="T84" fmla="*/ 52 w 180"/>
                      <a:gd name="T85" fmla="*/ 5 h 302"/>
                      <a:gd name="T86" fmla="*/ 68 w 180"/>
                      <a:gd name="T87" fmla="*/ 0 h 302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w 180"/>
                      <a:gd name="T133" fmla="*/ 0 h 302"/>
                      <a:gd name="T134" fmla="*/ 180 w 180"/>
                      <a:gd name="T135" fmla="*/ 302 h 302"/>
                    </a:gdLst>
                    <a:ahLst/>
                    <a:cxnLst>
                      <a:cxn ang="T88">
                        <a:pos x="T0" y="T1"/>
                      </a:cxn>
                      <a:cxn ang="T89">
                        <a:pos x="T2" y="T3"/>
                      </a:cxn>
                      <a:cxn ang="T90">
                        <a:pos x="T4" y="T5"/>
                      </a:cxn>
                      <a:cxn ang="T91">
                        <a:pos x="T6" y="T7"/>
                      </a:cxn>
                      <a:cxn ang="T92">
                        <a:pos x="T8" y="T9"/>
                      </a:cxn>
                      <a:cxn ang="T93">
                        <a:pos x="T10" y="T11"/>
                      </a:cxn>
                      <a:cxn ang="T94">
                        <a:pos x="T12" y="T13"/>
                      </a:cxn>
                      <a:cxn ang="T95">
                        <a:pos x="T14" y="T15"/>
                      </a:cxn>
                      <a:cxn ang="T96">
                        <a:pos x="T16" y="T17"/>
                      </a:cxn>
                      <a:cxn ang="T97">
                        <a:pos x="T18" y="T19"/>
                      </a:cxn>
                      <a:cxn ang="T98">
                        <a:pos x="T20" y="T21"/>
                      </a:cxn>
                      <a:cxn ang="T99">
                        <a:pos x="T22" y="T23"/>
                      </a:cxn>
                      <a:cxn ang="T100">
                        <a:pos x="T24" y="T25"/>
                      </a:cxn>
                      <a:cxn ang="T101">
                        <a:pos x="T26" y="T27"/>
                      </a:cxn>
                      <a:cxn ang="T102">
                        <a:pos x="T28" y="T29"/>
                      </a:cxn>
                      <a:cxn ang="T103">
                        <a:pos x="T30" y="T31"/>
                      </a:cxn>
                      <a:cxn ang="T104">
                        <a:pos x="T32" y="T33"/>
                      </a:cxn>
                      <a:cxn ang="T105">
                        <a:pos x="T34" y="T35"/>
                      </a:cxn>
                      <a:cxn ang="T106">
                        <a:pos x="T36" y="T37"/>
                      </a:cxn>
                      <a:cxn ang="T107">
                        <a:pos x="T38" y="T39"/>
                      </a:cxn>
                      <a:cxn ang="T108">
                        <a:pos x="T40" y="T41"/>
                      </a:cxn>
                      <a:cxn ang="T109">
                        <a:pos x="T42" y="T43"/>
                      </a:cxn>
                      <a:cxn ang="T110">
                        <a:pos x="T44" y="T45"/>
                      </a:cxn>
                      <a:cxn ang="T111">
                        <a:pos x="T46" y="T47"/>
                      </a:cxn>
                      <a:cxn ang="T112">
                        <a:pos x="T48" y="T49"/>
                      </a:cxn>
                      <a:cxn ang="T113">
                        <a:pos x="T50" y="T51"/>
                      </a:cxn>
                      <a:cxn ang="T114">
                        <a:pos x="T52" y="T53"/>
                      </a:cxn>
                      <a:cxn ang="T115">
                        <a:pos x="T54" y="T55"/>
                      </a:cxn>
                      <a:cxn ang="T116">
                        <a:pos x="T56" y="T57"/>
                      </a:cxn>
                      <a:cxn ang="T117">
                        <a:pos x="T58" y="T59"/>
                      </a:cxn>
                      <a:cxn ang="T118">
                        <a:pos x="T60" y="T61"/>
                      </a:cxn>
                      <a:cxn ang="T119">
                        <a:pos x="T62" y="T63"/>
                      </a:cxn>
                      <a:cxn ang="T120">
                        <a:pos x="T64" y="T65"/>
                      </a:cxn>
                      <a:cxn ang="T121">
                        <a:pos x="T66" y="T67"/>
                      </a:cxn>
                      <a:cxn ang="T122">
                        <a:pos x="T68" y="T69"/>
                      </a:cxn>
                      <a:cxn ang="T123">
                        <a:pos x="T70" y="T71"/>
                      </a:cxn>
                      <a:cxn ang="T124">
                        <a:pos x="T72" y="T73"/>
                      </a:cxn>
                      <a:cxn ang="T125">
                        <a:pos x="T74" y="T75"/>
                      </a:cxn>
                      <a:cxn ang="T126">
                        <a:pos x="T76" y="T77"/>
                      </a:cxn>
                      <a:cxn ang="T127">
                        <a:pos x="T78" y="T79"/>
                      </a:cxn>
                      <a:cxn ang="T128">
                        <a:pos x="T80" y="T81"/>
                      </a:cxn>
                      <a:cxn ang="T129">
                        <a:pos x="T82" y="T83"/>
                      </a:cxn>
                      <a:cxn ang="T130">
                        <a:pos x="T84" y="T85"/>
                      </a:cxn>
                      <a:cxn ang="T131">
                        <a:pos x="T86" y="T87"/>
                      </a:cxn>
                    </a:cxnLst>
                    <a:rect l="T132" t="T133" r="T134" b="T135"/>
                    <a:pathLst>
                      <a:path w="180" h="302">
                        <a:moveTo>
                          <a:pt x="136" y="0"/>
                        </a:moveTo>
                        <a:lnTo>
                          <a:pt x="153" y="6"/>
                        </a:lnTo>
                        <a:lnTo>
                          <a:pt x="164" y="23"/>
                        </a:lnTo>
                        <a:lnTo>
                          <a:pt x="165" y="41"/>
                        </a:lnTo>
                        <a:lnTo>
                          <a:pt x="159" y="56"/>
                        </a:lnTo>
                        <a:lnTo>
                          <a:pt x="169" y="63"/>
                        </a:lnTo>
                        <a:lnTo>
                          <a:pt x="179" y="82"/>
                        </a:lnTo>
                        <a:lnTo>
                          <a:pt x="180" y="105"/>
                        </a:lnTo>
                        <a:lnTo>
                          <a:pt x="170" y="119"/>
                        </a:lnTo>
                        <a:lnTo>
                          <a:pt x="153" y="130"/>
                        </a:lnTo>
                        <a:lnTo>
                          <a:pt x="164" y="152"/>
                        </a:lnTo>
                        <a:lnTo>
                          <a:pt x="165" y="177"/>
                        </a:lnTo>
                        <a:lnTo>
                          <a:pt x="154" y="196"/>
                        </a:lnTo>
                        <a:lnTo>
                          <a:pt x="133" y="205"/>
                        </a:lnTo>
                        <a:lnTo>
                          <a:pt x="101" y="199"/>
                        </a:lnTo>
                        <a:lnTo>
                          <a:pt x="102" y="220"/>
                        </a:lnTo>
                        <a:lnTo>
                          <a:pt x="101" y="251"/>
                        </a:lnTo>
                        <a:lnTo>
                          <a:pt x="95" y="274"/>
                        </a:lnTo>
                        <a:lnTo>
                          <a:pt x="85" y="291"/>
                        </a:lnTo>
                        <a:lnTo>
                          <a:pt x="72" y="301"/>
                        </a:lnTo>
                        <a:lnTo>
                          <a:pt x="54" y="302"/>
                        </a:lnTo>
                        <a:lnTo>
                          <a:pt x="31" y="292"/>
                        </a:lnTo>
                        <a:lnTo>
                          <a:pt x="18" y="273"/>
                        </a:lnTo>
                        <a:lnTo>
                          <a:pt x="3" y="239"/>
                        </a:lnTo>
                        <a:lnTo>
                          <a:pt x="0" y="214"/>
                        </a:lnTo>
                        <a:lnTo>
                          <a:pt x="7" y="199"/>
                        </a:lnTo>
                        <a:lnTo>
                          <a:pt x="18" y="192"/>
                        </a:lnTo>
                        <a:lnTo>
                          <a:pt x="28" y="189"/>
                        </a:lnTo>
                        <a:lnTo>
                          <a:pt x="24" y="171"/>
                        </a:lnTo>
                        <a:lnTo>
                          <a:pt x="11" y="158"/>
                        </a:lnTo>
                        <a:lnTo>
                          <a:pt x="7" y="142"/>
                        </a:lnTo>
                        <a:lnTo>
                          <a:pt x="13" y="124"/>
                        </a:lnTo>
                        <a:lnTo>
                          <a:pt x="30" y="113"/>
                        </a:lnTo>
                        <a:lnTo>
                          <a:pt x="22" y="100"/>
                        </a:lnTo>
                        <a:lnTo>
                          <a:pt x="22" y="81"/>
                        </a:lnTo>
                        <a:lnTo>
                          <a:pt x="35" y="71"/>
                        </a:lnTo>
                        <a:lnTo>
                          <a:pt x="29" y="53"/>
                        </a:lnTo>
                        <a:lnTo>
                          <a:pt x="37" y="32"/>
                        </a:lnTo>
                        <a:lnTo>
                          <a:pt x="49" y="22"/>
                        </a:lnTo>
                        <a:lnTo>
                          <a:pt x="68" y="19"/>
                        </a:lnTo>
                        <a:lnTo>
                          <a:pt x="77" y="22"/>
                        </a:lnTo>
                        <a:lnTo>
                          <a:pt x="88" y="23"/>
                        </a:lnTo>
                        <a:lnTo>
                          <a:pt x="105" y="15"/>
                        </a:lnTo>
                        <a:lnTo>
                          <a:pt x="136" y="0"/>
                        </a:lnTo>
                        <a:close/>
                      </a:path>
                    </a:pathLst>
                  </a:custGeom>
                  <a:solidFill>
                    <a:srgbClr val="E0A080"/>
                  </a:solidFill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1" name="Freeform 15"/>
                  <p:cNvSpPr>
                    <a:spLocks/>
                  </p:cNvSpPr>
                  <p:nvPr/>
                </p:nvSpPr>
                <p:spPr bwMode="auto">
                  <a:xfrm>
                    <a:off x="1047" y="645"/>
                    <a:ext cx="45" cy="6"/>
                  </a:xfrm>
                  <a:custGeom>
                    <a:avLst/>
                    <a:gdLst>
                      <a:gd name="T0" fmla="*/ 0 w 91"/>
                      <a:gd name="T1" fmla="*/ 1 h 20"/>
                      <a:gd name="T2" fmla="*/ 7 w 91"/>
                      <a:gd name="T3" fmla="*/ 4 h 20"/>
                      <a:gd name="T4" fmla="*/ 18 w 91"/>
                      <a:gd name="T5" fmla="*/ 6 h 20"/>
                      <a:gd name="T6" fmla="*/ 28 w 91"/>
                      <a:gd name="T7" fmla="*/ 5 h 20"/>
                      <a:gd name="T8" fmla="*/ 39 w 91"/>
                      <a:gd name="T9" fmla="*/ 3 h 20"/>
                      <a:gd name="T10" fmla="*/ 45 w 91"/>
                      <a:gd name="T11" fmla="*/ 0 h 2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91"/>
                      <a:gd name="T19" fmla="*/ 0 h 20"/>
                      <a:gd name="T20" fmla="*/ 91 w 91"/>
                      <a:gd name="T21" fmla="*/ 20 h 2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91" h="20">
                        <a:moveTo>
                          <a:pt x="0" y="4"/>
                        </a:moveTo>
                        <a:lnTo>
                          <a:pt x="14" y="13"/>
                        </a:lnTo>
                        <a:lnTo>
                          <a:pt x="36" y="20"/>
                        </a:lnTo>
                        <a:lnTo>
                          <a:pt x="57" y="16"/>
                        </a:lnTo>
                        <a:lnTo>
                          <a:pt x="79" y="9"/>
                        </a:lnTo>
                        <a:lnTo>
                          <a:pt x="91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2" name="Freeform 16"/>
                  <p:cNvSpPr>
                    <a:spLocks/>
                  </p:cNvSpPr>
                  <p:nvPr/>
                </p:nvSpPr>
                <p:spPr bwMode="auto">
                  <a:xfrm>
                    <a:off x="1038" y="662"/>
                    <a:ext cx="27" cy="7"/>
                  </a:xfrm>
                  <a:custGeom>
                    <a:avLst/>
                    <a:gdLst>
                      <a:gd name="T0" fmla="*/ 27 w 56"/>
                      <a:gd name="T1" fmla="*/ 7 h 21"/>
                      <a:gd name="T2" fmla="*/ 19 w 56"/>
                      <a:gd name="T3" fmla="*/ 6 h 21"/>
                      <a:gd name="T4" fmla="*/ 10 w 56"/>
                      <a:gd name="T5" fmla="*/ 4 h 21"/>
                      <a:gd name="T6" fmla="*/ 0 w 56"/>
                      <a:gd name="T7" fmla="*/ 0 h 2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6"/>
                      <a:gd name="T13" fmla="*/ 0 h 21"/>
                      <a:gd name="T14" fmla="*/ 56 w 56"/>
                      <a:gd name="T15" fmla="*/ 21 h 2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6" h="21">
                        <a:moveTo>
                          <a:pt x="56" y="21"/>
                        </a:moveTo>
                        <a:lnTo>
                          <a:pt x="39" y="19"/>
                        </a:lnTo>
                        <a:lnTo>
                          <a:pt x="20" y="13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3" name="Freeform 17"/>
                  <p:cNvSpPr>
                    <a:spLocks/>
                  </p:cNvSpPr>
                  <p:nvPr/>
                </p:nvSpPr>
                <p:spPr bwMode="auto">
                  <a:xfrm>
                    <a:off x="1035" y="670"/>
                    <a:ext cx="26" cy="10"/>
                  </a:xfrm>
                  <a:custGeom>
                    <a:avLst/>
                    <a:gdLst>
                      <a:gd name="T0" fmla="*/ 26 w 50"/>
                      <a:gd name="T1" fmla="*/ 10 h 29"/>
                      <a:gd name="T2" fmla="*/ 19 w 50"/>
                      <a:gd name="T3" fmla="*/ 7 h 29"/>
                      <a:gd name="T4" fmla="*/ 12 w 50"/>
                      <a:gd name="T5" fmla="*/ 7 h 29"/>
                      <a:gd name="T6" fmla="*/ 5 w 50"/>
                      <a:gd name="T7" fmla="*/ 10 h 29"/>
                      <a:gd name="T8" fmla="*/ 4 w 50"/>
                      <a:gd name="T9" fmla="*/ 5 h 29"/>
                      <a:gd name="T10" fmla="*/ 0 w 50"/>
                      <a:gd name="T11" fmla="*/ 0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50"/>
                      <a:gd name="T19" fmla="*/ 0 h 29"/>
                      <a:gd name="T20" fmla="*/ 50 w 50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50" h="29">
                        <a:moveTo>
                          <a:pt x="50" y="29"/>
                        </a:moveTo>
                        <a:lnTo>
                          <a:pt x="36" y="20"/>
                        </a:lnTo>
                        <a:lnTo>
                          <a:pt x="23" y="20"/>
                        </a:lnTo>
                        <a:lnTo>
                          <a:pt x="10" y="29"/>
                        </a:lnTo>
                        <a:lnTo>
                          <a:pt x="7" y="14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734" name="Freeform 18"/>
                  <p:cNvSpPr>
                    <a:spLocks/>
                  </p:cNvSpPr>
                  <p:nvPr/>
                </p:nvSpPr>
                <p:spPr bwMode="auto">
                  <a:xfrm>
                    <a:off x="1047" y="622"/>
                    <a:ext cx="46" cy="9"/>
                  </a:xfrm>
                  <a:custGeom>
                    <a:avLst/>
                    <a:gdLst>
                      <a:gd name="T0" fmla="*/ 46 w 92"/>
                      <a:gd name="T1" fmla="*/ 0 h 27"/>
                      <a:gd name="T2" fmla="*/ 40 w 92"/>
                      <a:gd name="T3" fmla="*/ 2 h 27"/>
                      <a:gd name="T4" fmla="*/ 33 w 92"/>
                      <a:gd name="T5" fmla="*/ 3 h 27"/>
                      <a:gd name="T6" fmla="*/ 28 w 92"/>
                      <a:gd name="T7" fmla="*/ 5 h 27"/>
                      <a:gd name="T8" fmla="*/ 23 w 92"/>
                      <a:gd name="T9" fmla="*/ 7 h 27"/>
                      <a:gd name="T10" fmla="*/ 17 w 92"/>
                      <a:gd name="T11" fmla="*/ 9 h 27"/>
                      <a:gd name="T12" fmla="*/ 11 w 92"/>
                      <a:gd name="T13" fmla="*/ 8 h 27"/>
                      <a:gd name="T14" fmla="*/ 5 w 92"/>
                      <a:gd name="T15" fmla="*/ 6 h 27"/>
                      <a:gd name="T16" fmla="*/ 0 w 92"/>
                      <a:gd name="T17" fmla="*/ 4 h 27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92"/>
                      <a:gd name="T28" fmla="*/ 0 h 27"/>
                      <a:gd name="T29" fmla="*/ 92 w 92"/>
                      <a:gd name="T30" fmla="*/ 27 h 27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92" h="27">
                        <a:moveTo>
                          <a:pt x="92" y="0"/>
                        </a:moveTo>
                        <a:lnTo>
                          <a:pt x="79" y="5"/>
                        </a:lnTo>
                        <a:lnTo>
                          <a:pt x="66" y="9"/>
                        </a:lnTo>
                        <a:lnTo>
                          <a:pt x="56" y="15"/>
                        </a:lnTo>
                        <a:lnTo>
                          <a:pt x="46" y="22"/>
                        </a:lnTo>
                        <a:lnTo>
                          <a:pt x="33" y="27"/>
                        </a:lnTo>
                        <a:lnTo>
                          <a:pt x="21" y="24"/>
                        </a:lnTo>
                        <a:lnTo>
                          <a:pt x="10" y="18"/>
                        </a:lnTo>
                        <a:lnTo>
                          <a:pt x="0" y="1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  <p:grpSp>
          <p:nvGrpSpPr>
            <p:cNvPr id="28681" name="Group 35"/>
            <p:cNvGrpSpPr>
              <a:grpSpLocks/>
            </p:cNvGrpSpPr>
            <p:nvPr/>
          </p:nvGrpSpPr>
          <p:grpSpPr bwMode="auto">
            <a:xfrm>
              <a:off x="933" y="270"/>
              <a:ext cx="224" cy="306"/>
              <a:chOff x="933" y="270"/>
              <a:chExt cx="224" cy="306"/>
            </a:xfrm>
          </p:grpSpPr>
          <p:grpSp>
            <p:nvGrpSpPr>
              <p:cNvPr id="28712" name="Group 33"/>
              <p:cNvGrpSpPr>
                <a:grpSpLocks/>
              </p:cNvGrpSpPr>
              <p:nvPr/>
            </p:nvGrpSpPr>
            <p:grpSpPr bwMode="auto">
              <a:xfrm>
                <a:off x="933" y="318"/>
                <a:ext cx="189" cy="258"/>
                <a:chOff x="933" y="318"/>
                <a:chExt cx="189" cy="258"/>
              </a:xfrm>
            </p:grpSpPr>
            <p:sp>
              <p:nvSpPr>
                <p:cNvPr id="28714" name="Freeform 22"/>
                <p:cNvSpPr>
                  <a:spLocks/>
                </p:cNvSpPr>
                <p:nvPr/>
              </p:nvSpPr>
              <p:spPr bwMode="auto">
                <a:xfrm>
                  <a:off x="933" y="318"/>
                  <a:ext cx="189" cy="258"/>
                </a:xfrm>
                <a:custGeom>
                  <a:avLst/>
                  <a:gdLst>
                    <a:gd name="T0" fmla="*/ 6 w 377"/>
                    <a:gd name="T1" fmla="*/ 70 h 773"/>
                    <a:gd name="T2" fmla="*/ 2 w 377"/>
                    <a:gd name="T3" fmla="*/ 86 h 773"/>
                    <a:gd name="T4" fmla="*/ 0 w 377"/>
                    <a:gd name="T5" fmla="*/ 101 h 773"/>
                    <a:gd name="T6" fmla="*/ 5 w 377"/>
                    <a:gd name="T7" fmla="*/ 137 h 773"/>
                    <a:gd name="T8" fmla="*/ 8 w 377"/>
                    <a:gd name="T9" fmla="*/ 167 h 773"/>
                    <a:gd name="T10" fmla="*/ 17 w 377"/>
                    <a:gd name="T11" fmla="*/ 185 h 773"/>
                    <a:gd name="T12" fmla="*/ 27 w 377"/>
                    <a:gd name="T13" fmla="*/ 207 h 773"/>
                    <a:gd name="T14" fmla="*/ 32 w 377"/>
                    <a:gd name="T15" fmla="*/ 218 h 773"/>
                    <a:gd name="T16" fmla="*/ 40 w 377"/>
                    <a:gd name="T17" fmla="*/ 233 h 773"/>
                    <a:gd name="T18" fmla="*/ 46 w 377"/>
                    <a:gd name="T19" fmla="*/ 245 h 773"/>
                    <a:gd name="T20" fmla="*/ 52 w 377"/>
                    <a:gd name="T21" fmla="*/ 253 h 773"/>
                    <a:gd name="T22" fmla="*/ 58 w 377"/>
                    <a:gd name="T23" fmla="*/ 257 h 773"/>
                    <a:gd name="T24" fmla="*/ 65 w 377"/>
                    <a:gd name="T25" fmla="*/ 258 h 773"/>
                    <a:gd name="T26" fmla="*/ 72 w 377"/>
                    <a:gd name="T27" fmla="*/ 256 h 773"/>
                    <a:gd name="T28" fmla="*/ 78 w 377"/>
                    <a:gd name="T29" fmla="*/ 257 h 773"/>
                    <a:gd name="T30" fmla="*/ 82 w 377"/>
                    <a:gd name="T31" fmla="*/ 255 h 773"/>
                    <a:gd name="T32" fmla="*/ 87 w 377"/>
                    <a:gd name="T33" fmla="*/ 248 h 773"/>
                    <a:gd name="T34" fmla="*/ 96 w 377"/>
                    <a:gd name="T35" fmla="*/ 233 h 773"/>
                    <a:gd name="T36" fmla="*/ 103 w 377"/>
                    <a:gd name="T37" fmla="*/ 216 h 773"/>
                    <a:gd name="T38" fmla="*/ 108 w 377"/>
                    <a:gd name="T39" fmla="*/ 200 h 773"/>
                    <a:gd name="T40" fmla="*/ 110 w 377"/>
                    <a:gd name="T41" fmla="*/ 186 h 773"/>
                    <a:gd name="T42" fmla="*/ 114 w 377"/>
                    <a:gd name="T43" fmla="*/ 175 h 773"/>
                    <a:gd name="T44" fmla="*/ 121 w 377"/>
                    <a:gd name="T45" fmla="*/ 163 h 773"/>
                    <a:gd name="T46" fmla="*/ 129 w 377"/>
                    <a:gd name="T47" fmla="*/ 153 h 773"/>
                    <a:gd name="T48" fmla="*/ 122 w 377"/>
                    <a:gd name="T49" fmla="*/ 147 h 773"/>
                    <a:gd name="T50" fmla="*/ 113 w 377"/>
                    <a:gd name="T51" fmla="*/ 143 h 773"/>
                    <a:gd name="T52" fmla="*/ 120 w 377"/>
                    <a:gd name="T53" fmla="*/ 136 h 773"/>
                    <a:gd name="T54" fmla="*/ 121 w 377"/>
                    <a:gd name="T55" fmla="*/ 128 h 773"/>
                    <a:gd name="T56" fmla="*/ 124 w 377"/>
                    <a:gd name="T57" fmla="*/ 123 h 773"/>
                    <a:gd name="T58" fmla="*/ 128 w 377"/>
                    <a:gd name="T59" fmla="*/ 118 h 773"/>
                    <a:gd name="T60" fmla="*/ 132 w 377"/>
                    <a:gd name="T61" fmla="*/ 120 h 773"/>
                    <a:gd name="T62" fmla="*/ 136 w 377"/>
                    <a:gd name="T63" fmla="*/ 122 h 773"/>
                    <a:gd name="T64" fmla="*/ 140 w 377"/>
                    <a:gd name="T65" fmla="*/ 127 h 773"/>
                    <a:gd name="T66" fmla="*/ 142 w 377"/>
                    <a:gd name="T67" fmla="*/ 135 h 773"/>
                    <a:gd name="T68" fmla="*/ 145 w 377"/>
                    <a:gd name="T69" fmla="*/ 137 h 773"/>
                    <a:gd name="T70" fmla="*/ 151 w 377"/>
                    <a:gd name="T71" fmla="*/ 138 h 773"/>
                    <a:gd name="T72" fmla="*/ 155 w 377"/>
                    <a:gd name="T73" fmla="*/ 136 h 773"/>
                    <a:gd name="T74" fmla="*/ 158 w 377"/>
                    <a:gd name="T75" fmla="*/ 131 h 773"/>
                    <a:gd name="T76" fmla="*/ 162 w 377"/>
                    <a:gd name="T77" fmla="*/ 116 h 773"/>
                    <a:gd name="T78" fmla="*/ 170 w 377"/>
                    <a:gd name="T79" fmla="*/ 107 h 773"/>
                    <a:gd name="T80" fmla="*/ 175 w 377"/>
                    <a:gd name="T81" fmla="*/ 102 h 773"/>
                    <a:gd name="T82" fmla="*/ 177 w 377"/>
                    <a:gd name="T83" fmla="*/ 95 h 773"/>
                    <a:gd name="T84" fmla="*/ 172 w 377"/>
                    <a:gd name="T85" fmla="*/ 82 h 773"/>
                    <a:gd name="T86" fmla="*/ 169 w 377"/>
                    <a:gd name="T87" fmla="*/ 74 h 773"/>
                    <a:gd name="T88" fmla="*/ 173 w 377"/>
                    <a:gd name="T89" fmla="*/ 64 h 773"/>
                    <a:gd name="T90" fmla="*/ 182 w 377"/>
                    <a:gd name="T91" fmla="*/ 56 h 773"/>
                    <a:gd name="T92" fmla="*/ 189 w 377"/>
                    <a:gd name="T93" fmla="*/ 49 h 773"/>
                    <a:gd name="T94" fmla="*/ 184 w 377"/>
                    <a:gd name="T95" fmla="*/ 31 h 773"/>
                    <a:gd name="T96" fmla="*/ 174 w 377"/>
                    <a:gd name="T97" fmla="*/ 17 h 773"/>
                    <a:gd name="T98" fmla="*/ 148 w 377"/>
                    <a:gd name="T99" fmla="*/ 5 h 773"/>
                    <a:gd name="T100" fmla="*/ 121 w 377"/>
                    <a:gd name="T101" fmla="*/ 0 h 773"/>
                    <a:gd name="T102" fmla="*/ 93 w 377"/>
                    <a:gd name="T103" fmla="*/ 2 h 773"/>
                    <a:gd name="T104" fmla="*/ 63 w 377"/>
                    <a:gd name="T105" fmla="*/ 11 h 773"/>
                    <a:gd name="T106" fmla="*/ 53 w 377"/>
                    <a:gd name="T107" fmla="*/ 20 h 773"/>
                    <a:gd name="T108" fmla="*/ 49 w 377"/>
                    <a:gd name="T109" fmla="*/ 28 h 773"/>
                    <a:gd name="T110" fmla="*/ 45 w 377"/>
                    <a:gd name="T111" fmla="*/ 41 h 773"/>
                    <a:gd name="T112" fmla="*/ 41 w 377"/>
                    <a:gd name="T113" fmla="*/ 47 h 773"/>
                    <a:gd name="T114" fmla="*/ 21 w 377"/>
                    <a:gd name="T115" fmla="*/ 57 h 773"/>
                    <a:gd name="T116" fmla="*/ 12 w 377"/>
                    <a:gd name="T117" fmla="*/ 63 h 773"/>
                    <a:gd name="T118" fmla="*/ 6 w 377"/>
                    <a:gd name="T119" fmla="*/ 70 h 773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60000 65536"/>
                    <a:gd name="T178" fmla="*/ 0 60000 65536"/>
                    <a:gd name="T179" fmla="*/ 0 60000 65536"/>
                    <a:gd name="T180" fmla="*/ 0 w 377"/>
                    <a:gd name="T181" fmla="*/ 0 h 773"/>
                    <a:gd name="T182" fmla="*/ 377 w 377"/>
                    <a:gd name="T183" fmla="*/ 773 h 773"/>
                  </a:gdLst>
                  <a:ahLst/>
                  <a:cxnLst>
                    <a:cxn ang="T120">
                      <a:pos x="T0" y="T1"/>
                    </a:cxn>
                    <a:cxn ang="T121">
                      <a:pos x="T2" y="T3"/>
                    </a:cxn>
                    <a:cxn ang="T122">
                      <a:pos x="T4" y="T5"/>
                    </a:cxn>
                    <a:cxn ang="T123">
                      <a:pos x="T6" y="T7"/>
                    </a:cxn>
                    <a:cxn ang="T124">
                      <a:pos x="T8" y="T9"/>
                    </a:cxn>
                    <a:cxn ang="T125">
                      <a:pos x="T10" y="T11"/>
                    </a:cxn>
                    <a:cxn ang="T126">
                      <a:pos x="T12" y="T13"/>
                    </a:cxn>
                    <a:cxn ang="T127">
                      <a:pos x="T14" y="T15"/>
                    </a:cxn>
                    <a:cxn ang="T128">
                      <a:pos x="T16" y="T17"/>
                    </a:cxn>
                    <a:cxn ang="T129">
                      <a:pos x="T18" y="T19"/>
                    </a:cxn>
                    <a:cxn ang="T130">
                      <a:pos x="T20" y="T21"/>
                    </a:cxn>
                    <a:cxn ang="T131">
                      <a:pos x="T22" y="T23"/>
                    </a:cxn>
                    <a:cxn ang="T132">
                      <a:pos x="T24" y="T25"/>
                    </a:cxn>
                    <a:cxn ang="T133">
                      <a:pos x="T26" y="T27"/>
                    </a:cxn>
                    <a:cxn ang="T134">
                      <a:pos x="T28" y="T29"/>
                    </a:cxn>
                    <a:cxn ang="T135">
                      <a:pos x="T30" y="T31"/>
                    </a:cxn>
                    <a:cxn ang="T136">
                      <a:pos x="T32" y="T33"/>
                    </a:cxn>
                    <a:cxn ang="T137">
                      <a:pos x="T34" y="T35"/>
                    </a:cxn>
                    <a:cxn ang="T138">
                      <a:pos x="T36" y="T37"/>
                    </a:cxn>
                    <a:cxn ang="T139">
                      <a:pos x="T38" y="T39"/>
                    </a:cxn>
                    <a:cxn ang="T140">
                      <a:pos x="T40" y="T41"/>
                    </a:cxn>
                    <a:cxn ang="T141">
                      <a:pos x="T42" y="T43"/>
                    </a:cxn>
                    <a:cxn ang="T142">
                      <a:pos x="T44" y="T45"/>
                    </a:cxn>
                    <a:cxn ang="T143">
                      <a:pos x="T46" y="T47"/>
                    </a:cxn>
                    <a:cxn ang="T144">
                      <a:pos x="T48" y="T49"/>
                    </a:cxn>
                    <a:cxn ang="T145">
                      <a:pos x="T50" y="T51"/>
                    </a:cxn>
                    <a:cxn ang="T146">
                      <a:pos x="T52" y="T53"/>
                    </a:cxn>
                    <a:cxn ang="T147">
                      <a:pos x="T54" y="T55"/>
                    </a:cxn>
                    <a:cxn ang="T148">
                      <a:pos x="T56" y="T57"/>
                    </a:cxn>
                    <a:cxn ang="T149">
                      <a:pos x="T58" y="T59"/>
                    </a:cxn>
                    <a:cxn ang="T150">
                      <a:pos x="T60" y="T61"/>
                    </a:cxn>
                    <a:cxn ang="T151">
                      <a:pos x="T62" y="T63"/>
                    </a:cxn>
                    <a:cxn ang="T152">
                      <a:pos x="T64" y="T65"/>
                    </a:cxn>
                    <a:cxn ang="T153">
                      <a:pos x="T66" y="T67"/>
                    </a:cxn>
                    <a:cxn ang="T154">
                      <a:pos x="T68" y="T69"/>
                    </a:cxn>
                    <a:cxn ang="T155">
                      <a:pos x="T70" y="T71"/>
                    </a:cxn>
                    <a:cxn ang="T156">
                      <a:pos x="T72" y="T73"/>
                    </a:cxn>
                    <a:cxn ang="T157">
                      <a:pos x="T74" y="T75"/>
                    </a:cxn>
                    <a:cxn ang="T158">
                      <a:pos x="T76" y="T77"/>
                    </a:cxn>
                    <a:cxn ang="T159">
                      <a:pos x="T78" y="T79"/>
                    </a:cxn>
                    <a:cxn ang="T160">
                      <a:pos x="T80" y="T81"/>
                    </a:cxn>
                    <a:cxn ang="T161">
                      <a:pos x="T82" y="T83"/>
                    </a:cxn>
                    <a:cxn ang="T162">
                      <a:pos x="T84" y="T85"/>
                    </a:cxn>
                    <a:cxn ang="T163">
                      <a:pos x="T86" y="T87"/>
                    </a:cxn>
                    <a:cxn ang="T164">
                      <a:pos x="T88" y="T89"/>
                    </a:cxn>
                    <a:cxn ang="T165">
                      <a:pos x="T90" y="T91"/>
                    </a:cxn>
                    <a:cxn ang="T166">
                      <a:pos x="T92" y="T93"/>
                    </a:cxn>
                    <a:cxn ang="T167">
                      <a:pos x="T94" y="T95"/>
                    </a:cxn>
                    <a:cxn ang="T168">
                      <a:pos x="T96" y="T97"/>
                    </a:cxn>
                    <a:cxn ang="T169">
                      <a:pos x="T98" y="T99"/>
                    </a:cxn>
                    <a:cxn ang="T170">
                      <a:pos x="T100" y="T101"/>
                    </a:cxn>
                    <a:cxn ang="T171">
                      <a:pos x="T102" y="T103"/>
                    </a:cxn>
                    <a:cxn ang="T172">
                      <a:pos x="T104" y="T105"/>
                    </a:cxn>
                    <a:cxn ang="T173">
                      <a:pos x="T106" y="T107"/>
                    </a:cxn>
                    <a:cxn ang="T174">
                      <a:pos x="T108" y="T109"/>
                    </a:cxn>
                    <a:cxn ang="T175">
                      <a:pos x="T110" y="T111"/>
                    </a:cxn>
                    <a:cxn ang="T176">
                      <a:pos x="T112" y="T113"/>
                    </a:cxn>
                    <a:cxn ang="T177">
                      <a:pos x="T114" y="T115"/>
                    </a:cxn>
                    <a:cxn ang="T178">
                      <a:pos x="T116" y="T117"/>
                    </a:cxn>
                    <a:cxn ang="T179">
                      <a:pos x="T118" y="T119"/>
                    </a:cxn>
                  </a:cxnLst>
                  <a:rect l="T180" t="T181" r="T182" b="T183"/>
                  <a:pathLst>
                    <a:path w="377" h="773">
                      <a:moveTo>
                        <a:pt x="12" y="209"/>
                      </a:moveTo>
                      <a:lnTo>
                        <a:pt x="3" y="257"/>
                      </a:lnTo>
                      <a:lnTo>
                        <a:pt x="0" y="304"/>
                      </a:lnTo>
                      <a:lnTo>
                        <a:pt x="9" y="409"/>
                      </a:lnTo>
                      <a:lnTo>
                        <a:pt x="16" y="499"/>
                      </a:lnTo>
                      <a:lnTo>
                        <a:pt x="34" y="553"/>
                      </a:lnTo>
                      <a:lnTo>
                        <a:pt x="53" y="620"/>
                      </a:lnTo>
                      <a:lnTo>
                        <a:pt x="64" y="654"/>
                      </a:lnTo>
                      <a:lnTo>
                        <a:pt x="80" y="698"/>
                      </a:lnTo>
                      <a:lnTo>
                        <a:pt x="91" y="733"/>
                      </a:lnTo>
                      <a:lnTo>
                        <a:pt x="104" y="758"/>
                      </a:lnTo>
                      <a:lnTo>
                        <a:pt x="116" y="770"/>
                      </a:lnTo>
                      <a:lnTo>
                        <a:pt x="130" y="773"/>
                      </a:lnTo>
                      <a:lnTo>
                        <a:pt x="144" y="767"/>
                      </a:lnTo>
                      <a:lnTo>
                        <a:pt x="155" y="769"/>
                      </a:lnTo>
                      <a:lnTo>
                        <a:pt x="163" y="764"/>
                      </a:lnTo>
                      <a:lnTo>
                        <a:pt x="174" y="744"/>
                      </a:lnTo>
                      <a:lnTo>
                        <a:pt x="191" y="699"/>
                      </a:lnTo>
                      <a:lnTo>
                        <a:pt x="205" y="646"/>
                      </a:lnTo>
                      <a:lnTo>
                        <a:pt x="215" y="599"/>
                      </a:lnTo>
                      <a:lnTo>
                        <a:pt x="220" y="556"/>
                      </a:lnTo>
                      <a:lnTo>
                        <a:pt x="228" y="525"/>
                      </a:lnTo>
                      <a:lnTo>
                        <a:pt x="242" y="487"/>
                      </a:lnTo>
                      <a:lnTo>
                        <a:pt x="258" y="459"/>
                      </a:lnTo>
                      <a:lnTo>
                        <a:pt x="244" y="441"/>
                      </a:lnTo>
                      <a:lnTo>
                        <a:pt x="226" y="429"/>
                      </a:lnTo>
                      <a:lnTo>
                        <a:pt x="240" y="407"/>
                      </a:lnTo>
                      <a:lnTo>
                        <a:pt x="242" y="385"/>
                      </a:lnTo>
                      <a:lnTo>
                        <a:pt x="247" y="370"/>
                      </a:lnTo>
                      <a:lnTo>
                        <a:pt x="256" y="354"/>
                      </a:lnTo>
                      <a:lnTo>
                        <a:pt x="264" y="361"/>
                      </a:lnTo>
                      <a:lnTo>
                        <a:pt x="272" y="366"/>
                      </a:lnTo>
                      <a:lnTo>
                        <a:pt x="280" y="382"/>
                      </a:lnTo>
                      <a:lnTo>
                        <a:pt x="283" y="403"/>
                      </a:lnTo>
                      <a:lnTo>
                        <a:pt x="289" y="410"/>
                      </a:lnTo>
                      <a:lnTo>
                        <a:pt x="301" y="412"/>
                      </a:lnTo>
                      <a:lnTo>
                        <a:pt x="309" y="406"/>
                      </a:lnTo>
                      <a:lnTo>
                        <a:pt x="315" y="391"/>
                      </a:lnTo>
                      <a:lnTo>
                        <a:pt x="323" y="348"/>
                      </a:lnTo>
                      <a:lnTo>
                        <a:pt x="340" y="322"/>
                      </a:lnTo>
                      <a:lnTo>
                        <a:pt x="350" y="305"/>
                      </a:lnTo>
                      <a:lnTo>
                        <a:pt x="354" y="286"/>
                      </a:lnTo>
                      <a:lnTo>
                        <a:pt x="344" y="245"/>
                      </a:lnTo>
                      <a:lnTo>
                        <a:pt x="337" y="221"/>
                      </a:lnTo>
                      <a:lnTo>
                        <a:pt x="346" y="193"/>
                      </a:lnTo>
                      <a:lnTo>
                        <a:pt x="364" y="168"/>
                      </a:lnTo>
                      <a:lnTo>
                        <a:pt x="377" y="146"/>
                      </a:lnTo>
                      <a:lnTo>
                        <a:pt x="368" y="94"/>
                      </a:lnTo>
                      <a:lnTo>
                        <a:pt x="347" y="51"/>
                      </a:lnTo>
                      <a:lnTo>
                        <a:pt x="295" y="16"/>
                      </a:lnTo>
                      <a:lnTo>
                        <a:pt x="241" y="0"/>
                      </a:lnTo>
                      <a:lnTo>
                        <a:pt x="186" y="6"/>
                      </a:lnTo>
                      <a:lnTo>
                        <a:pt x="125" y="32"/>
                      </a:lnTo>
                      <a:lnTo>
                        <a:pt x="106" y="59"/>
                      </a:lnTo>
                      <a:lnTo>
                        <a:pt x="97" y="85"/>
                      </a:lnTo>
                      <a:lnTo>
                        <a:pt x="89" y="122"/>
                      </a:lnTo>
                      <a:lnTo>
                        <a:pt x="82" y="140"/>
                      </a:lnTo>
                      <a:lnTo>
                        <a:pt x="41" y="170"/>
                      </a:lnTo>
                      <a:lnTo>
                        <a:pt x="23" y="189"/>
                      </a:lnTo>
                      <a:lnTo>
                        <a:pt x="12" y="209"/>
                      </a:lnTo>
                      <a:close/>
                    </a:path>
                  </a:pathLst>
                </a:custGeom>
                <a:solidFill>
                  <a:srgbClr val="E0A080"/>
                </a:solidFill>
                <a:ln w="635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8715" name="Group 32"/>
                <p:cNvGrpSpPr>
                  <a:grpSpLocks/>
                </p:cNvGrpSpPr>
                <p:nvPr/>
              </p:nvGrpSpPr>
              <p:grpSpPr bwMode="auto">
                <a:xfrm>
                  <a:off x="956" y="356"/>
                  <a:ext cx="146" cy="137"/>
                  <a:chOff x="956" y="356"/>
                  <a:chExt cx="146" cy="137"/>
                </a:xfrm>
              </p:grpSpPr>
              <p:grpSp>
                <p:nvGrpSpPr>
                  <p:cNvPr id="28716" name="Group 30"/>
                  <p:cNvGrpSpPr>
                    <a:grpSpLocks/>
                  </p:cNvGrpSpPr>
                  <p:nvPr/>
                </p:nvGrpSpPr>
                <p:grpSpPr bwMode="auto">
                  <a:xfrm>
                    <a:off x="956" y="356"/>
                    <a:ext cx="146" cy="137"/>
                    <a:chOff x="956" y="356"/>
                    <a:chExt cx="146" cy="137"/>
                  </a:xfrm>
                </p:grpSpPr>
                <p:sp>
                  <p:nvSpPr>
                    <p:cNvPr id="28718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956" y="371"/>
                      <a:ext cx="44" cy="122"/>
                    </a:xfrm>
                    <a:custGeom>
                      <a:avLst/>
                      <a:gdLst>
                        <a:gd name="T0" fmla="*/ 1 w 88"/>
                        <a:gd name="T1" fmla="*/ 122 h 367"/>
                        <a:gd name="T2" fmla="*/ 7 w 88"/>
                        <a:gd name="T3" fmla="*/ 110 h 367"/>
                        <a:gd name="T4" fmla="*/ 11 w 88"/>
                        <a:gd name="T5" fmla="*/ 102 h 367"/>
                        <a:gd name="T6" fmla="*/ 9 w 88"/>
                        <a:gd name="T7" fmla="*/ 87 h 367"/>
                        <a:gd name="T8" fmla="*/ 3 w 88"/>
                        <a:gd name="T9" fmla="*/ 74 h 367"/>
                        <a:gd name="T10" fmla="*/ 0 w 88"/>
                        <a:gd name="T11" fmla="*/ 59 h 367"/>
                        <a:gd name="T12" fmla="*/ 1 w 88"/>
                        <a:gd name="T13" fmla="*/ 47 h 367"/>
                        <a:gd name="T14" fmla="*/ 10 w 88"/>
                        <a:gd name="T15" fmla="*/ 34 h 367"/>
                        <a:gd name="T16" fmla="*/ 19 w 88"/>
                        <a:gd name="T17" fmla="*/ 25 h 367"/>
                        <a:gd name="T18" fmla="*/ 32 w 88"/>
                        <a:gd name="T19" fmla="*/ 18 h 367"/>
                        <a:gd name="T20" fmla="*/ 44 w 88"/>
                        <a:gd name="T21" fmla="*/ 14 h 367"/>
                        <a:gd name="T22" fmla="*/ 37 w 88"/>
                        <a:gd name="T23" fmla="*/ 13 h 367"/>
                        <a:gd name="T24" fmla="*/ 33 w 88"/>
                        <a:gd name="T25" fmla="*/ 12 h 367"/>
                        <a:gd name="T26" fmla="*/ 29 w 88"/>
                        <a:gd name="T27" fmla="*/ 9 h 367"/>
                        <a:gd name="T28" fmla="*/ 27 w 88"/>
                        <a:gd name="T29" fmla="*/ 3 h 367"/>
                        <a:gd name="T30" fmla="*/ 28 w 88"/>
                        <a:gd name="T31" fmla="*/ 0 h 367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w 88"/>
                        <a:gd name="T49" fmla="*/ 0 h 367"/>
                        <a:gd name="T50" fmla="*/ 88 w 88"/>
                        <a:gd name="T51" fmla="*/ 367 h 367"/>
                      </a:gdLst>
                      <a:ahLst/>
                      <a:cxnLst>
                        <a:cxn ang="T32">
                          <a:pos x="T0" y="T1"/>
                        </a:cxn>
                        <a:cxn ang="T33">
                          <a:pos x="T2" y="T3"/>
                        </a:cxn>
                        <a:cxn ang="T34">
                          <a:pos x="T4" y="T5"/>
                        </a:cxn>
                        <a:cxn ang="T35">
                          <a:pos x="T6" y="T7"/>
                        </a:cxn>
                        <a:cxn ang="T36">
                          <a:pos x="T8" y="T9"/>
                        </a:cxn>
                        <a:cxn ang="T37">
                          <a:pos x="T10" y="T11"/>
                        </a:cxn>
                        <a:cxn ang="T38">
                          <a:pos x="T12" y="T13"/>
                        </a:cxn>
                        <a:cxn ang="T39">
                          <a:pos x="T14" y="T15"/>
                        </a:cxn>
                        <a:cxn ang="T40">
                          <a:pos x="T16" y="T17"/>
                        </a:cxn>
                        <a:cxn ang="T41">
                          <a:pos x="T18" y="T19"/>
                        </a:cxn>
                        <a:cxn ang="T42">
                          <a:pos x="T20" y="T21"/>
                        </a:cxn>
                        <a:cxn ang="T43">
                          <a:pos x="T22" y="T23"/>
                        </a:cxn>
                        <a:cxn ang="T44">
                          <a:pos x="T24" y="T25"/>
                        </a:cxn>
                        <a:cxn ang="T45">
                          <a:pos x="T26" y="T27"/>
                        </a:cxn>
                        <a:cxn ang="T46">
                          <a:pos x="T28" y="T29"/>
                        </a:cxn>
                        <a:cxn ang="T47">
                          <a:pos x="T30" y="T31"/>
                        </a:cxn>
                      </a:cxnLst>
                      <a:rect l="T48" t="T49" r="T50" b="T51"/>
                      <a:pathLst>
                        <a:path w="88" h="367">
                          <a:moveTo>
                            <a:pt x="3" y="367"/>
                          </a:moveTo>
                          <a:lnTo>
                            <a:pt x="14" y="332"/>
                          </a:lnTo>
                          <a:lnTo>
                            <a:pt x="21" y="307"/>
                          </a:lnTo>
                          <a:lnTo>
                            <a:pt x="18" y="262"/>
                          </a:lnTo>
                          <a:lnTo>
                            <a:pt x="7" y="223"/>
                          </a:lnTo>
                          <a:lnTo>
                            <a:pt x="0" y="177"/>
                          </a:lnTo>
                          <a:lnTo>
                            <a:pt x="3" y="140"/>
                          </a:lnTo>
                          <a:lnTo>
                            <a:pt x="20" y="102"/>
                          </a:lnTo>
                          <a:lnTo>
                            <a:pt x="38" y="76"/>
                          </a:lnTo>
                          <a:lnTo>
                            <a:pt x="64" y="53"/>
                          </a:lnTo>
                          <a:lnTo>
                            <a:pt x="88" y="41"/>
                          </a:lnTo>
                          <a:lnTo>
                            <a:pt x="74" y="40"/>
                          </a:lnTo>
                          <a:lnTo>
                            <a:pt x="65" y="35"/>
                          </a:lnTo>
                          <a:lnTo>
                            <a:pt x="59" y="26"/>
                          </a:lnTo>
                          <a:lnTo>
                            <a:pt x="54" y="10"/>
                          </a:lnTo>
                          <a:lnTo>
                            <a:pt x="5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19" name="Freeform 24"/>
                    <p:cNvSpPr>
                      <a:spLocks/>
                    </p:cNvSpPr>
                    <p:nvPr/>
                  </p:nvSpPr>
                  <p:spPr bwMode="auto">
                    <a:xfrm>
                      <a:off x="1018" y="391"/>
                      <a:ext cx="51" cy="17"/>
                    </a:xfrm>
                    <a:custGeom>
                      <a:avLst/>
                      <a:gdLst>
                        <a:gd name="T0" fmla="*/ 0 w 103"/>
                        <a:gd name="T1" fmla="*/ 9 h 52"/>
                        <a:gd name="T2" fmla="*/ 10 w 103"/>
                        <a:gd name="T3" fmla="*/ 14 h 52"/>
                        <a:gd name="T4" fmla="*/ 19 w 103"/>
                        <a:gd name="T5" fmla="*/ 16 h 52"/>
                        <a:gd name="T6" fmla="*/ 31 w 103"/>
                        <a:gd name="T7" fmla="*/ 17 h 52"/>
                        <a:gd name="T8" fmla="*/ 39 w 103"/>
                        <a:gd name="T9" fmla="*/ 16 h 52"/>
                        <a:gd name="T10" fmla="*/ 46 w 103"/>
                        <a:gd name="T11" fmla="*/ 15 h 52"/>
                        <a:gd name="T12" fmla="*/ 51 w 103"/>
                        <a:gd name="T13" fmla="*/ 10 h 52"/>
                        <a:gd name="T14" fmla="*/ 51 w 103"/>
                        <a:gd name="T15" fmla="*/ 4 h 52"/>
                        <a:gd name="T16" fmla="*/ 45 w 103"/>
                        <a:gd name="T17" fmla="*/ 1 h 52"/>
                        <a:gd name="T18" fmla="*/ 38 w 103"/>
                        <a:gd name="T19" fmla="*/ 0 h 52"/>
                        <a:gd name="T20" fmla="*/ 29 w 103"/>
                        <a:gd name="T21" fmla="*/ 2 h 52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103"/>
                        <a:gd name="T34" fmla="*/ 0 h 52"/>
                        <a:gd name="T35" fmla="*/ 103 w 103"/>
                        <a:gd name="T36" fmla="*/ 52 h 52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103" h="52">
                          <a:moveTo>
                            <a:pt x="0" y="27"/>
                          </a:moveTo>
                          <a:lnTo>
                            <a:pt x="20" y="42"/>
                          </a:lnTo>
                          <a:lnTo>
                            <a:pt x="39" y="50"/>
                          </a:lnTo>
                          <a:lnTo>
                            <a:pt x="62" y="52"/>
                          </a:lnTo>
                          <a:lnTo>
                            <a:pt x="78" y="50"/>
                          </a:lnTo>
                          <a:lnTo>
                            <a:pt x="93" y="45"/>
                          </a:lnTo>
                          <a:lnTo>
                            <a:pt x="103" y="30"/>
                          </a:lnTo>
                          <a:lnTo>
                            <a:pt x="103" y="12"/>
                          </a:lnTo>
                          <a:lnTo>
                            <a:pt x="91" y="3"/>
                          </a:lnTo>
                          <a:lnTo>
                            <a:pt x="77" y="0"/>
                          </a:lnTo>
                          <a:lnTo>
                            <a:pt x="58" y="6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0" name="Freeform 25"/>
                    <p:cNvSpPr>
                      <a:spLocks/>
                    </p:cNvSpPr>
                    <p:nvPr/>
                  </p:nvSpPr>
                  <p:spPr bwMode="auto">
                    <a:xfrm>
                      <a:off x="1005" y="430"/>
                      <a:ext cx="23" cy="25"/>
                    </a:xfrm>
                    <a:custGeom>
                      <a:avLst/>
                      <a:gdLst>
                        <a:gd name="T0" fmla="*/ 23 w 47"/>
                        <a:gd name="T1" fmla="*/ 0 h 77"/>
                        <a:gd name="T2" fmla="*/ 14 w 47"/>
                        <a:gd name="T3" fmla="*/ 3 h 77"/>
                        <a:gd name="T4" fmla="*/ 6 w 47"/>
                        <a:gd name="T5" fmla="*/ 9 h 77"/>
                        <a:gd name="T6" fmla="*/ 1 w 47"/>
                        <a:gd name="T7" fmla="*/ 17 h 77"/>
                        <a:gd name="T8" fmla="*/ 0 w 47"/>
                        <a:gd name="T9" fmla="*/ 25 h 7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47"/>
                        <a:gd name="T16" fmla="*/ 0 h 77"/>
                        <a:gd name="T17" fmla="*/ 47 w 47"/>
                        <a:gd name="T18" fmla="*/ 77 h 7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47" h="77">
                          <a:moveTo>
                            <a:pt x="47" y="0"/>
                          </a:moveTo>
                          <a:lnTo>
                            <a:pt x="28" y="10"/>
                          </a:lnTo>
                          <a:lnTo>
                            <a:pt x="13" y="28"/>
                          </a:lnTo>
                          <a:lnTo>
                            <a:pt x="3" y="53"/>
                          </a:lnTo>
                          <a:lnTo>
                            <a:pt x="0" y="7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1" name="Freeform 26"/>
                    <p:cNvSpPr>
                      <a:spLocks/>
                    </p:cNvSpPr>
                    <p:nvPr/>
                  </p:nvSpPr>
                  <p:spPr bwMode="auto">
                    <a:xfrm>
                      <a:off x="1057" y="367"/>
                      <a:ext cx="19" cy="20"/>
                    </a:xfrm>
                    <a:custGeom>
                      <a:avLst/>
                      <a:gdLst>
                        <a:gd name="T0" fmla="*/ 0 w 38"/>
                        <a:gd name="T1" fmla="*/ 0 h 59"/>
                        <a:gd name="T2" fmla="*/ 9 w 38"/>
                        <a:gd name="T3" fmla="*/ 20 h 59"/>
                        <a:gd name="T4" fmla="*/ 10 w 38"/>
                        <a:gd name="T5" fmla="*/ 15 h 59"/>
                        <a:gd name="T6" fmla="*/ 13 w 38"/>
                        <a:gd name="T7" fmla="*/ 12 h 59"/>
                        <a:gd name="T8" fmla="*/ 19 w 38"/>
                        <a:gd name="T9" fmla="*/ 13 h 59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38"/>
                        <a:gd name="T16" fmla="*/ 0 h 59"/>
                        <a:gd name="T17" fmla="*/ 38 w 38"/>
                        <a:gd name="T18" fmla="*/ 59 h 59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38" h="59">
                          <a:moveTo>
                            <a:pt x="0" y="0"/>
                          </a:moveTo>
                          <a:lnTo>
                            <a:pt x="18" y="59"/>
                          </a:lnTo>
                          <a:lnTo>
                            <a:pt x="20" y="45"/>
                          </a:lnTo>
                          <a:lnTo>
                            <a:pt x="27" y="36"/>
                          </a:lnTo>
                          <a:lnTo>
                            <a:pt x="38" y="37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2" name="Freeform 27"/>
                    <p:cNvSpPr>
                      <a:spLocks/>
                    </p:cNvSpPr>
                    <p:nvPr/>
                  </p:nvSpPr>
                  <p:spPr bwMode="auto">
                    <a:xfrm>
                      <a:off x="1071" y="383"/>
                      <a:ext cx="9" cy="8"/>
                    </a:xfrm>
                    <a:custGeom>
                      <a:avLst/>
                      <a:gdLst>
                        <a:gd name="T0" fmla="*/ 3 w 18"/>
                        <a:gd name="T1" fmla="*/ 7 h 22"/>
                        <a:gd name="T2" fmla="*/ 1 w 18"/>
                        <a:gd name="T3" fmla="*/ 5 h 22"/>
                        <a:gd name="T4" fmla="*/ 0 w 18"/>
                        <a:gd name="T5" fmla="*/ 4 h 22"/>
                        <a:gd name="T6" fmla="*/ 0 w 18"/>
                        <a:gd name="T7" fmla="*/ 2 h 22"/>
                        <a:gd name="T8" fmla="*/ 2 w 18"/>
                        <a:gd name="T9" fmla="*/ 0 h 22"/>
                        <a:gd name="T10" fmla="*/ 4 w 18"/>
                        <a:gd name="T11" fmla="*/ 0 h 22"/>
                        <a:gd name="T12" fmla="*/ 6 w 18"/>
                        <a:gd name="T13" fmla="*/ 1 h 22"/>
                        <a:gd name="T14" fmla="*/ 7 w 18"/>
                        <a:gd name="T15" fmla="*/ 3 h 22"/>
                        <a:gd name="T16" fmla="*/ 7 w 18"/>
                        <a:gd name="T17" fmla="*/ 5 h 22"/>
                        <a:gd name="T18" fmla="*/ 9 w 18"/>
                        <a:gd name="T19" fmla="*/ 7 h 22"/>
                        <a:gd name="T20" fmla="*/ 9 w 18"/>
                        <a:gd name="T21" fmla="*/ 8 h 22"/>
                        <a:gd name="T22" fmla="*/ 6 w 18"/>
                        <a:gd name="T23" fmla="*/ 8 h 22"/>
                        <a:gd name="T24" fmla="*/ 3 w 18"/>
                        <a:gd name="T25" fmla="*/ 7 h 22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8"/>
                        <a:gd name="T40" fmla="*/ 0 h 22"/>
                        <a:gd name="T41" fmla="*/ 18 w 18"/>
                        <a:gd name="T42" fmla="*/ 22 h 22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8" h="22">
                          <a:moveTo>
                            <a:pt x="7" y="19"/>
                          </a:moveTo>
                          <a:lnTo>
                            <a:pt x="3" y="15"/>
                          </a:ln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4" y="0"/>
                          </a:lnTo>
                          <a:lnTo>
                            <a:pt x="8" y="0"/>
                          </a:lnTo>
                          <a:lnTo>
                            <a:pt x="13" y="3"/>
                          </a:lnTo>
                          <a:lnTo>
                            <a:pt x="15" y="7"/>
                          </a:lnTo>
                          <a:lnTo>
                            <a:pt x="15" y="13"/>
                          </a:lnTo>
                          <a:lnTo>
                            <a:pt x="17" y="19"/>
                          </a:lnTo>
                          <a:lnTo>
                            <a:pt x="18" y="22"/>
                          </a:lnTo>
                          <a:lnTo>
                            <a:pt x="13" y="21"/>
                          </a:lnTo>
                          <a:lnTo>
                            <a:pt x="7" y="19"/>
                          </a:lnTo>
                          <a:close/>
                        </a:path>
                      </a:pathLst>
                    </a:custGeom>
                    <a:solidFill>
                      <a:srgbClr val="C08040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3" name="Freeform 28"/>
                    <p:cNvSpPr>
                      <a:spLocks/>
                    </p:cNvSpPr>
                    <p:nvPr/>
                  </p:nvSpPr>
                  <p:spPr bwMode="auto">
                    <a:xfrm>
                      <a:off x="1077" y="356"/>
                      <a:ext cx="25" cy="35"/>
                    </a:xfrm>
                    <a:custGeom>
                      <a:avLst/>
                      <a:gdLst>
                        <a:gd name="T0" fmla="*/ 25 w 50"/>
                        <a:gd name="T1" fmla="*/ 35 h 103"/>
                        <a:gd name="T2" fmla="*/ 25 w 50"/>
                        <a:gd name="T3" fmla="*/ 24 h 103"/>
                        <a:gd name="T4" fmla="*/ 20 w 50"/>
                        <a:gd name="T5" fmla="*/ 15 h 103"/>
                        <a:gd name="T6" fmla="*/ 11 w 50"/>
                        <a:gd name="T7" fmla="*/ 12 h 103"/>
                        <a:gd name="T8" fmla="*/ 1 w 50"/>
                        <a:gd name="T9" fmla="*/ 6 h 103"/>
                        <a:gd name="T10" fmla="*/ 0 w 50"/>
                        <a:gd name="T11" fmla="*/ 0 h 103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50"/>
                        <a:gd name="T19" fmla="*/ 0 h 103"/>
                        <a:gd name="T20" fmla="*/ 50 w 50"/>
                        <a:gd name="T21" fmla="*/ 103 h 103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50" h="103">
                          <a:moveTo>
                            <a:pt x="50" y="103"/>
                          </a:moveTo>
                          <a:lnTo>
                            <a:pt x="49" y="71"/>
                          </a:lnTo>
                          <a:lnTo>
                            <a:pt x="40" y="43"/>
                          </a:lnTo>
                          <a:lnTo>
                            <a:pt x="21" y="34"/>
                          </a:lnTo>
                          <a:lnTo>
                            <a:pt x="2" y="19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8724" name="Freeform 29"/>
                    <p:cNvSpPr>
                      <a:spLocks/>
                    </p:cNvSpPr>
                    <p:nvPr/>
                  </p:nvSpPr>
                  <p:spPr bwMode="auto">
                    <a:xfrm>
                      <a:off x="1044" y="405"/>
                      <a:ext cx="33" cy="32"/>
                    </a:xfrm>
                    <a:custGeom>
                      <a:avLst/>
                      <a:gdLst>
                        <a:gd name="T0" fmla="*/ 17 w 67"/>
                        <a:gd name="T1" fmla="*/ 31 h 97"/>
                        <a:gd name="T2" fmla="*/ 10 w 67"/>
                        <a:gd name="T3" fmla="*/ 32 h 97"/>
                        <a:gd name="T4" fmla="*/ 4 w 67"/>
                        <a:gd name="T5" fmla="*/ 32 h 97"/>
                        <a:gd name="T6" fmla="*/ 0 w 67"/>
                        <a:gd name="T7" fmla="*/ 28 h 97"/>
                        <a:gd name="T8" fmla="*/ 0 w 67"/>
                        <a:gd name="T9" fmla="*/ 21 h 97"/>
                        <a:gd name="T10" fmla="*/ 6 w 67"/>
                        <a:gd name="T11" fmla="*/ 17 h 97"/>
                        <a:gd name="T12" fmla="*/ 16 w 67"/>
                        <a:gd name="T13" fmla="*/ 13 h 97"/>
                        <a:gd name="T14" fmla="*/ 24 w 67"/>
                        <a:gd name="T15" fmla="*/ 9 h 97"/>
                        <a:gd name="T16" fmla="*/ 30 w 67"/>
                        <a:gd name="T17" fmla="*/ 6 h 97"/>
                        <a:gd name="T18" fmla="*/ 33 w 67"/>
                        <a:gd name="T19" fmla="*/ 0 h 97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w 67"/>
                        <a:gd name="T31" fmla="*/ 0 h 97"/>
                        <a:gd name="T32" fmla="*/ 67 w 67"/>
                        <a:gd name="T33" fmla="*/ 97 h 97"/>
                      </a:gdLst>
                      <a:ahLst/>
                      <a:cxnLst>
                        <a:cxn ang="T20">
                          <a:pos x="T0" y="T1"/>
                        </a:cxn>
                        <a:cxn ang="T21">
                          <a:pos x="T2" y="T3"/>
                        </a:cxn>
                        <a:cxn ang="T22">
                          <a:pos x="T4" y="T5"/>
                        </a:cxn>
                        <a:cxn ang="T23">
                          <a:pos x="T6" y="T7"/>
                        </a:cxn>
                        <a:cxn ang="T24">
                          <a:pos x="T8" y="T9"/>
                        </a:cxn>
                        <a:cxn ang="T25">
                          <a:pos x="T10" y="T11"/>
                        </a:cxn>
                        <a:cxn ang="T26">
                          <a:pos x="T12" y="T13"/>
                        </a:cxn>
                        <a:cxn ang="T27">
                          <a:pos x="T14" y="T15"/>
                        </a:cxn>
                        <a:cxn ang="T28">
                          <a:pos x="T16" y="T17"/>
                        </a:cxn>
                        <a:cxn ang="T29">
                          <a:pos x="T18" y="T19"/>
                        </a:cxn>
                      </a:cxnLst>
                      <a:rect l="T30" t="T31" r="T32" b="T33"/>
                      <a:pathLst>
                        <a:path w="67" h="97">
                          <a:moveTo>
                            <a:pt x="35" y="93"/>
                          </a:moveTo>
                          <a:lnTo>
                            <a:pt x="21" y="97"/>
                          </a:lnTo>
                          <a:lnTo>
                            <a:pt x="8" y="96"/>
                          </a:lnTo>
                          <a:lnTo>
                            <a:pt x="0" y="84"/>
                          </a:lnTo>
                          <a:lnTo>
                            <a:pt x="1" y="65"/>
                          </a:lnTo>
                          <a:lnTo>
                            <a:pt x="12" y="52"/>
                          </a:lnTo>
                          <a:lnTo>
                            <a:pt x="33" y="40"/>
                          </a:lnTo>
                          <a:lnTo>
                            <a:pt x="49" y="27"/>
                          </a:lnTo>
                          <a:lnTo>
                            <a:pt x="60" y="18"/>
                          </a:lnTo>
                          <a:lnTo>
                            <a:pt x="67" y="0"/>
                          </a:lnTo>
                        </a:path>
                      </a:pathLst>
                    </a:custGeom>
                    <a:noFill/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17" name="Line 3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15" y="440"/>
                    <a:ext cx="37" cy="23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  <p:sp>
            <p:nvSpPr>
              <p:cNvPr id="28713" name="Freeform 34"/>
              <p:cNvSpPr>
                <a:spLocks/>
              </p:cNvSpPr>
              <p:nvPr/>
            </p:nvSpPr>
            <p:spPr bwMode="auto">
              <a:xfrm>
                <a:off x="954" y="270"/>
                <a:ext cx="203" cy="108"/>
              </a:xfrm>
              <a:custGeom>
                <a:avLst/>
                <a:gdLst>
                  <a:gd name="T0" fmla="*/ 7 w 405"/>
                  <a:gd name="T1" fmla="*/ 108 h 326"/>
                  <a:gd name="T2" fmla="*/ 21 w 405"/>
                  <a:gd name="T3" fmla="*/ 102 h 326"/>
                  <a:gd name="T4" fmla="*/ 28 w 405"/>
                  <a:gd name="T5" fmla="*/ 94 h 326"/>
                  <a:gd name="T6" fmla="*/ 33 w 405"/>
                  <a:gd name="T7" fmla="*/ 83 h 326"/>
                  <a:gd name="T8" fmla="*/ 36 w 405"/>
                  <a:gd name="T9" fmla="*/ 73 h 326"/>
                  <a:gd name="T10" fmla="*/ 41 w 405"/>
                  <a:gd name="T11" fmla="*/ 66 h 326"/>
                  <a:gd name="T12" fmla="*/ 49 w 405"/>
                  <a:gd name="T13" fmla="*/ 61 h 326"/>
                  <a:gd name="T14" fmla="*/ 58 w 405"/>
                  <a:gd name="T15" fmla="*/ 58 h 326"/>
                  <a:gd name="T16" fmla="*/ 66 w 405"/>
                  <a:gd name="T17" fmla="*/ 60 h 326"/>
                  <a:gd name="T18" fmla="*/ 74 w 405"/>
                  <a:gd name="T19" fmla="*/ 65 h 326"/>
                  <a:gd name="T20" fmla="*/ 79 w 405"/>
                  <a:gd name="T21" fmla="*/ 74 h 326"/>
                  <a:gd name="T22" fmla="*/ 76 w 405"/>
                  <a:gd name="T23" fmla="*/ 84 h 326"/>
                  <a:gd name="T24" fmla="*/ 69 w 405"/>
                  <a:gd name="T25" fmla="*/ 97 h 326"/>
                  <a:gd name="T26" fmla="*/ 85 w 405"/>
                  <a:gd name="T27" fmla="*/ 101 h 326"/>
                  <a:gd name="T28" fmla="*/ 86 w 405"/>
                  <a:gd name="T29" fmla="*/ 94 h 326"/>
                  <a:gd name="T30" fmla="*/ 95 w 405"/>
                  <a:gd name="T31" fmla="*/ 88 h 326"/>
                  <a:gd name="T32" fmla="*/ 101 w 405"/>
                  <a:gd name="T33" fmla="*/ 82 h 326"/>
                  <a:gd name="T34" fmla="*/ 104 w 405"/>
                  <a:gd name="T35" fmla="*/ 76 h 326"/>
                  <a:gd name="T36" fmla="*/ 106 w 405"/>
                  <a:gd name="T37" fmla="*/ 70 h 326"/>
                  <a:gd name="T38" fmla="*/ 112 w 405"/>
                  <a:gd name="T39" fmla="*/ 73 h 326"/>
                  <a:gd name="T40" fmla="*/ 119 w 405"/>
                  <a:gd name="T41" fmla="*/ 75 h 326"/>
                  <a:gd name="T42" fmla="*/ 125 w 405"/>
                  <a:gd name="T43" fmla="*/ 75 h 326"/>
                  <a:gd name="T44" fmla="*/ 131 w 405"/>
                  <a:gd name="T45" fmla="*/ 75 h 326"/>
                  <a:gd name="T46" fmla="*/ 136 w 405"/>
                  <a:gd name="T47" fmla="*/ 74 h 326"/>
                  <a:gd name="T48" fmla="*/ 141 w 405"/>
                  <a:gd name="T49" fmla="*/ 79 h 326"/>
                  <a:gd name="T50" fmla="*/ 147 w 405"/>
                  <a:gd name="T51" fmla="*/ 86 h 326"/>
                  <a:gd name="T52" fmla="*/ 157 w 405"/>
                  <a:gd name="T53" fmla="*/ 93 h 326"/>
                  <a:gd name="T54" fmla="*/ 164 w 405"/>
                  <a:gd name="T55" fmla="*/ 97 h 326"/>
                  <a:gd name="T56" fmla="*/ 174 w 405"/>
                  <a:gd name="T57" fmla="*/ 100 h 326"/>
                  <a:gd name="T58" fmla="*/ 185 w 405"/>
                  <a:gd name="T59" fmla="*/ 101 h 326"/>
                  <a:gd name="T60" fmla="*/ 194 w 405"/>
                  <a:gd name="T61" fmla="*/ 99 h 326"/>
                  <a:gd name="T62" fmla="*/ 201 w 405"/>
                  <a:gd name="T63" fmla="*/ 92 h 326"/>
                  <a:gd name="T64" fmla="*/ 203 w 405"/>
                  <a:gd name="T65" fmla="*/ 84 h 326"/>
                  <a:gd name="T66" fmla="*/ 200 w 405"/>
                  <a:gd name="T67" fmla="*/ 77 h 326"/>
                  <a:gd name="T68" fmla="*/ 195 w 405"/>
                  <a:gd name="T69" fmla="*/ 68 h 326"/>
                  <a:gd name="T70" fmla="*/ 192 w 405"/>
                  <a:gd name="T71" fmla="*/ 59 h 326"/>
                  <a:gd name="T72" fmla="*/ 188 w 405"/>
                  <a:gd name="T73" fmla="*/ 53 h 326"/>
                  <a:gd name="T74" fmla="*/ 179 w 405"/>
                  <a:gd name="T75" fmla="*/ 45 h 326"/>
                  <a:gd name="T76" fmla="*/ 170 w 405"/>
                  <a:gd name="T77" fmla="*/ 43 h 326"/>
                  <a:gd name="T78" fmla="*/ 161 w 405"/>
                  <a:gd name="T79" fmla="*/ 42 h 326"/>
                  <a:gd name="T80" fmla="*/ 155 w 405"/>
                  <a:gd name="T81" fmla="*/ 43 h 326"/>
                  <a:gd name="T82" fmla="*/ 148 w 405"/>
                  <a:gd name="T83" fmla="*/ 31 h 326"/>
                  <a:gd name="T84" fmla="*/ 138 w 405"/>
                  <a:gd name="T85" fmla="*/ 22 h 326"/>
                  <a:gd name="T86" fmla="*/ 120 w 405"/>
                  <a:gd name="T87" fmla="*/ 12 h 326"/>
                  <a:gd name="T88" fmla="*/ 97 w 405"/>
                  <a:gd name="T89" fmla="*/ 4 h 326"/>
                  <a:gd name="T90" fmla="*/ 75 w 405"/>
                  <a:gd name="T91" fmla="*/ 0 h 326"/>
                  <a:gd name="T92" fmla="*/ 58 w 405"/>
                  <a:gd name="T93" fmla="*/ 2 h 326"/>
                  <a:gd name="T94" fmla="*/ 55 w 405"/>
                  <a:gd name="T95" fmla="*/ 6 h 326"/>
                  <a:gd name="T96" fmla="*/ 51 w 405"/>
                  <a:gd name="T97" fmla="*/ 11 h 326"/>
                  <a:gd name="T98" fmla="*/ 42 w 405"/>
                  <a:gd name="T99" fmla="*/ 15 h 326"/>
                  <a:gd name="T100" fmla="*/ 32 w 405"/>
                  <a:gd name="T101" fmla="*/ 20 h 326"/>
                  <a:gd name="T102" fmla="*/ 24 w 405"/>
                  <a:gd name="T103" fmla="*/ 24 h 326"/>
                  <a:gd name="T104" fmla="*/ 18 w 405"/>
                  <a:gd name="T105" fmla="*/ 28 h 326"/>
                  <a:gd name="T106" fmla="*/ 12 w 405"/>
                  <a:gd name="T107" fmla="*/ 35 h 326"/>
                  <a:gd name="T108" fmla="*/ 8 w 405"/>
                  <a:gd name="T109" fmla="*/ 43 h 326"/>
                  <a:gd name="T110" fmla="*/ 7 w 405"/>
                  <a:gd name="T111" fmla="*/ 50 h 326"/>
                  <a:gd name="T112" fmla="*/ 4 w 405"/>
                  <a:gd name="T113" fmla="*/ 60 h 326"/>
                  <a:gd name="T114" fmla="*/ 1 w 405"/>
                  <a:gd name="T115" fmla="*/ 70 h 326"/>
                  <a:gd name="T116" fmla="*/ 0 w 405"/>
                  <a:gd name="T117" fmla="*/ 82 h 326"/>
                  <a:gd name="T118" fmla="*/ 1 w 405"/>
                  <a:gd name="T119" fmla="*/ 91 h 326"/>
                  <a:gd name="T120" fmla="*/ 3 w 405"/>
                  <a:gd name="T121" fmla="*/ 101 h 326"/>
                  <a:gd name="T122" fmla="*/ 7 w 405"/>
                  <a:gd name="T123" fmla="*/ 108 h 32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405"/>
                  <a:gd name="T187" fmla="*/ 0 h 326"/>
                  <a:gd name="T188" fmla="*/ 405 w 405"/>
                  <a:gd name="T189" fmla="*/ 326 h 326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405" h="326">
                    <a:moveTo>
                      <a:pt x="14" y="326"/>
                    </a:moveTo>
                    <a:lnTo>
                      <a:pt x="41" y="309"/>
                    </a:lnTo>
                    <a:lnTo>
                      <a:pt x="56" y="285"/>
                    </a:lnTo>
                    <a:lnTo>
                      <a:pt x="65" y="251"/>
                    </a:lnTo>
                    <a:lnTo>
                      <a:pt x="71" y="220"/>
                    </a:lnTo>
                    <a:lnTo>
                      <a:pt x="81" y="198"/>
                    </a:lnTo>
                    <a:lnTo>
                      <a:pt x="97" y="183"/>
                    </a:lnTo>
                    <a:lnTo>
                      <a:pt x="115" y="176"/>
                    </a:lnTo>
                    <a:lnTo>
                      <a:pt x="132" y="180"/>
                    </a:lnTo>
                    <a:lnTo>
                      <a:pt x="148" y="196"/>
                    </a:lnTo>
                    <a:lnTo>
                      <a:pt x="157" y="222"/>
                    </a:lnTo>
                    <a:lnTo>
                      <a:pt x="151" y="253"/>
                    </a:lnTo>
                    <a:lnTo>
                      <a:pt x="137" y="294"/>
                    </a:lnTo>
                    <a:lnTo>
                      <a:pt x="169" y="304"/>
                    </a:lnTo>
                    <a:lnTo>
                      <a:pt x="172" y="285"/>
                    </a:lnTo>
                    <a:lnTo>
                      <a:pt x="189" y="267"/>
                    </a:lnTo>
                    <a:lnTo>
                      <a:pt x="201" y="247"/>
                    </a:lnTo>
                    <a:lnTo>
                      <a:pt x="208" y="229"/>
                    </a:lnTo>
                    <a:lnTo>
                      <a:pt x="212" y="211"/>
                    </a:lnTo>
                    <a:lnTo>
                      <a:pt x="223" y="220"/>
                    </a:lnTo>
                    <a:lnTo>
                      <a:pt x="237" y="225"/>
                    </a:lnTo>
                    <a:lnTo>
                      <a:pt x="249" y="227"/>
                    </a:lnTo>
                    <a:lnTo>
                      <a:pt x="261" y="225"/>
                    </a:lnTo>
                    <a:lnTo>
                      <a:pt x="272" y="222"/>
                    </a:lnTo>
                    <a:lnTo>
                      <a:pt x="281" y="239"/>
                    </a:lnTo>
                    <a:lnTo>
                      <a:pt x="294" y="261"/>
                    </a:lnTo>
                    <a:lnTo>
                      <a:pt x="313" y="281"/>
                    </a:lnTo>
                    <a:lnTo>
                      <a:pt x="328" y="292"/>
                    </a:lnTo>
                    <a:lnTo>
                      <a:pt x="348" y="303"/>
                    </a:lnTo>
                    <a:lnTo>
                      <a:pt x="370" y="306"/>
                    </a:lnTo>
                    <a:lnTo>
                      <a:pt x="388" y="298"/>
                    </a:lnTo>
                    <a:lnTo>
                      <a:pt x="402" y="278"/>
                    </a:lnTo>
                    <a:lnTo>
                      <a:pt x="405" y="254"/>
                    </a:lnTo>
                    <a:lnTo>
                      <a:pt x="400" y="233"/>
                    </a:lnTo>
                    <a:lnTo>
                      <a:pt x="390" y="204"/>
                    </a:lnTo>
                    <a:lnTo>
                      <a:pt x="383" y="177"/>
                    </a:lnTo>
                    <a:lnTo>
                      <a:pt x="376" y="160"/>
                    </a:lnTo>
                    <a:lnTo>
                      <a:pt x="357" y="137"/>
                    </a:lnTo>
                    <a:lnTo>
                      <a:pt x="340" y="130"/>
                    </a:lnTo>
                    <a:lnTo>
                      <a:pt x="322" y="126"/>
                    </a:lnTo>
                    <a:lnTo>
                      <a:pt x="310" y="129"/>
                    </a:lnTo>
                    <a:lnTo>
                      <a:pt x="296" y="95"/>
                    </a:lnTo>
                    <a:lnTo>
                      <a:pt x="275" y="67"/>
                    </a:lnTo>
                    <a:lnTo>
                      <a:pt x="240" y="37"/>
                    </a:lnTo>
                    <a:lnTo>
                      <a:pt x="194" y="13"/>
                    </a:lnTo>
                    <a:lnTo>
                      <a:pt x="149" y="0"/>
                    </a:lnTo>
                    <a:lnTo>
                      <a:pt x="116" y="6"/>
                    </a:lnTo>
                    <a:lnTo>
                      <a:pt x="109" y="19"/>
                    </a:lnTo>
                    <a:lnTo>
                      <a:pt x="101" y="33"/>
                    </a:lnTo>
                    <a:lnTo>
                      <a:pt x="84" y="46"/>
                    </a:lnTo>
                    <a:lnTo>
                      <a:pt x="63" y="59"/>
                    </a:lnTo>
                    <a:lnTo>
                      <a:pt x="47" y="71"/>
                    </a:lnTo>
                    <a:lnTo>
                      <a:pt x="35" y="84"/>
                    </a:lnTo>
                    <a:lnTo>
                      <a:pt x="24" y="106"/>
                    </a:lnTo>
                    <a:lnTo>
                      <a:pt x="16" y="129"/>
                    </a:lnTo>
                    <a:lnTo>
                      <a:pt x="14" y="152"/>
                    </a:lnTo>
                    <a:lnTo>
                      <a:pt x="8" y="180"/>
                    </a:lnTo>
                    <a:lnTo>
                      <a:pt x="2" y="211"/>
                    </a:lnTo>
                    <a:lnTo>
                      <a:pt x="0" y="248"/>
                    </a:lnTo>
                    <a:lnTo>
                      <a:pt x="1" y="276"/>
                    </a:lnTo>
                    <a:lnTo>
                      <a:pt x="6" y="304"/>
                    </a:lnTo>
                    <a:lnTo>
                      <a:pt x="14" y="326"/>
                    </a:lnTo>
                    <a:close/>
                  </a:path>
                </a:pathLst>
              </a:custGeom>
              <a:solidFill>
                <a:srgbClr val="A0A0A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2" name="Group 38"/>
            <p:cNvGrpSpPr>
              <a:grpSpLocks/>
            </p:cNvGrpSpPr>
            <p:nvPr/>
          </p:nvGrpSpPr>
          <p:grpSpPr bwMode="auto">
            <a:xfrm>
              <a:off x="256" y="1100"/>
              <a:ext cx="377" cy="96"/>
              <a:chOff x="256" y="1100"/>
              <a:chExt cx="377" cy="96"/>
            </a:xfrm>
          </p:grpSpPr>
          <p:sp>
            <p:nvSpPr>
              <p:cNvPr id="28710" name="Freeform 36"/>
              <p:cNvSpPr>
                <a:spLocks/>
              </p:cNvSpPr>
              <p:nvPr/>
            </p:nvSpPr>
            <p:spPr bwMode="auto">
              <a:xfrm>
                <a:off x="256" y="1100"/>
                <a:ext cx="372" cy="73"/>
              </a:xfrm>
              <a:custGeom>
                <a:avLst/>
                <a:gdLst>
                  <a:gd name="T0" fmla="*/ 178 w 744"/>
                  <a:gd name="T1" fmla="*/ 0 h 221"/>
                  <a:gd name="T2" fmla="*/ 201 w 744"/>
                  <a:gd name="T3" fmla="*/ 3 h 221"/>
                  <a:gd name="T4" fmla="*/ 221 w 744"/>
                  <a:gd name="T5" fmla="*/ 9 h 221"/>
                  <a:gd name="T6" fmla="*/ 241 w 744"/>
                  <a:gd name="T7" fmla="*/ 16 h 221"/>
                  <a:gd name="T8" fmla="*/ 272 w 744"/>
                  <a:gd name="T9" fmla="*/ 23 h 221"/>
                  <a:gd name="T10" fmla="*/ 293 w 744"/>
                  <a:gd name="T11" fmla="*/ 23 h 221"/>
                  <a:gd name="T12" fmla="*/ 321 w 744"/>
                  <a:gd name="T13" fmla="*/ 29 h 221"/>
                  <a:gd name="T14" fmla="*/ 345 w 744"/>
                  <a:gd name="T15" fmla="*/ 35 h 221"/>
                  <a:gd name="T16" fmla="*/ 371 w 744"/>
                  <a:gd name="T17" fmla="*/ 43 h 221"/>
                  <a:gd name="T18" fmla="*/ 372 w 744"/>
                  <a:gd name="T19" fmla="*/ 53 h 221"/>
                  <a:gd name="T20" fmla="*/ 362 w 744"/>
                  <a:gd name="T21" fmla="*/ 64 h 221"/>
                  <a:gd name="T22" fmla="*/ 340 w 744"/>
                  <a:gd name="T23" fmla="*/ 71 h 221"/>
                  <a:gd name="T24" fmla="*/ 313 w 744"/>
                  <a:gd name="T25" fmla="*/ 73 h 221"/>
                  <a:gd name="T26" fmla="*/ 222 w 744"/>
                  <a:gd name="T27" fmla="*/ 73 h 221"/>
                  <a:gd name="T28" fmla="*/ 188 w 744"/>
                  <a:gd name="T29" fmla="*/ 71 h 221"/>
                  <a:gd name="T30" fmla="*/ 155 w 744"/>
                  <a:gd name="T31" fmla="*/ 69 h 221"/>
                  <a:gd name="T32" fmla="*/ 123 w 744"/>
                  <a:gd name="T33" fmla="*/ 61 h 221"/>
                  <a:gd name="T34" fmla="*/ 105 w 744"/>
                  <a:gd name="T35" fmla="*/ 58 h 221"/>
                  <a:gd name="T36" fmla="*/ 105 w 744"/>
                  <a:gd name="T37" fmla="*/ 67 h 221"/>
                  <a:gd name="T38" fmla="*/ 22 w 744"/>
                  <a:gd name="T39" fmla="*/ 68 h 221"/>
                  <a:gd name="T40" fmla="*/ 10 w 744"/>
                  <a:gd name="T41" fmla="*/ 58 h 221"/>
                  <a:gd name="T42" fmla="*/ 1 w 744"/>
                  <a:gd name="T43" fmla="*/ 43 h 221"/>
                  <a:gd name="T44" fmla="*/ 0 w 744"/>
                  <a:gd name="T45" fmla="*/ 31 h 221"/>
                  <a:gd name="T46" fmla="*/ 1 w 744"/>
                  <a:gd name="T47" fmla="*/ 15 h 221"/>
                  <a:gd name="T48" fmla="*/ 5 w 744"/>
                  <a:gd name="T49" fmla="*/ 2 h 221"/>
                  <a:gd name="T50" fmla="*/ 24 w 744"/>
                  <a:gd name="T51" fmla="*/ 2 h 221"/>
                  <a:gd name="T52" fmla="*/ 50 w 744"/>
                  <a:gd name="T53" fmla="*/ 10 h 221"/>
                  <a:gd name="T54" fmla="*/ 78 w 744"/>
                  <a:gd name="T55" fmla="*/ 18 h 221"/>
                  <a:gd name="T56" fmla="*/ 98 w 744"/>
                  <a:gd name="T57" fmla="*/ 18 h 221"/>
                  <a:gd name="T58" fmla="*/ 119 w 744"/>
                  <a:gd name="T59" fmla="*/ 15 h 221"/>
                  <a:gd name="T60" fmla="*/ 144 w 744"/>
                  <a:gd name="T61" fmla="*/ 10 h 221"/>
                  <a:gd name="T62" fmla="*/ 189 w 744"/>
                  <a:gd name="T63" fmla="*/ 16 h 221"/>
                  <a:gd name="T64" fmla="*/ 178 w 744"/>
                  <a:gd name="T65" fmla="*/ 0 h 221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4"/>
                  <a:gd name="T100" fmla="*/ 0 h 221"/>
                  <a:gd name="T101" fmla="*/ 744 w 744"/>
                  <a:gd name="T102" fmla="*/ 221 h 221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4" h="221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6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5" y="71"/>
                    </a:lnTo>
                    <a:lnTo>
                      <a:pt x="642" y="87"/>
                    </a:lnTo>
                    <a:lnTo>
                      <a:pt x="690" y="105"/>
                    </a:lnTo>
                    <a:lnTo>
                      <a:pt x="741" y="130"/>
                    </a:lnTo>
                    <a:lnTo>
                      <a:pt x="744" y="161"/>
                    </a:lnTo>
                    <a:lnTo>
                      <a:pt x="723" y="193"/>
                    </a:lnTo>
                    <a:lnTo>
                      <a:pt x="680" y="215"/>
                    </a:lnTo>
                    <a:lnTo>
                      <a:pt x="626" y="220"/>
                    </a:lnTo>
                    <a:lnTo>
                      <a:pt x="444" y="221"/>
                    </a:lnTo>
                    <a:lnTo>
                      <a:pt x="376" y="215"/>
                    </a:lnTo>
                    <a:lnTo>
                      <a:pt x="309" y="208"/>
                    </a:lnTo>
                    <a:lnTo>
                      <a:pt x="247" y="186"/>
                    </a:lnTo>
                    <a:lnTo>
                      <a:pt x="211" y="176"/>
                    </a:lnTo>
                    <a:lnTo>
                      <a:pt x="211" y="204"/>
                    </a:lnTo>
                    <a:lnTo>
                      <a:pt x="44" y="205"/>
                    </a:lnTo>
                    <a:lnTo>
                      <a:pt x="19" y="177"/>
                    </a:lnTo>
                    <a:lnTo>
                      <a:pt x="3" y="130"/>
                    </a:lnTo>
                    <a:lnTo>
                      <a:pt x="0" y="94"/>
                    </a:lnTo>
                    <a:lnTo>
                      <a:pt x="3" y="44"/>
                    </a:lnTo>
                    <a:lnTo>
                      <a:pt x="9" y="7"/>
                    </a:lnTo>
                    <a:lnTo>
                      <a:pt x="49" y="7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4"/>
                    </a:lnTo>
                    <a:lnTo>
                      <a:pt x="288" y="31"/>
                    </a:lnTo>
                    <a:lnTo>
                      <a:pt x="378" y="47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60606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711" name="Freeform 37"/>
              <p:cNvSpPr>
                <a:spLocks/>
              </p:cNvSpPr>
              <p:nvPr/>
            </p:nvSpPr>
            <p:spPr bwMode="auto">
              <a:xfrm>
                <a:off x="261" y="1123"/>
                <a:ext cx="372" cy="73"/>
              </a:xfrm>
              <a:custGeom>
                <a:avLst/>
                <a:gdLst>
                  <a:gd name="T0" fmla="*/ 177 w 745"/>
                  <a:gd name="T1" fmla="*/ 0 h 220"/>
                  <a:gd name="T2" fmla="*/ 201 w 745"/>
                  <a:gd name="T3" fmla="*/ 3 h 220"/>
                  <a:gd name="T4" fmla="*/ 221 w 745"/>
                  <a:gd name="T5" fmla="*/ 9 h 220"/>
                  <a:gd name="T6" fmla="*/ 241 w 745"/>
                  <a:gd name="T7" fmla="*/ 16 h 220"/>
                  <a:gd name="T8" fmla="*/ 271 w 745"/>
                  <a:gd name="T9" fmla="*/ 24 h 220"/>
                  <a:gd name="T10" fmla="*/ 292 w 745"/>
                  <a:gd name="T11" fmla="*/ 24 h 220"/>
                  <a:gd name="T12" fmla="*/ 321 w 745"/>
                  <a:gd name="T13" fmla="*/ 29 h 220"/>
                  <a:gd name="T14" fmla="*/ 345 w 745"/>
                  <a:gd name="T15" fmla="*/ 35 h 220"/>
                  <a:gd name="T16" fmla="*/ 370 w 745"/>
                  <a:gd name="T17" fmla="*/ 43 h 220"/>
                  <a:gd name="T18" fmla="*/ 372 w 745"/>
                  <a:gd name="T19" fmla="*/ 53 h 220"/>
                  <a:gd name="T20" fmla="*/ 361 w 745"/>
                  <a:gd name="T21" fmla="*/ 64 h 220"/>
                  <a:gd name="T22" fmla="*/ 340 w 745"/>
                  <a:gd name="T23" fmla="*/ 71 h 220"/>
                  <a:gd name="T24" fmla="*/ 313 w 745"/>
                  <a:gd name="T25" fmla="*/ 73 h 220"/>
                  <a:gd name="T26" fmla="*/ 222 w 745"/>
                  <a:gd name="T27" fmla="*/ 73 h 220"/>
                  <a:gd name="T28" fmla="*/ 187 w 745"/>
                  <a:gd name="T29" fmla="*/ 71 h 220"/>
                  <a:gd name="T30" fmla="*/ 155 w 745"/>
                  <a:gd name="T31" fmla="*/ 68 h 220"/>
                  <a:gd name="T32" fmla="*/ 124 w 745"/>
                  <a:gd name="T33" fmla="*/ 61 h 220"/>
                  <a:gd name="T34" fmla="*/ 105 w 745"/>
                  <a:gd name="T35" fmla="*/ 58 h 220"/>
                  <a:gd name="T36" fmla="*/ 105 w 745"/>
                  <a:gd name="T37" fmla="*/ 67 h 220"/>
                  <a:gd name="T38" fmla="*/ 22 w 745"/>
                  <a:gd name="T39" fmla="*/ 67 h 220"/>
                  <a:gd name="T40" fmla="*/ 9 w 745"/>
                  <a:gd name="T41" fmla="*/ 58 h 220"/>
                  <a:gd name="T42" fmla="*/ 2 w 745"/>
                  <a:gd name="T43" fmla="*/ 43 h 220"/>
                  <a:gd name="T44" fmla="*/ 0 w 745"/>
                  <a:gd name="T45" fmla="*/ 32 h 220"/>
                  <a:gd name="T46" fmla="*/ 2 w 745"/>
                  <a:gd name="T47" fmla="*/ 15 h 220"/>
                  <a:gd name="T48" fmla="*/ 5 w 745"/>
                  <a:gd name="T49" fmla="*/ 3 h 220"/>
                  <a:gd name="T50" fmla="*/ 24 w 745"/>
                  <a:gd name="T51" fmla="*/ 3 h 220"/>
                  <a:gd name="T52" fmla="*/ 50 w 745"/>
                  <a:gd name="T53" fmla="*/ 10 h 220"/>
                  <a:gd name="T54" fmla="*/ 78 w 745"/>
                  <a:gd name="T55" fmla="*/ 18 h 220"/>
                  <a:gd name="T56" fmla="*/ 98 w 745"/>
                  <a:gd name="T57" fmla="*/ 18 h 220"/>
                  <a:gd name="T58" fmla="*/ 119 w 745"/>
                  <a:gd name="T59" fmla="*/ 15 h 220"/>
                  <a:gd name="T60" fmla="*/ 144 w 745"/>
                  <a:gd name="T61" fmla="*/ 10 h 220"/>
                  <a:gd name="T62" fmla="*/ 189 w 745"/>
                  <a:gd name="T63" fmla="*/ 16 h 220"/>
                  <a:gd name="T64" fmla="*/ 177 w 745"/>
                  <a:gd name="T65" fmla="*/ 0 h 220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745"/>
                  <a:gd name="T100" fmla="*/ 0 h 220"/>
                  <a:gd name="T101" fmla="*/ 745 w 745"/>
                  <a:gd name="T102" fmla="*/ 220 h 220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745" h="220">
                    <a:moveTo>
                      <a:pt x="355" y="0"/>
                    </a:moveTo>
                    <a:lnTo>
                      <a:pt x="403" y="9"/>
                    </a:lnTo>
                    <a:lnTo>
                      <a:pt x="442" y="27"/>
                    </a:lnTo>
                    <a:lnTo>
                      <a:pt x="483" y="49"/>
                    </a:lnTo>
                    <a:lnTo>
                      <a:pt x="543" y="71"/>
                    </a:lnTo>
                    <a:lnTo>
                      <a:pt x="584" y="71"/>
                    </a:lnTo>
                    <a:lnTo>
                      <a:pt x="643" y="87"/>
                    </a:lnTo>
                    <a:lnTo>
                      <a:pt x="691" y="105"/>
                    </a:lnTo>
                    <a:lnTo>
                      <a:pt x="741" y="130"/>
                    </a:lnTo>
                    <a:lnTo>
                      <a:pt x="745" y="160"/>
                    </a:lnTo>
                    <a:lnTo>
                      <a:pt x="723" y="192"/>
                    </a:lnTo>
                    <a:lnTo>
                      <a:pt x="680" y="213"/>
                    </a:lnTo>
                    <a:lnTo>
                      <a:pt x="626" y="219"/>
                    </a:lnTo>
                    <a:lnTo>
                      <a:pt x="444" y="220"/>
                    </a:lnTo>
                    <a:lnTo>
                      <a:pt x="375" y="214"/>
                    </a:lnTo>
                    <a:lnTo>
                      <a:pt x="310" y="205"/>
                    </a:lnTo>
                    <a:lnTo>
                      <a:pt x="248" y="185"/>
                    </a:lnTo>
                    <a:lnTo>
                      <a:pt x="211" y="174"/>
                    </a:lnTo>
                    <a:lnTo>
                      <a:pt x="211" y="201"/>
                    </a:lnTo>
                    <a:lnTo>
                      <a:pt x="45" y="202"/>
                    </a:lnTo>
                    <a:lnTo>
                      <a:pt x="19" y="176"/>
                    </a:lnTo>
                    <a:lnTo>
                      <a:pt x="4" y="130"/>
                    </a:lnTo>
                    <a:lnTo>
                      <a:pt x="0" y="95"/>
                    </a:lnTo>
                    <a:lnTo>
                      <a:pt x="4" y="45"/>
                    </a:lnTo>
                    <a:lnTo>
                      <a:pt x="10" y="8"/>
                    </a:lnTo>
                    <a:lnTo>
                      <a:pt x="49" y="8"/>
                    </a:lnTo>
                    <a:lnTo>
                      <a:pt x="101" y="31"/>
                    </a:lnTo>
                    <a:lnTo>
                      <a:pt x="156" y="53"/>
                    </a:lnTo>
                    <a:lnTo>
                      <a:pt x="196" y="55"/>
                    </a:lnTo>
                    <a:lnTo>
                      <a:pt x="239" y="45"/>
                    </a:lnTo>
                    <a:lnTo>
                      <a:pt x="289" y="31"/>
                    </a:lnTo>
                    <a:lnTo>
                      <a:pt x="378" y="48"/>
                    </a:lnTo>
                    <a:lnTo>
                      <a:pt x="355" y="0"/>
                    </a:lnTo>
                    <a:close/>
                  </a:path>
                </a:pathLst>
              </a:custGeom>
              <a:solidFill>
                <a:srgbClr val="808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3" name="Group 41"/>
            <p:cNvGrpSpPr>
              <a:grpSpLocks/>
            </p:cNvGrpSpPr>
            <p:nvPr/>
          </p:nvGrpSpPr>
          <p:grpSpPr bwMode="auto">
            <a:xfrm>
              <a:off x="148" y="246"/>
              <a:ext cx="296" cy="902"/>
              <a:chOff x="148" y="246"/>
              <a:chExt cx="296" cy="902"/>
            </a:xfrm>
          </p:grpSpPr>
          <p:sp>
            <p:nvSpPr>
              <p:cNvPr id="28708" name="Freeform 39"/>
              <p:cNvSpPr>
                <a:spLocks/>
              </p:cNvSpPr>
              <p:nvPr/>
            </p:nvSpPr>
            <p:spPr bwMode="auto">
              <a:xfrm>
                <a:off x="148" y="246"/>
                <a:ext cx="296" cy="902"/>
              </a:xfrm>
              <a:custGeom>
                <a:avLst/>
                <a:gdLst>
                  <a:gd name="T0" fmla="*/ 84 w 592"/>
                  <a:gd name="T1" fmla="*/ 0 h 2708"/>
                  <a:gd name="T2" fmla="*/ 115 w 592"/>
                  <a:gd name="T3" fmla="*/ 38 h 2708"/>
                  <a:gd name="T4" fmla="*/ 139 w 592"/>
                  <a:gd name="T5" fmla="*/ 74 h 2708"/>
                  <a:gd name="T6" fmla="*/ 149 w 592"/>
                  <a:gd name="T7" fmla="*/ 100 h 2708"/>
                  <a:gd name="T8" fmla="*/ 211 w 592"/>
                  <a:gd name="T9" fmla="*/ 212 h 2708"/>
                  <a:gd name="T10" fmla="*/ 236 w 592"/>
                  <a:gd name="T11" fmla="*/ 279 h 2708"/>
                  <a:gd name="T12" fmla="*/ 240 w 592"/>
                  <a:gd name="T13" fmla="*/ 343 h 2708"/>
                  <a:gd name="T14" fmla="*/ 243 w 592"/>
                  <a:gd name="T15" fmla="*/ 435 h 2708"/>
                  <a:gd name="T16" fmla="*/ 247 w 592"/>
                  <a:gd name="T17" fmla="*/ 485 h 2708"/>
                  <a:gd name="T18" fmla="*/ 259 w 592"/>
                  <a:gd name="T19" fmla="*/ 525 h 2708"/>
                  <a:gd name="T20" fmla="*/ 266 w 592"/>
                  <a:gd name="T21" fmla="*/ 558 h 2708"/>
                  <a:gd name="T22" fmla="*/ 265 w 592"/>
                  <a:gd name="T23" fmla="*/ 591 h 2708"/>
                  <a:gd name="T24" fmla="*/ 255 w 592"/>
                  <a:gd name="T25" fmla="*/ 615 h 2708"/>
                  <a:gd name="T26" fmla="*/ 250 w 592"/>
                  <a:gd name="T27" fmla="*/ 644 h 2708"/>
                  <a:gd name="T28" fmla="*/ 254 w 592"/>
                  <a:gd name="T29" fmla="*/ 690 h 2708"/>
                  <a:gd name="T30" fmla="*/ 255 w 592"/>
                  <a:gd name="T31" fmla="*/ 770 h 2708"/>
                  <a:gd name="T32" fmla="*/ 261 w 592"/>
                  <a:gd name="T33" fmla="*/ 808 h 2708"/>
                  <a:gd name="T34" fmla="*/ 276 w 592"/>
                  <a:gd name="T35" fmla="*/ 843 h 2708"/>
                  <a:gd name="T36" fmla="*/ 296 w 592"/>
                  <a:gd name="T37" fmla="*/ 878 h 2708"/>
                  <a:gd name="T38" fmla="*/ 258 w 592"/>
                  <a:gd name="T39" fmla="*/ 890 h 2708"/>
                  <a:gd name="T40" fmla="*/ 215 w 592"/>
                  <a:gd name="T41" fmla="*/ 902 h 2708"/>
                  <a:gd name="T42" fmla="*/ 184 w 592"/>
                  <a:gd name="T43" fmla="*/ 899 h 2708"/>
                  <a:gd name="T44" fmla="*/ 121 w 592"/>
                  <a:gd name="T45" fmla="*/ 887 h 2708"/>
                  <a:gd name="T46" fmla="*/ 113 w 592"/>
                  <a:gd name="T47" fmla="*/ 844 h 2708"/>
                  <a:gd name="T48" fmla="*/ 108 w 592"/>
                  <a:gd name="T49" fmla="*/ 808 h 2708"/>
                  <a:gd name="T50" fmla="*/ 111 w 592"/>
                  <a:gd name="T51" fmla="*/ 782 h 2708"/>
                  <a:gd name="T52" fmla="*/ 116 w 592"/>
                  <a:gd name="T53" fmla="*/ 747 h 2708"/>
                  <a:gd name="T54" fmla="*/ 111 w 592"/>
                  <a:gd name="T55" fmla="*/ 714 h 2708"/>
                  <a:gd name="T56" fmla="*/ 97 w 592"/>
                  <a:gd name="T57" fmla="*/ 682 h 2708"/>
                  <a:gd name="T58" fmla="*/ 87 w 592"/>
                  <a:gd name="T59" fmla="*/ 658 h 2708"/>
                  <a:gd name="T60" fmla="*/ 84 w 592"/>
                  <a:gd name="T61" fmla="*/ 620 h 2708"/>
                  <a:gd name="T62" fmla="*/ 77 w 592"/>
                  <a:gd name="T63" fmla="*/ 600 h 2708"/>
                  <a:gd name="T64" fmla="*/ 70 w 592"/>
                  <a:gd name="T65" fmla="*/ 526 h 2708"/>
                  <a:gd name="T66" fmla="*/ 59 w 592"/>
                  <a:gd name="T67" fmla="*/ 467 h 2708"/>
                  <a:gd name="T68" fmla="*/ 52 w 592"/>
                  <a:gd name="T69" fmla="*/ 423 h 2708"/>
                  <a:gd name="T70" fmla="*/ 41 w 592"/>
                  <a:gd name="T71" fmla="*/ 405 h 2708"/>
                  <a:gd name="T72" fmla="*/ 30 w 592"/>
                  <a:gd name="T73" fmla="*/ 357 h 2708"/>
                  <a:gd name="T74" fmla="*/ 23 w 592"/>
                  <a:gd name="T75" fmla="*/ 300 h 2708"/>
                  <a:gd name="T76" fmla="*/ 26 w 592"/>
                  <a:gd name="T77" fmla="*/ 250 h 2708"/>
                  <a:gd name="T78" fmla="*/ 23 w 592"/>
                  <a:gd name="T79" fmla="*/ 217 h 2708"/>
                  <a:gd name="T80" fmla="*/ 13 w 592"/>
                  <a:gd name="T81" fmla="*/ 176 h 2708"/>
                  <a:gd name="T82" fmla="*/ 10 w 592"/>
                  <a:gd name="T83" fmla="*/ 138 h 2708"/>
                  <a:gd name="T84" fmla="*/ 5 w 592"/>
                  <a:gd name="T85" fmla="*/ 92 h 2708"/>
                  <a:gd name="T86" fmla="*/ 0 w 592"/>
                  <a:gd name="T87" fmla="*/ 53 h 2708"/>
                  <a:gd name="T88" fmla="*/ 9 w 592"/>
                  <a:gd name="T89" fmla="*/ 31 h 2708"/>
                  <a:gd name="T90" fmla="*/ 24 w 592"/>
                  <a:gd name="T91" fmla="*/ 16 h 2708"/>
                  <a:gd name="T92" fmla="*/ 50 w 592"/>
                  <a:gd name="T93" fmla="*/ 4 h 2708"/>
                  <a:gd name="T94" fmla="*/ 84 w 592"/>
                  <a:gd name="T95" fmla="*/ 0 h 2708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w 592"/>
                  <a:gd name="T145" fmla="*/ 0 h 2708"/>
                  <a:gd name="T146" fmla="*/ 592 w 592"/>
                  <a:gd name="T147" fmla="*/ 2708 h 2708"/>
                </a:gdLst>
                <a:ahLst/>
                <a:cxnLst>
                  <a:cxn ang="T96">
                    <a:pos x="T0" y="T1"/>
                  </a:cxn>
                  <a:cxn ang="T97">
                    <a:pos x="T2" y="T3"/>
                  </a:cxn>
                  <a:cxn ang="T98">
                    <a:pos x="T4" y="T5"/>
                  </a:cxn>
                  <a:cxn ang="T99">
                    <a:pos x="T6" y="T7"/>
                  </a:cxn>
                  <a:cxn ang="T100">
                    <a:pos x="T8" y="T9"/>
                  </a:cxn>
                  <a:cxn ang="T101">
                    <a:pos x="T10" y="T11"/>
                  </a:cxn>
                  <a:cxn ang="T102">
                    <a:pos x="T12" y="T13"/>
                  </a:cxn>
                  <a:cxn ang="T103">
                    <a:pos x="T14" y="T15"/>
                  </a:cxn>
                  <a:cxn ang="T104">
                    <a:pos x="T16" y="T17"/>
                  </a:cxn>
                  <a:cxn ang="T105">
                    <a:pos x="T18" y="T19"/>
                  </a:cxn>
                  <a:cxn ang="T106">
                    <a:pos x="T20" y="T21"/>
                  </a:cxn>
                  <a:cxn ang="T107">
                    <a:pos x="T22" y="T23"/>
                  </a:cxn>
                  <a:cxn ang="T108">
                    <a:pos x="T24" y="T25"/>
                  </a:cxn>
                  <a:cxn ang="T109">
                    <a:pos x="T26" y="T27"/>
                  </a:cxn>
                  <a:cxn ang="T110">
                    <a:pos x="T28" y="T29"/>
                  </a:cxn>
                  <a:cxn ang="T111">
                    <a:pos x="T30" y="T31"/>
                  </a:cxn>
                  <a:cxn ang="T112">
                    <a:pos x="T32" y="T33"/>
                  </a:cxn>
                  <a:cxn ang="T113">
                    <a:pos x="T34" y="T35"/>
                  </a:cxn>
                  <a:cxn ang="T114">
                    <a:pos x="T36" y="T37"/>
                  </a:cxn>
                  <a:cxn ang="T115">
                    <a:pos x="T38" y="T39"/>
                  </a:cxn>
                  <a:cxn ang="T116">
                    <a:pos x="T40" y="T41"/>
                  </a:cxn>
                  <a:cxn ang="T117">
                    <a:pos x="T42" y="T43"/>
                  </a:cxn>
                  <a:cxn ang="T118">
                    <a:pos x="T44" y="T45"/>
                  </a:cxn>
                  <a:cxn ang="T119">
                    <a:pos x="T46" y="T47"/>
                  </a:cxn>
                  <a:cxn ang="T120">
                    <a:pos x="T48" y="T49"/>
                  </a:cxn>
                  <a:cxn ang="T121">
                    <a:pos x="T50" y="T51"/>
                  </a:cxn>
                  <a:cxn ang="T122">
                    <a:pos x="T52" y="T53"/>
                  </a:cxn>
                  <a:cxn ang="T123">
                    <a:pos x="T54" y="T55"/>
                  </a:cxn>
                  <a:cxn ang="T124">
                    <a:pos x="T56" y="T57"/>
                  </a:cxn>
                  <a:cxn ang="T125">
                    <a:pos x="T58" y="T59"/>
                  </a:cxn>
                  <a:cxn ang="T126">
                    <a:pos x="T60" y="T61"/>
                  </a:cxn>
                  <a:cxn ang="T127">
                    <a:pos x="T62" y="T63"/>
                  </a:cxn>
                  <a:cxn ang="T128">
                    <a:pos x="T64" y="T65"/>
                  </a:cxn>
                  <a:cxn ang="T129">
                    <a:pos x="T66" y="T67"/>
                  </a:cxn>
                  <a:cxn ang="T130">
                    <a:pos x="T68" y="T69"/>
                  </a:cxn>
                  <a:cxn ang="T131">
                    <a:pos x="T70" y="T71"/>
                  </a:cxn>
                  <a:cxn ang="T132">
                    <a:pos x="T72" y="T73"/>
                  </a:cxn>
                  <a:cxn ang="T133">
                    <a:pos x="T74" y="T75"/>
                  </a:cxn>
                  <a:cxn ang="T134">
                    <a:pos x="T76" y="T77"/>
                  </a:cxn>
                  <a:cxn ang="T135">
                    <a:pos x="T78" y="T79"/>
                  </a:cxn>
                  <a:cxn ang="T136">
                    <a:pos x="T80" y="T81"/>
                  </a:cxn>
                  <a:cxn ang="T137">
                    <a:pos x="T82" y="T83"/>
                  </a:cxn>
                  <a:cxn ang="T138">
                    <a:pos x="T84" y="T85"/>
                  </a:cxn>
                  <a:cxn ang="T139">
                    <a:pos x="T86" y="T87"/>
                  </a:cxn>
                  <a:cxn ang="T140">
                    <a:pos x="T88" y="T89"/>
                  </a:cxn>
                  <a:cxn ang="T141">
                    <a:pos x="T90" y="T91"/>
                  </a:cxn>
                  <a:cxn ang="T142">
                    <a:pos x="T92" y="T93"/>
                  </a:cxn>
                  <a:cxn ang="T143">
                    <a:pos x="T94" y="T95"/>
                  </a:cxn>
                </a:cxnLst>
                <a:rect l="T144" t="T145" r="T146" b="T147"/>
                <a:pathLst>
                  <a:path w="592" h="2708">
                    <a:moveTo>
                      <a:pt x="168" y="0"/>
                    </a:moveTo>
                    <a:lnTo>
                      <a:pt x="230" y="115"/>
                    </a:lnTo>
                    <a:lnTo>
                      <a:pt x="278" y="221"/>
                    </a:lnTo>
                    <a:lnTo>
                      <a:pt x="299" y="299"/>
                    </a:lnTo>
                    <a:lnTo>
                      <a:pt x="423" y="636"/>
                    </a:lnTo>
                    <a:lnTo>
                      <a:pt x="473" y="838"/>
                    </a:lnTo>
                    <a:lnTo>
                      <a:pt x="480" y="1031"/>
                    </a:lnTo>
                    <a:lnTo>
                      <a:pt x="487" y="1305"/>
                    </a:lnTo>
                    <a:lnTo>
                      <a:pt x="494" y="1457"/>
                    </a:lnTo>
                    <a:lnTo>
                      <a:pt x="518" y="1575"/>
                    </a:lnTo>
                    <a:lnTo>
                      <a:pt x="531" y="1676"/>
                    </a:lnTo>
                    <a:lnTo>
                      <a:pt x="529" y="1774"/>
                    </a:lnTo>
                    <a:lnTo>
                      <a:pt x="510" y="1845"/>
                    </a:lnTo>
                    <a:lnTo>
                      <a:pt x="501" y="1932"/>
                    </a:lnTo>
                    <a:lnTo>
                      <a:pt x="508" y="2072"/>
                    </a:lnTo>
                    <a:lnTo>
                      <a:pt x="511" y="2313"/>
                    </a:lnTo>
                    <a:lnTo>
                      <a:pt x="522" y="2426"/>
                    </a:lnTo>
                    <a:lnTo>
                      <a:pt x="551" y="2531"/>
                    </a:lnTo>
                    <a:lnTo>
                      <a:pt x="592" y="2637"/>
                    </a:lnTo>
                    <a:lnTo>
                      <a:pt x="515" y="2673"/>
                    </a:lnTo>
                    <a:lnTo>
                      <a:pt x="430" y="2708"/>
                    </a:lnTo>
                    <a:lnTo>
                      <a:pt x="368" y="2699"/>
                    </a:lnTo>
                    <a:lnTo>
                      <a:pt x="242" y="2664"/>
                    </a:lnTo>
                    <a:lnTo>
                      <a:pt x="226" y="2535"/>
                    </a:lnTo>
                    <a:lnTo>
                      <a:pt x="216" y="2425"/>
                    </a:lnTo>
                    <a:lnTo>
                      <a:pt x="223" y="2348"/>
                    </a:lnTo>
                    <a:lnTo>
                      <a:pt x="232" y="2242"/>
                    </a:lnTo>
                    <a:lnTo>
                      <a:pt x="223" y="2144"/>
                    </a:lnTo>
                    <a:lnTo>
                      <a:pt x="195" y="2047"/>
                    </a:lnTo>
                    <a:lnTo>
                      <a:pt x="175" y="1976"/>
                    </a:lnTo>
                    <a:lnTo>
                      <a:pt x="168" y="1861"/>
                    </a:lnTo>
                    <a:lnTo>
                      <a:pt x="154" y="1800"/>
                    </a:lnTo>
                    <a:lnTo>
                      <a:pt x="140" y="1579"/>
                    </a:lnTo>
                    <a:lnTo>
                      <a:pt x="119" y="1403"/>
                    </a:lnTo>
                    <a:lnTo>
                      <a:pt x="105" y="1269"/>
                    </a:lnTo>
                    <a:lnTo>
                      <a:pt x="83" y="1216"/>
                    </a:lnTo>
                    <a:lnTo>
                      <a:pt x="61" y="1071"/>
                    </a:lnTo>
                    <a:lnTo>
                      <a:pt x="46" y="902"/>
                    </a:lnTo>
                    <a:lnTo>
                      <a:pt x="52" y="750"/>
                    </a:lnTo>
                    <a:lnTo>
                      <a:pt x="47" y="652"/>
                    </a:lnTo>
                    <a:lnTo>
                      <a:pt x="27" y="528"/>
                    </a:lnTo>
                    <a:lnTo>
                      <a:pt x="20" y="413"/>
                    </a:lnTo>
                    <a:lnTo>
                      <a:pt x="11" y="276"/>
                    </a:lnTo>
                    <a:lnTo>
                      <a:pt x="0" y="159"/>
                    </a:lnTo>
                    <a:lnTo>
                      <a:pt x="17" y="94"/>
                    </a:lnTo>
                    <a:lnTo>
                      <a:pt x="48" y="49"/>
                    </a:lnTo>
                    <a:lnTo>
                      <a:pt x="100" y="13"/>
                    </a:lnTo>
                    <a:lnTo>
                      <a:pt x="168" y="0"/>
                    </a:lnTo>
                    <a:close/>
                  </a:path>
                </a:pathLst>
              </a:custGeom>
              <a:solidFill>
                <a:srgbClr val="0000FF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709" name="Freeform 40"/>
              <p:cNvSpPr>
                <a:spLocks/>
              </p:cNvSpPr>
              <p:nvPr/>
            </p:nvSpPr>
            <p:spPr bwMode="auto">
              <a:xfrm>
                <a:off x="186" y="496"/>
                <a:ext cx="73" cy="373"/>
              </a:xfrm>
              <a:custGeom>
                <a:avLst/>
                <a:gdLst>
                  <a:gd name="T0" fmla="*/ 56 w 147"/>
                  <a:gd name="T1" fmla="*/ 373 h 1120"/>
                  <a:gd name="T2" fmla="*/ 56 w 147"/>
                  <a:gd name="T3" fmla="*/ 323 h 1120"/>
                  <a:gd name="T4" fmla="*/ 66 w 147"/>
                  <a:gd name="T5" fmla="*/ 297 h 1120"/>
                  <a:gd name="T6" fmla="*/ 73 w 147"/>
                  <a:gd name="T7" fmla="*/ 273 h 1120"/>
                  <a:gd name="T8" fmla="*/ 56 w 147"/>
                  <a:gd name="T9" fmla="*/ 247 h 1120"/>
                  <a:gd name="T10" fmla="*/ 56 w 147"/>
                  <a:gd name="T11" fmla="*/ 235 h 1120"/>
                  <a:gd name="T12" fmla="*/ 49 w 147"/>
                  <a:gd name="T13" fmla="*/ 215 h 1120"/>
                  <a:gd name="T14" fmla="*/ 39 w 147"/>
                  <a:gd name="T15" fmla="*/ 196 h 1120"/>
                  <a:gd name="T16" fmla="*/ 42 w 147"/>
                  <a:gd name="T17" fmla="*/ 170 h 1120"/>
                  <a:gd name="T18" fmla="*/ 28 w 147"/>
                  <a:gd name="T19" fmla="*/ 155 h 1120"/>
                  <a:gd name="T20" fmla="*/ 21 w 147"/>
                  <a:gd name="T21" fmla="*/ 129 h 1120"/>
                  <a:gd name="T22" fmla="*/ 21 w 147"/>
                  <a:gd name="T23" fmla="*/ 100 h 1120"/>
                  <a:gd name="T24" fmla="*/ 18 w 147"/>
                  <a:gd name="T25" fmla="*/ 70 h 1120"/>
                  <a:gd name="T26" fmla="*/ 7 w 147"/>
                  <a:gd name="T27" fmla="*/ 41 h 1120"/>
                  <a:gd name="T28" fmla="*/ 0 w 147"/>
                  <a:gd name="T29" fmla="*/ 9 h 1120"/>
                  <a:gd name="T30" fmla="*/ 0 w 147"/>
                  <a:gd name="T31" fmla="*/ 0 h 1120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w 147"/>
                  <a:gd name="T49" fmla="*/ 0 h 1120"/>
                  <a:gd name="T50" fmla="*/ 147 w 147"/>
                  <a:gd name="T51" fmla="*/ 1120 h 1120"/>
                </a:gdLst>
                <a:ahLst/>
                <a:cxnLst>
                  <a:cxn ang="T32">
                    <a:pos x="T0" y="T1"/>
                  </a:cxn>
                  <a:cxn ang="T33">
                    <a:pos x="T2" y="T3"/>
                  </a:cxn>
                  <a:cxn ang="T34">
                    <a:pos x="T4" y="T5"/>
                  </a:cxn>
                  <a:cxn ang="T35">
                    <a:pos x="T6" y="T7"/>
                  </a:cxn>
                  <a:cxn ang="T36">
                    <a:pos x="T8" y="T9"/>
                  </a:cxn>
                  <a:cxn ang="T37">
                    <a:pos x="T10" y="T11"/>
                  </a:cxn>
                  <a:cxn ang="T38">
                    <a:pos x="T12" y="T13"/>
                  </a:cxn>
                  <a:cxn ang="T39">
                    <a:pos x="T14" y="T15"/>
                  </a:cxn>
                  <a:cxn ang="T40">
                    <a:pos x="T16" y="T17"/>
                  </a:cxn>
                  <a:cxn ang="T41">
                    <a:pos x="T18" y="T19"/>
                  </a:cxn>
                  <a:cxn ang="T42">
                    <a:pos x="T20" y="T21"/>
                  </a:cxn>
                  <a:cxn ang="T43">
                    <a:pos x="T22" y="T23"/>
                  </a:cxn>
                  <a:cxn ang="T44">
                    <a:pos x="T24" y="T25"/>
                  </a:cxn>
                  <a:cxn ang="T45">
                    <a:pos x="T26" y="T27"/>
                  </a:cxn>
                  <a:cxn ang="T46">
                    <a:pos x="T28" y="T29"/>
                  </a:cxn>
                  <a:cxn ang="T47">
                    <a:pos x="T30" y="T31"/>
                  </a:cxn>
                </a:cxnLst>
                <a:rect l="T48" t="T49" r="T50" b="T51"/>
                <a:pathLst>
                  <a:path w="147" h="1120">
                    <a:moveTo>
                      <a:pt x="113" y="1120"/>
                    </a:moveTo>
                    <a:lnTo>
                      <a:pt x="113" y="971"/>
                    </a:lnTo>
                    <a:lnTo>
                      <a:pt x="133" y="891"/>
                    </a:lnTo>
                    <a:lnTo>
                      <a:pt x="147" y="820"/>
                    </a:lnTo>
                    <a:lnTo>
                      <a:pt x="113" y="742"/>
                    </a:lnTo>
                    <a:lnTo>
                      <a:pt x="113" y="707"/>
                    </a:lnTo>
                    <a:lnTo>
                      <a:pt x="99" y="645"/>
                    </a:lnTo>
                    <a:lnTo>
                      <a:pt x="78" y="590"/>
                    </a:lnTo>
                    <a:lnTo>
                      <a:pt x="85" y="510"/>
                    </a:lnTo>
                    <a:lnTo>
                      <a:pt x="57" y="466"/>
                    </a:lnTo>
                    <a:lnTo>
                      <a:pt x="43" y="386"/>
                    </a:lnTo>
                    <a:lnTo>
                      <a:pt x="43" y="299"/>
                    </a:lnTo>
                    <a:lnTo>
                      <a:pt x="36" y="211"/>
                    </a:lnTo>
                    <a:lnTo>
                      <a:pt x="14" y="122"/>
                    </a:lnTo>
                    <a:lnTo>
                      <a:pt x="0" y="26"/>
                    </a:lnTo>
                    <a:lnTo>
                      <a:pt x="0" y="0"/>
                    </a:lnTo>
                  </a:path>
                </a:pathLst>
              </a:cu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8684" name="Group 65"/>
            <p:cNvGrpSpPr>
              <a:grpSpLocks/>
            </p:cNvGrpSpPr>
            <p:nvPr/>
          </p:nvGrpSpPr>
          <p:grpSpPr bwMode="auto">
            <a:xfrm>
              <a:off x="207" y="195"/>
              <a:ext cx="758" cy="491"/>
              <a:chOff x="207" y="195"/>
              <a:chExt cx="758" cy="491"/>
            </a:xfrm>
          </p:grpSpPr>
          <p:sp>
            <p:nvSpPr>
              <p:cNvPr id="28685" name="Freeform 42"/>
              <p:cNvSpPr>
                <a:spLocks/>
              </p:cNvSpPr>
              <p:nvPr/>
            </p:nvSpPr>
            <p:spPr bwMode="auto">
              <a:xfrm>
                <a:off x="666" y="516"/>
                <a:ext cx="279" cy="131"/>
              </a:xfrm>
              <a:custGeom>
                <a:avLst/>
                <a:gdLst>
                  <a:gd name="T0" fmla="*/ 237 w 557"/>
                  <a:gd name="T1" fmla="*/ 0 h 391"/>
                  <a:gd name="T2" fmla="*/ 275 w 557"/>
                  <a:gd name="T3" fmla="*/ 23 h 391"/>
                  <a:gd name="T4" fmla="*/ 279 w 557"/>
                  <a:gd name="T5" fmla="*/ 35 h 391"/>
                  <a:gd name="T6" fmla="*/ 276 w 557"/>
                  <a:gd name="T7" fmla="*/ 53 h 391"/>
                  <a:gd name="T8" fmla="*/ 269 w 557"/>
                  <a:gd name="T9" fmla="*/ 68 h 391"/>
                  <a:gd name="T10" fmla="*/ 258 w 557"/>
                  <a:gd name="T11" fmla="*/ 81 h 391"/>
                  <a:gd name="T12" fmla="*/ 236 w 557"/>
                  <a:gd name="T13" fmla="*/ 96 h 391"/>
                  <a:gd name="T14" fmla="*/ 207 w 557"/>
                  <a:gd name="T15" fmla="*/ 109 h 391"/>
                  <a:gd name="T16" fmla="*/ 172 w 557"/>
                  <a:gd name="T17" fmla="*/ 121 h 391"/>
                  <a:gd name="T18" fmla="*/ 136 w 557"/>
                  <a:gd name="T19" fmla="*/ 129 h 391"/>
                  <a:gd name="T20" fmla="*/ 98 w 557"/>
                  <a:gd name="T21" fmla="*/ 131 h 391"/>
                  <a:gd name="T22" fmla="*/ 67 w 557"/>
                  <a:gd name="T23" fmla="*/ 129 h 391"/>
                  <a:gd name="T24" fmla="*/ 35 w 557"/>
                  <a:gd name="T25" fmla="*/ 118 h 391"/>
                  <a:gd name="T26" fmla="*/ 0 w 557"/>
                  <a:gd name="T27" fmla="*/ 103 h 391"/>
                  <a:gd name="T28" fmla="*/ 49 w 557"/>
                  <a:gd name="T29" fmla="*/ 112 h 391"/>
                  <a:gd name="T30" fmla="*/ 101 w 557"/>
                  <a:gd name="T31" fmla="*/ 115 h 391"/>
                  <a:gd name="T32" fmla="*/ 140 w 557"/>
                  <a:gd name="T33" fmla="*/ 103 h 391"/>
                  <a:gd name="T34" fmla="*/ 185 w 557"/>
                  <a:gd name="T35" fmla="*/ 85 h 391"/>
                  <a:gd name="T36" fmla="*/ 216 w 557"/>
                  <a:gd name="T37" fmla="*/ 59 h 391"/>
                  <a:gd name="T38" fmla="*/ 237 w 557"/>
                  <a:gd name="T39" fmla="*/ 0 h 391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557"/>
                  <a:gd name="T61" fmla="*/ 0 h 391"/>
                  <a:gd name="T62" fmla="*/ 557 w 557"/>
                  <a:gd name="T63" fmla="*/ 391 h 391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557" h="391">
                    <a:moveTo>
                      <a:pt x="473" y="0"/>
                    </a:moveTo>
                    <a:lnTo>
                      <a:pt x="550" y="69"/>
                    </a:lnTo>
                    <a:lnTo>
                      <a:pt x="557" y="104"/>
                    </a:lnTo>
                    <a:lnTo>
                      <a:pt x="552" y="157"/>
                    </a:lnTo>
                    <a:lnTo>
                      <a:pt x="538" y="202"/>
                    </a:lnTo>
                    <a:lnTo>
                      <a:pt x="515" y="243"/>
                    </a:lnTo>
                    <a:lnTo>
                      <a:pt x="472" y="286"/>
                    </a:lnTo>
                    <a:lnTo>
                      <a:pt x="414" y="324"/>
                    </a:lnTo>
                    <a:lnTo>
                      <a:pt x="343" y="361"/>
                    </a:lnTo>
                    <a:lnTo>
                      <a:pt x="272" y="385"/>
                    </a:lnTo>
                    <a:lnTo>
                      <a:pt x="195" y="391"/>
                    </a:lnTo>
                    <a:lnTo>
                      <a:pt x="133" y="386"/>
                    </a:lnTo>
                    <a:lnTo>
                      <a:pt x="69" y="351"/>
                    </a:lnTo>
                    <a:lnTo>
                      <a:pt x="0" y="308"/>
                    </a:lnTo>
                    <a:lnTo>
                      <a:pt x="98" y="333"/>
                    </a:lnTo>
                    <a:lnTo>
                      <a:pt x="202" y="342"/>
                    </a:lnTo>
                    <a:lnTo>
                      <a:pt x="279" y="308"/>
                    </a:lnTo>
                    <a:lnTo>
                      <a:pt x="370" y="255"/>
                    </a:lnTo>
                    <a:lnTo>
                      <a:pt x="432" y="175"/>
                    </a:lnTo>
                    <a:lnTo>
                      <a:pt x="473" y="0"/>
                    </a:lnTo>
                    <a:close/>
                  </a:path>
                </a:pathLst>
              </a:custGeom>
              <a:solidFill>
                <a:srgbClr val="00008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sp>
            <p:nvSpPr>
              <p:cNvPr id="28686" name="Freeform 43"/>
              <p:cNvSpPr>
                <a:spLocks/>
              </p:cNvSpPr>
              <p:nvPr/>
            </p:nvSpPr>
            <p:spPr bwMode="auto">
              <a:xfrm>
                <a:off x="847" y="516"/>
                <a:ext cx="118" cy="100"/>
              </a:xfrm>
              <a:custGeom>
                <a:avLst/>
                <a:gdLst>
                  <a:gd name="T0" fmla="*/ 91 w 237"/>
                  <a:gd name="T1" fmla="*/ 2 h 298"/>
                  <a:gd name="T2" fmla="*/ 111 w 237"/>
                  <a:gd name="T3" fmla="*/ 0 h 298"/>
                  <a:gd name="T4" fmla="*/ 117 w 237"/>
                  <a:gd name="T5" fmla="*/ 5 h 298"/>
                  <a:gd name="T6" fmla="*/ 118 w 237"/>
                  <a:gd name="T7" fmla="*/ 15 h 298"/>
                  <a:gd name="T8" fmla="*/ 113 w 237"/>
                  <a:gd name="T9" fmla="*/ 29 h 298"/>
                  <a:gd name="T10" fmla="*/ 101 w 237"/>
                  <a:gd name="T11" fmla="*/ 35 h 298"/>
                  <a:gd name="T12" fmla="*/ 87 w 237"/>
                  <a:gd name="T13" fmla="*/ 37 h 298"/>
                  <a:gd name="T14" fmla="*/ 73 w 237"/>
                  <a:gd name="T15" fmla="*/ 65 h 298"/>
                  <a:gd name="T16" fmla="*/ 41 w 237"/>
                  <a:gd name="T17" fmla="*/ 83 h 298"/>
                  <a:gd name="T18" fmla="*/ 20 w 237"/>
                  <a:gd name="T19" fmla="*/ 94 h 298"/>
                  <a:gd name="T20" fmla="*/ 0 w 237"/>
                  <a:gd name="T21" fmla="*/ 100 h 298"/>
                  <a:gd name="T22" fmla="*/ 24 w 237"/>
                  <a:gd name="T23" fmla="*/ 76 h 298"/>
                  <a:gd name="T24" fmla="*/ 39 w 237"/>
                  <a:gd name="T25" fmla="*/ 63 h 298"/>
                  <a:gd name="T26" fmla="*/ 53 w 237"/>
                  <a:gd name="T27" fmla="*/ 46 h 298"/>
                  <a:gd name="T28" fmla="*/ 74 w 237"/>
                  <a:gd name="T29" fmla="*/ 23 h 298"/>
                  <a:gd name="T30" fmla="*/ 81 w 237"/>
                  <a:gd name="T31" fmla="*/ 19 h 298"/>
                  <a:gd name="T32" fmla="*/ 84 w 237"/>
                  <a:gd name="T33" fmla="*/ 13 h 298"/>
                  <a:gd name="T34" fmla="*/ 85 w 237"/>
                  <a:gd name="T35" fmla="*/ 8 h 298"/>
                  <a:gd name="T36" fmla="*/ 91 w 237"/>
                  <a:gd name="T37" fmla="*/ 2 h 29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237"/>
                  <a:gd name="T58" fmla="*/ 0 h 298"/>
                  <a:gd name="T59" fmla="*/ 237 w 237"/>
                  <a:gd name="T60" fmla="*/ 298 h 29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237" h="298">
                    <a:moveTo>
                      <a:pt x="183" y="7"/>
                    </a:moveTo>
                    <a:lnTo>
                      <a:pt x="222" y="0"/>
                    </a:lnTo>
                    <a:lnTo>
                      <a:pt x="234" y="16"/>
                    </a:lnTo>
                    <a:lnTo>
                      <a:pt x="237" y="45"/>
                    </a:lnTo>
                    <a:lnTo>
                      <a:pt x="227" y="85"/>
                    </a:lnTo>
                    <a:lnTo>
                      <a:pt x="202" y="104"/>
                    </a:lnTo>
                    <a:lnTo>
                      <a:pt x="174" y="109"/>
                    </a:lnTo>
                    <a:lnTo>
                      <a:pt x="146" y="193"/>
                    </a:lnTo>
                    <a:lnTo>
                      <a:pt x="82" y="248"/>
                    </a:lnTo>
                    <a:lnTo>
                      <a:pt x="40" y="280"/>
                    </a:lnTo>
                    <a:lnTo>
                      <a:pt x="0" y="298"/>
                    </a:lnTo>
                    <a:lnTo>
                      <a:pt x="48" y="227"/>
                    </a:lnTo>
                    <a:lnTo>
                      <a:pt x="79" y="187"/>
                    </a:lnTo>
                    <a:lnTo>
                      <a:pt x="106" y="137"/>
                    </a:lnTo>
                    <a:lnTo>
                      <a:pt x="149" y="70"/>
                    </a:lnTo>
                    <a:lnTo>
                      <a:pt x="162" y="57"/>
                    </a:lnTo>
                    <a:lnTo>
                      <a:pt x="168" y="39"/>
                    </a:lnTo>
                    <a:lnTo>
                      <a:pt x="171" y="25"/>
                    </a:lnTo>
                    <a:lnTo>
                      <a:pt x="183" y="7"/>
                    </a:lnTo>
                    <a:close/>
                  </a:path>
                </a:pathLst>
              </a:custGeom>
              <a:solidFill>
                <a:srgbClr val="FF0000"/>
              </a:solidFill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  <p:grpSp>
            <p:nvGrpSpPr>
              <p:cNvPr id="28687" name="Group 64"/>
              <p:cNvGrpSpPr>
                <a:grpSpLocks/>
              </p:cNvGrpSpPr>
              <p:nvPr/>
            </p:nvGrpSpPr>
            <p:grpSpPr bwMode="auto">
              <a:xfrm>
                <a:off x="207" y="195"/>
                <a:ext cx="751" cy="491"/>
                <a:chOff x="207" y="195"/>
                <a:chExt cx="751" cy="491"/>
              </a:xfrm>
            </p:grpSpPr>
            <p:grpSp>
              <p:nvGrpSpPr>
                <p:cNvPr id="28688" name="Group 52"/>
                <p:cNvGrpSpPr>
                  <a:grpSpLocks/>
                </p:cNvGrpSpPr>
                <p:nvPr/>
              </p:nvGrpSpPr>
              <p:grpSpPr bwMode="auto">
                <a:xfrm>
                  <a:off x="207" y="195"/>
                  <a:ext cx="751" cy="491"/>
                  <a:chOff x="207" y="195"/>
                  <a:chExt cx="751" cy="491"/>
                </a:xfrm>
              </p:grpSpPr>
              <p:grpSp>
                <p:nvGrpSpPr>
                  <p:cNvPr id="28700" name="Group 50"/>
                  <p:cNvGrpSpPr>
                    <a:grpSpLocks/>
                  </p:cNvGrpSpPr>
                  <p:nvPr/>
                </p:nvGrpSpPr>
                <p:grpSpPr bwMode="auto">
                  <a:xfrm>
                    <a:off x="207" y="195"/>
                    <a:ext cx="751" cy="491"/>
                    <a:chOff x="207" y="195"/>
                    <a:chExt cx="751" cy="491"/>
                  </a:xfrm>
                </p:grpSpPr>
                <p:grpSp>
                  <p:nvGrpSpPr>
                    <p:cNvPr id="28702" name="Group 4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37" y="195"/>
                      <a:ext cx="124" cy="146"/>
                      <a:chOff x="337" y="195"/>
                      <a:chExt cx="124" cy="146"/>
                    </a:xfrm>
                  </p:grpSpPr>
                  <p:sp>
                    <p:nvSpPr>
                      <p:cNvPr id="28704" name="Freeform 44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37" y="195"/>
                        <a:ext cx="124" cy="146"/>
                      </a:xfrm>
                      <a:custGeom>
                        <a:avLst/>
                        <a:gdLst>
                          <a:gd name="T0" fmla="*/ 124 w 248"/>
                          <a:gd name="T1" fmla="*/ 90 h 436"/>
                          <a:gd name="T2" fmla="*/ 105 w 248"/>
                          <a:gd name="T3" fmla="*/ 77 h 436"/>
                          <a:gd name="T4" fmla="*/ 97 w 248"/>
                          <a:gd name="T5" fmla="*/ 67 h 436"/>
                          <a:gd name="T6" fmla="*/ 100 w 248"/>
                          <a:gd name="T7" fmla="*/ 58 h 436"/>
                          <a:gd name="T8" fmla="*/ 100 w 248"/>
                          <a:gd name="T9" fmla="*/ 50 h 436"/>
                          <a:gd name="T10" fmla="*/ 97 w 248"/>
                          <a:gd name="T11" fmla="*/ 44 h 436"/>
                          <a:gd name="T12" fmla="*/ 91 w 248"/>
                          <a:gd name="T13" fmla="*/ 42 h 436"/>
                          <a:gd name="T14" fmla="*/ 96 w 248"/>
                          <a:gd name="T15" fmla="*/ 36 h 436"/>
                          <a:gd name="T16" fmla="*/ 95 w 248"/>
                          <a:gd name="T17" fmla="*/ 29 h 436"/>
                          <a:gd name="T18" fmla="*/ 90 w 248"/>
                          <a:gd name="T19" fmla="*/ 23 h 436"/>
                          <a:gd name="T20" fmla="*/ 84 w 248"/>
                          <a:gd name="T21" fmla="*/ 21 h 436"/>
                          <a:gd name="T22" fmla="*/ 77 w 248"/>
                          <a:gd name="T23" fmla="*/ 19 h 436"/>
                          <a:gd name="T24" fmla="*/ 70 w 248"/>
                          <a:gd name="T25" fmla="*/ 20 h 436"/>
                          <a:gd name="T26" fmla="*/ 73 w 248"/>
                          <a:gd name="T27" fmla="*/ 15 h 436"/>
                          <a:gd name="T28" fmla="*/ 72 w 248"/>
                          <a:gd name="T29" fmla="*/ 8 h 436"/>
                          <a:gd name="T30" fmla="*/ 68 w 248"/>
                          <a:gd name="T31" fmla="*/ 6 h 436"/>
                          <a:gd name="T32" fmla="*/ 62 w 248"/>
                          <a:gd name="T33" fmla="*/ 5 h 436"/>
                          <a:gd name="T34" fmla="*/ 56 w 248"/>
                          <a:gd name="T35" fmla="*/ 5 h 436"/>
                          <a:gd name="T36" fmla="*/ 50 w 248"/>
                          <a:gd name="T37" fmla="*/ 7 h 436"/>
                          <a:gd name="T38" fmla="*/ 46 w 248"/>
                          <a:gd name="T39" fmla="*/ 2 h 436"/>
                          <a:gd name="T40" fmla="*/ 37 w 248"/>
                          <a:gd name="T41" fmla="*/ 0 h 436"/>
                          <a:gd name="T42" fmla="*/ 26 w 248"/>
                          <a:gd name="T43" fmla="*/ 0 h 436"/>
                          <a:gd name="T44" fmla="*/ 14 w 248"/>
                          <a:gd name="T45" fmla="*/ 4 h 436"/>
                          <a:gd name="T46" fmla="*/ 6 w 248"/>
                          <a:gd name="T47" fmla="*/ 9 h 436"/>
                          <a:gd name="T48" fmla="*/ 1 w 248"/>
                          <a:gd name="T49" fmla="*/ 15 h 436"/>
                          <a:gd name="T50" fmla="*/ 0 w 248"/>
                          <a:gd name="T51" fmla="*/ 24 h 436"/>
                          <a:gd name="T52" fmla="*/ 2 w 248"/>
                          <a:gd name="T53" fmla="*/ 33 h 436"/>
                          <a:gd name="T54" fmla="*/ 6 w 248"/>
                          <a:gd name="T55" fmla="*/ 43 h 436"/>
                          <a:gd name="T56" fmla="*/ 9 w 248"/>
                          <a:gd name="T57" fmla="*/ 54 h 436"/>
                          <a:gd name="T58" fmla="*/ 15 w 248"/>
                          <a:gd name="T59" fmla="*/ 65 h 436"/>
                          <a:gd name="T60" fmla="*/ 26 w 248"/>
                          <a:gd name="T61" fmla="*/ 74 h 436"/>
                          <a:gd name="T62" fmla="*/ 45 w 248"/>
                          <a:gd name="T63" fmla="*/ 86 h 436"/>
                          <a:gd name="T64" fmla="*/ 66 w 248"/>
                          <a:gd name="T65" fmla="*/ 93 h 436"/>
                          <a:gd name="T66" fmla="*/ 87 w 248"/>
                          <a:gd name="T67" fmla="*/ 99 h 436"/>
                          <a:gd name="T68" fmla="*/ 111 w 248"/>
                          <a:gd name="T69" fmla="*/ 122 h 436"/>
                          <a:gd name="T70" fmla="*/ 120 w 248"/>
                          <a:gd name="T71" fmla="*/ 146 h 436"/>
                          <a:gd name="T72" fmla="*/ 124 w 248"/>
                          <a:gd name="T73" fmla="*/ 90 h 4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  <a:gd name="T84" fmla="*/ 0 60000 65536"/>
                          <a:gd name="T85" fmla="*/ 0 60000 65536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w 248"/>
                          <a:gd name="T112" fmla="*/ 0 h 436"/>
                          <a:gd name="T113" fmla="*/ 248 w 248"/>
                          <a:gd name="T114" fmla="*/ 436 h 436"/>
                        </a:gdLst>
                        <a:ahLst/>
                        <a:cxnLst>
                          <a:cxn ang="T74">
                            <a:pos x="T0" y="T1"/>
                          </a:cxn>
                          <a:cxn ang="T75">
                            <a:pos x="T2" y="T3"/>
                          </a:cxn>
                          <a:cxn ang="T76">
                            <a:pos x="T4" y="T5"/>
                          </a:cxn>
                          <a:cxn ang="T77">
                            <a:pos x="T6" y="T7"/>
                          </a:cxn>
                          <a:cxn ang="T78">
                            <a:pos x="T8" y="T9"/>
                          </a:cxn>
                          <a:cxn ang="T79">
                            <a:pos x="T10" y="T11"/>
                          </a:cxn>
                          <a:cxn ang="T80">
                            <a:pos x="T12" y="T13"/>
                          </a:cxn>
                          <a:cxn ang="T81">
                            <a:pos x="T14" y="T15"/>
                          </a:cxn>
                          <a:cxn ang="T82">
                            <a:pos x="T16" y="T17"/>
                          </a:cxn>
                          <a:cxn ang="T83">
                            <a:pos x="T18" y="T19"/>
                          </a:cxn>
                          <a:cxn ang="T84">
                            <a:pos x="T20" y="T21"/>
                          </a:cxn>
                          <a:cxn ang="T85">
                            <a:pos x="T22" y="T23"/>
                          </a:cxn>
                          <a:cxn ang="T86">
                            <a:pos x="T24" y="T25"/>
                          </a:cxn>
                          <a:cxn ang="T87">
                            <a:pos x="T26" y="T27"/>
                          </a:cxn>
                          <a:cxn ang="T88">
                            <a:pos x="T28" y="T29"/>
                          </a:cxn>
                          <a:cxn ang="T89">
                            <a:pos x="T30" y="T31"/>
                          </a:cxn>
                          <a:cxn ang="T90">
                            <a:pos x="T32" y="T33"/>
                          </a:cxn>
                          <a:cxn ang="T91">
                            <a:pos x="T34" y="T35"/>
                          </a:cxn>
                          <a:cxn ang="T92">
                            <a:pos x="T36" y="T37"/>
                          </a:cxn>
                          <a:cxn ang="T93">
                            <a:pos x="T38" y="T39"/>
                          </a:cxn>
                          <a:cxn ang="T94">
                            <a:pos x="T40" y="T41"/>
                          </a:cxn>
                          <a:cxn ang="T95">
                            <a:pos x="T42" y="T43"/>
                          </a:cxn>
                          <a:cxn ang="T96">
                            <a:pos x="T44" y="T45"/>
                          </a:cxn>
                          <a:cxn ang="T97">
                            <a:pos x="T46" y="T47"/>
                          </a:cxn>
                          <a:cxn ang="T98">
                            <a:pos x="T48" y="T49"/>
                          </a:cxn>
                          <a:cxn ang="T99">
                            <a:pos x="T50" y="T51"/>
                          </a:cxn>
                          <a:cxn ang="T100">
                            <a:pos x="T52" y="T53"/>
                          </a:cxn>
                          <a:cxn ang="T101">
                            <a:pos x="T54" y="T55"/>
                          </a:cxn>
                          <a:cxn ang="T102">
                            <a:pos x="T56" y="T57"/>
                          </a:cxn>
                          <a:cxn ang="T103">
                            <a:pos x="T58" y="T59"/>
                          </a:cxn>
                          <a:cxn ang="T104">
                            <a:pos x="T60" y="T61"/>
                          </a:cxn>
                          <a:cxn ang="T105">
                            <a:pos x="T62" y="T63"/>
                          </a:cxn>
                          <a:cxn ang="T106">
                            <a:pos x="T64" y="T65"/>
                          </a:cxn>
                          <a:cxn ang="T107">
                            <a:pos x="T66" y="T67"/>
                          </a:cxn>
                          <a:cxn ang="T108">
                            <a:pos x="T68" y="T69"/>
                          </a:cxn>
                          <a:cxn ang="T109">
                            <a:pos x="T70" y="T71"/>
                          </a:cxn>
                          <a:cxn ang="T110">
                            <a:pos x="T72" y="T73"/>
                          </a:cxn>
                        </a:cxnLst>
                        <a:rect l="T111" t="T112" r="T113" b="T114"/>
                        <a:pathLst>
                          <a:path w="248" h="436">
                            <a:moveTo>
                              <a:pt x="248" y="269"/>
                            </a:moveTo>
                            <a:lnTo>
                              <a:pt x="209" y="231"/>
                            </a:lnTo>
                            <a:lnTo>
                              <a:pt x="193" y="200"/>
                            </a:lnTo>
                            <a:lnTo>
                              <a:pt x="199" y="172"/>
                            </a:lnTo>
                            <a:lnTo>
                              <a:pt x="200" y="149"/>
                            </a:lnTo>
                            <a:lnTo>
                              <a:pt x="194" y="132"/>
                            </a:lnTo>
                            <a:lnTo>
                              <a:pt x="182" y="124"/>
                            </a:lnTo>
                            <a:lnTo>
                              <a:pt x="192" y="107"/>
                            </a:lnTo>
                            <a:lnTo>
                              <a:pt x="189" y="86"/>
                            </a:lnTo>
                            <a:lnTo>
                              <a:pt x="180" y="70"/>
                            </a:lnTo>
                            <a:lnTo>
                              <a:pt x="167" y="62"/>
                            </a:lnTo>
                            <a:lnTo>
                              <a:pt x="154" y="58"/>
                            </a:lnTo>
                            <a:lnTo>
                              <a:pt x="140" y="61"/>
                            </a:lnTo>
                            <a:lnTo>
                              <a:pt x="146" y="45"/>
                            </a:lnTo>
                            <a:lnTo>
                              <a:pt x="143" y="25"/>
                            </a:lnTo>
                            <a:lnTo>
                              <a:pt x="136" y="18"/>
                            </a:lnTo>
                            <a:lnTo>
                              <a:pt x="124" y="14"/>
                            </a:lnTo>
                            <a:lnTo>
                              <a:pt x="112" y="15"/>
                            </a:lnTo>
                            <a:lnTo>
                              <a:pt x="100" y="22"/>
                            </a:lnTo>
                            <a:lnTo>
                              <a:pt x="91" y="5"/>
                            </a:lnTo>
                            <a:lnTo>
                              <a:pt x="73" y="0"/>
                            </a:lnTo>
                            <a:lnTo>
                              <a:pt x="51" y="0"/>
                            </a:lnTo>
                            <a:lnTo>
                              <a:pt x="27" y="11"/>
                            </a:lnTo>
                            <a:lnTo>
                              <a:pt x="11" y="28"/>
                            </a:lnTo>
                            <a:lnTo>
                              <a:pt x="2" y="46"/>
                            </a:lnTo>
                            <a:lnTo>
                              <a:pt x="0" y="71"/>
                            </a:lnTo>
                            <a:lnTo>
                              <a:pt x="3" y="98"/>
                            </a:lnTo>
                            <a:lnTo>
                              <a:pt x="11" y="127"/>
                            </a:lnTo>
                            <a:lnTo>
                              <a:pt x="18" y="161"/>
                            </a:lnTo>
                            <a:lnTo>
                              <a:pt x="30" y="195"/>
                            </a:lnTo>
                            <a:lnTo>
                              <a:pt x="51" y="222"/>
                            </a:lnTo>
                            <a:lnTo>
                              <a:pt x="90" y="257"/>
                            </a:lnTo>
                            <a:lnTo>
                              <a:pt x="131" y="279"/>
                            </a:lnTo>
                            <a:lnTo>
                              <a:pt x="173" y="295"/>
                            </a:lnTo>
                            <a:lnTo>
                              <a:pt x="221" y="363"/>
                            </a:lnTo>
                            <a:lnTo>
                              <a:pt x="240" y="436"/>
                            </a:lnTo>
                            <a:lnTo>
                              <a:pt x="248" y="269"/>
                            </a:lnTo>
                            <a:close/>
                          </a:path>
                        </a:pathLst>
                      </a:custGeom>
                      <a:solidFill>
                        <a:srgbClr val="E0A080"/>
                      </a:solidFill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5" name="Freeform 45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62" y="204"/>
                        <a:ext cx="26" cy="27"/>
                      </a:xfrm>
                      <a:custGeom>
                        <a:avLst/>
                        <a:gdLst>
                          <a:gd name="T0" fmla="*/ 1 w 52"/>
                          <a:gd name="T1" fmla="*/ 27 h 83"/>
                          <a:gd name="T2" fmla="*/ 0 w 52"/>
                          <a:gd name="T3" fmla="*/ 19 h 83"/>
                          <a:gd name="T4" fmla="*/ 1 w 52"/>
                          <a:gd name="T5" fmla="*/ 12 h 83"/>
                          <a:gd name="T6" fmla="*/ 5 w 52"/>
                          <a:gd name="T7" fmla="*/ 6 h 83"/>
                          <a:gd name="T8" fmla="*/ 10 w 52"/>
                          <a:gd name="T9" fmla="*/ 3 h 83"/>
                          <a:gd name="T10" fmla="*/ 16 w 52"/>
                          <a:gd name="T11" fmla="*/ 1 h 83"/>
                          <a:gd name="T12" fmla="*/ 20 w 52"/>
                          <a:gd name="T13" fmla="*/ 2 h 83"/>
                          <a:gd name="T14" fmla="*/ 26 w 52"/>
                          <a:gd name="T15" fmla="*/ 0 h 83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  <a:gd name="T24" fmla="*/ 0 w 52"/>
                          <a:gd name="T25" fmla="*/ 0 h 83"/>
                          <a:gd name="T26" fmla="*/ 52 w 52"/>
                          <a:gd name="T27" fmla="*/ 83 h 83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T24" t="T25" r="T26" b="T27"/>
                        <a:pathLst>
                          <a:path w="52" h="83">
                            <a:moveTo>
                              <a:pt x="2" y="83"/>
                            </a:moveTo>
                            <a:lnTo>
                              <a:pt x="0" y="59"/>
                            </a:lnTo>
                            <a:lnTo>
                              <a:pt x="1" y="36"/>
                            </a:lnTo>
                            <a:lnTo>
                              <a:pt x="9" y="18"/>
                            </a:lnTo>
                            <a:lnTo>
                              <a:pt x="20" y="9"/>
                            </a:lnTo>
                            <a:lnTo>
                              <a:pt x="32" y="3"/>
                            </a:lnTo>
                            <a:lnTo>
                              <a:pt x="40" y="5"/>
                            </a:lnTo>
                            <a:lnTo>
                              <a:pt x="52" y="0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6" name="Freeform 46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383" y="216"/>
                        <a:ext cx="21" cy="28"/>
                      </a:xfrm>
                      <a:custGeom>
                        <a:avLst/>
                        <a:gdLst>
                          <a:gd name="T0" fmla="*/ 21 w 42"/>
                          <a:gd name="T1" fmla="*/ 0 h 83"/>
                          <a:gd name="T2" fmla="*/ 11 w 42"/>
                          <a:gd name="T3" fmla="*/ 2 h 83"/>
                          <a:gd name="T4" fmla="*/ 4 w 42"/>
                          <a:gd name="T5" fmla="*/ 5 h 83"/>
                          <a:gd name="T6" fmla="*/ 0 w 42"/>
                          <a:gd name="T7" fmla="*/ 10 h 83"/>
                          <a:gd name="T8" fmla="*/ 1 w 42"/>
                          <a:gd name="T9" fmla="*/ 15 h 83"/>
                          <a:gd name="T10" fmla="*/ 6 w 42"/>
                          <a:gd name="T11" fmla="*/ 21 h 83"/>
                          <a:gd name="T12" fmla="*/ 9 w 42"/>
                          <a:gd name="T13" fmla="*/ 28 h 83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2"/>
                          <a:gd name="T22" fmla="*/ 0 h 83"/>
                          <a:gd name="T23" fmla="*/ 42 w 42"/>
                          <a:gd name="T24" fmla="*/ 83 h 83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2" h="83">
                            <a:moveTo>
                              <a:pt x="42" y="0"/>
                            </a:moveTo>
                            <a:lnTo>
                              <a:pt x="22" y="5"/>
                            </a:lnTo>
                            <a:lnTo>
                              <a:pt x="8" y="14"/>
                            </a:lnTo>
                            <a:lnTo>
                              <a:pt x="0" y="30"/>
                            </a:lnTo>
                            <a:lnTo>
                              <a:pt x="3" y="45"/>
                            </a:lnTo>
                            <a:lnTo>
                              <a:pt x="13" y="62"/>
                            </a:lnTo>
                            <a:lnTo>
                              <a:pt x="17" y="83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  <p:sp>
                    <p:nvSpPr>
                      <p:cNvPr id="28707" name="Freeform 47"/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403" y="234"/>
                        <a:ext cx="23" cy="22"/>
                      </a:xfrm>
                      <a:custGeom>
                        <a:avLst/>
                        <a:gdLst>
                          <a:gd name="T0" fmla="*/ 23 w 46"/>
                          <a:gd name="T1" fmla="*/ 3 h 67"/>
                          <a:gd name="T2" fmla="*/ 14 w 46"/>
                          <a:gd name="T3" fmla="*/ 0 h 67"/>
                          <a:gd name="T4" fmla="*/ 7 w 46"/>
                          <a:gd name="T5" fmla="*/ 2 h 67"/>
                          <a:gd name="T6" fmla="*/ 2 w 46"/>
                          <a:gd name="T7" fmla="*/ 6 h 67"/>
                          <a:gd name="T8" fmla="*/ 0 w 46"/>
                          <a:gd name="T9" fmla="*/ 11 h 67"/>
                          <a:gd name="T10" fmla="*/ 3 w 46"/>
                          <a:gd name="T11" fmla="*/ 16 h 67"/>
                          <a:gd name="T12" fmla="*/ 7 w 46"/>
                          <a:gd name="T13" fmla="*/ 22 h 67"/>
                          <a:gd name="T14" fmla="*/ 0 60000 65536"/>
                          <a:gd name="T15" fmla="*/ 0 60000 65536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w 46"/>
                          <a:gd name="T22" fmla="*/ 0 h 67"/>
                          <a:gd name="T23" fmla="*/ 46 w 46"/>
                          <a:gd name="T24" fmla="*/ 67 h 67"/>
                        </a:gdLst>
                        <a:ahLst/>
                        <a:cxnLst>
                          <a:cxn ang="T14">
                            <a:pos x="T0" y="T1"/>
                          </a:cxn>
                          <a:cxn ang="T15">
                            <a:pos x="T2" y="T3"/>
                          </a:cxn>
                          <a:cxn ang="T16">
                            <a:pos x="T4" y="T5"/>
                          </a:cxn>
                          <a:cxn ang="T17">
                            <a:pos x="T6" y="T7"/>
                          </a:cxn>
                          <a:cxn ang="T18">
                            <a:pos x="T8" y="T9"/>
                          </a:cxn>
                          <a:cxn ang="T19">
                            <a:pos x="T10" y="T11"/>
                          </a:cxn>
                          <a:cxn ang="T20">
                            <a:pos x="T12" y="T13"/>
                          </a:cxn>
                        </a:cxnLst>
                        <a:rect l="T21" t="T22" r="T23" b="T24"/>
                        <a:pathLst>
                          <a:path w="46" h="67">
                            <a:moveTo>
                              <a:pt x="46" y="8"/>
                            </a:moveTo>
                            <a:lnTo>
                              <a:pt x="29" y="0"/>
                            </a:lnTo>
                            <a:lnTo>
                              <a:pt x="14" y="5"/>
                            </a:lnTo>
                            <a:lnTo>
                              <a:pt x="4" y="17"/>
                            </a:lnTo>
                            <a:lnTo>
                              <a:pt x="0" y="34"/>
                            </a:lnTo>
                            <a:lnTo>
                              <a:pt x="6" y="49"/>
                            </a:lnTo>
                            <a:lnTo>
                              <a:pt x="14" y="67"/>
                            </a:lnTo>
                          </a:path>
                        </a:pathLst>
                      </a:custGeom>
                      <a:noFill/>
                      <a:ln w="6350">
                        <a:solidFill>
                          <a:srgbClr val="000000"/>
                        </a:solidFill>
                        <a:round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ko-KR" altLang="en-US">
                          <a:latin typeface="Comic Sans MS" panose="030F0902030302020204" pitchFamily="66" charset="0"/>
                        </a:endParaRPr>
                      </a:p>
                    </p:txBody>
                  </p:sp>
                </p:grpSp>
                <p:sp>
                  <p:nvSpPr>
                    <p:cNvPr id="28703" name="Freeform 49"/>
                    <p:cNvSpPr>
                      <a:spLocks/>
                    </p:cNvSpPr>
                    <p:nvPr/>
                  </p:nvSpPr>
                  <p:spPr bwMode="auto">
                    <a:xfrm>
                      <a:off x="207" y="223"/>
                      <a:ext cx="751" cy="463"/>
                    </a:xfrm>
                    <a:custGeom>
                      <a:avLst/>
                      <a:gdLst>
                        <a:gd name="T0" fmla="*/ 289 w 1503"/>
                        <a:gd name="T1" fmla="*/ 356 h 1391"/>
                        <a:gd name="T2" fmla="*/ 265 w 1503"/>
                        <a:gd name="T3" fmla="*/ 383 h 1391"/>
                        <a:gd name="T4" fmla="*/ 242 w 1503"/>
                        <a:gd name="T5" fmla="*/ 399 h 1391"/>
                        <a:gd name="T6" fmla="*/ 213 w 1503"/>
                        <a:gd name="T7" fmla="*/ 413 h 1391"/>
                        <a:gd name="T8" fmla="*/ 207 w 1503"/>
                        <a:gd name="T9" fmla="*/ 430 h 1391"/>
                        <a:gd name="T10" fmla="*/ 193 w 1503"/>
                        <a:gd name="T11" fmla="*/ 443 h 1391"/>
                        <a:gd name="T12" fmla="*/ 182 w 1503"/>
                        <a:gd name="T13" fmla="*/ 463 h 1391"/>
                        <a:gd name="T14" fmla="*/ 174 w 1503"/>
                        <a:gd name="T15" fmla="*/ 410 h 1391"/>
                        <a:gd name="T16" fmla="*/ 163 w 1503"/>
                        <a:gd name="T17" fmla="*/ 375 h 1391"/>
                        <a:gd name="T18" fmla="*/ 174 w 1503"/>
                        <a:gd name="T19" fmla="*/ 313 h 1391"/>
                        <a:gd name="T20" fmla="*/ 156 w 1503"/>
                        <a:gd name="T21" fmla="*/ 281 h 1391"/>
                        <a:gd name="T22" fmla="*/ 132 w 1503"/>
                        <a:gd name="T23" fmla="*/ 223 h 1391"/>
                        <a:gd name="T24" fmla="*/ 87 w 1503"/>
                        <a:gd name="T25" fmla="*/ 157 h 1391"/>
                        <a:gd name="T26" fmla="*/ 74 w 1503"/>
                        <a:gd name="T27" fmla="*/ 117 h 1391"/>
                        <a:gd name="T28" fmla="*/ 49 w 1503"/>
                        <a:gd name="T29" fmla="*/ 67 h 1391"/>
                        <a:gd name="T30" fmla="*/ 22 w 1503"/>
                        <a:gd name="T31" fmla="*/ 32 h 1391"/>
                        <a:gd name="T32" fmla="*/ 0 w 1503"/>
                        <a:gd name="T33" fmla="*/ 18 h 1391"/>
                        <a:gd name="T34" fmla="*/ 25 w 1503"/>
                        <a:gd name="T35" fmla="*/ 7 h 1391"/>
                        <a:gd name="T36" fmla="*/ 59 w 1503"/>
                        <a:gd name="T37" fmla="*/ 0 h 1391"/>
                        <a:gd name="T38" fmla="*/ 100 w 1503"/>
                        <a:gd name="T39" fmla="*/ 4 h 1391"/>
                        <a:gd name="T40" fmla="*/ 141 w 1503"/>
                        <a:gd name="T41" fmla="*/ 14 h 1391"/>
                        <a:gd name="T42" fmla="*/ 179 w 1503"/>
                        <a:gd name="T43" fmla="*/ 28 h 1391"/>
                        <a:gd name="T44" fmla="*/ 206 w 1503"/>
                        <a:gd name="T45" fmla="*/ 41 h 1391"/>
                        <a:gd name="T46" fmla="*/ 217 w 1503"/>
                        <a:gd name="T47" fmla="*/ 36 h 1391"/>
                        <a:gd name="T48" fmla="*/ 234 w 1503"/>
                        <a:gd name="T49" fmla="*/ 28 h 1391"/>
                        <a:gd name="T50" fmla="*/ 237 w 1503"/>
                        <a:gd name="T51" fmla="*/ 8 h 1391"/>
                        <a:gd name="T52" fmla="*/ 254 w 1503"/>
                        <a:gd name="T53" fmla="*/ 19 h 1391"/>
                        <a:gd name="T54" fmla="*/ 275 w 1503"/>
                        <a:gd name="T55" fmla="*/ 22 h 1391"/>
                        <a:gd name="T56" fmla="*/ 305 w 1503"/>
                        <a:gd name="T57" fmla="*/ 28 h 1391"/>
                        <a:gd name="T58" fmla="*/ 334 w 1503"/>
                        <a:gd name="T59" fmla="*/ 30 h 1391"/>
                        <a:gd name="T60" fmla="*/ 361 w 1503"/>
                        <a:gd name="T61" fmla="*/ 33 h 1391"/>
                        <a:gd name="T62" fmla="*/ 399 w 1503"/>
                        <a:gd name="T63" fmla="*/ 32 h 1391"/>
                        <a:gd name="T64" fmla="*/ 432 w 1503"/>
                        <a:gd name="T65" fmla="*/ 43 h 1391"/>
                        <a:gd name="T66" fmla="*/ 459 w 1503"/>
                        <a:gd name="T67" fmla="*/ 63 h 1391"/>
                        <a:gd name="T68" fmla="*/ 486 w 1503"/>
                        <a:gd name="T69" fmla="*/ 93 h 1391"/>
                        <a:gd name="T70" fmla="*/ 507 w 1503"/>
                        <a:gd name="T71" fmla="*/ 115 h 1391"/>
                        <a:gd name="T72" fmla="*/ 533 w 1503"/>
                        <a:gd name="T73" fmla="*/ 134 h 1391"/>
                        <a:gd name="T74" fmla="*/ 560 w 1503"/>
                        <a:gd name="T75" fmla="*/ 147 h 1391"/>
                        <a:gd name="T76" fmla="*/ 583 w 1503"/>
                        <a:gd name="T77" fmla="*/ 162 h 1391"/>
                        <a:gd name="T78" fmla="*/ 595 w 1503"/>
                        <a:gd name="T79" fmla="*/ 181 h 1391"/>
                        <a:gd name="T80" fmla="*/ 638 w 1503"/>
                        <a:gd name="T81" fmla="*/ 177 h 1391"/>
                        <a:gd name="T82" fmla="*/ 692 w 1503"/>
                        <a:gd name="T83" fmla="*/ 184 h 1391"/>
                        <a:gd name="T84" fmla="*/ 682 w 1503"/>
                        <a:gd name="T85" fmla="*/ 163 h 1391"/>
                        <a:gd name="T86" fmla="*/ 738 w 1503"/>
                        <a:gd name="T87" fmla="*/ 169 h 1391"/>
                        <a:gd name="T88" fmla="*/ 741 w 1503"/>
                        <a:gd name="T89" fmla="*/ 226 h 1391"/>
                        <a:gd name="T90" fmla="*/ 745 w 1503"/>
                        <a:gd name="T91" fmla="*/ 273 h 1391"/>
                        <a:gd name="T92" fmla="*/ 751 w 1503"/>
                        <a:gd name="T93" fmla="*/ 287 h 1391"/>
                        <a:gd name="T94" fmla="*/ 738 w 1503"/>
                        <a:gd name="T95" fmla="*/ 293 h 1391"/>
                        <a:gd name="T96" fmla="*/ 724 w 1503"/>
                        <a:gd name="T97" fmla="*/ 293 h 1391"/>
                        <a:gd name="T98" fmla="*/ 710 w 1503"/>
                        <a:gd name="T99" fmla="*/ 325 h 1391"/>
                        <a:gd name="T100" fmla="*/ 682 w 1503"/>
                        <a:gd name="T101" fmla="*/ 360 h 1391"/>
                        <a:gd name="T102" fmla="*/ 661 w 1503"/>
                        <a:gd name="T103" fmla="*/ 378 h 1391"/>
                        <a:gd name="T104" fmla="*/ 637 w 1503"/>
                        <a:gd name="T105" fmla="*/ 390 h 1391"/>
                        <a:gd name="T106" fmla="*/ 592 w 1503"/>
                        <a:gd name="T107" fmla="*/ 407 h 1391"/>
                        <a:gd name="T108" fmla="*/ 546 w 1503"/>
                        <a:gd name="T109" fmla="*/ 414 h 1391"/>
                        <a:gd name="T110" fmla="*/ 498 w 1503"/>
                        <a:gd name="T111" fmla="*/ 416 h 1391"/>
                        <a:gd name="T112" fmla="*/ 461 w 1503"/>
                        <a:gd name="T113" fmla="*/ 409 h 1391"/>
                        <a:gd name="T114" fmla="*/ 428 w 1503"/>
                        <a:gd name="T115" fmla="*/ 400 h 1391"/>
                        <a:gd name="T116" fmla="*/ 400 w 1503"/>
                        <a:gd name="T117" fmla="*/ 387 h 1391"/>
                        <a:gd name="T118" fmla="*/ 379 w 1503"/>
                        <a:gd name="T119" fmla="*/ 369 h 1391"/>
                        <a:gd name="T120" fmla="*/ 362 w 1503"/>
                        <a:gd name="T121" fmla="*/ 354 h 1391"/>
                        <a:gd name="T122" fmla="*/ 328 w 1503"/>
                        <a:gd name="T123" fmla="*/ 347 h 1391"/>
                        <a:gd name="T124" fmla="*/ 289 w 1503"/>
                        <a:gd name="T125" fmla="*/ 356 h 1391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60000 65536"/>
                        <a:gd name="T184" fmla="*/ 0 60000 65536"/>
                        <a:gd name="T185" fmla="*/ 0 60000 65536"/>
                        <a:gd name="T186" fmla="*/ 0 60000 65536"/>
                        <a:gd name="T187" fmla="*/ 0 60000 65536"/>
                        <a:gd name="T188" fmla="*/ 0 60000 65536"/>
                        <a:gd name="T189" fmla="*/ 0 w 1503"/>
                        <a:gd name="T190" fmla="*/ 0 h 1391"/>
                        <a:gd name="T191" fmla="*/ 1503 w 1503"/>
                        <a:gd name="T192" fmla="*/ 1391 h 1391"/>
                      </a:gdLst>
                      <a:ahLst/>
                      <a:cxnLst>
                        <a:cxn ang="T126">
                          <a:pos x="T0" y="T1"/>
                        </a:cxn>
                        <a:cxn ang="T127">
                          <a:pos x="T2" y="T3"/>
                        </a:cxn>
                        <a:cxn ang="T128">
                          <a:pos x="T4" y="T5"/>
                        </a:cxn>
                        <a:cxn ang="T129">
                          <a:pos x="T6" y="T7"/>
                        </a:cxn>
                        <a:cxn ang="T130">
                          <a:pos x="T8" y="T9"/>
                        </a:cxn>
                        <a:cxn ang="T131">
                          <a:pos x="T10" y="T11"/>
                        </a:cxn>
                        <a:cxn ang="T132">
                          <a:pos x="T12" y="T13"/>
                        </a:cxn>
                        <a:cxn ang="T133">
                          <a:pos x="T14" y="T15"/>
                        </a:cxn>
                        <a:cxn ang="T134">
                          <a:pos x="T16" y="T17"/>
                        </a:cxn>
                        <a:cxn ang="T135">
                          <a:pos x="T18" y="T19"/>
                        </a:cxn>
                        <a:cxn ang="T136">
                          <a:pos x="T20" y="T21"/>
                        </a:cxn>
                        <a:cxn ang="T137">
                          <a:pos x="T22" y="T23"/>
                        </a:cxn>
                        <a:cxn ang="T138">
                          <a:pos x="T24" y="T25"/>
                        </a:cxn>
                        <a:cxn ang="T139">
                          <a:pos x="T26" y="T27"/>
                        </a:cxn>
                        <a:cxn ang="T140">
                          <a:pos x="T28" y="T29"/>
                        </a:cxn>
                        <a:cxn ang="T141">
                          <a:pos x="T30" y="T31"/>
                        </a:cxn>
                        <a:cxn ang="T142">
                          <a:pos x="T32" y="T33"/>
                        </a:cxn>
                        <a:cxn ang="T143">
                          <a:pos x="T34" y="T35"/>
                        </a:cxn>
                        <a:cxn ang="T144">
                          <a:pos x="T36" y="T37"/>
                        </a:cxn>
                        <a:cxn ang="T145">
                          <a:pos x="T38" y="T39"/>
                        </a:cxn>
                        <a:cxn ang="T146">
                          <a:pos x="T40" y="T41"/>
                        </a:cxn>
                        <a:cxn ang="T147">
                          <a:pos x="T42" y="T43"/>
                        </a:cxn>
                        <a:cxn ang="T148">
                          <a:pos x="T44" y="T45"/>
                        </a:cxn>
                        <a:cxn ang="T149">
                          <a:pos x="T46" y="T47"/>
                        </a:cxn>
                        <a:cxn ang="T150">
                          <a:pos x="T48" y="T49"/>
                        </a:cxn>
                        <a:cxn ang="T151">
                          <a:pos x="T50" y="T51"/>
                        </a:cxn>
                        <a:cxn ang="T152">
                          <a:pos x="T52" y="T53"/>
                        </a:cxn>
                        <a:cxn ang="T153">
                          <a:pos x="T54" y="T55"/>
                        </a:cxn>
                        <a:cxn ang="T154">
                          <a:pos x="T56" y="T57"/>
                        </a:cxn>
                        <a:cxn ang="T155">
                          <a:pos x="T58" y="T59"/>
                        </a:cxn>
                        <a:cxn ang="T156">
                          <a:pos x="T60" y="T61"/>
                        </a:cxn>
                        <a:cxn ang="T157">
                          <a:pos x="T62" y="T63"/>
                        </a:cxn>
                        <a:cxn ang="T158">
                          <a:pos x="T64" y="T65"/>
                        </a:cxn>
                        <a:cxn ang="T159">
                          <a:pos x="T66" y="T67"/>
                        </a:cxn>
                        <a:cxn ang="T160">
                          <a:pos x="T68" y="T69"/>
                        </a:cxn>
                        <a:cxn ang="T161">
                          <a:pos x="T70" y="T71"/>
                        </a:cxn>
                        <a:cxn ang="T162">
                          <a:pos x="T72" y="T73"/>
                        </a:cxn>
                        <a:cxn ang="T163">
                          <a:pos x="T74" y="T75"/>
                        </a:cxn>
                        <a:cxn ang="T164">
                          <a:pos x="T76" y="T77"/>
                        </a:cxn>
                        <a:cxn ang="T165">
                          <a:pos x="T78" y="T79"/>
                        </a:cxn>
                        <a:cxn ang="T166">
                          <a:pos x="T80" y="T81"/>
                        </a:cxn>
                        <a:cxn ang="T167">
                          <a:pos x="T82" y="T83"/>
                        </a:cxn>
                        <a:cxn ang="T168">
                          <a:pos x="T84" y="T85"/>
                        </a:cxn>
                        <a:cxn ang="T169">
                          <a:pos x="T86" y="T87"/>
                        </a:cxn>
                        <a:cxn ang="T170">
                          <a:pos x="T88" y="T89"/>
                        </a:cxn>
                        <a:cxn ang="T171">
                          <a:pos x="T90" y="T91"/>
                        </a:cxn>
                        <a:cxn ang="T172">
                          <a:pos x="T92" y="T93"/>
                        </a:cxn>
                        <a:cxn ang="T173">
                          <a:pos x="T94" y="T95"/>
                        </a:cxn>
                        <a:cxn ang="T174">
                          <a:pos x="T96" y="T97"/>
                        </a:cxn>
                        <a:cxn ang="T175">
                          <a:pos x="T98" y="T99"/>
                        </a:cxn>
                        <a:cxn ang="T176">
                          <a:pos x="T100" y="T101"/>
                        </a:cxn>
                        <a:cxn ang="T177">
                          <a:pos x="T102" y="T103"/>
                        </a:cxn>
                        <a:cxn ang="T178">
                          <a:pos x="T104" y="T105"/>
                        </a:cxn>
                        <a:cxn ang="T179">
                          <a:pos x="T106" y="T107"/>
                        </a:cxn>
                        <a:cxn ang="T180">
                          <a:pos x="T108" y="T109"/>
                        </a:cxn>
                        <a:cxn ang="T181">
                          <a:pos x="T110" y="T111"/>
                        </a:cxn>
                        <a:cxn ang="T182">
                          <a:pos x="T112" y="T113"/>
                        </a:cxn>
                        <a:cxn ang="T183">
                          <a:pos x="T114" y="T115"/>
                        </a:cxn>
                        <a:cxn ang="T184">
                          <a:pos x="T116" y="T117"/>
                        </a:cxn>
                        <a:cxn ang="T185">
                          <a:pos x="T118" y="T119"/>
                        </a:cxn>
                        <a:cxn ang="T186">
                          <a:pos x="T120" y="T121"/>
                        </a:cxn>
                        <a:cxn ang="T187">
                          <a:pos x="T122" y="T123"/>
                        </a:cxn>
                        <a:cxn ang="T188">
                          <a:pos x="T124" y="T125"/>
                        </a:cxn>
                      </a:cxnLst>
                      <a:rect l="T189" t="T190" r="T191" b="T192"/>
                      <a:pathLst>
                        <a:path w="1503" h="1391">
                          <a:moveTo>
                            <a:pt x="579" y="1069"/>
                          </a:moveTo>
                          <a:lnTo>
                            <a:pt x="530" y="1152"/>
                          </a:lnTo>
                          <a:lnTo>
                            <a:pt x="484" y="1199"/>
                          </a:lnTo>
                          <a:lnTo>
                            <a:pt x="426" y="1241"/>
                          </a:lnTo>
                          <a:lnTo>
                            <a:pt x="414" y="1292"/>
                          </a:lnTo>
                          <a:lnTo>
                            <a:pt x="387" y="1332"/>
                          </a:lnTo>
                          <a:lnTo>
                            <a:pt x="365" y="1391"/>
                          </a:lnTo>
                          <a:lnTo>
                            <a:pt x="349" y="1232"/>
                          </a:lnTo>
                          <a:lnTo>
                            <a:pt x="327" y="1127"/>
                          </a:lnTo>
                          <a:lnTo>
                            <a:pt x="349" y="941"/>
                          </a:lnTo>
                          <a:lnTo>
                            <a:pt x="313" y="845"/>
                          </a:lnTo>
                          <a:lnTo>
                            <a:pt x="265" y="670"/>
                          </a:lnTo>
                          <a:lnTo>
                            <a:pt x="175" y="473"/>
                          </a:lnTo>
                          <a:lnTo>
                            <a:pt x="148" y="351"/>
                          </a:lnTo>
                          <a:lnTo>
                            <a:pt x="99" y="202"/>
                          </a:lnTo>
                          <a:lnTo>
                            <a:pt x="44" y="95"/>
                          </a:lnTo>
                          <a:lnTo>
                            <a:pt x="0" y="54"/>
                          </a:lnTo>
                          <a:lnTo>
                            <a:pt x="51" y="20"/>
                          </a:lnTo>
                          <a:lnTo>
                            <a:pt x="119" y="0"/>
                          </a:lnTo>
                          <a:lnTo>
                            <a:pt x="200" y="11"/>
                          </a:lnTo>
                          <a:lnTo>
                            <a:pt x="282" y="42"/>
                          </a:lnTo>
                          <a:lnTo>
                            <a:pt x="358" y="85"/>
                          </a:lnTo>
                          <a:lnTo>
                            <a:pt x="412" y="122"/>
                          </a:lnTo>
                          <a:lnTo>
                            <a:pt x="434" y="109"/>
                          </a:lnTo>
                          <a:lnTo>
                            <a:pt x="469" y="84"/>
                          </a:lnTo>
                          <a:lnTo>
                            <a:pt x="475" y="23"/>
                          </a:lnTo>
                          <a:lnTo>
                            <a:pt x="508" y="56"/>
                          </a:lnTo>
                          <a:lnTo>
                            <a:pt x="551" y="67"/>
                          </a:lnTo>
                          <a:lnTo>
                            <a:pt x="611" y="84"/>
                          </a:lnTo>
                          <a:lnTo>
                            <a:pt x="669" y="91"/>
                          </a:lnTo>
                          <a:lnTo>
                            <a:pt x="722" y="98"/>
                          </a:lnTo>
                          <a:lnTo>
                            <a:pt x="799" y="95"/>
                          </a:lnTo>
                          <a:lnTo>
                            <a:pt x="864" y="128"/>
                          </a:lnTo>
                          <a:lnTo>
                            <a:pt x="919" y="188"/>
                          </a:lnTo>
                          <a:lnTo>
                            <a:pt x="973" y="278"/>
                          </a:lnTo>
                          <a:lnTo>
                            <a:pt x="1014" y="346"/>
                          </a:lnTo>
                          <a:lnTo>
                            <a:pt x="1066" y="402"/>
                          </a:lnTo>
                          <a:lnTo>
                            <a:pt x="1121" y="442"/>
                          </a:lnTo>
                          <a:lnTo>
                            <a:pt x="1167" y="487"/>
                          </a:lnTo>
                          <a:lnTo>
                            <a:pt x="1191" y="544"/>
                          </a:lnTo>
                          <a:lnTo>
                            <a:pt x="1277" y="532"/>
                          </a:lnTo>
                          <a:lnTo>
                            <a:pt x="1385" y="553"/>
                          </a:lnTo>
                          <a:lnTo>
                            <a:pt x="1364" y="491"/>
                          </a:lnTo>
                          <a:lnTo>
                            <a:pt x="1476" y="509"/>
                          </a:lnTo>
                          <a:lnTo>
                            <a:pt x="1483" y="678"/>
                          </a:lnTo>
                          <a:lnTo>
                            <a:pt x="1490" y="819"/>
                          </a:lnTo>
                          <a:lnTo>
                            <a:pt x="1503" y="863"/>
                          </a:lnTo>
                          <a:lnTo>
                            <a:pt x="1476" y="881"/>
                          </a:lnTo>
                          <a:lnTo>
                            <a:pt x="1448" y="881"/>
                          </a:lnTo>
                          <a:lnTo>
                            <a:pt x="1420" y="977"/>
                          </a:lnTo>
                          <a:lnTo>
                            <a:pt x="1364" y="1083"/>
                          </a:lnTo>
                          <a:lnTo>
                            <a:pt x="1323" y="1136"/>
                          </a:lnTo>
                          <a:lnTo>
                            <a:pt x="1274" y="1171"/>
                          </a:lnTo>
                          <a:lnTo>
                            <a:pt x="1184" y="1223"/>
                          </a:lnTo>
                          <a:lnTo>
                            <a:pt x="1093" y="1245"/>
                          </a:lnTo>
                          <a:lnTo>
                            <a:pt x="996" y="1250"/>
                          </a:lnTo>
                          <a:lnTo>
                            <a:pt x="923" y="1230"/>
                          </a:lnTo>
                          <a:lnTo>
                            <a:pt x="857" y="1201"/>
                          </a:lnTo>
                          <a:lnTo>
                            <a:pt x="801" y="1162"/>
                          </a:lnTo>
                          <a:lnTo>
                            <a:pt x="759" y="1109"/>
                          </a:lnTo>
                          <a:lnTo>
                            <a:pt x="724" y="1065"/>
                          </a:lnTo>
                          <a:lnTo>
                            <a:pt x="656" y="1041"/>
                          </a:lnTo>
                          <a:lnTo>
                            <a:pt x="579" y="1069"/>
                          </a:lnTo>
                          <a:close/>
                        </a:path>
                      </a:pathLst>
                    </a:custGeom>
                    <a:solidFill>
                      <a:srgbClr val="0000FF"/>
                    </a:solidFill>
                    <a:ln w="635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  <p:sp>
                <p:nvSpPr>
                  <p:cNvPr id="28701" name="Freeform 51"/>
                  <p:cNvSpPr>
                    <a:spLocks/>
                  </p:cNvSpPr>
                  <p:nvPr/>
                </p:nvSpPr>
                <p:spPr bwMode="auto">
                  <a:xfrm>
                    <a:off x="413" y="262"/>
                    <a:ext cx="394" cy="229"/>
                  </a:xfrm>
                  <a:custGeom>
                    <a:avLst/>
                    <a:gdLst>
                      <a:gd name="T0" fmla="*/ 0 w 788"/>
                      <a:gd name="T1" fmla="*/ 0 h 687"/>
                      <a:gd name="T2" fmla="*/ 27 w 788"/>
                      <a:gd name="T3" fmla="*/ 20 h 687"/>
                      <a:gd name="T4" fmla="*/ 51 w 788"/>
                      <a:gd name="T5" fmla="*/ 32 h 687"/>
                      <a:gd name="T6" fmla="*/ 74 w 788"/>
                      <a:gd name="T7" fmla="*/ 46 h 687"/>
                      <a:gd name="T8" fmla="*/ 86 w 788"/>
                      <a:gd name="T9" fmla="*/ 59 h 687"/>
                      <a:gd name="T10" fmla="*/ 96 w 788"/>
                      <a:gd name="T11" fmla="*/ 71 h 687"/>
                      <a:gd name="T12" fmla="*/ 113 w 788"/>
                      <a:gd name="T13" fmla="*/ 82 h 687"/>
                      <a:gd name="T14" fmla="*/ 135 w 788"/>
                      <a:gd name="T15" fmla="*/ 89 h 687"/>
                      <a:gd name="T16" fmla="*/ 150 w 788"/>
                      <a:gd name="T17" fmla="*/ 101 h 687"/>
                      <a:gd name="T18" fmla="*/ 163 w 788"/>
                      <a:gd name="T19" fmla="*/ 115 h 687"/>
                      <a:gd name="T20" fmla="*/ 177 w 788"/>
                      <a:gd name="T21" fmla="*/ 133 h 687"/>
                      <a:gd name="T22" fmla="*/ 187 w 788"/>
                      <a:gd name="T23" fmla="*/ 151 h 687"/>
                      <a:gd name="T24" fmla="*/ 197 w 788"/>
                      <a:gd name="T25" fmla="*/ 174 h 687"/>
                      <a:gd name="T26" fmla="*/ 211 w 788"/>
                      <a:gd name="T27" fmla="*/ 194 h 687"/>
                      <a:gd name="T28" fmla="*/ 226 w 788"/>
                      <a:gd name="T29" fmla="*/ 208 h 687"/>
                      <a:gd name="T30" fmla="*/ 246 w 788"/>
                      <a:gd name="T31" fmla="*/ 219 h 687"/>
                      <a:gd name="T32" fmla="*/ 267 w 788"/>
                      <a:gd name="T33" fmla="*/ 225 h 687"/>
                      <a:gd name="T34" fmla="*/ 287 w 788"/>
                      <a:gd name="T35" fmla="*/ 229 h 687"/>
                      <a:gd name="T36" fmla="*/ 309 w 788"/>
                      <a:gd name="T37" fmla="*/ 228 h 687"/>
                      <a:gd name="T38" fmla="*/ 330 w 788"/>
                      <a:gd name="T39" fmla="*/ 224 h 687"/>
                      <a:gd name="T40" fmla="*/ 352 w 788"/>
                      <a:gd name="T41" fmla="*/ 215 h 687"/>
                      <a:gd name="T42" fmla="*/ 370 w 788"/>
                      <a:gd name="T43" fmla="*/ 204 h 687"/>
                      <a:gd name="T44" fmla="*/ 383 w 788"/>
                      <a:gd name="T45" fmla="*/ 190 h 687"/>
                      <a:gd name="T46" fmla="*/ 391 w 788"/>
                      <a:gd name="T47" fmla="*/ 174 h 687"/>
                      <a:gd name="T48" fmla="*/ 394 w 788"/>
                      <a:gd name="T49" fmla="*/ 157 h 687"/>
                      <a:gd name="T50" fmla="*/ 390 w 788"/>
                      <a:gd name="T51" fmla="*/ 140 h 687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w 788"/>
                      <a:gd name="T79" fmla="*/ 0 h 687"/>
                      <a:gd name="T80" fmla="*/ 788 w 788"/>
                      <a:gd name="T81" fmla="*/ 687 h 687"/>
                    </a:gdLst>
                    <a:ahLst/>
                    <a:cxnLst>
                      <a:cxn ang="T52">
                        <a:pos x="T0" y="T1"/>
                      </a:cxn>
                      <a:cxn ang="T53">
                        <a:pos x="T2" y="T3"/>
                      </a:cxn>
                      <a:cxn ang="T54">
                        <a:pos x="T4" y="T5"/>
                      </a:cxn>
                      <a:cxn ang="T55">
                        <a:pos x="T6" y="T7"/>
                      </a:cxn>
                      <a:cxn ang="T56">
                        <a:pos x="T8" y="T9"/>
                      </a:cxn>
                      <a:cxn ang="T57">
                        <a:pos x="T10" y="T11"/>
                      </a:cxn>
                      <a:cxn ang="T58">
                        <a:pos x="T12" y="T13"/>
                      </a:cxn>
                      <a:cxn ang="T59">
                        <a:pos x="T14" y="T15"/>
                      </a:cxn>
                      <a:cxn ang="T60">
                        <a:pos x="T16" y="T17"/>
                      </a:cxn>
                      <a:cxn ang="T61">
                        <a:pos x="T18" y="T19"/>
                      </a:cxn>
                      <a:cxn ang="T62">
                        <a:pos x="T20" y="T21"/>
                      </a:cxn>
                      <a:cxn ang="T63">
                        <a:pos x="T22" y="T23"/>
                      </a:cxn>
                      <a:cxn ang="T64">
                        <a:pos x="T24" y="T25"/>
                      </a:cxn>
                      <a:cxn ang="T65">
                        <a:pos x="T26" y="T27"/>
                      </a:cxn>
                      <a:cxn ang="T66">
                        <a:pos x="T28" y="T29"/>
                      </a:cxn>
                      <a:cxn ang="T67">
                        <a:pos x="T30" y="T31"/>
                      </a:cxn>
                      <a:cxn ang="T68">
                        <a:pos x="T32" y="T33"/>
                      </a:cxn>
                      <a:cxn ang="T69">
                        <a:pos x="T34" y="T35"/>
                      </a:cxn>
                      <a:cxn ang="T70">
                        <a:pos x="T36" y="T37"/>
                      </a:cxn>
                      <a:cxn ang="T71">
                        <a:pos x="T38" y="T39"/>
                      </a:cxn>
                      <a:cxn ang="T72">
                        <a:pos x="T40" y="T41"/>
                      </a:cxn>
                      <a:cxn ang="T73">
                        <a:pos x="T42" y="T43"/>
                      </a:cxn>
                      <a:cxn ang="T74">
                        <a:pos x="T44" y="T45"/>
                      </a:cxn>
                      <a:cxn ang="T75">
                        <a:pos x="T46" y="T47"/>
                      </a:cxn>
                      <a:cxn ang="T76">
                        <a:pos x="T48" y="T49"/>
                      </a:cxn>
                      <a:cxn ang="T77">
                        <a:pos x="T50" y="T51"/>
                      </a:cxn>
                    </a:cxnLst>
                    <a:rect l="T78" t="T79" r="T80" b="T81"/>
                    <a:pathLst>
                      <a:path w="788" h="687">
                        <a:moveTo>
                          <a:pt x="0" y="0"/>
                        </a:moveTo>
                        <a:lnTo>
                          <a:pt x="55" y="60"/>
                        </a:lnTo>
                        <a:lnTo>
                          <a:pt x="103" y="95"/>
                        </a:lnTo>
                        <a:lnTo>
                          <a:pt x="148" y="137"/>
                        </a:lnTo>
                        <a:lnTo>
                          <a:pt x="171" y="177"/>
                        </a:lnTo>
                        <a:lnTo>
                          <a:pt x="192" y="212"/>
                        </a:lnTo>
                        <a:lnTo>
                          <a:pt x="226" y="245"/>
                        </a:lnTo>
                        <a:lnTo>
                          <a:pt x="270" y="268"/>
                        </a:lnTo>
                        <a:lnTo>
                          <a:pt x="300" y="304"/>
                        </a:lnTo>
                        <a:lnTo>
                          <a:pt x="325" y="346"/>
                        </a:lnTo>
                        <a:lnTo>
                          <a:pt x="353" y="400"/>
                        </a:lnTo>
                        <a:lnTo>
                          <a:pt x="374" y="453"/>
                        </a:lnTo>
                        <a:lnTo>
                          <a:pt x="395" y="523"/>
                        </a:lnTo>
                        <a:lnTo>
                          <a:pt x="422" y="583"/>
                        </a:lnTo>
                        <a:lnTo>
                          <a:pt x="452" y="625"/>
                        </a:lnTo>
                        <a:lnTo>
                          <a:pt x="493" y="658"/>
                        </a:lnTo>
                        <a:lnTo>
                          <a:pt x="533" y="676"/>
                        </a:lnTo>
                        <a:lnTo>
                          <a:pt x="573" y="687"/>
                        </a:lnTo>
                        <a:lnTo>
                          <a:pt x="618" y="683"/>
                        </a:lnTo>
                        <a:lnTo>
                          <a:pt x="660" y="673"/>
                        </a:lnTo>
                        <a:lnTo>
                          <a:pt x="704" y="646"/>
                        </a:lnTo>
                        <a:lnTo>
                          <a:pt x="740" y="612"/>
                        </a:lnTo>
                        <a:lnTo>
                          <a:pt x="765" y="571"/>
                        </a:lnTo>
                        <a:lnTo>
                          <a:pt x="781" y="523"/>
                        </a:lnTo>
                        <a:lnTo>
                          <a:pt x="788" y="470"/>
                        </a:lnTo>
                        <a:lnTo>
                          <a:pt x="779" y="41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  <p:grpSp>
              <p:nvGrpSpPr>
                <p:cNvPr id="28689" name="Group 63"/>
                <p:cNvGrpSpPr>
                  <a:grpSpLocks/>
                </p:cNvGrpSpPr>
                <p:nvPr/>
              </p:nvGrpSpPr>
              <p:grpSpPr bwMode="auto">
                <a:xfrm>
                  <a:off x="479" y="286"/>
                  <a:ext cx="474" cy="350"/>
                  <a:chOff x="479" y="286"/>
                  <a:chExt cx="474" cy="350"/>
                </a:xfrm>
              </p:grpSpPr>
              <p:sp>
                <p:nvSpPr>
                  <p:cNvPr id="28690" name="Line 53"/>
                  <p:cNvSpPr>
                    <a:spLocks noChangeShapeType="1"/>
                  </p:cNvSpPr>
                  <p:nvPr/>
                </p:nvSpPr>
                <p:spPr bwMode="auto">
                  <a:xfrm>
                    <a:off x="795" y="452"/>
                    <a:ext cx="95" cy="26"/>
                  </a:xfrm>
                  <a:prstGeom prst="line">
                    <a:avLst/>
                  </a:pr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1" name="Freeform 54"/>
                  <p:cNvSpPr>
                    <a:spLocks/>
                  </p:cNvSpPr>
                  <p:nvPr/>
                </p:nvSpPr>
                <p:spPr bwMode="auto">
                  <a:xfrm>
                    <a:off x="550" y="422"/>
                    <a:ext cx="43" cy="78"/>
                  </a:xfrm>
                  <a:custGeom>
                    <a:avLst/>
                    <a:gdLst>
                      <a:gd name="T0" fmla="*/ 4 w 87"/>
                      <a:gd name="T1" fmla="*/ 78 h 233"/>
                      <a:gd name="T2" fmla="*/ 0 w 87"/>
                      <a:gd name="T3" fmla="*/ 58 h 233"/>
                      <a:gd name="T4" fmla="*/ 6 w 87"/>
                      <a:gd name="T5" fmla="*/ 35 h 233"/>
                      <a:gd name="T6" fmla="*/ 20 w 87"/>
                      <a:gd name="T7" fmla="*/ 15 h 233"/>
                      <a:gd name="T8" fmla="*/ 43 w 87"/>
                      <a:gd name="T9" fmla="*/ 0 h 233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7"/>
                      <a:gd name="T16" fmla="*/ 0 h 233"/>
                      <a:gd name="T17" fmla="*/ 87 w 87"/>
                      <a:gd name="T18" fmla="*/ 233 h 233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7" h="233">
                        <a:moveTo>
                          <a:pt x="9" y="233"/>
                        </a:moveTo>
                        <a:lnTo>
                          <a:pt x="0" y="172"/>
                        </a:lnTo>
                        <a:lnTo>
                          <a:pt x="12" y="106"/>
                        </a:lnTo>
                        <a:lnTo>
                          <a:pt x="40" y="44"/>
                        </a:lnTo>
                        <a:lnTo>
                          <a:pt x="87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2" name="Freeform 55"/>
                  <p:cNvSpPr>
                    <a:spLocks/>
                  </p:cNvSpPr>
                  <p:nvPr/>
                </p:nvSpPr>
                <p:spPr bwMode="auto">
                  <a:xfrm>
                    <a:off x="574" y="438"/>
                    <a:ext cx="28" cy="83"/>
                  </a:xfrm>
                  <a:custGeom>
                    <a:avLst/>
                    <a:gdLst>
                      <a:gd name="T0" fmla="*/ 28 w 56"/>
                      <a:gd name="T1" fmla="*/ 83 h 249"/>
                      <a:gd name="T2" fmla="*/ 14 w 56"/>
                      <a:gd name="T3" fmla="*/ 75 h 249"/>
                      <a:gd name="T4" fmla="*/ 5 w 56"/>
                      <a:gd name="T5" fmla="*/ 63 h 249"/>
                      <a:gd name="T6" fmla="*/ 0 w 56"/>
                      <a:gd name="T7" fmla="*/ 46 h 249"/>
                      <a:gd name="T8" fmla="*/ 3 w 56"/>
                      <a:gd name="T9" fmla="*/ 29 h 249"/>
                      <a:gd name="T10" fmla="*/ 14 w 56"/>
                      <a:gd name="T11" fmla="*/ 12 h 249"/>
                      <a:gd name="T12" fmla="*/ 27 w 56"/>
                      <a:gd name="T13" fmla="*/ 0 h 249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6"/>
                      <a:gd name="T22" fmla="*/ 0 h 249"/>
                      <a:gd name="T23" fmla="*/ 56 w 56"/>
                      <a:gd name="T24" fmla="*/ 249 h 249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6" h="249">
                        <a:moveTo>
                          <a:pt x="56" y="249"/>
                        </a:moveTo>
                        <a:lnTo>
                          <a:pt x="27" y="226"/>
                        </a:lnTo>
                        <a:lnTo>
                          <a:pt x="10" y="190"/>
                        </a:lnTo>
                        <a:lnTo>
                          <a:pt x="0" y="137"/>
                        </a:lnTo>
                        <a:lnTo>
                          <a:pt x="6" y="88"/>
                        </a:lnTo>
                        <a:lnTo>
                          <a:pt x="27" y="37"/>
                        </a:lnTo>
                        <a:lnTo>
                          <a:pt x="5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3" name="Freeform 56"/>
                  <p:cNvSpPr>
                    <a:spLocks/>
                  </p:cNvSpPr>
                  <p:nvPr/>
                </p:nvSpPr>
                <p:spPr bwMode="auto">
                  <a:xfrm>
                    <a:off x="614" y="449"/>
                    <a:ext cx="22" cy="37"/>
                  </a:xfrm>
                  <a:custGeom>
                    <a:avLst/>
                    <a:gdLst>
                      <a:gd name="T0" fmla="*/ 0 w 43"/>
                      <a:gd name="T1" fmla="*/ 0 h 111"/>
                      <a:gd name="T2" fmla="*/ 1 w 43"/>
                      <a:gd name="T3" fmla="*/ 16 h 111"/>
                      <a:gd name="T4" fmla="*/ 10 w 43"/>
                      <a:gd name="T5" fmla="*/ 31 h 111"/>
                      <a:gd name="T6" fmla="*/ 22 w 43"/>
                      <a:gd name="T7" fmla="*/ 37 h 111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43"/>
                      <a:gd name="T13" fmla="*/ 0 h 111"/>
                      <a:gd name="T14" fmla="*/ 43 w 43"/>
                      <a:gd name="T15" fmla="*/ 111 h 111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43" h="111">
                        <a:moveTo>
                          <a:pt x="0" y="0"/>
                        </a:moveTo>
                        <a:lnTo>
                          <a:pt x="1" y="48"/>
                        </a:lnTo>
                        <a:lnTo>
                          <a:pt x="19" y="92"/>
                        </a:lnTo>
                        <a:lnTo>
                          <a:pt x="43" y="1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4" name="Freeform 57"/>
                  <p:cNvSpPr>
                    <a:spLocks/>
                  </p:cNvSpPr>
                  <p:nvPr/>
                </p:nvSpPr>
                <p:spPr bwMode="auto">
                  <a:xfrm>
                    <a:off x="479" y="394"/>
                    <a:ext cx="105" cy="49"/>
                  </a:xfrm>
                  <a:custGeom>
                    <a:avLst/>
                    <a:gdLst>
                      <a:gd name="T0" fmla="*/ 0 w 211"/>
                      <a:gd name="T1" fmla="*/ 49 h 146"/>
                      <a:gd name="T2" fmla="*/ 9 w 211"/>
                      <a:gd name="T3" fmla="*/ 34 h 146"/>
                      <a:gd name="T4" fmla="*/ 24 w 211"/>
                      <a:gd name="T5" fmla="*/ 18 h 146"/>
                      <a:gd name="T6" fmla="*/ 41 w 211"/>
                      <a:gd name="T7" fmla="*/ 7 h 146"/>
                      <a:gd name="T8" fmla="*/ 58 w 211"/>
                      <a:gd name="T9" fmla="*/ 1 h 146"/>
                      <a:gd name="T10" fmla="*/ 74 w 211"/>
                      <a:gd name="T11" fmla="*/ 0 h 146"/>
                      <a:gd name="T12" fmla="*/ 92 w 211"/>
                      <a:gd name="T13" fmla="*/ 3 h 146"/>
                      <a:gd name="T14" fmla="*/ 105 w 211"/>
                      <a:gd name="T15" fmla="*/ 10 h 14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211"/>
                      <a:gd name="T25" fmla="*/ 0 h 146"/>
                      <a:gd name="T26" fmla="*/ 211 w 211"/>
                      <a:gd name="T27" fmla="*/ 146 h 146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211" h="146">
                        <a:moveTo>
                          <a:pt x="0" y="146"/>
                        </a:moveTo>
                        <a:lnTo>
                          <a:pt x="19" y="100"/>
                        </a:lnTo>
                        <a:lnTo>
                          <a:pt x="48" y="53"/>
                        </a:lnTo>
                        <a:lnTo>
                          <a:pt x="83" y="20"/>
                        </a:lnTo>
                        <a:lnTo>
                          <a:pt x="117" y="4"/>
                        </a:lnTo>
                        <a:lnTo>
                          <a:pt x="148" y="0"/>
                        </a:lnTo>
                        <a:lnTo>
                          <a:pt x="185" y="10"/>
                        </a:lnTo>
                        <a:lnTo>
                          <a:pt x="211" y="29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5" name="Freeform 58"/>
                  <p:cNvSpPr>
                    <a:spLocks/>
                  </p:cNvSpPr>
                  <p:nvPr/>
                </p:nvSpPr>
                <p:spPr bwMode="auto">
                  <a:xfrm>
                    <a:off x="568" y="516"/>
                    <a:ext cx="227" cy="120"/>
                  </a:xfrm>
                  <a:custGeom>
                    <a:avLst/>
                    <a:gdLst>
                      <a:gd name="T0" fmla="*/ 0 w 453"/>
                      <a:gd name="T1" fmla="*/ 62 h 358"/>
                      <a:gd name="T2" fmla="*/ 35 w 453"/>
                      <a:gd name="T3" fmla="*/ 54 h 358"/>
                      <a:gd name="T4" fmla="*/ 66 w 453"/>
                      <a:gd name="T5" fmla="*/ 43 h 358"/>
                      <a:gd name="T6" fmla="*/ 99 w 453"/>
                      <a:gd name="T7" fmla="*/ 29 h 358"/>
                      <a:gd name="T8" fmla="*/ 130 w 453"/>
                      <a:gd name="T9" fmla="*/ 14 h 358"/>
                      <a:gd name="T10" fmla="*/ 154 w 453"/>
                      <a:gd name="T11" fmla="*/ 0 h 358"/>
                      <a:gd name="T12" fmla="*/ 164 w 453"/>
                      <a:gd name="T13" fmla="*/ 22 h 358"/>
                      <a:gd name="T14" fmla="*/ 181 w 453"/>
                      <a:gd name="T15" fmla="*/ 44 h 358"/>
                      <a:gd name="T16" fmla="*/ 201 w 453"/>
                      <a:gd name="T17" fmla="*/ 64 h 358"/>
                      <a:gd name="T18" fmla="*/ 227 w 453"/>
                      <a:gd name="T19" fmla="*/ 79 h 358"/>
                      <a:gd name="T20" fmla="*/ 203 w 453"/>
                      <a:gd name="T21" fmla="*/ 95 h 358"/>
                      <a:gd name="T22" fmla="*/ 182 w 453"/>
                      <a:gd name="T23" fmla="*/ 106 h 358"/>
                      <a:gd name="T24" fmla="*/ 154 w 453"/>
                      <a:gd name="T25" fmla="*/ 115 h 358"/>
                      <a:gd name="T26" fmla="*/ 127 w 453"/>
                      <a:gd name="T27" fmla="*/ 120 h 358"/>
                      <a:gd name="T28" fmla="*/ 108 w 453"/>
                      <a:gd name="T29" fmla="*/ 119 h 358"/>
                      <a:gd name="T30" fmla="*/ 93 w 453"/>
                      <a:gd name="T31" fmla="*/ 116 h 358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453"/>
                      <a:gd name="T49" fmla="*/ 0 h 358"/>
                      <a:gd name="T50" fmla="*/ 453 w 453"/>
                      <a:gd name="T51" fmla="*/ 358 h 358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453" h="358">
                        <a:moveTo>
                          <a:pt x="0" y="184"/>
                        </a:moveTo>
                        <a:lnTo>
                          <a:pt x="69" y="160"/>
                        </a:lnTo>
                        <a:lnTo>
                          <a:pt x="132" y="129"/>
                        </a:lnTo>
                        <a:lnTo>
                          <a:pt x="198" y="88"/>
                        </a:lnTo>
                        <a:lnTo>
                          <a:pt x="259" y="42"/>
                        </a:lnTo>
                        <a:lnTo>
                          <a:pt x="307" y="0"/>
                        </a:lnTo>
                        <a:lnTo>
                          <a:pt x="327" y="67"/>
                        </a:lnTo>
                        <a:lnTo>
                          <a:pt x="361" y="132"/>
                        </a:lnTo>
                        <a:lnTo>
                          <a:pt x="402" y="191"/>
                        </a:lnTo>
                        <a:lnTo>
                          <a:pt x="453" y="237"/>
                        </a:lnTo>
                        <a:lnTo>
                          <a:pt x="406" y="284"/>
                        </a:lnTo>
                        <a:lnTo>
                          <a:pt x="364" y="315"/>
                        </a:lnTo>
                        <a:lnTo>
                          <a:pt x="307" y="342"/>
                        </a:lnTo>
                        <a:lnTo>
                          <a:pt x="253" y="358"/>
                        </a:lnTo>
                        <a:lnTo>
                          <a:pt x="215" y="355"/>
                        </a:lnTo>
                        <a:lnTo>
                          <a:pt x="185" y="345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6" name="Freeform 59"/>
                  <p:cNvSpPr>
                    <a:spLocks/>
                  </p:cNvSpPr>
                  <p:nvPr/>
                </p:nvSpPr>
                <p:spPr bwMode="auto">
                  <a:xfrm>
                    <a:off x="652" y="554"/>
                    <a:ext cx="75" cy="73"/>
                  </a:xfrm>
                  <a:custGeom>
                    <a:avLst/>
                    <a:gdLst>
                      <a:gd name="T0" fmla="*/ 0 w 150"/>
                      <a:gd name="T1" fmla="*/ 0 h 220"/>
                      <a:gd name="T2" fmla="*/ 18 w 150"/>
                      <a:gd name="T3" fmla="*/ 53 h 220"/>
                      <a:gd name="T4" fmla="*/ 75 w 150"/>
                      <a:gd name="T5" fmla="*/ 73 h 220"/>
                      <a:gd name="T6" fmla="*/ 0 60000 65536"/>
                      <a:gd name="T7" fmla="*/ 0 60000 65536"/>
                      <a:gd name="T8" fmla="*/ 0 60000 65536"/>
                      <a:gd name="T9" fmla="*/ 0 w 150"/>
                      <a:gd name="T10" fmla="*/ 0 h 220"/>
                      <a:gd name="T11" fmla="*/ 150 w 150"/>
                      <a:gd name="T12" fmla="*/ 220 h 22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150" h="220">
                        <a:moveTo>
                          <a:pt x="0" y="0"/>
                        </a:moveTo>
                        <a:lnTo>
                          <a:pt x="35" y="160"/>
                        </a:lnTo>
                        <a:lnTo>
                          <a:pt x="150" y="22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7" name="Freeform 60"/>
                  <p:cNvSpPr>
                    <a:spLocks/>
                  </p:cNvSpPr>
                  <p:nvPr/>
                </p:nvSpPr>
                <p:spPr bwMode="auto">
                  <a:xfrm>
                    <a:off x="537" y="286"/>
                    <a:ext cx="30" cy="71"/>
                  </a:xfrm>
                  <a:custGeom>
                    <a:avLst/>
                    <a:gdLst>
                      <a:gd name="T0" fmla="*/ 0 w 59"/>
                      <a:gd name="T1" fmla="*/ 0 h 211"/>
                      <a:gd name="T2" fmla="*/ 13 w 59"/>
                      <a:gd name="T3" fmla="*/ 9 h 211"/>
                      <a:gd name="T4" fmla="*/ 22 w 59"/>
                      <a:gd name="T5" fmla="*/ 21 h 211"/>
                      <a:gd name="T6" fmla="*/ 22 w 59"/>
                      <a:gd name="T7" fmla="*/ 32 h 211"/>
                      <a:gd name="T8" fmla="*/ 27 w 59"/>
                      <a:gd name="T9" fmla="*/ 45 h 211"/>
                      <a:gd name="T10" fmla="*/ 30 w 59"/>
                      <a:gd name="T11" fmla="*/ 58 h 211"/>
                      <a:gd name="T12" fmla="*/ 30 w 59"/>
                      <a:gd name="T13" fmla="*/ 71 h 211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9"/>
                      <a:gd name="T22" fmla="*/ 0 h 211"/>
                      <a:gd name="T23" fmla="*/ 59 w 59"/>
                      <a:gd name="T24" fmla="*/ 211 h 211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9" h="211">
                        <a:moveTo>
                          <a:pt x="0" y="0"/>
                        </a:moveTo>
                        <a:lnTo>
                          <a:pt x="26" y="27"/>
                        </a:lnTo>
                        <a:lnTo>
                          <a:pt x="43" y="61"/>
                        </a:lnTo>
                        <a:lnTo>
                          <a:pt x="44" y="95"/>
                        </a:lnTo>
                        <a:lnTo>
                          <a:pt x="54" y="133"/>
                        </a:lnTo>
                        <a:lnTo>
                          <a:pt x="59" y="173"/>
                        </a:lnTo>
                        <a:lnTo>
                          <a:pt x="59" y="211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8" name="Freeform 61"/>
                  <p:cNvSpPr>
                    <a:spLocks/>
                  </p:cNvSpPr>
                  <p:nvPr/>
                </p:nvSpPr>
                <p:spPr bwMode="auto">
                  <a:xfrm>
                    <a:off x="530" y="300"/>
                    <a:ext cx="28" cy="41"/>
                  </a:xfrm>
                  <a:custGeom>
                    <a:avLst/>
                    <a:gdLst>
                      <a:gd name="T0" fmla="*/ 6 w 55"/>
                      <a:gd name="T1" fmla="*/ 0 h 122"/>
                      <a:gd name="T2" fmla="*/ 0 w 55"/>
                      <a:gd name="T3" fmla="*/ 8 h 122"/>
                      <a:gd name="T4" fmla="*/ 2 w 55"/>
                      <a:gd name="T5" fmla="*/ 18 h 122"/>
                      <a:gd name="T6" fmla="*/ 6 w 55"/>
                      <a:gd name="T7" fmla="*/ 26 h 122"/>
                      <a:gd name="T8" fmla="*/ 13 w 55"/>
                      <a:gd name="T9" fmla="*/ 32 h 122"/>
                      <a:gd name="T10" fmla="*/ 18 w 55"/>
                      <a:gd name="T11" fmla="*/ 37 h 122"/>
                      <a:gd name="T12" fmla="*/ 28 w 55"/>
                      <a:gd name="T13" fmla="*/ 41 h 122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55"/>
                      <a:gd name="T22" fmla="*/ 0 h 122"/>
                      <a:gd name="T23" fmla="*/ 55 w 55"/>
                      <a:gd name="T24" fmla="*/ 122 h 122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55" h="122">
                        <a:moveTo>
                          <a:pt x="12" y="0"/>
                        </a:moveTo>
                        <a:lnTo>
                          <a:pt x="0" y="23"/>
                        </a:lnTo>
                        <a:lnTo>
                          <a:pt x="3" y="53"/>
                        </a:lnTo>
                        <a:lnTo>
                          <a:pt x="12" y="78"/>
                        </a:lnTo>
                        <a:lnTo>
                          <a:pt x="25" y="94"/>
                        </a:lnTo>
                        <a:lnTo>
                          <a:pt x="36" y="109"/>
                        </a:lnTo>
                        <a:lnTo>
                          <a:pt x="55" y="122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8699" name="Freeform 62"/>
                  <p:cNvSpPr>
                    <a:spLocks/>
                  </p:cNvSpPr>
                  <p:nvPr/>
                </p:nvSpPr>
                <p:spPr bwMode="auto">
                  <a:xfrm>
                    <a:off x="806" y="389"/>
                    <a:ext cx="147" cy="241"/>
                  </a:xfrm>
                  <a:custGeom>
                    <a:avLst/>
                    <a:gdLst>
                      <a:gd name="T0" fmla="*/ 147 w 294"/>
                      <a:gd name="T1" fmla="*/ 125 h 723"/>
                      <a:gd name="T2" fmla="*/ 129 w 294"/>
                      <a:gd name="T3" fmla="*/ 128 h 723"/>
                      <a:gd name="T4" fmla="*/ 124 w 294"/>
                      <a:gd name="T5" fmla="*/ 137 h 723"/>
                      <a:gd name="T6" fmla="*/ 121 w 294"/>
                      <a:gd name="T7" fmla="*/ 144 h 723"/>
                      <a:gd name="T8" fmla="*/ 112 w 294"/>
                      <a:gd name="T9" fmla="*/ 148 h 723"/>
                      <a:gd name="T10" fmla="*/ 88 w 294"/>
                      <a:gd name="T11" fmla="*/ 174 h 723"/>
                      <a:gd name="T12" fmla="*/ 70 w 294"/>
                      <a:gd name="T13" fmla="*/ 197 h 723"/>
                      <a:gd name="T14" fmla="*/ 46 w 294"/>
                      <a:gd name="T15" fmla="*/ 215 h 723"/>
                      <a:gd name="T16" fmla="*/ 37 w 294"/>
                      <a:gd name="T17" fmla="*/ 228 h 723"/>
                      <a:gd name="T18" fmla="*/ 0 w 294"/>
                      <a:gd name="T19" fmla="*/ 241 h 723"/>
                      <a:gd name="T20" fmla="*/ 16 w 294"/>
                      <a:gd name="T21" fmla="*/ 230 h 723"/>
                      <a:gd name="T22" fmla="*/ 31 w 294"/>
                      <a:gd name="T23" fmla="*/ 212 h 723"/>
                      <a:gd name="T24" fmla="*/ 37 w 294"/>
                      <a:gd name="T25" fmla="*/ 196 h 723"/>
                      <a:gd name="T26" fmla="*/ 39 w 294"/>
                      <a:gd name="T27" fmla="*/ 177 h 723"/>
                      <a:gd name="T28" fmla="*/ 33 w 294"/>
                      <a:gd name="T29" fmla="*/ 153 h 723"/>
                      <a:gd name="T30" fmla="*/ 50 w 294"/>
                      <a:gd name="T31" fmla="*/ 138 h 723"/>
                      <a:gd name="T32" fmla="*/ 51 w 294"/>
                      <a:gd name="T33" fmla="*/ 114 h 723"/>
                      <a:gd name="T34" fmla="*/ 51 w 294"/>
                      <a:gd name="T35" fmla="*/ 103 h 723"/>
                      <a:gd name="T36" fmla="*/ 100 w 294"/>
                      <a:gd name="T37" fmla="*/ 130 h 723"/>
                      <a:gd name="T38" fmla="*/ 76 w 294"/>
                      <a:gd name="T39" fmla="*/ 97 h 723"/>
                      <a:gd name="T40" fmla="*/ 83 w 294"/>
                      <a:gd name="T41" fmla="*/ 80 h 723"/>
                      <a:gd name="T42" fmla="*/ 93 w 294"/>
                      <a:gd name="T43" fmla="*/ 53 h 723"/>
                      <a:gd name="T44" fmla="*/ 95 w 294"/>
                      <a:gd name="T45" fmla="*/ 32 h 723"/>
                      <a:gd name="T46" fmla="*/ 88 w 294"/>
                      <a:gd name="T47" fmla="*/ 16 h 723"/>
                      <a:gd name="T48" fmla="*/ 81 w 294"/>
                      <a:gd name="T49" fmla="*/ 0 h 723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w 294"/>
                      <a:gd name="T76" fmla="*/ 0 h 723"/>
                      <a:gd name="T77" fmla="*/ 294 w 294"/>
                      <a:gd name="T78" fmla="*/ 723 h 723"/>
                    </a:gdLst>
                    <a:ahLst/>
                    <a:cxnLst>
                      <a:cxn ang="T50">
                        <a:pos x="T0" y="T1"/>
                      </a:cxn>
                      <a:cxn ang="T51">
                        <a:pos x="T2" y="T3"/>
                      </a:cxn>
                      <a:cxn ang="T52">
                        <a:pos x="T4" y="T5"/>
                      </a:cxn>
                      <a:cxn ang="T53">
                        <a:pos x="T6" y="T7"/>
                      </a:cxn>
                      <a:cxn ang="T54">
                        <a:pos x="T8" y="T9"/>
                      </a:cxn>
                      <a:cxn ang="T55">
                        <a:pos x="T10" y="T11"/>
                      </a:cxn>
                      <a:cxn ang="T56">
                        <a:pos x="T12" y="T13"/>
                      </a:cxn>
                      <a:cxn ang="T57">
                        <a:pos x="T14" y="T15"/>
                      </a:cxn>
                      <a:cxn ang="T58">
                        <a:pos x="T16" y="T17"/>
                      </a:cxn>
                      <a:cxn ang="T59">
                        <a:pos x="T18" y="T19"/>
                      </a:cxn>
                      <a:cxn ang="T60">
                        <a:pos x="T20" y="T21"/>
                      </a:cxn>
                      <a:cxn ang="T61">
                        <a:pos x="T22" y="T23"/>
                      </a:cxn>
                      <a:cxn ang="T62">
                        <a:pos x="T24" y="T25"/>
                      </a:cxn>
                      <a:cxn ang="T63">
                        <a:pos x="T26" y="T27"/>
                      </a:cxn>
                      <a:cxn ang="T64">
                        <a:pos x="T28" y="T29"/>
                      </a:cxn>
                      <a:cxn ang="T65">
                        <a:pos x="T30" y="T31"/>
                      </a:cxn>
                      <a:cxn ang="T66">
                        <a:pos x="T32" y="T33"/>
                      </a:cxn>
                      <a:cxn ang="T67">
                        <a:pos x="T34" y="T35"/>
                      </a:cxn>
                      <a:cxn ang="T68">
                        <a:pos x="T36" y="T37"/>
                      </a:cxn>
                      <a:cxn ang="T69">
                        <a:pos x="T38" y="T39"/>
                      </a:cxn>
                      <a:cxn ang="T70">
                        <a:pos x="T40" y="T41"/>
                      </a:cxn>
                      <a:cxn ang="T71">
                        <a:pos x="T42" y="T43"/>
                      </a:cxn>
                      <a:cxn ang="T72">
                        <a:pos x="T44" y="T45"/>
                      </a:cxn>
                      <a:cxn ang="T73">
                        <a:pos x="T46" y="T47"/>
                      </a:cxn>
                      <a:cxn ang="T74">
                        <a:pos x="T48" y="T49"/>
                      </a:cxn>
                    </a:cxnLst>
                    <a:rect l="T75" t="T76" r="T77" b="T78"/>
                    <a:pathLst>
                      <a:path w="294" h="723">
                        <a:moveTo>
                          <a:pt x="294" y="376"/>
                        </a:moveTo>
                        <a:lnTo>
                          <a:pt x="258" y="384"/>
                        </a:lnTo>
                        <a:lnTo>
                          <a:pt x="249" y="412"/>
                        </a:lnTo>
                        <a:lnTo>
                          <a:pt x="243" y="432"/>
                        </a:lnTo>
                        <a:lnTo>
                          <a:pt x="224" y="444"/>
                        </a:lnTo>
                        <a:lnTo>
                          <a:pt x="176" y="522"/>
                        </a:lnTo>
                        <a:lnTo>
                          <a:pt x="140" y="590"/>
                        </a:lnTo>
                        <a:lnTo>
                          <a:pt x="93" y="646"/>
                        </a:lnTo>
                        <a:lnTo>
                          <a:pt x="74" y="683"/>
                        </a:lnTo>
                        <a:lnTo>
                          <a:pt x="0" y="723"/>
                        </a:lnTo>
                        <a:lnTo>
                          <a:pt x="32" y="691"/>
                        </a:lnTo>
                        <a:lnTo>
                          <a:pt x="62" y="636"/>
                        </a:lnTo>
                        <a:lnTo>
                          <a:pt x="73" y="589"/>
                        </a:lnTo>
                        <a:lnTo>
                          <a:pt x="78" y="530"/>
                        </a:lnTo>
                        <a:lnTo>
                          <a:pt x="66" y="459"/>
                        </a:lnTo>
                        <a:lnTo>
                          <a:pt x="100" y="415"/>
                        </a:lnTo>
                        <a:lnTo>
                          <a:pt x="103" y="342"/>
                        </a:lnTo>
                        <a:lnTo>
                          <a:pt x="103" y="310"/>
                        </a:lnTo>
                        <a:lnTo>
                          <a:pt x="201" y="389"/>
                        </a:lnTo>
                        <a:lnTo>
                          <a:pt x="153" y="292"/>
                        </a:lnTo>
                        <a:lnTo>
                          <a:pt x="166" y="240"/>
                        </a:lnTo>
                        <a:lnTo>
                          <a:pt x="187" y="159"/>
                        </a:lnTo>
                        <a:lnTo>
                          <a:pt x="190" y="97"/>
                        </a:lnTo>
                        <a:lnTo>
                          <a:pt x="176" y="49"/>
                        </a:lnTo>
                        <a:lnTo>
                          <a:pt x="163" y="0"/>
                        </a:lnTo>
                      </a:path>
                    </a:pathLst>
                  </a:custGeom>
                  <a:noFill/>
                  <a:ln w="63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sz="4000" dirty="0">
                <a:ea typeface="굴림" charset="-127"/>
              </a:rPr>
              <a:t>Seven Important Functions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142999"/>
            <a:ext cx="3886201" cy="5504791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110000"/>
              </a:lnSpc>
            </a:pPr>
            <a:r>
              <a:rPr lang="en-US" altLang="ko-KR" sz="2000" dirty="0">
                <a:ea typeface="굴림" charset="-127"/>
              </a:rPr>
              <a:t>Seven functions that often appear in algorithm analysis: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Constant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1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Logarithmic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log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1800" dirty="0">
              <a:ea typeface="굴림" charset="-127"/>
            </a:endParaRP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Linear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N-Log-N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log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Quadratic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Cubic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1800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ko-KR" sz="1800" dirty="0">
                <a:ea typeface="굴림" charset="-127"/>
              </a:rPr>
              <a:t>Exponential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 </a:t>
            </a:r>
            <a:r>
              <a:rPr lang="en-US" altLang="ko-KR" sz="1800" b="1" dirty="0">
                <a:latin typeface="Times New Roman" pitchFamily="18" charset="0"/>
                <a:ea typeface="굴림" charset="-127"/>
                <a:sym typeface="Symbol" pitchFamily="18" charset="2"/>
              </a:rPr>
              <a:t>2</a:t>
            </a:r>
            <a:r>
              <a:rPr lang="en-US" altLang="ko-KR" sz="1800" i="1" baseline="30000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endParaRPr lang="en-US" altLang="ko-KR" sz="1800" b="1" baseline="30000" dirty="0">
              <a:latin typeface="Times New Roman" pitchFamily="18" charset="0"/>
              <a:ea typeface="굴림" charset="-127"/>
            </a:endParaRPr>
          </a:p>
          <a:p>
            <a:pPr eaLnBrk="1" hangingPunct="1">
              <a:lnSpc>
                <a:spcPct val="110000"/>
              </a:lnSpc>
            </a:pPr>
            <a:r>
              <a:rPr lang="en-US" altLang="ko-KR" sz="2000" dirty="0">
                <a:ea typeface="굴림" charset="-127"/>
              </a:rPr>
              <a:t>In a log-log chart, the slope of the line corresponds to the growth rate of the function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F5DD9F-51AA-5420-9EC6-BB3ED306C5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0" y="1371601"/>
            <a:ext cx="4914898" cy="415035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Primitive Operations</a:t>
            </a:r>
          </a:p>
        </p:txBody>
      </p:sp>
      <p:sp>
        <p:nvSpPr>
          <p:cNvPr id="615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411788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Basic computations performed by an algorithm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Identifiable in pseudocode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Largely independent from the programming language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Exact definition not important (we will see why later)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Assumed to take a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constant amount of time</a:t>
            </a:r>
            <a:r>
              <a:rPr lang="en-US" altLang="ko-KR" sz="2400" dirty="0">
                <a:ea typeface="굴림" charset="-127"/>
              </a:rPr>
              <a:t> in the RAM model</a:t>
            </a:r>
            <a:endParaRPr lang="en-US" altLang="ko-KR" dirty="0">
              <a:ea typeface="굴림" charset="-127"/>
            </a:endParaRPr>
          </a:p>
        </p:txBody>
      </p:sp>
      <p:sp>
        <p:nvSpPr>
          <p:cNvPr id="6151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5518468" y="2105513"/>
            <a:ext cx="3124200" cy="41148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Calibri" charset="0"/>
                <a:cs typeface="Calibri" charset="0"/>
              </a:rPr>
              <a:t>Examples: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Evaluating an expression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Assigning a value to a variable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Indexing into an array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Calling a method</a:t>
            </a:r>
          </a:p>
          <a:p>
            <a:pPr lvl="1" eaLnBrk="1" hangingPunct="1"/>
            <a:r>
              <a:rPr lang="en-US" altLang="ko-KR" sz="2000" dirty="0">
                <a:ea typeface="Calibri" charset="0"/>
                <a:cs typeface="Calibri" charset="0"/>
              </a:rPr>
              <a:t>Returning from a method</a:t>
            </a:r>
          </a:p>
        </p:txBody>
      </p:sp>
      <p:graphicFrame>
        <p:nvGraphicFramePr>
          <p:cNvPr id="614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6981200"/>
              </p:ext>
            </p:extLst>
          </p:nvPr>
        </p:nvGraphicFramePr>
        <p:xfrm>
          <a:off x="6992275" y="312304"/>
          <a:ext cx="1650393" cy="1390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4117680" imgH="3468960" progId="MS_ClipArt_Gallery.2">
                  <p:embed/>
                </p:oleObj>
              </mc:Choice>
              <mc:Fallback>
                <p:oleObj name="Clip" r:id="rId3" imgW="4117680" imgH="3468960" progId="MS_ClipArt_Gallery.2">
                  <p:embed/>
                  <p:pic>
                    <p:nvPicPr>
                      <p:cNvPr id="614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275" y="312304"/>
                        <a:ext cx="1650393" cy="1390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Counting Primitive Operations</a:t>
            </a:r>
          </a:p>
        </p:txBody>
      </p:sp>
      <p:sp>
        <p:nvSpPr>
          <p:cNvPr id="297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81493"/>
            <a:ext cx="8686799" cy="116386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ko-KR" sz="2400" dirty="0">
                <a:ea typeface="굴림" charset="-127"/>
              </a:rPr>
              <a:t>By inspecting the pseudocode, we can determine the maximum number of primitive operations executed by an algorithm, as a function of the input size</a:t>
            </a:r>
          </a:p>
        </p:txBody>
      </p:sp>
      <p:sp>
        <p:nvSpPr>
          <p:cNvPr id="29702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871220" y="2383614"/>
            <a:ext cx="7401560" cy="3362413"/>
          </a:xfrm>
          <a:ln>
            <a:solidFill>
              <a:schemeClr val="tx1"/>
            </a:solidFill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Algorithm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chemeClr val="tx2"/>
                </a:solidFill>
                <a:ea typeface="굴림" charset="-127"/>
              </a:rPr>
              <a:t>arrayMax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(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A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, </a:t>
            </a: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n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)</a:t>
            </a:r>
          </a:p>
          <a:p>
            <a:pPr eaLnBrk="1" hangingPunct="1">
              <a:lnSpc>
                <a:spcPct val="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				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</a:rPr>
              <a:t>	     </a:t>
            </a:r>
            <a:r>
              <a:rPr lang="en-US" altLang="ko-KR" sz="2000" dirty="0">
                <a:ea typeface="굴림" charset="-127"/>
              </a:rPr>
              <a:t># operations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	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</a:rPr>
              <a:t>currentMax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[0]			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endParaRPr lang="en-US" altLang="ko-KR" sz="2000" dirty="0">
              <a:ea typeface="굴림" charset="-127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</a:rPr>
              <a:t>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</a:rPr>
              <a:t>for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</a:rPr>
              <a:t>i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1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to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  1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do			    1+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endParaRPr lang="en-US" altLang="ko-KR" sz="2000" b="1" dirty="0">
              <a:solidFill>
                <a:srgbClr val="000000"/>
              </a:solidFill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if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</a:t>
            </a:r>
            <a:r>
              <a:rPr lang="en-US" altLang="ko-KR" sz="2000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] 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then	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	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dirty="0">
                <a:solidFill>
                  <a:schemeClr val="tx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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A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[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]		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  <a:endParaRPr lang="en-US" altLang="ko-KR" sz="2000" dirty="0">
              <a:solidFill>
                <a:schemeClr val="accent2"/>
              </a:solidFill>
              <a:ea typeface="굴림" charset="-127"/>
              <a:sym typeface="Symbol" pitchFamily="18" charset="2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{ increment counter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i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}			2(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1)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b="1" dirty="0">
                <a:solidFill>
                  <a:srgbClr val="000000"/>
                </a:solidFill>
                <a:ea typeface="굴림" charset="-127"/>
                <a:sym typeface="Symbol" pitchFamily="18" charset="2"/>
              </a:rPr>
              <a:t>	return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 err="1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currentMax</a:t>
            </a:r>
            <a:r>
              <a:rPr lang="en-US" altLang="ko-KR" sz="2000" b="1" dirty="0">
                <a:solidFill>
                  <a:schemeClr val="accent2"/>
                </a:solidFill>
                <a:ea typeface="굴림" charset="-127"/>
                <a:sym typeface="Symbol" pitchFamily="18" charset="2"/>
              </a:rPr>
              <a:t>			     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ea typeface="굴림" charset="-127"/>
                <a:sym typeface="Symbol" pitchFamily="18" charset="2"/>
              </a:rPr>
              <a:t>						Total	 7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Estimating Running Time</a:t>
            </a:r>
          </a:p>
        </p:txBody>
      </p:sp>
      <p:sp>
        <p:nvSpPr>
          <p:cNvPr id="717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Algorithm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r>
              <a:rPr lang="en-US" altLang="ko-KR" sz="2400" dirty="0">
                <a:ea typeface="굴림" charset="-127"/>
              </a:rPr>
              <a:t> executes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7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 </a:t>
            </a:r>
            <a:r>
              <a:rPr lang="en-US" altLang="ko-KR" sz="2400" dirty="0">
                <a:ea typeface="굴림" charset="-127"/>
              </a:rPr>
              <a:t>primitive operations in the worst case.  Define:</a:t>
            </a:r>
          </a:p>
          <a:p>
            <a:pPr lvl="1" eaLnBrk="1" hangingPunct="1">
              <a:buSzTx/>
              <a:buFont typeface="Times New Roman" pitchFamily="18" charset="0"/>
              <a:buNone/>
            </a:pPr>
            <a:r>
              <a:rPr lang="en-US" altLang="ko-KR" sz="2000" b="1" i="1" dirty="0">
                <a:ea typeface="굴림" charset="-127"/>
              </a:rPr>
              <a:t>a</a:t>
            </a:r>
            <a:r>
              <a:rPr lang="en-US" altLang="ko-KR" sz="2000" dirty="0">
                <a:ea typeface="굴림" charset="-127"/>
              </a:rPr>
              <a:t>	= Time taken by the fastest primitive operation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000" b="1" i="1" dirty="0">
                <a:ea typeface="굴림" charset="-127"/>
              </a:rPr>
              <a:t>b</a:t>
            </a:r>
            <a:r>
              <a:rPr lang="en-US" altLang="ko-KR" sz="2000" dirty="0">
                <a:ea typeface="굴림" charset="-127"/>
              </a:rPr>
              <a:t> 	= Time taken by the slowest primitive operation</a:t>
            </a:r>
          </a:p>
          <a:p>
            <a:pPr lvl="1" eaLnBrk="1" hangingPunct="1">
              <a:buFont typeface="Wingdings" pitchFamily="2" charset="2"/>
              <a:buNone/>
            </a:pPr>
            <a:endParaRPr lang="en-US" altLang="ko-KR" sz="20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Let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be worst-case time of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r>
              <a:rPr lang="en-US" altLang="ko-KR" sz="2400" b="1" i="1" dirty="0">
                <a:ea typeface="굴림" charset="-127"/>
              </a:rPr>
              <a:t>.</a:t>
            </a:r>
            <a:r>
              <a:rPr lang="en-US" altLang="ko-KR" sz="2400" b="1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</a:rPr>
              <a:t>Then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dirty="0">
                <a:ea typeface="굴림" charset="-127"/>
              </a:rPr>
              <a:t>		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a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2) 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b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(7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 2)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Hence, the running time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is bounded by two linear functions</a:t>
            </a:r>
            <a:endParaRPr lang="en-US" altLang="ko-KR" sz="2400" dirty="0">
              <a:ea typeface="굴림" charset="-127"/>
              <a:sym typeface="Symbol" pitchFamily="18" charset="2"/>
            </a:endParaRPr>
          </a:p>
        </p:txBody>
      </p:sp>
      <p:graphicFrame>
        <p:nvGraphicFramePr>
          <p:cNvPr id="7170" name="Object 1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0025011"/>
              </p:ext>
            </p:extLst>
          </p:nvPr>
        </p:nvGraphicFramePr>
        <p:xfrm>
          <a:off x="7030719" y="4944815"/>
          <a:ext cx="1724025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2942640" imgH="2628360" progId="MS_ClipArt_Gallery.2">
                  <p:embed/>
                </p:oleObj>
              </mc:Choice>
              <mc:Fallback>
                <p:oleObj name="Clip" r:id="rId3" imgW="2942640" imgH="2628360" progId="MS_ClipArt_Gallery.2">
                  <p:embed/>
                  <p:pic>
                    <p:nvPicPr>
                      <p:cNvPr id="717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0719" y="4944815"/>
                        <a:ext cx="1724025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Growth Rate of Running Time</a:t>
            </a:r>
          </a:p>
        </p:txBody>
      </p:sp>
      <p:sp>
        <p:nvSpPr>
          <p:cNvPr id="819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Changing the hardware/ software environment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Affects 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000" dirty="0">
                <a:ea typeface="굴림" charset="-127"/>
              </a:rPr>
              <a:t> by a constant factor, but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Does </a:t>
            </a:r>
            <a:r>
              <a:rPr lang="en-US" altLang="ko-KR" sz="2000" dirty="0">
                <a:solidFill>
                  <a:srgbClr val="FF0000"/>
                </a:solidFill>
                <a:ea typeface="굴림" charset="-127"/>
              </a:rPr>
              <a:t>not alter </a:t>
            </a:r>
            <a:r>
              <a:rPr lang="en-US" altLang="ko-KR" sz="2000" dirty="0">
                <a:ea typeface="굴림" charset="-127"/>
              </a:rPr>
              <a:t>the growth rate </a:t>
            </a:r>
            <a:r>
              <a:rPr lang="en-US" altLang="ko-KR" sz="2000" dirty="0" err="1">
                <a:ea typeface="굴림" charset="-127"/>
              </a:rPr>
              <a:t>of</a:t>
            </a:r>
            <a:r>
              <a:rPr lang="en-US" altLang="ko-KR" sz="2000" b="1" i="1" dirty="0" err="1">
                <a:ea typeface="굴림" charset="-127"/>
                <a:sym typeface="Symbol" pitchFamily="18" charset="2"/>
              </a:rPr>
              <a:t>T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)</a:t>
            </a:r>
            <a:endParaRPr lang="en-US" altLang="ko-KR" sz="2000" dirty="0">
              <a:ea typeface="굴림" charset="-127"/>
            </a:endParaRP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The linear growth rate of the running </a:t>
            </a:r>
            <a:r>
              <a:rPr lang="en-US" altLang="ko-KR" sz="2400" dirty="0" err="1">
                <a:ea typeface="굴림" charset="-127"/>
              </a:rPr>
              <a:t>time</a:t>
            </a:r>
            <a:r>
              <a:rPr lang="en-US" altLang="ko-KR" sz="2400" b="1" i="1" dirty="0" err="1">
                <a:ea typeface="굴림" charset="-127"/>
                <a:sym typeface="Symbol" pitchFamily="18" charset="2"/>
              </a:rPr>
              <a:t>T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is an intrinsic property of algorithm </a:t>
            </a:r>
            <a:r>
              <a:rPr lang="en-US" altLang="ko-KR" sz="2400" b="1" i="1" dirty="0" err="1">
                <a:ea typeface="굴림" charset="-127"/>
              </a:rPr>
              <a:t>arrayMax</a:t>
            </a:r>
            <a:endParaRPr lang="en-US" altLang="ko-KR" sz="2400" dirty="0">
              <a:ea typeface="굴림" charset="-127"/>
            </a:endParaRP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0382905"/>
              </p:ext>
            </p:extLst>
          </p:nvPr>
        </p:nvGraphicFramePr>
        <p:xfrm>
          <a:off x="7106920" y="4891545"/>
          <a:ext cx="1681480" cy="14648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3660480" imgH="3423600" progId="MS_ClipArt_Gallery.2">
                  <p:embed/>
                </p:oleObj>
              </mc:Choice>
              <mc:Fallback>
                <p:oleObj name="Clip" r:id="rId3" imgW="3660480" imgH="3423600" progId="MS_ClipArt_Gallery.2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06920" y="4891545"/>
                        <a:ext cx="1681480" cy="14648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Constant Factors</a:t>
            </a:r>
          </a:p>
        </p:txBody>
      </p:sp>
      <p:sp>
        <p:nvSpPr>
          <p:cNvPr id="922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143000"/>
            <a:ext cx="3581401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growth rate 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not</a:t>
            </a:r>
            <a:r>
              <a:rPr lang="en-US" altLang="ko-KR" sz="2400" dirty="0">
                <a:ea typeface="굴림" charset="-127"/>
              </a:rPr>
              <a:t> affected by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constant factors or 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lower-order terms</a:t>
            </a:r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Examples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+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5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linear function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5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10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8</a:t>
            </a:r>
            <a:r>
              <a:rPr lang="en-US" altLang="ko-KR" sz="20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</a:rPr>
              <a:t>is a quadratic function</a:t>
            </a:r>
          </a:p>
          <a:p>
            <a:pPr eaLnBrk="1" hangingPunct="1"/>
            <a:r>
              <a:rPr lang="en-US" altLang="ko-KR" sz="2200" dirty="0">
                <a:ea typeface="굴림" charset="-127"/>
              </a:rPr>
              <a:t>We consider when </a:t>
            </a:r>
            <a:r>
              <a:rPr lang="en-US" altLang="ko-KR" sz="24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sufficiently large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We call this “</a:t>
            </a:r>
            <a:r>
              <a:rPr lang="en-US" altLang="ko-KR" sz="2000" dirty="0">
                <a:solidFill>
                  <a:srgbClr val="0000FF"/>
                </a:solidFill>
                <a:ea typeface="굴림" charset="-127"/>
                <a:sym typeface="Symbol" pitchFamily="18" charset="2"/>
              </a:rPr>
              <a:t>Asymptotic Analysis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”</a:t>
            </a:r>
            <a:endParaRPr lang="ko-KR" altLang="en-US" sz="2400" dirty="0"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E43A3E-0669-9526-D28C-1BD9D7DAA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069" y="1449093"/>
            <a:ext cx="5081329" cy="3959813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2176C4F-3CB2-BBAF-49AB-D50DC61EB34F}"/>
              </a:ext>
            </a:extLst>
          </p:cNvPr>
          <p:cNvCxnSpPr>
            <a:cxnSpLocks/>
          </p:cNvCxnSpPr>
          <p:nvPr/>
        </p:nvCxnSpPr>
        <p:spPr>
          <a:xfrm>
            <a:off x="5996763" y="1775637"/>
            <a:ext cx="797442" cy="74428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9047AFC-B12D-8D7E-9CF4-D377F40C72C6}"/>
              </a:ext>
            </a:extLst>
          </p:cNvPr>
          <p:cNvCxnSpPr>
            <a:cxnSpLocks/>
          </p:cNvCxnSpPr>
          <p:nvPr/>
        </p:nvCxnSpPr>
        <p:spPr>
          <a:xfrm flipV="1">
            <a:off x="5753243" y="1850065"/>
            <a:ext cx="1040962" cy="425302"/>
          </a:xfrm>
          <a:prstGeom prst="line">
            <a:avLst/>
          </a:prstGeom>
          <a:ln w="1905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>
            <a:extLst>
              <a:ext uri="{FF2B5EF4-FFF2-40B4-BE49-F238E27FC236}">
                <a16:creationId xmlns:a16="http://schemas.microsoft.com/office/drawing/2014/main" id="{A7B620E8-9533-F504-F58D-813BF733D413}"/>
              </a:ext>
            </a:extLst>
          </p:cNvPr>
          <p:cNvSpPr txBox="1">
            <a:spLocks noChangeArrowheads="1"/>
          </p:cNvSpPr>
          <p:nvPr/>
        </p:nvSpPr>
        <p:spPr>
          <a:xfrm>
            <a:off x="6691708" y="1547994"/>
            <a:ext cx="1391588" cy="5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chemeClr val="accent2">
                    <a:lumMod val="75000"/>
                  </a:schemeClr>
                </a:solidFill>
                <a:ea typeface="굴림" charset="-127"/>
              </a:rPr>
              <a:t>with constant factors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0D17641-6BF5-9FFC-303D-13E191E53AD6}"/>
              </a:ext>
            </a:extLst>
          </p:cNvPr>
          <p:cNvSpPr txBox="1">
            <a:spLocks noChangeArrowheads="1"/>
          </p:cNvSpPr>
          <p:nvPr/>
        </p:nvSpPr>
        <p:spPr>
          <a:xfrm>
            <a:off x="5699690" y="2493893"/>
            <a:ext cx="1391588" cy="529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1600" dirty="0">
                <a:solidFill>
                  <a:srgbClr val="FF40FF"/>
                </a:solidFill>
                <a:ea typeface="굴림" charset="-127"/>
              </a:rPr>
              <a:t>without constant factors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703E629-EB5D-C60C-81E3-BC03D2A24F67}"/>
              </a:ext>
            </a:extLst>
          </p:cNvPr>
          <p:cNvCxnSpPr>
            <a:cxnSpLocks/>
          </p:cNvCxnSpPr>
          <p:nvPr/>
        </p:nvCxnSpPr>
        <p:spPr>
          <a:xfrm>
            <a:off x="5743544" y="2493893"/>
            <a:ext cx="467342" cy="94562"/>
          </a:xfrm>
          <a:prstGeom prst="line">
            <a:avLst/>
          </a:prstGeom>
          <a:ln w="190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C6259F7-99E6-275C-7B23-97FCB47841B4}"/>
              </a:ext>
            </a:extLst>
          </p:cNvPr>
          <p:cNvCxnSpPr>
            <a:cxnSpLocks/>
          </p:cNvCxnSpPr>
          <p:nvPr/>
        </p:nvCxnSpPr>
        <p:spPr>
          <a:xfrm>
            <a:off x="6002873" y="2026506"/>
            <a:ext cx="208013" cy="561949"/>
          </a:xfrm>
          <a:prstGeom prst="line">
            <a:avLst/>
          </a:prstGeom>
          <a:ln w="19050">
            <a:solidFill>
              <a:srgbClr val="FF4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Big-Oh Notation</a:t>
            </a:r>
          </a:p>
        </p:txBody>
      </p:sp>
      <p:sp>
        <p:nvSpPr>
          <p:cNvPr id="1024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962400" cy="518160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Given functions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and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), </a:t>
            </a:r>
            <a:r>
              <a:rPr lang="en-US" altLang="ko-KR" sz="2400" dirty="0">
                <a:ea typeface="굴림" charset="-127"/>
              </a:rPr>
              <a:t>we say that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is 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</a:rPr>
              <a:t>if there are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positive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ea typeface="굴림" charset="-127"/>
              </a:rPr>
              <a:t>constants</a:t>
            </a:r>
            <a:br>
              <a:rPr lang="en-US" altLang="ko-KR" sz="2400" dirty="0">
                <a:ea typeface="굴림" charset="-127"/>
              </a:rPr>
            </a:br>
            <a:r>
              <a:rPr lang="en-US" altLang="ko-KR" sz="24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400" dirty="0">
                <a:ea typeface="굴림" charset="-127"/>
              </a:rPr>
              <a:t> and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ea typeface="굴림" charset="-127"/>
                <a:sym typeface="Symbol" pitchFamily="18" charset="2"/>
              </a:rPr>
              <a:t>0</a:t>
            </a:r>
            <a:r>
              <a:rPr lang="en-US" altLang="ko-KR" sz="2400" dirty="0">
                <a:ea typeface="굴림" charset="-127"/>
              </a:rPr>
              <a:t> such that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800" b="1" dirty="0">
                <a:ea typeface="굴림" charset="-127"/>
                <a:sym typeface="Symbol" pitchFamily="18" charset="2"/>
              </a:rPr>
              <a:t>	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cg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  </a:t>
            </a:r>
            <a:r>
              <a:rPr lang="en-US" altLang="ko-KR" sz="2400" dirty="0">
                <a:ea typeface="굴림" charset="-127"/>
              </a:rPr>
              <a:t>for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</a:t>
            </a:r>
            <a:r>
              <a:rPr lang="en-US" altLang="ko-KR" sz="2400" dirty="0">
                <a:ea typeface="굴림" charset="-127"/>
              </a:rPr>
              <a:t>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="1" baseline="-25000" dirty="0">
                <a:ea typeface="굴림" charset="-127"/>
                <a:sym typeface="Symbol" pitchFamily="18" charset="2"/>
              </a:rPr>
              <a:t>0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Example: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10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10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cn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2)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10</a:t>
            </a: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 10/(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  2)</a:t>
            </a: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Pick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 3 </a:t>
            </a:r>
            <a:r>
              <a:rPr lang="en-US" altLang="ko-KR" sz="2000" dirty="0">
                <a:ea typeface="굴림" charset="-127"/>
              </a:rPr>
              <a:t>and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="1" baseline="-25000" dirty="0">
                <a:ea typeface="굴림" charset="-127"/>
                <a:sym typeface="Symbol" pitchFamily="18" charset="2"/>
              </a:rPr>
              <a:t>0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= 10</a:t>
            </a:r>
            <a:endParaRPr lang="en-US" altLang="ko-KR" sz="2000" dirty="0">
              <a:ea typeface="굴림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07FC06D-0DF0-6A69-C715-DA4A5EDE41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7200" y="1143000"/>
            <a:ext cx="4650702" cy="396835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Example</a:t>
            </a:r>
          </a:p>
        </p:txBody>
      </p:sp>
      <p:sp>
        <p:nvSpPr>
          <p:cNvPr id="1127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33800" cy="5181600"/>
          </a:xfrm>
        </p:spPr>
        <p:txBody>
          <a:bodyPr/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Example: the function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is not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</a:t>
            </a: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 err="1">
                <a:ea typeface="굴림" charset="-127"/>
                <a:sym typeface="Symbol" pitchFamily="18" charset="2"/>
              </a:rPr>
              <a:t>cn</a:t>
            </a:r>
            <a:endParaRPr lang="en-US" altLang="ko-KR" sz="2000" b="1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ea typeface="굴림" charset="-127"/>
                <a:sym typeface="Symbol" pitchFamily="18" charset="2"/>
              </a:rPr>
              <a:t></a:t>
            </a:r>
            <a:r>
              <a:rPr lang="en-US" altLang="ko-KR" sz="2000" dirty="0">
                <a:ea typeface="굴림" charset="-127"/>
              </a:rPr>
              <a:t>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endParaRPr lang="en-US" altLang="ko-KR" sz="2000" dirty="0">
              <a:ea typeface="굴림" charset="-127"/>
              <a:sym typeface="Symbol" pitchFamily="18" charset="2"/>
            </a:endParaRPr>
          </a:p>
          <a:p>
            <a:pPr lvl="1" eaLnBrk="1" hangingPunct="1"/>
            <a:r>
              <a:rPr lang="en-US" altLang="ko-KR" sz="2000" dirty="0">
                <a:ea typeface="굴림" charset="-127"/>
              </a:rPr>
              <a:t>The above inequality cannot be satisfied since </a:t>
            </a:r>
            <a:r>
              <a:rPr lang="en-US" altLang="ko-KR" sz="2000" b="1" dirty="0"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ea typeface="굴림" charset="-127"/>
              </a:rPr>
              <a:t> must be a constant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B116174-1F12-0799-16D2-B9002BE2D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599" y="1143000"/>
            <a:ext cx="4823315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9"/>
          <p:cNvSpPr>
            <a:spLocks noChangeArrowheads="1"/>
          </p:cNvSpPr>
          <p:nvPr/>
        </p:nvSpPr>
        <p:spPr bwMode="auto">
          <a:xfrm>
            <a:off x="3381931" y="3709025"/>
            <a:ext cx="17373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  <a:latin typeface="Comic Sans MS" panose="030F0902030302020204" pitchFamily="66" charset="0"/>
                <a:ea typeface="굴림" charset="-127"/>
              </a:rPr>
              <a:t>Algorithm</a:t>
            </a:r>
            <a:endParaRPr lang="en-US" altLang="ko-KR" dirty="0">
              <a:solidFill>
                <a:schemeClr val="accent6">
                  <a:lumMod val="75000"/>
                </a:schemeClr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3556" name="Rectangle 10"/>
          <p:cNvSpPr>
            <a:spLocks noChangeArrowheads="1"/>
          </p:cNvSpPr>
          <p:nvPr/>
        </p:nvSpPr>
        <p:spPr bwMode="auto">
          <a:xfrm>
            <a:off x="1366908" y="3632621"/>
            <a:ext cx="62356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Input</a:t>
            </a:r>
            <a:endParaRPr lang="en-US" altLang="ko-KR" dirty="0">
              <a:solidFill>
                <a:srgbClr val="C00000"/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3558" name="Rectangle 76"/>
          <p:cNvSpPr>
            <a:spLocks noChangeArrowheads="1"/>
          </p:cNvSpPr>
          <p:nvPr/>
        </p:nvSpPr>
        <p:spPr bwMode="auto">
          <a:xfrm>
            <a:off x="6656446" y="3632620"/>
            <a:ext cx="79508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altLang="ko-KR" b="1" dirty="0">
                <a:solidFill>
                  <a:srgbClr val="3F458C"/>
                </a:solidFill>
                <a:latin typeface="Comic Sans MS" panose="030F0902030302020204" pitchFamily="66" charset="0"/>
                <a:ea typeface="굴림" charset="-127"/>
              </a:rPr>
              <a:t>Output</a:t>
            </a:r>
            <a:endParaRPr lang="en-US" altLang="ko-KR" dirty="0">
              <a:solidFill>
                <a:srgbClr val="3F458C"/>
              </a:solidFill>
              <a:latin typeface="Comic Sans MS" panose="030F0902030302020204" pitchFamily="66" charset="0"/>
              <a:ea typeface="굴림" charset="-127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E3F9B85-DB29-3595-9918-310659643E18}"/>
              </a:ext>
            </a:extLst>
          </p:cNvPr>
          <p:cNvGrpSpPr/>
          <p:nvPr/>
        </p:nvGrpSpPr>
        <p:grpSpPr>
          <a:xfrm>
            <a:off x="774406" y="2296342"/>
            <a:ext cx="346055" cy="1178520"/>
            <a:chOff x="940109" y="2521001"/>
            <a:chExt cx="346055" cy="1178520"/>
          </a:xfrm>
        </p:grpSpPr>
        <p:sp>
          <p:nvSpPr>
            <p:cNvPr id="23570" name="Freeform 96"/>
            <p:cNvSpPr>
              <a:spLocks/>
            </p:cNvSpPr>
            <p:nvPr/>
          </p:nvSpPr>
          <p:spPr bwMode="auto">
            <a:xfrm>
              <a:off x="1034488" y="3583363"/>
              <a:ext cx="251676" cy="11615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1" name="Oval 97"/>
            <p:cNvSpPr>
              <a:spLocks noChangeArrowheads="1"/>
            </p:cNvSpPr>
            <p:nvPr/>
          </p:nvSpPr>
          <p:spPr bwMode="auto">
            <a:xfrm>
              <a:off x="1041747" y="3629343"/>
              <a:ext cx="1694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2" name="Oval 98"/>
            <p:cNvSpPr>
              <a:spLocks noChangeArrowheads="1"/>
            </p:cNvSpPr>
            <p:nvPr/>
          </p:nvSpPr>
          <p:spPr bwMode="auto">
            <a:xfrm>
              <a:off x="1153066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73" name="Freeform 99"/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4" name="Freeform 100"/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5" name="Freeform 101"/>
            <p:cNvSpPr>
              <a:spLocks/>
            </p:cNvSpPr>
            <p:nvPr/>
          </p:nvSpPr>
          <p:spPr bwMode="auto">
            <a:xfrm>
              <a:off x="1003028" y="3099371"/>
              <a:ext cx="220217" cy="503352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6" name="Freeform 102"/>
            <p:cNvSpPr>
              <a:spLocks/>
            </p:cNvSpPr>
            <p:nvPr/>
          </p:nvSpPr>
          <p:spPr bwMode="auto">
            <a:xfrm>
              <a:off x="1128866" y="3273608"/>
              <a:ext cx="16940" cy="309755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7" name="Freeform 103"/>
            <p:cNvSpPr>
              <a:spLocks/>
            </p:cNvSpPr>
            <p:nvPr/>
          </p:nvSpPr>
          <p:spPr bwMode="auto">
            <a:xfrm>
              <a:off x="1034488" y="2579080"/>
              <a:ext cx="125838" cy="171817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8" name="Freeform 104"/>
            <p:cNvSpPr>
              <a:spLocks/>
            </p:cNvSpPr>
            <p:nvPr/>
          </p:nvSpPr>
          <p:spPr bwMode="auto">
            <a:xfrm>
              <a:off x="1003028" y="2521001"/>
              <a:ext cx="174237" cy="152458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79" name="Freeform 105"/>
            <p:cNvSpPr>
              <a:spLocks/>
            </p:cNvSpPr>
            <p:nvPr/>
          </p:nvSpPr>
          <p:spPr bwMode="auto">
            <a:xfrm>
              <a:off x="1051427" y="2673458"/>
              <a:ext cx="94379" cy="11615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0" name="Freeform 106"/>
            <p:cNvSpPr>
              <a:spLocks/>
            </p:cNvSpPr>
            <p:nvPr/>
          </p:nvSpPr>
          <p:spPr bwMode="auto">
            <a:xfrm>
              <a:off x="940109" y="2750897"/>
              <a:ext cx="314595" cy="387194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1" name="Line 107"/>
            <p:cNvSpPr>
              <a:spLocks noChangeShapeType="1"/>
            </p:cNvSpPr>
            <p:nvPr/>
          </p:nvSpPr>
          <p:spPr bwMode="auto">
            <a:xfrm flipV="1">
              <a:off x="1208725" y="2905774"/>
              <a:ext cx="2420" cy="38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2" name="Freeform 108"/>
            <p:cNvSpPr>
              <a:spLocks/>
            </p:cNvSpPr>
            <p:nvPr/>
          </p:nvSpPr>
          <p:spPr bwMode="auto">
            <a:xfrm>
              <a:off x="940109" y="2983213"/>
              <a:ext cx="94379" cy="212957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3" name="Freeform 109"/>
            <p:cNvSpPr>
              <a:spLocks/>
            </p:cNvSpPr>
            <p:nvPr/>
          </p:nvSpPr>
          <p:spPr bwMode="auto">
            <a:xfrm>
              <a:off x="1208725" y="2944494"/>
              <a:ext cx="45979" cy="212957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B30107-BDD2-F297-564F-779ECA4E56CC}"/>
              </a:ext>
            </a:extLst>
          </p:cNvPr>
          <p:cNvGrpSpPr/>
          <p:nvPr/>
        </p:nvGrpSpPr>
        <p:grpSpPr>
          <a:xfrm>
            <a:off x="1277759" y="2025306"/>
            <a:ext cx="440433" cy="1488276"/>
            <a:chOff x="1443462" y="2249965"/>
            <a:chExt cx="440433" cy="1488276"/>
          </a:xfrm>
        </p:grpSpPr>
        <p:sp>
          <p:nvSpPr>
            <p:cNvPr id="23584" name="Freeform 110"/>
            <p:cNvSpPr>
              <a:spLocks/>
            </p:cNvSpPr>
            <p:nvPr/>
          </p:nvSpPr>
          <p:spPr bwMode="auto">
            <a:xfrm>
              <a:off x="1554780" y="3583363"/>
              <a:ext cx="329115" cy="154878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5" name="Oval 111"/>
            <p:cNvSpPr>
              <a:spLocks noChangeArrowheads="1"/>
            </p:cNvSpPr>
            <p:nvPr/>
          </p:nvSpPr>
          <p:spPr bwMode="auto">
            <a:xfrm>
              <a:off x="1576560" y="3629343"/>
              <a:ext cx="242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6" name="Oval 112"/>
            <p:cNvSpPr>
              <a:spLocks noChangeArrowheads="1"/>
            </p:cNvSpPr>
            <p:nvPr/>
          </p:nvSpPr>
          <p:spPr bwMode="auto">
            <a:xfrm>
              <a:off x="1702398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87" name="Freeform 113"/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8" name="Freeform 114"/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89" name="Freeform 115"/>
            <p:cNvSpPr>
              <a:spLocks/>
            </p:cNvSpPr>
            <p:nvPr/>
          </p:nvSpPr>
          <p:spPr bwMode="auto">
            <a:xfrm>
              <a:off x="1523320" y="2983213"/>
              <a:ext cx="280716" cy="638870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0" name="Freeform 116"/>
            <p:cNvSpPr>
              <a:spLocks/>
            </p:cNvSpPr>
            <p:nvPr/>
          </p:nvSpPr>
          <p:spPr bwMode="auto">
            <a:xfrm>
              <a:off x="1678198" y="3176810"/>
              <a:ext cx="16940" cy="406553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1" name="Freeform 117"/>
            <p:cNvSpPr>
              <a:spLocks/>
            </p:cNvSpPr>
            <p:nvPr/>
          </p:nvSpPr>
          <p:spPr bwMode="auto">
            <a:xfrm>
              <a:off x="1554780" y="2308044"/>
              <a:ext cx="171817" cy="23231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2" name="Freeform 118"/>
            <p:cNvSpPr>
              <a:spLocks/>
            </p:cNvSpPr>
            <p:nvPr/>
          </p:nvSpPr>
          <p:spPr bwMode="auto">
            <a:xfrm>
              <a:off x="1523320" y="2249965"/>
              <a:ext cx="217797" cy="193597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3" name="Freeform 119"/>
            <p:cNvSpPr>
              <a:spLocks/>
            </p:cNvSpPr>
            <p:nvPr/>
          </p:nvSpPr>
          <p:spPr bwMode="auto">
            <a:xfrm>
              <a:off x="1569300" y="2462922"/>
              <a:ext cx="125838" cy="11615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4" name="Freeform 120"/>
            <p:cNvSpPr>
              <a:spLocks/>
            </p:cNvSpPr>
            <p:nvPr/>
          </p:nvSpPr>
          <p:spPr bwMode="auto">
            <a:xfrm>
              <a:off x="1443462" y="2540360"/>
              <a:ext cx="392034" cy="481572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5" name="Line 121"/>
            <p:cNvSpPr>
              <a:spLocks noChangeShapeType="1"/>
            </p:cNvSpPr>
            <p:nvPr/>
          </p:nvSpPr>
          <p:spPr bwMode="auto">
            <a:xfrm flipV="1">
              <a:off x="1772577" y="2731537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6" name="Freeform 122"/>
            <p:cNvSpPr>
              <a:spLocks/>
            </p:cNvSpPr>
            <p:nvPr/>
          </p:nvSpPr>
          <p:spPr bwMode="auto">
            <a:xfrm>
              <a:off x="1443462" y="2828336"/>
              <a:ext cx="125838" cy="251676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7" name="Freeform 123"/>
            <p:cNvSpPr>
              <a:spLocks/>
            </p:cNvSpPr>
            <p:nvPr/>
          </p:nvSpPr>
          <p:spPr bwMode="auto">
            <a:xfrm>
              <a:off x="1772577" y="2789616"/>
              <a:ext cx="62919" cy="271036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36C0E7-E50B-8CCA-DD38-F11DB222BA71}"/>
              </a:ext>
            </a:extLst>
          </p:cNvPr>
          <p:cNvGrpSpPr/>
          <p:nvPr/>
        </p:nvGrpSpPr>
        <p:grpSpPr>
          <a:xfrm>
            <a:off x="1858550" y="2603677"/>
            <a:ext cx="266196" cy="909905"/>
            <a:chOff x="2024253" y="2828336"/>
            <a:chExt cx="266196" cy="909905"/>
          </a:xfrm>
        </p:grpSpPr>
        <p:sp>
          <p:nvSpPr>
            <p:cNvPr id="23598" name="Freeform 124"/>
            <p:cNvSpPr>
              <a:spLocks/>
            </p:cNvSpPr>
            <p:nvPr/>
          </p:nvSpPr>
          <p:spPr bwMode="auto">
            <a:xfrm>
              <a:off x="2104112" y="3641443"/>
              <a:ext cx="186337" cy="96798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99" name="Oval 125"/>
            <p:cNvSpPr>
              <a:spLocks noChangeArrowheads="1"/>
            </p:cNvSpPr>
            <p:nvPr/>
          </p:nvSpPr>
          <p:spPr bwMode="auto">
            <a:xfrm>
              <a:off x="2111372" y="3668062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0" name="Oval 126"/>
            <p:cNvSpPr>
              <a:spLocks noChangeArrowheads="1"/>
            </p:cNvSpPr>
            <p:nvPr/>
          </p:nvSpPr>
          <p:spPr bwMode="auto">
            <a:xfrm>
              <a:off x="2188811" y="3668062"/>
              <a:ext cx="242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601" name="Freeform 127"/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2" name="Freeform 128"/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3" name="Freeform 129"/>
            <p:cNvSpPr>
              <a:spLocks/>
            </p:cNvSpPr>
            <p:nvPr/>
          </p:nvSpPr>
          <p:spPr bwMode="auto">
            <a:xfrm>
              <a:off x="2087172" y="3292968"/>
              <a:ext cx="157298" cy="367834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4" name="Freeform 130"/>
            <p:cNvSpPr>
              <a:spLocks/>
            </p:cNvSpPr>
            <p:nvPr/>
          </p:nvSpPr>
          <p:spPr bwMode="auto">
            <a:xfrm>
              <a:off x="2181551" y="3409126"/>
              <a:ext cx="2420" cy="23231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5" name="Freeform 131"/>
            <p:cNvSpPr>
              <a:spLocks/>
            </p:cNvSpPr>
            <p:nvPr/>
          </p:nvSpPr>
          <p:spPr bwMode="auto">
            <a:xfrm>
              <a:off x="2104112" y="2886415"/>
              <a:ext cx="94379" cy="135518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6" name="Freeform 132"/>
            <p:cNvSpPr>
              <a:spLocks/>
            </p:cNvSpPr>
            <p:nvPr/>
          </p:nvSpPr>
          <p:spPr bwMode="auto">
            <a:xfrm>
              <a:off x="2072652" y="2828336"/>
              <a:ext cx="140358" cy="135518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7" name="Freeform 133"/>
            <p:cNvSpPr>
              <a:spLocks/>
            </p:cNvSpPr>
            <p:nvPr/>
          </p:nvSpPr>
          <p:spPr bwMode="auto">
            <a:xfrm>
              <a:off x="2118632" y="2963853"/>
              <a:ext cx="62919" cy="77439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8" name="Freeform 134"/>
            <p:cNvSpPr>
              <a:spLocks/>
            </p:cNvSpPr>
            <p:nvPr/>
          </p:nvSpPr>
          <p:spPr bwMode="auto">
            <a:xfrm>
              <a:off x="2024253" y="3002573"/>
              <a:ext cx="234737" cy="309755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09" name="Line 135"/>
            <p:cNvSpPr>
              <a:spLocks noChangeShapeType="1"/>
            </p:cNvSpPr>
            <p:nvPr/>
          </p:nvSpPr>
          <p:spPr bwMode="auto">
            <a:xfrm flipV="1">
              <a:off x="2229950" y="3118731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0" name="Freeform 136"/>
            <p:cNvSpPr>
              <a:spLocks/>
            </p:cNvSpPr>
            <p:nvPr/>
          </p:nvSpPr>
          <p:spPr bwMode="auto">
            <a:xfrm>
              <a:off x="2041193" y="3196170"/>
              <a:ext cx="62919" cy="154878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1" name="Freeform 137"/>
            <p:cNvSpPr>
              <a:spLocks/>
            </p:cNvSpPr>
            <p:nvPr/>
          </p:nvSpPr>
          <p:spPr bwMode="auto">
            <a:xfrm>
              <a:off x="2229950" y="3157450"/>
              <a:ext cx="29040" cy="174237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FABB5C5-D00B-71F0-09B8-744BBA4D8A9D}"/>
              </a:ext>
            </a:extLst>
          </p:cNvPr>
          <p:cNvGrpSpPr/>
          <p:nvPr/>
        </p:nvGrpSpPr>
        <p:grpSpPr>
          <a:xfrm>
            <a:off x="2313503" y="2758554"/>
            <a:ext cx="220217" cy="755028"/>
            <a:chOff x="2479206" y="2983213"/>
            <a:chExt cx="220217" cy="755028"/>
          </a:xfrm>
        </p:grpSpPr>
        <p:sp>
          <p:nvSpPr>
            <p:cNvPr id="23612" name="Freeform 138"/>
            <p:cNvSpPr>
              <a:spLocks/>
            </p:cNvSpPr>
            <p:nvPr/>
          </p:nvSpPr>
          <p:spPr bwMode="auto">
            <a:xfrm>
              <a:off x="2527606" y="3660802"/>
              <a:ext cx="171817" cy="77439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3" name="Freeform 139"/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4" name="Freeform 140"/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5" name="Freeform 141"/>
            <p:cNvSpPr>
              <a:spLocks/>
            </p:cNvSpPr>
            <p:nvPr/>
          </p:nvSpPr>
          <p:spPr bwMode="auto">
            <a:xfrm>
              <a:off x="2510666" y="3351047"/>
              <a:ext cx="142778" cy="329115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6" name="Freeform 142"/>
            <p:cNvSpPr>
              <a:spLocks/>
            </p:cNvSpPr>
            <p:nvPr/>
          </p:nvSpPr>
          <p:spPr bwMode="auto">
            <a:xfrm>
              <a:off x="2590525" y="3447846"/>
              <a:ext cx="14520" cy="212957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7" name="Freeform 143"/>
            <p:cNvSpPr>
              <a:spLocks/>
            </p:cNvSpPr>
            <p:nvPr/>
          </p:nvSpPr>
          <p:spPr bwMode="auto">
            <a:xfrm>
              <a:off x="2527606" y="3021933"/>
              <a:ext cx="77439" cy="11615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8" name="Freeform 144"/>
            <p:cNvSpPr>
              <a:spLocks/>
            </p:cNvSpPr>
            <p:nvPr/>
          </p:nvSpPr>
          <p:spPr bwMode="auto">
            <a:xfrm>
              <a:off x="2510666" y="2983213"/>
              <a:ext cx="111318" cy="96798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19" name="Freeform 145"/>
            <p:cNvSpPr>
              <a:spLocks/>
            </p:cNvSpPr>
            <p:nvPr/>
          </p:nvSpPr>
          <p:spPr bwMode="auto">
            <a:xfrm>
              <a:off x="2542125" y="3099371"/>
              <a:ext cx="48399" cy="58079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0" name="Freeform 146"/>
            <p:cNvSpPr>
              <a:spLocks/>
            </p:cNvSpPr>
            <p:nvPr/>
          </p:nvSpPr>
          <p:spPr bwMode="auto">
            <a:xfrm>
              <a:off x="2479206" y="3138091"/>
              <a:ext cx="188757" cy="23231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1" name="Line 147"/>
            <p:cNvSpPr>
              <a:spLocks noChangeShapeType="1"/>
            </p:cNvSpPr>
            <p:nvPr/>
          </p:nvSpPr>
          <p:spPr bwMode="auto">
            <a:xfrm flipV="1">
              <a:off x="2636504" y="3234889"/>
              <a:ext cx="2420" cy="19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2" name="Freeform 148"/>
            <p:cNvSpPr>
              <a:spLocks/>
            </p:cNvSpPr>
            <p:nvPr/>
          </p:nvSpPr>
          <p:spPr bwMode="auto">
            <a:xfrm>
              <a:off x="2479206" y="3273608"/>
              <a:ext cx="62919" cy="135518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23" name="Freeform 149"/>
            <p:cNvSpPr>
              <a:spLocks/>
            </p:cNvSpPr>
            <p:nvPr/>
          </p:nvSpPr>
          <p:spPr bwMode="auto">
            <a:xfrm>
              <a:off x="2636504" y="3254249"/>
              <a:ext cx="31460" cy="135518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561" name="AutoShape 154"/>
          <p:cNvSpPr>
            <a:spLocks noChangeArrowheads="1"/>
          </p:cNvSpPr>
          <p:nvPr/>
        </p:nvSpPr>
        <p:spPr bwMode="auto">
          <a:xfrm>
            <a:off x="2728277" y="2666253"/>
            <a:ext cx="580791" cy="348475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sp>
        <p:nvSpPr>
          <p:cNvPr id="23563" name="Text Box 159"/>
          <p:cNvSpPr txBox="1">
            <a:spLocks noChangeArrowheads="1"/>
          </p:cNvSpPr>
          <p:nvPr/>
        </p:nvSpPr>
        <p:spPr bwMode="auto">
          <a:xfrm>
            <a:off x="228599" y="1023912"/>
            <a:ext cx="869552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342900" indent="-342900" eaLnBrk="1" hangingPunct="1">
              <a:buFont typeface="Arial" panose="020B0604020202020204" pitchFamily="34" charset="0"/>
              <a:buChar char="•"/>
            </a:pPr>
            <a:r>
              <a:rPr lang="en-US" altLang="ko-KR" dirty="0">
                <a:latin typeface="Comic Sans MS" panose="030F0902030302020204" pitchFamily="66" charset="0"/>
                <a:ea typeface="굴림" charset="-127"/>
              </a:rPr>
              <a:t>An </a:t>
            </a:r>
            <a:r>
              <a:rPr lang="en-US" altLang="ko-KR" b="1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algorithm</a:t>
            </a:r>
            <a:r>
              <a:rPr lang="en-US" altLang="ko-KR" dirty="0">
                <a:latin typeface="Comic Sans MS" panose="030F0902030302020204" pitchFamily="66" charset="0"/>
                <a:ea typeface="굴림" charset="-127"/>
              </a:rPr>
              <a:t> is a step-by-step procedure for solving a problem in a finite amount of time.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3CAA1B-DBFE-C1E1-A37F-740E431AA6AF}"/>
              </a:ext>
            </a:extLst>
          </p:cNvPr>
          <p:cNvSpPr txBox="1">
            <a:spLocks noChangeArrowheads="1"/>
          </p:cNvSpPr>
          <p:nvPr/>
        </p:nvSpPr>
        <p:spPr>
          <a:xfrm>
            <a:off x="228599" y="210209"/>
            <a:ext cx="8686799" cy="732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0" i="0" kern="1200">
                <a:solidFill>
                  <a:srgbClr val="007B3B"/>
                </a:solidFill>
                <a:latin typeface="Comic Sans MS" panose="030F0902030302020204" pitchFamily="66" charset="0"/>
                <a:ea typeface="+mj-ea"/>
                <a:cs typeface="+mj-cs"/>
              </a:defRPr>
            </a:lvl1pPr>
          </a:lstStyle>
          <a:p>
            <a:r>
              <a:rPr lang="en-US" altLang="ko-KR" sz="3600" dirty="0">
                <a:ea typeface="굴림" charset="-127"/>
              </a:rPr>
              <a:t>What Is An Algorithm?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344DB99-E879-7328-0D22-FBCA68259EE3}"/>
              </a:ext>
            </a:extLst>
          </p:cNvPr>
          <p:cNvSpPr/>
          <p:nvPr/>
        </p:nvSpPr>
        <p:spPr>
          <a:xfrm>
            <a:off x="219869" y="4070604"/>
            <a:ext cx="8802211" cy="2533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Input: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Zero or more quantities (externally produced)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Output: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One or more quantities 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Definiteness: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Clarity, precision of each instruction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Finiteness: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The algorithm has to stop after a finite (may be very large) number of steps</a:t>
            </a:r>
          </a:p>
          <a:p>
            <a:pPr marL="971574" lvl="1" indent="-514362">
              <a:spcAft>
                <a:spcPts val="600"/>
              </a:spcAft>
              <a:buFont typeface="Courier New" panose="02070309020205020404" pitchFamily="49" charset="0"/>
              <a:buChar char="o"/>
            </a:pPr>
            <a:r>
              <a:rPr lang="en-US" sz="2000" b="1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Effectiveness:</a:t>
            </a:r>
            <a:r>
              <a:rPr lang="en-US" sz="2000" dirty="0">
                <a:solidFill>
                  <a:schemeClr val="tx1"/>
                </a:solidFill>
                <a:latin typeface="Comic Sans MS" panose="030F0902030302020204" pitchFamily="66" charset="0"/>
                <a:cs typeface="Arial" panose="020B0604020202020204" pitchFamily="34" charset="0"/>
              </a:rPr>
              <a:t> Each instruction has to be basic enough and feasible</a:t>
            </a:r>
            <a:endParaRPr lang="en-US" sz="2000" dirty="0">
              <a:solidFill>
                <a:srgbClr val="FF0000"/>
              </a:solidFill>
              <a:latin typeface="Comic Sans MS" panose="030F0902030302020204" pitchFamily="66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D675EE-70B4-4B1B-66F7-40CE28D70949}"/>
              </a:ext>
            </a:extLst>
          </p:cNvPr>
          <p:cNvGrpSpPr/>
          <p:nvPr/>
        </p:nvGrpSpPr>
        <p:grpSpPr>
          <a:xfrm>
            <a:off x="6092008" y="2772265"/>
            <a:ext cx="220217" cy="755028"/>
            <a:chOff x="2479206" y="2983213"/>
            <a:chExt cx="220217" cy="755028"/>
          </a:xfrm>
        </p:grpSpPr>
        <p:sp>
          <p:nvSpPr>
            <p:cNvPr id="19" name="Freeform 138">
              <a:extLst>
                <a:ext uri="{FF2B5EF4-FFF2-40B4-BE49-F238E27FC236}">
                  <a16:creationId xmlns:a16="http://schemas.microsoft.com/office/drawing/2014/main" id="{FD63DF89-ADB1-6FB9-D4D4-70BEFE412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606" y="3660802"/>
              <a:ext cx="171817" cy="77439"/>
            </a:xfrm>
            <a:custGeom>
              <a:avLst/>
              <a:gdLst>
                <a:gd name="T0" fmla="*/ 6 w 71"/>
                <a:gd name="T1" fmla="*/ 8 h 32"/>
                <a:gd name="T2" fmla="*/ 0 w 71"/>
                <a:gd name="T3" fmla="*/ 16 h 32"/>
                <a:gd name="T4" fmla="*/ 0 w 71"/>
                <a:gd name="T5" fmla="*/ 24 h 32"/>
                <a:gd name="T6" fmla="*/ 13 w 71"/>
                <a:gd name="T7" fmla="*/ 24 h 32"/>
                <a:gd name="T8" fmla="*/ 19 w 71"/>
                <a:gd name="T9" fmla="*/ 32 h 32"/>
                <a:gd name="T10" fmla="*/ 32 w 71"/>
                <a:gd name="T11" fmla="*/ 24 h 32"/>
                <a:gd name="T12" fmla="*/ 39 w 71"/>
                <a:gd name="T13" fmla="*/ 24 h 32"/>
                <a:gd name="T14" fmla="*/ 45 w 71"/>
                <a:gd name="T15" fmla="*/ 24 h 32"/>
                <a:gd name="T16" fmla="*/ 52 w 71"/>
                <a:gd name="T17" fmla="*/ 24 h 32"/>
                <a:gd name="T18" fmla="*/ 65 w 71"/>
                <a:gd name="T19" fmla="*/ 24 h 32"/>
                <a:gd name="T20" fmla="*/ 71 w 71"/>
                <a:gd name="T21" fmla="*/ 16 h 32"/>
                <a:gd name="T22" fmla="*/ 65 w 71"/>
                <a:gd name="T23" fmla="*/ 8 h 32"/>
                <a:gd name="T24" fmla="*/ 58 w 71"/>
                <a:gd name="T25" fmla="*/ 8 h 32"/>
                <a:gd name="T26" fmla="*/ 52 w 71"/>
                <a:gd name="T27" fmla="*/ 0 h 32"/>
                <a:gd name="T28" fmla="*/ 45 w 71"/>
                <a:gd name="T29" fmla="*/ 0 h 32"/>
                <a:gd name="T30" fmla="*/ 39 w 71"/>
                <a:gd name="T31" fmla="*/ 0 h 32"/>
                <a:gd name="T32" fmla="*/ 26 w 71"/>
                <a:gd name="T33" fmla="*/ 0 h 32"/>
                <a:gd name="T34" fmla="*/ 19 w 71"/>
                <a:gd name="T35" fmla="*/ 0 h 32"/>
                <a:gd name="T36" fmla="*/ 13 w 71"/>
                <a:gd name="T37" fmla="*/ 8 h 32"/>
                <a:gd name="T38" fmla="*/ 6 w 71"/>
                <a:gd name="T39" fmla="*/ 8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1"/>
                <a:gd name="T61" fmla="*/ 0 h 32"/>
                <a:gd name="T62" fmla="*/ 71 w 71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1" h="32">
                  <a:moveTo>
                    <a:pt x="6" y="8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13" y="24"/>
                  </a:lnTo>
                  <a:lnTo>
                    <a:pt x="19" y="32"/>
                  </a:lnTo>
                  <a:lnTo>
                    <a:pt x="32" y="24"/>
                  </a:lnTo>
                  <a:lnTo>
                    <a:pt x="39" y="24"/>
                  </a:lnTo>
                  <a:lnTo>
                    <a:pt x="45" y="24"/>
                  </a:lnTo>
                  <a:lnTo>
                    <a:pt x="52" y="24"/>
                  </a:lnTo>
                  <a:lnTo>
                    <a:pt x="65" y="24"/>
                  </a:lnTo>
                  <a:lnTo>
                    <a:pt x="71" y="16"/>
                  </a:lnTo>
                  <a:lnTo>
                    <a:pt x="65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0"/>
                  </a:lnTo>
                  <a:lnTo>
                    <a:pt x="39" y="0"/>
                  </a:lnTo>
                  <a:lnTo>
                    <a:pt x="26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0" name="Freeform 139">
              <a:extLst>
                <a:ext uri="{FF2B5EF4-FFF2-40B4-BE49-F238E27FC236}">
                  <a16:creationId xmlns:a16="http://schemas.microsoft.com/office/drawing/2014/main" id="{3CDA7F3C-4DAD-E742-1675-6686775CC9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1" name="Freeform 140">
              <a:extLst>
                <a:ext uri="{FF2B5EF4-FFF2-40B4-BE49-F238E27FC236}">
                  <a16:creationId xmlns:a16="http://schemas.microsoft.com/office/drawing/2014/main" id="{5803A085-E952-179A-0A64-0DC959A41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6 w 13"/>
                <a:gd name="T5" fmla="*/ 8 h 24"/>
                <a:gd name="T6" fmla="*/ 0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6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2" name="Freeform 141">
              <a:extLst>
                <a:ext uri="{FF2B5EF4-FFF2-40B4-BE49-F238E27FC236}">
                  <a16:creationId xmlns:a16="http://schemas.microsoft.com/office/drawing/2014/main" id="{20B2006E-95F0-06DB-4BD3-FBD5D122413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666" y="3351047"/>
              <a:ext cx="142778" cy="329115"/>
            </a:xfrm>
            <a:custGeom>
              <a:avLst/>
              <a:gdLst>
                <a:gd name="T0" fmla="*/ 0 w 59"/>
                <a:gd name="T1" fmla="*/ 0 h 136"/>
                <a:gd name="T2" fmla="*/ 0 w 59"/>
                <a:gd name="T3" fmla="*/ 24 h 136"/>
                <a:gd name="T4" fmla="*/ 7 w 59"/>
                <a:gd name="T5" fmla="*/ 40 h 136"/>
                <a:gd name="T6" fmla="*/ 7 w 59"/>
                <a:gd name="T7" fmla="*/ 96 h 136"/>
                <a:gd name="T8" fmla="*/ 7 w 59"/>
                <a:gd name="T9" fmla="*/ 128 h 136"/>
                <a:gd name="T10" fmla="*/ 13 w 59"/>
                <a:gd name="T11" fmla="*/ 136 h 136"/>
                <a:gd name="T12" fmla="*/ 20 w 59"/>
                <a:gd name="T13" fmla="*/ 136 h 136"/>
                <a:gd name="T14" fmla="*/ 26 w 59"/>
                <a:gd name="T15" fmla="*/ 128 h 136"/>
                <a:gd name="T16" fmla="*/ 33 w 59"/>
                <a:gd name="T17" fmla="*/ 128 h 136"/>
                <a:gd name="T18" fmla="*/ 46 w 59"/>
                <a:gd name="T19" fmla="*/ 136 h 136"/>
                <a:gd name="T20" fmla="*/ 52 w 59"/>
                <a:gd name="T21" fmla="*/ 128 h 136"/>
                <a:gd name="T22" fmla="*/ 59 w 59"/>
                <a:gd name="T23" fmla="*/ 120 h 136"/>
                <a:gd name="T24" fmla="*/ 59 w 59"/>
                <a:gd name="T25" fmla="*/ 88 h 136"/>
                <a:gd name="T26" fmla="*/ 59 w 59"/>
                <a:gd name="T27" fmla="*/ 72 h 136"/>
                <a:gd name="T28" fmla="*/ 52 w 59"/>
                <a:gd name="T29" fmla="*/ 0 h 136"/>
                <a:gd name="T30" fmla="*/ 52 w 59"/>
                <a:gd name="T31" fmla="*/ 8 h 136"/>
                <a:gd name="T32" fmla="*/ 33 w 59"/>
                <a:gd name="T33" fmla="*/ 8 h 136"/>
                <a:gd name="T34" fmla="*/ 20 w 59"/>
                <a:gd name="T35" fmla="*/ 8 h 136"/>
                <a:gd name="T36" fmla="*/ 0 w 59"/>
                <a:gd name="T37" fmla="*/ 0 h 1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9"/>
                <a:gd name="T58" fmla="*/ 0 h 136"/>
                <a:gd name="T59" fmla="*/ 59 w 59"/>
                <a:gd name="T60" fmla="*/ 136 h 1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9" h="136">
                  <a:moveTo>
                    <a:pt x="0" y="0"/>
                  </a:moveTo>
                  <a:lnTo>
                    <a:pt x="0" y="24"/>
                  </a:lnTo>
                  <a:lnTo>
                    <a:pt x="7" y="40"/>
                  </a:lnTo>
                  <a:lnTo>
                    <a:pt x="7" y="96"/>
                  </a:lnTo>
                  <a:lnTo>
                    <a:pt x="7" y="128"/>
                  </a:lnTo>
                  <a:lnTo>
                    <a:pt x="13" y="136"/>
                  </a:lnTo>
                  <a:lnTo>
                    <a:pt x="20" y="136"/>
                  </a:lnTo>
                  <a:lnTo>
                    <a:pt x="26" y="128"/>
                  </a:lnTo>
                  <a:lnTo>
                    <a:pt x="33" y="128"/>
                  </a:lnTo>
                  <a:lnTo>
                    <a:pt x="46" y="136"/>
                  </a:lnTo>
                  <a:lnTo>
                    <a:pt x="52" y="128"/>
                  </a:lnTo>
                  <a:lnTo>
                    <a:pt x="59" y="120"/>
                  </a:lnTo>
                  <a:lnTo>
                    <a:pt x="59" y="88"/>
                  </a:lnTo>
                  <a:lnTo>
                    <a:pt x="59" y="72"/>
                  </a:lnTo>
                  <a:lnTo>
                    <a:pt x="52" y="0"/>
                  </a:lnTo>
                  <a:lnTo>
                    <a:pt x="52" y="8"/>
                  </a:lnTo>
                  <a:lnTo>
                    <a:pt x="33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" name="Freeform 142">
              <a:extLst>
                <a:ext uri="{FF2B5EF4-FFF2-40B4-BE49-F238E27FC236}">
                  <a16:creationId xmlns:a16="http://schemas.microsoft.com/office/drawing/2014/main" id="{BDEBD23B-31EB-276D-1FF4-E978149F1A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0525" y="3447846"/>
              <a:ext cx="14520" cy="212957"/>
            </a:xfrm>
            <a:custGeom>
              <a:avLst/>
              <a:gdLst>
                <a:gd name="T0" fmla="*/ 0 w 6"/>
                <a:gd name="T1" fmla="*/ 88 h 88"/>
                <a:gd name="T2" fmla="*/ 6 w 6"/>
                <a:gd name="T3" fmla="*/ 32 h 88"/>
                <a:gd name="T4" fmla="*/ 6 w 6"/>
                <a:gd name="T5" fmla="*/ 0 h 88"/>
                <a:gd name="T6" fmla="*/ 0 60000 65536"/>
                <a:gd name="T7" fmla="*/ 0 60000 65536"/>
                <a:gd name="T8" fmla="*/ 0 60000 65536"/>
                <a:gd name="T9" fmla="*/ 0 w 6"/>
                <a:gd name="T10" fmla="*/ 0 h 88"/>
                <a:gd name="T11" fmla="*/ 6 w 6"/>
                <a:gd name="T12" fmla="*/ 88 h 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88">
                  <a:moveTo>
                    <a:pt x="0" y="88"/>
                  </a:moveTo>
                  <a:lnTo>
                    <a:pt x="6" y="32"/>
                  </a:lnTo>
                  <a:lnTo>
                    <a:pt x="6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Freeform 143">
              <a:extLst>
                <a:ext uri="{FF2B5EF4-FFF2-40B4-BE49-F238E27FC236}">
                  <a16:creationId xmlns:a16="http://schemas.microsoft.com/office/drawing/2014/main" id="{C7037671-EAD4-5318-969F-1ACCDFA90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7606" y="3021933"/>
              <a:ext cx="77439" cy="116158"/>
            </a:xfrm>
            <a:custGeom>
              <a:avLst/>
              <a:gdLst>
                <a:gd name="T0" fmla="*/ 6 w 32"/>
                <a:gd name="T1" fmla="*/ 16 h 48"/>
                <a:gd name="T2" fmla="*/ 6 w 32"/>
                <a:gd name="T3" fmla="*/ 16 h 48"/>
                <a:gd name="T4" fmla="*/ 0 w 32"/>
                <a:gd name="T5" fmla="*/ 24 h 48"/>
                <a:gd name="T6" fmla="*/ 0 w 32"/>
                <a:gd name="T7" fmla="*/ 24 h 48"/>
                <a:gd name="T8" fmla="*/ 6 w 32"/>
                <a:gd name="T9" fmla="*/ 32 h 48"/>
                <a:gd name="T10" fmla="*/ 6 w 32"/>
                <a:gd name="T11" fmla="*/ 40 h 48"/>
                <a:gd name="T12" fmla="*/ 19 w 32"/>
                <a:gd name="T13" fmla="*/ 48 h 48"/>
                <a:gd name="T14" fmla="*/ 32 w 32"/>
                <a:gd name="T15" fmla="*/ 48 h 48"/>
                <a:gd name="T16" fmla="*/ 32 w 32"/>
                <a:gd name="T17" fmla="*/ 40 h 48"/>
                <a:gd name="T18" fmla="*/ 32 w 32"/>
                <a:gd name="T19" fmla="*/ 32 h 48"/>
                <a:gd name="T20" fmla="*/ 32 w 32"/>
                <a:gd name="T21" fmla="*/ 16 h 48"/>
                <a:gd name="T22" fmla="*/ 32 w 32"/>
                <a:gd name="T23" fmla="*/ 0 h 48"/>
                <a:gd name="T24" fmla="*/ 13 w 32"/>
                <a:gd name="T25" fmla="*/ 8 h 48"/>
                <a:gd name="T26" fmla="*/ 6 w 32"/>
                <a:gd name="T27" fmla="*/ 8 h 48"/>
                <a:gd name="T28" fmla="*/ 6 w 32"/>
                <a:gd name="T29" fmla="*/ 16 h 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48"/>
                <a:gd name="T47" fmla="*/ 32 w 32"/>
                <a:gd name="T48" fmla="*/ 48 h 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48">
                  <a:moveTo>
                    <a:pt x="6" y="16"/>
                  </a:moveTo>
                  <a:lnTo>
                    <a:pt x="6" y="16"/>
                  </a:lnTo>
                  <a:lnTo>
                    <a:pt x="0" y="24"/>
                  </a:lnTo>
                  <a:lnTo>
                    <a:pt x="6" y="32"/>
                  </a:lnTo>
                  <a:lnTo>
                    <a:pt x="6" y="40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Freeform 144">
              <a:extLst>
                <a:ext uri="{FF2B5EF4-FFF2-40B4-BE49-F238E27FC236}">
                  <a16:creationId xmlns:a16="http://schemas.microsoft.com/office/drawing/2014/main" id="{5338B6FD-1114-CAEB-472A-53C051CF818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0666" y="2983213"/>
              <a:ext cx="111318" cy="96798"/>
            </a:xfrm>
            <a:custGeom>
              <a:avLst/>
              <a:gdLst>
                <a:gd name="T0" fmla="*/ 39 w 46"/>
                <a:gd name="T1" fmla="*/ 32 h 40"/>
                <a:gd name="T2" fmla="*/ 46 w 46"/>
                <a:gd name="T3" fmla="*/ 24 h 40"/>
                <a:gd name="T4" fmla="*/ 46 w 46"/>
                <a:gd name="T5" fmla="*/ 16 h 40"/>
                <a:gd name="T6" fmla="*/ 39 w 46"/>
                <a:gd name="T7" fmla="*/ 8 h 40"/>
                <a:gd name="T8" fmla="*/ 33 w 46"/>
                <a:gd name="T9" fmla="*/ 0 h 40"/>
                <a:gd name="T10" fmla="*/ 20 w 46"/>
                <a:gd name="T11" fmla="*/ 0 h 40"/>
                <a:gd name="T12" fmla="*/ 13 w 46"/>
                <a:gd name="T13" fmla="*/ 0 h 40"/>
                <a:gd name="T14" fmla="*/ 7 w 46"/>
                <a:gd name="T15" fmla="*/ 8 h 40"/>
                <a:gd name="T16" fmla="*/ 7 w 46"/>
                <a:gd name="T17" fmla="*/ 0 h 40"/>
                <a:gd name="T18" fmla="*/ 7 w 46"/>
                <a:gd name="T19" fmla="*/ 8 h 40"/>
                <a:gd name="T20" fmla="*/ 0 w 46"/>
                <a:gd name="T21" fmla="*/ 8 h 40"/>
                <a:gd name="T22" fmla="*/ 7 w 46"/>
                <a:gd name="T23" fmla="*/ 8 h 40"/>
                <a:gd name="T24" fmla="*/ 0 w 46"/>
                <a:gd name="T25" fmla="*/ 16 h 40"/>
                <a:gd name="T26" fmla="*/ 0 w 46"/>
                <a:gd name="T27" fmla="*/ 32 h 40"/>
                <a:gd name="T28" fmla="*/ 7 w 46"/>
                <a:gd name="T29" fmla="*/ 40 h 40"/>
                <a:gd name="T30" fmla="*/ 7 w 46"/>
                <a:gd name="T31" fmla="*/ 40 h 40"/>
                <a:gd name="T32" fmla="*/ 13 w 46"/>
                <a:gd name="T33" fmla="*/ 32 h 40"/>
                <a:gd name="T34" fmla="*/ 13 w 46"/>
                <a:gd name="T35" fmla="*/ 32 h 40"/>
                <a:gd name="T36" fmla="*/ 13 w 46"/>
                <a:gd name="T37" fmla="*/ 24 h 40"/>
                <a:gd name="T38" fmla="*/ 20 w 46"/>
                <a:gd name="T39" fmla="*/ 24 h 40"/>
                <a:gd name="T40" fmla="*/ 39 w 46"/>
                <a:gd name="T41" fmla="*/ 16 h 40"/>
                <a:gd name="T42" fmla="*/ 39 w 46"/>
                <a:gd name="T43" fmla="*/ 32 h 4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6"/>
                <a:gd name="T67" fmla="*/ 0 h 40"/>
                <a:gd name="T68" fmla="*/ 46 w 46"/>
                <a:gd name="T69" fmla="*/ 40 h 4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6" h="40">
                  <a:moveTo>
                    <a:pt x="39" y="32"/>
                  </a:moveTo>
                  <a:lnTo>
                    <a:pt x="46" y="24"/>
                  </a:lnTo>
                  <a:lnTo>
                    <a:pt x="46" y="16"/>
                  </a:lnTo>
                  <a:lnTo>
                    <a:pt x="39" y="8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0"/>
                  </a:lnTo>
                  <a:lnTo>
                    <a:pt x="7" y="8"/>
                  </a:lnTo>
                  <a:lnTo>
                    <a:pt x="7" y="0"/>
                  </a:lnTo>
                  <a:lnTo>
                    <a:pt x="7" y="8"/>
                  </a:lnTo>
                  <a:lnTo>
                    <a:pt x="0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7" y="40"/>
                  </a:lnTo>
                  <a:lnTo>
                    <a:pt x="13" y="32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39" y="16"/>
                  </a:lnTo>
                  <a:lnTo>
                    <a:pt x="39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Freeform 145">
              <a:extLst>
                <a:ext uri="{FF2B5EF4-FFF2-40B4-BE49-F238E27FC236}">
                  <a16:creationId xmlns:a16="http://schemas.microsoft.com/office/drawing/2014/main" id="{76748865-3831-03CB-6382-8135025F59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2125" y="3099371"/>
              <a:ext cx="48399" cy="58079"/>
            </a:xfrm>
            <a:custGeom>
              <a:avLst/>
              <a:gdLst>
                <a:gd name="T0" fmla="*/ 0 w 20"/>
                <a:gd name="T1" fmla="*/ 0 h 24"/>
                <a:gd name="T2" fmla="*/ 0 w 20"/>
                <a:gd name="T3" fmla="*/ 16 h 24"/>
                <a:gd name="T4" fmla="*/ 7 w 20"/>
                <a:gd name="T5" fmla="*/ 24 h 24"/>
                <a:gd name="T6" fmla="*/ 13 w 20"/>
                <a:gd name="T7" fmla="*/ 24 h 24"/>
                <a:gd name="T8" fmla="*/ 20 w 20"/>
                <a:gd name="T9" fmla="*/ 24 h 24"/>
                <a:gd name="T10" fmla="*/ 20 w 20"/>
                <a:gd name="T11" fmla="*/ 16 h 24"/>
                <a:gd name="T12" fmla="*/ 20 w 20"/>
                <a:gd name="T13" fmla="*/ 16 h 24"/>
                <a:gd name="T14" fmla="*/ 13 w 20"/>
                <a:gd name="T15" fmla="*/ 16 h 24"/>
                <a:gd name="T16" fmla="*/ 0 w 20"/>
                <a:gd name="T17" fmla="*/ 8 h 24"/>
                <a:gd name="T18" fmla="*/ 0 w 20"/>
                <a:gd name="T19" fmla="*/ 0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0"/>
                <a:gd name="T31" fmla="*/ 0 h 24"/>
                <a:gd name="T32" fmla="*/ 20 w 2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0" h="24">
                  <a:moveTo>
                    <a:pt x="0" y="0"/>
                  </a:moveTo>
                  <a:lnTo>
                    <a:pt x="0" y="16"/>
                  </a:lnTo>
                  <a:lnTo>
                    <a:pt x="7" y="24"/>
                  </a:lnTo>
                  <a:lnTo>
                    <a:pt x="13" y="24"/>
                  </a:lnTo>
                  <a:lnTo>
                    <a:pt x="20" y="24"/>
                  </a:lnTo>
                  <a:lnTo>
                    <a:pt x="20" y="16"/>
                  </a:lnTo>
                  <a:lnTo>
                    <a:pt x="13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Freeform 146">
              <a:extLst>
                <a:ext uri="{FF2B5EF4-FFF2-40B4-BE49-F238E27FC236}">
                  <a16:creationId xmlns:a16="http://schemas.microsoft.com/office/drawing/2014/main" id="{6C9BB9BB-5FA6-9A87-57BE-E7AC8D4511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06" y="3138091"/>
              <a:ext cx="188757" cy="232316"/>
            </a:xfrm>
            <a:custGeom>
              <a:avLst/>
              <a:gdLst>
                <a:gd name="T0" fmla="*/ 26 w 78"/>
                <a:gd name="T1" fmla="*/ 0 h 96"/>
                <a:gd name="T2" fmla="*/ 13 w 78"/>
                <a:gd name="T3" fmla="*/ 8 h 96"/>
                <a:gd name="T4" fmla="*/ 7 w 78"/>
                <a:gd name="T5" fmla="*/ 16 h 96"/>
                <a:gd name="T6" fmla="*/ 0 w 78"/>
                <a:gd name="T7" fmla="*/ 32 h 96"/>
                <a:gd name="T8" fmla="*/ 0 w 78"/>
                <a:gd name="T9" fmla="*/ 56 h 96"/>
                <a:gd name="T10" fmla="*/ 7 w 78"/>
                <a:gd name="T11" fmla="*/ 64 h 96"/>
                <a:gd name="T12" fmla="*/ 13 w 78"/>
                <a:gd name="T13" fmla="*/ 56 h 96"/>
                <a:gd name="T14" fmla="*/ 13 w 78"/>
                <a:gd name="T15" fmla="*/ 48 h 96"/>
                <a:gd name="T16" fmla="*/ 13 w 78"/>
                <a:gd name="T17" fmla="*/ 88 h 96"/>
                <a:gd name="T18" fmla="*/ 33 w 78"/>
                <a:gd name="T19" fmla="*/ 96 h 96"/>
                <a:gd name="T20" fmla="*/ 46 w 78"/>
                <a:gd name="T21" fmla="*/ 96 h 96"/>
                <a:gd name="T22" fmla="*/ 65 w 78"/>
                <a:gd name="T23" fmla="*/ 96 h 96"/>
                <a:gd name="T24" fmla="*/ 72 w 78"/>
                <a:gd name="T25" fmla="*/ 88 h 96"/>
                <a:gd name="T26" fmla="*/ 65 w 78"/>
                <a:gd name="T27" fmla="*/ 48 h 96"/>
                <a:gd name="T28" fmla="*/ 72 w 78"/>
                <a:gd name="T29" fmla="*/ 48 h 96"/>
                <a:gd name="T30" fmla="*/ 78 w 78"/>
                <a:gd name="T31" fmla="*/ 48 h 96"/>
                <a:gd name="T32" fmla="*/ 78 w 78"/>
                <a:gd name="T33" fmla="*/ 24 h 96"/>
                <a:gd name="T34" fmla="*/ 65 w 78"/>
                <a:gd name="T35" fmla="*/ 8 h 96"/>
                <a:gd name="T36" fmla="*/ 59 w 78"/>
                <a:gd name="T37" fmla="*/ 0 h 96"/>
                <a:gd name="T38" fmla="*/ 46 w 78"/>
                <a:gd name="T39" fmla="*/ 0 h 96"/>
                <a:gd name="T40" fmla="*/ 46 w 78"/>
                <a:gd name="T41" fmla="*/ 8 h 96"/>
                <a:gd name="T42" fmla="*/ 39 w 78"/>
                <a:gd name="T43" fmla="*/ 8 h 96"/>
                <a:gd name="T44" fmla="*/ 33 w 78"/>
                <a:gd name="T45" fmla="*/ 8 h 96"/>
                <a:gd name="T46" fmla="*/ 26 w 78"/>
                <a:gd name="T47" fmla="*/ 0 h 9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8"/>
                <a:gd name="T73" fmla="*/ 0 h 96"/>
                <a:gd name="T74" fmla="*/ 78 w 78"/>
                <a:gd name="T75" fmla="*/ 96 h 9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8" h="96">
                  <a:moveTo>
                    <a:pt x="26" y="0"/>
                  </a:moveTo>
                  <a:lnTo>
                    <a:pt x="13" y="8"/>
                  </a:lnTo>
                  <a:lnTo>
                    <a:pt x="7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7" y="64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88"/>
                  </a:lnTo>
                  <a:lnTo>
                    <a:pt x="33" y="96"/>
                  </a:lnTo>
                  <a:lnTo>
                    <a:pt x="46" y="96"/>
                  </a:lnTo>
                  <a:lnTo>
                    <a:pt x="65" y="96"/>
                  </a:lnTo>
                  <a:lnTo>
                    <a:pt x="72" y="88"/>
                  </a:lnTo>
                  <a:lnTo>
                    <a:pt x="65" y="48"/>
                  </a:lnTo>
                  <a:lnTo>
                    <a:pt x="72" y="48"/>
                  </a:lnTo>
                  <a:lnTo>
                    <a:pt x="78" y="48"/>
                  </a:lnTo>
                  <a:lnTo>
                    <a:pt x="78" y="24"/>
                  </a:lnTo>
                  <a:lnTo>
                    <a:pt x="65" y="8"/>
                  </a:lnTo>
                  <a:lnTo>
                    <a:pt x="59" y="0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39" y="8"/>
                  </a:lnTo>
                  <a:lnTo>
                    <a:pt x="3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147">
              <a:extLst>
                <a:ext uri="{FF2B5EF4-FFF2-40B4-BE49-F238E27FC236}">
                  <a16:creationId xmlns:a16="http://schemas.microsoft.com/office/drawing/2014/main" id="{BFA6BF9B-C2D5-7BCB-BC9A-2914184216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36504" y="3234889"/>
              <a:ext cx="2420" cy="19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Freeform 148">
              <a:extLst>
                <a:ext uri="{FF2B5EF4-FFF2-40B4-BE49-F238E27FC236}">
                  <a16:creationId xmlns:a16="http://schemas.microsoft.com/office/drawing/2014/main" id="{21257BA6-5924-53DC-9A66-D25CED7C1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9206" y="3273608"/>
              <a:ext cx="62919" cy="135518"/>
            </a:xfrm>
            <a:custGeom>
              <a:avLst/>
              <a:gdLst>
                <a:gd name="T0" fmla="*/ 13 w 26"/>
                <a:gd name="T1" fmla="*/ 0 h 56"/>
                <a:gd name="T2" fmla="*/ 13 w 26"/>
                <a:gd name="T3" fmla="*/ 24 h 56"/>
                <a:gd name="T4" fmla="*/ 26 w 26"/>
                <a:gd name="T5" fmla="*/ 48 h 56"/>
                <a:gd name="T6" fmla="*/ 20 w 26"/>
                <a:gd name="T7" fmla="*/ 56 h 56"/>
                <a:gd name="T8" fmla="*/ 0 w 26"/>
                <a:gd name="T9" fmla="*/ 24 h 56"/>
                <a:gd name="T10" fmla="*/ 0 w 26"/>
                <a:gd name="T11" fmla="*/ 0 h 56"/>
                <a:gd name="T12" fmla="*/ 7 w 26"/>
                <a:gd name="T13" fmla="*/ 8 h 56"/>
                <a:gd name="T14" fmla="*/ 13 w 26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56"/>
                <a:gd name="T26" fmla="*/ 26 w 2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56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20" y="56"/>
                  </a:lnTo>
                  <a:lnTo>
                    <a:pt x="0" y="24"/>
                  </a:lnTo>
                  <a:lnTo>
                    <a:pt x="0" y="0"/>
                  </a:lnTo>
                  <a:lnTo>
                    <a:pt x="7" y="8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Freeform 149">
              <a:extLst>
                <a:ext uri="{FF2B5EF4-FFF2-40B4-BE49-F238E27FC236}">
                  <a16:creationId xmlns:a16="http://schemas.microsoft.com/office/drawing/2014/main" id="{A862C95D-AB51-E29D-8B69-BFD31A3BC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6504" y="3254249"/>
              <a:ext cx="31460" cy="135518"/>
            </a:xfrm>
            <a:custGeom>
              <a:avLst/>
              <a:gdLst>
                <a:gd name="T0" fmla="*/ 13 w 13"/>
                <a:gd name="T1" fmla="*/ 0 h 56"/>
                <a:gd name="T2" fmla="*/ 13 w 13"/>
                <a:gd name="T3" fmla="*/ 24 h 56"/>
                <a:gd name="T4" fmla="*/ 0 w 13"/>
                <a:gd name="T5" fmla="*/ 56 h 56"/>
                <a:gd name="T6" fmla="*/ 0 w 13"/>
                <a:gd name="T7" fmla="*/ 48 h 56"/>
                <a:gd name="T8" fmla="*/ 7 w 13"/>
                <a:gd name="T9" fmla="*/ 40 h 56"/>
                <a:gd name="T10" fmla="*/ 0 w 13"/>
                <a:gd name="T11" fmla="*/ 0 h 56"/>
                <a:gd name="T12" fmla="*/ 7 w 13"/>
                <a:gd name="T13" fmla="*/ 0 h 56"/>
                <a:gd name="T14" fmla="*/ 13 w 13"/>
                <a:gd name="T15" fmla="*/ 0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3"/>
                <a:gd name="T25" fmla="*/ 0 h 56"/>
                <a:gd name="T26" fmla="*/ 13 w 13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3" h="56">
                  <a:moveTo>
                    <a:pt x="13" y="0"/>
                  </a:moveTo>
                  <a:lnTo>
                    <a:pt x="13" y="24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7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57C3142-6F22-B620-02BE-4DB51E0042EF}"/>
              </a:ext>
            </a:extLst>
          </p:cNvPr>
          <p:cNvGrpSpPr/>
          <p:nvPr/>
        </p:nvGrpSpPr>
        <p:grpSpPr>
          <a:xfrm>
            <a:off x="6512924" y="2630860"/>
            <a:ext cx="266196" cy="909905"/>
            <a:chOff x="2024253" y="2828336"/>
            <a:chExt cx="266196" cy="909905"/>
          </a:xfrm>
        </p:grpSpPr>
        <p:sp>
          <p:nvSpPr>
            <p:cNvPr id="32" name="Freeform 124">
              <a:extLst>
                <a:ext uri="{FF2B5EF4-FFF2-40B4-BE49-F238E27FC236}">
                  <a16:creationId xmlns:a16="http://schemas.microsoft.com/office/drawing/2014/main" id="{95F136C9-F8F8-24AA-8CC7-4D852AA8B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2" y="3641443"/>
              <a:ext cx="186337" cy="96798"/>
            </a:xfrm>
            <a:custGeom>
              <a:avLst/>
              <a:gdLst>
                <a:gd name="T0" fmla="*/ 0 w 77"/>
                <a:gd name="T1" fmla="*/ 8 h 40"/>
                <a:gd name="T2" fmla="*/ 0 w 77"/>
                <a:gd name="T3" fmla="*/ 24 h 40"/>
                <a:gd name="T4" fmla="*/ 0 w 77"/>
                <a:gd name="T5" fmla="*/ 32 h 40"/>
                <a:gd name="T6" fmla="*/ 13 w 77"/>
                <a:gd name="T7" fmla="*/ 32 h 40"/>
                <a:gd name="T8" fmla="*/ 19 w 77"/>
                <a:gd name="T9" fmla="*/ 40 h 40"/>
                <a:gd name="T10" fmla="*/ 39 w 77"/>
                <a:gd name="T11" fmla="*/ 32 h 40"/>
                <a:gd name="T12" fmla="*/ 39 w 77"/>
                <a:gd name="T13" fmla="*/ 24 h 40"/>
                <a:gd name="T14" fmla="*/ 58 w 77"/>
                <a:gd name="T15" fmla="*/ 32 h 40"/>
                <a:gd name="T16" fmla="*/ 64 w 77"/>
                <a:gd name="T17" fmla="*/ 32 h 40"/>
                <a:gd name="T18" fmla="*/ 77 w 77"/>
                <a:gd name="T19" fmla="*/ 32 h 40"/>
                <a:gd name="T20" fmla="*/ 77 w 77"/>
                <a:gd name="T21" fmla="*/ 24 h 40"/>
                <a:gd name="T22" fmla="*/ 77 w 77"/>
                <a:gd name="T23" fmla="*/ 16 h 40"/>
                <a:gd name="T24" fmla="*/ 71 w 77"/>
                <a:gd name="T25" fmla="*/ 8 h 40"/>
                <a:gd name="T26" fmla="*/ 58 w 77"/>
                <a:gd name="T27" fmla="*/ 8 h 40"/>
                <a:gd name="T28" fmla="*/ 52 w 77"/>
                <a:gd name="T29" fmla="*/ 0 h 40"/>
                <a:gd name="T30" fmla="*/ 45 w 77"/>
                <a:gd name="T31" fmla="*/ 8 h 40"/>
                <a:gd name="T32" fmla="*/ 26 w 77"/>
                <a:gd name="T33" fmla="*/ 0 h 40"/>
                <a:gd name="T34" fmla="*/ 19 w 77"/>
                <a:gd name="T35" fmla="*/ 8 h 40"/>
                <a:gd name="T36" fmla="*/ 6 w 77"/>
                <a:gd name="T37" fmla="*/ 8 h 40"/>
                <a:gd name="T38" fmla="*/ 0 w 77"/>
                <a:gd name="T39" fmla="*/ 8 h 4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77"/>
                <a:gd name="T61" fmla="*/ 0 h 40"/>
                <a:gd name="T62" fmla="*/ 77 w 77"/>
                <a:gd name="T63" fmla="*/ 40 h 4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77" h="40">
                  <a:moveTo>
                    <a:pt x="0" y="8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13" y="32"/>
                  </a:lnTo>
                  <a:lnTo>
                    <a:pt x="19" y="40"/>
                  </a:lnTo>
                  <a:lnTo>
                    <a:pt x="39" y="32"/>
                  </a:lnTo>
                  <a:lnTo>
                    <a:pt x="39" y="24"/>
                  </a:lnTo>
                  <a:lnTo>
                    <a:pt x="58" y="32"/>
                  </a:lnTo>
                  <a:lnTo>
                    <a:pt x="64" y="32"/>
                  </a:lnTo>
                  <a:lnTo>
                    <a:pt x="77" y="32"/>
                  </a:lnTo>
                  <a:lnTo>
                    <a:pt x="77" y="24"/>
                  </a:lnTo>
                  <a:lnTo>
                    <a:pt x="77" y="16"/>
                  </a:lnTo>
                  <a:lnTo>
                    <a:pt x="71" y="8"/>
                  </a:lnTo>
                  <a:lnTo>
                    <a:pt x="58" y="8"/>
                  </a:lnTo>
                  <a:lnTo>
                    <a:pt x="52" y="0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9" y="8"/>
                  </a:lnTo>
                  <a:lnTo>
                    <a:pt x="6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3" name="Oval 125">
              <a:extLst>
                <a:ext uri="{FF2B5EF4-FFF2-40B4-BE49-F238E27FC236}">
                  <a16:creationId xmlns:a16="http://schemas.microsoft.com/office/drawing/2014/main" id="{E695E2D2-419E-D518-211A-961B0791B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372" y="3668062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34" name="Oval 126">
              <a:extLst>
                <a:ext uri="{FF2B5EF4-FFF2-40B4-BE49-F238E27FC236}">
                  <a16:creationId xmlns:a16="http://schemas.microsoft.com/office/drawing/2014/main" id="{4C6B44B8-1C84-4CBE-94F3-CC2E8FEA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811" y="3668062"/>
              <a:ext cx="242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35" name="Freeform 127">
              <a:extLst>
                <a:ext uri="{FF2B5EF4-FFF2-40B4-BE49-F238E27FC236}">
                  <a16:creationId xmlns:a16="http://schemas.microsoft.com/office/drawing/2014/main" id="{E26E1F56-9045-D090-20BC-9D571B96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13 w 13"/>
                <a:gd name="T11" fmla="*/ 24 h 24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3"/>
                <a:gd name="T19" fmla="*/ 0 h 24"/>
                <a:gd name="T20" fmla="*/ 13 w 13"/>
                <a:gd name="T21" fmla="*/ 24 h 24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  <a:lnTo>
                    <a:pt x="13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Freeform 128">
              <a:extLst>
                <a:ext uri="{FF2B5EF4-FFF2-40B4-BE49-F238E27FC236}">
                  <a16:creationId xmlns:a16="http://schemas.microsoft.com/office/drawing/2014/main" id="{A1FE717D-A622-058A-0295-1E33D92882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7031" y="3660802"/>
              <a:ext cx="31460" cy="58079"/>
            </a:xfrm>
            <a:custGeom>
              <a:avLst/>
              <a:gdLst>
                <a:gd name="T0" fmla="*/ 13 w 13"/>
                <a:gd name="T1" fmla="*/ 24 h 24"/>
                <a:gd name="T2" fmla="*/ 13 w 13"/>
                <a:gd name="T3" fmla="*/ 16 h 24"/>
                <a:gd name="T4" fmla="*/ 13 w 13"/>
                <a:gd name="T5" fmla="*/ 8 h 24"/>
                <a:gd name="T6" fmla="*/ 6 w 13"/>
                <a:gd name="T7" fmla="*/ 8 h 24"/>
                <a:gd name="T8" fmla="*/ 0 w 13"/>
                <a:gd name="T9" fmla="*/ 0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"/>
                <a:gd name="T16" fmla="*/ 0 h 24"/>
                <a:gd name="T17" fmla="*/ 13 w 13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" h="24">
                  <a:moveTo>
                    <a:pt x="13" y="24"/>
                  </a:moveTo>
                  <a:lnTo>
                    <a:pt x="13" y="16"/>
                  </a:lnTo>
                  <a:lnTo>
                    <a:pt x="13" y="8"/>
                  </a:lnTo>
                  <a:lnTo>
                    <a:pt x="6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Freeform 129">
              <a:extLst>
                <a:ext uri="{FF2B5EF4-FFF2-40B4-BE49-F238E27FC236}">
                  <a16:creationId xmlns:a16="http://schemas.microsoft.com/office/drawing/2014/main" id="{E056EC67-0278-510C-F2D5-D6F2F906D10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7172" y="3292968"/>
              <a:ext cx="157298" cy="367834"/>
            </a:xfrm>
            <a:custGeom>
              <a:avLst/>
              <a:gdLst>
                <a:gd name="T0" fmla="*/ 0 w 65"/>
                <a:gd name="T1" fmla="*/ 0 h 152"/>
                <a:gd name="T2" fmla="*/ 0 w 65"/>
                <a:gd name="T3" fmla="*/ 16 h 152"/>
                <a:gd name="T4" fmla="*/ 0 w 65"/>
                <a:gd name="T5" fmla="*/ 40 h 152"/>
                <a:gd name="T6" fmla="*/ 0 w 65"/>
                <a:gd name="T7" fmla="*/ 104 h 152"/>
                <a:gd name="T8" fmla="*/ 0 w 65"/>
                <a:gd name="T9" fmla="*/ 144 h 152"/>
                <a:gd name="T10" fmla="*/ 7 w 65"/>
                <a:gd name="T11" fmla="*/ 152 h 152"/>
                <a:gd name="T12" fmla="*/ 20 w 65"/>
                <a:gd name="T13" fmla="*/ 152 h 152"/>
                <a:gd name="T14" fmla="*/ 33 w 65"/>
                <a:gd name="T15" fmla="*/ 152 h 152"/>
                <a:gd name="T16" fmla="*/ 39 w 65"/>
                <a:gd name="T17" fmla="*/ 144 h 152"/>
                <a:gd name="T18" fmla="*/ 52 w 65"/>
                <a:gd name="T19" fmla="*/ 152 h 152"/>
                <a:gd name="T20" fmla="*/ 59 w 65"/>
                <a:gd name="T21" fmla="*/ 152 h 152"/>
                <a:gd name="T22" fmla="*/ 65 w 65"/>
                <a:gd name="T23" fmla="*/ 144 h 152"/>
                <a:gd name="T24" fmla="*/ 65 w 65"/>
                <a:gd name="T25" fmla="*/ 96 h 152"/>
                <a:gd name="T26" fmla="*/ 65 w 65"/>
                <a:gd name="T27" fmla="*/ 80 h 152"/>
                <a:gd name="T28" fmla="*/ 59 w 65"/>
                <a:gd name="T29" fmla="*/ 0 h 152"/>
                <a:gd name="T30" fmla="*/ 59 w 65"/>
                <a:gd name="T31" fmla="*/ 0 h 152"/>
                <a:gd name="T32" fmla="*/ 39 w 65"/>
                <a:gd name="T33" fmla="*/ 8 h 152"/>
                <a:gd name="T34" fmla="*/ 20 w 65"/>
                <a:gd name="T35" fmla="*/ 8 h 152"/>
                <a:gd name="T36" fmla="*/ 0 w 65"/>
                <a:gd name="T37" fmla="*/ 0 h 15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65"/>
                <a:gd name="T58" fmla="*/ 0 h 152"/>
                <a:gd name="T59" fmla="*/ 65 w 65"/>
                <a:gd name="T60" fmla="*/ 152 h 15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65" h="152">
                  <a:moveTo>
                    <a:pt x="0" y="0"/>
                  </a:moveTo>
                  <a:lnTo>
                    <a:pt x="0" y="16"/>
                  </a:lnTo>
                  <a:lnTo>
                    <a:pt x="0" y="40"/>
                  </a:lnTo>
                  <a:lnTo>
                    <a:pt x="0" y="104"/>
                  </a:lnTo>
                  <a:lnTo>
                    <a:pt x="0" y="144"/>
                  </a:lnTo>
                  <a:lnTo>
                    <a:pt x="7" y="152"/>
                  </a:lnTo>
                  <a:lnTo>
                    <a:pt x="20" y="152"/>
                  </a:lnTo>
                  <a:lnTo>
                    <a:pt x="33" y="152"/>
                  </a:lnTo>
                  <a:lnTo>
                    <a:pt x="39" y="144"/>
                  </a:lnTo>
                  <a:lnTo>
                    <a:pt x="52" y="152"/>
                  </a:lnTo>
                  <a:lnTo>
                    <a:pt x="59" y="152"/>
                  </a:lnTo>
                  <a:lnTo>
                    <a:pt x="65" y="144"/>
                  </a:lnTo>
                  <a:lnTo>
                    <a:pt x="65" y="96"/>
                  </a:lnTo>
                  <a:lnTo>
                    <a:pt x="65" y="80"/>
                  </a:lnTo>
                  <a:lnTo>
                    <a:pt x="59" y="0"/>
                  </a:lnTo>
                  <a:lnTo>
                    <a:pt x="39" y="8"/>
                  </a:lnTo>
                  <a:lnTo>
                    <a:pt x="20" y="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Freeform 130">
              <a:extLst>
                <a:ext uri="{FF2B5EF4-FFF2-40B4-BE49-F238E27FC236}">
                  <a16:creationId xmlns:a16="http://schemas.microsoft.com/office/drawing/2014/main" id="{5007E4CF-FFAD-B86C-57EA-93E18E6C0E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1551" y="3409126"/>
              <a:ext cx="2420" cy="232316"/>
            </a:xfrm>
            <a:custGeom>
              <a:avLst/>
              <a:gdLst>
                <a:gd name="T0" fmla="*/ 0 w 1"/>
                <a:gd name="T1" fmla="*/ 96 h 96"/>
                <a:gd name="T2" fmla="*/ 0 w 1"/>
                <a:gd name="T3" fmla="*/ 32 h 96"/>
                <a:gd name="T4" fmla="*/ 0 w 1"/>
                <a:gd name="T5" fmla="*/ 0 h 96"/>
                <a:gd name="T6" fmla="*/ 0 60000 65536"/>
                <a:gd name="T7" fmla="*/ 0 60000 65536"/>
                <a:gd name="T8" fmla="*/ 0 60000 65536"/>
                <a:gd name="T9" fmla="*/ 0 w 1"/>
                <a:gd name="T10" fmla="*/ 0 h 96"/>
                <a:gd name="T11" fmla="*/ 1 w 1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96">
                  <a:moveTo>
                    <a:pt x="0" y="96"/>
                  </a:moveTo>
                  <a:lnTo>
                    <a:pt x="0" y="32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Freeform 131">
              <a:extLst>
                <a:ext uri="{FF2B5EF4-FFF2-40B4-BE49-F238E27FC236}">
                  <a16:creationId xmlns:a16="http://schemas.microsoft.com/office/drawing/2014/main" id="{C4919582-79E1-3146-0674-D95B07BD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04112" y="2886415"/>
              <a:ext cx="94379" cy="135518"/>
            </a:xfrm>
            <a:custGeom>
              <a:avLst/>
              <a:gdLst>
                <a:gd name="T0" fmla="*/ 6 w 39"/>
                <a:gd name="T1" fmla="*/ 24 h 56"/>
                <a:gd name="T2" fmla="*/ 0 w 39"/>
                <a:gd name="T3" fmla="*/ 16 h 56"/>
                <a:gd name="T4" fmla="*/ 0 w 39"/>
                <a:gd name="T5" fmla="*/ 24 h 56"/>
                <a:gd name="T6" fmla="*/ 0 w 39"/>
                <a:gd name="T7" fmla="*/ 32 h 56"/>
                <a:gd name="T8" fmla="*/ 6 w 39"/>
                <a:gd name="T9" fmla="*/ 32 h 56"/>
                <a:gd name="T10" fmla="*/ 6 w 39"/>
                <a:gd name="T11" fmla="*/ 48 h 56"/>
                <a:gd name="T12" fmla="*/ 19 w 39"/>
                <a:gd name="T13" fmla="*/ 56 h 56"/>
                <a:gd name="T14" fmla="*/ 32 w 39"/>
                <a:gd name="T15" fmla="*/ 48 h 56"/>
                <a:gd name="T16" fmla="*/ 39 w 39"/>
                <a:gd name="T17" fmla="*/ 48 h 56"/>
                <a:gd name="T18" fmla="*/ 39 w 39"/>
                <a:gd name="T19" fmla="*/ 32 h 56"/>
                <a:gd name="T20" fmla="*/ 39 w 39"/>
                <a:gd name="T21" fmla="*/ 16 h 56"/>
                <a:gd name="T22" fmla="*/ 32 w 39"/>
                <a:gd name="T23" fmla="*/ 0 h 56"/>
                <a:gd name="T24" fmla="*/ 13 w 39"/>
                <a:gd name="T25" fmla="*/ 8 h 56"/>
                <a:gd name="T26" fmla="*/ 6 w 39"/>
                <a:gd name="T27" fmla="*/ 8 h 56"/>
                <a:gd name="T28" fmla="*/ 6 w 39"/>
                <a:gd name="T29" fmla="*/ 24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9"/>
                <a:gd name="T46" fmla="*/ 0 h 56"/>
                <a:gd name="T47" fmla="*/ 39 w 39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9" h="56">
                  <a:moveTo>
                    <a:pt x="6" y="24"/>
                  </a:move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6" y="32"/>
                  </a:lnTo>
                  <a:lnTo>
                    <a:pt x="6" y="48"/>
                  </a:lnTo>
                  <a:lnTo>
                    <a:pt x="19" y="56"/>
                  </a:lnTo>
                  <a:lnTo>
                    <a:pt x="32" y="48"/>
                  </a:lnTo>
                  <a:lnTo>
                    <a:pt x="39" y="48"/>
                  </a:lnTo>
                  <a:lnTo>
                    <a:pt x="39" y="32"/>
                  </a:lnTo>
                  <a:lnTo>
                    <a:pt x="39" y="16"/>
                  </a:lnTo>
                  <a:lnTo>
                    <a:pt x="32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24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Freeform 132">
              <a:extLst>
                <a:ext uri="{FF2B5EF4-FFF2-40B4-BE49-F238E27FC236}">
                  <a16:creationId xmlns:a16="http://schemas.microsoft.com/office/drawing/2014/main" id="{3B2941C7-D145-7C85-6D00-39C72F5F95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72652" y="2828336"/>
              <a:ext cx="140358" cy="135518"/>
            </a:xfrm>
            <a:custGeom>
              <a:avLst/>
              <a:gdLst>
                <a:gd name="T0" fmla="*/ 52 w 58"/>
                <a:gd name="T1" fmla="*/ 40 h 56"/>
                <a:gd name="T2" fmla="*/ 52 w 58"/>
                <a:gd name="T3" fmla="*/ 32 h 56"/>
                <a:gd name="T4" fmla="*/ 58 w 58"/>
                <a:gd name="T5" fmla="*/ 16 h 56"/>
                <a:gd name="T6" fmla="*/ 52 w 58"/>
                <a:gd name="T7" fmla="*/ 8 h 56"/>
                <a:gd name="T8" fmla="*/ 45 w 58"/>
                <a:gd name="T9" fmla="*/ 8 h 56"/>
                <a:gd name="T10" fmla="*/ 26 w 58"/>
                <a:gd name="T11" fmla="*/ 0 h 56"/>
                <a:gd name="T12" fmla="*/ 13 w 58"/>
                <a:gd name="T13" fmla="*/ 8 h 56"/>
                <a:gd name="T14" fmla="*/ 13 w 58"/>
                <a:gd name="T15" fmla="*/ 8 h 56"/>
                <a:gd name="T16" fmla="*/ 6 w 58"/>
                <a:gd name="T17" fmla="*/ 8 h 56"/>
                <a:gd name="T18" fmla="*/ 13 w 58"/>
                <a:gd name="T19" fmla="*/ 8 h 56"/>
                <a:gd name="T20" fmla="*/ 6 w 58"/>
                <a:gd name="T21" fmla="*/ 8 h 56"/>
                <a:gd name="T22" fmla="*/ 6 w 58"/>
                <a:gd name="T23" fmla="*/ 16 h 56"/>
                <a:gd name="T24" fmla="*/ 6 w 58"/>
                <a:gd name="T25" fmla="*/ 16 h 56"/>
                <a:gd name="T26" fmla="*/ 0 w 58"/>
                <a:gd name="T27" fmla="*/ 40 h 56"/>
                <a:gd name="T28" fmla="*/ 13 w 58"/>
                <a:gd name="T29" fmla="*/ 56 h 56"/>
                <a:gd name="T30" fmla="*/ 13 w 58"/>
                <a:gd name="T31" fmla="*/ 48 h 56"/>
                <a:gd name="T32" fmla="*/ 13 w 58"/>
                <a:gd name="T33" fmla="*/ 40 h 56"/>
                <a:gd name="T34" fmla="*/ 19 w 58"/>
                <a:gd name="T35" fmla="*/ 48 h 56"/>
                <a:gd name="T36" fmla="*/ 19 w 58"/>
                <a:gd name="T37" fmla="*/ 32 h 56"/>
                <a:gd name="T38" fmla="*/ 26 w 58"/>
                <a:gd name="T39" fmla="*/ 32 h 56"/>
                <a:gd name="T40" fmla="*/ 45 w 58"/>
                <a:gd name="T41" fmla="*/ 24 h 56"/>
                <a:gd name="T42" fmla="*/ 52 w 58"/>
                <a:gd name="T43" fmla="*/ 40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8"/>
                <a:gd name="T67" fmla="*/ 0 h 56"/>
                <a:gd name="T68" fmla="*/ 58 w 58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8" h="56">
                  <a:moveTo>
                    <a:pt x="52" y="40"/>
                  </a:moveTo>
                  <a:lnTo>
                    <a:pt x="52" y="32"/>
                  </a:lnTo>
                  <a:lnTo>
                    <a:pt x="58" y="16"/>
                  </a:lnTo>
                  <a:lnTo>
                    <a:pt x="52" y="8"/>
                  </a:lnTo>
                  <a:lnTo>
                    <a:pt x="45" y="8"/>
                  </a:lnTo>
                  <a:lnTo>
                    <a:pt x="2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8"/>
                  </a:lnTo>
                  <a:lnTo>
                    <a:pt x="6" y="8"/>
                  </a:lnTo>
                  <a:lnTo>
                    <a:pt x="6" y="16"/>
                  </a:lnTo>
                  <a:lnTo>
                    <a:pt x="0" y="40"/>
                  </a:lnTo>
                  <a:lnTo>
                    <a:pt x="13" y="56"/>
                  </a:lnTo>
                  <a:lnTo>
                    <a:pt x="13" y="48"/>
                  </a:lnTo>
                  <a:lnTo>
                    <a:pt x="13" y="40"/>
                  </a:lnTo>
                  <a:lnTo>
                    <a:pt x="19" y="48"/>
                  </a:lnTo>
                  <a:lnTo>
                    <a:pt x="19" y="32"/>
                  </a:lnTo>
                  <a:lnTo>
                    <a:pt x="26" y="32"/>
                  </a:lnTo>
                  <a:lnTo>
                    <a:pt x="45" y="24"/>
                  </a:lnTo>
                  <a:lnTo>
                    <a:pt x="52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Freeform 133">
              <a:extLst>
                <a:ext uri="{FF2B5EF4-FFF2-40B4-BE49-F238E27FC236}">
                  <a16:creationId xmlns:a16="http://schemas.microsoft.com/office/drawing/2014/main" id="{FF3D3457-0104-045E-581B-FB1E0A66B59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632" y="2963853"/>
              <a:ext cx="62919" cy="77439"/>
            </a:xfrm>
            <a:custGeom>
              <a:avLst/>
              <a:gdLst>
                <a:gd name="T0" fmla="*/ 0 w 26"/>
                <a:gd name="T1" fmla="*/ 0 h 32"/>
                <a:gd name="T2" fmla="*/ 0 w 26"/>
                <a:gd name="T3" fmla="*/ 24 h 32"/>
                <a:gd name="T4" fmla="*/ 7 w 26"/>
                <a:gd name="T5" fmla="*/ 32 h 32"/>
                <a:gd name="T6" fmla="*/ 13 w 26"/>
                <a:gd name="T7" fmla="*/ 32 h 32"/>
                <a:gd name="T8" fmla="*/ 20 w 26"/>
                <a:gd name="T9" fmla="*/ 32 h 32"/>
                <a:gd name="T10" fmla="*/ 26 w 26"/>
                <a:gd name="T11" fmla="*/ 24 h 32"/>
                <a:gd name="T12" fmla="*/ 26 w 26"/>
                <a:gd name="T13" fmla="*/ 16 h 32"/>
                <a:gd name="T14" fmla="*/ 13 w 26"/>
                <a:gd name="T15" fmla="*/ 24 h 32"/>
                <a:gd name="T16" fmla="*/ 0 w 26"/>
                <a:gd name="T17" fmla="*/ 16 h 32"/>
                <a:gd name="T18" fmla="*/ 0 w 26"/>
                <a:gd name="T19" fmla="*/ 0 h 3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6"/>
                <a:gd name="T31" fmla="*/ 0 h 32"/>
                <a:gd name="T32" fmla="*/ 26 w 26"/>
                <a:gd name="T33" fmla="*/ 32 h 3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6" h="32">
                  <a:moveTo>
                    <a:pt x="0" y="0"/>
                  </a:moveTo>
                  <a:lnTo>
                    <a:pt x="0" y="24"/>
                  </a:lnTo>
                  <a:lnTo>
                    <a:pt x="7" y="32"/>
                  </a:lnTo>
                  <a:lnTo>
                    <a:pt x="13" y="32"/>
                  </a:lnTo>
                  <a:lnTo>
                    <a:pt x="20" y="32"/>
                  </a:lnTo>
                  <a:lnTo>
                    <a:pt x="26" y="24"/>
                  </a:lnTo>
                  <a:lnTo>
                    <a:pt x="26" y="16"/>
                  </a:lnTo>
                  <a:lnTo>
                    <a:pt x="13" y="24"/>
                  </a:lnTo>
                  <a:lnTo>
                    <a:pt x="0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2" name="Freeform 134">
              <a:extLst>
                <a:ext uri="{FF2B5EF4-FFF2-40B4-BE49-F238E27FC236}">
                  <a16:creationId xmlns:a16="http://schemas.microsoft.com/office/drawing/2014/main" id="{B3624A30-52D7-D580-8AEC-DCF6100F1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24253" y="3002573"/>
              <a:ext cx="234737" cy="309755"/>
            </a:xfrm>
            <a:custGeom>
              <a:avLst/>
              <a:gdLst>
                <a:gd name="T0" fmla="*/ 39 w 97"/>
                <a:gd name="T1" fmla="*/ 8 h 128"/>
                <a:gd name="T2" fmla="*/ 20 w 97"/>
                <a:gd name="T3" fmla="*/ 16 h 128"/>
                <a:gd name="T4" fmla="*/ 13 w 97"/>
                <a:gd name="T5" fmla="*/ 24 h 128"/>
                <a:gd name="T6" fmla="*/ 7 w 97"/>
                <a:gd name="T7" fmla="*/ 48 h 128"/>
                <a:gd name="T8" fmla="*/ 0 w 97"/>
                <a:gd name="T9" fmla="*/ 72 h 128"/>
                <a:gd name="T10" fmla="*/ 13 w 97"/>
                <a:gd name="T11" fmla="*/ 80 h 128"/>
                <a:gd name="T12" fmla="*/ 20 w 97"/>
                <a:gd name="T13" fmla="*/ 80 h 128"/>
                <a:gd name="T14" fmla="*/ 26 w 97"/>
                <a:gd name="T15" fmla="*/ 64 h 128"/>
                <a:gd name="T16" fmla="*/ 26 w 97"/>
                <a:gd name="T17" fmla="*/ 120 h 128"/>
                <a:gd name="T18" fmla="*/ 46 w 97"/>
                <a:gd name="T19" fmla="*/ 128 h 128"/>
                <a:gd name="T20" fmla="*/ 65 w 97"/>
                <a:gd name="T21" fmla="*/ 128 h 128"/>
                <a:gd name="T22" fmla="*/ 85 w 97"/>
                <a:gd name="T23" fmla="*/ 120 h 128"/>
                <a:gd name="T24" fmla="*/ 91 w 97"/>
                <a:gd name="T25" fmla="*/ 120 h 128"/>
                <a:gd name="T26" fmla="*/ 85 w 97"/>
                <a:gd name="T27" fmla="*/ 72 h 128"/>
                <a:gd name="T28" fmla="*/ 97 w 97"/>
                <a:gd name="T29" fmla="*/ 72 h 128"/>
                <a:gd name="T30" fmla="*/ 97 w 97"/>
                <a:gd name="T31" fmla="*/ 64 h 128"/>
                <a:gd name="T32" fmla="*/ 97 w 97"/>
                <a:gd name="T33" fmla="*/ 40 h 128"/>
                <a:gd name="T34" fmla="*/ 85 w 97"/>
                <a:gd name="T35" fmla="*/ 16 h 128"/>
                <a:gd name="T36" fmla="*/ 72 w 97"/>
                <a:gd name="T37" fmla="*/ 8 h 128"/>
                <a:gd name="T38" fmla="*/ 65 w 97"/>
                <a:gd name="T39" fmla="*/ 0 h 128"/>
                <a:gd name="T40" fmla="*/ 59 w 97"/>
                <a:gd name="T41" fmla="*/ 16 h 128"/>
                <a:gd name="T42" fmla="*/ 52 w 97"/>
                <a:gd name="T43" fmla="*/ 16 h 128"/>
                <a:gd name="T44" fmla="*/ 46 w 97"/>
                <a:gd name="T45" fmla="*/ 16 h 128"/>
                <a:gd name="T46" fmla="*/ 39 w 97"/>
                <a:gd name="T47" fmla="*/ 8 h 12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7"/>
                <a:gd name="T73" fmla="*/ 0 h 128"/>
                <a:gd name="T74" fmla="*/ 97 w 97"/>
                <a:gd name="T75" fmla="*/ 128 h 12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7" h="128">
                  <a:moveTo>
                    <a:pt x="39" y="8"/>
                  </a:moveTo>
                  <a:lnTo>
                    <a:pt x="20" y="16"/>
                  </a:lnTo>
                  <a:lnTo>
                    <a:pt x="13" y="24"/>
                  </a:lnTo>
                  <a:lnTo>
                    <a:pt x="7" y="48"/>
                  </a:lnTo>
                  <a:lnTo>
                    <a:pt x="0" y="72"/>
                  </a:lnTo>
                  <a:lnTo>
                    <a:pt x="13" y="80"/>
                  </a:lnTo>
                  <a:lnTo>
                    <a:pt x="20" y="80"/>
                  </a:lnTo>
                  <a:lnTo>
                    <a:pt x="26" y="64"/>
                  </a:lnTo>
                  <a:lnTo>
                    <a:pt x="26" y="120"/>
                  </a:lnTo>
                  <a:lnTo>
                    <a:pt x="46" y="128"/>
                  </a:lnTo>
                  <a:lnTo>
                    <a:pt x="65" y="128"/>
                  </a:lnTo>
                  <a:lnTo>
                    <a:pt x="85" y="120"/>
                  </a:lnTo>
                  <a:lnTo>
                    <a:pt x="91" y="120"/>
                  </a:lnTo>
                  <a:lnTo>
                    <a:pt x="85" y="72"/>
                  </a:lnTo>
                  <a:lnTo>
                    <a:pt x="97" y="72"/>
                  </a:lnTo>
                  <a:lnTo>
                    <a:pt x="97" y="64"/>
                  </a:lnTo>
                  <a:lnTo>
                    <a:pt x="97" y="40"/>
                  </a:lnTo>
                  <a:lnTo>
                    <a:pt x="85" y="16"/>
                  </a:lnTo>
                  <a:lnTo>
                    <a:pt x="72" y="8"/>
                  </a:lnTo>
                  <a:lnTo>
                    <a:pt x="65" y="0"/>
                  </a:lnTo>
                  <a:lnTo>
                    <a:pt x="59" y="16"/>
                  </a:lnTo>
                  <a:lnTo>
                    <a:pt x="52" y="16"/>
                  </a:lnTo>
                  <a:lnTo>
                    <a:pt x="46" y="16"/>
                  </a:lnTo>
                  <a:lnTo>
                    <a:pt x="39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3" name="Line 135">
              <a:extLst>
                <a:ext uri="{FF2B5EF4-FFF2-40B4-BE49-F238E27FC236}">
                  <a16:creationId xmlns:a16="http://schemas.microsoft.com/office/drawing/2014/main" id="{8AF10514-4BC7-5BFC-25D5-724D660675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29950" y="3118731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4" name="Freeform 136">
              <a:extLst>
                <a:ext uri="{FF2B5EF4-FFF2-40B4-BE49-F238E27FC236}">
                  <a16:creationId xmlns:a16="http://schemas.microsoft.com/office/drawing/2014/main" id="{19C6A84D-4285-051F-59FC-114E07852C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1193" y="3196170"/>
              <a:ext cx="62919" cy="154878"/>
            </a:xfrm>
            <a:custGeom>
              <a:avLst/>
              <a:gdLst>
                <a:gd name="T0" fmla="*/ 13 w 26"/>
                <a:gd name="T1" fmla="*/ 0 h 64"/>
                <a:gd name="T2" fmla="*/ 13 w 26"/>
                <a:gd name="T3" fmla="*/ 24 h 64"/>
                <a:gd name="T4" fmla="*/ 26 w 26"/>
                <a:gd name="T5" fmla="*/ 48 h 64"/>
                <a:gd name="T6" fmla="*/ 19 w 26"/>
                <a:gd name="T7" fmla="*/ 64 h 64"/>
                <a:gd name="T8" fmla="*/ 0 w 26"/>
                <a:gd name="T9" fmla="*/ 24 h 64"/>
                <a:gd name="T10" fmla="*/ 0 w 26"/>
                <a:gd name="T11" fmla="*/ 0 h 64"/>
                <a:gd name="T12" fmla="*/ 6 w 26"/>
                <a:gd name="T13" fmla="*/ 0 h 64"/>
                <a:gd name="T14" fmla="*/ 13 w 26"/>
                <a:gd name="T15" fmla="*/ 0 h 6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64"/>
                <a:gd name="T26" fmla="*/ 26 w 26"/>
                <a:gd name="T27" fmla="*/ 64 h 6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64">
                  <a:moveTo>
                    <a:pt x="13" y="0"/>
                  </a:moveTo>
                  <a:lnTo>
                    <a:pt x="13" y="24"/>
                  </a:lnTo>
                  <a:lnTo>
                    <a:pt x="26" y="48"/>
                  </a:lnTo>
                  <a:lnTo>
                    <a:pt x="19" y="64"/>
                  </a:lnTo>
                  <a:lnTo>
                    <a:pt x="0" y="2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Freeform 137">
              <a:extLst>
                <a:ext uri="{FF2B5EF4-FFF2-40B4-BE49-F238E27FC236}">
                  <a16:creationId xmlns:a16="http://schemas.microsoft.com/office/drawing/2014/main" id="{9EB9B06F-6E52-131A-3E8A-B62C7B06F93B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950" y="3157450"/>
              <a:ext cx="29040" cy="174237"/>
            </a:xfrm>
            <a:custGeom>
              <a:avLst/>
              <a:gdLst>
                <a:gd name="T0" fmla="*/ 12 w 12"/>
                <a:gd name="T1" fmla="*/ 0 h 72"/>
                <a:gd name="T2" fmla="*/ 12 w 12"/>
                <a:gd name="T3" fmla="*/ 32 h 72"/>
                <a:gd name="T4" fmla="*/ 6 w 12"/>
                <a:gd name="T5" fmla="*/ 72 h 72"/>
                <a:gd name="T6" fmla="*/ 0 w 12"/>
                <a:gd name="T7" fmla="*/ 56 h 72"/>
                <a:gd name="T8" fmla="*/ 6 w 12"/>
                <a:gd name="T9" fmla="*/ 56 h 72"/>
                <a:gd name="T10" fmla="*/ 0 w 12"/>
                <a:gd name="T11" fmla="*/ 8 h 72"/>
                <a:gd name="T12" fmla="*/ 12 w 12"/>
                <a:gd name="T13" fmla="*/ 8 h 72"/>
                <a:gd name="T14" fmla="*/ 12 w 12"/>
                <a:gd name="T15" fmla="*/ 0 h 7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2"/>
                <a:gd name="T26" fmla="*/ 12 w 12"/>
                <a:gd name="T27" fmla="*/ 72 h 7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2">
                  <a:moveTo>
                    <a:pt x="12" y="0"/>
                  </a:moveTo>
                  <a:lnTo>
                    <a:pt x="12" y="32"/>
                  </a:lnTo>
                  <a:lnTo>
                    <a:pt x="6" y="72"/>
                  </a:lnTo>
                  <a:lnTo>
                    <a:pt x="0" y="56"/>
                  </a:lnTo>
                  <a:lnTo>
                    <a:pt x="6" y="56"/>
                  </a:lnTo>
                  <a:lnTo>
                    <a:pt x="0" y="8"/>
                  </a:lnTo>
                  <a:lnTo>
                    <a:pt x="12" y="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48099DE-A85D-AEB6-9D9D-A6565300B825}"/>
              </a:ext>
            </a:extLst>
          </p:cNvPr>
          <p:cNvGrpSpPr/>
          <p:nvPr/>
        </p:nvGrpSpPr>
        <p:grpSpPr>
          <a:xfrm>
            <a:off x="7018069" y="2386784"/>
            <a:ext cx="346055" cy="1178520"/>
            <a:chOff x="940109" y="2521001"/>
            <a:chExt cx="346055" cy="1178520"/>
          </a:xfrm>
        </p:grpSpPr>
        <p:sp>
          <p:nvSpPr>
            <p:cNvPr id="47" name="Freeform 96">
              <a:extLst>
                <a:ext uri="{FF2B5EF4-FFF2-40B4-BE49-F238E27FC236}">
                  <a16:creationId xmlns:a16="http://schemas.microsoft.com/office/drawing/2014/main" id="{9CA99E5C-5E71-8AE9-E94E-12860B5C8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88" y="3583363"/>
              <a:ext cx="251676" cy="116158"/>
            </a:xfrm>
            <a:custGeom>
              <a:avLst/>
              <a:gdLst>
                <a:gd name="T0" fmla="*/ 0 w 104"/>
                <a:gd name="T1" fmla="*/ 8 h 48"/>
                <a:gd name="T2" fmla="*/ 0 w 104"/>
                <a:gd name="T3" fmla="*/ 32 h 48"/>
                <a:gd name="T4" fmla="*/ 0 w 104"/>
                <a:gd name="T5" fmla="*/ 40 h 48"/>
                <a:gd name="T6" fmla="*/ 13 w 104"/>
                <a:gd name="T7" fmla="*/ 48 h 48"/>
                <a:gd name="T8" fmla="*/ 33 w 104"/>
                <a:gd name="T9" fmla="*/ 48 h 48"/>
                <a:gd name="T10" fmla="*/ 52 w 104"/>
                <a:gd name="T11" fmla="*/ 48 h 48"/>
                <a:gd name="T12" fmla="*/ 52 w 104"/>
                <a:gd name="T13" fmla="*/ 40 h 48"/>
                <a:gd name="T14" fmla="*/ 72 w 104"/>
                <a:gd name="T15" fmla="*/ 40 h 48"/>
                <a:gd name="T16" fmla="*/ 85 w 104"/>
                <a:gd name="T17" fmla="*/ 40 h 48"/>
                <a:gd name="T18" fmla="*/ 104 w 104"/>
                <a:gd name="T19" fmla="*/ 40 h 48"/>
                <a:gd name="T20" fmla="*/ 104 w 104"/>
                <a:gd name="T21" fmla="*/ 32 h 48"/>
                <a:gd name="T22" fmla="*/ 104 w 104"/>
                <a:gd name="T23" fmla="*/ 16 h 48"/>
                <a:gd name="T24" fmla="*/ 91 w 104"/>
                <a:gd name="T25" fmla="*/ 16 h 48"/>
                <a:gd name="T26" fmla="*/ 78 w 104"/>
                <a:gd name="T27" fmla="*/ 8 h 48"/>
                <a:gd name="T28" fmla="*/ 72 w 104"/>
                <a:gd name="T29" fmla="*/ 0 h 48"/>
                <a:gd name="T30" fmla="*/ 59 w 104"/>
                <a:gd name="T31" fmla="*/ 8 h 48"/>
                <a:gd name="T32" fmla="*/ 39 w 104"/>
                <a:gd name="T33" fmla="*/ 0 h 48"/>
                <a:gd name="T34" fmla="*/ 33 w 104"/>
                <a:gd name="T35" fmla="*/ 8 h 48"/>
                <a:gd name="T36" fmla="*/ 13 w 104"/>
                <a:gd name="T37" fmla="*/ 8 h 48"/>
                <a:gd name="T38" fmla="*/ 0 w 104"/>
                <a:gd name="T39" fmla="*/ 8 h 4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04"/>
                <a:gd name="T61" fmla="*/ 0 h 48"/>
                <a:gd name="T62" fmla="*/ 104 w 104"/>
                <a:gd name="T63" fmla="*/ 48 h 48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04" h="48">
                  <a:moveTo>
                    <a:pt x="0" y="8"/>
                  </a:moveTo>
                  <a:lnTo>
                    <a:pt x="0" y="32"/>
                  </a:lnTo>
                  <a:lnTo>
                    <a:pt x="0" y="40"/>
                  </a:lnTo>
                  <a:lnTo>
                    <a:pt x="13" y="48"/>
                  </a:lnTo>
                  <a:lnTo>
                    <a:pt x="33" y="48"/>
                  </a:lnTo>
                  <a:lnTo>
                    <a:pt x="52" y="48"/>
                  </a:lnTo>
                  <a:lnTo>
                    <a:pt x="52" y="40"/>
                  </a:lnTo>
                  <a:lnTo>
                    <a:pt x="72" y="40"/>
                  </a:lnTo>
                  <a:lnTo>
                    <a:pt x="85" y="40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04" y="16"/>
                  </a:lnTo>
                  <a:lnTo>
                    <a:pt x="91" y="16"/>
                  </a:lnTo>
                  <a:lnTo>
                    <a:pt x="78" y="8"/>
                  </a:lnTo>
                  <a:lnTo>
                    <a:pt x="72" y="0"/>
                  </a:lnTo>
                  <a:lnTo>
                    <a:pt x="59" y="8"/>
                  </a:lnTo>
                  <a:lnTo>
                    <a:pt x="39" y="0"/>
                  </a:lnTo>
                  <a:lnTo>
                    <a:pt x="33" y="8"/>
                  </a:lnTo>
                  <a:lnTo>
                    <a:pt x="13" y="8"/>
                  </a:lnTo>
                  <a:lnTo>
                    <a:pt x="0" y="8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Oval 97">
              <a:extLst>
                <a:ext uri="{FF2B5EF4-FFF2-40B4-BE49-F238E27FC236}">
                  <a16:creationId xmlns:a16="http://schemas.microsoft.com/office/drawing/2014/main" id="{FFE59711-6EB5-AD82-98DD-E8CBFDFCB1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1747" y="3629343"/>
              <a:ext cx="16940" cy="484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49" name="Oval 98">
              <a:extLst>
                <a:ext uri="{FF2B5EF4-FFF2-40B4-BE49-F238E27FC236}">
                  <a16:creationId xmlns:a16="http://schemas.microsoft.com/office/drawing/2014/main" id="{D700C03F-9D21-916A-D67B-12E3049CD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3066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50" name="Freeform 99">
              <a:extLst>
                <a:ext uri="{FF2B5EF4-FFF2-40B4-BE49-F238E27FC236}">
                  <a16:creationId xmlns:a16="http://schemas.microsoft.com/office/drawing/2014/main" id="{3A27BCBA-6A67-D904-C1D1-ED3405F9E2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13 w 20"/>
                <a:gd name="T11" fmla="*/ 32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32"/>
                <a:gd name="T20" fmla="*/ 20 w 20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13" y="32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Freeform 100">
              <a:extLst>
                <a:ext uri="{FF2B5EF4-FFF2-40B4-BE49-F238E27FC236}">
                  <a16:creationId xmlns:a16="http://schemas.microsoft.com/office/drawing/2014/main" id="{4BC528A4-FDF7-09E7-66C9-777173AA7B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602723"/>
              <a:ext cx="48399" cy="77439"/>
            </a:xfrm>
            <a:custGeom>
              <a:avLst/>
              <a:gdLst>
                <a:gd name="T0" fmla="*/ 13 w 20"/>
                <a:gd name="T1" fmla="*/ 32 h 32"/>
                <a:gd name="T2" fmla="*/ 20 w 20"/>
                <a:gd name="T3" fmla="*/ 16 h 32"/>
                <a:gd name="T4" fmla="*/ 13 w 20"/>
                <a:gd name="T5" fmla="*/ 8 h 32"/>
                <a:gd name="T6" fmla="*/ 0 w 20"/>
                <a:gd name="T7" fmla="*/ 8 h 32"/>
                <a:gd name="T8" fmla="*/ 0 w 20"/>
                <a:gd name="T9" fmla="*/ 0 h 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32"/>
                <a:gd name="T17" fmla="*/ 20 w 20"/>
                <a:gd name="T18" fmla="*/ 32 h 3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32">
                  <a:moveTo>
                    <a:pt x="13" y="32"/>
                  </a:moveTo>
                  <a:lnTo>
                    <a:pt x="20" y="16"/>
                  </a:lnTo>
                  <a:lnTo>
                    <a:pt x="13" y="8"/>
                  </a:lnTo>
                  <a:lnTo>
                    <a:pt x="0" y="8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Freeform 101">
              <a:extLst>
                <a:ext uri="{FF2B5EF4-FFF2-40B4-BE49-F238E27FC236}">
                  <a16:creationId xmlns:a16="http://schemas.microsoft.com/office/drawing/2014/main" id="{8864982C-DD12-4154-49DE-81846E749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28" y="3099371"/>
              <a:ext cx="220217" cy="503352"/>
            </a:xfrm>
            <a:custGeom>
              <a:avLst/>
              <a:gdLst>
                <a:gd name="T0" fmla="*/ 7 w 91"/>
                <a:gd name="T1" fmla="*/ 0 h 208"/>
                <a:gd name="T2" fmla="*/ 0 w 91"/>
                <a:gd name="T3" fmla="*/ 32 h 208"/>
                <a:gd name="T4" fmla="*/ 7 w 91"/>
                <a:gd name="T5" fmla="*/ 64 h 208"/>
                <a:gd name="T6" fmla="*/ 7 w 91"/>
                <a:gd name="T7" fmla="*/ 152 h 208"/>
                <a:gd name="T8" fmla="*/ 7 w 91"/>
                <a:gd name="T9" fmla="*/ 200 h 208"/>
                <a:gd name="T10" fmla="*/ 20 w 91"/>
                <a:gd name="T11" fmla="*/ 208 h 208"/>
                <a:gd name="T12" fmla="*/ 26 w 91"/>
                <a:gd name="T13" fmla="*/ 208 h 208"/>
                <a:gd name="T14" fmla="*/ 46 w 91"/>
                <a:gd name="T15" fmla="*/ 208 h 208"/>
                <a:gd name="T16" fmla="*/ 52 w 91"/>
                <a:gd name="T17" fmla="*/ 200 h 208"/>
                <a:gd name="T18" fmla="*/ 78 w 91"/>
                <a:gd name="T19" fmla="*/ 208 h 208"/>
                <a:gd name="T20" fmla="*/ 85 w 91"/>
                <a:gd name="T21" fmla="*/ 208 h 208"/>
                <a:gd name="T22" fmla="*/ 91 w 91"/>
                <a:gd name="T23" fmla="*/ 200 h 208"/>
                <a:gd name="T24" fmla="*/ 91 w 91"/>
                <a:gd name="T25" fmla="*/ 144 h 208"/>
                <a:gd name="T26" fmla="*/ 91 w 91"/>
                <a:gd name="T27" fmla="*/ 112 h 208"/>
                <a:gd name="T28" fmla="*/ 85 w 91"/>
                <a:gd name="T29" fmla="*/ 0 h 208"/>
                <a:gd name="T30" fmla="*/ 78 w 91"/>
                <a:gd name="T31" fmla="*/ 8 h 208"/>
                <a:gd name="T32" fmla="*/ 52 w 91"/>
                <a:gd name="T33" fmla="*/ 16 h 208"/>
                <a:gd name="T34" fmla="*/ 26 w 91"/>
                <a:gd name="T35" fmla="*/ 16 h 208"/>
                <a:gd name="T36" fmla="*/ 7 w 91"/>
                <a:gd name="T37" fmla="*/ 0 h 20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1"/>
                <a:gd name="T58" fmla="*/ 0 h 208"/>
                <a:gd name="T59" fmla="*/ 91 w 91"/>
                <a:gd name="T60" fmla="*/ 208 h 20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1" h="208">
                  <a:moveTo>
                    <a:pt x="7" y="0"/>
                  </a:moveTo>
                  <a:lnTo>
                    <a:pt x="0" y="32"/>
                  </a:lnTo>
                  <a:lnTo>
                    <a:pt x="7" y="64"/>
                  </a:lnTo>
                  <a:lnTo>
                    <a:pt x="7" y="152"/>
                  </a:lnTo>
                  <a:lnTo>
                    <a:pt x="7" y="200"/>
                  </a:lnTo>
                  <a:lnTo>
                    <a:pt x="20" y="208"/>
                  </a:lnTo>
                  <a:lnTo>
                    <a:pt x="26" y="208"/>
                  </a:lnTo>
                  <a:lnTo>
                    <a:pt x="46" y="208"/>
                  </a:lnTo>
                  <a:lnTo>
                    <a:pt x="52" y="200"/>
                  </a:lnTo>
                  <a:lnTo>
                    <a:pt x="78" y="208"/>
                  </a:lnTo>
                  <a:lnTo>
                    <a:pt x="85" y="208"/>
                  </a:lnTo>
                  <a:lnTo>
                    <a:pt x="91" y="200"/>
                  </a:lnTo>
                  <a:lnTo>
                    <a:pt x="91" y="144"/>
                  </a:lnTo>
                  <a:lnTo>
                    <a:pt x="91" y="112"/>
                  </a:lnTo>
                  <a:lnTo>
                    <a:pt x="85" y="0"/>
                  </a:lnTo>
                  <a:lnTo>
                    <a:pt x="78" y="8"/>
                  </a:lnTo>
                  <a:lnTo>
                    <a:pt x="52" y="16"/>
                  </a:lnTo>
                  <a:lnTo>
                    <a:pt x="26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Freeform 102">
              <a:extLst>
                <a:ext uri="{FF2B5EF4-FFF2-40B4-BE49-F238E27FC236}">
                  <a16:creationId xmlns:a16="http://schemas.microsoft.com/office/drawing/2014/main" id="{D6B549DE-12FB-55A4-B266-481420EA9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8866" y="3273608"/>
              <a:ext cx="16940" cy="309755"/>
            </a:xfrm>
            <a:custGeom>
              <a:avLst/>
              <a:gdLst>
                <a:gd name="T0" fmla="*/ 0 w 7"/>
                <a:gd name="T1" fmla="*/ 128 h 128"/>
                <a:gd name="T2" fmla="*/ 7 w 7"/>
                <a:gd name="T3" fmla="*/ 48 h 128"/>
                <a:gd name="T4" fmla="*/ 7 w 7"/>
                <a:gd name="T5" fmla="*/ 0 h 128"/>
                <a:gd name="T6" fmla="*/ 0 60000 65536"/>
                <a:gd name="T7" fmla="*/ 0 60000 65536"/>
                <a:gd name="T8" fmla="*/ 0 60000 65536"/>
                <a:gd name="T9" fmla="*/ 0 w 7"/>
                <a:gd name="T10" fmla="*/ 0 h 128"/>
                <a:gd name="T11" fmla="*/ 7 w 7"/>
                <a:gd name="T12" fmla="*/ 128 h 1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28">
                  <a:moveTo>
                    <a:pt x="0" y="128"/>
                  </a:moveTo>
                  <a:lnTo>
                    <a:pt x="7" y="48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4" name="Freeform 103">
              <a:extLst>
                <a:ext uri="{FF2B5EF4-FFF2-40B4-BE49-F238E27FC236}">
                  <a16:creationId xmlns:a16="http://schemas.microsoft.com/office/drawing/2014/main" id="{D70FD398-507D-4E7D-DD7A-C42C6BCD1C8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4488" y="2579080"/>
              <a:ext cx="125838" cy="171817"/>
            </a:xfrm>
            <a:custGeom>
              <a:avLst/>
              <a:gdLst>
                <a:gd name="T0" fmla="*/ 7 w 52"/>
                <a:gd name="T1" fmla="*/ 23 h 71"/>
                <a:gd name="T2" fmla="*/ 0 w 52"/>
                <a:gd name="T3" fmla="*/ 23 h 71"/>
                <a:gd name="T4" fmla="*/ 0 w 52"/>
                <a:gd name="T5" fmla="*/ 31 h 71"/>
                <a:gd name="T6" fmla="*/ 0 w 52"/>
                <a:gd name="T7" fmla="*/ 39 h 71"/>
                <a:gd name="T8" fmla="*/ 7 w 52"/>
                <a:gd name="T9" fmla="*/ 39 h 71"/>
                <a:gd name="T10" fmla="*/ 13 w 52"/>
                <a:gd name="T11" fmla="*/ 55 h 71"/>
                <a:gd name="T12" fmla="*/ 26 w 52"/>
                <a:gd name="T13" fmla="*/ 71 h 71"/>
                <a:gd name="T14" fmla="*/ 46 w 52"/>
                <a:gd name="T15" fmla="*/ 71 h 71"/>
                <a:gd name="T16" fmla="*/ 52 w 52"/>
                <a:gd name="T17" fmla="*/ 55 h 71"/>
                <a:gd name="T18" fmla="*/ 52 w 52"/>
                <a:gd name="T19" fmla="*/ 47 h 71"/>
                <a:gd name="T20" fmla="*/ 52 w 52"/>
                <a:gd name="T21" fmla="*/ 16 h 71"/>
                <a:gd name="T22" fmla="*/ 46 w 52"/>
                <a:gd name="T23" fmla="*/ 0 h 71"/>
                <a:gd name="T24" fmla="*/ 20 w 52"/>
                <a:gd name="T25" fmla="*/ 16 h 71"/>
                <a:gd name="T26" fmla="*/ 7 w 52"/>
                <a:gd name="T27" fmla="*/ 8 h 71"/>
                <a:gd name="T28" fmla="*/ 7 w 52"/>
                <a:gd name="T29" fmla="*/ 23 h 7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52"/>
                <a:gd name="T46" fmla="*/ 0 h 71"/>
                <a:gd name="T47" fmla="*/ 52 w 52"/>
                <a:gd name="T48" fmla="*/ 71 h 7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52" h="71">
                  <a:moveTo>
                    <a:pt x="7" y="23"/>
                  </a:moveTo>
                  <a:lnTo>
                    <a:pt x="0" y="23"/>
                  </a:lnTo>
                  <a:lnTo>
                    <a:pt x="0" y="31"/>
                  </a:lnTo>
                  <a:lnTo>
                    <a:pt x="0" y="39"/>
                  </a:lnTo>
                  <a:lnTo>
                    <a:pt x="7" y="39"/>
                  </a:lnTo>
                  <a:lnTo>
                    <a:pt x="13" y="55"/>
                  </a:lnTo>
                  <a:lnTo>
                    <a:pt x="26" y="71"/>
                  </a:lnTo>
                  <a:lnTo>
                    <a:pt x="46" y="71"/>
                  </a:lnTo>
                  <a:lnTo>
                    <a:pt x="52" y="55"/>
                  </a:lnTo>
                  <a:lnTo>
                    <a:pt x="52" y="47"/>
                  </a:lnTo>
                  <a:lnTo>
                    <a:pt x="52" y="16"/>
                  </a:lnTo>
                  <a:lnTo>
                    <a:pt x="46" y="0"/>
                  </a:lnTo>
                  <a:lnTo>
                    <a:pt x="20" y="16"/>
                  </a:lnTo>
                  <a:lnTo>
                    <a:pt x="7" y="8"/>
                  </a:lnTo>
                  <a:lnTo>
                    <a:pt x="7" y="23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5" name="Freeform 104">
              <a:extLst>
                <a:ext uri="{FF2B5EF4-FFF2-40B4-BE49-F238E27FC236}">
                  <a16:creationId xmlns:a16="http://schemas.microsoft.com/office/drawing/2014/main" id="{30B1272C-D2EF-95AD-6554-23578A9D3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028" y="2521001"/>
              <a:ext cx="174237" cy="152458"/>
            </a:xfrm>
            <a:custGeom>
              <a:avLst/>
              <a:gdLst>
                <a:gd name="T0" fmla="*/ 65 w 72"/>
                <a:gd name="T1" fmla="*/ 40 h 63"/>
                <a:gd name="T2" fmla="*/ 72 w 72"/>
                <a:gd name="T3" fmla="*/ 32 h 63"/>
                <a:gd name="T4" fmla="*/ 72 w 72"/>
                <a:gd name="T5" fmla="*/ 16 h 63"/>
                <a:gd name="T6" fmla="*/ 65 w 72"/>
                <a:gd name="T7" fmla="*/ 8 h 63"/>
                <a:gd name="T8" fmla="*/ 52 w 72"/>
                <a:gd name="T9" fmla="*/ 0 h 63"/>
                <a:gd name="T10" fmla="*/ 33 w 72"/>
                <a:gd name="T11" fmla="*/ 0 h 63"/>
                <a:gd name="T12" fmla="*/ 20 w 72"/>
                <a:gd name="T13" fmla="*/ 0 h 63"/>
                <a:gd name="T14" fmla="*/ 13 w 72"/>
                <a:gd name="T15" fmla="*/ 8 h 63"/>
                <a:gd name="T16" fmla="*/ 7 w 72"/>
                <a:gd name="T17" fmla="*/ 0 h 63"/>
                <a:gd name="T18" fmla="*/ 13 w 72"/>
                <a:gd name="T19" fmla="*/ 8 h 63"/>
                <a:gd name="T20" fmla="*/ 7 w 72"/>
                <a:gd name="T21" fmla="*/ 8 h 63"/>
                <a:gd name="T22" fmla="*/ 7 w 72"/>
                <a:gd name="T23" fmla="*/ 8 h 63"/>
                <a:gd name="T24" fmla="*/ 0 w 72"/>
                <a:gd name="T25" fmla="*/ 16 h 63"/>
                <a:gd name="T26" fmla="*/ 0 w 72"/>
                <a:gd name="T27" fmla="*/ 40 h 63"/>
                <a:gd name="T28" fmla="*/ 13 w 72"/>
                <a:gd name="T29" fmla="*/ 63 h 63"/>
                <a:gd name="T30" fmla="*/ 13 w 72"/>
                <a:gd name="T31" fmla="*/ 55 h 63"/>
                <a:gd name="T32" fmla="*/ 13 w 72"/>
                <a:gd name="T33" fmla="*/ 47 h 63"/>
                <a:gd name="T34" fmla="*/ 20 w 72"/>
                <a:gd name="T35" fmla="*/ 47 h 63"/>
                <a:gd name="T36" fmla="*/ 20 w 72"/>
                <a:gd name="T37" fmla="*/ 32 h 63"/>
                <a:gd name="T38" fmla="*/ 33 w 72"/>
                <a:gd name="T39" fmla="*/ 40 h 63"/>
                <a:gd name="T40" fmla="*/ 59 w 72"/>
                <a:gd name="T41" fmla="*/ 24 h 63"/>
                <a:gd name="T42" fmla="*/ 65 w 72"/>
                <a:gd name="T43" fmla="*/ 40 h 63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2"/>
                <a:gd name="T67" fmla="*/ 0 h 63"/>
                <a:gd name="T68" fmla="*/ 72 w 72"/>
                <a:gd name="T69" fmla="*/ 63 h 63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2" h="63">
                  <a:moveTo>
                    <a:pt x="65" y="40"/>
                  </a:moveTo>
                  <a:lnTo>
                    <a:pt x="72" y="32"/>
                  </a:lnTo>
                  <a:lnTo>
                    <a:pt x="72" y="16"/>
                  </a:lnTo>
                  <a:lnTo>
                    <a:pt x="65" y="8"/>
                  </a:lnTo>
                  <a:lnTo>
                    <a:pt x="52" y="0"/>
                  </a:lnTo>
                  <a:lnTo>
                    <a:pt x="33" y="0"/>
                  </a:lnTo>
                  <a:lnTo>
                    <a:pt x="20" y="0"/>
                  </a:lnTo>
                  <a:lnTo>
                    <a:pt x="13" y="8"/>
                  </a:lnTo>
                  <a:lnTo>
                    <a:pt x="7" y="0"/>
                  </a:lnTo>
                  <a:lnTo>
                    <a:pt x="13" y="8"/>
                  </a:lnTo>
                  <a:lnTo>
                    <a:pt x="7" y="8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13" y="63"/>
                  </a:lnTo>
                  <a:lnTo>
                    <a:pt x="13" y="55"/>
                  </a:lnTo>
                  <a:lnTo>
                    <a:pt x="13" y="47"/>
                  </a:lnTo>
                  <a:lnTo>
                    <a:pt x="20" y="47"/>
                  </a:lnTo>
                  <a:lnTo>
                    <a:pt x="20" y="32"/>
                  </a:lnTo>
                  <a:lnTo>
                    <a:pt x="33" y="40"/>
                  </a:lnTo>
                  <a:lnTo>
                    <a:pt x="59" y="24"/>
                  </a:lnTo>
                  <a:lnTo>
                    <a:pt x="65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6" name="Freeform 105">
              <a:extLst>
                <a:ext uri="{FF2B5EF4-FFF2-40B4-BE49-F238E27FC236}">
                  <a16:creationId xmlns:a16="http://schemas.microsoft.com/office/drawing/2014/main" id="{FC00CF1D-90C0-81E3-C01E-1B82707DE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1427" y="2673458"/>
              <a:ext cx="94379" cy="116158"/>
            </a:xfrm>
            <a:custGeom>
              <a:avLst/>
              <a:gdLst>
                <a:gd name="T0" fmla="*/ 0 w 39"/>
                <a:gd name="T1" fmla="*/ 0 h 48"/>
                <a:gd name="T2" fmla="*/ 0 w 39"/>
                <a:gd name="T3" fmla="*/ 32 h 48"/>
                <a:gd name="T4" fmla="*/ 13 w 39"/>
                <a:gd name="T5" fmla="*/ 40 h 48"/>
                <a:gd name="T6" fmla="*/ 26 w 39"/>
                <a:gd name="T7" fmla="*/ 48 h 48"/>
                <a:gd name="T8" fmla="*/ 32 w 39"/>
                <a:gd name="T9" fmla="*/ 40 h 48"/>
                <a:gd name="T10" fmla="*/ 39 w 39"/>
                <a:gd name="T11" fmla="*/ 32 h 48"/>
                <a:gd name="T12" fmla="*/ 32 w 39"/>
                <a:gd name="T13" fmla="*/ 32 h 48"/>
                <a:gd name="T14" fmla="*/ 19 w 39"/>
                <a:gd name="T15" fmla="*/ 32 h 48"/>
                <a:gd name="T16" fmla="*/ 6 w 39"/>
                <a:gd name="T17" fmla="*/ 16 h 48"/>
                <a:gd name="T18" fmla="*/ 0 w 39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9"/>
                <a:gd name="T31" fmla="*/ 0 h 48"/>
                <a:gd name="T32" fmla="*/ 39 w 39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9" h="48">
                  <a:moveTo>
                    <a:pt x="0" y="0"/>
                  </a:moveTo>
                  <a:lnTo>
                    <a:pt x="0" y="32"/>
                  </a:lnTo>
                  <a:lnTo>
                    <a:pt x="13" y="40"/>
                  </a:lnTo>
                  <a:lnTo>
                    <a:pt x="26" y="48"/>
                  </a:lnTo>
                  <a:lnTo>
                    <a:pt x="32" y="40"/>
                  </a:lnTo>
                  <a:lnTo>
                    <a:pt x="39" y="32"/>
                  </a:lnTo>
                  <a:lnTo>
                    <a:pt x="32" y="32"/>
                  </a:lnTo>
                  <a:lnTo>
                    <a:pt x="19" y="32"/>
                  </a:lnTo>
                  <a:lnTo>
                    <a:pt x="6" y="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7" name="Freeform 106">
              <a:extLst>
                <a:ext uri="{FF2B5EF4-FFF2-40B4-BE49-F238E27FC236}">
                  <a16:creationId xmlns:a16="http://schemas.microsoft.com/office/drawing/2014/main" id="{2EC5119C-4643-2FC2-09A5-6554ADA1B15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09" y="2750897"/>
              <a:ext cx="314595" cy="387194"/>
            </a:xfrm>
            <a:custGeom>
              <a:avLst/>
              <a:gdLst>
                <a:gd name="T0" fmla="*/ 46 w 130"/>
                <a:gd name="T1" fmla="*/ 0 h 160"/>
                <a:gd name="T2" fmla="*/ 26 w 130"/>
                <a:gd name="T3" fmla="*/ 8 h 160"/>
                <a:gd name="T4" fmla="*/ 13 w 130"/>
                <a:gd name="T5" fmla="*/ 24 h 160"/>
                <a:gd name="T6" fmla="*/ 0 w 130"/>
                <a:gd name="T7" fmla="*/ 56 h 160"/>
                <a:gd name="T8" fmla="*/ 0 w 130"/>
                <a:gd name="T9" fmla="*/ 96 h 160"/>
                <a:gd name="T10" fmla="*/ 13 w 130"/>
                <a:gd name="T11" fmla="*/ 104 h 160"/>
                <a:gd name="T12" fmla="*/ 26 w 130"/>
                <a:gd name="T13" fmla="*/ 96 h 160"/>
                <a:gd name="T14" fmla="*/ 26 w 130"/>
                <a:gd name="T15" fmla="*/ 80 h 160"/>
                <a:gd name="T16" fmla="*/ 26 w 130"/>
                <a:gd name="T17" fmla="*/ 144 h 160"/>
                <a:gd name="T18" fmla="*/ 52 w 130"/>
                <a:gd name="T19" fmla="*/ 160 h 160"/>
                <a:gd name="T20" fmla="*/ 78 w 130"/>
                <a:gd name="T21" fmla="*/ 160 h 160"/>
                <a:gd name="T22" fmla="*/ 104 w 130"/>
                <a:gd name="T23" fmla="*/ 160 h 160"/>
                <a:gd name="T24" fmla="*/ 117 w 130"/>
                <a:gd name="T25" fmla="*/ 144 h 160"/>
                <a:gd name="T26" fmla="*/ 111 w 130"/>
                <a:gd name="T27" fmla="*/ 80 h 160"/>
                <a:gd name="T28" fmla="*/ 124 w 130"/>
                <a:gd name="T29" fmla="*/ 88 h 160"/>
                <a:gd name="T30" fmla="*/ 130 w 130"/>
                <a:gd name="T31" fmla="*/ 80 h 160"/>
                <a:gd name="T32" fmla="*/ 124 w 130"/>
                <a:gd name="T33" fmla="*/ 40 h 160"/>
                <a:gd name="T34" fmla="*/ 111 w 130"/>
                <a:gd name="T35" fmla="*/ 16 h 160"/>
                <a:gd name="T36" fmla="*/ 98 w 130"/>
                <a:gd name="T37" fmla="*/ 0 h 160"/>
                <a:gd name="T38" fmla="*/ 78 w 130"/>
                <a:gd name="T39" fmla="*/ 0 h 160"/>
                <a:gd name="T40" fmla="*/ 78 w 130"/>
                <a:gd name="T41" fmla="*/ 8 h 160"/>
                <a:gd name="T42" fmla="*/ 72 w 130"/>
                <a:gd name="T43" fmla="*/ 16 h 160"/>
                <a:gd name="T44" fmla="*/ 59 w 130"/>
                <a:gd name="T45" fmla="*/ 8 h 160"/>
                <a:gd name="T46" fmla="*/ 46 w 130"/>
                <a:gd name="T47" fmla="*/ 0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30"/>
                <a:gd name="T73" fmla="*/ 0 h 160"/>
                <a:gd name="T74" fmla="*/ 130 w 130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30" h="160">
                  <a:moveTo>
                    <a:pt x="46" y="0"/>
                  </a:moveTo>
                  <a:lnTo>
                    <a:pt x="26" y="8"/>
                  </a:lnTo>
                  <a:lnTo>
                    <a:pt x="13" y="24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13" y="104"/>
                  </a:lnTo>
                  <a:lnTo>
                    <a:pt x="26" y="96"/>
                  </a:lnTo>
                  <a:lnTo>
                    <a:pt x="26" y="80"/>
                  </a:lnTo>
                  <a:lnTo>
                    <a:pt x="26" y="144"/>
                  </a:lnTo>
                  <a:lnTo>
                    <a:pt x="52" y="160"/>
                  </a:lnTo>
                  <a:lnTo>
                    <a:pt x="78" y="160"/>
                  </a:lnTo>
                  <a:lnTo>
                    <a:pt x="104" y="160"/>
                  </a:lnTo>
                  <a:lnTo>
                    <a:pt x="117" y="144"/>
                  </a:lnTo>
                  <a:lnTo>
                    <a:pt x="111" y="80"/>
                  </a:lnTo>
                  <a:lnTo>
                    <a:pt x="124" y="88"/>
                  </a:lnTo>
                  <a:lnTo>
                    <a:pt x="130" y="80"/>
                  </a:lnTo>
                  <a:lnTo>
                    <a:pt x="124" y="40"/>
                  </a:lnTo>
                  <a:lnTo>
                    <a:pt x="111" y="16"/>
                  </a:lnTo>
                  <a:lnTo>
                    <a:pt x="98" y="0"/>
                  </a:lnTo>
                  <a:lnTo>
                    <a:pt x="78" y="0"/>
                  </a:lnTo>
                  <a:lnTo>
                    <a:pt x="78" y="8"/>
                  </a:lnTo>
                  <a:lnTo>
                    <a:pt x="72" y="16"/>
                  </a:lnTo>
                  <a:lnTo>
                    <a:pt x="59" y="8"/>
                  </a:lnTo>
                  <a:lnTo>
                    <a:pt x="4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8" name="Line 107">
              <a:extLst>
                <a:ext uri="{FF2B5EF4-FFF2-40B4-BE49-F238E27FC236}">
                  <a16:creationId xmlns:a16="http://schemas.microsoft.com/office/drawing/2014/main" id="{FF38759D-9C62-1FFC-C433-BE039E7A8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8725" y="2905774"/>
              <a:ext cx="2420" cy="387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9" name="Freeform 108">
              <a:extLst>
                <a:ext uri="{FF2B5EF4-FFF2-40B4-BE49-F238E27FC236}">
                  <a16:creationId xmlns:a16="http://schemas.microsoft.com/office/drawing/2014/main" id="{417E8615-E06A-38B0-34DC-AFFA71D21D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0109" y="2983213"/>
              <a:ext cx="94379" cy="212957"/>
            </a:xfrm>
            <a:custGeom>
              <a:avLst/>
              <a:gdLst>
                <a:gd name="T0" fmla="*/ 26 w 39"/>
                <a:gd name="T1" fmla="*/ 0 h 88"/>
                <a:gd name="T2" fmla="*/ 26 w 39"/>
                <a:gd name="T3" fmla="*/ 32 h 88"/>
                <a:gd name="T4" fmla="*/ 39 w 39"/>
                <a:gd name="T5" fmla="*/ 72 h 88"/>
                <a:gd name="T6" fmla="*/ 33 w 39"/>
                <a:gd name="T7" fmla="*/ 88 h 88"/>
                <a:gd name="T8" fmla="*/ 7 w 39"/>
                <a:gd name="T9" fmla="*/ 40 h 88"/>
                <a:gd name="T10" fmla="*/ 0 w 39"/>
                <a:gd name="T11" fmla="*/ 0 h 88"/>
                <a:gd name="T12" fmla="*/ 13 w 39"/>
                <a:gd name="T13" fmla="*/ 8 h 88"/>
                <a:gd name="T14" fmla="*/ 26 w 3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9"/>
                <a:gd name="T25" fmla="*/ 0 h 88"/>
                <a:gd name="T26" fmla="*/ 39 w 3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9" h="88">
                  <a:moveTo>
                    <a:pt x="26" y="0"/>
                  </a:moveTo>
                  <a:lnTo>
                    <a:pt x="26" y="32"/>
                  </a:lnTo>
                  <a:lnTo>
                    <a:pt x="39" y="72"/>
                  </a:lnTo>
                  <a:lnTo>
                    <a:pt x="33" y="88"/>
                  </a:lnTo>
                  <a:lnTo>
                    <a:pt x="7" y="40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Freeform 109">
              <a:extLst>
                <a:ext uri="{FF2B5EF4-FFF2-40B4-BE49-F238E27FC236}">
                  <a16:creationId xmlns:a16="http://schemas.microsoft.com/office/drawing/2014/main" id="{6DD05AA6-383B-A02D-E973-8E00E8407D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725" y="2944494"/>
              <a:ext cx="45979" cy="212957"/>
            </a:xfrm>
            <a:custGeom>
              <a:avLst/>
              <a:gdLst>
                <a:gd name="T0" fmla="*/ 19 w 19"/>
                <a:gd name="T1" fmla="*/ 0 h 88"/>
                <a:gd name="T2" fmla="*/ 19 w 19"/>
                <a:gd name="T3" fmla="*/ 40 h 88"/>
                <a:gd name="T4" fmla="*/ 6 w 19"/>
                <a:gd name="T5" fmla="*/ 88 h 88"/>
                <a:gd name="T6" fmla="*/ 0 w 19"/>
                <a:gd name="T7" fmla="*/ 72 h 88"/>
                <a:gd name="T8" fmla="*/ 6 w 19"/>
                <a:gd name="T9" fmla="*/ 64 h 88"/>
                <a:gd name="T10" fmla="*/ 0 w 19"/>
                <a:gd name="T11" fmla="*/ 0 h 88"/>
                <a:gd name="T12" fmla="*/ 13 w 19"/>
                <a:gd name="T13" fmla="*/ 8 h 88"/>
                <a:gd name="T14" fmla="*/ 19 w 19"/>
                <a:gd name="T15" fmla="*/ 0 h 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"/>
                <a:gd name="T25" fmla="*/ 0 h 88"/>
                <a:gd name="T26" fmla="*/ 19 w 19"/>
                <a:gd name="T27" fmla="*/ 88 h 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" h="88">
                  <a:moveTo>
                    <a:pt x="19" y="0"/>
                  </a:moveTo>
                  <a:lnTo>
                    <a:pt x="19" y="40"/>
                  </a:lnTo>
                  <a:lnTo>
                    <a:pt x="6" y="88"/>
                  </a:lnTo>
                  <a:lnTo>
                    <a:pt x="0" y="72"/>
                  </a:lnTo>
                  <a:lnTo>
                    <a:pt x="6" y="64"/>
                  </a:lnTo>
                  <a:lnTo>
                    <a:pt x="0" y="0"/>
                  </a:lnTo>
                  <a:lnTo>
                    <a:pt x="13" y="8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55D5B76-9A80-CD0C-6887-2EAA6E4450CD}"/>
              </a:ext>
            </a:extLst>
          </p:cNvPr>
          <p:cNvGrpSpPr/>
          <p:nvPr/>
        </p:nvGrpSpPr>
        <p:grpSpPr>
          <a:xfrm>
            <a:off x="7635326" y="2089893"/>
            <a:ext cx="440433" cy="1488276"/>
            <a:chOff x="1443462" y="2249965"/>
            <a:chExt cx="440433" cy="1488276"/>
          </a:xfrm>
        </p:grpSpPr>
        <p:sp>
          <p:nvSpPr>
            <p:cNvPr id="62" name="Freeform 110">
              <a:extLst>
                <a:ext uri="{FF2B5EF4-FFF2-40B4-BE49-F238E27FC236}">
                  <a16:creationId xmlns:a16="http://schemas.microsoft.com/office/drawing/2014/main" id="{B682B682-238B-2B71-375A-DE65EBF6DD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780" y="3583363"/>
              <a:ext cx="329115" cy="154878"/>
            </a:xfrm>
            <a:custGeom>
              <a:avLst/>
              <a:gdLst>
                <a:gd name="T0" fmla="*/ 6 w 136"/>
                <a:gd name="T1" fmla="*/ 16 h 64"/>
                <a:gd name="T2" fmla="*/ 0 w 136"/>
                <a:gd name="T3" fmla="*/ 40 h 64"/>
                <a:gd name="T4" fmla="*/ 0 w 136"/>
                <a:gd name="T5" fmla="*/ 48 h 64"/>
                <a:gd name="T6" fmla="*/ 19 w 136"/>
                <a:gd name="T7" fmla="*/ 56 h 64"/>
                <a:gd name="T8" fmla="*/ 38 w 136"/>
                <a:gd name="T9" fmla="*/ 64 h 64"/>
                <a:gd name="T10" fmla="*/ 64 w 136"/>
                <a:gd name="T11" fmla="*/ 56 h 64"/>
                <a:gd name="T12" fmla="*/ 71 w 136"/>
                <a:gd name="T13" fmla="*/ 48 h 64"/>
                <a:gd name="T14" fmla="*/ 97 w 136"/>
                <a:gd name="T15" fmla="*/ 48 h 64"/>
                <a:gd name="T16" fmla="*/ 103 w 136"/>
                <a:gd name="T17" fmla="*/ 48 h 64"/>
                <a:gd name="T18" fmla="*/ 129 w 136"/>
                <a:gd name="T19" fmla="*/ 48 h 64"/>
                <a:gd name="T20" fmla="*/ 136 w 136"/>
                <a:gd name="T21" fmla="*/ 40 h 64"/>
                <a:gd name="T22" fmla="*/ 129 w 136"/>
                <a:gd name="T23" fmla="*/ 24 h 64"/>
                <a:gd name="T24" fmla="*/ 116 w 136"/>
                <a:gd name="T25" fmla="*/ 16 h 64"/>
                <a:gd name="T26" fmla="*/ 103 w 136"/>
                <a:gd name="T27" fmla="*/ 8 h 64"/>
                <a:gd name="T28" fmla="*/ 90 w 136"/>
                <a:gd name="T29" fmla="*/ 0 h 64"/>
                <a:gd name="T30" fmla="*/ 77 w 136"/>
                <a:gd name="T31" fmla="*/ 8 h 64"/>
                <a:gd name="T32" fmla="*/ 51 w 136"/>
                <a:gd name="T33" fmla="*/ 8 h 64"/>
                <a:gd name="T34" fmla="*/ 38 w 136"/>
                <a:gd name="T35" fmla="*/ 8 h 64"/>
                <a:gd name="T36" fmla="*/ 19 w 136"/>
                <a:gd name="T37" fmla="*/ 16 h 64"/>
                <a:gd name="T38" fmla="*/ 6 w 136"/>
                <a:gd name="T39" fmla="*/ 16 h 6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36"/>
                <a:gd name="T61" fmla="*/ 0 h 64"/>
                <a:gd name="T62" fmla="*/ 136 w 136"/>
                <a:gd name="T63" fmla="*/ 64 h 6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36" h="64">
                  <a:moveTo>
                    <a:pt x="6" y="16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19" y="56"/>
                  </a:lnTo>
                  <a:lnTo>
                    <a:pt x="38" y="64"/>
                  </a:lnTo>
                  <a:lnTo>
                    <a:pt x="64" y="56"/>
                  </a:lnTo>
                  <a:lnTo>
                    <a:pt x="71" y="48"/>
                  </a:lnTo>
                  <a:lnTo>
                    <a:pt x="97" y="48"/>
                  </a:lnTo>
                  <a:lnTo>
                    <a:pt x="103" y="48"/>
                  </a:lnTo>
                  <a:lnTo>
                    <a:pt x="129" y="48"/>
                  </a:lnTo>
                  <a:lnTo>
                    <a:pt x="136" y="40"/>
                  </a:lnTo>
                  <a:lnTo>
                    <a:pt x="129" y="24"/>
                  </a:lnTo>
                  <a:lnTo>
                    <a:pt x="116" y="16"/>
                  </a:lnTo>
                  <a:lnTo>
                    <a:pt x="103" y="8"/>
                  </a:lnTo>
                  <a:lnTo>
                    <a:pt x="90" y="0"/>
                  </a:lnTo>
                  <a:lnTo>
                    <a:pt x="77" y="8"/>
                  </a:lnTo>
                  <a:lnTo>
                    <a:pt x="51" y="8"/>
                  </a:lnTo>
                  <a:lnTo>
                    <a:pt x="38" y="8"/>
                  </a:lnTo>
                  <a:lnTo>
                    <a:pt x="19" y="16"/>
                  </a:lnTo>
                  <a:lnTo>
                    <a:pt x="6" y="1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Oval 111">
              <a:extLst>
                <a:ext uri="{FF2B5EF4-FFF2-40B4-BE49-F238E27FC236}">
                  <a16:creationId xmlns:a16="http://schemas.microsoft.com/office/drawing/2014/main" id="{49A11106-50FA-0DC7-7DAB-ED11CBB5C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6560" y="3629343"/>
              <a:ext cx="242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52" name="Oval 112">
              <a:extLst>
                <a:ext uri="{FF2B5EF4-FFF2-40B4-BE49-F238E27FC236}">
                  <a16:creationId xmlns:a16="http://schemas.microsoft.com/office/drawing/2014/main" id="{93E54D50-3534-57DD-DCA8-9DF16852D3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2398" y="3609983"/>
              <a:ext cx="0" cy="24200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ko-KR">
                <a:ea typeface="굴림" charset="-127"/>
              </a:endParaRPr>
            </a:p>
          </p:txBody>
        </p:sp>
        <p:sp>
          <p:nvSpPr>
            <p:cNvPr id="23553" name="Freeform 113">
              <a:extLst>
                <a:ext uri="{FF2B5EF4-FFF2-40B4-BE49-F238E27FC236}">
                  <a16:creationId xmlns:a16="http://schemas.microsoft.com/office/drawing/2014/main" id="{7C991C77-0789-D179-DC3A-03DC0EF686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20 w 20"/>
                <a:gd name="T11" fmla="*/ 40 h 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0"/>
                <a:gd name="T19" fmla="*/ 0 h 40"/>
                <a:gd name="T20" fmla="*/ 20 w 20"/>
                <a:gd name="T21" fmla="*/ 40 h 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  <a:lnTo>
                    <a:pt x="20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54" name="Freeform 114">
              <a:extLst>
                <a:ext uri="{FF2B5EF4-FFF2-40B4-BE49-F238E27FC236}">
                  <a16:creationId xmlns:a16="http://schemas.microsoft.com/office/drawing/2014/main" id="{72634241-4D32-0AEE-575E-E18A20C72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602723"/>
              <a:ext cx="48399" cy="96798"/>
            </a:xfrm>
            <a:custGeom>
              <a:avLst/>
              <a:gdLst>
                <a:gd name="T0" fmla="*/ 20 w 20"/>
                <a:gd name="T1" fmla="*/ 40 h 40"/>
                <a:gd name="T2" fmla="*/ 20 w 20"/>
                <a:gd name="T3" fmla="*/ 24 h 40"/>
                <a:gd name="T4" fmla="*/ 13 w 20"/>
                <a:gd name="T5" fmla="*/ 16 h 40"/>
                <a:gd name="T6" fmla="*/ 0 w 20"/>
                <a:gd name="T7" fmla="*/ 16 h 40"/>
                <a:gd name="T8" fmla="*/ 0 w 20"/>
                <a:gd name="T9" fmla="*/ 0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0"/>
                <a:gd name="T16" fmla="*/ 0 h 40"/>
                <a:gd name="T17" fmla="*/ 20 w 20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0" h="40">
                  <a:moveTo>
                    <a:pt x="20" y="40"/>
                  </a:moveTo>
                  <a:lnTo>
                    <a:pt x="20" y="24"/>
                  </a:lnTo>
                  <a:lnTo>
                    <a:pt x="13" y="16"/>
                  </a:lnTo>
                  <a:lnTo>
                    <a:pt x="0" y="16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564" name="Freeform 115">
              <a:extLst>
                <a:ext uri="{FF2B5EF4-FFF2-40B4-BE49-F238E27FC236}">
                  <a16:creationId xmlns:a16="http://schemas.microsoft.com/office/drawing/2014/main" id="{F26938A6-78C1-550C-527E-C8D6958B3E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20" y="2983213"/>
              <a:ext cx="280716" cy="638870"/>
            </a:xfrm>
            <a:custGeom>
              <a:avLst/>
              <a:gdLst>
                <a:gd name="T0" fmla="*/ 6 w 116"/>
                <a:gd name="T1" fmla="*/ 0 h 264"/>
                <a:gd name="T2" fmla="*/ 0 w 116"/>
                <a:gd name="T3" fmla="*/ 40 h 264"/>
                <a:gd name="T4" fmla="*/ 6 w 116"/>
                <a:gd name="T5" fmla="*/ 80 h 264"/>
                <a:gd name="T6" fmla="*/ 13 w 116"/>
                <a:gd name="T7" fmla="*/ 184 h 264"/>
                <a:gd name="T8" fmla="*/ 13 w 116"/>
                <a:gd name="T9" fmla="*/ 248 h 264"/>
                <a:gd name="T10" fmla="*/ 19 w 116"/>
                <a:gd name="T11" fmla="*/ 264 h 264"/>
                <a:gd name="T12" fmla="*/ 32 w 116"/>
                <a:gd name="T13" fmla="*/ 264 h 264"/>
                <a:gd name="T14" fmla="*/ 58 w 116"/>
                <a:gd name="T15" fmla="*/ 256 h 264"/>
                <a:gd name="T16" fmla="*/ 64 w 116"/>
                <a:gd name="T17" fmla="*/ 248 h 264"/>
                <a:gd name="T18" fmla="*/ 90 w 116"/>
                <a:gd name="T19" fmla="*/ 256 h 264"/>
                <a:gd name="T20" fmla="*/ 103 w 116"/>
                <a:gd name="T21" fmla="*/ 256 h 264"/>
                <a:gd name="T22" fmla="*/ 110 w 116"/>
                <a:gd name="T23" fmla="*/ 240 h 264"/>
                <a:gd name="T24" fmla="*/ 116 w 116"/>
                <a:gd name="T25" fmla="*/ 176 h 264"/>
                <a:gd name="T26" fmla="*/ 116 w 116"/>
                <a:gd name="T27" fmla="*/ 136 h 264"/>
                <a:gd name="T28" fmla="*/ 110 w 116"/>
                <a:gd name="T29" fmla="*/ 0 h 264"/>
                <a:gd name="T30" fmla="*/ 97 w 116"/>
                <a:gd name="T31" fmla="*/ 8 h 264"/>
                <a:gd name="T32" fmla="*/ 64 w 116"/>
                <a:gd name="T33" fmla="*/ 16 h 264"/>
                <a:gd name="T34" fmla="*/ 32 w 116"/>
                <a:gd name="T35" fmla="*/ 16 h 264"/>
                <a:gd name="T36" fmla="*/ 6 w 116"/>
                <a:gd name="T37" fmla="*/ 0 h 2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16"/>
                <a:gd name="T58" fmla="*/ 0 h 264"/>
                <a:gd name="T59" fmla="*/ 116 w 116"/>
                <a:gd name="T60" fmla="*/ 264 h 2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16" h="264">
                  <a:moveTo>
                    <a:pt x="6" y="0"/>
                  </a:moveTo>
                  <a:lnTo>
                    <a:pt x="0" y="40"/>
                  </a:lnTo>
                  <a:lnTo>
                    <a:pt x="6" y="80"/>
                  </a:lnTo>
                  <a:lnTo>
                    <a:pt x="13" y="184"/>
                  </a:lnTo>
                  <a:lnTo>
                    <a:pt x="13" y="248"/>
                  </a:lnTo>
                  <a:lnTo>
                    <a:pt x="19" y="264"/>
                  </a:lnTo>
                  <a:lnTo>
                    <a:pt x="32" y="264"/>
                  </a:lnTo>
                  <a:lnTo>
                    <a:pt x="58" y="256"/>
                  </a:lnTo>
                  <a:lnTo>
                    <a:pt x="64" y="248"/>
                  </a:lnTo>
                  <a:lnTo>
                    <a:pt x="90" y="256"/>
                  </a:lnTo>
                  <a:lnTo>
                    <a:pt x="103" y="256"/>
                  </a:lnTo>
                  <a:lnTo>
                    <a:pt x="110" y="240"/>
                  </a:lnTo>
                  <a:lnTo>
                    <a:pt x="116" y="176"/>
                  </a:lnTo>
                  <a:lnTo>
                    <a:pt x="116" y="136"/>
                  </a:lnTo>
                  <a:lnTo>
                    <a:pt x="110" y="0"/>
                  </a:lnTo>
                  <a:lnTo>
                    <a:pt x="97" y="8"/>
                  </a:lnTo>
                  <a:lnTo>
                    <a:pt x="64" y="16"/>
                  </a:lnTo>
                  <a:lnTo>
                    <a:pt x="32" y="16"/>
                  </a:lnTo>
                  <a:lnTo>
                    <a:pt x="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8" name="Freeform 116">
              <a:extLst>
                <a:ext uri="{FF2B5EF4-FFF2-40B4-BE49-F238E27FC236}">
                  <a16:creationId xmlns:a16="http://schemas.microsoft.com/office/drawing/2014/main" id="{D032F02B-C69D-D148-DCAB-08A320DE0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78198" y="3176810"/>
              <a:ext cx="16940" cy="406553"/>
            </a:xfrm>
            <a:custGeom>
              <a:avLst/>
              <a:gdLst>
                <a:gd name="T0" fmla="*/ 0 w 7"/>
                <a:gd name="T1" fmla="*/ 168 h 168"/>
                <a:gd name="T2" fmla="*/ 7 w 7"/>
                <a:gd name="T3" fmla="*/ 64 h 168"/>
                <a:gd name="T4" fmla="*/ 7 w 7"/>
                <a:gd name="T5" fmla="*/ 0 h 168"/>
                <a:gd name="T6" fmla="*/ 0 60000 65536"/>
                <a:gd name="T7" fmla="*/ 0 60000 65536"/>
                <a:gd name="T8" fmla="*/ 0 60000 65536"/>
                <a:gd name="T9" fmla="*/ 0 w 7"/>
                <a:gd name="T10" fmla="*/ 0 h 168"/>
                <a:gd name="T11" fmla="*/ 7 w 7"/>
                <a:gd name="T12" fmla="*/ 168 h 16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168">
                  <a:moveTo>
                    <a:pt x="0" y="168"/>
                  </a:moveTo>
                  <a:lnTo>
                    <a:pt x="7" y="64"/>
                  </a:lnTo>
                  <a:lnTo>
                    <a:pt x="7" y="0"/>
                  </a:lnTo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89" name="Freeform 117">
              <a:extLst>
                <a:ext uri="{FF2B5EF4-FFF2-40B4-BE49-F238E27FC236}">
                  <a16:creationId xmlns:a16="http://schemas.microsoft.com/office/drawing/2014/main" id="{8E516BFD-F9CB-704F-6389-7DBDF033C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4780" y="2308044"/>
              <a:ext cx="171817" cy="232316"/>
            </a:xfrm>
            <a:custGeom>
              <a:avLst/>
              <a:gdLst>
                <a:gd name="T0" fmla="*/ 13 w 71"/>
                <a:gd name="T1" fmla="*/ 40 h 96"/>
                <a:gd name="T2" fmla="*/ 6 w 71"/>
                <a:gd name="T3" fmla="*/ 40 h 96"/>
                <a:gd name="T4" fmla="*/ 0 w 71"/>
                <a:gd name="T5" fmla="*/ 48 h 96"/>
                <a:gd name="T6" fmla="*/ 0 w 71"/>
                <a:gd name="T7" fmla="*/ 56 h 96"/>
                <a:gd name="T8" fmla="*/ 13 w 71"/>
                <a:gd name="T9" fmla="*/ 64 h 96"/>
                <a:gd name="T10" fmla="*/ 19 w 71"/>
                <a:gd name="T11" fmla="*/ 80 h 96"/>
                <a:gd name="T12" fmla="*/ 38 w 71"/>
                <a:gd name="T13" fmla="*/ 96 h 96"/>
                <a:gd name="T14" fmla="*/ 58 w 71"/>
                <a:gd name="T15" fmla="*/ 96 h 96"/>
                <a:gd name="T16" fmla="*/ 64 w 71"/>
                <a:gd name="T17" fmla="*/ 80 h 96"/>
                <a:gd name="T18" fmla="*/ 71 w 71"/>
                <a:gd name="T19" fmla="*/ 64 h 96"/>
                <a:gd name="T20" fmla="*/ 71 w 71"/>
                <a:gd name="T21" fmla="*/ 32 h 96"/>
                <a:gd name="T22" fmla="*/ 64 w 71"/>
                <a:gd name="T23" fmla="*/ 0 h 96"/>
                <a:gd name="T24" fmla="*/ 25 w 71"/>
                <a:gd name="T25" fmla="*/ 24 h 96"/>
                <a:gd name="T26" fmla="*/ 13 w 71"/>
                <a:gd name="T27" fmla="*/ 24 h 96"/>
                <a:gd name="T28" fmla="*/ 13 w 71"/>
                <a:gd name="T29" fmla="*/ 40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1"/>
                <a:gd name="T46" fmla="*/ 0 h 96"/>
                <a:gd name="T47" fmla="*/ 71 w 71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1" h="96">
                  <a:moveTo>
                    <a:pt x="13" y="40"/>
                  </a:moveTo>
                  <a:lnTo>
                    <a:pt x="6" y="40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13" y="64"/>
                  </a:lnTo>
                  <a:lnTo>
                    <a:pt x="19" y="80"/>
                  </a:lnTo>
                  <a:lnTo>
                    <a:pt x="38" y="96"/>
                  </a:lnTo>
                  <a:lnTo>
                    <a:pt x="58" y="96"/>
                  </a:lnTo>
                  <a:lnTo>
                    <a:pt x="64" y="80"/>
                  </a:lnTo>
                  <a:lnTo>
                    <a:pt x="71" y="64"/>
                  </a:lnTo>
                  <a:lnTo>
                    <a:pt x="71" y="32"/>
                  </a:lnTo>
                  <a:lnTo>
                    <a:pt x="64" y="0"/>
                  </a:lnTo>
                  <a:lnTo>
                    <a:pt x="25" y="24"/>
                  </a:lnTo>
                  <a:lnTo>
                    <a:pt x="13" y="24"/>
                  </a:lnTo>
                  <a:lnTo>
                    <a:pt x="13" y="4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0" name="Freeform 118">
              <a:extLst>
                <a:ext uri="{FF2B5EF4-FFF2-40B4-BE49-F238E27FC236}">
                  <a16:creationId xmlns:a16="http://schemas.microsoft.com/office/drawing/2014/main" id="{A5488148-8979-00ED-B970-4F4D2F3B60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3320" y="2249965"/>
              <a:ext cx="217797" cy="193597"/>
            </a:xfrm>
            <a:custGeom>
              <a:avLst/>
              <a:gdLst>
                <a:gd name="T0" fmla="*/ 84 w 90"/>
                <a:gd name="T1" fmla="*/ 56 h 80"/>
                <a:gd name="T2" fmla="*/ 84 w 90"/>
                <a:gd name="T3" fmla="*/ 40 h 80"/>
                <a:gd name="T4" fmla="*/ 90 w 90"/>
                <a:gd name="T5" fmla="*/ 24 h 80"/>
                <a:gd name="T6" fmla="*/ 77 w 90"/>
                <a:gd name="T7" fmla="*/ 8 h 80"/>
                <a:gd name="T8" fmla="*/ 64 w 90"/>
                <a:gd name="T9" fmla="*/ 0 h 80"/>
                <a:gd name="T10" fmla="*/ 38 w 90"/>
                <a:gd name="T11" fmla="*/ 0 h 80"/>
                <a:gd name="T12" fmla="*/ 19 w 90"/>
                <a:gd name="T13" fmla="*/ 0 h 80"/>
                <a:gd name="T14" fmla="*/ 13 w 90"/>
                <a:gd name="T15" fmla="*/ 8 h 80"/>
                <a:gd name="T16" fmla="*/ 6 w 90"/>
                <a:gd name="T17" fmla="*/ 0 h 80"/>
                <a:gd name="T18" fmla="*/ 13 w 90"/>
                <a:gd name="T19" fmla="*/ 8 h 80"/>
                <a:gd name="T20" fmla="*/ 6 w 90"/>
                <a:gd name="T21" fmla="*/ 8 h 80"/>
                <a:gd name="T22" fmla="*/ 13 w 90"/>
                <a:gd name="T23" fmla="*/ 16 h 80"/>
                <a:gd name="T24" fmla="*/ 0 w 90"/>
                <a:gd name="T25" fmla="*/ 24 h 80"/>
                <a:gd name="T26" fmla="*/ 0 w 90"/>
                <a:gd name="T27" fmla="*/ 56 h 80"/>
                <a:gd name="T28" fmla="*/ 13 w 90"/>
                <a:gd name="T29" fmla="*/ 80 h 80"/>
                <a:gd name="T30" fmla="*/ 13 w 90"/>
                <a:gd name="T31" fmla="*/ 72 h 80"/>
                <a:gd name="T32" fmla="*/ 19 w 90"/>
                <a:gd name="T33" fmla="*/ 64 h 80"/>
                <a:gd name="T34" fmla="*/ 26 w 90"/>
                <a:gd name="T35" fmla="*/ 64 h 80"/>
                <a:gd name="T36" fmla="*/ 26 w 90"/>
                <a:gd name="T37" fmla="*/ 48 h 80"/>
                <a:gd name="T38" fmla="*/ 38 w 90"/>
                <a:gd name="T39" fmla="*/ 48 h 80"/>
                <a:gd name="T40" fmla="*/ 77 w 90"/>
                <a:gd name="T41" fmla="*/ 24 h 80"/>
                <a:gd name="T42" fmla="*/ 84 w 90"/>
                <a:gd name="T43" fmla="*/ 56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0"/>
                <a:gd name="T67" fmla="*/ 0 h 80"/>
                <a:gd name="T68" fmla="*/ 90 w 9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0" h="80">
                  <a:moveTo>
                    <a:pt x="84" y="56"/>
                  </a:moveTo>
                  <a:lnTo>
                    <a:pt x="84" y="40"/>
                  </a:lnTo>
                  <a:lnTo>
                    <a:pt x="90" y="24"/>
                  </a:lnTo>
                  <a:lnTo>
                    <a:pt x="77" y="8"/>
                  </a:lnTo>
                  <a:lnTo>
                    <a:pt x="64" y="0"/>
                  </a:lnTo>
                  <a:lnTo>
                    <a:pt x="38" y="0"/>
                  </a:lnTo>
                  <a:lnTo>
                    <a:pt x="19" y="0"/>
                  </a:lnTo>
                  <a:lnTo>
                    <a:pt x="13" y="8"/>
                  </a:lnTo>
                  <a:lnTo>
                    <a:pt x="6" y="0"/>
                  </a:lnTo>
                  <a:lnTo>
                    <a:pt x="13" y="8"/>
                  </a:lnTo>
                  <a:lnTo>
                    <a:pt x="6" y="8"/>
                  </a:lnTo>
                  <a:lnTo>
                    <a:pt x="13" y="16"/>
                  </a:lnTo>
                  <a:lnTo>
                    <a:pt x="0" y="24"/>
                  </a:lnTo>
                  <a:lnTo>
                    <a:pt x="0" y="56"/>
                  </a:lnTo>
                  <a:lnTo>
                    <a:pt x="13" y="80"/>
                  </a:lnTo>
                  <a:lnTo>
                    <a:pt x="13" y="72"/>
                  </a:lnTo>
                  <a:lnTo>
                    <a:pt x="19" y="64"/>
                  </a:lnTo>
                  <a:lnTo>
                    <a:pt x="26" y="64"/>
                  </a:lnTo>
                  <a:lnTo>
                    <a:pt x="26" y="48"/>
                  </a:lnTo>
                  <a:lnTo>
                    <a:pt x="38" y="48"/>
                  </a:lnTo>
                  <a:lnTo>
                    <a:pt x="77" y="24"/>
                  </a:lnTo>
                  <a:lnTo>
                    <a:pt x="84" y="56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1" name="Freeform 119">
              <a:extLst>
                <a:ext uri="{FF2B5EF4-FFF2-40B4-BE49-F238E27FC236}">
                  <a16:creationId xmlns:a16="http://schemas.microsoft.com/office/drawing/2014/main" id="{E24F836B-03EF-BA9B-7231-2BF834200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9300" y="2462922"/>
              <a:ext cx="125838" cy="116158"/>
            </a:xfrm>
            <a:custGeom>
              <a:avLst/>
              <a:gdLst>
                <a:gd name="T0" fmla="*/ 7 w 52"/>
                <a:gd name="T1" fmla="*/ 0 h 48"/>
                <a:gd name="T2" fmla="*/ 0 w 52"/>
                <a:gd name="T3" fmla="*/ 32 h 48"/>
                <a:gd name="T4" fmla="*/ 19 w 52"/>
                <a:gd name="T5" fmla="*/ 48 h 48"/>
                <a:gd name="T6" fmla="*/ 32 w 52"/>
                <a:gd name="T7" fmla="*/ 48 h 48"/>
                <a:gd name="T8" fmla="*/ 45 w 52"/>
                <a:gd name="T9" fmla="*/ 40 h 48"/>
                <a:gd name="T10" fmla="*/ 52 w 52"/>
                <a:gd name="T11" fmla="*/ 40 h 48"/>
                <a:gd name="T12" fmla="*/ 45 w 52"/>
                <a:gd name="T13" fmla="*/ 32 h 48"/>
                <a:gd name="T14" fmla="*/ 32 w 52"/>
                <a:gd name="T15" fmla="*/ 32 h 48"/>
                <a:gd name="T16" fmla="*/ 13 w 52"/>
                <a:gd name="T17" fmla="*/ 16 h 48"/>
                <a:gd name="T18" fmla="*/ 7 w 52"/>
                <a:gd name="T19" fmla="*/ 0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2"/>
                <a:gd name="T31" fmla="*/ 0 h 48"/>
                <a:gd name="T32" fmla="*/ 52 w 52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2" h="48">
                  <a:moveTo>
                    <a:pt x="7" y="0"/>
                  </a:moveTo>
                  <a:lnTo>
                    <a:pt x="0" y="32"/>
                  </a:lnTo>
                  <a:lnTo>
                    <a:pt x="19" y="48"/>
                  </a:lnTo>
                  <a:lnTo>
                    <a:pt x="32" y="48"/>
                  </a:lnTo>
                  <a:lnTo>
                    <a:pt x="45" y="40"/>
                  </a:lnTo>
                  <a:lnTo>
                    <a:pt x="52" y="40"/>
                  </a:lnTo>
                  <a:lnTo>
                    <a:pt x="45" y="32"/>
                  </a:lnTo>
                  <a:lnTo>
                    <a:pt x="32" y="32"/>
                  </a:lnTo>
                  <a:lnTo>
                    <a:pt x="13" y="16"/>
                  </a:lnTo>
                  <a:lnTo>
                    <a:pt x="7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2" name="Freeform 120">
              <a:extLst>
                <a:ext uri="{FF2B5EF4-FFF2-40B4-BE49-F238E27FC236}">
                  <a16:creationId xmlns:a16="http://schemas.microsoft.com/office/drawing/2014/main" id="{E5429F24-80D2-5E06-CEDA-FFE67C3BF3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62" y="2540360"/>
              <a:ext cx="392034" cy="481572"/>
            </a:xfrm>
            <a:custGeom>
              <a:avLst/>
              <a:gdLst>
                <a:gd name="T0" fmla="*/ 52 w 162"/>
                <a:gd name="T1" fmla="*/ 0 h 199"/>
                <a:gd name="T2" fmla="*/ 33 w 162"/>
                <a:gd name="T3" fmla="*/ 16 h 199"/>
                <a:gd name="T4" fmla="*/ 13 w 162"/>
                <a:gd name="T5" fmla="*/ 32 h 199"/>
                <a:gd name="T6" fmla="*/ 0 w 162"/>
                <a:gd name="T7" fmla="*/ 71 h 199"/>
                <a:gd name="T8" fmla="*/ 0 w 162"/>
                <a:gd name="T9" fmla="*/ 119 h 199"/>
                <a:gd name="T10" fmla="*/ 13 w 162"/>
                <a:gd name="T11" fmla="*/ 127 h 199"/>
                <a:gd name="T12" fmla="*/ 33 w 162"/>
                <a:gd name="T13" fmla="*/ 119 h 199"/>
                <a:gd name="T14" fmla="*/ 33 w 162"/>
                <a:gd name="T15" fmla="*/ 103 h 199"/>
                <a:gd name="T16" fmla="*/ 33 w 162"/>
                <a:gd name="T17" fmla="*/ 183 h 199"/>
                <a:gd name="T18" fmla="*/ 65 w 162"/>
                <a:gd name="T19" fmla="*/ 199 h 199"/>
                <a:gd name="T20" fmla="*/ 97 w 162"/>
                <a:gd name="T21" fmla="*/ 199 h 199"/>
                <a:gd name="T22" fmla="*/ 130 w 162"/>
                <a:gd name="T23" fmla="*/ 199 h 199"/>
                <a:gd name="T24" fmla="*/ 143 w 162"/>
                <a:gd name="T25" fmla="*/ 183 h 199"/>
                <a:gd name="T26" fmla="*/ 136 w 162"/>
                <a:gd name="T27" fmla="*/ 103 h 199"/>
                <a:gd name="T28" fmla="*/ 156 w 162"/>
                <a:gd name="T29" fmla="*/ 103 h 199"/>
                <a:gd name="T30" fmla="*/ 162 w 162"/>
                <a:gd name="T31" fmla="*/ 95 h 199"/>
                <a:gd name="T32" fmla="*/ 156 w 162"/>
                <a:gd name="T33" fmla="*/ 55 h 199"/>
                <a:gd name="T34" fmla="*/ 143 w 162"/>
                <a:gd name="T35" fmla="*/ 16 h 199"/>
                <a:gd name="T36" fmla="*/ 117 w 162"/>
                <a:gd name="T37" fmla="*/ 8 h 199"/>
                <a:gd name="T38" fmla="*/ 97 w 162"/>
                <a:gd name="T39" fmla="*/ 0 h 199"/>
                <a:gd name="T40" fmla="*/ 97 w 162"/>
                <a:gd name="T41" fmla="*/ 8 h 199"/>
                <a:gd name="T42" fmla="*/ 84 w 162"/>
                <a:gd name="T43" fmla="*/ 16 h 199"/>
                <a:gd name="T44" fmla="*/ 71 w 162"/>
                <a:gd name="T45" fmla="*/ 16 h 199"/>
                <a:gd name="T46" fmla="*/ 52 w 162"/>
                <a:gd name="T47" fmla="*/ 0 h 199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62"/>
                <a:gd name="T73" fmla="*/ 0 h 199"/>
                <a:gd name="T74" fmla="*/ 162 w 162"/>
                <a:gd name="T75" fmla="*/ 199 h 199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62" h="199">
                  <a:moveTo>
                    <a:pt x="52" y="0"/>
                  </a:moveTo>
                  <a:lnTo>
                    <a:pt x="33" y="16"/>
                  </a:lnTo>
                  <a:lnTo>
                    <a:pt x="13" y="32"/>
                  </a:lnTo>
                  <a:lnTo>
                    <a:pt x="0" y="71"/>
                  </a:lnTo>
                  <a:lnTo>
                    <a:pt x="0" y="119"/>
                  </a:lnTo>
                  <a:lnTo>
                    <a:pt x="13" y="127"/>
                  </a:lnTo>
                  <a:lnTo>
                    <a:pt x="33" y="119"/>
                  </a:lnTo>
                  <a:lnTo>
                    <a:pt x="33" y="103"/>
                  </a:lnTo>
                  <a:lnTo>
                    <a:pt x="33" y="183"/>
                  </a:lnTo>
                  <a:lnTo>
                    <a:pt x="65" y="199"/>
                  </a:lnTo>
                  <a:lnTo>
                    <a:pt x="97" y="199"/>
                  </a:lnTo>
                  <a:lnTo>
                    <a:pt x="130" y="199"/>
                  </a:lnTo>
                  <a:lnTo>
                    <a:pt x="143" y="183"/>
                  </a:lnTo>
                  <a:lnTo>
                    <a:pt x="136" y="103"/>
                  </a:lnTo>
                  <a:lnTo>
                    <a:pt x="156" y="103"/>
                  </a:lnTo>
                  <a:lnTo>
                    <a:pt x="162" y="95"/>
                  </a:lnTo>
                  <a:lnTo>
                    <a:pt x="156" y="55"/>
                  </a:lnTo>
                  <a:lnTo>
                    <a:pt x="143" y="16"/>
                  </a:lnTo>
                  <a:lnTo>
                    <a:pt x="117" y="8"/>
                  </a:lnTo>
                  <a:lnTo>
                    <a:pt x="97" y="0"/>
                  </a:lnTo>
                  <a:lnTo>
                    <a:pt x="97" y="8"/>
                  </a:lnTo>
                  <a:lnTo>
                    <a:pt x="84" y="16"/>
                  </a:lnTo>
                  <a:lnTo>
                    <a:pt x="71" y="16"/>
                  </a:lnTo>
                  <a:lnTo>
                    <a:pt x="52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3" name="Line 121">
              <a:extLst>
                <a:ext uri="{FF2B5EF4-FFF2-40B4-BE49-F238E27FC236}">
                  <a16:creationId xmlns:a16="http://schemas.microsoft.com/office/drawing/2014/main" id="{9D7CB982-7681-501D-5C92-869B76D3E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72577" y="2731537"/>
              <a:ext cx="2420" cy="580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4" name="Freeform 122">
              <a:extLst>
                <a:ext uri="{FF2B5EF4-FFF2-40B4-BE49-F238E27FC236}">
                  <a16:creationId xmlns:a16="http://schemas.microsoft.com/office/drawing/2014/main" id="{E34A8630-423C-E1EB-5941-0E50ABF18E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462" y="2828336"/>
              <a:ext cx="125838" cy="251676"/>
            </a:xfrm>
            <a:custGeom>
              <a:avLst/>
              <a:gdLst>
                <a:gd name="T0" fmla="*/ 26 w 52"/>
                <a:gd name="T1" fmla="*/ 0 h 104"/>
                <a:gd name="T2" fmla="*/ 33 w 52"/>
                <a:gd name="T3" fmla="*/ 48 h 104"/>
                <a:gd name="T4" fmla="*/ 52 w 52"/>
                <a:gd name="T5" fmla="*/ 88 h 104"/>
                <a:gd name="T6" fmla="*/ 46 w 52"/>
                <a:gd name="T7" fmla="*/ 104 h 104"/>
                <a:gd name="T8" fmla="*/ 7 w 52"/>
                <a:gd name="T9" fmla="*/ 48 h 104"/>
                <a:gd name="T10" fmla="*/ 0 w 52"/>
                <a:gd name="T11" fmla="*/ 0 h 104"/>
                <a:gd name="T12" fmla="*/ 13 w 52"/>
                <a:gd name="T13" fmla="*/ 8 h 104"/>
                <a:gd name="T14" fmla="*/ 26 w 52"/>
                <a:gd name="T15" fmla="*/ 0 h 1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2"/>
                <a:gd name="T25" fmla="*/ 0 h 104"/>
                <a:gd name="T26" fmla="*/ 52 w 52"/>
                <a:gd name="T27" fmla="*/ 104 h 1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2" h="104">
                  <a:moveTo>
                    <a:pt x="26" y="0"/>
                  </a:moveTo>
                  <a:lnTo>
                    <a:pt x="33" y="48"/>
                  </a:lnTo>
                  <a:lnTo>
                    <a:pt x="52" y="88"/>
                  </a:lnTo>
                  <a:lnTo>
                    <a:pt x="46" y="104"/>
                  </a:lnTo>
                  <a:lnTo>
                    <a:pt x="7" y="48"/>
                  </a:lnTo>
                  <a:lnTo>
                    <a:pt x="0" y="0"/>
                  </a:lnTo>
                  <a:lnTo>
                    <a:pt x="13" y="8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3695" name="Freeform 123">
              <a:extLst>
                <a:ext uri="{FF2B5EF4-FFF2-40B4-BE49-F238E27FC236}">
                  <a16:creationId xmlns:a16="http://schemas.microsoft.com/office/drawing/2014/main" id="{433E2A54-624E-2417-427C-D51117E8C2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2577" y="2789616"/>
              <a:ext cx="62919" cy="271036"/>
            </a:xfrm>
            <a:custGeom>
              <a:avLst/>
              <a:gdLst>
                <a:gd name="T0" fmla="*/ 26 w 26"/>
                <a:gd name="T1" fmla="*/ 0 h 112"/>
                <a:gd name="T2" fmla="*/ 26 w 26"/>
                <a:gd name="T3" fmla="*/ 40 h 112"/>
                <a:gd name="T4" fmla="*/ 7 w 26"/>
                <a:gd name="T5" fmla="*/ 112 h 112"/>
                <a:gd name="T6" fmla="*/ 7 w 26"/>
                <a:gd name="T7" fmla="*/ 88 h 112"/>
                <a:gd name="T8" fmla="*/ 7 w 26"/>
                <a:gd name="T9" fmla="*/ 80 h 112"/>
                <a:gd name="T10" fmla="*/ 0 w 26"/>
                <a:gd name="T11" fmla="*/ 0 h 112"/>
                <a:gd name="T12" fmla="*/ 20 w 26"/>
                <a:gd name="T13" fmla="*/ 0 h 112"/>
                <a:gd name="T14" fmla="*/ 26 w 26"/>
                <a:gd name="T15" fmla="*/ 0 h 11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6"/>
                <a:gd name="T25" fmla="*/ 0 h 112"/>
                <a:gd name="T26" fmla="*/ 26 w 26"/>
                <a:gd name="T27" fmla="*/ 112 h 11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6" h="112">
                  <a:moveTo>
                    <a:pt x="26" y="0"/>
                  </a:moveTo>
                  <a:lnTo>
                    <a:pt x="26" y="40"/>
                  </a:lnTo>
                  <a:lnTo>
                    <a:pt x="7" y="112"/>
                  </a:lnTo>
                  <a:lnTo>
                    <a:pt x="7" y="88"/>
                  </a:lnTo>
                  <a:lnTo>
                    <a:pt x="7" y="80"/>
                  </a:lnTo>
                  <a:lnTo>
                    <a:pt x="0" y="0"/>
                  </a:lnTo>
                  <a:lnTo>
                    <a:pt x="20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chemeClr val="bg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3696" name="AutoShape 154">
            <a:extLst>
              <a:ext uri="{FF2B5EF4-FFF2-40B4-BE49-F238E27FC236}">
                <a16:creationId xmlns:a16="http://schemas.microsoft.com/office/drawing/2014/main" id="{28119AAE-AF05-0073-C1C7-4EF5CDF4FE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521" y="2666253"/>
            <a:ext cx="580791" cy="348475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bg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ea typeface="굴림" charset="-127"/>
            </a:endParaRPr>
          </a:p>
        </p:txBody>
      </p:sp>
      <p:pic>
        <p:nvPicPr>
          <p:cNvPr id="23702" name="Picture 23701">
            <a:extLst>
              <a:ext uri="{FF2B5EF4-FFF2-40B4-BE49-F238E27FC236}">
                <a16:creationId xmlns:a16="http://schemas.microsoft.com/office/drawing/2014/main" id="{60FE34C4-048B-F153-7B7C-40FC453DA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931" y="1985414"/>
            <a:ext cx="1821337" cy="1689831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Big-Oh Examples</a:t>
            </a:r>
          </a:p>
        </p:txBody>
      </p:sp>
      <p:sp>
        <p:nvSpPr>
          <p:cNvPr id="12294" name="Rectangle 1027"/>
          <p:cNvSpPr>
            <a:spLocks noChangeArrowheads="1"/>
          </p:cNvSpPr>
          <p:nvPr/>
        </p:nvSpPr>
        <p:spPr bwMode="auto">
          <a:xfrm>
            <a:off x="228599" y="10392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en-US" sz="2800" dirty="0">
                <a:latin typeface="Comic Sans MS" panose="030F0902030302020204" pitchFamily="66" charset="0"/>
              </a:rPr>
              <a:t>7n-2</a:t>
            </a:r>
          </a:p>
        </p:txBody>
      </p:sp>
      <p:sp>
        <p:nvSpPr>
          <p:cNvPr id="39940" name="Rectangle 1028"/>
          <p:cNvSpPr>
            <a:spLocks noChangeArrowheads="1"/>
          </p:cNvSpPr>
          <p:nvPr/>
        </p:nvSpPr>
        <p:spPr bwMode="auto">
          <a:xfrm>
            <a:off x="291352" y="1521881"/>
            <a:ext cx="7818437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7n-2 is O(n)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7n-2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7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latin typeface="Comic Sans MS" panose="030F0902030302020204" pitchFamily="66" charset="0"/>
              <a:ea typeface="굴림" charset="-127"/>
            </a:endParaRP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0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296" name="Rectangle 1029"/>
          <p:cNvSpPr>
            <a:spLocks noChangeArrowheads="1"/>
          </p:cNvSpPr>
          <p:nvPr/>
        </p:nvSpPr>
        <p:spPr bwMode="auto">
          <a:xfrm>
            <a:off x="228599" y="27156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3n</a:t>
            </a:r>
            <a:r>
              <a:rPr lang="en-US" altLang="ko-KR" sz="28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8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 + 5</a:t>
            </a:r>
          </a:p>
          <a:p>
            <a:pPr marL="2857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Char char="n"/>
            </a:pPr>
            <a:endParaRPr lang="ko-KR" altLang="en-US" sz="28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39942" name="Rectangle 1030"/>
          <p:cNvSpPr>
            <a:spLocks noChangeArrowheads="1"/>
          </p:cNvSpPr>
          <p:nvPr/>
        </p:nvSpPr>
        <p:spPr bwMode="auto">
          <a:xfrm>
            <a:off x="291352" y="3169893"/>
            <a:ext cx="8305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3n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+ 5 is O(n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3n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+ 20n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+ 5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3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4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21</a:t>
            </a:r>
            <a:endParaRPr lang="en-US" altLang="ko-KR" sz="2000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298" name="Rectangle 1031"/>
          <p:cNvSpPr>
            <a:spLocks noChangeArrowheads="1"/>
          </p:cNvSpPr>
          <p:nvPr/>
        </p:nvSpPr>
        <p:spPr bwMode="auto">
          <a:xfrm>
            <a:off x="228599" y="4315881"/>
            <a:ext cx="781843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dirty="0">
                <a:latin typeface="Comic Sans MS" panose="030F0902030302020204" pitchFamily="66" charset="0"/>
                <a:ea typeface="굴림" charset="-127"/>
              </a:rPr>
              <a:t>3 log n + 5</a:t>
            </a:r>
          </a:p>
        </p:txBody>
      </p:sp>
      <p:sp>
        <p:nvSpPr>
          <p:cNvPr id="39944" name="Rectangle 1032"/>
          <p:cNvSpPr>
            <a:spLocks noChangeArrowheads="1"/>
          </p:cNvSpPr>
          <p:nvPr/>
        </p:nvSpPr>
        <p:spPr bwMode="auto">
          <a:xfrm>
            <a:off x="291352" y="4833145"/>
            <a:ext cx="86106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3 log n + 5 is O(log n)</a:t>
            </a: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need c &gt; 0 and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1 such that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 3 log n + 5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 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•log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 n for 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this is true for c = 8 and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2</a:t>
            </a:r>
            <a:endParaRPr lang="en-US" altLang="ko-KR" dirty="0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12" name="Rectangle 1031">
            <a:extLst>
              <a:ext uri="{FF2B5EF4-FFF2-40B4-BE49-F238E27FC236}">
                <a16:creationId xmlns:a16="http://schemas.microsoft.com/office/drawing/2014/main" id="{EBF19DB6-73E8-764B-8539-E4731BB7C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964" y="5991115"/>
            <a:ext cx="7818438" cy="539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accent2"/>
              </a:buClr>
              <a:buSzPct val="75000"/>
              <a:buFont typeface="Arial" panose="020B0604020202020204" pitchFamily="34" charset="0"/>
              <a:buChar char="•"/>
            </a:pPr>
            <a:r>
              <a:rPr lang="en-US" altLang="ko-KR" sz="2800" dirty="0">
                <a:solidFill>
                  <a:srgbClr val="C00000"/>
                </a:solidFill>
                <a:latin typeface="Comic Sans MS" panose="030F0902030302020204" pitchFamily="66" charset="0"/>
                <a:ea typeface="굴림" charset="-127"/>
              </a:rPr>
              <a:t>(Question) 3 log n + 5 is O(n)? Yes or No?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9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9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9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autoUpdateAnimBg="0"/>
      <p:bldP spid="39942" grpId="0" autoUpdateAnimBg="0"/>
      <p:bldP spid="39944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and Growth Rate</a:t>
            </a:r>
          </a:p>
        </p:txBody>
      </p:sp>
      <p:sp>
        <p:nvSpPr>
          <p:cNvPr id="3072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51013"/>
            <a:ext cx="8686799" cy="2680543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The big-Oh notation gives an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upper bound </a:t>
            </a:r>
            <a:r>
              <a:rPr lang="en-US" altLang="ko-KR" sz="2400" dirty="0">
                <a:ea typeface="굴림" charset="-127"/>
              </a:rPr>
              <a:t>on the growth rate of a function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The statement “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))</a:t>
            </a:r>
            <a:r>
              <a:rPr lang="en-US" altLang="ko-KR" sz="2400" dirty="0">
                <a:ea typeface="굴림" charset="-127"/>
              </a:rPr>
              <a:t>” means that 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400" dirty="0">
                <a:ea typeface="굴림" charset="-127"/>
              </a:rPr>
              <a:t>is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no more than </a:t>
            </a:r>
            <a:r>
              <a:rPr lang="en-US" altLang="ko-KR" sz="2400" dirty="0">
                <a:ea typeface="굴림" charset="-127"/>
              </a:rPr>
              <a:t>the growth rate of 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i="1" dirty="0">
                <a:latin typeface="Times New Roman" pitchFamily="18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latin typeface="Times New Roman" pitchFamily="18" charset="0"/>
                <a:ea typeface="굴림" charset="-127"/>
                <a:sym typeface="Symbol" pitchFamily="18" charset="2"/>
              </a:rPr>
              <a:t>)</a:t>
            </a:r>
          </a:p>
          <a:p>
            <a:pPr eaLnBrk="1" hangingPunct="1"/>
            <a:r>
              <a:rPr lang="en-US" altLang="ko-KR" sz="2400" dirty="0">
                <a:ea typeface="굴림" charset="-127"/>
              </a:rPr>
              <a:t>We can use the big-Oh notation to rank functions according to their growth rate</a:t>
            </a:r>
          </a:p>
        </p:txBody>
      </p:sp>
      <p:graphicFrame>
        <p:nvGraphicFramePr>
          <p:cNvPr id="24648" name="Group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4102291"/>
              </p:ext>
            </p:extLst>
          </p:nvPr>
        </p:nvGraphicFramePr>
        <p:xfrm>
          <a:off x="952500" y="4263448"/>
          <a:ext cx="7239000" cy="1712595"/>
        </p:xfrm>
        <a:graphic>
          <a:graphicData uri="http://schemas.openxmlformats.org/drawingml/2006/table">
            <a:tbl>
              <a:tblPr/>
              <a:tblGrid>
                <a:gridCol w="2578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62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3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endParaRPr kumimoji="0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굴림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is 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O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g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grows faster</a:t>
                      </a:r>
                      <a:endParaRPr kumimoji="0" lang="en-US" altLang="ko-KR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902030302020204" pitchFamily="66" charset="0"/>
                        <a:ea typeface="굴림" pitchFamily="50" charset="-127"/>
                        <a:sym typeface="Symbol" pitchFamily="18" charset="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f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(</a:t>
                      </a:r>
                      <a:r>
                        <a:rPr kumimoji="0" lang="en-US" altLang="ko-KR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n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Symbol" pitchFamily="18" charset="2"/>
                        </a:rPr>
                        <a:t>) </a:t>
                      </a: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grows faster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No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</a:rPr>
                        <a:t>Same growth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Comic Sans MS" panose="030F0902030302020204" pitchFamily="66" charset="0"/>
                          <a:ea typeface="굴림" pitchFamily="50" charset="-127"/>
                          <a:sym typeface="Wingdings" pitchFamily="2" charset="2"/>
                        </a:rPr>
                        <a:t>Yes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78866" y="3822996"/>
            <a:ext cx="21675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mic Sans MS" panose="030F0902030302020204" pitchFamily="66" charset="0"/>
              </a:rPr>
              <a:t>Which is possible?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Big-Oh Rules</a:t>
            </a:r>
          </a:p>
        </p:txBody>
      </p:sp>
      <p:sp>
        <p:nvSpPr>
          <p:cNvPr id="1331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If is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a polynomial of degree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</a:rPr>
              <a:t>, then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f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 is </a:t>
            </a:r>
            <a:r>
              <a:rPr lang="en-US" altLang="ko-KR" sz="28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800" b="1" dirty="0" err="1">
                <a:ea typeface="굴림" charset="-127"/>
                <a:sym typeface="Symbol" pitchFamily="18" charset="2"/>
              </a:rPr>
              <a:t>n</a:t>
            </a:r>
            <a:r>
              <a:rPr lang="en-US" altLang="ko-KR" sz="2800" b="1" baseline="30000" dirty="0" err="1">
                <a:ea typeface="굴림" charset="-127"/>
                <a:sym typeface="Symbol" pitchFamily="18" charset="2"/>
              </a:rPr>
              <a:t>d</a:t>
            </a:r>
            <a:r>
              <a:rPr lang="en-US" altLang="ko-KR" sz="2800" dirty="0">
                <a:ea typeface="굴림" charset="-127"/>
                <a:sym typeface="Symbol" pitchFamily="18" charset="2"/>
              </a:rPr>
              <a:t>)</a:t>
            </a:r>
            <a:r>
              <a:rPr lang="en-US" altLang="ko-KR" sz="2800" dirty="0">
                <a:ea typeface="굴림" charset="-127"/>
              </a:rPr>
              <a:t>, i.e.,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lower-order terms</a:t>
            </a:r>
          </a:p>
          <a:p>
            <a:pPr marL="1028700" lvl="1" eaLnBrk="1" hangingPunct="1">
              <a:buFont typeface="Wingdings" pitchFamily="2" charset="2"/>
              <a:buAutoNum type="arabicPeriod"/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Drop constant factors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</a:rPr>
              <a:t>Use the smallest possible class of functions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30000" dirty="0">
                <a:ea typeface="굴림" charset="-127"/>
                <a:sym typeface="Symbol" pitchFamily="18" charset="2"/>
              </a:rPr>
              <a:t>2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</a:t>
            </a:r>
          </a:p>
          <a:p>
            <a:pPr eaLnBrk="1" hangingPunct="1">
              <a:tabLst>
                <a:tab pos="1028700" algn="l"/>
              </a:tabLst>
            </a:pPr>
            <a:endParaRPr lang="en-US" altLang="ko-KR" sz="2800" dirty="0">
              <a:ea typeface="굴림" charset="-127"/>
              <a:sym typeface="Symbol" pitchFamily="18" charset="2"/>
            </a:endParaRPr>
          </a:p>
          <a:p>
            <a:pPr eaLnBrk="1" hangingPunct="1">
              <a:tabLst>
                <a:tab pos="1028700" algn="l"/>
              </a:tabLst>
            </a:pPr>
            <a:r>
              <a:rPr lang="en-US" altLang="ko-KR" sz="2800" dirty="0">
                <a:ea typeface="굴림" charset="-127"/>
                <a:sym typeface="Symbol" pitchFamily="18" charset="2"/>
              </a:rPr>
              <a:t>Use the simplest expression of the class</a:t>
            </a:r>
          </a:p>
          <a:p>
            <a:pPr marL="1028700" lvl="1" eaLnBrk="1" hangingPunct="1">
              <a:tabLst>
                <a:tab pos="1028700" algn="l"/>
              </a:tabLst>
            </a:pPr>
            <a:r>
              <a:rPr lang="en-US" altLang="ko-KR" sz="2400" dirty="0">
                <a:ea typeface="굴림" charset="-127"/>
              </a:rPr>
              <a:t>Say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5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 </a:t>
            </a:r>
            <a:r>
              <a:rPr lang="en-US" altLang="ko-KR" sz="2400" dirty="0">
                <a:ea typeface="굴림" charset="-127"/>
              </a:rPr>
              <a:t>instead of “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+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5 is 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(3</a:t>
            </a:r>
            <a:r>
              <a:rPr lang="en-US" altLang="ko-KR" sz="2400" b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)”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Asymptotic Algorithm Analysis</a:t>
            </a:r>
          </a:p>
        </p:txBody>
      </p:sp>
      <p:sp>
        <p:nvSpPr>
          <p:cNvPr id="317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23701"/>
            <a:ext cx="8686799" cy="5505339"/>
          </a:xfrm>
        </p:spPr>
        <p:txBody>
          <a:bodyPr>
            <a:noAutofit/>
          </a:bodyPr>
          <a:lstStyle/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The asymptotic analysis of an algorithm determines the running time in big-Oh notation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To perform the asymptotic analysis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find the worst-case number of primitive operations executed as a function of the input size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express this function with big-Oh notation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Example: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determine that algorithm </a:t>
            </a:r>
            <a:r>
              <a:rPr lang="en-US" altLang="ko-KR" sz="1800" b="1" i="1" dirty="0" err="1">
                <a:ea typeface="굴림" charset="-127"/>
              </a:rPr>
              <a:t>arrayMax</a:t>
            </a:r>
            <a:r>
              <a:rPr lang="en-US" altLang="ko-KR" sz="1800" dirty="0">
                <a:ea typeface="굴림" charset="-127"/>
              </a:rPr>
              <a:t> executes at most 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7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  2 </a:t>
            </a:r>
            <a:r>
              <a:rPr lang="en-US" altLang="ko-KR" sz="1800" dirty="0">
                <a:ea typeface="굴림" charset="-127"/>
              </a:rPr>
              <a:t>primitive operations</a:t>
            </a:r>
          </a:p>
          <a:p>
            <a:pPr marL="1028700" lvl="1" indent="-228600" eaLnBrk="1" hangingPunct="1">
              <a:spcAft>
                <a:spcPts val="300"/>
              </a:spcAft>
            </a:pPr>
            <a:r>
              <a:rPr lang="en-US" altLang="ko-KR" sz="1800" dirty="0">
                <a:ea typeface="굴림" charset="-127"/>
              </a:rPr>
              <a:t>We say that algorithm </a:t>
            </a:r>
            <a:r>
              <a:rPr lang="en-US" altLang="ko-KR" sz="1800" b="1" i="1" dirty="0" err="1">
                <a:ea typeface="굴림" charset="-127"/>
              </a:rPr>
              <a:t>arrayMax</a:t>
            </a:r>
            <a:r>
              <a:rPr lang="en-US" altLang="ko-KR" sz="1800" dirty="0">
                <a:ea typeface="굴림" charset="-127"/>
              </a:rPr>
              <a:t> “runs in 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O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(</a:t>
            </a:r>
            <a:r>
              <a:rPr lang="en-US" altLang="ko-KR" sz="1800" b="1" i="1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1800" dirty="0">
                <a:ea typeface="굴림" charset="-127"/>
                <a:sym typeface="Symbol" pitchFamily="18" charset="2"/>
              </a:rPr>
              <a:t>) </a:t>
            </a:r>
            <a:r>
              <a:rPr lang="en-US" altLang="ko-KR" sz="1800" dirty="0">
                <a:ea typeface="굴림" charset="-127"/>
              </a:rPr>
              <a:t>time”</a:t>
            </a:r>
          </a:p>
          <a:p>
            <a:pPr eaLnBrk="1" hangingPunct="1">
              <a:spcAft>
                <a:spcPts val="300"/>
              </a:spcAft>
            </a:pPr>
            <a:r>
              <a:rPr lang="en-US" altLang="ko-KR" sz="2400" dirty="0">
                <a:ea typeface="굴림" charset="-127"/>
              </a:rPr>
              <a:t>Since constant factors and lower-order terms are eventually dropped anyhow, we can disregard them when counting primitive operations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Relatives of Big-Oh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6045542"/>
              </p:ext>
            </p:extLst>
          </p:nvPr>
        </p:nvGraphicFramePr>
        <p:xfrm>
          <a:off x="7376703" y="1142453"/>
          <a:ext cx="1538695" cy="1101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4331880" imgH="3468960" progId="MS_ClipArt_Gallery.5">
                  <p:embed/>
                </p:oleObj>
              </mc:Choice>
              <mc:Fallback>
                <p:oleObj name="Clip" r:id="rId2" imgW="4331880" imgH="3468960" progId="MS_ClipArt_Gallery.5">
                  <p:embed/>
                  <p:pic>
                    <p:nvPicPr>
                      <p:cNvPr id="1741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6703" y="1142453"/>
                        <a:ext cx="1538695" cy="110198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B39FB23E-F0D8-7CDD-00A7-169D7D287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71203"/>
            <a:ext cx="7148103" cy="3952061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Big-Omega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ea typeface="Calibri" charset="0"/>
                <a:cs typeface="Calibri" charset="0"/>
              </a:rPr>
              <a:t>f(n) is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(g(n)) if there is a constant c &gt; 0 and an integer constant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f(n) 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for n 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Big-Theta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ea typeface="Calibri" charset="0"/>
                <a:cs typeface="Calibri" charset="0"/>
              </a:rPr>
              <a:t>f(n) is 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(g(n)) if there are constants c’ &gt; 0 and c’’ &gt; 0 and an integer constant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 1 such that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c’•g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  f(n)  </a:t>
            </a:r>
            <a:r>
              <a:rPr lang="en-US" altLang="en-US" sz="2000" dirty="0" err="1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c’’•g</a:t>
            </a:r>
            <a:r>
              <a:rPr lang="en-US" altLang="en-US" sz="2000" dirty="0">
                <a:solidFill>
                  <a:schemeClr val="tx2"/>
                </a:solidFill>
                <a:ea typeface="Calibri" charset="0"/>
                <a:cs typeface="Calibri" charset="0"/>
                <a:sym typeface="Symbol" pitchFamily="18" charset="2"/>
              </a:rPr>
              <a:t>(n)</a:t>
            </a:r>
            <a:r>
              <a:rPr lang="en-US" altLang="en-US" sz="2000" dirty="0">
                <a:ea typeface="Calibri" charset="0"/>
                <a:cs typeface="Calibri" charset="0"/>
                <a:sym typeface="Symbol" pitchFamily="18" charset="2"/>
              </a:rPr>
              <a:t> for n  n</a:t>
            </a:r>
            <a:r>
              <a:rPr lang="en-US" altLang="en-US" sz="2000" baseline="-25000" dirty="0">
                <a:ea typeface="Calibri" charset="0"/>
                <a:cs typeface="Calibri" charset="0"/>
                <a:sym typeface="Symbol" pitchFamily="18" charset="2"/>
              </a:rPr>
              <a:t>0</a:t>
            </a:r>
            <a:endParaRPr lang="en-US" altLang="en-US" sz="2000" dirty="0">
              <a:ea typeface="Calibri" charset="0"/>
              <a:cs typeface="Calibri" charset="0"/>
            </a:endParaRP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Intuition for Asymptotic Notation</a:t>
            </a:r>
          </a:p>
        </p:txBody>
      </p:sp>
      <p:graphicFrame>
        <p:nvGraphicFramePr>
          <p:cNvPr id="18434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3578902"/>
              </p:ext>
            </p:extLst>
          </p:nvPr>
        </p:nvGraphicFramePr>
        <p:xfrm>
          <a:off x="7438203" y="1031174"/>
          <a:ext cx="1477195" cy="1474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2" imgW="878400" imgH="876600" progId="MS_ClipArt_Gallery.2">
                  <p:embed/>
                </p:oleObj>
              </mc:Choice>
              <mc:Fallback>
                <p:oleObj name="Clip" r:id="rId2" imgW="878400" imgH="876600" progId="MS_ClipArt_Gallery.2">
                  <p:embed/>
                  <p:pic>
                    <p:nvPicPr>
                      <p:cNvPr id="1843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38203" y="1031174"/>
                        <a:ext cx="1477195" cy="1474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D5CFBE0-32F7-BE10-BF93-965EE653E1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71204"/>
            <a:ext cx="7300357" cy="4628952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Big-Oh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O(g(n))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less than or equal to</a:t>
            </a:r>
            <a:r>
              <a:rPr lang="en-US" altLang="en-US" sz="2000" dirty="0">
                <a:sym typeface="Symbol" pitchFamily="18" charset="2"/>
              </a:rPr>
              <a:t> g(n)</a:t>
            </a:r>
          </a:p>
          <a:p>
            <a:pPr lvl="1">
              <a:spcAft>
                <a:spcPts val="300"/>
              </a:spcAft>
            </a:pP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Big-Omega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(g(n))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greater than or equal to </a:t>
            </a:r>
            <a:r>
              <a:rPr lang="en-US" altLang="en-US" sz="2000" dirty="0">
                <a:sym typeface="Symbol" pitchFamily="18" charset="2"/>
              </a:rPr>
              <a:t>g(n)</a:t>
            </a:r>
          </a:p>
          <a:p>
            <a:pPr lvl="1">
              <a:spcAft>
                <a:spcPts val="300"/>
              </a:spcAft>
            </a:pPr>
            <a:endParaRPr lang="en-US" altLang="en-US" sz="2000" dirty="0">
              <a:sym typeface="Symbol" pitchFamily="18" charset="2"/>
            </a:endParaRPr>
          </a:p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Big-Theta</a:t>
            </a:r>
          </a:p>
          <a:p>
            <a:pPr lvl="1">
              <a:spcAft>
                <a:spcPts val="300"/>
              </a:spcAft>
            </a:pPr>
            <a:r>
              <a:rPr lang="en-US" altLang="en-US" sz="2000" dirty="0"/>
              <a:t>f(n) is </a:t>
            </a:r>
            <a:r>
              <a:rPr lang="en-US" altLang="en-US" sz="2000" dirty="0">
                <a:sym typeface="Symbol" pitchFamily="18" charset="2"/>
              </a:rPr>
              <a:t>(g(n)) if f(n) is asymptotically </a:t>
            </a:r>
            <a:r>
              <a:rPr lang="en-US" altLang="en-US" sz="2000" dirty="0">
                <a:solidFill>
                  <a:srgbClr val="0000FF"/>
                </a:solidFill>
                <a:sym typeface="Symbol" pitchFamily="18" charset="2"/>
              </a:rPr>
              <a:t>equal to </a:t>
            </a:r>
            <a:r>
              <a:rPr lang="en-US" altLang="en-US" sz="2000" dirty="0">
                <a:sym typeface="Symbol" pitchFamily="18" charset="2"/>
              </a:rPr>
              <a:t>g(n)</a:t>
            </a:r>
            <a:endParaRPr lang="en-US" altLang="ko-KR" sz="2000" dirty="0">
              <a:ea typeface="Calibri" charset="0"/>
              <a:cs typeface="Calibri" charset="0"/>
            </a:endParaRPr>
          </a:p>
          <a:p>
            <a:pPr>
              <a:spcAft>
                <a:spcPts val="300"/>
              </a:spcAft>
            </a:pP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(1)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228599" y="3845627"/>
            <a:ext cx="79248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</p:txBody>
      </p:sp>
      <p:sp>
        <p:nvSpPr>
          <p:cNvPr id="19463" name="Rectangle 8"/>
          <p:cNvSpPr>
            <a:spLocks noChangeArrowheads="1"/>
          </p:cNvSpPr>
          <p:nvPr/>
        </p:nvSpPr>
        <p:spPr bwMode="auto">
          <a:xfrm>
            <a:off x="304799" y="3388427"/>
            <a:ext cx="792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28599" y="1815936"/>
            <a:ext cx="7924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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 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baseline="-25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19465" name="Rectangle 10"/>
          <p:cNvSpPr>
            <a:spLocks noChangeArrowheads="1"/>
          </p:cNvSpPr>
          <p:nvPr/>
        </p:nvSpPr>
        <p:spPr bwMode="auto">
          <a:xfrm>
            <a:off x="228599" y="1206336"/>
            <a:ext cx="7924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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800" b="1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800" b="1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800" b="1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  <p:graphicFrame>
        <p:nvGraphicFramePr>
          <p:cNvPr id="1945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7391479"/>
              </p:ext>
            </p:extLst>
          </p:nvPr>
        </p:nvGraphicFramePr>
        <p:xfrm>
          <a:off x="8009732" y="1098553"/>
          <a:ext cx="905666" cy="1035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790560" imgH="903960" progId="MS_ClipArt_Gallery.2">
                  <p:embed/>
                </p:oleObj>
              </mc:Choice>
              <mc:Fallback>
                <p:oleObj name="Clip" r:id="rId3" imgW="790560" imgH="903960" progId="MS_ClipArt_Gallery.2">
                  <p:embed/>
                  <p:pic>
                    <p:nvPicPr>
                      <p:cNvPr id="1945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9732" y="1098553"/>
                        <a:ext cx="905666" cy="103504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3" grpId="0" autoUpdateAnimBg="0"/>
      <p:bldP spid="45065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(2)</a:t>
            </a:r>
          </a:p>
        </p:txBody>
      </p:sp>
      <p:sp>
        <p:nvSpPr>
          <p:cNvPr id="53252" name="Rectangle 4"/>
          <p:cNvSpPr>
            <a:spLocks noChangeArrowheads="1"/>
          </p:cNvSpPr>
          <p:nvPr/>
        </p:nvSpPr>
        <p:spPr bwMode="auto">
          <a:xfrm>
            <a:off x="304799" y="1773053"/>
            <a:ext cx="8077200" cy="20983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en-US" sz="2000" dirty="0">
                <a:latin typeface="Comic Sans MS" panose="030F0902030302020204" pitchFamily="66" charset="0"/>
                <a:sym typeface="Symbol" pitchFamily="18" charset="2"/>
              </a:rPr>
              <a:t>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it is 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). we have already seen the former, for the latter (for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))recall that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f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</a:rPr>
              <a:t>) is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O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)) if there is a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&gt; 0 and an integer constant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1 such that f(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</a:t>
            </a:r>
            <a:r>
              <a:rPr lang="en-US" altLang="ko-KR" sz="2000" u="sng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&lt;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 err="1">
                <a:latin typeface="Comic Sans MS" panose="030F0902030302020204" pitchFamily="66" charset="0"/>
                <a:ea typeface="굴림" charset="-127"/>
                <a:cs typeface="Arial" charset="0"/>
                <a:sym typeface="Symbol" pitchFamily="18" charset="2"/>
              </a:rPr>
              <a:t>•</a:t>
            </a:r>
            <a:r>
              <a:rPr lang="en-US" altLang="ko-KR" sz="2000" i="1" dirty="0" err="1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g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(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) for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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 </a:t>
            </a: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ko-KR" sz="2000" dirty="0">
              <a:latin typeface="Comic Sans MS" panose="030F0902030302020204" pitchFamily="66" charset="0"/>
              <a:ea typeface="굴림" charset="-127"/>
              <a:sym typeface="Symbol" pitchFamily="18" charset="2"/>
            </a:endParaRPr>
          </a:p>
          <a:p>
            <a:pPr marL="628650" lvl="1" indent="-228600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Let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c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5 and </a:t>
            </a:r>
            <a:r>
              <a:rPr lang="en-US" altLang="ko-KR" sz="2000" i="1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n</a:t>
            </a:r>
            <a:r>
              <a:rPr lang="en-US" altLang="ko-KR" sz="2000" baseline="-25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0</a:t>
            </a:r>
            <a:r>
              <a:rPr lang="en-US" altLang="ko-KR" sz="2000" dirty="0">
                <a:latin typeface="Comic Sans MS" panose="030F0902030302020204" pitchFamily="66" charset="0"/>
                <a:ea typeface="굴림" charset="-127"/>
                <a:sym typeface="Symbol" pitchFamily="18" charset="2"/>
              </a:rPr>
              <a:t> = 1</a:t>
            </a:r>
          </a:p>
        </p:txBody>
      </p:sp>
      <p:sp>
        <p:nvSpPr>
          <p:cNvPr id="35846" name="Rectangle 5"/>
          <p:cNvSpPr>
            <a:spLocks noChangeArrowheads="1"/>
          </p:cNvSpPr>
          <p:nvPr/>
        </p:nvSpPr>
        <p:spPr bwMode="auto">
          <a:xfrm>
            <a:off x="228599" y="1061854"/>
            <a:ext cx="7924800" cy="71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chemeClr val="accent2"/>
              </a:buClr>
              <a:buSzPct val="75000"/>
            </a:pP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5</a:t>
            </a:r>
            <a:r>
              <a:rPr lang="en-US" altLang="ko-KR" sz="32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32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 is </a:t>
            </a:r>
            <a:r>
              <a:rPr lang="en-US" altLang="en-US" sz="3600" dirty="0">
                <a:latin typeface="Comic Sans MS" panose="030F0902030302020204" pitchFamily="66" charset="0"/>
                <a:sym typeface="Symbol" pitchFamily="18" charset="2"/>
              </a:rPr>
              <a:t>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(</a:t>
            </a:r>
            <a:r>
              <a:rPr lang="en-US" altLang="ko-KR" sz="3200" i="1" dirty="0">
                <a:latin typeface="Comic Sans MS" panose="030F0902030302020204" pitchFamily="66" charset="0"/>
                <a:ea typeface="굴림" charset="-127"/>
              </a:rPr>
              <a:t>n</a:t>
            </a:r>
            <a:r>
              <a:rPr lang="en-US" altLang="ko-KR" sz="3200" baseline="30000" dirty="0">
                <a:latin typeface="Comic Sans MS" panose="030F0902030302020204" pitchFamily="66" charset="0"/>
                <a:ea typeface="굴림" charset="-127"/>
              </a:rPr>
              <a:t>2</a:t>
            </a:r>
            <a:r>
              <a:rPr lang="en-US" altLang="ko-KR" sz="3200" dirty="0">
                <a:latin typeface="Comic Sans MS" panose="030F0902030302020204" pitchFamily="66" charset="0"/>
                <a:ea typeface="굴림" charset="-127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2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084ADB-4A08-DBD9-8580-9EBA223F1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E5551-2B13-3D29-E58E-3A94CA385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6B07-F728-163D-1D4D-74CA441BAB2E}"/>
                  </a:ext>
                </a:extLst>
              </p:cNvPr>
              <p:cNvSpPr txBox="1"/>
              <p:nvPr/>
            </p:nvSpPr>
            <p:spPr>
              <a:xfrm>
                <a:off x="632360" y="1555668"/>
                <a:ext cx="5020296" cy="28128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2𝑛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3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1000</m:t>
                        </m:r>
                      </m:den>
                    </m:f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	</m:t>
                    </m:r>
                  </m:oMath>
                </a14:m>
                <a:r>
                  <a:rPr lang="en-US" sz="2000" dirty="0">
                    <a:latin typeface="Comic Sans MS" panose="030F0902030302020204" pitchFamily="66" charset="0"/>
                  </a:rPr>
                  <a:t>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1.999</a:t>
                </a:r>
                <a:r>
                  <a:rPr lang="en-US" sz="2000" dirty="0">
                    <a:latin typeface="Comic Sans MS" panose="030F0902030302020204" pitchFamily="66" charset="0"/>
                  </a:rPr>
                  <a:t>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+ 1000𝑛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  <a:p>
                <a:pPr marL="368300" indent="-342900">
                  <a:lnSpc>
                    <a:spcPct val="100000"/>
                  </a:lnSpc>
                  <a:spcBef>
                    <a:spcPts val="600"/>
                  </a:spcBef>
                  <a:buFont typeface="Courier New" panose="02070309020205020404" pitchFamily="49" charset="0"/>
                  <a:buChar char="o"/>
                  <a:tabLst>
                    <a:tab pos="139700" algn="l"/>
                  </a:tabLst>
                </a:pPr>
                <a:r>
                  <a:rPr lang="en-US" sz="2000" dirty="0">
                    <a:latin typeface="Comic Sans MS" panose="030F0902030302020204" pitchFamily="66" charset="0"/>
                  </a:rPr>
                  <a:t>1000𝑛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 + 1000𝑛 = 𝑂(𝑛</a:t>
                </a:r>
                <a:r>
                  <a:rPr lang="en-US" sz="2000" baseline="30000" dirty="0">
                    <a:latin typeface="Comic Sans MS" panose="030F0902030302020204" pitchFamily="66" charset="0"/>
                  </a:rPr>
                  <a:t>2</a:t>
                </a:r>
                <a:r>
                  <a:rPr lang="en-US" sz="2000" dirty="0">
                    <a:latin typeface="Comic Sans MS" panose="030F0902030302020204" pitchFamily="66" charset="0"/>
                  </a:rPr>
                  <a:t>)</a:t>
                </a:r>
                <a:endParaRPr lang="en-US" sz="2000" baseline="30000" dirty="0">
                  <a:latin typeface="Comic Sans MS" panose="030F0902030302020204" pitchFamily="66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186B07-F728-163D-1D4D-74CA441BA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60" y="1555668"/>
                <a:ext cx="5020296" cy="2812821"/>
              </a:xfrm>
              <a:prstGeom prst="rect">
                <a:avLst/>
              </a:prstGeom>
              <a:blipFill>
                <a:blip r:embed="rId2"/>
                <a:stretch>
                  <a:fillRect l="-505" t="-897" b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8008C350-EFDE-4AC9-505F-31CEAC900D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8599" y="1023701"/>
            <a:ext cx="8686799" cy="531967"/>
          </a:xfrm>
        </p:spPr>
        <p:txBody>
          <a:bodyPr>
            <a:no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dirty="0">
                <a:ea typeface="Calibri" charset="0"/>
                <a:cs typeface="Calibri" charset="0"/>
              </a:rPr>
              <a:t>Practice on your own: find c and </a:t>
            </a:r>
            <a:r>
              <a:rPr lang="en-US" altLang="ko-KR" sz="2400" dirty="0">
                <a:ea typeface="굴림" charset="-127"/>
                <a:sym typeface="Symbol" pitchFamily="18" charset="2"/>
              </a:rPr>
              <a:t>n</a:t>
            </a:r>
            <a:r>
              <a:rPr lang="en-US" altLang="ko-KR" sz="2400" baseline="-25000" dirty="0">
                <a:ea typeface="굴림" charset="-127"/>
                <a:sym typeface="Symbol" pitchFamily="18" charset="2"/>
              </a:rPr>
              <a:t>0</a:t>
            </a:r>
            <a:endParaRPr lang="en-US" altLang="ko-KR" sz="2400" dirty="0"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144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What are we going to learn?</a:t>
            </a:r>
          </a:p>
        </p:txBody>
      </p:sp>
      <p:sp>
        <p:nvSpPr>
          <p:cNvPr id="2458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Need to say that some algorithms are 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“</a:t>
            </a:r>
            <a:r>
              <a:rPr lang="en-US" altLang="ko-KR" dirty="0">
                <a:solidFill>
                  <a:srgbClr val="FE1A02"/>
                </a:solidFill>
                <a:ea typeface="굴림" charset="-127"/>
              </a:rPr>
              <a:t>better</a:t>
            </a:r>
            <a:r>
              <a:rPr lang="en-US" altLang="ko-KR" dirty="0">
                <a:latin typeface="Univers" pitchFamily="34" charset="0"/>
                <a:ea typeface="굴림" charset="-127"/>
              </a:rPr>
              <a:t>”</a:t>
            </a:r>
            <a:r>
              <a:rPr lang="en-US" altLang="ko-KR" dirty="0">
                <a:ea typeface="굴림" charset="-127"/>
              </a:rPr>
              <a:t> than others</a:t>
            </a:r>
          </a:p>
          <a:p>
            <a:pPr eaLnBrk="1" hangingPunct="1"/>
            <a:r>
              <a:rPr lang="en-US" altLang="ko-KR" dirty="0">
                <a:ea typeface="굴림" charset="-127"/>
              </a:rPr>
              <a:t>Criteria for evaluation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Structure of programs (simplicity, elegance, object-oriented, etc.)</a:t>
            </a:r>
          </a:p>
          <a:p>
            <a:pPr lvl="1" eaLnBrk="1" hangingPunct="1"/>
            <a:r>
              <a:rPr lang="en-US" altLang="ko-KR" dirty="0">
                <a:solidFill>
                  <a:srgbClr val="0000FF"/>
                </a:solidFill>
                <a:ea typeface="굴림" charset="-127"/>
              </a:rPr>
              <a:t>Running time     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Memory space</a:t>
            </a:r>
          </a:p>
          <a:p>
            <a:pPr lvl="1" eaLnBrk="1" hangingPunct="1"/>
            <a:r>
              <a:rPr lang="en-US" altLang="ko-KR" dirty="0">
                <a:ea typeface="굴림" charset="-127"/>
              </a:rPr>
              <a:t>What else???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Running Time	</a:t>
            </a:r>
          </a:p>
        </p:txBody>
      </p:sp>
      <p:sp>
        <p:nvSpPr>
          <p:cNvPr id="1030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599" y="1056640"/>
            <a:ext cx="5105401" cy="5267960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Most algorithms transform input objects into output objects.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running time </a:t>
            </a:r>
            <a:r>
              <a:rPr lang="en-US" altLang="ko-KR" sz="2400" dirty="0">
                <a:ea typeface="굴림" charset="-127"/>
              </a:rPr>
              <a:t>of an algorithm typically grows with the input size.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Average-case running time </a:t>
            </a:r>
            <a:r>
              <a:rPr lang="en-US" altLang="ko-KR" sz="2400" dirty="0">
                <a:ea typeface="굴림" charset="-127"/>
              </a:rPr>
              <a:t>is often difficult to determine.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200" dirty="0">
                <a:ea typeface="굴림" charset="-127"/>
              </a:rPr>
              <a:t>Why?</a:t>
            </a: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ko-KR" sz="2400" dirty="0">
                <a:ea typeface="굴림" charset="-127"/>
              </a:rPr>
              <a:t>We focus on the </a:t>
            </a:r>
            <a:r>
              <a:rPr lang="en-US" altLang="ko-KR" sz="2400" dirty="0">
                <a:solidFill>
                  <a:srgbClr val="FF0000"/>
                </a:solidFill>
                <a:ea typeface="굴림" charset="-127"/>
              </a:rPr>
              <a:t>worst case running time</a:t>
            </a:r>
            <a:r>
              <a:rPr lang="en-US" altLang="ko-KR" sz="2400" dirty="0">
                <a:ea typeface="굴림" charset="-127"/>
              </a:rPr>
              <a:t>.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>
                <a:ea typeface="굴림" charset="-127"/>
              </a:rPr>
              <a:t>Easier to analyze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ko-KR" sz="2000" dirty="0">
                <a:ea typeface="굴림" charset="-127"/>
              </a:rPr>
              <a:t>Crucial to applications such as games, finance and robotics</a:t>
            </a:r>
          </a:p>
        </p:txBody>
      </p:sp>
      <p:graphicFrame>
        <p:nvGraphicFramePr>
          <p:cNvPr id="1026" name="Object 4"/>
          <p:cNvGraphicFramePr>
            <a:graphicFrameLocks noGrp="1" noChangeAspect="1"/>
          </p:cNvGraphicFramePr>
          <p:nvPr>
            <p:ph type="chart" sz="half" idx="4294967295"/>
            <p:extLst>
              <p:ext uri="{D42A27DB-BD31-4B8C-83A1-F6EECF244321}">
                <p14:modId xmlns:p14="http://schemas.microsoft.com/office/powerpoint/2010/main" val="4068677797"/>
              </p:ext>
            </p:extLst>
          </p:nvPr>
        </p:nvGraphicFramePr>
        <p:xfrm>
          <a:off x="4972047" y="1442720"/>
          <a:ext cx="4025019" cy="428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943731" imgH="4200957" progId="MSGraph.Chart.8">
                  <p:embed followColorScheme="full"/>
                </p:oleObj>
              </mc:Choice>
              <mc:Fallback>
                <p:oleObj name="Chart" r:id="rId3" imgW="3943731" imgH="4200957" progId="MSGraph.Chart.8">
                  <p:embed followColorScheme="full"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47" y="1442720"/>
                        <a:ext cx="4025019" cy="428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Average Case vs. Worst Case</a:t>
            </a:r>
          </a:p>
        </p:txBody>
      </p:sp>
      <p:sp>
        <p:nvSpPr>
          <p:cNvPr id="2560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3759200" cy="4861560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>
                <a:ea typeface="굴림" charset="-127"/>
              </a:rPr>
              <a:t>The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average case running time is harder</a:t>
            </a:r>
            <a:r>
              <a:rPr lang="en-US" altLang="ko-KR" sz="2400" dirty="0">
                <a:ea typeface="굴림" charset="-127"/>
              </a:rPr>
              <a:t> to analyze because you need to know the probability distribution of the input.</a:t>
            </a: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endParaRPr lang="en-US" altLang="ko-KR" sz="2400" dirty="0">
              <a:ea typeface="굴림" charset="-127"/>
            </a:endParaRPr>
          </a:p>
          <a:p>
            <a:pPr eaLnBrk="1" hangingPunct="1">
              <a:lnSpc>
                <a:spcPct val="110000"/>
              </a:lnSpc>
              <a:spcBef>
                <a:spcPts val="0"/>
              </a:spcBef>
            </a:pPr>
            <a:r>
              <a:rPr lang="en-US" altLang="ko-KR" sz="2400" dirty="0">
                <a:ea typeface="굴림" charset="-127"/>
              </a:rPr>
              <a:t>In certain apps (air traffic control, weapon systems, etc.), knowing </a:t>
            </a:r>
            <a:r>
              <a:rPr lang="en-US" altLang="ko-KR" sz="2400" dirty="0">
                <a:solidFill>
                  <a:srgbClr val="FE1A02"/>
                </a:solidFill>
                <a:ea typeface="굴림" charset="-127"/>
              </a:rPr>
              <a:t>the worst case time is important.</a:t>
            </a:r>
          </a:p>
        </p:txBody>
      </p:sp>
      <p:pic>
        <p:nvPicPr>
          <p:cNvPr id="25606" name="Picture 4" descr="Analysis1x1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0" y="1294279"/>
            <a:ext cx="4851398" cy="365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charset="-127"/>
              </a:rPr>
              <a:t>Experimental Approach</a:t>
            </a:r>
          </a:p>
        </p:txBody>
      </p:sp>
      <p:sp>
        <p:nvSpPr>
          <p:cNvPr id="2054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28600" y="1143000"/>
            <a:ext cx="4251960" cy="5181600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ko-KR" sz="2400" dirty="0">
                <a:ea typeface="굴림" charset="-127"/>
              </a:rPr>
              <a:t>Write a program implementing the algorithm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Run the program with inputs of varying size and composition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Use a wall clock to get an accurate measure of the actual running time</a:t>
            </a:r>
          </a:p>
          <a:p>
            <a:pPr eaLnBrk="1" hangingPunct="1"/>
            <a:endParaRPr lang="en-US" altLang="ko-KR" sz="2400" dirty="0">
              <a:ea typeface="굴림" charset="-127"/>
            </a:endParaRPr>
          </a:p>
          <a:p>
            <a:pPr eaLnBrk="1" hangingPunct="1"/>
            <a:r>
              <a:rPr lang="en-US" altLang="ko-KR" sz="2400" dirty="0">
                <a:ea typeface="굴림" charset="-127"/>
              </a:rPr>
              <a:t>Plot the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0B1BD27-ACC4-0CA4-EED1-F51F65C15F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0560" y="1111246"/>
            <a:ext cx="4434838" cy="46376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Limitations of Experiments</a:t>
            </a:r>
          </a:p>
        </p:txBody>
      </p:sp>
      <p:sp>
        <p:nvSpPr>
          <p:cNvPr id="307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It is necessary to implement the algorithm, which may be difficult and often time-consuming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Results may not be indicative of the running time on other inputs not included in the experiment. </a:t>
            </a:r>
          </a:p>
          <a:p>
            <a:pPr eaLnBrk="1" hangingPunct="1">
              <a:lnSpc>
                <a:spcPct val="90000"/>
              </a:lnSpc>
            </a:pPr>
            <a:endParaRPr lang="en-US" altLang="ko-KR" dirty="0">
              <a:ea typeface="굴림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In order to compare two algorithms, the same hardware and software environments must be used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ko-KR" dirty="0">
                <a:ea typeface="굴림" charset="-127"/>
              </a:rPr>
              <a:t>Restrictions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2802681"/>
              </p:ext>
            </p:extLst>
          </p:nvPr>
        </p:nvGraphicFramePr>
        <p:xfrm>
          <a:off x="7147688" y="5242560"/>
          <a:ext cx="1369249" cy="1132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812240" imgH="1498680" progId="MS_ClipArt_Gallery.5">
                  <p:embed/>
                </p:oleObj>
              </mc:Choice>
              <mc:Fallback>
                <p:oleObj name="Clip" r:id="rId3" imgW="1812240" imgH="1498680" progId="MS_ClipArt_Gallery.5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7688" y="5242560"/>
                        <a:ext cx="1369249" cy="1132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charset="-127"/>
              </a:rPr>
              <a:t>Theoretical Analysis</a:t>
            </a:r>
          </a:p>
        </p:txBody>
      </p:sp>
      <p:sp>
        <p:nvSpPr>
          <p:cNvPr id="4102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799" y="1143000"/>
            <a:ext cx="8353425" cy="51816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dirty="0">
                <a:ea typeface="굴림" charset="-127"/>
              </a:rPr>
              <a:t>Uses a high-level description of the algorithm instead of an implementation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Characterizes running time as a function of the input size, </a:t>
            </a:r>
            <a:r>
              <a:rPr lang="en-US" altLang="ko-KR" i="1" dirty="0">
                <a:ea typeface="굴림" charset="-127"/>
              </a:rPr>
              <a:t>n</a:t>
            </a:r>
            <a:r>
              <a:rPr lang="en-US" altLang="ko-KR" dirty="0">
                <a:ea typeface="굴림" charset="-127"/>
              </a:rPr>
              <a:t>.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Takes into account all possible inputs</a:t>
            </a:r>
          </a:p>
          <a:p>
            <a:pPr eaLnBrk="1" hangingPunct="1"/>
            <a:endParaRPr lang="en-US" altLang="ko-KR" dirty="0">
              <a:ea typeface="굴림" charset="-127"/>
            </a:endParaRPr>
          </a:p>
          <a:p>
            <a:pPr eaLnBrk="1" hangingPunct="1"/>
            <a:r>
              <a:rPr lang="en-US" altLang="ko-KR" dirty="0">
                <a:ea typeface="굴림" charset="-127"/>
              </a:rPr>
              <a:t>Allows us to evaluate the speed of an algorithm </a:t>
            </a:r>
            <a:r>
              <a:rPr lang="en-US" altLang="ko-KR" i="1" dirty="0">
                <a:solidFill>
                  <a:srgbClr val="FF0000"/>
                </a:solidFill>
                <a:ea typeface="굴림" charset="-127"/>
              </a:rPr>
              <a:t>independent of </a:t>
            </a:r>
            <a:r>
              <a:rPr lang="en-US" altLang="ko-KR" dirty="0">
                <a:ea typeface="굴림" charset="-127"/>
              </a:rPr>
              <a:t>the hardware/software environment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>
                <a:ea typeface="굴림" charset="-127"/>
              </a:rPr>
              <a:t>The Random Access Machine (RAM) Model</a:t>
            </a:r>
          </a:p>
        </p:txBody>
      </p:sp>
      <p:sp>
        <p:nvSpPr>
          <p:cNvPr id="2662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304800" y="1143000"/>
            <a:ext cx="5848351" cy="5181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400" dirty="0"/>
              <a:t>A </a:t>
            </a:r>
            <a:r>
              <a:rPr lang="en-US" altLang="ko-KR" sz="2400" b="1" dirty="0">
                <a:solidFill>
                  <a:schemeClr val="accent2"/>
                </a:solidFill>
              </a:rPr>
              <a:t>CPU</a:t>
            </a:r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marL="0" indent="0" eaLnBrk="1" hangingPunct="1">
              <a:buNone/>
            </a:pPr>
            <a:endParaRPr lang="en-US" altLang="ko-KR" sz="2400" dirty="0"/>
          </a:p>
          <a:p>
            <a:pPr eaLnBrk="1" hangingPunct="1"/>
            <a:r>
              <a:rPr lang="en-US" altLang="ko-KR" sz="2400" dirty="0"/>
              <a:t>A potentially unbounded bank of </a:t>
            </a:r>
            <a:r>
              <a:rPr lang="en-US" altLang="ko-KR" sz="2400" b="1" dirty="0">
                <a:solidFill>
                  <a:schemeClr val="accent2"/>
                </a:solidFill>
              </a:rPr>
              <a:t>memory</a:t>
            </a:r>
            <a:r>
              <a:rPr lang="en-US" altLang="ko-KR" sz="2400" dirty="0"/>
              <a:t> cells, each of which can hold an arbitrary number or character</a:t>
            </a:r>
          </a:p>
          <a:p>
            <a:r>
              <a:rPr lang="en-US" altLang="ko-KR" sz="2400" dirty="0">
                <a:ea typeface="Calibri" charset="0"/>
                <a:cs typeface="Calibri" charset="0"/>
              </a:rPr>
              <a:t>Memory cells are numbered and accessing any cell in memory takes unit time</a:t>
            </a:r>
            <a:endParaRPr lang="en-US" altLang="ko-KR" sz="2400" dirty="0"/>
          </a:p>
        </p:txBody>
      </p:sp>
      <p:grpSp>
        <p:nvGrpSpPr>
          <p:cNvPr id="26632" name="Group 5"/>
          <p:cNvGrpSpPr>
            <a:grpSpLocks/>
          </p:cNvGrpSpPr>
          <p:nvPr/>
        </p:nvGrpSpPr>
        <p:grpSpPr bwMode="auto">
          <a:xfrm>
            <a:off x="4086225" y="1118943"/>
            <a:ext cx="2390775" cy="1314450"/>
            <a:chOff x="3166" y="1602"/>
            <a:chExt cx="898" cy="516"/>
          </a:xfrm>
        </p:grpSpPr>
        <p:grpSp>
          <p:nvGrpSpPr>
            <p:cNvPr id="26642" name="Group 6"/>
            <p:cNvGrpSpPr>
              <a:grpSpLocks/>
            </p:cNvGrpSpPr>
            <p:nvPr/>
          </p:nvGrpSpPr>
          <p:grpSpPr bwMode="auto">
            <a:xfrm>
              <a:off x="3166" y="1969"/>
              <a:ext cx="898" cy="149"/>
              <a:chOff x="3166" y="1969"/>
              <a:chExt cx="898" cy="149"/>
            </a:xfrm>
          </p:grpSpPr>
          <p:grpSp>
            <p:nvGrpSpPr>
              <p:cNvPr id="26719" name="Group 7"/>
              <p:cNvGrpSpPr>
                <a:grpSpLocks/>
              </p:cNvGrpSpPr>
              <p:nvPr/>
            </p:nvGrpSpPr>
            <p:grpSpPr bwMode="auto">
              <a:xfrm>
                <a:off x="3166" y="1969"/>
                <a:ext cx="367" cy="89"/>
                <a:chOff x="3166" y="1969"/>
                <a:chExt cx="367" cy="89"/>
              </a:xfrm>
            </p:grpSpPr>
            <p:sp>
              <p:nvSpPr>
                <p:cNvPr id="26721" name="Freeform 8"/>
                <p:cNvSpPr>
                  <a:spLocks/>
                </p:cNvSpPr>
                <p:nvPr/>
              </p:nvSpPr>
              <p:spPr bwMode="auto">
                <a:xfrm>
                  <a:off x="3192" y="1969"/>
                  <a:ext cx="252" cy="70"/>
                </a:xfrm>
                <a:custGeom>
                  <a:avLst/>
                  <a:gdLst>
                    <a:gd name="T0" fmla="*/ 0 w 252"/>
                    <a:gd name="T1" fmla="*/ 38 h 70"/>
                    <a:gd name="T2" fmla="*/ 109 w 252"/>
                    <a:gd name="T3" fmla="*/ 32 h 70"/>
                    <a:gd name="T4" fmla="*/ 252 w 252"/>
                    <a:gd name="T5" fmla="*/ 0 h 70"/>
                    <a:gd name="T6" fmla="*/ 252 w 252"/>
                    <a:gd name="T7" fmla="*/ 47 h 70"/>
                    <a:gd name="T8" fmla="*/ 103 w 252"/>
                    <a:gd name="T9" fmla="*/ 67 h 70"/>
                    <a:gd name="T10" fmla="*/ 0 w 252"/>
                    <a:gd name="T11" fmla="*/ 70 h 70"/>
                    <a:gd name="T12" fmla="*/ 0 w 252"/>
                    <a:gd name="T13" fmla="*/ 38 h 70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52"/>
                    <a:gd name="T22" fmla="*/ 0 h 70"/>
                    <a:gd name="T23" fmla="*/ 252 w 252"/>
                    <a:gd name="T24" fmla="*/ 70 h 70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52" h="70">
                      <a:moveTo>
                        <a:pt x="0" y="38"/>
                      </a:moveTo>
                      <a:lnTo>
                        <a:pt x="109" y="32"/>
                      </a:lnTo>
                      <a:lnTo>
                        <a:pt x="252" y="0"/>
                      </a:lnTo>
                      <a:lnTo>
                        <a:pt x="252" y="47"/>
                      </a:lnTo>
                      <a:lnTo>
                        <a:pt x="103" y="67"/>
                      </a:lnTo>
                      <a:lnTo>
                        <a:pt x="0" y="70"/>
                      </a:ln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  <p:grpSp>
              <p:nvGrpSpPr>
                <p:cNvPr id="26722" name="Group 9"/>
                <p:cNvGrpSpPr>
                  <a:grpSpLocks/>
                </p:cNvGrpSpPr>
                <p:nvPr/>
              </p:nvGrpSpPr>
              <p:grpSpPr bwMode="auto">
                <a:xfrm>
                  <a:off x="3166" y="1974"/>
                  <a:ext cx="367" cy="84"/>
                  <a:chOff x="3166" y="1974"/>
                  <a:chExt cx="367" cy="84"/>
                </a:xfrm>
              </p:grpSpPr>
              <p:sp>
                <p:nvSpPr>
                  <p:cNvPr id="26723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3497" y="2022"/>
                    <a:ext cx="18" cy="32"/>
                  </a:xfrm>
                  <a:prstGeom prst="rect">
                    <a:avLst/>
                  </a:prstGeom>
                  <a:solidFill>
                    <a:srgbClr val="80808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ko-KR">
                      <a:latin typeface="Comic Sans MS" panose="030F0902030302020204" pitchFamily="66" charset="0"/>
                      <a:ea typeface="굴림" charset="-127"/>
                    </a:endParaRPr>
                  </a:p>
                </p:txBody>
              </p:sp>
              <p:grpSp>
                <p:nvGrpSpPr>
                  <p:cNvPr id="26724" name="Group 11"/>
                  <p:cNvGrpSpPr>
                    <a:grpSpLocks/>
                  </p:cNvGrpSpPr>
                  <p:nvPr/>
                </p:nvGrpSpPr>
                <p:grpSpPr bwMode="auto">
                  <a:xfrm>
                    <a:off x="3166" y="1974"/>
                    <a:ext cx="367" cy="84"/>
                    <a:chOff x="3166" y="1974"/>
                    <a:chExt cx="367" cy="84"/>
                  </a:xfrm>
                </p:grpSpPr>
                <p:sp>
                  <p:nvSpPr>
                    <p:cNvPr id="26725" name="Freeform 12"/>
                    <p:cNvSpPr>
                      <a:spLocks/>
                    </p:cNvSpPr>
                    <p:nvPr/>
                  </p:nvSpPr>
                  <p:spPr bwMode="auto">
                    <a:xfrm>
                      <a:off x="3166" y="1974"/>
                      <a:ext cx="367" cy="84"/>
                    </a:xfrm>
                    <a:custGeom>
                      <a:avLst/>
                      <a:gdLst>
                        <a:gd name="T0" fmla="*/ 367 w 367"/>
                        <a:gd name="T1" fmla="*/ 0 h 84"/>
                        <a:gd name="T2" fmla="*/ 137 w 367"/>
                        <a:gd name="T3" fmla="*/ 48 h 84"/>
                        <a:gd name="T4" fmla="*/ 0 w 367"/>
                        <a:gd name="T5" fmla="*/ 56 h 84"/>
                        <a:gd name="T6" fmla="*/ 0 w 367"/>
                        <a:gd name="T7" fmla="*/ 84 h 84"/>
                        <a:gd name="T8" fmla="*/ 141 w 367"/>
                        <a:gd name="T9" fmla="*/ 77 h 84"/>
                        <a:gd name="T10" fmla="*/ 367 w 367"/>
                        <a:gd name="T11" fmla="*/ 54 h 84"/>
                        <a:gd name="T12" fmla="*/ 367 w 367"/>
                        <a:gd name="T13" fmla="*/ 0 h 84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367"/>
                        <a:gd name="T22" fmla="*/ 0 h 84"/>
                        <a:gd name="T23" fmla="*/ 367 w 367"/>
                        <a:gd name="T24" fmla="*/ 84 h 84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367" h="84">
                          <a:moveTo>
                            <a:pt x="367" y="0"/>
                          </a:moveTo>
                          <a:lnTo>
                            <a:pt x="137" y="48"/>
                          </a:lnTo>
                          <a:lnTo>
                            <a:pt x="0" y="56"/>
                          </a:lnTo>
                          <a:lnTo>
                            <a:pt x="0" y="84"/>
                          </a:lnTo>
                          <a:lnTo>
                            <a:pt x="141" y="77"/>
                          </a:lnTo>
                          <a:lnTo>
                            <a:pt x="367" y="54"/>
                          </a:lnTo>
                          <a:lnTo>
                            <a:pt x="367" y="0"/>
                          </a:lnTo>
                          <a:close/>
                        </a:path>
                      </a:pathLst>
                    </a:custGeom>
                    <a:solidFill>
                      <a:srgbClr val="C0C0C0"/>
                    </a:solidFill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  <p:sp>
                  <p:nvSpPr>
                    <p:cNvPr id="26726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3183" y="1990"/>
                      <a:ext cx="338" cy="52"/>
                    </a:xfrm>
                    <a:custGeom>
                      <a:avLst/>
                      <a:gdLst>
                        <a:gd name="T0" fmla="*/ 0 w 338"/>
                        <a:gd name="T1" fmla="*/ 52 h 52"/>
                        <a:gd name="T2" fmla="*/ 126 w 338"/>
                        <a:gd name="T3" fmla="*/ 44 h 52"/>
                        <a:gd name="T4" fmla="*/ 338 w 338"/>
                        <a:gd name="T5" fmla="*/ 0 h 52"/>
                        <a:gd name="T6" fmla="*/ 0 60000 65536"/>
                        <a:gd name="T7" fmla="*/ 0 60000 65536"/>
                        <a:gd name="T8" fmla="*/ 0 60000 65536"/>
                        <a:gd name="T9" fmla="*/ 0 w 338"/>
                        <a:gd name="T10" fmla="*/ 0 h 52"/>
                        <a:gd name="T11" fmla="*/ 338 w 338"/>
                        <a:gd name="T12" fmla="*/ 52 h 52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338" h="52">
                          <a:moveTo>
                            <a:pt x="0" y="52"/>
                          </a:moveTo>
                          <a:lnTo>
                            <a:pt x="126" y="44"/>
                          </a:lnTo>
                          <a:lnTo>
                            <a:pt x="338" y="0"/>
                          </a:lnTo>
                        </a:path>
                      </a:pathLst>
                    </a:custGeom>
                    <a:noFill/>
                    <a:ln w="1270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ko-KR" altLang="en-US">
                        <a:latin typeface="Comic Sans MS" panose="030F0902030302020204" pitchFamily="66" charset="0"/>
                      </a:endParaRPr>
                    </a:p>
                  </p:txBody>
                </p:sp>
              </p:grpSp>
            </p:grpSp>
          </p:grpSp>
          <p:sp>
            <p:nvSpPr>
              <p:cNvPr id="26720" name="Freeform 14"/>
              <p:cNvSpPr>
                <a:spLocks/>
              </p:cNvSpPr>
              <p:nvPr/>
            </p:nvSpPr>
            <p:spPr bwMode="auto">
              <a:xfrm>
                <a:off x="3504" y="2023"/>
                <a:ext cx="560" cy="95"/>
              </a:xfrm>
              <a:custGeom>
                <a:avLst/>
                <a:gdLst>
                  <a:gd name="T0" fmla="*/ 0 w 560"/>
                  <a:gd name="T1" fmla="*/ 36 h 95"/>
                  <a:gd name="T2" fmla="*/ 6 w 560"/>
                  <a:gd name="T3" fmla="*/ 59 h 95"/>
                  <a:gd name="T4" fmla="*/ 15 w 560"/>
                  <a:gd name="T5" fmla="*/ 72 h 95"/>
                  <a:gd name="T6" fmla="*/ 30 w 560"/>
                  <a:gd name="T7" fmla="*/ 84 h 95"/>
                  <a:gd name="T8" fmla="*/ 46 w 560"/>
                  <a:gd name="T9" fmla="*/ 90 h 95"/>
                  <a:gd name="T10" fmla="*/ 66 w 560"/>
                  <a:gd name="T11" fmla="*/ 92 h 95"/>
                  <a:gd name="T12" fmla="*/ 82 w 560"/>
                  <a:gd name="T13" fmla="*/ 86 h 95"/>
                  <a:gd name="T14" fmla="*/ 105 w 560"/>
                  <a:gd name="T15" fmla="*/ 78 h 95"/>
                  <a:gd name="T16" fmla="*/ 133 w 560"/>
                  <a:gd name="T17" fmla="*/ 71 h 95"/>
                  <a:gd name="T18" fmla="*/ 165 w 560"/>
                  <a:gd name="T19" fmla="*/ 68 h 95"/>
                  <a:gd name="T20" fmla="*/ 205 w 560"/>
                  <a:gd name="T21" fmla="*/ 72 h 95"/>
                  <a:gd name="T22" fmla="*/ 240 w 560"/>
                  <a:gd name="T23" fmla="*/ 80 h 95"/>
                  <a:gd name="T24" fmla="*/ 276 w 560"/>
                  <a:gd name="T25" fmla="*/ 90 h 95"/>
                  <a:gd name="T26" fmla="*/ 310 w 560"/>
                  <a:gd name="T27" fmla="*/ 95 h 95"/>
                  <a:gd name="T28" fmla="*/ 334 w 560"/>
                  <a:gd name="T29" fmla="*/ 92 h 95"/>
                  <a:gd name="T30" fmla="*/ 373 w 560"/>
                  <a:gd name="T31" fmla="*/ 86 h 95"/>
                  <a:gd name="T32" fmla="*/ 416 w 560"/>
                  <a:gd name="T33" fmla="*/ 80 h 95"/>
                  <a:gd name="T34" fmla="*/ 458 w 560"/>
                  <a:gd name="T35" fmla="*/ 72 h 95"/>
                  <a:gd name="T36" fmla="*/ 503 w 560"/>
                  <a:gd name="T37" fmla="*/ 63 h 95"/>
                  <a:gd name="T38" fmla="*/ 530 w 560"/>
                  <a:gd name="T39" fmla="*/ 56 h 95"/>
                  <a:gd name="T40" fmla="*/ 543 w 560"/>
                  <a:gd name="T41" fmla="*/ 51 h 95"/>
                  <a:gd name="T42" fmla="*/ 554 w 560"/>
                  <a:gd name="T43" fmla="*/ 44 h 95"/>
                  <a:gd name="T44" fmla="*/ 560 w 560"/>
                  <a:gd name="T45" fmla="*/ 33 h 95"/>
                  <a:gd name="T46" fmla="*/ 555 w 560"/>
                  <a:gd name="T47" fmla="*/ 17 h 95"/>
                  <a:gd name="T48" fmla="*/ 546 w 560"/>
                  <a:gd name="T49" fmla="*/ 8 h 95"/>
                  <a:gd name="T50" fmla="*/ 530 w 560"/>
                  <a:gd name="T51" fmla="*/ 0 h 95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w 560"/>
                  <a:gd name="T79" fmla="*/ 0 h 95"/>
                  <a:gd name="T80" fmla="*/ 560 w 560"/>
                  <a:gd name="T81" fmla="*/ 95 h 95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T78" t="T79" r="T80" b="T81"/>
                <a:pathLst>
                  <a:path w="560" h="95">
                    <a:moveTo>
                      <a:pt x="0" y="36"/>
                    </a:moveTo>
                    <a:lnTo>
                      <a:pt x="6" y="59"/>
                    </a:lnTo>
                    <a:lnTo>
                      <a:pt x="15" y="72"/>
                    </a:lnTo>
                    <a:lnTo>
                      <a:pt x="30" y="84"/>
                    </a:lnTo>
                    <a:lnTo>
                      <a:pt x="46" y="90"/>
                    </a:lnTo>
                    <a:lnTo>
                      <a:pt x="66" y="92"/>
                    </a:lnTo>
                    <a:lnTo>
                      <a:pt x="82" y="86"/>
                    </a:lnTo>
                    <a:lnTo>
                      <a:pt x="105" y="78"/>
                    </a:lnTo>
                    <a:lnTo>
                      <a:pt x="133" y="71"/>
                    </a:lnTo>
                    <a:lnTo>
                      <a:pt x="165" y="68"/>
                    </a:lnTo>
                    <a:lnTo>
                      <a:pt x="205" y="72"/>
                    </a:lnTo>
                    <a:lnTo>
                      <a:pt x="240" y="80"/>
                    </a:lnTo>
                    <a:lnTo>
                      <a:pt x="276" y="90"/>
                    </a:lnTo>
                    <a:lnTo>
                      <a:pt x="310" y="95"/>
                    </a:lnTo>
                    <a:lnTo>
                      <a:pt x="334" y="92"/>
                    </a:lnTo>
                    <a:lnTo>
                      <a:pt x="373" y="86"/>
                    </a:lnTo>
                    <a:lnTo>
                      <a:pt x="416" y="80"/>
                    </a:lnTo>
                    <a:lnTo>
                      <a:pt x="458" y="72"/>
                    </a:lnTo>
                    <a:lnTo>
                      <a:pt x="503" y="63"/>
                    </a:lnTo>
                    <a:lnTo>
                      <a:pt x="530" y="56"/>
                    </a:lnTo>
                    <a:lnTo>
                      <a:pt x="543" y="51"/>
                    </a:lnTo>
                    <a:lnTo>
                      <a:pt x="554" y="44"/>
                    </a:lnTo>
                    <a:lnTo>
                      <a:pt x="560" y="33"/>
                    </a:lnTo>
                    <a:lnTo>
                      <a:pt x="555" y="17"/>
                    </a:lnTo>
                    <a:lnTo>
                      <a:pt x="546" y="8"/>
                    </a:lnTo>
                    <a:lnTo>
                      <a:pt x="530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>
                  <a:latin typeface="Comic Sans MS" panose="030F0902030302020204" pitchFamily="66" charset="0"/>
                </a:endParaRPr>
              </a:p>
            </p:txBody>
          </p:sp>
        </p:grpSp>
        <p:grpSp>
          <p:nvGrpSpPr>
            <p:cNvPr id="26643" name="Group 15"/>
            <p:cNvGrpSpPr>
              <a:grpSpLocks/>
            </p:cNvGrpSpPr>
            <p:nvPr/>
          </p:nvGrpSpPr>
          <p:grpSpPr bwMode="auto">
            <a:xfrm>
              <a:off x="3542" y="1602"/>
              <a:ext cx="484" cy="465"/>
              <a:chOff x="3542" y="1602"/>
              <a:chExt cx="484" cy="465"/>
            </a:xfrm>
          </p:grpSpPr>
          <p:grpSp>
            <p:nvGrpSpPr>
              <p:cNvPr id="26644" name="Group 16"/>
              <p:cNvGrpSpPr>
                <a:grpSpLocks/>
              </p:cNvGrpSpPr>
              <p:nvPr/>
            </p:nvGrpSpPr>
            <p:grpSpPr bwMode="auto">
              <a:xfrm>
                <a:off x="3558" y="1855"/>
                <a:ext cx="468" cy="212"/>
                <a:chOff x="3558" y="1855"/>
                <a:chExt cx="468" cy="212"/>
              </a:xfrm>
            </p:grpSpPr>
            <p:grpSp>
              <p:nvGrpSpPr>
                <p:cNvPr id="26673" name="Group 17"/>
                <p:cNvGrpSpPr>
                  <a:grpSpLocks/>
                </p:cNvGrpSpPr>
                <p:nvPr/>
              </p:nvGrpSpPr>
              <p:grpSpPr bwMode="auto">
                <a:xfrm>
                  <a:off x="3558" y="1873"/>
                  <a:ext cx="468" cy="194"/>
                  <a:chOff x="3558" y="1873"/>
                  <a:chExt cx="468" cy="194"/>
                </a:xfrm>
              </p:grpSpPr>
              <p:sp>
                <p:nvSpPr>
                  <p:cNvPr id="26675" name="Rectangle 18"/>
                  <p:cNvSpPr>
                    <a:spLocks noChangeArrowheads="1"/>
                  </p:cNvSpPr>
                  <p:nvPr/>
                </p:nvSpPr>
                <p:spPr bwMode="auto">
                  <a:xfrm>
                    <a:off x="3558" y="1873"/>
                    <a:ext cx="468" cy="182"/>
                  </a:xfrm>
                  <a:prstGeom prst="rect">
                    <a:avLst/>
                  </a:pr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ko-KR">
                      <a:latin typeface="Comic Sans MS" panose="030F0902030302020204" pitchFamily="66" charset="0"/>
                      <a:ea typeface="굴림" charset="-127"/>
                    </a:endParaRPr>
                  </a:p>
                </p:txBody>
              </p:sp>
              <p:grpSp>
                <p:nvGrpSpPr>
                  <p:cNvPr id="26676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3580" y="1890"/>
                    <a:ext cx="434" cy="177"/>
                    <a:chOff x="3580" y="1890"/>
                    <a:chExt cx="434" cy="177"/>
                  </a:xfrm>
                </p:grpSpPr>
                <p:grpSp>
                  <p:nvGrpSpPr>
                    <p:cNvPr id="26677" name="Group 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0" y="1890"/>
                      <a:ext cx="434" cy="100"/>
                      <a:chOff x="3580" y="1890"/>
                      <a:chExt cx="434" cy="100"/>
                    </a:xfrm>
                  </p:grpSpPr>
                  <p:grpSp>
                    <p:nvGrpSpPr>
                      <p:cNvPr id="26711" name="Group 2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0" y="1890"/>
                        <a:ext cx="433" cy="37"/>
                        <a:chOff x="3580" y="1890"/>
                        <a:chExt cx="433" cy="37"/>
                      </a:xfrm>
                    </p:grpSpPr>
                    <p:sp>
                      <p:nvSpPr>
                        <p:cNvPr id="26716" name="Line 2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890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7" name="Line 2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0" y="1908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8" name="Line 2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26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712" name="Group 2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1953"/>
                        <a:ext cx="433" cy="37"/>
                        <a:chOff x="3581" y="1953"/>
                        <a:chExt cx="433" cy="37"/>
                      </a:xfrm>
                    </p:grpSpPr>
                    <p:sp>
                      <p:nvSpPr>
                        <p:cNvPr id="26713" name="Line 2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53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4" name="Line 2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1" y="1971"/>
                          <a:ext cx="433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715" name="Line 28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582" y="1989"/>
                          <a:ext cx="432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78" name="Group 2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581" y="2017"/>
                      <a:ext cx="412" cy="50"/>
                      <a:chOff x="3581" y="2017"/>
                      <a:chExt cx="412" cy="50"/>
                    </a:xfrm>
                  </p:grpSpPr>
                  <p:grpSp>
                    <p:nvGrpSpPr>
                      <p:cNvPr id="26679" name="Group 30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581" y="2017"/>
                        <a:ext cx="153" cy="49"/>
                        <a:chOff x="3581" y="2017"/>
                        <a:chExt cx="153" cy="49"/>
                      </a:xfrm>
                    </p:grpSpPr>
                    <p:grpSp>
                      <p:nvGrpSpPr>
                        <p:cNvPr id="26699" name="Group 31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581" y="2018"/>
                          <a:ext cx="65" cy="48"/>
                          <a:chOff x="3581" y="2018"/>
                          <a:chExt cx="65" cy="48"/>
                        </a:xfrm>
                      </p:grpSpPr>
                      <p:grpSp>
                        <p:nvGrpSpPr>
                          <p:cNvPr id="26706" name="Group 32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581" y="2018"/>
                            <a:ext cx="21" cy="48"/>
                            <a:chOff x="3581" y="2018"/>
                            <a:chExt cx="21" cy="48"/>
                          </a:xfrm>
                        </p:grpSpPr>
                        <p:sp>
                          <p:nvSpPr>
                            <p:cNvPr id="26709" name="Line 3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581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710" name="Line 34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01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707" name="Line 3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2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708" name="Line 36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645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700" name="Group 3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669" y="2017"/>
                          <a:ext cx="65" cy="48"/>
                          <a:chOff x="3669" y="2017"/>
                          <a:chExt cx="65" cy="48"/>
                        </a:xfrm>
                      </p:grpSpPr>
                      <p:grpSp>
                        <p:nvGrpSpPr>
                          <p:cNvPr id="26701" name="Group 38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669" y="2017"/>
                            <a:ext cx="21" cy="48"/>
                            <a:chOff x="3669" y="2017"/>
                            <a:chExt cx="21" cy="48"/>
                          </a:xfrm>
                        </p:grpSpPr>
                        <p:sp>
                          <p:nvSpPr>
                            <p:cNvPr id="26704" name="Line 39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69" y="2017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705" name="Line 40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689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702" name="Line 41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1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703" name="Line 42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33" y="2017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80" name="Group 43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755" y="2018"/>
                        <a:ext cx="153" cy="49"/>
                        <a:chOff x="3755" y="2018"/>
                        <a:chExt cx="153" cy="49"/>
                      </a:xfrm>
                    </p:grpSpPr>
                    <p:grpSp>
                      <p:nvGrpSpPr>
                        <p:cNvPr id="26687" name="Group 44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755" y="2019"/>
                          <a:ext cx="65" cy="48"/>
                          <a:chOff x="3755" y="2019"/>
                          <a:chExt cx="65" cy="48"/>
                        </a:xfrm>
                      </p:grpSpPr>
                      <p:grpSp>
                        <p:nvGrpSpPr>
                          <p:cNvPr id="26694" name="Group 45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755" y="2019"/>
                            <a:ext cx="21" cy="48"/>
                            <a:chOff x="3755" y="2019"/>
                            <a:chExt cx="21" cy="48"/>
                          </a:xfrm>
                        </p:grpSpPr>
                        <p:sp>
                          <p:nvSpPr>
                            <p:cNvPr id="26697" name="Line 46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55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698" name="Line 47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775" y="2020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695" name="Line 4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79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96" name="Line 4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19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grpSp>
                      <p:nvGrpSpPr>
                        <p:cNvPr id="26688" name="Group 50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843" y="2018"/>
                          <a:ext cx="65" cy="48"/>
                          <a:chOff x="3843" y="2018"/>
                          <a:chExt cx="65" cy="48"/>
                        </a:xfrm>
                      </p:grpSpPr>
                      <p:grpSp>
                        <p:nvGrpSpPr>
                          <p:cNvPr id="26689" name="Group 51"/>
                          <p:cNvGrpSpPr>
                            <a:grpSpLocks/>
                          </p:cNvGrpSpPr>
                          <p:nvPr/>
                        </p:nvGrpSpPr>
                        <p:grpSpPr bwMode="auto">
                          <a:xfrm>
                            <a:off x="3843" y="2018"/>
                            <a:ext cx="21" cy="48"/>
                            <a:chOff x="3843" y="2018"/>
                            <a:chExt cx="21" cy="48"/>
                          </a:xfrm>
                        </p:grpSpPr>
                        <p:sp>
                          <p:nvSpPr>
                            <p:cNvPr id="26692" name="Line 52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43" y="2018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  <p:sp>
                          <p:nvSpPr>
                            <p:cNvPr id="26693" name="Line 53"/>
                            <p:cNvSpPr>
                              <a:spLocks noChangeShapeType="1"/>
                            </p:cNvSpPr>
                            <p:nvPr/>
                          </p:nvSpPr>
                          <p:spPr bwMode="auto">
                            <a:xfrm>
                              <a:off x="3863" y="2019"/>
                              <a:ext cx="1" cy="47"/>
                            </a:xfrm>
                            <a:prstGeom prst="line">
                              <a:avLst/>
                            </a:prstGeom>
                            <a:noFill/>
                            <a:ln w="12700">
                              <a:solidFill>
                                <a:srgbClr val="000000"/>
                              </a:solidFill>
                              <a:round/>
                              <a:headEnd/>
                              <a:tailEnd/>
                            </a:ln>
                            <a:extLst>
                              <a:ext uri="{909E8E84-426E-40DD-AFC4-6F175D3DCCD1}">
                                <a14:hiddenFill xmlns:a14="http://schemas.microsoft.com/office/drawing/2010/main">
                                  <a:noFill/>
                                </a14:hiddenFill>
                              </a:ext>
                            </a:extLst>
                          </p:spPr>
                          <p:txBody>
                            <a:bodyPr/>
                            <a:lstStyle/>
                            <a:p>
                              <a:endParaRPr lang="ko-KR" altLang="en-US">
                                <a:latin typeface="Comic Sans MS" panose="030F0902030302020204" pitchFamily="66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6690" name="Line 54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88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91" name="Line 55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07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</p:grpSp>
                  <p:grpSp>
                    <p:nvGrpSpPr>
                      <p:cNvPr id="26681" name="Group 56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928" y="2018"/>
                        <a:ext cx="65" cy="48"/>
                        <a:chOff x="3928" y="2018"/>
                        <a:chExt cx="65" cy="48"/>
                      </a:xfrm>
                    </p:grpSpPr>
                    <p:grpSp>
                      <p:nvGrpSpPr>
                        <p:cNvPr id="26682" name="Group 57"/>
                        <p:cNvGrpSpPr>
                          <a:grpSpLocks/>
                        </p:cNvGrpSpPr>
                        <p:nvPr/>
                      </p:nvGrpSpPr>
                      <p:grpSpPr bwMode="auto">
                        <a:xfrm>
                          <a:off x="3928" y="2018"/>
                          <a:ext cx="21" cy="48"/>
                          <a:chOff x="3928" y="2018"/>
                          <a:chExt cx="21" cy="48"/>
                        </a:xfrm>
                      </p:grpSpPr>
                      <p:sp>
                        <p:nvSpPr>
                          <p:cNvPr id="26685" name="Line 58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28" y="2018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  <p:sp>
                        <p:nvSpPr>
                          <p:cNvPr id="26686" name="Line 59"/>
                          <p:cNvSpPr>
                            <a:spLocks noChangeShapeType="1"/>
                          </p:cNvSpPr>
                          <p:nvPr/>
                        </p:nvSpPr>
                        <p:spPr bwMode="auto">
                          <a:xfrm>
                            <a:off x="3948" y="2019"/>
                            <a:ext cx="1" cy="47"/>
                          </a:xfrm>
                          <a:prstGeom prst="line">
                            <a:avLst/>
                          </a:prstGeom>
                          <a:noFill/>
                          <a:ln w="12700">
                            <a:solidFill>
                              <a:srgbClr val="000000"/>
                            </a:solidFill>
                            <a:round/>
                            <a:headEnd/>
                            <a:tailEnd/>
                          </a:ln>
                          <a:extLst>
                            <a:ext uri="{909E8E84-426E-40DD-AFC4-6F175D3DCCD1}">
                              <a14:hiddenFill xmlns:a14="http://schemas.microsoft.com/office/drawing/2010/main">
                                <a:noFill/>
                              </a14:hiddenFill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ko-KR" altLang="en-US">
                              <a:latin typeface="Comic Sans MS" panose="030F0902030302020204" pitchFamily="66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26683" name="Line 6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7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84" name="Line 61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992" y="2018"/>
                          <a:ext cx="1" cy="47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26674" name="Freeform 62"/>
                <p:cNvSpPr>
                  <a:spLocks/>
                </p:cNvSpPr>
                <p:nvPr/>
              </p:nvSpPr>
              <p:spPr bwMode="auto">
                <a:xfrm>
                  <a:off x="3574" y="1855"/>
                  <a:ext cx="373" cy="12"/>
                </a:xfrm>
                <a:custGeom>
                  <a:avLst/>
                  <a:gdLst>
                    <a:gd name="T0" fmla="*/ 373 w 373"/>
                    <a:gd name="T1" fmla="*/ 12 h 12"/>
                    <a:gd name="T2" fmla="*/ 0 w 373"/>
                    <a:gd name="T3" fmla="*/ 12 h 12"/>
                    <a:gd name="T4" fmla="*/ 0 w 373"/>
                    <a:gd name="T5" fmla="*/ 0 h 12"/>
                    <a:gd name="T6" fmla="*/ 372 w 373"/>
                    <a:gd name="T7" fmla="*/ 0 h 12"/>
                    <a:gd name="T8" fmla="*/ 373 w 373"/>
                    <a:gd name="T9" fmla="*/ 12 h 1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73"/>
                    <a:gd name="T16" fmla="*/ 0 h 12"/>
                    <a:gd name="T17" fmla="*/ 373 w 373"/>
                    <a:gd name="T18" fmla="*/ 12 h 1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73" h="12">
                      <a:moveTo>
                        <a:pt x="373" y="12"/>
                      </a:move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372" y="0"/>
                      </a:lnTo>
                      <a:lnTo>
                        <a:pt x="373" y="12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ko-KR" altLang="en-US">
                    <a:latin typeface="Comic Sans MS" panose="030F0902030302020204" pitchFamily="66" charset="0"/>
                  </a:endParaRPr>
                </a:p>
              </p:txBody>
            </p:sp>
          </p:grpSp>
          <p:grpSp>
            <p:nvGrpSpPr>
              <p:cNvPr id="26645" name="Group 63"/>
              <p:cNvGrpSpPr>
                <a:grpSpLocks/>
              </p:cNvGrpSpPr>
              <p:nvPr/>
            </p:nvGrpSpPr>
            <p:grpSpPr bwMode="auto">
              <a:xfrm>
                <a:off x="3542" y="1602"/>
                <a:ext cx="428" cy="260"/>
                <a:chOff x="3542" y="1602"/>
                <a:chExt cx="428" cy="260"/>
              </a:xfrm>
            </p:grpSpPr>
            <p:grpSp>
              <p:nvGrpSpPr>
                <p:cNvPr id="26646" name="Group 64"/>
                <p:cNvGrpSpPr>
                  <a:grpSpLocks/>
                </p:cNvGrpSpPr>
                <p:nvPr/>
              </p:nvGrpSpPr>
              <p:grpSpPr bwMode="auto">
                <a:xfrm>
                  <a:off x="3679" y="1627"/>
                  <a:ext cx="291" cy="226"/>
                  <a:chOff x="3679" y="1627"/>
                  <a:chExt cx="291" cy="226"/>
                </a:xfrm>
              </p:grpSpPr>
              <p:sp>
                <p:nvSpPr>
                  <p:cNvPr id="26650" name="Freeform 65"/>
                  <p:cNvSpPr>
                    <a:spLocks/>
                  </p:cNvSpPr>
                  <p:nvPr/>
                </p:nvSpPr>
                <p:spPr bwMode="auto">
                  <a:xfrm>
                    <a:off x="3679" y="1627"/>
                    <a:ext cx="291" cy="226"/>
                  </a:xfrm>
                  <a:custGeom>
                    <a:avLst/>
                    <a:gdLst>
                      <a:gd name="T0" fmla="*/ 0 w 291"/>
                      <a:gd name="T1" fmla="*/ 226 h 226"/>
                      <a:gd name="T2" fmla="*/ 279 w 291"/>
                      <a:gd name="T3" fmla="*/ 226 h 226"/>
                      <a:gd name="T4" fmla="*/ 287 w 291"/>
                      <a:gd name="T5" fmla="*/ 220 h 226"/>
                      <a:gd name="T6" fmla="*/ 291 w 291"/>
                      <a:gd name="T7" fmla="*/ 206 h 226"/>
                      <a:gd name="T8" fmla="*/ 291 w 291"/>
                      <a:gd name="T9" fmla="*/ 21 h 226"/>
                      <a:gd name="T10" fmla="*/ 289 w 291"/>
                      <a:gd name="T11" fmla="*/ 6 h 226"/>
                      <a:gd name="T12" fmla="*/ 281 w 291"/>
                      <a:gd name="T13" fmla="*/ 0 h 226"/>
                      <a:gd name="T14" fmla="*/ 0 w 291"/>
                      <a:gd name="T15" fmla="*/ 0 h 226"/>
                      <a:gd name="T16" fmla="*/ 0 w 291"/>
                      <a:gd name="T17" fmla="*/ 226 h 22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291"/>
                      <a:gd name="T28" fmla="*/ 0 h 226"/>
                      <a:gd name="T29" fmla="*/ 291 w 291"/>
                      <a:gd name="T30" fmla="*/ 226 h 22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291" h="226">
                        <a:moveTo>
                          <a:pt x="0" y="226"/>
                        </a:moveTo>
                        <a:lnTo>
                          <a:pt x="279" y="226"/>
                        </a:lnTo>
                        <a:lnTo>
                          <a:pt x="287" y="220"/>
                        </a:lnTo>
                        <a:lnTo>
                          <a:pt x="291" y="206"/>
                        </a:lnTo>
                        <a:lnTo>
                          <a:pt x="291" y="21"/>
                        </a:lnTo>
                        <a:lnTo>
                          <a:pt x="289" y="6"/>
                        </a:lnTo>
                        <a:lnTo>
                          <a:pt x="281" y="0"/>
                        </a:lnTo>
                        <a:lnTo>
                          <a:pt x="0" y="0"/>
                        </a:lnTo>
                        <a:lnTo>
                          <a:pt x="0" y="226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grpSp>
                <p:nvGrpSpPr>
                  <p:cNvPr id="26651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3694" y="1646"/>
                    <a:ext cx="268" cy="165"/>
                    <a:chOff x="3694" y="1646"/>
                    <a:chExt cx="268" cy="165"/>
                  </a:xfrm>
                </p:grpSpPr>
                <p:grpSp>
                  <p:nvGrpSpPr>
                    <p:cNvPr id="26652" name="Group 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646"/>
                      <a:ext cx="267" cy="44"/>
                      <a:chOff x="3694" y="1646"/>
                      <a:chExt cx="267" cy="44"/>
                    </a:xfrm>
                  </p:grpSpPr>
                  <p:grpSp>
                    <p:nvGrpSpPr>
                      <p:cNvPr id="26667" name="Group 6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46"/>
                        <a:ext cx="267" cy="15"/>
                        <a:chOff x="3694" y="1646"/>
                        <a:chExt cx="267" cy="15"/>
                      </a:xfrm>
                    </p:grpSpPr>
                    <p:sp>
                      <p:nvSpPr>
                        <p:cNvPr id="26671" name="Line 6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4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72" name="Line 7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5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68" name="Group 71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676"/>
                        <a:ext cx="267" cy="14"/>
                        <a:chOff x="3694" y="1676"/>
                        <a:chExt cx="267" cy="14"/>
                      </a:xfrm>
                    </p:grpSpPr>
                    <p:sp>
                      <p:nvSpPr>
                        <p:cNvPr id="26669" name="Line 72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67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70" name="Line 7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68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53" name="Group 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5" y="1706"/>
                      <a:ext cx="267" cy="45"/>
                      <a:chOff x="3695" y="1706"/>
                      <a:chExt cx="267" cy="45"/>
                    </a:xfrm>
                  </p:grpSpPr>
                  <p:grpSp>
                    <p:nvGrpSpPr>
                      <p:cNvPr id="26661" name="Group 7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06"/>
                        <a:ext cx="267" cy="14"/>
                        <a:chOff x="3695" y="1706"/>
                        <a:chExt cx="267" cy="14"/>
                      </a:xfrm>
                    </p:grpSpPr>
                    <p:sp>
                      <p:nvSpPr>
                        <p:cNvPr id="26665" name="Line 7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0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6" name="Line 7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19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62" name="Group 78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5" y="1736"/>
                        <a:ext cx="267" cy="15"/>
                        <a:chOff x="3695" y="1736"/>
                        <a:chExt cx="267" cy="15"/>
                      </a:xfrm>
                    </p:grpSpPr>
                    <p:sp>
                      <p:nvSpPr>
                        <p:cNvPr id="26663" name="Line 79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5" y="173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4" name="Line 80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5" y="174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  <p:grpSp>
                  <p:nvGrpSpPr>
                    <p:cNvPr id="26654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3694" y="1766"/>
                      <a:ext cx="267" cy="45"/>
                      <a:chOff x="3694" y="1766"/>
                      <a:chExt cx="267" cy="45"/>
                    </a:xfrm>
                  </p:grpSpPr>
                  <p:grpSp>
                    <p:nvGrpSpPr>
                      <p:cNvPr id="26655" name="Group 82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66"/>
                        <a:ext cx="267" cy="15"/>
                        <a:chOff x="3694" y="1766"/>
                        <a:chExt cx="267" cy="15"/>
                      </a:xfrm>
                    </p:grpSpPr>
                    <p:sp>
                      <p:nvSpPr>
                        <p:cNvPr id="26659" name="Line 83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66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60" name="Line 8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779"/>
                          <a:ext cx="267" cy="2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  <p:grpSp>
                    <p:nvGrpSpPr>
                      <p:cNvPr id="26656" name="Group 85"/>
                      <p:cNvGrpSpPr>
                        <a:grpSpLocks/>
                      </p:cNvGrpSpPr>
                      <p:nvPr/>
                    </p:nvGrpSpPr>
                    <p:grpSpPr bwMode="auto">
                      <a:xfrm>
                        <a:off x="3694" y="1797"/>
                        <a:ext cx="267" cy="14"/>
                        <a:chOff x="3694" y="1797"/>
                        <a:chExt cx="267" cy="14"/>
                      </a:xfrm>
                    </p:grpSpPr>
                    <p:sp>
                      <p:nvSpPr>
                        <p:cNvPr id="26657" name="Line 86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>
                          <a:off x="3694" y="1797"/>
                          <a:ext cx="266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  <p:sp>
                      <p:nvSpPr>
                        <p:cNvPr id="26658" name="Line 87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V="1">
                          <a:off x="3694" y="1810"/>
                          <a:ext cx="267" cy="1"/>
                        </a:xfrm>
                        <a:prstGeom prst="line">
                          <a:avLst/>
                        </a:prstGeom>
                        <a:noFill/>
                        <a:ln w="12700">
                          <a:solidFill>
                            <a:srgbClr val="000000"/>
                          </a:solidFill>
                          <a:round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ko-KR" altLang="en-US">
                            <a:latin typeface="Comic Sans MS" panose="030F0902030302020204" pitchFamily="66" charset="0"/>
                          </a:endParaRPr>
                        </a:p>
                      </p:txBody>
                    </p:sp>
                  </p:grpSp>
                </p:grpSp>
              </p:grpSp>
            </p:grpSp>
            <p:grpSp>
              <p:nvGrpSpPr>
                <p:cNvPr id="26647" name="Group 88"/>
                <p:cNvGrpSpPr>
                  <a:grpSpLocks/>
                </p:cNvGrpSpPr>
                <p:nvPr/>
              </p:nvGrpSpPr>
              <p:grpSpPr bwMode="auto">
                <a:xfrm>
                  <a:off x="3542" y="1602"/>
                  <a:ext cx="135" cy="260"/>
                  <a:chOff x="3542" y="1602"/>
                  <a:chExt cx="135" cy="260"/>
                </a:xfrm>
              </p:grpSpPr>
              <p:sp>
                <p:nvSpPr>
                  <p:cNvPr id="26648" name="Freeform 89"/>
                  <p:cNvSpPr>
                    <a:spLocks/>
                  </p:cNvSpPr>
                  <p:nvPr/>
                </p:nvSpPr>
                <p:spPr bwMode="auto">
                  <a:xfrm>
                    <a:off x="3542" y="1602"/>
                    <a:ext cx="135" cy="250"/>
                  </a:xfrm>
                  <a:custGeom>
                    <a:avLst/>
                    <a:gdLst>
                      <a:gd name="T0" fmla="*/ 135 w 135"/>
                      <a:gd name="T1" fmla="*/ 0 h 250"/>
                      <a:gd name="T2" fmla="*/ 135 w 135"/>
                      <a:gd name="T3" fmla="*/ 250 h 250"/>
                      <a:gd name="T4" fmla="*/ 9 w 135"/>
                      <a:gd name="T5" fmla="*/ 250 h 250"/>
                      <a:gd name="T6" fmla="*/ 4 w 135"/>
                      <a:gd name="T7" fmla="*/ 248 h 250"/>
                      <a:gd name="T8" fmla="*/ 1 w 135"/>
                      <a:gd name="T9" fmla="*/ 241 h 250"/>
                      <a:gd name="T10" fmla="*/ 0 w 135"/>
                      <a:gd name="T11" fmla="*/ 234 h 250"/>
                      <a:gd name="T12" fmla="*/ 0 w 135"/>
                      <a:gd name="T13" fmla="*/ 14 h 250"/>
                      <a:gd name="T14" fmla="*/ 2 w 135"/>
                      <a:gd name="T15" fmla="*/ 7 h 250"/>
                      <a:gd name="T16" fmla="*/ 6 w 135"/>
                      <a:gd name="T17" fmla="*/ 1 h 250"/>
                      <a:gd name="T18" fmla="*/ 12 w 135"/>
                      <a:gd name="T19" fmla="*/ 0 h 250"/>
                      <a:gd name="T20" fmla="*/ 135 w 135"/>
                      <a:gd name="T21" fmla="*/ 0 h 250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35"/>
                      <a:gd name="T34" fmla="*/ 0 h 250"/>
                      <a:gd name="T35" fmla="*/ 135 w 135"/>
                      <a:gd name="T36" fmla="*/ 250 h 250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35" h="250">
                        <a:moveTo>
                          <a:pt x="135" y="0"/>
                        </a:moveTo>
                        <a:lnTo>
                          <a:pt x="135" y="250"/>
                        </a:lnTo>
                        <a:lnTo>
                          <a:pt x="9" y="250"/>
                        </a:lnTo>
                        <a:lnTo>
                          <a:pt x="4" y="248"/>
                        </a:lnTo>
                        <a:lnTo>
                          <a:pt x="1" y="241"/>
                        </a:lnTo>
                        <a:lnTo>
                          <a:pt x="0" y="234"/>
                        </a:lnTo>
                        <a:lnTo>
                          <a:pt x="0" y="14"/>
                        </a:lnTo>
                        <a:lnTo>
                          <a:pt x="2" y="7"/>
                        </a:lnTo>
                        <a:lnTo>
                          <a:pt x="6" y="1"/>
                        </a:lnTo>
                        <a:lnTo>
                          <a:pt x="12" y="0"/>
                        </a:lnTo>
                        <a:lnTo>
                          <a:pt x="135" y="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  <p:sp>
                <p:nvSpPr>
                  <p:cNvPr id="26649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3657" y="1604"/>
                    <a:ext cx="1" cy="258"/>
                  </a:xfrm>
                  <a:prstGeom prst="line">
                    <a:avLst/>
                  </a:prstGeom>
                  <a:noFill/>
                  <a:ln w="1270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ko-KR" altLang="en-US">
                      <a:latin typeface="Comic Sans MS" panose="030F0902030302020204" pitchFamily="66" charset="0"/>
                    </a:endParaRPr>
                  </a:p>
                </p:txBody>
              </p:sp>
            </p:grpSp>
          </p:grpSp>
        </p:grpSp>
      </p:grpSp>
      <p:sp>
        <p:nvSpPr>
          <p:cNvPr id="26633" name="AutoShape 91"/>
          <p:cNvSpPr>
            <a:spLocks noChangeArrowheads="1"/>
          </p:cNvSpPr>
          <p:nvPr/>
        </p:nvSpPr>
        <p:spPr bwMode="auto">
          <a:xfrm>
            <a:off x="7294880" y="2614719"/>
            <a:ext cx="1524000" cy="1219200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4" name="AutoShape 92"/>
          <p:cNvSpPr>
            <a:spLocks noChangeArrowheads="1"/>
          </p:cNvSpPr>
          <p:nvPr/>
        </p:nvSpPr>
        <p:spPr bwMode="auto">
          <a:xfrm>
            <a:off x="6990080" y="2981813"/>
            <a:ext cx="1524000" cy="1219200"/>
          </a:xfrm>
          <a:prstGeom prst="flowChartMultidocumen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5" name="Text Box 93"/>
          <p:cNvSpPr txBox="1">
            <a:spLocks noChangeArrowheads="1"/>
          </p:cNvSpPr>
          <p:nvPr/>
        </p:nvSpPr>
        <p:spPr bwMode="auto">
          <a:xfrm>
            <a:off x="6597650" y="29146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0</a:t>
            </a:r>
          </a:p>
        </p:txBody>
      </p:sp>
      <p:sp>
        <p:nvSpPr>
          <p:cNvPr id="26636" name="Text Box 94"/>
          <p:cNvSpPr txBox="1">
            <a:spLocks noChangeArrowheads="1"/>
          </p:cNvSpPr>
          <p:nvPr/>
        </p:nvSpPr>
        <p:spPr bwMode="auto">
          <a:xfrm>
            <a:off x="6750050" y="2686050"/>
            <a:ext cx="3222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1</a:t>
            </a:r>
          </a:p>
        </p:txBody>
      </p:sp>
      <p:sp>
        <p:nvSpPr>
          <p:cNvPr id="26637" name="Text Box 95"/>
          <p:cNvSpPr txBox="1">
            <a:spLocks noChangeArrowheads="1"/>
          </p:cNvSpPr>
          <p:nvPr/>
        </p:nvSpPr>
        <p:spPr bwMode="auto">
          <a:xfrm>
            <a:off x="6902450" y="2457450"/>
            <a:ext cx="371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/>
            <a:r>
              <a:rPr lang="en-US" altLang="ko-KR">
                <a:latin typeface="Comic Sans MS" panose="030F0902030302020204" pitchFamily="66" charset="0"/>
                <a:ea typeface="굴림" charset="-127"/>
              </a:rPr>
              <a:t>2</a:t>
            </a:r>
          </a:p>
        </p:txBody>
      </p:sp>
      <p:sp>
        <p:nvSpPr>
          <p:cNvPr id="26638" name="Oval 96"/>
          <p:cNvSpPr>
            <a:spLocks noChangeArrowheads="1"/>
          </p:cNvSpPr>
          <p:nvPr/>
        </p:nvSpPr>
        <p:spPr bwMode="auto">
          <a:xfrm>
            <a:off x="7239000" y="24574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39" name="Oval 97"/>
          <p:cNvSpPr>
            <a:spLocks noChangeArrowheads="1"/>
          </p:cNvSpPr>
          <p:nvPr/>
        </p:nvSpPr>
        <p:spPr bwMode="auto">
          <a:xfrm>
            <a:off x="7391400" y="23050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6640" name="Oval 98"/>
          <p:cNvSpPr>
            <a:spLocks noChangeArrowheads="1"/>
          </p:cNvSpPr>
          <p:nvPr/>
        </p:nvSpPr>
        <p:spPr bwMode="auto">
          <a:xfrm>
            <a:off x="7543800" y="2152650"/>
            <a:ext cx="76200" cy="76200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ko-KR">
              <a:latin typeface="Comic Sans MS" panose="030F0902030302020204" pitchFamily="66" charset="0"/>
              <a:ea typeface="굴림" charset="-127"/>
            </a:endParaRPr>
          </a:p>
        </p:txBody>
      </p:sp>
      <p:sp>
        <p:nvSpPr>
          <p:cNvPr id="2" name="Bent Arrow 1">
            <a:extLst>
              <a:ext uri="{FF2B5EF4-FFF2-40B4-BE49-F238E27FC236}">
                <a16:creationId xmlns:a16="http://schemas.microsoft.com/office/drawing/2014/main" id="{7278A9F5-3AA8-656D-12CE-5D4D6870F935}"/>
              </a:ext>
            </a:extLst>
          </p:cNvPr>
          <p:cNvSpPr/>
          <p:nvPr/>
        </p:nvSpPr>
        <p:spPr>
          <a:xfrm rot="5400000">
            <a:off x="6465446" y="1463802"/>
            <a:ext cx="813816" cy="868680"/>
          </a:xfrm>
          <a:prstGeom prst="bentArrow">
            <a:avLst>
              <a:gd name="adj1" fmla="val 18758"/>
              <a:gd name="adj2" fmla="val 25000"/>
              <a:gd name="adj3" fmla="val 32491"/>
              <a:gd name="adj4" fmla="val 43750"/>
            </a:avLst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1919</TotalTime>
  <Words>4257</Words>
  <Application>Microsoft Macintosh PowerPoint</Application>
  <PresentationFormat>On-screen Show (4:3)</PresentationFormat>
  <Paragraphs>380</Paragraphs>
  <Slides>28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2" baseType="lpstr">
      <vt:lpstr>굴림</vt:lpstr>
      <vt:lpstr>Aptos</vt:lpstr>
      <vt:lpstr>Arial</vt:lpstr>
      <vt:lpstr>Calibri</vt:lpstr>
      <vt:lpstr>Cambria Math</vt:lpstr>
      <vt:lpstr>Comic Sans MS</vt:lpstr>
      <vt:lpstr>Courier New</vt:lpstr>
      <vt:lpstr>Symbol</vt:lpstr>
      <vt:lpstr>Times New Roman</vt:lpstr>
      <vt:lpstr>Univers</vt:lpstr>
      <vt:lpstr>Wingdings</vt:lpstr>
      <vt:lpstr>Office Theme</vt:lpstr>
      <vt:lpstr>Chart</vt:lpstr>
      <vt:lpstr>Clip</vt:lpstr>
      <vt:lpstr>PowerPoint Presentation</vt:lpstr>
      <vt:lpstr>PowerPoint Presentation</vt:lpstr>
      <vt:lpstr>What are we going to learn?</vt:lpstr>
      <vt:lpstr>Running Time </vt:lpstr>
      <vt:lpstr>Average Case vs. Worst Case</vt:lpstr>
      <vt:lpstr>Experimental Approach</vt:lpstr>
      <vt:lpstr>Limitations of Experiments</vt:lpstr>
      <vt:lpstr>Theoretical Analysis</vt:lpstr>
      <vt:lpstr>The Random Access Machine (RAM) Model</vt:lpstr>
      <vt:lpstr>Pseudocode</vt:lpstr>
      <vt:lpstr>Pseudocode Details</vt:lpstr>
      <vt:lpstr>Seven Important Functions</vt:lpstr>
      <vt:lpstr>Primitive Operations</vt:lpstr>
      <vt:lpstr>Counting Primitive Operations</vt:lpstr>
      <vt:lpstr>Estimating Running Time</vt:lpstr>
      <vt:lpstr>Growth Rate of Running Time</vt:lpstr>
      <vt:lpstr>Constant Factors</vt:lpstr>
      <vt:lpstr>Big-Oh Notation</vt:lpstr>
      <vt:lpstr>Big-Oh Example</vt:lpstr>
      <vt:lpstr>More Big-Oh Examples</vt:lpstr>
      <vt:lpstr>Big-Oh and Growth Rate</vt:lpstr>
      <vt:lpstr>Big-Oh Rules</vt:lpstr>
      <vt:lpstr>Asymptotic Algorithm Analysis</vt:lpstr>
      <vt:lpstr>Relatives of Big-Oh</vt:lpstr>
      <vt:lpstr>Intuition for Asymptotic Notation</vt:lpstr>
      <vt:lpstr>Examples (1)</vt:lpstr>
      <vt:lpstr>Examples (2)</vt:lpstr>
      <vt:lpstr>Examples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749</cp:revision>
  <dcterms:created xsi:type="dcterms:W3CDTF">2021-08-20T15:15:54Z</dcterms:created>
  <dcterms:modified xsi:type="dcterms:W3CDTF">2025-09-03T16:50:45Z</dcterms:modified>
</cp:coreProperties>
</file>