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3891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14D"/>
    <a:srgbClr val="776BB6"/>
    <a:srgbClr val="5A4BA7"/>
    <a:srgbClr val="958BC5"/>
    <a:srgbClr val="0D0C86"/>
    <a:srgbClr val="09853E"/>
    <a:srgbClr val="A8DEFF"/>
    <a:srgbClr val="8CE1EF"/>
    <a:srgbClr val="8BD6E3"/>
    <a:srgbClr val="2A7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932"/>
  </p:normalViewPr>
  <p:slideViewPr>
    <p:cSldViewPr snapToGrid="0">
      <p:cViewPr varScale="1">
        <p:scale>
          <a:sx n="37" d="100"/>
          <a:sy n="37" d="100"/>
        </p:scale>
        <p:origin x="520" y="2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86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4770EC-B5C9-452E-86AE-6AAC76C5DA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" y="763588"/>
            <a:ext cx="7542213" cy="3771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24770EC-B5C9-452E-86AE-6AAC76C5DAD9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907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0280" y="410040"/>
            <a:ext cx="28128240" cy="100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49810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95808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744200FB-0B0D-4429-9009-020221A1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492" y="148515"/>
            <a:ext cx="7652855" cy="2044140"/>
          </a:xfrm>
          <a:prstGeom prst="rect">
            <a:avLst/>
          </a:prstGeom>
        </p:spPr>
      </p:pic>
      <p:pic>
        <p:nvPicPr>
          <p:cNvPr id="14" name="图片 12" descr="徽标&#10;&#10;低可信度描述已自动生成">
            <a:extLst>
              <a:ext uri="{FF2B5EF4-FFF2-40B4-BE49-F238E27FC236}">
                <a16:creationId xmlns:a16="http://schemas.microsoft.com/office/drawing/2014/main" id="{B1C8976D-7539-F52B-9359-271EA10B4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t="34432" r="3254" b="37702"/>
          <a:stretch/>
        </p:blipFill>
        <p:spPr>
          <a:xfrm>
            <a:off x="271371" y="258687"/>
            <a:ext cx="4363416" cy="968938"/>
          </a:xfrm>
          <a:prstGeom prst="rect">
            <a:avLst/>
          </a:prstGeom>
          <a:ln>
            <a:noFill/>
          </a:ln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F0D9AB-4EB8-459D-8DDE-ED5A12B58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5371" b="8238"/>
          <a:stretch/>
        </p:blipFill>
        <p:spPr bwMode="auto">
          <a:xfrm>
            <a:off x="271371" y="1397527"/>
            <a:ext cx="2118589" cy="9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La Trobe University | Drupal.org">
            <a:extLst>
              <a:ext uri="{FF2B5EF4-FFF2-40B4-BE49-F238E27FC236}">
                <a16:creationId xmlns:a16="http://schemas.microsoft.com/office/drawing/2014/main" id="{748522B6-6A23-9D90-6191-CB06A665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0116" r="4653" b="14274"/>
          <a:stretch/>
        </p:blipFill>
        <p:spPr bwMode="auto">
          <a:xfrm>
            <a:off x="4752775" y="258687"/>
            <a:ext cx="4062385" cy="9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Brookhaven National Laboratory | RaDIATE Collaboration">
            <a:extLst>
              <a:ext uri="{FF2B5EF4-FFF2-40B4-BE49-F238E27FC236}">
                <a16:creationId xmlns:a16="http://schemas.microsoft.com/office/drawing/2014/main" id="{8851A43F-9B3D-0DF1-8D5B-2A2615E1F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52" y="1397529"/>
            <a:ext cx="3884389" cy="96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E2E5F4F-5C1B-9F8B-9518-7D826C2B8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3125" y="1397528"/>
            <a:ext cx="2131662" cy="968937"/>
          </a:xfrm>
          <a:prstGeom prst="rect">
            <a:avLst/>
          </a:prstGeom>
        </p:spPr>
      </p:pic>
      <p:sp>
        <p:nvSpPr>
          <p:cNvPr id="29" name="TextShape 1">
            <a:extLst>
              <a:ext uri="{FF2B5EF4-FFF2-40B4-BE49-F238E27FC236}">
                <a16:creationId xmlns:a16="http://schemas.microsoft.com/office/drawing/2014/main" id="{5A42016A-CDA5-A049-F7F1-7B31DD451CFD}"/>
              </a:ext>
            </a:extLst>
          </p:cNvPr>
          <p:cNvSpPr txBox="1"/>
          <p:nvPr/>
        </p:nvSpPr>
        <p:spPr>
          <a:xfrm>
            <a:off x="8704323" y="148959"/>
            <a:ext cx="27306715" cy="2144354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 anchor="ctr">
            <a:noAutofit/>
          </a:bodyPr>
          <a:lstStyle/>
          <a:p>
            <a:pPr algn="ctr"/>
            <a:r>
              <a:rPr lang="en-US" altLang="zh-CN" sz="7200" b="1" dirty="0">
                <a:solidFill>
                  <a:srgbClr val="0D0C86"/>
                </a:solidFill>
                <a:latin typeface="Garamond" panose="02020404030301010803" pitchFamily="18" charset="0"/>
                <a:cs typeface="+mj-cs"/>
              </a:rPr>
              <a:t>Knowing Your Target</a:t>
            </a:r>
            <a:r>
              <a:rPr lang="zh-CN" altLang="en-US" sz="7200" b="1" dirty="0">
                <a:solidFill>
                  <a:srgbClr val="0D0C86"/>
                </a:solidFill>
                <a:latin typeface="Garamond" panose="02020404030301010803" pitchFamily="18" charset="0"/>
                <a:cs typeface="+mj-cs"/>
              </a:rPr>
              <a:t>     </a:t>
            </a:r>
            <a:r>
              <a:rPr lang="en-US" altLang="zh-CN" sz="7200" b="1" dirty="0">
                <a:solidFill>
                  <a:srgbClr val="0D0C86"/>
                </a:solidFill>
                <a:latin typeface="Garamond" panose="02020404030301010803" pitchFamily="18" charset="0"/>
                <a:cs typeface="+mj-cs"/>
              </a:rPr>
              <a:t>: Target-Aware Transformer Makes Better Spatio-Temporal Video Grounding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3B672313-A18B-9526-5CDA-07BC03A4DB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23285" y="162489"/>
            <a:ext cx="970233" cy="1014336"/>
          </a:xfrm>
          <a:prstGeom prst="rect">
            <a:avLst/>
          </a:prstGeom>
          <a:solidFill>
            <a:srgbClr val="2A76B6"/>
          </a:solidFill>
        </p:spPr>
      </p:pic>
      <p:sp>
        <p:nvSpPr>
          <p:cNvPr id="59" name="TextShape 1">
            <a:extLst>
              <a:ext uri="{FF2B5EF4-FFF2-40B4-BE49-F238E27FC236}">
                <a16:creationId xmlns:a16="http://schemas.microsoft.com/office/drawing/2014/main" id="{9185A5B2-9C2C-863F-F13C-874C9A69A4BE}"/>
              </a:ext>
            </a:extLst>
          </p:cNvPr>
          <p:cNvSpPr txBox="1"/>
          <p:nvPr/>
        </p:nvSpPr>
        <p:spPr>
          <a:xfrm>
            <a:off x="0" y="2271176"/>
            <a:ext cx="43891199" cy="1151982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ts val="6000"/>
              </a:lnSpc>
            </a:pPr>
            <a:r>
              <a:rPr lang="es-419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Xin Gu  Yaojie Shen  Chenxi Luo</a:t>
            </a:r>
            <a:r>
              <a:rPr lang="zh-CN" altLang="en-US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Tiejian Luo</a:t>
            </a:r>
            <a:r>
              <a:rPr lang="es-419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 Yan Huang  Yuewei Lin  Heng Fan</a:t>
            </a:r>
            <a:r>
              <a:rPr lang="es-419" altLang="zh-CN" sz="4400" b="1" baseline="30000" dirty="0">
                <a:solidFill>
                  <a:srgbClr val="5A4BA7"/>
                </a:solidFill>
                <a:latin typeface="Garamond" panose="02020404030301010803" pitchFamily="18" charset="0"/>
              </a:rPr>
              <a:t>*</a:t>
            </a:r>
            <a:r>
              <a:rPr lang="es-419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  Libo Zhang</a:t>
            </a:r>
            <a:r>
              <a:rPr lang="es-419" altLang="zh-CN" sz="4400" b="1" baseline="30000" dirty="0">
                <a:solidFill>
                  <a:srgbClr val="5A4BA7"/>
                </a:solidFill>
                <a:latin typeface="Garamond" panose="02020404030301010803" pitchFamily="18" charset="0"/>
              </a:rPr>
              <a:t>*</a:t>
            </a:r>
            <a:r>
              <a:rPr lang="es-419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</a:t>
            </a:r>
            <a:r>
              <a:rPr lang="es-419" altLang="zh-CN" sz="4000" dirty="0">
                <a:solidFill>
                  <a:srgbClr val="5A4BA7"/>
                </a:solidFill>
                <a:latin typeface="Garamond" panose="02020404030301010803" pitchFamily="18" charset="0"/>
              </a:rPr>
              <a:t>(*equal advising</a:t>
            </a:r>
            <a:r>
              <a:rPr lang="zh-CN" altLang="en-US" sz="4000" dirty="0">
                <a:solidFill>
                  <a:srgbClr val="5A4BA7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4000" dirty="0">
                <a:solidFill>
                  <a:srgbClr val="5A4BA7"/>
                </a:solidFill>
                <a:latin typeface="Garamond" panose="02020404030301010803" pitchFamily="18" charset="0"/>
              </a:rPr>
              <a:t>and</a:t>
            </a:r>
            <a:r>
              <a:rPr lang="es-419" altLang="zh-CN" sz="4000" dirty="0">
                <a:solidFill>
                  <a:srgbClr val="5A4BA7"/>
                </a:solidFill>
                <a:latin typeface="Garamond" panose="02020404030301010803" pitchFamily="18" charset="0"/>
              </a:rPr>
              <a:t> co-last authors)</a:t>
            </a:r>
            <a:endParaRPr lang="en-US" altLang="zh-CN" sz="5000" baseline="30000" dirty="0">
              <a:solidFill>
                <a:srgbClr val="5A4BA7"/>
              </a:solidFill>
              <a:latin typeface="Garamond" panose="02020404030301010803" pitchFamily="18" charset="0"/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5CA390F-D4CC-7DD1-33A4-6FBDA77975C5}"/>
              </a:ext>
            </a:extLst>
          </p:cNvPr>
          <p:cNvSpPr/>
          <p:nvPr/>
        </p:nvSpPr>
        <p:spPr>
          <a:xfrm>
            <a:off x="271370" y="4810364"/>
            <a:ext cx="12133872" cy="625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What is spatio-temporal video grounding (STVG)?</a:t>
            </a:r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4D8FEE0F-390B-456C-CB91-D7533755E99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8611"/>
          <a:stretch/>
        </p:blipFill>
        <p:spPr>
          <a:xfrm>
            <a:off x="4202228" y="6648759"/>
            <a:ext cx="7981076" cy="3268954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C69DAFD5-6AD8-CFA4-9189-BD8C98BB17FA}"/>
              </a:ext>
            </a:extLst>
          </p:cNvPr>
          <p:cNvSpPr txBox="1"/>
          <p:nvPr/>
        </p:nvSpPr>
        <p:spPr>
          <a:xfrm>
            <a:off x="5833451" y="9844811"/>
            <a:ext cx="3653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  <a:cs typeface="Arial" panose="020B0604020202020204" pitchFamily="34" charset="0"/>
              </a:rPr>
              <a:t>spatio-temporal tube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004FC7BF-A110-4614-C22D-9FEAB5C44C89}"/>
              </a:ext>
            </a:extLst>
          </p:cNvPr>
          <p:cNvSpPr/>
          <p:nvPr/>
        </p:nvSpPr>
        <p:spPr>
          <a:xfrm>
            <a:off x="369313" y="6658896"/>
            <a:ext cx="3931905" cy="3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3000" b="1" dirty="0">
                <a:solidFill>
                  <a:srgbClr val="2976B6"/>
                </a:solidFill>
                <a:latin typeface="Garamond" panose="02020404030301010803" pitchFamily="18" charset="0"/>
              </a:rPr>
              <a:t>Input text query</a:t>
            </a:r>
            <a:r>
              <a:rPr lang="en-US" sz="3000" dirty="0">
                <a:solidFill>
                  <a:srgbClr val="2976B6"/>
                </a:solidFill>
                <a:latin typeface="Garamond" panose="02020404030301010803" pitchFamily="18" charset="0"/>
              </a:rPr>
              <a:t>: </a:t>
            </a:r>
          </a:p>
          <a:p>
            <a:pPr>
              <a:spcAft>
                <a:spcPts val="2400"/>
              </a:spcAft>
            </a:pPr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What does the adult ride in the playground?</a:t>
            </a:r>
          </a:p>
          <a:p>
            <a:r>
              <a:rPr lang="en-US" sz="3000" b="1" dirty="0">
                <a:solidFill>
                  <a:srgbClr val="2976B6"/>
                </a:solidFill>
                <a:latin typeface="Garamond" panose="02020404030301010803" pitchFamily="18" charset="0"/>
              </a:rPr>
              <a:t>Output: </a:t>
            </a:r>
          </a:p>
          <a:p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A spatio-temporal tube</a:t>
            </a:r>
          </a:p>
        </p:txBody>
      </p:sp>
      <p:sp>
        <p:nvSpPr>
          <p:cNvPr id="1031" name="Google Shape;227;p25">
            <a:extLst>
              <a:ext uri="{FF2B5EF4-FFF2-40B4-BE49-F238E27FC236}">
                <a16:creationId xmlns:a16="http://schemas.microsoft.com/office/drawing/2014/main" id="{D5BFEA32-F266-02BE-5F44-FAB7283A4149}"/>
              </a:ext>
            </a:extLst>
          </p:cNvPr>
          <p:cNvSpPr txBox="1">
            <a:spLocks/>
          </p:cNvSpPr>
          <p:nvPr/>
        </p:nvSpPr>
        <p:spPr>
          <a:xfrm>
            <a:off x="50254" y="5334560"/>
            <a:ext cx="12223826" cy="10482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─"/>
            </a:pPr>
            <a:r>
              <a:rPr lang="en-US" sz="3200" dirty="0">
                <a:latin typeface="Garamond" panose="02020404030301010803" pitchFamily="18" charset="0"/>
                <a:cs typeface="Arial" panose="020B0604020202020204" pitchFamily="34" charset="0"/>
              </a:rPr>
              <a:t>STVG aims to localize the object of interest in an untrimmed video with a spatio-temporal tube given a free-form textual query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9922FD95-9F34-A0A2-62BD-7EE852C905F2}"/>
              </a:ext>
            </a:extLst>
          </p:cNvPr>
          <p:cNvSpPr txBox="1"/>
          <p:nvPr/>
        </p:nvSpPr>
        <p:spPr>
          <a:xfrm>
            <a:off x="10242618" y="9033626"/>
            <a:ext cx="1980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(image from Yang et al, CVPR’2022)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B3D55A6-94F1-8E8F-046F-7697BB6B1847}"/>
              </a:ext>
            </a:extLst>
          </p:cNvPr>
          <p:cNvCxnSpPr>
            <a:cxnSpLocks/>
          </p:cNvCxnSpPr>
          <p:nvPr/>
        </p:nvCxnSpPr>
        <p:spPr>
          <a:xfrm>
            <a:off x="140207" y="3434716"/>
            <a:ext cx="43616880" cy="0"/>
          </a:xfrm>
          <a:prstGeom prst="line">
            <a:avLst/>
          </a:prstGeom>
          <a:ln w="76200">
            <a:solidFill>
              <a:srgbClr val="5A4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ounded Rectangle 1048">
            <a:extLst>
              <a:ext uri="{FF2B5EF4-FFF2-40B4-BE49-F238E27FC236}">
                <a16:creationId xmlns:a16="http://schemas.microsoft.com/office/drawing/2014/main" id="{374FCAFD-83D5-FD99-BFF8-9F0BEA2EFB94}"/>
              </a:ext>
            </a:extLst>
          </p:cNvPr>
          <p:cNvSpPr/>
          <p:nvPr/>
        </p:nvSpPr>
        <p:spPr>
          <a:xfrm>
            <a:off x="140208" y="3728439"/>
            <a:ext cx="12133872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Spatio-Temporal Video Grounding</a:t>
            </a:r>
          </a:p>
        </p:txBody>
      </p:sp>
      <p:sp>
        <p:nvSpPr>
          <p:cNvPr id="1050" name="Rounded Rectangle 1049">
            <a:extLst>
              <a:ext uri="{FF2B5EF4-FFF2-40B4-BE49-F238E27FC236}">
                <a16:creationId xmlns:a16="http://schemas.microsoft.com/office/drawing/2014/main" id="{6BA79508-1B7E-38E9-F536-A4887831FADA}"/>
              </a:ext>
            </a:extLst>
          </p:cNvPr>
          <p:cNvSpPr/>
          <p:nvPr/>
        </p:nvSpPr>
        <p:spPr>
          <a:xfrm>
            <a:off x="140208" y="10390837"/>
            <a:ext cx="12133872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Motivation</a:t>
            </a:r>
          </a:p>
        </p:txBody>
      </p:sp>
      <p:pic>
        <p:nvPicPr>
          <p:cNvPr id="1051" name="图片 32">
            <a:extLst>
              <a:ext uri="{FF2B5EF4-FFF2-40B4-BE49-F238E27FC236}">
                <a16:creationId xmlns:a16="http://schemas.microsoft.com/office/drawing/2014/main" id="{257BB3D8-A275-2F5B-00B3-4CE2499A97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678" y="11522143"/>
            <a:ext cx="11400152" cy="4167473"/>
          </a:xfrm>
          <a:prstGeom prst="rect">
            <a:avLst/>
          </a:prstGeom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D1B61C91-BF03-6917-27DD-60F0D712CE9A}"/>
              </a:ext>
            </a:extLst>
          </p:cNvPr>
          <p:cNvSpPr txBox="1"/>
          <p:nvPr/>
        </p:nvSpPr>
        <p:spPr>
          <a:xfrm>
            <a:off x="140206" y="15796058"/>
            <a:ext cx="12043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  <a:cs typeface="Arial" panose="020B0604020202020204" pitchFamily="34" charset="0"/>
              </a:rPr>
              <a:t>Fig. 1</a:t>
            </a:r>
            <a:r>
              <a:rPr lang="en-US" sz="2800" dirty="0">
                <a:latin typeface="Garamond" panose="02020404030301010803" pitchFamily="18" charset="0"/>
                <a:cs typeface="Arial" panose="020B0604020202020204" pitchFamily="34" charset="0"/>
              </a:rPr>
              <a:t>: Illustration of existing methods (a) and our target-aware STVG (b).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88C2BD21-8E7D-E7C0-59DE-A3724E6185C0}"/>
              </a:ext>
            </a:extLst>
          </p:cNvPr>
          <p:cNvSpPr/>
          <p:nvPr/>
        </p:nvSpPr>
        <p:spPr>
          <a:xfrm>
            <a:off x="140206" y="16648174"/>
            <a:ext cx="12133872" cy="723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Existing Transformer-based STVG Methods (Fig. 1 (a))</a:t>
            </a:r>
            <a:endParaRPr lang="en-US" sz="3600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56" name="Google Shape;227;p25">
            <a:extLst>
              <a:ext uri="{FF2B5EF4-FFF2-40B4-BE49-F238E27FC236}">
                <a16:creationId xmlns:a16="http://schemas.microsoft.com/office/drawing/2014/main" id="{514FEEF6-B501-5BF3-61EB-A25F82BD94D5}"/>
              </a:ext>
            </a:extLst>
          </p:cNvPr>
          <p:cNvSpPr txBox="1">
            <a:spLocks/>
          </p:cNvSpPr>
          <p:nvPr/>
        </p:nvSpPr>
        <p:spPr>
          <a:xfrm>
            <a:off x="-83127" y="17247806"/>
            <a:ext cx="12357205" cy="1838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v"/>
            </a:pPr>
            <a:r>
              <a:rPr lang="es-419" altLang="zh-CN" sz="3200" b="1" dirty="0">
                <a:latin typeface="Garamond" panose="02020404030301010803" pitchFamily="18" charset="0"/>
                <a:cs typeface="Arial" panose="020B0604020202020204" pitchFamily="34" charset="0"/>
              </a:rPr>
              <a:t>Zero-initialized queries</a:t>
            </a:r>
            <a:r>
              <a:rPr lang="es-419" altLang="zh-CN" sz="3200" dirty="0">
                <a:latin typeface="Garamond" panose="02020404030301010803" pitchFamily="18" charset="0"/>
                <a:cs typeface="Arial" panose="020B0604020202020204" pitchFamily="34" charset="0"/>
              </a:rPr>
              <a:t>: Difficult in learning discriminative target position in complicated scenarios, e.g., with distractors or occlusion, due to lack of target-specific semantic cues. </a:t>
            </a:r>
            <a:endParaRPr lang="en-US" sz="32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4A8EFE4-940D-4434-01C7-BAE7FB4E1BD2}"/>
              </a:ext>
            </a:extLst>
          </p:cNvPr>
          <p:cNvSpPr/>
          <p:nvPr/>
        </p:nvSpPr>
        <p:spPr>
          <a:xfrm>
            <a:off x="140206" y="19322728"/>
            <a:ext cx="12133872" cy="84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Our Target-Aware Transformer STVG Model (Fig. 1 (b))</a:t>
            </a:r>
            <a:endParaRPr lang="en-US" sz="3600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58" name="Google Shape;227;p25">
            <a:extLst>
              <a:ext uri="{FF2B5EF4-FFF2-40B4-BE49-F238E27FC236}">
                <a16:creationId xmlns:a16="http://schemas.microsoft.com/office/drawing/2014/main" id="{8D92B01B-DB25-49B6-C8B4-F70CA3A815ED}"/>
              </a:ext>
            </a:extLst>
          </p:cNvPr>
          <p:cNvSpPr txBox="1">
            <a:spLocks/>
          </p:cNvSpPr>
          <p:nvPr/>
        </p:nvSpPr>
        <p:spPr>
          <a:xfrm>
            <a:off x="-83126" y="19992284"/>
            <a:ext cx="12266430" cy="13775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v"/>
            </a:pPr>
            <a:r>
              <a:rPr lang="es-419" altLang="zh-CN" sz="3200" b="1" dirty="0">
                <a:latin typeface="Garamond" panose="02020404030301010803" pitchFamily="18" charset="0"/>
                <a:cs typeface="Arial" panose="020B0604020202020204" pitchFamily="34" charset="0"/>
              </a:rPr>
              <a:t>Target-aware queries</a:t>
            </a:r>
            <a:r>
              <a:rPr lang="es-419" altLang="zh-CN" sz="3200" dirty="0">
                <a:latin typeface="Garamond" panose="02020404030301010803" pitchFamily="18" charset="0"/>
                <a:cs typeface="Arial" panose="020B0604020202020204" pitchFamily="34" charset="0"/>
              </a:rPr>
              <a:t>: Explore target-specific cues from the given video-text pair for object queries for improving STVG</a:t>
            </a:r>
            <a:endParaRPr lang="en-US" sz="32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1059" name="图片 34">
            <a:extLst>
              <a:ext uri="{FF2B5EF4-FFF2-40B4-BE49-F238E27FC236}">
                <a16:creationId xmlns:a16="http://schemas.microsoft.com/office/drawing/2014/main" id="{A226A728-82B4-D833-7AC0-D16CFD3B14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68042" y="4689155"/>
            <a:ext cx="17887357" cy="6504493"/>
          </a:xfrm>
          <a:prstGeom prst="rect">
            <a:avLst/>
          </a:prstGeom>
        </p:spPr>
      </p:pic>
      <p:sp>
        <p:nvSpPr>
          <p:cNvPr id="1060" name="Rounded Rectangle 1059">
            <a:extLst>
              <a:ext uri="{FF2B5EF4-FFF2-40B4-BE49-F238E27FC236}">
                <a16:creationId xmlns:a16="http://schemas.microsoft.com/office/drawing/2014/main" id="{926A6DA3-F5A6-82EF-7B08-BDBBFFCB6948}"/>
              </a:ext>
            </a:extLst>
          </p:cNvPr>
          <p:cNvSpPr/>
          <p:nvPr/>
        </p:nvSpPr>
        <p:spPr>
          <a:xfrm>
            <a:off x="12598377" y="3728438"/>
            <a:ext cx="18626689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The Proposed Methodology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44262CDC-1BA4-E387-7E65-49EC6C146BC7}"/>
              </a:ext>
            </a:extLst>
          </p:cNvPr>
          <p:cNvSpPr txBox="1"/>
          <p:nvPr/>
        </p:nvSpPr>
        <p:spPr>
          <a:xfrm>
            <a:off x="12968042" y="11137460"/>
            <a:ext cx="17887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aramond" panose="02020404030301010803" pitchFamily="18" charset="0"/>
                <a:cs typeface="Arial" panose="020B0604020202020204" pitchFamily="34" charset="0"/>
              </a:rPr>
              <a:t>Fig. 2: Overview of TA-STVG, which exploits target-specific cues from video and text for generating object queries for STVG.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81FA9A9F-636A-17AA-0A15-8BA6D9ED1D30}"/>
              </a:ext>
            </a:extLst>
          </p:cNvPr>
          <p:cNvSpPr/>
          <p:nvPr/>
        </p:nvSpPr>
        <p:spPr>
          <a:xfrm>
            <a:off x="12598377" y="11716165"/>
            <a:ext cx="18626689" cy="670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Target-Aware Transformer for Spatio-Temporal Video Grounding (TA-STVG)</a:t>
            </a:r>
          </a:p>
        </p:txBody>
      </p:sp>
      <p:sp>
        <p:nvSpPr>
          <p:cNvPr id="1063" name="Google Shape;227;p25">
            <a:extLst>
              <a:ext uri="{FF2B5EF4-FFF2-40B4-BE49-F238E27FC236}">
                <a16:creationId xmlns:a16="http://schemas.microsoft.com/office/drawing/2014/main" id="{C0398CC9-41CE-E5D9-84FD-F2B025476DF9}"/>
              </a:ext>
            </a:extLst>
          </p:cNvPr>
          <p:cNvSpPr txBox="1">
            <a:spLocks/>
          </p:cNvSpPr>
          <p:nvPr/>
        </p:nvSpPr>
        <p:spPr>
          <a:xfrm>
            <a:off x="12598376" y="12321258"/>
            <a:ext cx="18626689" cy="24935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Ø"/>
            </a:pPr>
            <a:r>
              <a:rPr lang="en-US" sz="3100" b="1" i="1" dirty="0">
                <a:latin typeface="Garamond" panose="02020404030301010803" pitchFamily="18" charset="0"/>
                <a:cs typeface="Arial" panose="020B0604020202020204" pitchFamily="34" charset="0"/>
              </a:rPr>
              <a:t>Multimodal Encoder</a:t>
            </a:r>
            <a:r>
              <a:rPr lang="en-US" sz="3100" dirty="0">
                <a:latin typeface="Garamond" panose="02020404030301010803" pitchFamily="18" charset="0"/>
                <a:cs typeface="Arial" panose="020B0604020202020204" pitchFamily="34" charset="0"/>
              </a:rPr>
              <a:t>: Feature extraction and interaction for video (appearance and motion features) and text. </a:t>
            </a:r>
          </a:p>
          <a:p>
            <a:pPr marL="10287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Ø"/>
            </a:pPr>
            <a:r>
              <a:rPr lang="es-419" altLang="zh-CN" sz="3100" b="1" i="1" dirty="0">
                <a:latin typeface="Garamond" panose="02020404030301010803" pitchFamily="18" charset="0"/>
                <a:cs typeface="Arial" panose="020B0604020202020204" pitchFamily="34" charset="0"/>
              </a:rPr>
              <a:t>Target-aware Query Generation</a:t>
            </a:r>
            <a:r>
              <a:rPr lang="es-419" altLang="zh-CN" sz="3100" dirty="0">
                <a:latin typeface="Garamond" panose="02020404030301010803" pitchFamily="18" charset="0"/>
                <a:cs typeface="Arial" panose="020B0604020202020204" pitchFamily="34" charset="0"/>
              </a:rPr>
              <a:t>: Generating queries with target-specific semantic cues using target-guided temporal sampling (</a:t>
            </a:r>
            <a:r>
              <a:rPr lang="es-419" altLang="zh-CN" sz="3100" b="1" dirty="0">
                <a:latin typeface="Garamond" panose="02020404030301010803" pitchFamily="18" charset="0"/>
                <a:cs typeface="Arial" panose="020B0604020202020204" pitchFamily="34" charset="0"/>
              </a:rPr>
              <a:t>TTS</a:t>
            </a:r>
            <a:r>
              <a:rPr lang="es-419" altLang="zh-CN" sz="3100" dirty="0">
                <a:latin typeface="Garamond" panose="02020404030301010803" pitchFamily="18" charset="0"/>
                <a:cs typeface="Arial" panose="020B0604020202020204" pitchFamily="34" charset="0"/>
              </a:rPr>
              <a:t>) and attribute-aware spatial activation (</a:t>
            </a:r>
            <a:r>
              <a:rPr lang="es-419" altLang="zh-CN" sz="3100" b="1" dirty="0">
                <a:latin typeface="Garamond" panose="02020404030301010803" pitchFamily="18" charset="0"/>
                <a:cs typeface="Arial" panose="020B0604020202020204" pitchFamily="34" charset="0"/>
              </a:rPr>
              <a:t>ASA</a:t>
            </a:r>
            <a:r>
              <a:rPr lang="es-419" altLang="zh-CN" sz="3100" dirty="0">
                <a:latin typeface="Garamond" panose="02020404030301010803" pitchFamily="18" charset="0"/>
                <a:cs typeface="Arial" panose="020B0604020202020204" pitchFamily="34" charset="0"/>
              </a:rPr>
              <a:t>).</a:t>
            </a:r>
            <a:endParaRPr lang="en-US" sz="31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10287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Ø"/>
            </a:pPr>
            <a:r>
              <a:rPr lang="es-419" altLang="zh-CN" sz="3100" b="1" i="1" dirty="0">
                <a:latin typeface="Garamond" panose="02020404030301010803" pitchFamily="18" charset="0"/>
                <a:cs typeface="Arial" panose="020B0604020202020204" pitchFamily="34" charset="0"/>
              </a:rPr>
              <a:t>Decoder</a:t>
            </a:r>
            <a:r>
              <a:rPr lang="es-419" altLang="zh-CN" sz="3100" dirty="0">
                <a:latin typeface="Garamond" panose="02020404030301010803" pitchFamily="18" charset="0"/>
                <a:cs typeface="Arial" panose="020B0604020202020204" pitchFamily="34" charset="0"/>
              </a:rPr>
              <a:t>: Target-aware query-based spatial and temporal decoding for target localization.</a:t>
            </a:r>
            <a:endParaRPr lang="en-US" sz="31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E33E51DE-53C8-3586-0BF2-C94FCAE17F6A}"/>
              </a:ext>
            </a:extLst>
          </p:cNvPr>
          <p:cNvSpPr/>
          <p:nvPr/>
        </p:nvSpPr>
        <p:spPr>
          <a:xfrm>
            <a:off x="12598377" y="14773378"/>
            <a:ext cx="18626689" cy="778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Target-guided Temporal Sampling (TTS) and Attribute-aware Spatial Activation (ASA)</a:t>
            </a:r>
          </a:p>
        </p:txBody>
      </p:sp>
      <p:pic>
        <p:nvPicPr>
          <p:cNvPr id="1066" name="Picture 1065">
            <a:extLst>
              <a:ext uri="{FF2B5EF4-FFF2-40B4-BE49-F238E27FC236}">
                <a16:creationId xmlns:a16="http://schemas.microsoft.com/office/drawing/2014/main" id="{7688BD92-404B-F5C4-F924-F96B421E74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16081" y="15673960"/>
            <a:ext cx="6620905" cy="4901467"/>
          </a:xfrm>
          <a:prstGeom prst="rect">
            <a:avLst/>
          </a:prstGeom>
        </p:spPr>
      </p:pic>
      <p:pic>
        <p:nvPicPr>
          <p:cNvPr id="1065" name="Picture 1064">
            <a:extLst>
              <a:ext uri="{FF2B5EF4-FFF2-40B4-BE49-F238E27FC236}">
                <a16:creationId xmlns:a16="http://schemas.microsoft.com/office/drawing/2014/main" id="{91F4879C-78AD-218E-B954-D327CCD9E4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56167" y="15673960"/>
            <a:ext cx="6877825" cy="4805153"/>
          </a:xfrm>
          <a:prstGeom prst="rect">
            <a:avLst/>
          </a:prstGeom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E24281B-9AEA-8B48-995D-E8F93A11540E}"/>
              </a:ext>
            </a:extLst>
          </p:cNvPr>
          <p:cNvSpPr/>
          <p:nvPr/>
        </p:nvSpPr>
        <p:spPr>
          <a:xfrm>
            <a:off x="14256167" y="20656873"/>
            <a:ext cx="6877825" cy="778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TTS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 identify and sample frames relevant to the target guided by holistic textual features. 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AEFB70EF-0AE1-DF6B-F5D9-91263239244C}"/>
              </a:ext>
            </a:extLst>
          </p:cNvPr>
          <p:cNvSpPr/>
          <p:nvPr/>
        </p:nvSpPr>
        <p:spPr>
          <a:xfrm>
            <a:off x="22757211" y="20631022"/>
            <a:ext cx="7236696" cy="778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ASA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 mine fine-grained visual semantic cues from coarse-grained temporal features for object queries.</a:t>
            </a:r>
          </a:p>
        </p:txBody>
      </p: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23672844-9D33-E636-DE4C-92852936E71C}"/>
              </a:ext>
            </a:extLst>
          </p:cNvPr>
          <p:cNvSpPr/>
          <p:nvPr/>
        </p:nvSpPr>
        <p:spPr>
          <a:xfrm>
            <a:off x="31549362" y="3728438"/>
            <a:ext cx="12201629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Analysis of TA-STVG</a:t>
            </a: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40FCBE1C-EF94-157F-E0D8-40E9572E84AF}"/>
              </a:ext>
            </a:extLst>
          </p:cNvPr>
          <p:cNvSpPr/>
          <p:nvPr/>
        </p:nvSpPr>
        <p:spPr>
          <a:xfrm>
            <a:off x="31640137" y="4830541"/>
            <a:ext cx="6677787" cy="677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Illustration of TTS and ASA</a:t>
            </a:r>
          </a:p>
        </p:txBody>
      </p:sp>
      <p:pic>
        <p:nvPicPr>
          <p:cNvPr id="1073" name="图片 57">
            <a:extLst>
              <a:ext uri="{FF2B5EF4-FFF2-40B4-BE49-F238E27FC236}">
                <a16:creationId xmlns:a16="http://schemas.microsoft.com/office/drawing/2014/main" id="{C3C55043-4661-C7C1-2E5B-CA04A898EF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640137" y="5476401"/>
            <a:ext cx="11954382" cy="3036978"/>
          </a:xfrm>
          <a:prstGeom prst="rect">
            <a:avLst/>
          </a:prstGeom>
        </p:spPr>
      </p:pic>
      <p:sp>
        <p:nvSpPr>
          <p:cNvPr id="1074" name="文本框 59">
            <a:extLst>
              <a:ext uri="{FF2B5EF4-FFF2-40B4-BE49-F238E27FC236}">
                <a16:creationId xmlns:a16="http://schemas.microsoft.com/office/drawing/2014/main" id="{C15269AA-5AE9-21D1-4334-6D02B3F3673B}"/>
              </a:ext>
            </a:extLst>
          </p:cNvPr>
          <p:cNvSpPr txBox="1"/>
          <p:nvPr/>
        </p:nvSpPr>
        <p:spPr>
          <a:xfrm>
            <a:off x="31640137" y="8517044"/>
            <a:ext cx="11881750" cy="124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419" altLang="zh-CN" sz="3200" dirty="0">
                <a:latin typeface="Garamond" panose="02020404030301010803" pitchFamily="18" charset="0"/>
                <a:cs typeface="Arial" panose="020B0604020202020204" pitchFamily="34" charset="0"/>
              </a:rPr>
              <a:t>(a): TTS accurately selects target-relevant frames from the video.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419" altLang="zh-CN" sz="3200" dirty="0">
                <a:latin typeface="Garamond" panose="02020404030301010803" pitchFamily="18" charset="0"/>
                <a:cs typeface="Arial" panose="020B0604020202020204" pitchFamily="34" charset="0"/>
              </a:rPr>
              <a:t>(b-c): ASA localizes attributes, e.g., color “yellow” and action “walks ”.</a:t>
            </a:r>
            <a:endParaRPr lang="zh-CN" altLang="en-US" sz="32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1F5C7FE2-D62E-BB81-35F9-79850938B5C9}"/>
              </a:ext>
            </a:extLst>
          </p:cNvPr>
          <p:cNvSpPr/>
          <p:nvPr/>
        </p:nvSpPr>
        <p:spPr>
          <a:xfrm>
            <a:off x="31640137" y="9889071"/>
            <a:ext cx="6331967" cy="677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Attention maps</a:t>
            </a:r>
            <a:endParaRPr lang="en-US" sz="3600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1080" name="Picture 1079">
            <a:extLst>
              <a:ext uri="{FF2B5EF4-FFF2-40B4-BE49-F238E27FC236}">
                <a16:creationId xmlns:a16="http://schemas.microsoft.com/office/drawing/2014/main" id="{AB602598-BC0B-DA31-E938-A91000F861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567505" y="10539970"/>
            <a:ext cx="11974115" cy="2105504"/>
          </a:xfrm>
          <a:prstGeom prst="rect">
            <a:avLst/>
          </a:prstGeom>
        </p:spPr>
      </p:pic>
      <p:sp>
        <p:nvSpPr>
          <p:cNvPr id="1081" name="文本框 59">
            <a:extLst>
              <a:ext uri="{FF2B5EF4-FFF2-40B4-BE49-F238E27FC236}">
                <a16:creationId xmlns:a16="http://schemas.microsoft.com/office/drawing/2014/main" id="{947A60C4-B50F-B735-1AE9-18270D5D9E88}"/>
              </a:ext>
            </a:extLst>
          </p:cNvPr>
          <p:cNvSpPr txBox="1"/>
          <p:nvPr/>
        </p:nvSpPr>
        <p:spPr>
          <a:xfrm>
            <a:off x="31547771" y="12749221"/>
            <a:ext cx="11974115" cy="12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Garamond" panose="02020404030301010803" pitchFamily="18" charset="0"/>
              </a:rPr>
              <a:t>Comparison of attention maps for zero-initialized object queries and the proposed target-aware object queries in video frames in the spatial decoder. We can clearly observe that the attention maps of our target-aware object queries by TTS and ASA can better focus on the target for localization.</a:t>
            </a:r>
            <a:endParaRPr lang="zh-CN" altLang="en-US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1636A02E-FBFF-5B30-C098-9273F61D10CB}"/>
              </a:ext>
            </a:extLst>
          </p:cNvPr>
          <p:cNvSpPr/>
          <p:nvPr/>
        </p:nvSpPr>
        <p:spPr>
          <a:xfrm>
            <a:off x="41595693" y="10466703"/>
            <a:ext cx="1892300" cy="553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Garamond" panose="02020404030301010803" pitchFamily="18" charset="0"/>
              </a:rPr>
              <a:t>Red box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: target of interest</a:t>
            </a:r>
          </a:p>
        </p:txBody>
      </p:sp>
      <p:sp>
        <p:nvSpPr>
          <p:cNvPr id="1083" name="Rounded Rectangle 1082">
            <a:extLst>
              <a:ext uri="{FF2B5EF4-FFF2-40B4-BE49-F238E27FC236}">
                <a16:creationId xmlns:a16="http://schemas.microsoft.com/office/drawing/2014/main" id="{BF5EB8EE-A498-F65C-F71E-A6B909D76C2A}"/>
              </a:ext>
            </a:extLst>
          </p:cNvPr>
          <p:cNvSpPr/>
          <p:nvPr/>
        </p:nvSpPr>
        <p:spPr>
          <a:xfrm>
            <a:off x="31547771" y="14243120"/>
            <a:ext cx="12201629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Experimental Results</a:t>
            </a:r>
          </a:p>
        </p:txBody>
      </p:sp>
      <p:pic>
        <p:nvPicPr>
          <p:cNvPr id="1084" name="图片 62">
            <a:extLst>
              <a:ext uri="{FF2B5EF4-FFF2-40B4-BE49-F238E27FC236}">
                <a16:creationId xmlns:a16="http://schemas.microsoft.com/office/drawing/2014/main" id="{36C52A2B-844F-88DE-478E-50D0C58726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707898" y="15366552"/>
            <a:ext cx="11894011" cy="5849759"/>
          </a:xfrm>
          <a:prstGeom prst="rect">
            <a:avLst/>
          </a:prstGeom>
        </p:spPr>
      </p:pic>
      <p:pic>
        <p:nvPicPr>
          <p:cNvPr id="1085" name="图片 31">
            <a:extLst>
              <a:ext uri="{FF2B5EF4-FFF2-40B4-BE49-F238E27FC236}">
                <a16:creationId xmlns:a16="http://schemas.microsoft.com/office/drawing/2014/main" id="{BE058C53-FD17-96AF-94C4-3B465EBCAFC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255866" y="1957871"/>
            <a:ext cx="5452953" cy="1071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418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Garamond</vt:lpstr>
      <vt:lpstr>Times New Roman</vt:lpstr>
      <vt:lpstr>Wingdings</vt:lpstr>
      <vt:lpstr>Office Theme</vt:lpstr>
      <vt:lpstr>PowerPoint Presentation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subject/>
  <dc:creator>Terry Boult</dc:creator>
  <dc:description/>
  <cp:lastModifiedBy>Fan, Heng</cp:lastModifiedBy>
  <cp:revision>83</cp:revision>
  <dcterms:created xsi:type="dcterms:W3CDTF">2014-05-29T01:41:03Z</dcterms:created>
  <dcterms:modified xsi:type="dcterms:W3CDTF">2025-03-31T02:49:28Z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