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handoutMasterIdLst>
    <p:handoutMasterId r:id="rId38"/>
  </p:handoutMasterIdLst>
  <p:sldIdLst>
    <p:sldId id="256" r:id="rId2"/>
    <p:sldId id="358" r:id="rId3"/>
    <p:sldId id="512" r:id="rId4"/>
    <p:sldId id="537" r:id="rId5"/>
    <p:sldId id="539" r:id="rId6"/>
    <p:sldId id="540" r:id="rId7"/>
    <p:sldId id="542" r:id="rId8"/>
    <p:sldId id="541" r:id="rId9"/>
    <p:sldId id="543" r:id="rId10"/>
    <p:sldId id="544" r:id="rId11"/>
    <p:sldId id="545" r:id="rId12"/>
    <p:sldId id="546" r:id="rId13"/>
    <p:sldId id="547" r:id="rId14"/>
    <p:sldId id="548" r:id="rId15"/>
    <p:sldId id="549" r:id="rId16"/>
    <p:sldId id="550" r:id="rId17"/>
    <p:sldId id="551" r:id="rId18"/>
    <p:sldId id="552" r:id="rId19"/>
    <p:sldId id="553" r:id="rId20"/>
    <p:sldId id="554" r:id="rId21"/>
    <p:sldId id="555" r:id="rId22"/>
    <p:sldId id="556" r:id="rId23"/>
    <p:sldId id="557" r:id="rId24"/>
    <p:sldId id="558" r:id="rId25"/>
    <p:sldId id="559" r:id="rId26"/>
    <p:sldId id="561" r:id="rId27"/>
    <p:sldId id="560" r:id="rId28"/>
    <p:sldId id="562" r:id="rId29"/>
    <p:sldId id="563" r:id="rId30"/>
    <p:sldId id="564" r:id="rId31"/>
    <p:sldId id="565" r:id="rId32"/>
    <p:sldId id="566" r:id="rId33"/>
    <p:sldId id="567" r:id="rId34"/>
    <p:sldId id="568" r:id="rId35"/>
    <p:sldId id="569" r:id="rId36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B3B"/>
    <a:srgbClr val="0000FF"/>
    <a:srgbClr val="FF40FF"/>
    <a:srgbClr val="F3F9F1"/>
    <a:srgbClr val="3F458C"/>
    <a:srgbClr val="C9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0"/>
    <p:restoredTop sz="76438" autoAdjust="0"/>
  </p:normalViewPr>
  <p:slideViewPr>
    <p:cSldViewPr snapToGrid="0">
      <p:cViewPr varScale="1">
        <p:scale>
          <a:sx n="95" d="100"/>
          <a:sy n="95" d="100"/>
        </p:scale>
        <p:origin x="2360" y="19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520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D1E435B-D58D-C7F1-C74D-23B1F1BD62F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6B904A-88DE-067F-7418-9DD45A39C0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148CA8-9278-4B40-937F-6E3C2BF581C1}" type="datetimeFigureOut">
              <a:rPr lang="en-US" smtClean="0"/>
              <a:t>10/8/25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BCCDA5-B1A6-4AF3-5667-F194D325FD5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0A8D12-E6F9-71FD-0A73-04D0644701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4C1E7-8652-8742-8547-1B34AC506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0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 b="0" i="0">
                <a:latin typeface="Comic Sans MS" panose="030F0902030302020204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 b="0" i="0">
                <a:latin typeface="Comic Sans MS" panose="030F0902030302020204" pitchFamily="66" charset="0"/>
              </a:defRPr>
            </a:lvl1pPr>
          </a:lstStyle>
          <a:p>
            <a:fld id="{34DB6FDB-1F14-42DA-810B-CC9ECC19F56C}" type="datetimeFigureOut">
              <a:rPr lang="en-US" smtClean="0"/>
              <a:pPr/>
              <a:t>10/8/25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 b="0" i="0">
                <a:latin typeface="Comic Sans MS" panose="030F0902030302020204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 b="0" i="0">
                <a:latin typeface="Comic Sans MS" panose="030F0902030302020204" pitchFamily="66" charset="0"/>
              </a:defRPr>
            </a:lvl1pPr>
          </a:lstStyle>
          <a:p>
            <a:fld id="{24009DEB-A5ED-49DA-809F-4D64373B3F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539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09DEB-A5ED-49DA-809F-4D64373B3F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29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大家都知道普通队列（</a:t>
            </a:r>
            <a:r>
              <a:rPr lang="en-US" dirty="0"/>
              <a:t>Queue）</a:t>
            </a:r>
            <a:r>
              <a:rPr lang="ja-JP" altLang="en-US"/>
              <a:t>是‘先来先服务’的结构，先进来的元素先出去，对吧？但是优先队列就不一样了，它在这个基础上加上了一个**优先级（</a:t>
            </a:r>
            <a:r>
              <a:rPr lang="en-US" dirty="0"/>
              <a:t>priority）**</a:t>
            </a:r>
            <a:r>
              <a:rPr lang="ja-JP" altLang="en-US"/>
              <a:t>的概念</a:t>
            </a:r>
            <a:endParaRPr lang="en-US" altLang="ja-JP" dirty="0"/>
          </a:p>
          <a:p>
            <a:endParaRPr lang="en-US" dirty="0"/>
          </a:p>
          <a:p>
            <a:r>
              <a:rPr lang="ja-JP" altLang="en-US"/>
              <a:t>首先，队列中的每个元素不再只是一个值（</a:t>
            </a:r>
            <a:r>
              <a:rPr lang="en-US" dirty="0"/>
              <a:t>value），</a:t>
            </a:r>
            <a:r>
              <a:rPr lang="ja-JP" altLang="en-US"/>
              <a:t>而是一个</a:t>
            </a:r>
            <a:r>
              <a:rPr lang="ja-JP" altLang="en-US" b="1"/>
              <a:t>键值对（</a:t>
            </a:r>
            <a:r>
              <a:rPr lang="en-US" b="1" dirty="0"/>
              <a:t>key, value）</a:t>
            </a:r>
            <a:r>
              <a:rPr lang="en-US" dirty="0"/>
              <a:t>。</a:t>
            </a:r>
            <a:r>
              <a:rPr lang="ja-JP" altLang="en-US"/>
              <a:t>这个 </a:t>
            </a:r>
            <a:r>
              <a:rPr lang="en-US" dirty="0"/>
              <a:t>key </a:t>
            </a:r>
            <a:r>
              <a:rPr lang="ja-JP" altLang="en-US"/>
              <a:t>就代表优先级。其次，整个队列是按照 </a:t>
            </a:r>
            <a:r>
              <a:rPr lang="en-US" dirty="0"/>
              <a:t>key </a:t>
            </a:r>
            <a:r>
              <a:rPr lang="ja-JP" altLang="en-US"/>
              <a:t>的顺序排的。也就是说，</a:t>
            </a:r>
            <a:r>
              <a:rPr lang="en-US" dirty="0"/>
              <a:t>key </a:t>
            </a:r>
            <a:r>
              <a:rPr lang="ja-JP" altLang="en-US"/>
              <a:t>越高，优先级越高。</a:t>
            </a:r>
          </a:p>
          <a:p>
            <a:r>
              <a:rPr lang="ja-JP" altLang="en-US"/>
              <a:t>当我们取元素（</a:t>
            </a:r>
            <a:r>
              <a:rPr lang="en-US" dirty="0"/>
              <a:t>dequeue）</a:t>
            </a:r>
            <a:r>
              <a:rPr lang="ja-JP" altLang="en-US"/>
              <a:t>的时候，系统不会按进入顺序来取，而是会</a:t>
            </a:r>
            <a:r>
              <a:rPr lang="ja-JP" altLang="en-US" b="1"/>
              <a:t>先取优先级最高的那个元素</a:t>
            </a:r>
            <a:r>
              <a:rPr lang="ja-JP" altLang="en-US"/>
              <a:t>。如果有两个元素的优先级相同，那就恢复到普通队列的规则：谁先来谁先出。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简单来说，普通队列是‘排队’，而优先队列是‘按权重排队’。比如在操作系统里面</a:t>
            </a:r>
            <a:r>
              <a:rPr lang="zh-CN" altLang="en-US" dirty="0"/>
              <a:t>，有些</a:t>
            </a:r>
            <a:r>
              <a:rPr lang="en-US" altLang="zh-CN" dirty="0"/>
              <a:t>process</a:t>
            </a:r>
            <a:r>
              <a:rPr lang="zh-CN" altLang="en-US" dirty="0"/>
              <a:t>或者</a:t>
            </a:r>
            <a:r>
              <a:rPr lang="en-US" altLang="zh-CN" dirty="0"/>
              <a:t>thread</a:t>
            </a:r>
            <a:r>
              <a:rPr lang="zh-CN" altLang="en-US" dirty="0"/>
              <a:t>更加重要，那么</a:t>
            </a:r>
            <a:r>
              <a:rPr lang="en-US" altLang="zh-CN" dirty="0"/>
              <a:t>key</a:t>
            </a:r>
            <a:r>
              <a:rPr lang="zh-CN" altLang="en-US" dirty="0"/>
              <a:t>就更大，就会先处理</a:t>
            </a:r>
            <a:r>
              <a:rPr lang="ja-JP" altLang="en-US"/>
              <a:t>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09DEB-A5ED-49DA-809F-4D64373B3F6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510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insert(key, value)</a:t>
            </a:r>
            <a:r>
              <a:rPr lang="en-US" dirty="0"/>
              <a:t>：</a:t>
            </a:r>
            <a:r>
              <a:rPr lang="ja-JP" altLang="en-US"/>
              <a:t>插入一个元素。这里我们要指定它的 </a:t>
            </a:r>
            <a:r>
              <a:rPr lang="en-US" dirty="0"/>
              <a:t>key，</a:t>
            </a:r>
            <a:r>
              <a:rPr lang="ja-JP" altLang="en-US"/>
              <a:t>也就是优先级。系统会自动把它放到正确的位置上，保证整个队列按 </a:t>
            </a:r>
            <a:r>
              <a:rPr lang="en-US" dirty="0"/>
              <a:t>key </a:t>
            </a:r>
            <a:r>
              <a:rPr lang="ja-JP" altLang="en-US"/>
              <a:t>排好。</a:t>
            </a:r>
            <a:endParaRPr lang="en-US" altLang="ja-JP" dirty="0"/>
          </a:p>
          <a:p>
            <a:endParaRPr lang="ja-JP" altLang="en-US"/>
          </a:p>
          <a:p>
            <a:r>
              <a:rPr lang="en-US" b="1" dirty="0"/>
              <a:t>min() / max()</a:t>
            </a:r>
            <a:r>
              <a:rPr lang="en-US" dirty="0"/>
              <a:t>：</a:t>
            </a:r>
            <a:r>
              <a:rPr lang="ja-JP" altLang="en-US"/>
              <a:t>这两个函数是用来</a:t>
            </a:r>
            <a:r>
              <a:rPr lang="ja-JP" altLang="en-US" b="1"/>
              <a:t>查看</a:t>
            </a:r>
            <a:r>
              <a:rPr lang="ja-JP" altLang="en-US"/>
              <a:t>队列里优先级最高或者最低的元素。注意，这两个操作只是“看”，不会真的把元素取走。</a:t>
            </a:r>
            <a:endParaRPr lang="en-US" altLang="ja-JP" dirty="0"/>
          </a:p>
          <a:p>
            <a:endParaRPr lang="ja-JP" altLang="en-US"/>
          </a:p>
          <a:p>
            <a:r>
              <a:rPr lang="en-US" b="1" dirty="0" err="1"/>
              <a:t>removemin</a:t>
            </a:r>
            <a:r>
              <a:rPr lang="en-US" b="1" dirty="0"/>
              <a:t>() / </a:t>
            </a:r>
            <a:r>
              <a:rPr lang="en-US" b="1" dirty="0" err="1"/>
              <a:t>removemax</a:t>
            </a:r>
            <a:r>
              <a:rPr lang="en-US" b="1" dirty="0"/>
              <a:t>()</a:t>
            </a:r>
            <a:r>
              <a:rPr lang="en-US" dirty="0"/>
              <a:t>：</a:t>
            </a:r>
            <a:r>
              <a:rPr lang="ja-JP" altLang="en-US"/>
              <a:t>这两个才是</a:t>
            </a:r>
            <a:r>
              <a:rPr lang="ja-JP" altLang="en-US" b="1"/>
              <a:t>删除并返回</a:t>
            </a:r>
            <a:r>
              <a:rPr lang="ja-JP" altLang="en-US"/>
              <a:t>的操作。比如 </a:t>
            </a:r>
            <a:r>
              <a:rPr lang="en-US" dirty="0" err="1"/>
              <a:t>removemax</a:t>
            </a:r>
            <a:r>
              <a:rPr lang="en-US" dirty="0"/>
              <a:t>() </a:t>
            </a:r>
            <a:r>
              <a:rPr lang="ja-JP" altLang="en-US"/>
              <a:t>会把优先级最高的那个元素拿出来并从队列里删掉。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09DEB-A5ED-49DA-809F-4D64373B3F6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737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我们来看一下 </a:t>
            </a:r>
            <a:r>
              <a:rPr lang="en-US" b="1" dirty="0"/>
              <a:t>Heap</a:t>
            </a:r>
            <a:r>
              <a:rPr lang="en-US" dirty="0"/>
              <a:t>，</a:t>
            </a:r>
            <a:r>
              <a:rPr lang="ja-JP" altLang="en-US"/>
              <a:t>中文一般叫‘堆’，它是实现优先队列最常用的一种数据结构。</a:t>
            </a:r>
          </a:p>
          <a:p>
            <a:r>
              <a:rPr lang="ja-JP" altLang="en-US"/>
              <a:t>首先，堆是一种 </a:t>
            </a:r>
            <a:r>
              <a:rPr lang="ja-JP" altLang="en-US" b="1"/>
              <a:t>基于树（</a:t>
            </a:r>
            <a:r>
              <a:rPr lang="en-US" b="1" dirty="0"/>
              <a:t>tree-based）</a:t>
            </a:r>
            <a:r>
              <a:rPr lang="en-US" dirty="0"/>
              <a:t> </a:t>
            </a:r>
            <a:r>
              <a:rPr lang="ja-JP" altLang="en-US"/>
              <a:t>的结构。注意，这里的树并不是普通的二叉搜索树（</a:t>
            </a:r>
            <a:r>
              <a:rPr lang="en-US" dirty="0"/>
              <a:t>BST），</a:t>
            </a:r>
            <a:r>
              <a:rPr lang="ja-JP" altLang="en-US"/>
              <a:t>而是一种</a:t>
            </a:r>
            <a:r>
              <a:rPr lang="ja-JP" altLang="en-US" b="1"/>
              <a:t>完全二叉树（</a:t>
            </a:r>
            <a:r>
              <a:rPr lang="en-US" b="1" dirty="0"/>
              <a:t>complete tree）</a:t>
            </a:r>
            <a:endParaRPr lang="en-US" dirty="0"/>
          </a:p>
          <a:p>
            <a:endParaRPr lang="en-US" dirty="0"/>
          </a:p>
          <a:p>
            <a:r>
              <a:rPr lang="ja-JP" altLang="en-US"/>
              <a:t>也就是 </a:t>
            </a:r>
            <a:r>
              <a:rPr lang="en-US" b="1" dirty="0"/>
              <a:t>heap property（</a:t>
            </a:r>
            <a:r>
              <a:rPr lang="ja-JP" altLang="en-US" b="1"/>
              <a:t>堆性质）</a:t>
            </a:r>
            <a:r>
              <a:rPr lang="ja-JP" altLang="en-US"/>
              <a:t>。</a:t>
            </a:r>
            <a:br>
              <a:rPr lang="ja-JP" altLang="en-US"/>
            </a:br>
            <a:r>
              <a:rPr lang="ja-JP" altLang="en-US"/>
              <a:t>它规定了父节点（</a:t>
            </a:r>
            <a:r>
              <a:rPr lang="en-US" dirty="0"/>
              <a:t>Parent）</a:t>
            </a:r>
            <a:r>
              <a:rPr lang="ja-JP" altLang="en-US"/>
              <a:t>和子节点（</a:t>
            </a:r>
            <a:r>
              <a:rPr lang="en-US" dirty="0"/>
              <a:t>Child）</a:t>
            </a:r>
            <a:r>
              <a:rPr lang="ja-JP" altLang="en-US"/>
              <a:t>之间的关系：</a:t>
            </a:r>
          </a:p>
          <a:p>
            <a:r>
              <a:rPr lang="ja-JP" altLang="en-US"/>
              <a:t>如果是 </a:t>
            </a:r>
            <a:r>
              <a:rPr lang="ja-JP" altLang="en-US" b="1"/>
              <a:t>最大堆（</a:t>
            </a:r>
            <a:r>
              <a:rPr lang="en-US" b="1" dirty="0"/>
              <a:t>max heap）</a:t>
            </a:r>
            <a:r>
              <a:rPr lang="en-US" dirty="0"/>
              <a:t>，</a:t>
            </a:r>
            <a:r>
              <a:rPr lang="ja-JP" altLang="en-US"/>
              <a:t>那每个父节点的值都</a:t>
            </a:r>
            <a:r>
              <a:rPr lang="ja-JP" altLang="en-US" b="1"/>
              <a:t>大于或等于</a:t>
            </a:r>
            <a:r>
              <a:rPr lang="ja-JP" altLang="en-US"/>
              <a:t>它的子节点；</a:t>
            </a:r>
          </a:p>
          <a:p>
            <a:r>
              <a:rPr lang="ja-JP" altLang="en-US"/>
              <a:t>如果是 </a:t>
            </a:r>
            <a:r>
              <a:rPr lang="ja-JP" altLang="en-US" b="1"/>
              <a:t>最小堆（</a:t>
            </a:r>
            <a:r>
              <a:rPr lang="en-US" b="1" dirty="0"/>
              <a:t>min heap）</a:t>
            </a:r>
            <a:r>
              <a:rPr lang="en-US" dirty="0"/>
              <a:t>，</a:t>
            </a:r>
            <a:r>
              <a:rPr lang="ja-JP" altLang="en-US"/>
              <a:t>那每个父节点的值都</a:t>
            </a:r>
            <a:r>
              <a:rPr lang="ja-JP" altLang="en-US" b="1"/>
              <a:t>小于或等于</a:t>
            </a:r>
            <a:r>
              <a:rPr lang="ja-JP" altLang="en-US"/>
              <a:t>它的子节点。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09DEB-A5ED-49DA-809F-4D64373B3F6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113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09DEB-A5ED-49DA-809F-4D64373B3F6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836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在最大堆中，</a:t>
            </a:r>
            <a:r>
              <a:rPr lang="ja-JP" altLang="en-US" b="1"/>
              <a:t>每个节点的值都要小于或等于它的父节点的值</a:t>
            </a:r>
            <a:r>
              <a:rPr lang="ja-JP" altLang="en-US"/>
              <a:t>。</a:t>
            </a:r>
            <a:br>
              <a:rPr lang="ja-JP" altLang="en-US"/>
            </a:br>
            <a:r>
              <a:rPr lang="ja-JP" altLang="en-US"/>
              <a:t>换句话说，父节点永远比子节点‘大’。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09DEB-A5ED-49DA-809F-4D64373B3F6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827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那我们来思考一个问题：</a:t>
            </a:r>
            <a:br>
              <a:rPr lang="ja-JP" altLang="en-US"/>
            </a:br>
            <a:r>
              <a:rPr lang="ja-JP" altLang="en-US"/>
              <a:t>在最大堆中，</a:t>
            </a:r>
            <a:r>
              <a:rPr lang="ja-JP" altLang="en-US" b="1"/>
              <a:t>最大元素在哪里？</a:t>
            </a:r>
            <a:br>
              <a:rPr lang="ja-JP" altLang="en-US"/>
            </a:br>
            <a:r>
              <a:rPr lang="ja-JP" altLang="en-US"/>
              <a:t>很简单</a:t>
            </a:r>
            <a:r>
              <a:rPr lang="en-US" altLang="ja-JP" dirty="0"/>
              <a:t>——</a:t>
            </a:r>
            <a:r>
              <a:rPr lang="ja-JP" altLang="en-US"/>
              <a:t>就在</a:t>
            </a:r>
            <a:r>
              <a:rPr lang="ja-JP" altLang="en-US" b="1"/>
              <a:t>根节点（</a:t>
            </a:r>
            <a:r>
              <a:rPr lang="en-US" b="1" dirty="0"/>
              <a:t>root）</a:t>
            </a:r>
            <a:r>
              <a:rPr lang="en-US" dirty="0"/>
              <a:t>。</a:t>
            </a:r>
            <a:br>
              <a:rPr lang="en-US" dirty="0"/>
            </a:br>
            <a:r>
              <a:rPr lang="ja-JP" altLang="en-US"/>
              <a:t>因为整个堆就是为了保证父节点比孩子大。</a:t>
            </a:r>
          </a:p>
          <a:p>
            <a:r>
              <a:rPr lang="ja-JP" altLang="en-US"/>
              <a:t>那</a:t>
            </a:r>
            <a:r>
              <a:rPr lang="ja-JP" altLang="en-US" b="1"/>
              <a:t>最小元素</a:t>
            </a:r>
            <a:r>
              <a:rPr lang="ja-JP" altLang="en-US"/>
              <a:t>呢？</a:t>
            </a:r>
            <a:br>
              <a:rPr lang="ja-JP" altLang="en-US"/>
            </a:br>
            <a:r>
              <a:rPr lang="ja-JP" altLang="en-US"/>
              <a:t>它一定在</a:t>
            </a:r>
            <a:r>
              <a:rPr lang="ja-JP" altLang="en-US" b="1"/>
              <a:t>最底层的某个叶子节点</a:t>
            </a:r>
            <a:r>
              <a:rPr lang="ja-JP" altLang="en-US"/>
              <a:t>，因为那一层的节点没有孩子，值不会再小下去了。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09DEB-A5ED-49DA-809F-4D64373B3F6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482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如果这个</a:t>
            </a:r>
            <a:r>
              <a:rPr lang="en-US" altLang="ja-JP" dirty="0"/>
              <a:t>complete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  <a:r>
              <a:rPr lang="zh-CN" altLang="en-US" dirty="0"/>
              <a:t>同时也是一个</a:t>
            </a:r>
            <a:r>
              <a:rPr lang="en-US" altLang="zh-CN" dirty="0"/>
              <a:t>binary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  <a:r>
              <a:rPr lang="zh-CN" altLang="en-US" dirty="0"/>
              <a:t>，那么我们就得到了最常用的</a:t>
            </a:r>
            <a:r>
              <a:rPr lang="en-US" altLang="zh-CN" dirty="0"/>
              <a:t>binary</a:t>
            </a:r>
            <a:r>
              <a:rPr lang="zh-CN" altLang="en-US" dirty="0"/>
              <a:t> </a:t>
            </a:r>
            <a:r>
              <a:rPr lang="en-US" altLang="zh-CN" dirty="0"/>
              <a:t>heap</a:t>
            </a:r>
            <a:r>
              <a:rPr lang="zh-CN" altLang="en-US" dirty="0"/>
              <a:t>。</a:t>
            </a:r>
            <a:endParaRPr lang="en-US" altLang="zh-CN" dirty="0"/>
          </a:p>
          <a:p>
            <a:br>
              <a:rPr lang="ja-JP" altLang="en-US"/>
            </a:br>
            <a:r>
              <a:rPr lang="ja-JP" altLang="en-US"/>
              <a:t>其实，当我们在程序里实现堆的时候，并不会真的用树这种结构去存，而是用</a:t>
            </a:r>
            <a:r>
              <a:rPr lang="ja-JP" altLang="en-US" b="1"/>
              <a:t>数组（</a:t>
            </a:r>
            <a:r>
              <a:rPr lang="en-US" b="1" dirty="0"/>
              <a:t>array）</a:t>
            </a:r>
            <a:r>
              <a:rPr lang="en-US" dirty="0"/>
              <a:t>。</a:t>
            </a:r>
          </a:p>
          <a:p>
            <a:r>
              <a:rPr lang="ja-JP" altLang="en-US"/>
              <a:t>那为什么可以这样做呢？</a:t>
            </a:r>
            <a:br>
              <a:rPr lang="ja-JP" altLang="en-US"/>
            </a:br>
            <a:r>
              <a:rPr lang="ja-JP" altLang="en-US"/>
              <a:t>因为堆其实是一棵 </a:t>
            </a:r>
            <a:r>
              <a:rPr lang="ja-JP" altLang="en-US" b="1"/>
              <a:t>完全二叉树（</a:t>
            </a:r>
            <a:r>
              <a:rPr lang="en-US" b="1" dirty="0"/>
              <a:t>complete binary tree）</a:t>
            </a:r>
            <a:r>
              <a:rPr lang="en-US" dirty="0"/>
              <a:t>，</a:t>
            </a:r>
            <a:r>
              <a:rPr lang="ja-JP" altLang="en-US"/>
              <a:t>每一层都是从左到右依次填满的，没有空洞。</a:t>
            </a:r>
            <a:br>
              <a:rPr lang="ja-JP" altLang="en-US"/>
            </a:br>
            <a:r>
              <a:rPr lang="ja-JP" altLang="en-US"/>
              <a:t>这种结构就非常适合用数组来存储</a:t>
            </a:r>
            <a:r>
              <a:rPr lang="en-US" altLang="ja-JP" dirty="0"/>
              <a:t>——</a:t>
            </a:r>
            <a:r>
              <a:rPr lang="ja-JP" altLang="en-US"/>
              <a:t>我们只要用下标来表示节点的位置，就能很方便地找到它的父节点和子节点。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09DEB-A5ED-49DA-809F-4D64373B3F6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5908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堆其实是用数组实现的，现在这页就告诉我们</a:t>
            </a:r>
            <a:r>
              <a:rPr lang="en-US" altLang="ja-JP" dirty="0"/>
              <a:t>——</a:t>
            </a:r>
            <a:r>
              <a:rPr lang="ja-JP" altLang="en-US"/>
              <a:t>数组里的元素，其实是可以‘想象成’一棵树的</a:t>
            </a:r>
            <a:endParaRPr lang="en-US" altLang="ja-JP" dirty="0"/>
          </a:p>
          <a:p>
            <a:endParaRPr lang="en-US" dirty="0"/>
          </a:p>
          <a:p>
            <a:r>
              <a:rPr lang="ja-JP" altLang="en-US" b="1"/>
              <a:t>根节点（</a:t>
            </a:r>
            <a:r>
              <a:rPr lang="en-US" b="1" dirty="0"/>
              <a:t>root of tree）</a:t>
            </a:r>
            <a:r>
              <a:rPr lang="en-US" dirty="0"/>
              <a:t> </a:t>
            </a:r>
            <a:r>
              <a:rPr lang="ja-JP" altLang="en-US"/>
              <a:t>就是数组的第一个元素，也就是下标 </a:t>
            </a:r>
            <a:r>
              <a:rPr lang="en-US" sz="1200" b="0" i="0" kern="1200" dirty="0" err="1">
                <a:solidFill>
                  <a:schemeClr val="tx1"/>
                </a:solidFill>
                <a:latin typeface="Comic Sans MS" panose="030F0902030302020204" pitchFamily="66" charset="0"/>
                <a:ea typeface="+mn-ea"/>
                <a:cs typeface="+mn-cs"/>
              </a:rPr>
              <a:t>i</a:t>
            </a:r>
            <a:r>
              <a:rPr lang="en-US" sz="1200" b="0" i="0" kern="1200" dirty="0">
                <a:solidFill>
                  <a:schemeClr val="tx1"/>
                </a:solidFill>
                <a:latin typeface="Comic Sans MS" panose="030F0902030302020204" pitchFamily="66" charset="0"/>
                <a:ea typeface="+mn-ea"/>
                <a:cs typeface="+mn-cs"/>
              </a:rPr>
              <a:t> = 1</a:t>
            </a:r>
            <a:r>
              <a:rPr lang="en-US" dirty="0"/>
              <a:t> </a:t>
            </a:r>
            <a:r>
              <a:rPr lang="ja-JP" altLang="en-US"/>
              <a:t>的那个。所以堆的顶部其实对应数组的第一个位置</a:t>
            </a:r>
            <a:endParaRPr lang="en-US" altLang="ja-JP" dirty="0"/>
          </a:p>
          <a:p>
            <a:endParaRPr lang="en-US" dirty="0"/>
          </a:p>
          <a:p>
            <a:r>
              <a:rPr lang="en-US" b="1" dirty="0"/>
              <a:t>parent(</a:t>
            </a:r>
            <a:r>
              <a:rPr lang="en-US" b="1" dirty="0" err="1"/>
              <a:t>i</a:t>
            </a:r>
            <a:r>
              <a:rPr lang="en-US" b="1" dirty="0"/>
              <a:t>) = </a:t>
            </a:r>
            <a:r>
              <a:rPr lang="en-US" b="1" dirty="0" err="1"/>
              <a:t>i</a:t>
            </a:r>
            <a:r>
              <a:rPr lang="en-US" b="1" dirty="0"/>
              <a:t> / 2</a:t>
            </a:r>
            <a:r>
              <a:rPr lang="en-US" dirty="0"/>
              <a:t>：</a:t>
            </a:r>
            <a:r>
              <a:rPr lang="ja-JP" altLang="en-US"/>
              <a:t>表示节点 </a:t>
            </a:r>
            <a:r>
              <a:rPr lang="en-US" sz="1200" b="0" i="0" kern="1200" dirty="0" err="1">
                <a:solidFill>
                  <a:schemeClr val="tx1"/>
                </a:solidFill>
                <a:latin typeface="Comic Sans MS" panose="030F0902030302020204" pitchFamily="66" charset="0"/>
                <a:ea typeface="+mn-ea"/>
                <a:cs typeface="+mn-cs"/>
              </a:rPr>
              <a:t>i</a:t>
            </a:r>
            <a:r>
              <a:rPr lang="en-US" dirty="0"/>
              <a:t> </a:t>
            </a:r>
            <a:r>
              <a:rPr lang="ja-JP" altLang="en-US"/>
              <a:t>的父节点在位置 </a:t>
            </a:r>
            <a:r>
              <a:rPr lang="en-US" sz="1200" b="0" i="0" kern="1200" dirty="0" err="1">
                <a:solidFill>
                  <a:schemeClr val="tx1"/>
                </a:solidFill>
                <a:latin typeface="Comic Sans MS" panose="030F0902030302020204" pitchFamily="66" charset="0"/>
                <a:ea typeface="+mn-ea"/>
                <a:cs typeface="+mn-cs"/>
              </a:rPr>
              <a:t>i</a:t>
            </a:r>
            <a:r>
              <a:rPr lang="en-US" sz="1200" b="0" i="0" kern="1200" dirty="0">
                <a:solidFill>
                  <a:schemeClr val="tx1"/>
                </a:solidFill>
                <a:latin typeface="Comic Sans MS" panose="030F0902030302020204" pitchFamily="66" charset="0"/>
                <a:ea typeface="+mn-ea"/>
                <a:cs typeface="+mn-cs"/>
              </a:rPr>
              <a:t>/2</a:t>
            </a:r>
            <a:r>
              <a:rPr lang="en-US" dirty="0"/>
              <a:t>（</a:t>
            </a:r>
            <a:r>
              <a:rPr lang="ja-JP" altLang="en-US"/>
              <a:t>取整）</a:t>
            </a:r>
            <a:endParaRPr lang="en-US" altLang="ja-JP" dirty="0"/>
          </a:p>
          <a:p>
            <a:r>
              <a:rPr lang="en-US" b="1" dirty="0"/>
              <a:t>left(</a:t>
            </a:r>
            <a:r>
              <a:rPr lang="en-US" b="1" dirty="0" err="1"/>
              <a:t>i</a:t>
            </a:r>
            <a:r>
              <a:rPr lang="en-US" b="1" dirty="0"/>
              <a:t>) = 2i</a:t>
            </a:r>
            <a:r>
              <a:rPr lang="en-US" dirty="0"/>
              <a:t>：</a:t>
            </a:r>
            <a:r>
              <a:rPr lang="ja-JP" altLang="en-US"/>
              <a:t>表示节点 </a:t>
            </a:r>
            <a:r>
              <a:rPr lang="en-US" sz="1200" b="0" i="0" kern="1200" dirty="0" err="1">
                <a:solidFill>
                  <a:schemeClr val="tx1"/>
                </a:solidFill>
                <a:latin typeface="Comic Sans MS" panose="030F0902030302020204" pitchFamily="66" charset="0"/>
                <a:ea typeface="+mn-ea"/>
                <a:cs typeface="+mn-cs"/>
              </a:rPr>
              <a:t>i</a:t>
            </a:r>
            <a:r>
              <a:rPr lang="en-US" dirty="0"/>
              <a:t> </a:t>
            </a:r>
            <a:r>
              <a:rPr lang="ja-JP" altLang="en-US"/>
              <a:t>的左孩子在位置 </a:t>
            </a:r>
            <a:r>
              <a:rPr lang="en-US" altLang="ja-JP" sz="1200" b="0" i="0" kern="1200" dirty="0">
                <a:solidFill>
                  <a:schemeClr val="tx1"/>
                </a:solidFill>
                <a:latin typeface="Comic Sans MS" panose="030F0902030302020204" pitchFamily="66" charset="0"/>
                <a:ea typeface="+mn-ea"/>
                <a:cs typeface="+mn-cs"/>
              </a:rPr>
              <a:t>2</a:t>
            </a:r>
            <a:r>
              <a:rPr lang="en-US" sz="1200" b="0" i="0" kern="1200" dirty="0">
                <a:solidFill>
                  <a:schemeClr val="tx1"/>
                </a:solidFill>
                <a:latin typeface="Comic Sans MS" panose="030F0902030302020204" pitchFamily="66" charset="0"/>
                <a:ea typeface="+mn-ea"/>
                <a:cs typeface="+mn-cs"/>
              </a:rPr>
              <a:t>i</a:t>
            </a:r>
          </a:p>
          <a:p>
            <a:r>
              <a:rPr lang="en-US" b="1" dirty="0"/>
              <a:t>right(</a:t>
            </a:r>
            <a:r>
              <a:rPr lang="en-US" b="1" dirty="0" err="1"/>
              <a:t>i</a:t>
            </a:r>
            <a:r>
              <a:rPr lang="en-US" b="1" dirty="0"/>
              <a:t>) = 2i + 1</a:t>
            </a:r>
            <a:r>
              <a:rPr lang="en-US" dirty="0"/>
              <a:t>：</a:t>
            </a:r>
            <a:r>
              <a:rPr lang="ja-JP" altLang="en-US"/>
              <a:t>表示右孩子在位置 </a:t>
            </a:r>
            <a:r>
              <a:rPr lang="en-US" altLang="ja-JP" sz="1200" b="0" i="0" kern="1200" dirty="0">
                <a:solidFill>
                  <a:schemeClr val="tx1"/>
                </a:solidFill>
                <a:latin typeface="Comic Sans MS" panose="030F0902030302020204" pitchFamily="66" charset="0"/>
                <a:ea typeface="+mn-ea"/>
                <a:cs typeface="+mn-cs"/>
              </a:rPr>
              <a:t>2</a:t>
            </a:r>
            <a:r>
              <a:rPr lang="en-US" sz="1200" b="0" i="0" kern="1200" dirty="0">
                <a:solidFill>
                  <a:schemeClr val="tx1"/>
                </a:solidFill>
                <a:latin typeface="Comic Sans MS" panose="030F0902030302020204" pitchFamily="66" charset="0"/>
                <a:ea typeface="+mn-ea"/>
                <a:cs typeface="+mn-cs"/>
              </a:rPr>
              <a:t>i + 1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09DEB-A5ED-49DA-809F-4D64373B3F6A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311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0F8C723-035A-4CB3-9C59-1A88DFA1EAFE}" type="datetimeFigureOut">
              <a:rPr lang="en-US" smtClean="0"/>
              <a:t>10/8/25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5ED669-E0AE-6BA3-AF9A-919525C9612D}"/>
              </a:ext>
            </a:extLst>
          </p:cNvPr>
          <p:cNvSpPr/>
          <p:nvPr userDrawn="1"/>
        </p:nvSpPr>
        <p:spPr>
          <a:xfrm>
            <a:off x="0" y="6595110"/>
            <a:ext cx="9144000" cy="262889"/>
          </a:xfrm>
          <a:prstGeom prst="rect">
            <a:avLst/>
          </a:prstGeom>
          <a:solidFill>
            <a:srgbClr val="007B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Comic Sans MS" panose="030F0902030302020204" pitchFamily="66" charset="0"/>
              </a:rPr>
              <a:t>CSCE 2110 – Foundations of Data Structure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0861336-78B4-27D4-F4BD-746A16AE10CD}"/>
              </a:ext>
            </a:extLst>
          </p:cNvPr>
          <p:cNvCxnSpPr>
            <a:cxnSpLocks/>
          </p:cNvCxnSpPr>
          <p:nvPr userDrawn="1"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187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0F8C723-035A-4CB3-9C59-1A88DFA1EAFE}" type="datetimeFigureOut">
              <a:rPr lang="en-US" smtClean="0"/>
              <a:t>10/8/25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737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0F8C723-035A-4CB3-9C59-1A88DFA1EAFE}" type="datetimeFigureOut">
              <a:rPr lang="en-US" smtClean="0"/>
              <a:t>10/8/25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655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210209"/>
            <a:ext cx="8686799" cy="73227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9" y="1142453"/>
            <a:ext cx="8686799" cy="4351338"/>
          </a:xfrm>
        </p:spPr>
        <p:txBody>
          <a:bodyPr/>
          <a:lstStyle>
            <a:lvl1pPr indent="-512064">
              <a:lnSpc>
                <a:spcPct val="100000"/>
              </a:lnSpc>
              <a:spcAft>
                <a:spcPts val="600"/>
              </a:spcAft>
              <a:defRPr/>
            </a:lvl1pPr>
            <a:lvl2pPr indent="-512064">
              <a:lnSpc>
                <a:spcPct val="100000"/>
              </a:lnSpc>
              <a:spcAft>
                <a:spcPts val="600"/>
              </a:spcAft>
              <a:defRPr/>
            </a:lvl2pPr>
            <a:lvl3pPr indent="-512064">
              <a:lnSpc>
                <a:spcPct val="100000"/>
              </a:lnSpc>
              <a:spcAft>
                <a:spcPts val="600"/>
              </a:spcAft>
              <a:defRPr/>
            </a:lvl3pPr>
            <a:lvl4pPr indent="-512064">
              <a:lnSpc>
                <a:spcPct val="100000"/>
              </a:lnSpc>
              <a:spcAft>
                <a:spcPts val="600"/>
              </a:spcAft>
              <a:defRPr/>
            </a:lvl4pPr>
            <a:lvl5pPr indent="-512064"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DA8C5D-D891-771A-0F0A-AE2662FB7837}"/>
              </a:ext>
            </a:extLst>
          </p:cNvPr>
          <p:cNvCxnSpPr>
            <a:cxnSpLocks/>
          </p:cNvCxnSpPr>
          <p:nvPr userDrawn="1"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39C5064-4BB9-EB0C-8DC5-773623E5EF51}"/>
              </a:ext>
            </a:extLst>
          </p:cNvPr>
          <p:cNvSpPr/>
          <p:nvPr userDrawn="1"/>
        </p:nvSpPr>
        <p:spPr>
          <a:xfrm>
            <a:off x="0" y="6595110"/>
            <a:ext cx="9144000" cy="262889"/>
          </a:xfrm>
          <a:prstGeom prst="rect">
            <a:avLst/>
          </a:prstGeom>
          <a:solidFill>
            <a:srgbClr val="007B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Comic Sans MS" panose="030F0902030302020204" pitchFamily="66" charset="0"/>
              </a:rPr>
              <a:t>CSCE 2110 – Foundations of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972739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0F8C723-035A-4CB3-9C59-1A88DFA1EAFE}" type="datetimeFigureOut">
              <a:rPr lang="en-US" smtClean="0"/>
              <a:t>10/8/25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575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0F8C723-035A-4CB3-9C59-1A88DFA1EAFE}" type="datetimeFigureOut">
              <a:rPr lang="en-US" smtClean="0"/>
              <a:t>10/8/25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60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0F8C723-035A-4CB3-9C59-1A88DFA1EAFE}" type="datetimeFigureOut">
              <a:rPr lang="en-US" smtClean="0"/>
              <a:t>10/8/25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33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0F8C723-035A-4CB3-9C59-1A88DFA1EAFE}" type="datetimeFigureOut">
              <a:rPr lang="en-US" smtClean="0"/>
              <a:t>10/8/25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36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0F8C723-035A-4CB3-9C59-1A88DFA1EAFE}" type="datetimeFigureOut">
              <a:rPr lang="en-US" smtClean="0"/>
              <a:t>10/8/25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73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0F8C723-035A-4CB3-9C59-1A88DFA1EAFE}" type="datetimeFigureOut">
              <a:rPr lang="en-US" smtClean="0"/>
              <a:t>10/8/25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29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0F8C723-035A-4CB3-9C59-1A88DFA1EAFE}" type="datetimeFigureOut">
              <a:rPr lang="en-US" smtClean="0"/>
              <a:t>10/8/25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24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5A67AF-63DF-E2CB-F423-825D0DCE534E}"/>
              </a:ext>
            </a:extLst>
          </p:cNvPr>
          <p:cNvSpPr/>
          <p:nvPr userDrawn="1"/>
        </p:nvSpPr>
        <p:spPr>
          <a:xfrm>
            <a:off x="0" y="6595110"/>
            <a:ext cx="9144000" cy="262889"/>
          </a:xfrm>
          <a:prstGeom prst="rect">
            <a:avLst/>
          </a:prstGeom>
          <a:solidFill>
            <a:srgbClr val="007B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Comic Sans MS" panose="030F0902030302020204" pitchFamily="66" charset="0"/>
              </a:rPr>
              <a:t>CSCE 2110 – Foundations of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2663635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rgbClr val="007B3B"/>
          </a:solidFill>
          <a:latin typeface="Comic Sans MS" panose="030F0902030302020204" pitchFamily="66" charset="0"/>
          <a:ea typeface="+mj-ea"/>
          <a:cs typeface="+mj-cs"/>
        </a:defRPr>
      </a:lvl1pPr>
    </p:titleStyle>
    <p:bodyStyle>
      <a:lvl1pPr marL="512064" indent="-512064" algn="l" defTabSz="914400" rtl="0" eaLnBrk="1" latinLnBrk="0" hangingPunct="1">
        <a:lnSpc>
          <a:spcPct val="100000"/>
        </a:lnSpc>
        <a:spcBef>
          <a:spcPts val="1000"/>
        </a:spcBef>
        <a:spcAft>
          <a:spcPts val="600"/>
        </a:spcAft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Comic Sans MS" panose="030F0902030302020204" pitchFamily="66" charset="0"/>
          <a:ea typeface="+mn-ea"/>
          <a:cs typeface="+mn-cs"/>
        </a:defRPr>
      </a:lvl1pPr>
      <a:lvl2pPr marL="960120" indent="-512064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Courier New" panose="02070309020205020404" pitchFamily="49" charset="0"/>
        <a:buChar char="o"/>
        <a:defRPr sz="2400" b="0" i="0" kern="1200">
          <a:solidFill>
            <a:schemeClr val="tx1"/>
          </a:solidFill>
          <a:latin typeface="Comic Sans MS" panose="030F0902030302020204" pitchFamily="66" charset="0"/>
          <a:ea typeface="+mn-ea"/>
          <a:cs typeface="+mn-cs"/>
        </a:defRPr>
      </a:lvl2pPr>
      <a:lvl3pPr marL="1417320" indent="-512064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Wingdings" pitchFamily="2" charset="2"/>
        <a:buChar char="Ø"/>
        <a:defRPr sz="2000" b="0" i="0" kern="1200">
          <a:solidFill>
            <a:schemeClr val="tx1"/>
          </a:solidFill>
          <a:latin typeface="Comic Sans MS" panose="030F0902030302020204" pitchFamily="66" charset="0"/>
          <a:ea typeface="+mn-ea"/>
          <a:cs typeface="+mn-cs"/>
        </a:defRPr>
      </a:lvl3pPr>
      <a:lvl4pPr marL="1088136" indent="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None/>
        <a:defRPr sz="1800" b="0" i="0" kern="1200">
          <a:solidFill>
            <a:schemeClr val="tx1"/>
          </a:solidFill>
          <a:latin typeface="Comic Sans MS" panose="030F0902030302020204" pitchFamily="66" charset="0"/>
          <a:ea typeface="+mn-ea"/>
          <a:cs typeface="+mn-cs"/>
        </a:defRPr>
      </a:lvl4pPr>
      <a:lvl5pPr marL="2057400" indent="-512064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omic Sans MS" panose="030F0902030302020204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307178" y="1073782"/>
            <a:ext cx="8529640" cy="1546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7B3B"/>
                </a:solidFill>
                <a:latin typeface="Comic Sans MS" panose="030F0902030302020204" pitchFamily="66" charset="0"/>
              </a:rPr>
              <a:t>CSCE 2110</a:t>
            </a:r>
          </a:p>
          <a:p>
            <a:pPr algn="ctr"/>
            <a:r>
              <a:rPr lang="en-US" sz="4400" dirty="0">
                <a:solidFill>
                  <a:srgbClr val="007B3B"/>
                </a:solidFill>
                <a:latin typeface="Comic Sans MS" panose="030F0902030302020204" pitchFamily="66" charset="0"/>
              </a:rPr>
              <a:t>Foundations of Data Structures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411478" y="2648826"/>
            <a:ext cx="82296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6DB69BA-A1E7-4F07-9D08-D763F6B04D39}"/>
              </a:ext>
            </a:extLst>
          </p:cNvPr>
          <p:cNvSpPr/>
          <p:nvPr/>
        </p:nvSpPr>
        <p:spPr>
          <a:xfrm>
            <a:off x="411478" y="2880655"/>
            <a:ext cx="8229600" cy="10966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300" dirty="0">
                <a:solidFill>
                  <a:schemeClr val="tx1"/>
                </a:solidFill>
                <a:latin typeface="Comic Sans MS" panose="030F0902030302020204" pitchFamily="66" charset="0"/>
              </a:rPr>
              <a:t>Priority Queues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CEBE78-77FD-B2B5-CD92-55083FFCD9B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181"/>
          <a:stretch>
            <a:fillRect/>
          </a:stretch>
        </p:blipFill>
        <p:spPr>
          <a:xfrm>
            <a:off x="39758" y="33326"/>
            <a:ext cx="1736034" cy="76654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D17CAC6-7204-609B-0CF1-012AC8AE5635}"/>
              </a:ext>
            </a:extLst>
          </p:cNvPr>
          <p:cNvSpPr/>
          <p:nvPr/>
        </p:nvSpPr>
        <p:spPr>
          <a:xfrm>
            <a:off x="728204" y="513806"/>
            <a:ext cx="5355203" cy="4191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007B3B"/>
                </a:solidFill>
                <a:latin typeface="Comic Sans MS" panose="030F0902030302020204" pitchFamily="66" charset="0"/>
              </a:rPr>
              <a:t>University of North Texas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4B9DEC-C764-1C8F-128D-E9AF47B96227}"/>
              </a:ext>
            </a:extLst>
          </p:cNvPr>
          <p:cNvSpPr/>
          <p:nvPr/>
        </p:nvSpPr>
        <p:spPr>
          <a:xfrm>
            <a:off x="152399" y="909926"/>
            <a:ext cx="8800011" cy="121771"/>
          </a:xfrm>
          <a:prstGeom prst="rect">
            <a:avLst/>
          </a:prstGeom>
          <a:solidFill>
            <a:srgbClr val="F3F9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896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Binary Heap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C9BA43C0-27C4-4A58-9D1F-7EDEA597D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042612"/>
            <a:ext cx="8756215" cy="1584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An array, visualized as a complete binary tree</a:t>
            </a: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O</a:t>
            </a:r>
            <a:r>
              <a:rPr kumimoji="0" lang="en-US" altLang="en-US" sz="240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ften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refer as heap</a:t>
            </a: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Height of a binary heap is 𝑂(lg 𝑛)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631FFA-18CB-44FF-AE20-9F432C8275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000"/>
          <a:stretch/>
        </p:blipFill>
        <p:spPr>
          <a:xfrm>
            <a:off x="228599" y="2726917"/>
            <a:ext cx="4343400" cy="245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22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Heap as a Tree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C9BA43C0-27C4-4A58-9D1F-7EDEA597D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079450"/>
            <a:ext cx="8756215" cy="209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902030302020204" pitchFamily="66" charset="0"/>
              </a:rPr>
              <a:t>root of tree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: first element in the array, corresponding to 𝑖 = 1</a:t>
            </a: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902030302020204" pitchFamily="66" charset="0"/>
              </a:rPr>
              <a:t>parent(𝑖)= 𝑖/2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: returns the index of node's parent</a:t>
            </a: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902030302020204" pitchFamily="66" charset="0"/>
              </a:rPr>
              <a:t>left(𝑖)= 2𝑖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: returns the index of node's left child</a:t>
            </a: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902030302020204" pitchFamily="66" charset="0"/>
              </a:rPr>
              <a:t>right(𝑖)= 2𝑖 + 1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: returns the index of node's right child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D665DC-7301-4FDA-B6E5-1F87FD30B7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228599" y="3365940"/>
            <a:ext cx="4343400" cy="245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814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Heap as a Tree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C9BA43C0-27C4-4A58-9D1F-7EDEA597D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034096"/>
            <a:ext cx="8756215" cy="2459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902030302020204" pitchFamily="66" charset="0"/>
              </a:rPr>
              <a:t>root of tree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: first element in the array, corresponding to 𝑖 = 1</a:t>
            </a: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902030302020204" pitchFamily="66" charset="0"/>
              </a:rPr>
              <a:t>parent(𝑖)= 𝑖/2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: returns the index of node's parent</a:t>
            </a: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902030302020204" pitchFamily="66" charset="0"/>
              </a:rPr>
              <a:t>left(𝑖)= 2𝑖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: returns the index of node's left child</a:t>
            </a: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902030302020204" pitchFamily="66" charset="0"/>
              </a:rPr>
              <a:t>right(𝑖)= 2𝑖 + 1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: returns the index of node's right child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631FFA-18CB-44FF-AE20-9F432C827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429000"/>
            <a:ext cx="8686800" cy="245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230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Heap Operations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C9BA43C0-27C4-4A58-9D1F-7EDEA597D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077273"/>
            <a:ext cx="8686799" cy="4890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en-US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For max heap:</a:t>
            </a: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902030302020204" pitchFamily="66" charset="0"/>
              </a:rPr>
              <a:t>max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: return the maximum item</a:t>
            </a: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902030302020204" pitchFamily="66" charset="0"/>
              </a:rPr>
              <a:t>extract_max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: return and remove the maximum item</a:t>
            </a: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en-US" altLang="en-US" sz="24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902030302020204" pitchFamily="66" charset="0"/>
              </a:rPr>
              <a:t>build_max_heap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: produce a max-heap from an unordered array</a:t>
            </a: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902030302020204" pitchFamily="66" charset="0"/>
              </a:rPr>
              <a:t>max_heapify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: correct a single violation of the heap property in a  subtree at its root</a:t>
            </a: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902030302020204" pitchFamily="66" charset="0"/>
              </a:rPr>
              <a:t>insert</a:t>
            </a: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902030302020204" pitchFamily="66" charset="0"/>
              </a:rPr>
              <a:t>heapsort</a:t>
            </a: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24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516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solidFill>
                  <a:srgbClr val="007B3B"/>
                </a:solidFill>
                <a:latin typeface="Comic Sans MS" panose="030F0902030302020204" pitchFamily="66" charset="0"/>
              </a:rPr>
              <a:t>max_heapify</a:t>
            </a:r>
            <a:endParaRPr lang="en-US" sz="3600" dirty="0">
              <a:solidFill>
                <a:srgbClr val="007B3B"/>
              </a:solidFill>
              <a:latin typeface="Comic Sans MS" panose="030F0902030302020204" pitchFamily="66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C9BA43C0-27C4-4A58-9D1F-7EDEA597D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077805"/>
            <a:ext cx="8756215" cy="3595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Assume that the trees/subtrees rooted at left(𝑖) and right(𝑖) are max-heaps</a:t>
            </a: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24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If element 𝐴[𝑖] violates the max-heap property, correct violation by  “trickling” element 𝐴[𝑖] down the tree, making the subtree rooted at  index 𝑖 a max-heap</a:t>
            </a:r>
          </a:p>
        </p:txBody>
      </p:sp>
    </p:spTree>
    <p:extLst>
      <p:ext uri="{BB962C8B-B14F-4D97-AF65-F5344CB8AC3E}">
        <p14:creationId xmlns:p14="http://schemas.microsoft.com/office/powerpoint/2010/main" val="3274571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solidFill>
                  <a:srgbClr val="007B3B"/>
                </a:solidFill>
                <a:latin typeface="Comic Sans MS" panose="030F0902030302020204" pitchFamily="66" charset="0"/>
              </a:rPr>
              <a:t>max_heapify</a:t>
            </a:r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: example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8644F29-00D3-4252-B5F8-E3C6845A5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480" y="1104177"/>
            <a:ext cx="7275038" cy="270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152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solidFill>
                  <a:srgbClr val="007B3B"/>
                </a:solidFill>
                <a:latin typeface="Comic Sans MS" panose="030F0902030302020204" pitchFamily="66" charset="0"/>
              </a:rPr>
              <a:t>max_heapify</a:t>
            </a:r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: example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C03758E5-361D-42F5-BD84-133E04BF8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510" y="1103749"/>
            <a:ext cx="7938977" cy="259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946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solidFill>
                  <a:srgbClr val="007B3B"/>
                </a:solidFill>
                <a:latin typeface="Comic Sans MS" panose="030F0902030302020204" pitchFamily="66" charset="0"/>
              </a:rPr>
              <a:t>max_heapify</a:t>
            </a:r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: example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28B3E01-01D1-45BE-9D13-FBF1DBD2D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969" y="1123854"/>
            <a:ext cx="7544060" cy="264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629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solidFill>
                  <a:srgbClr val="007B3B"/>
                </a:solidFill>
                <a:latin typeface="Comic Sans MS" panose="030F0902030302020204" pitchFamily="66" charset="0"/>
              </a:rPr>
              <a:t>max_heapify</a:t>
            </a:r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: pseudocode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8AE61BA-C2A4-4603-949F-D8AFE428FB06}"/>
              </a:ext>
            </a:extLst>
          </p:cNvPr>
          <p:cNvSpPr txBox="1"/>
          <p:nvPr/>
        </p:nvSpPr>
        <p:spPr>
          <a:xfrm>
            <a:off x="852053" y="1156962"/>
            <a:ext cx="743989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max_heapify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(A,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l = left(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r = right(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if (l &lt;= heap-size(A) and A[l] &gt; A[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]) 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then largest = l else largest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if (r &lt;= heap-size(A) and A[r] &gt; A[largest])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then largest = r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if largest !=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then exchange A[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 and A[largest]  					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max_heapify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(A, largest)</a:t>
            </a:r>
          </a:p>
        </p:txBody>
      </p:sp>
    </p:spTree>
    <p:extLst>
      <p:ext uri="{BB962C8B-B14F-4D97-AF65-F5344CB8AC3E}">
        <p14:creationId xmlns:p14="http://schemas.microsoft.com/office/powerpoint/2010/main" val="2933296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solidFill>
                  <a:srgbClr val="007B3B"/>
                </a:solidFill>
                <a:latin typeface="Comic Sans MS" panose="030F0902030302020204" pitchFamily="66" charset="0"/>
              </a:rPr>
              <a:t>build_max_heap</a:t>
            </a:r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(A)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>
            <a:extLst>
              <a:ext uri="{FF2B5EF4-FFF2-40B4-BE49-F238E27FC236}">
                <a16:creationId xmlns:a16="http://schemas.microsoft.com/office/drawing/2014/main" id="{30CBFCFB-797F-4C9F-AB84-0C9865FFA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088316"/>
            <a:ext cx="8756215" cy="376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Converts 𝐴[1 … 𝑛] to a max heap</a:t>
            </a: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24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  <a:p>
            <a:pPr marL="400050" lvl="1" indent="0" defTabSz="914400">
              <a:lnSpc>
                <a:spcPct val="120000"/>
              </a:lnSpc>
              <a:buNone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build_max_heap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(A):  </a:t>
            </a:r>
          </a:p>
          <a:p>
            <a:pPr marL="400050" lvl="1" indent="0" defTabSz="914400">
              <a:lnSpc>
                <a:spcPct val="120000"/>
              </a:lnSpc>
              <a:buNone/>
              <a:defRPr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=n/2 down to 1</a:t>
            </a:r>
          </a:p>
          <a:p>
            <a:pPr marL="400050" lvl="1" indent="0" defTabSz="914400">
              <a:lnSpc>
                <a:spcPct val="120000"/>
              </a:lnSpc>
              <a:buNone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		 do 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max_heapify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(A, 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altLang="en-US" sz="24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en-US" altLang="en-US" sz="24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24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24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022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Contents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C9BA43C0-27C4-4A58-9D1F-7EDEA597D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599" y="1051041"/>
            <a:ext cx="8686799" cy="2007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Priority Queues</a:t>
            </a: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Heaps</a:t>
            </a: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Heapsort</a:t>
            </a:r>
          </a:p>
        </p:txBody>
      </p:sp>
    </p:spTree>
    <p:extLst>
      <p:ext uri="{BB962C8B-B14F-4D97-AF65-F5344CB8AC3E}">
        <p14:creationId xmlns:p14="http://schemas.microsoft.com/office/powerpoint/2010/main" val="2307054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solidFill>
                  <a:srgbClr val="007B3B"/>
                </a:solidFill>
                <a:latin typeface="Comic Sans MS" panose="030F0902030302020204" pitchFamily="66" charset="0"/>
              </a:rPr>
              <a:t>build_max_heap</a:t>
            </a:r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(A)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>
            <a:extLst>
              <a:ext uri="{FF2B5EF4-FFF2-40B4-BE49-F238E27FC236}">
                <a16:creationId xmlns:a16="http://schemas.microsoft.com/office/drawing/2014/main" id="{30CBFCFB-797F-4C9F-AB84-0C9865FFA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077807"/>
            <a:ext cx="8686799" cy="376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Converts 𝐴[1 … 𝑛] to a max heap</a:t>
            </a: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24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  <a:p>
            <a:pPr marL="400050" lvl="1" indent="0" defTabSz="914400">
              <a:lnSpc>
                <a:spcPct val="120000"/>
              </a:lnSpc>
              <a:buNone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build_max_heap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(A):  </a:t>
            </a:r>
          </a:p>
          <a:p>
            <a:pPr marL="400050" lvl="1" indent="0" defTabSz="914400">
              <a:lnSpc>
                <a:spcPct val="120000"/>
              </a:lnSpc>
              <a:buNone/>
              <a:defRPr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=n/2 down to 1</a:t>
            </a:r>
          </a:p>
          <a:p>
            <a:pPr marL="400050" lvl="1" indent="0" defTabSz="914400">
              <a:lnSpc>
                <a:spcPct val="120000"/>
              </a:lnSpc>
              <a:buNone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		 do 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max_heapify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(A, 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altLang="en-US" sz="24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Why start at 𝑛/2?</a:t>
            </a: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en-US" altLang="en-US" sz="24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24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24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8015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solidFill>
                  <a:srgbClr val="007B3B"/>
                </a:solidFill>
                <a:latin typeface="Comic Sans MS" panose="030F0902030302020204" pitchFamily="66" charset="0"/>
              </a:rPr>
              <a:t>build_max_heap</a:t>
            </a:r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 Demo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6EC12A0-B070-407E-A757-D9D931EEA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727" y="1161280"/>
            <a:ext cx="6756544" cy="481799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263A67A-6919-4F7E-8F90-E325942B0BCF}"/>
              </a:ext>
            </a:extLst>
          </p:cNvPr>
          <p:cNvSpPr/>
          <p:nvPr/>
        </p:nvSpPr>
        <p:spPr>
          <a:xfrm>
            <a:off x="4572000" y="5837382"/>
            <a:ext cx="314036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462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solidFill>
                  <a:srgbClr val="007B3B"/>
                </a:solidFill>
                <a:latin typeface="Comic Sans MS" panose="030F0902030302020204" pitchFamily="66" charset="0"/>
              </a:rPr>
              <a:t>build_max_heap</a:t>
            </a:r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 Demo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3263A67A-6919-4F7E-8F90-E325942B0BCF}"/>
              </a:ext>
            </a:extLst>
          </p:cNvPr>
          <p:cNvSpPr/>
          <p:nvPr/>
        </p:nvSpPr>
        <p:spPr>
          <a:xfrm>
            <a:off x="4572000" y="5837382"/>
            <a:ext cx="314036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B7D470-C0BA-46AE-AD4B-6E0913BB8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231" y="1099714"/>
            <a:ext cx="6247535" cy="519486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465E711-BEEE-4794-AF77-8E86F31F6618}"/>
              </a:ext>
            </a:extLst>
          </p:cNvPr>
          <p:cNvSpPr/>
          <p:nvPr/>
        </p:nvSpPr>
        <p:spPr>
          <a:xfrm>
            <a:off x="4886036" y="5989782"/>
            <a:ext cx="314036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43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solidFill>
                  <a:srgbClr val="007B3B"/>
                </a:solidFill>
                <a:latin typeface="Comic Sans MS" panose="030F0902030302020204" pitchFamily="66" charset="0"/>
              </a:rPr>
              <a:t>build_max_heap</a:t>
            </a:r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 Demo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12206D6-505F-4A11-BDF2-BCB7326C7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864" y="1119104"/>
            <a:ext cx="6420272" cy="419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8918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Insert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3">
            <a:extLst>
              <a:ext uri="{FF2B5EF4-FFF2-40B4-BE49-F238E27FC236}">
                <a16:creationId xmlns:a16="http://schemas.microsoft.com/office/drawing/2014/main" id="{6BD4DAFE-2DD6-4F8D-8156-0C86E3EDB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037687"/>
            <a:ext cx="8756215" cy="4312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𝑖𝑛𝑠𝑒𝑟𝑡(𝑘)</a:t>
            </a: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Let X be the new entry k</a:t>
            </a: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Place X at the bottom level of the tree, at first free spot from left; i.e.,  first free location in array</a:t>
            </a: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Bubbles up tree until heap property is satisfied (max-</a:t>
            </a:r>
            <a:r>
              <a:rPr kumimoji="0" lang="en-US" altLang="en-US" sz="220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heapify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)</a:t>
            </a:r>
            <a:endParaRPr lang="en-US" altLang="en-US" sz="22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lvl="1" indent="-342900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0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Repeat:</a:t>
            </a:r>
          </a:p>
          <a:p>
            <a:pPr lvl="2" indent="-342900" defTabSz="914400">
              <a:buFont typeface="Wingdings" pitchFamily="2" charset="2"/>
              <a:buChar char="Ø"/>
              <a:defRPr/>
            </a:pPr>
            <a:r>
              <a:rPr kumimoji="0" lang="en-US" altLang="en-US" sz="18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Compare X’s key with its parent’s key</a:t>
            </a:r>
          </a:p>
          <a:p>
            <a:pPr lvl="2" indent="-342900" defTabSz="914400">
              <a:buFont typeface="Wingdings" pitchFamily="2" charset="2"/>
              <a:buChar char="Ø"/>
              <a:defRPr/>
            </a:pPr>
            <a:r>
              <a:rPr kumimoji="0" lang="en-US" altLang="en-US" sz="18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If X’s key is larger, exchange</a:t>
            </a:r>
            <a:endParaRPr lang="en-US" altLang="en-US" sz="2400"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  <p:pic>
        <p:nvPicPr>
          <p:cNvPr id="11" name="object 4">
            <a:extLst>
              <a:ext uri="{FF2B5EF4-FFF2-40B4-BE49-F238E27FC236}">
                <a16:creationId xmlns:a16="http://schemas.microsoft.com/office/drawing/2014/main" id="{B8C53B02-DCC9-4C3A-8314-96A315143C6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95048" y="3732671"/>
            <a:ext cx="3220351" cy="261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5918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True or False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3">
            <a:extLst>
              <a:ext uri="{FF2B5EF4-FFF2-40B4-BE49-F238E27FC236}">
                <a16:creationId xmlns:a16="http://schemas.microsoft.com/office/drawing/2014/main" id="{6BD4DAFE-2DD6-4F8D-8156-0C86E3EDB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035762"/>
            <a:ext cx="8756215" cy="1129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A max heap forms, if keys 2</a:t>
            </a:r>
            <a:r>
              <a:rPr kumimoji="0" lang="en-US" altLang="en-US" sz="240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𝑘−1 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to 1 are inserted in order into an  initially empty array.</a:t>
            </a: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en-US" altLang="en-US" sz="2400"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3035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max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3">
            <a:extLst>
              <a:ext uri="{FF2B5EF4-FFF2-40B4-BE49-F238E27FC236}">
                <a16:creationId xmlns:a16="http://schemas.microsoft.com/office/drawing/2014/main" id="{BA12AAEE-104B-E869-D3FE-2910C9C562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046272"/>
            <a:ext cx="8756215" cy="509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247982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max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3">
            <a:extLst>
              <a:ext uri="{FF2B5EF4-FFF2-40B4-BE49-F238E27FC236}">
                <a16:creationId xmlns:a16="http://schemas.microsoft.com/office/drawing/2014/main" id="{6BD4DAFE-2DD6-4F8D-8156-0C86E3EDB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046272"/>
            <a:ext cx="8756215" cy="509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Return entry at root</a:t>
            </a:r>
          </a:p>
        </p:txBody>
      </p:sp>
    </p:spTree>
    <p:extLst>
      <p:ext uri="{BB962C8B-B14F-4D97-AF65-F5344CB8AC3E}">
        <p14:creationId xmlns:p14="http://schemas.microsoft.com/office/powerpoint/2010/main" val="5699065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solidFill>
                  <a:srgbClr val="007B3B"/>
                </a:solidFill>
                <a:latin typeface="Comic Sans MS" panose="030F0902030302020204" pitchFamily="66" charset="0"/>
              </a:rPr>
              <a:t>extract_max</a:t>
            </a:r>
            <a:endParaRPr lang="en-US" sz="3600" dirty="0">
              <a:solidFill>
                <a:srgbClr val="007B3B"/>
              </a:solidFill>
              <a:latin typeface="Comic Sans MS" panose="030F0902030302020204" pitchFamily="66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3">
            <a:extLst>
              <a:ext uri="{FF2B5EF4-FFF2-40B4-BE49-F238E27FC236}">
                <a16:creationId xmlns:a16="http://schemas.microsoft.com/office/drawing/2014/main" id="{6BD4DAFE-2DD6-4F8D-8156-0C86E3EDB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078773"/>
            <a:ext cx="4690241" cy="5018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Return and remove entry at root</a:t>
            </a: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24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Save item at root for return value</a:t>
            </a: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Fill root with last item “X” in tree</a:t>
            </a: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Bubble “X” down the heap (max-</a:t>
            </a:r>
            <a:r>
              <a:rPr kumimoji="0" lang="en-US" altLang="en-US" sz="240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heapify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)</a:t>
            </a:r>
          </a:p>
          <a:p>
            <a:pPr lvl="1" indent="-342900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Repeat: If X &lt; one or both of its children, swap X with its maximum child</a:t>
            </a:r>
          </a:p>
          <a:p>
            <a:pPr marL="400050" lvl="1" indent="0" defTabSz="914400">
              <a:buNone/>
              <a:defRPr/>
            </a:pPr>
            <a:endParaRPr kumimoji="0" lang="en-US" altLang="en-US" sz="20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</p:txBody>
      </p:sp>
      <p:pic>
        <p:nvPicPr>
          <p:cNvPr id="11" name="object 5">
            <a:extLst>
              <a:ext uri="{FF2B5EF4-FFF2-40B4-BE49-F238E27FC236}">
                <a16:creationId xmlns:a16="http://schemas.microsoft.com/office/drawing/2014/main" id="{0E2F05CE-8593-42AD-A9BF-0F6893365C9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43164" y="1078773"/>
            <a:ext cx="3872235" cy="273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4945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Heapsort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3">
            <a:extLst>
              <a:ext uri="{FF2B5EF4-FFF2-40B4-BE49-F238E27FC236}">
                <a16:creationId xmlns:a16="http://schemas.microsoft.com/office/drawing/2014/main" id="{6BD4DAFE-2DD6-4F8D-8156-0C86E3EDB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062038"/>
            <a:ext cx="8756215" cy="5080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1920" indent="0">
              <a:lnSpc>
                <a:spcPct val="100000"/>
              </a:lnSpc>
              <a:spcBef>
                <a:spcPts val="5"/>
              </a:spcBef>
              <a:buNone/>
            </a:pPr>
            <a:r>
              <a:rPr lang="en-US" dirty="0">
                <a:solidFill>
                  <a:srgbClr val="FFC000"/>
                </a:solidFill>
                <a:latin typeface="Comic Sans MS" panose="030F0902030302020204" pitchFamily="66" charset="0"/>
              </a:rPr>
              <a:t>How does knowing the maximum element of an array 𝐴 help in sorting 𝐴?</a:t>
            </a:r>
            <a:endParaRPr lang="en-US" altLang="en-US" dirty="0">
              <a:solidFill>
                <a:srgbClr val="FFC000"/>
              </a:solidFill>
              <a:latin typeface="Comic Sans MS" panose="030F0902030302020204" pitchFamily="66" charset="0"/>
            </a:endParaRP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Build a heap for A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Get the maximum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Put it in place (exchange with the last item)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Update the heap accordingly, reduce size, max-</a:t>
            </a:r>
            <a:r>
              <a:rPr lang="en-US" altLang="en-US" sz="2400" dirty="0" err="1">
                <a:solidFill>
                  <a:schemeClr val="tx1"/>
                </a:solidFill>
                <a:latin typeface="Comic Sans MS" panose="030F0902030302020204" pitchFamily="66" charset="0"/>
              </a:rPr>
              <a:t>heapify</a:t>
            </a:r>
            <a:endParaRPr lang="en-US" altLang="en-US" sz="24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Get the new maximum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Put it in place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Update the heap accordingly, reduce size, max-</a:t>
            </a:r>
            <a:r>
              <a:rPr lang="en-US" altLang="en-US" sz="2400" dirty="0" err="1">
                <a:solidFill>
                  <a:schemeClr val="tx1"/>
                </a:solidFill>
                <a:latin typeface="Comic Sans MS" panose="030F0902030302020204" pitchFamily="66" charset="0"/>
              </a:rPr>
              <a:t>heapify</a:t>
            </a:r>
            <a:endParaRPr lang="en-US" altLang="en-US" sz="24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546337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Priority Queue ADT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C9BA43C0-27C4-4A58-9D1F-7EDEA597D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025253"/>
            <a:ext cx="8229600" cy="3791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Priority Queue is an extension of queue with following properties:</a:t>
            </a:r>
          </a:p>
          <a:p>
            <a:pPr marL="933450" lvl="1" indent="-533400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Entries consist of key (priority) and value.</a:t>
            </a:r>
          </a:p>
          <a:p>
            <a:pPr marL="933450" lvl="1" indent="-533400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Entries in priority queue are ordered by key</a:t>
            </a:r>
          </a:p>
          <a:p>
            <a:pPr marL="933450" lvl="1" indent="-533400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An entry with high key is dequeued before an element with low key.</a:t>
            </a:r>
          </a:p>
          <a:p>
            <a:pPr marL="933450" lvl="1" indent="-533400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If two entries have the same key, they are served according to their order in  the queue.</a:t>
            </a:r>
          </a:p>
        </p:txBody>
      </p:sp>
    </p:spTree>
    <p:extLst>
      <p:ext uri="{BB962C8B-B14F-4D97-AF65-F5344CB8AC3E}">
        <p14:creationId xmlns:p14="http://schemas.microsoft.com/office/powerpoint/2010/main" val="11516023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Heapsort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3">
            <a:extLst>
              <a:ext uri="{FF2B5EF4-FFF2-40B4-BE49-F238E27FC236}">
                <a16:creationId xmlns:a16="http://schemas.microsoft.com/office/drawing/2014/main" id="{6BD4DAFE-2DD6-4F8D-8156-0C86E3EDB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079727"/>
            <a:ext cx="8756215" cy="5080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1920" indent="0">
              <a:lnSpc>
                <a:spcPct val="100000"/>
              </a:lnSpc>
              <a:spcBef>
                <a:spcPts val="5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mic Sans MS" panose="030F0902030302020204" pitchFamily="66" charset="0"/>
              </a:rPr>
              <a:t>Sorting Strategy: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Build Max Heap from unordered array;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Find maximum element 𝐴[1];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Swap elements 𝐴[𝑛] and 𝐴[1]: now max element is at the end of  the array!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Discard node 𝑛 from heap (by decrementing heap-size variable)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New root may violate max heap property, but its children are max  heaps. Run </a:t>
            </a:r>
            <a:r>
              <a:rPr lang="en-US" alt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max_heapify</a:t>
            </a:r>
            <a:r>
              <a:rPr lang="en-US" alt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to fix this.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Go to Step 2 unless heap is empty.</a:t>
            </a:r>
          </a:p>
          <a:p>
            <a:pPr marL="0" indent="0" defTabSz="914400">
              <a:lnSpc>
                <a:spcPct val="120000"/>
              </a:lnSpc>
              <a:buNone/>
              <a:defRPr/>
            </a:pPr>
            <a:endParaRPr lang="en-US" altLang="en-US" sz="2400"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1384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Heapsort Demo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object 4">
            <a:extLst>
              <a:ext uri="{FF2B5EF4-FFF2-40B4-BE49-F238E27FC236}">
                <a16:creationId xmlns:a16="http://schemas.microsoft.com/office/drawing/2014/main" id="{9F48FC74-C3CC-412F-BC3A-71941090D38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0202" y="1097641"/>
            <a:ext cx="7263593" cy="474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361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Heapsort Demo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ject 6">
            <a:extLst>
              <a:ext uri="{FF2B5EF4-FFF2-40B4-BE49-F238E27FC236}">
                <a16:creationId xmlns:a16="http://schemas.microsoft.com/office/drawing/2014/main" id="{FC56F16B-7F68-488C-9833-457D87CDBC1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1990" y="1097245"/>
            <a:ext cx="7240017" cy="481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8817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Heapsort Demo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ject 4">
            <a:extLst>
              <a:ext uri="{FF2B5EF4-FFF2-40B4-BE49-F238E27FC236}">
                <a16:creationId xmlns:a16="http://schemas.microsoft.com/office/drawing/2014/main" id="{0039CAA9-4FCC-4278-9B20-1A1EF66F95A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5411" y="1134581"/>
            <a:ext cx="7273175" cy="475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0571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Heapsort Demo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ject 6">
            <a:extLst>
              <a:ext uri="{FF2B5EF4-FFF2-40B4-BE49-F238E27FC236}">
                <a16:creationId xmlns:a16="http://schemas.microsoft.com/office/drawing/2014/main" id="{E1F38495-439A-4605-B0F6-F41C237030A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1288" y="1080029"/>
            <a:ext cx="7681422" cy="487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6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Heapsort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3">
            <a:extLst>
              <a:ext uri="{FF2B5EF4-FFF2-40B4-BE49-F238E27FC236}">
                <a16:creationId xmlns:a16="http://schemas.microsoft.com/office/drawing/2014/main" id="{0073D8DD-988C-4C21-B9DC-AF3A2799F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035763"/>
            <a:ext cx="8756215" cy="1507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defTabSz="914400"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after 𝑛 iterations the Heap is empty</a:t>
            </a:r>
          </a:p>
          <a:p>
            <a:pPr marL="533400" indent="-533400" defTabSz="914400"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every iteration involves a swap and a </a:t>
            </a:r>
            <a:r>
              <a:rPr lang="en-US" altLang="en-US" sz="2400" dirty="0" err="1">
                <a:solidFill>
                  <a:schemeClr val="tx1"/>
                </a:solidFill>
                <a:latin typeface="Comic Sans MS" panose="030F0902030302020204" pitchFamily="66" charset="0"/>
              </a:rPr>
              <a:t>max_heapify</a:t>
            </a: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 operation;</a:t>
            </a:r>
          </a:p>
        </p:txBody>
      </p:sp>
    </p:spTree>
    <p:extLst>
      <p:ext uri="{BB962C8B-B14F-4D97-AF65-F5344CB8AC3E}">
        <p14:creationId xmlns:p14="http://schemas.microsoft.com/office/powerpoint/2010/main" val="1329362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Priority Queue ADT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C9BA43C0-27C4-4A58-9D1F-7EDEA597D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025255"/>
            <a:ext cx="8229600" cy="294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A typical priority queue supports following operations:</a:t>
            </a:r>
          </a:p>
          <a:p>
            <a:pPr marL="933450" lvl="1" indent="-533400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insert(key, value): Inserts an item with given key.</a:t>
            </a:r>
          </a:p>
          <a:p>
            <a:pPr marL="933450" lvl="1" indent="-533400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min/max(): Returns the smallest/largest key item.</a:t>
            </a:r>
          </a:p>
          <a:p>
            <a:pPr marL="933450" lvl="1" indent="-533400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removemin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()/</a:t>
            </a:r>
            <a:r>
              <a:rPr kumimoji="0" lang="en-US" altLang="en-US" sz="220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removemax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(): Removes the smallest/largest key item.</a:t>
            </a:r>
          </a:p>
        </p:txBody>
      </p:sp>
    </p:spTree>
    <p:extLst>
      <p:ext uri="{BB962C8B-B14F-4D97-AF65-F5344CB8AC3E}">
        <p14:creationId xmlns:p14="http://schemas.microsoft.com/office/powerpoint/2010/main" val="2324267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Heap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C9BA43C0-27C4-4A58-9D1F-7EDEA597D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025254"/>
            <a:ext cx="4164093" cy="5001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Tree-based data structure</a:t>
            </a: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20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A </a:t>
            </a:r>
            <a:r>
              <a:rPr kumimoji="0" lang="en-US" altLang="en-US" sz="2000" b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complete tree</a:t>
            </a:r>
          </a:p>
          <a:p>
            <a:pPr lvl="1" indent="-342900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0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every level, except possibly the last, is filled, and all nodes are as  far left as possible</a:t>
            </a:r>
          </a:p>
          <a:p>
            <a:pPr marL="400050" lvl="1" indent="0" defTabSz="914400">
              <a:buNone/>
              <a:defRPr/>
            </a:pPr>
            <a:endParaRPr kumimoji="0" lang="en-US" altLang="en-US" sz="20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Satisfies the heap property:</a:t>
            </a:r>
          </a:p>
          <a:p>
            <a:pPr lvl="1" indent="-342900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0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if 𝑃 is a parent node of 𝐶, then the  key of 𝑃 is either greater than or equal to (in a max heap) or less  than or equal to (in a min heap)  the key of 𝐶.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27140F-0FF3-4DA1-94F1-599D602C1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9121" y="1091800"/>
            <a:ext cx="4596278" cy="248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004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Heap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5D0F0A1-A1FE-4CE5-9E85-8C3AC0835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16" y="2648999"/>
            <a:ext cx="3894554" cy="21088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C8E19F-C48A-4ED2-9634-4E2D95563A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7632" y="2649001"/>
            <a:ext cx="3899036" cy="2108800"/>
          </a:xfrm>
          <a:prstGeom prst="rect">
            <a:avLst/>
          </a:prstGeom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AF942896-5D23-AB63-23FB-3D0A3AE3B7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764" y="1044673"/>
            <a:ext cx="4814202" cy="605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(min) Heap or Not a (min) Heap? </a:t>
            </a:r>
          </a:p>
        </p:txBody>
      </p:sp>
    </p:spTree>
    <p:extLst>
      <p:ext uri="{BB962C8B-B14F-4D97-AF65-F5344CB8AC3E}">
        <p14:creationId xmlns:p14="http://schemas.microsoft.com/office/powerpoint/2010/main" val="1057564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Heap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C9BA43C0-27C4-4A58-9D1F-7EDEA597D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764" y="1044673"/>
            <a:ext cx="4814202" cy="605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(min) Heap or Not a (min) Heap?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D0F0A1-A1FE-4CE5-9E85-8C3AC0835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816" y="2648999"/>
            <a:ext cx="3894554" cy="21088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C8E19F-C48A-4ED2-9634-4E2D95563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7632" y="2649001"/>
            <a:ext cx="3899036" cy="21088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59A34A6-CFA9-4E50-96C1-C049A61CCEE9}"/>
              </a:ext>
            </a:extLst>
          </p:cNvPr>
          <p:cNvSpPr/>
          <p:nvPr/>
        </p:nvSpPr>
        <p:spPr>
          <a:xfrm>
            <a:off x="481815" y="5051537"/>
            <a:ext cx="3894553" cy="453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  <a:cs typeface="Times New Roman" panose="02020603050405020304" pitchFamily="18" charset="0"/>
              </a:rPr>
              <a:t>Min heap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BF3C60-18D1-4668-91E2-D16CE3FE18AF}"/>
              </a:ext>
            </a:extLst>
          </p:cNvPr>
          <p:cNvSpPr/>
          <p:nvPr/>
        </p:nvSpPr>
        <p:spPr>
          <a:xfrm>
            <a:off x="4763147" y="5051160"/>
            <a:ext cx="3899037" cy="453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  <a:cs typeface="Times New Roman" panose="02020603050405020304" pitchFamily="18" charset="0"/>
              </a:rPr>
              <a:t>NOT a min heap</a:t>
            </a:r>
          </a:p>
        </p:txBody>
      </p:sp>
    </p:spTree>
    <p:extLst>
      <p:ext uri="{BB962C8B-B14F-4D97-AF65-F5344CB8AC3E}">
        <p14:creationId xmlns:p14="http://schemas.microsoft.com/office/powerpoint/2010/main" val="1398605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Heaps – Max Heap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C9BA43C0-27C4-4A58-9D1F-7EDEA597D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046568"/>
            <a:ext cx="8756215" cy="1477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A max heap is a heap such that for each node except the root, the  parent of node 𝑖 is greater than or equal to node 𝑖 (max-heap  property)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495C71-1988-6C55-1CC6-D7ED380B5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665" y="2456102"/>
            <a:ext cx="2576945" cy="21571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86668CC-6014-7F2F-E553-F9D2C675ED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390" y="2368574"/>
            <a:ext cx="2576943" cy="218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520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Heaps – Max Heap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C9BA43C0-27C4-4A58-9D1F-7EDEA597D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765" y="1045118"/>
            <a:ext cx="8756215" cy="1477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A max heap is a heap such that for each node except the root, the  parent of node 𝑖 is greater than or equal to node 𝑖 (max-heap  property)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190EBD-1C4C-4024-B8DA-457EB5FC6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665" y="2456102"/>
            <a:ext cx="2576945" cy="21571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626775-88AE-4870-A787-E55E8032F5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390" y="2368574"/>
            <a:ext cx="2576943" cy="218912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BC2A97A-24E1-43E9-977E-C01B205964B0}"/>
              </a:ext>
            </a:extLst>
          </p:cNvPr>
          <p:cNvSpPr/>
          <p:nvPr/>
        </p:nvSpPr>
        <p:spPr>
          <a:xfrm>
            <a:off x="1490665" y="4733146"/>
            <a:ext cx="2576945" cy="453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  <a:cs typeface="Times New Roman" panose="02020603050405020304" pitchFamily="18" charset="0"/>
              </a:rPr>
              <a:t>NOT a max heap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B6DAB9-0241-419E-B819-9B8C44C6004B}"/>
              </a:ext>
            </a:extLst>
          </p:cNvPr>
          <p:cNvSpPr/>
          <p:nvPr/>
        </p:nvSpPr>
        <p:spPr>
          <a:xfrm>
            <a:off x="5076387" y="4733146"/>
            <a:ext cx="2576945" cy="453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  <a:cs typeface="Times New Roman" panose="02020603050405020304" pitchFamily="18" charset="0"/>
              </a:rPr>
              <a:t>Max heap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0AFBF2-E81D-4586-94A1-6403B40A35A2}"/>
              </a:ext>
            </a:extLst>
          </p:cNvPr>
          <p:cNvSpPr/>
          <p:nvPr/>
        </p:nvSpPr>
        <p:spPr>
          <a:xfrm>
            <a:off x="1881015" y="5337951"/>
            <a:ext cx="5623372" cy="7444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  <a:cs typeface="Times New Roman" panose="02020603050405020304" pitchFamily="18" charset="0"/>
              </a:rPr>
              <a:t>For max heap, where is the largest element?  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  <a:cs typeface="Times New Roman" panose="02020603050405020304" pitchFamily="18" charset="0"/>
              </a:rPr>
              <a:t>where is the smallest element?</a:t>
            </a:r>
          </a:p>
        </p:txBody>
      </p:sp>
    </p:spTree>
    <p:extLst>
      <p:ext uri="{BB962C8B-B14F-4D97-AF65-F5344CB8AC3E}">
        <p14:creationId xmlns:p14="http://schemas.microsoft.com/office/powerpoint/2010/main" val="1851933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37f4b8a2-ad4f-41b5-9a91-284d2cc38f56}" enabled="1" method="Standard" siteId="{70de1992-07c6-480f-a318-a1afcba03983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1792</TotalTime>
  <Words>2021</Words>
  <Application>Microsoft Macintosh PowerPoint</Application>
  <PresentationFormat>On-screen Show (4:3)</PresentationFormat>
  <Paragraphs>188</Paragraphs>
  <Slides>35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Aptos</vt:lpstr>
      <vt:lpstr>Arial</vt:lpstr>
      <vt:lpstr>Comic Sans MS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Fan, Heng</dc:creator>
  <cp:lastModifiedBy>Fan, Heng</cp:lastModifiedBy>
  <cp:revision>849</cp:revision>
  <dcterms:created xsi:type="dcterms:W3CDTF">2021-08-20T15:15:54Z</dcterms:created>
  <dcterms:modified xsi:type="dcterms:W3CDTF">2025-10-08T14:43:24Z</dcterms:modified>
</cp:coreProperties>
</file>