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0"/>
  </p:notesMasterIdLst>
  <p:handoutMasterIdLst>
    <p:handoutMasterId r:id="rId31"/>
  </p:handoutMasterIdLst>
  <p:sldIdLst>
    <p:sldId id="256" r:id="rId2"/>
    <p:sldId id="358" r:id="rId3"/>
    <p:sldId id="537" r:id="rId4"/>
    <p:sldId id="512" r:id="rId5"/>
    <p:sldId id="513" r:id="rId6"/>
    <p:sldId id="514" r:id="rId7"/>
    <p:sldId id="515" r:id="rId8"/>
    <p:sldId id="516" r:id="rId9"/>
    <p:sldId id="517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7" r:id="rId20"/>
    <p:sldId id="528" r:id="rId21"/>
    <p:sldId id="529" r:id="rId22"/>
    <p:sldId id="530" r:id="rId23"/>
    <p:sldId id="531" r:id="rId24"/>
    <p:sldId id="532" r:id="rId25"/>
    <p:sldId id="533" r:id="rId26"/>
    <p:sldId id="534" r:id="rId27"/>
    <p:sldId id="535" r:id="rId28"/>
    <p:sldId id="536" r:id="rId29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7B3B"/>
    <a:srgbClr val="0000FF"/>
    <a:srgbClr val="FF40FF"/>
    <a:srgbClr val="F3F9F1"/>
    <a:srgbClr val="3F458C"/>
    <a:srgbClr val="C9C9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96"/>
    <p:restoredTop sz="75753" autoAdjust="0"/>
  </p:normalViewPr>
  <p:slideViewPr>
    <p:cSldViewPr snapToGrid="0">
      <p:cViewPr varScale="1">
        <p:scale>
          <a:sx n="95" d="100"/>
          <a:sy n="95" d="100"/>
        </p:scale>
        <p:origin x="2360" y="13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520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D1E435B-D58D-C7F1-C74D-23B1F1BD62F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6B904A-88DE-067F-7418-9DD45A39C04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148CA8-9278-4B40-937F-6E3C2BF581C1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BCCDA5-B1A6-4AF3-5667-F194D325FD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A8D12-E6F9-71FD-0A73-04D06447012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C4C1E7-8652-8742-8547-1B34AC5063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05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1727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34DB6FDB-1F14-42DA-810B-CC9ECC19F56C}" type="datetimeFigureOut">
              <a:rPr lang="en-US" smtClean="0"/>
              <a:pPr/>
              <a:t>10/6/25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620577"/>
            <a:ext cx="5852160" cy="3780473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 b="0" i="0">
                <a:latin typeface="Comic Sans MS" panose="030F0902030302020204" pitchFamily="66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1726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 b="0" i="0">
                <a:latin typeface="Comic Sans MS" panose="030F0902030302020204" pitchFamily="66" charset="0"/>
              </a:defRPr>
            </a:lvl1pPr>
          </a:lstStyle>
          <a:p>
            <a:fld id="{24009DEB-A5ED-49DA-809F-4D64373B3F6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5390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Comic Sans MS" panose="030F0902030302020204" pitchFamily="6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298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天我们要学习一种非常有趣的数据结构</a:t>
            </a:r>
            <a:r>
              <a:rPr lang="en-US" altLang="ja-JP" dirty="0"/>
              <a:t>——</a:t>
            </a:r>
            <a:r>
              <a:rPr lang="en-US" b="1" dirty="0"/>
              <a:t>Splay Tree（</a:t>
            </a:r>
            <a:r>
              <a:rPr lang="ja-JP" altLang="en-US" b="1"/>
              <a:t>伸展树）</a:t>
            </a:r>
            <a:r>
              <a:rPr lang="ja-JP" altLang="en-US"/>
              <a:t>。</a:t>
            </a:r>
            <a:br>
              <a:rPr lang="ja-JP" altLang="en-US"/>
            </a:br>
            <a:r>
              <a:rPr lang="ja-JP" altLang="en-US"/>
              <a:t>这一章主要分为三个部分：</a:t>
            </a:r>
            <a:br>
              <a:rPr lang="ja-JP" altLang="en-US"/>
            </a:br>
            <a:r>
              <a:rPr lang="ja-JP" altLang="en-US"/>
              <a:t>第一，我们会讲它的</a:t>
            </a:r>
            <a:r>
              <a:rPr lang="ja-JP" altLang="en-US" b="1"/>
              <a:t>插入（</a:t>
            </a:r>
            <a:r>
              <a:rPr lang="en-US" b="1" dirty="0"/>
              <a:t>insertion）</a:t>
            </a:r>
            <a:r>
              <a:rPr lang="en-US" dirty="0"/>
              <a:t>；</a:t>
            </a:r>
            <a:br>
              <a:rPr lang="en-US" dirty="0"/>
            </a:br>
            <a:r>
              <a:rPr lang="ja-JP" altLang="en-US"/>
              <a:t>第二，是</a:t>
            </a:r>
            <a:r>
              <a:rPr lang="ja-JP" altLang="en-US" b="1"/>
              <a:t>查找（</a:t>
            </a:r>
            <a:r>
              <a:rPr lang="en-US" b="1" dirty="0"/>
              <a:t>find）</a:t>
            </a:r>
            <a:r>
              <a:rPr lang="en-US" dirty="0"/>
              <a:t>；</a:t>
            </a:r>
            <a:br>
              <a:rPr lang="en-US" dirty="0"/>
            </a:br>
            <a:r>
              <a:rPr lang="ja-JP" altLang="en-US"/>
              <a:t>第三，是</a:t>
            </a:r>
            <a:r>
              <a:rPr lang="ja-JP" altLang="en-US" b="1"/>
              <a:t>删除（</a:t>
            </a:r>
            <a:r>
              <a:rPr lang="en-US" b="1" dirty="0"/>
              <a:t>deletion）</a:t>
            </a:r>
            <a:r>
              <a:rPr lang="en-US" dirty="0"/>
              <a:t>。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456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“Self-adjusting Trees”，</a:t>
            </a:r>
            <a:r>
              <a:rPr lang="ja-JP" altLang="en-US"/>
              <a:t>也就是</a:t>
            </a:r>
            <a:r>
              <a:rPr lang="ja-JP" altLang="en-US" b="1"/>
              <a:t>自调整树</a:t>
            </a:r>
            <a:r>
              <a:rPr lang="zh-CN" altLang="en-US" b="1" dirty="0"/>
              <a:t>。</a:t>
            </a:r>
            <a:endParaRPr lang="en-US" altLang="zh-CN" b="1" dirty="0"/>
          </a:p>
          <a:p>
            <a:endParaRPr lang="en-US" altLang="zh-CN" b="1" dirty="0"/>
          </a:p>
          <a:p>
            <a:r>
              <a:rPr lang="ja-JP" altLang="en-US"/>
              <a:t>在普通的 </a:t>
            </a:r>
            <a:r>
              <a:rPr lang="en-US" dirty="0"/>
              <a:t>BST </a:t>
            </a:r>
            <a:r>
              <a:rPr lang="ja-JP" altLang="en-US"/>
              <a:t>里，</a:t>
            </a:r>
            <a:r>
              <a:rPr lang="ja-JP" altLang="en-US" b="1"/>
              <a:t>树的形状完全取决于插入的顺序</a:t>
            </a:r>
            <a:r>
              <a:rPr lang="ja-JP" altLang="en-US"/>
              <a:t>。比如，如果我们按升序插入一组数字，那么树就会变成一条“链”一样的结构。</a:t>
            </a:r>
            <a:endParaRPr lang="en-US" altLang="ja-JP" dirty="0"/>
          </a:p>
          <a:p>
            <a:endParaRPr lang="en-US" dirty="0"/>
          </a:p>
          <a:p>
            <a:r>
              <a:rPr lang="ja-JP" altLang="en-US" b="1"/>
              <a:t>平衡树（</a:t>
            </a:r>
            <a:r>
              <a:rPr lang="en-US" b="1" dirty="0"/>
              <a:t>Balanced Trees）</a:t>
            </a:r>
            <a:r>
              <a:rPr lang="en-US" dirty="0"/>
              <a:t>，</a:t>
            </a:r>
            <a:r>
              <a:rPr lang="ja-JP" altLang="en-US"/>
              <a:t>比如 </a:t>
            </a:r>
            <a:r>
              <a:rPr lang="en-US" dirty="0"/>
              <a:t>AVL </a:t>
            </a:r>
            <a:r>
              <a:rPr lang="ja-JP" altLang="en-US"/>
              <a:t>树或者红黑树。这类树在节点插入或删除之后，会强制保持树的平衡。举个例子，当你插入一个节点，</a:t>
            </a:r>
            <a:r>
              <a:rPr lang="en-US" dirty="0"/>
              <a:t>AVL </a:t>
            </a:r>
            <a:r>
              <a:rPr lang="ja-JP" altLang="en-US"/>
              <a:t>树会检测平衡因子，如果不平衡就旋转。所以，</a:t>
            </a:r>
            <a:r>
              <a:rPr lang="ja-JP" altLang="en-US" b="1"/>
              <a:t>不管你插入还是删除，树始终保持平衡</a:t>
            </a:r>
            <a:r>
              <a:rPr lang="ja-JP" altLang="en-US"/>
              <a:t>，</a:t>
            </a:r>
            <a:endParaRPr lang="en-US" altLang="ja-JP" dirty="0"/>
          </a:p>
          <a:p>
            <a:endParaRPr lang="en-US" dirty="0"/>
          </a:p>
          <a:p>
            <a:r>
              <a:rPr lang="en-US" b="1" dirty="0"/>
              <a:t>Self-adjusting Trees（</a:t>
            </a:r>
            <a:r>
              <a:rPr lang="ja-JP" altLang="en-US" b="1"/>
              <a:t>自调整树）</a:t>
            </a:r>
            <a:r>
              <a:rPr lang="ja-JP" altLang="en-US"/>
              <a:t>。它跟 </a:t>
            </a:r>
            <a:r>
              <a:rPr lang="en-US" dirty="0"/>
              <a:t>AVL </a:t>
            </a:r>
            <a:r>
              <a:rPr lang="ja-JP" altLang="en-US"/>
              <a:t>不一样，它</a:t>
            </a:r>
            <a:r>
              <a:rPr lang="ja-JP" altLang="en-US" b="1"/>
              <a:t>不会在每次插入或删除后立刻保持平衡</a:t>
            </a:r>
            <a:r>
              <a:rPr lang="ja-JP" altLang="en-US"/>
              <a:t>，而是</a:t>
            </a:r>
            <a:r>
              <a:rPr lang="ja-JP" altLang="en-US" b="1"/>
              <a:t>在访问节点的时候</a:t>
            </a:r>
            <a:r>
              <a:rPr lang="ja-JP" altLang="en-US"/>
              <a:t>，自动调整结构，让常访问的节点靠近根部。</a:t>
            </a:r>
          </a:p>
          <a:p>
            <a:r>
              <a:rPr lang="ja-JP" altLang="en-US"/>
              <a:t>换句话说，它更聪明一点</a:t>
            </a:r>
            <a:r>
              <a:rPr lang="en-US" altLang="ja-JP" dirty="0"/>
              <a:t>——</a:t>
            </a:r>
            <a:r>
              <a:rPr lang="ja-JP" altLang="en-US"/>
              <a:t>它能根据使用频率动态地重组结构，让你下次访问更快。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521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Splay Tree </a:t>
            </a:r>
            <a:r>
              <a:rPr lang="ja-JP" altLang="en-US"/>
              <a:t>则</a:t>
            </a:r>
            <a:r>
              <a:rPr lang="ja-JP" altLang="en-US" b="1"/>
              <a:t>不追求完美平衡</a:t>
            </a:r>
            <a:r>
              <a:rPr lang="ja-JP" altLang="en-US"/>
              <a:t>。伸展树并不是一直都是完全平衡的，</a:t>
            </a:r>
            <a:br>
              <a:rPr lang="ja-JP" altLang="en-US"/>
            </a:br>
            <a:r>
              <a:rPr lang="ja-JP" altLang="en-US"/>
              <a:t>但它会让</a:t>
            </a:r>
            <a:r>
              <a:rPr lang="ja-JP" altLang="en-US" b="1"/>
              <a:t>最近访问过的节点自动靠近根节点</a:t>
            </a:r>
            <a:r>
              <a:rPr lang="ja-JP" altLang="en-US"/>
              <a:t>。这样做的好处是：根据“</a:t>
            </a:r>
            <a:r>
              <a:rPr lang="ja-JP" altLang="en-US" b="1"/>
              <a:t>局部性原理（</a:t>
            </a:r>
            <a:r>
              <a:rPr lang="en-US" b="1" dirty="0"/>
              <a:t>principle of locality）</a:t>
            </a:r>
            <a:r>
              <a:rPr lang="en-US" dirty="0"/>
              <a:t>”，</a:t>
            </a:r>
            <a:br>
              <a:rPr lang="en-US" dirty="0"/>
            </a:br>
            <a:r>
              <a:rPr lang="ja-JP" altLang="en-US"/>
              <a:t>我们经常访问的数据往往是最近访问过的那一部分。这就像“</a:t>
            </a:r>
            <a:r>
              <a:rPr lang="en-US" altLang="ja-JP" b="1" dirty="0"/>
              <a:t>80-20 </a:t>
            </a:r>
            <a:r>
              <a:rPr lang="ja-JP" altLang="en-US" b="1"/>
              <a:t>法则</a:t>
            </a:r>
            <a:r>
              <a:rPr lang="ja-JP" altLang="en-US"/>
              <a:t>”：大部分访问其实集中在少数节点上。所以，如果这些节点靠近根部，我们整体访问效率就能显著提升。</a:t>
            </a:r>
          </a:p>
          <a:p>
            <a:endParaRPr lang="en-US" dirty="0"/>
          </a:p>
          <a:p>
            <a:r>
              <a:rPr lang="ja-JP" altLang="en-US"/>
              <a:t>再来说说它的</a:t>
            </a:r>
            <a:r>
              <a:rPr lang="ja-JP" altLang="en-US" b="1"/>
              <a:t>操作过程（</a:t>
            </a:r>
            <a:r>
              <a:rPr lang="en-US" b="1" dirty="0"/>
              <a:t>the procedure）</a:t>
            </a:r>
            <a:r>
              <a:rPr lang="en-US" dirty="0"/>
              <a:t>。</a:t>
            </a:r>
            <a:r>
              <a:rPr lang="ja-JP" altLang="en-US"/>
              <a:t>每当我们访问一个节点，比如节点 </a:t>
            </a:r>
            <a:r>
              <a:rPr lang="en-US" dirty="0"/>
              <a:t>X，</a:t>
            </a:r>
            <a:br>
              <a:rPr lang="en-US" dirty="0"/>
            </a:br>
            <a:r>
              <a:rPr lang="ja-JP" altLang="en-US"/>
              <a:t>我们就会执行一种叫做 </a:t>
            </a:r>
            <a:r>
              <a:rPr lang="ja-JP" altLang="en-US" b="1"/>
              <a:t>“</a:t>
            </a:r>
            <a:r>
              <a:rPr lang="en-US" b="1" dirty="0"/>
              <a:t>splaying” </a:t>
            </a:r>
            <a:r>
              <a:rPr lang="ja-JP" altLang="en-US" b="1"/>
              <a:t>的操作</a:t>
            </a:r>
            <a:r>
              <a:rPr lang="ja-JP" altLang="en-US"/>
              <a:t>，也就是通过一系列旋转（</a:t>
            </a:r>
            <a:r>
              <a:rPr lang="en-US" dirty="0" err="1"/>
              <a:t>Zig、Zig-Zig、Zig-Zag</a:t>
            </a:r>
            <a:r>
              <a:rPr lang="en-US" dirty="0"/>
              <a:t>）</a:t>
            </a:r>
            <a:r>
              <a:rPr lang="ja-JP" altLang="en-US"/>
              <a:t>把这个节点 </a:t>
            </a:r>
            <a:r>
              <a:rPr lang="ja-JP" altLang="en-US" b="1"/>
              <a:t>移动到根的位置</a:t>
            </a:r>
            <a:r>
              <a:rPr lang="ja-JP" altLang="en-US"/>
              <a:t>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01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第一种情况：</a:t>
            </a:r>
            <a:r>
              <a:rPr lang="en-US" dirty="0"/>
              <a:t>x </a:t>
            </a:r>
            <a:r>
              <a:rPr lang="ja-JP" altLang="en-US"/>
              <a:t>是根节点（</a:t>
            </a:r>
            <a:r>
              <a:rPr lang="en-US" dirty="0"/>
              <a:t>Root）</a:t>
            </a:r>
          </a:p>
          <a:p>
            <a:r>
              <a:rPr lang="ja-JP" altLang="en-US"/>
              <a:t>第二种情况：</a:t>
            </a:r>
            <a:r>
              <a:rPr lang="en-US" dirty="0"/>
              <a:t>x </a:t>
            </a:r>
            <a:r>
              <a:rPr lang="ja-JP" altLang="en-US"/>
              <a:t>是根的直接子节点（</a:t>
            </a:r>
            <a:r>
              <a:rPr lang="en-US" dirty="0"/>
              <a:t>Child of root）</a:t>
            </a:r>
          </a:p>
          <a:p>
            <a:r>
              <a:rPr lang="ja-JP" altLang="en-US"/>
              <a:t>第三种情况：</a:t>
            </a:r>
            <a:r>
              <a:rPr lang="en-US" dirty="0"/>
              <a:t>x </a:t>
            </a:r>
            <a:r>
              <a:rPr lang="ja-JP" altLang="en-US"/>
              <a:t>既有父节点 </a:t>
            </a:r>
            <a:r>
              <a:rPr lang="en-US" altLang="ja-JP" dirty="0"/>
              <a:t>(</a:t>
            </a:r>
            <a:r>
              <a:rPr lang="en-US" dirty="0"/>
              <a:t>p)，</a:t>
            </a:r>
            <a:r>
              <a:rPr lang="ja-JP" altLang="en-US"/>
              <a:t>也有祖父节点 </a:t>
            </a:r>
            <a:r>
              <a:rPr lang="en-US" altLang="ja-JP" dirty="0"/>
              <a:t>(</a:t>
            </a:r>
            <a:r>
              <a:rPr lang="en-US" dirty="0"/>
              <a:t>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401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当我们访问的节点 </a:t>
            </a:r>
            <a:r>
              <a:rPr lang="en-US" b="1" dirty="0"/>
              <a:t>x </a:t>
            </a:r>
            <a:r>
              <a:rPr lang="ja-JP" altLang="en-US" b="1"/>
              <a:t>本身就是根节点（</a:t>
            </a:r>
            <a:r>
              <a:rPr lang="en-US" b="1" dirty="0"/>
              <a:t>root）</a:t>
            </a:r>
            <a:r>
              <a:rPr lang="en-US" dirty="0"/>
              <a:t>。</a:t>
            </a:r>
          </a:p>
          <a:p>
            <a:endParaRPr lang="en-US" dirty="0"/>
          </a:p>
          <a:p>
            <a:r>
              <a:rPr lang="ja-JP" altLang="en-US"/>
              <a:t>我们执行 </a:t>
            </a:r>
            <a:r>
              <a:rPr lang="en-US" dirty="0"/>
              <a:t>splay </a:t>
            </a:r>
            <a:r>
              <a:rPr lang="ja-JP" altLang="en-US"/>
              <a:t>操作的时候，要做什么呢？什么都不用做！因为 </a:t>
            </a:r>
            <a:r>
              <a:rPr lang="en-US" dirty="0"/>
              <a:t>splaying </a:t>
            </a:r>
            <a:r>
              <a:rPr lang="ja-JP" altLang="en-US"/>
              <a:t>的目标是“把被访问的节点移到根”，而它已经在那儿了，所以直接跳过。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17545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Zig</a:t>
            </a:r>
            <a:r>
              <a:rPr lang="en-US" dirty="0"/>
              <a:t> </a:t>
            </a:r>
            <a:r>
              <a:rPr lang="ja-JP" altLang="en-US"/>
              <a:t>的情况，也就是当要访问的节点 </a:t>
            </a:r>
            <a:r>
              <a:rPr lang="en-US" b="1" dirty="0"/>
              <a:t>x </a:t>
            </a:r>
            <a:r>
              <a:rPr lang="ja-JP" altLang="en-US" b="1"/>
              <a:t>是根的直接子节点</a:t>
            </a:r>
            <a:r>
              <a:rPr lang="en-US" altLang="ja-JP" b="1" dirty="0"/>
              <a:t>.</a:t>
            </a:r>
          </a:p>
          <a:p>
            <a:endParaRPr lang="en-US" altLang="ja-JP" b="1" dirty="0"/>
          </a:p>
          <a:p>
            <a:r>
              <a:rPr lang="ja-JP" altLang="en-US"/>
              <a:t>我们看到，根节点是 </a:t>
            </a:r>
            <a:r>
              <a:rPr lang="en-US" b="1" dirty="0"/>
              <a:t>p</a:t>
            </a:r>
            <a:r>
              <a:rPr lang="en-US" dirty="0"/>
              <a:t>，</a:t>
            </a:r>
            <a:r>
              <a:rPr lang="ja-JP" altLang="en-US"/>
              <a:t>它的左孩子是 </a:t>
            </a:r>
            <a:r>
              <a:rPr lang="en-US" b="1" dirty="0" err="1"/>
              <a:t>x</a:t>
            </a:r>
            <a:r>
              <a:rPr lang="en-US" dirty="0" err="1"/>
              <a:t>。x</a:t>
            </a:r>
            <a:r>
              <a:rPr lang="en-US" dirty="0"/>
              <a:t> </a:t>
            </a:r>
            <a:r>
              <a:rPr lang="ja-JP" altLang="en-US"/>
              <a:t>的子树是 </a:t>
            </a:r>
            <a:r>
              <a:rPr lang="en-US" dirty="0"/>
              <a:t>A </a:t>
            </a:r>
            <a:r>
              <a:rPr lang="ja-JP" altLang="en-US"/>
              <a:t>和 </a:t>
            </a:r>
            <a:r>
              <a:rPr lang="en-US" dirty="0" err="1"/>
              <a:t>B，p</a:t>
            </a:r>
            <a:r>
              <a:rPr lang="en-US" dirty="0"/>
              <a:t> </a:t>
            </a:r>
            <a:r>
              <a:rPr lang="ja-JP" altLang="en-US"/>
              <a:t>的右子树是 </a:t>
            </a:r>
            <a:r>
              <a:rPr lang="en-US" dirty="0"/>
              <a:t>C。</a:t>
            </a:r>
          </a:p>
          <a:p>
            <a:r>
              <a:rPr lang="ja-JP" altLang="en-US"/>
              <a:t>此时我们访问节点 </a:t>
            </a:r>
            <a:r>
              <a:rPr lang="en-US" b="1" dirty="0"/>
              <a:t>x</a:t>
            </a:r>
            <a:r>
              <a:rPr lang="en-US" dirty="0"/>
              <a:t>，</a:t>
            </a:r>
            <a:r>
              <a:rPr lang="ja-JP" altLang="en-US"/>
              <a:t>根据 </a:t>
            </a:r>
            <a:r>
              <a:rPr lang="en-US" dirty="0"/>
              <a:t>splay </a:t>
            </a:r>
            <a:r>
              <a:rPr lang="ja-JP" altLang="en-US"/>
              <a:t>的规则，我们要把 </a:t>
            </a:r>
            <a:r>
              <a:rPr lang="en-US" dirty="0"/>
              <a:t>x “</a:t>
            </a:r>
            <a:r>
              <a:rPr lang="ja-JP" altLang="en-US"/>
              <a:t>伸展”到根的位置。怎么做呢？</a:t>
            </a:r>
            <a:r>
              <a:rPr lang="en-US" altLang="ja-JP" dirty="0"/>
              <a:t>——</a:t>
            </a:r>
            <a:r>
              <a:rPr lang="ja-JP" altLang="en-US" b="1"/>
              <a:t>单旋转（</a:t>
            </a:r>
            <a:r>
              <a:rPr lang="en-US" b="1" dirty="0"/>
              <a:t>single rotation）</a:t>
            </a:r>
            <a:r>
              <a:rPr lang="en-US" dirty="0"/>
              <a:t>。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4009DEB-A5ED-49DA-809F-4D64373B3F6A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247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ED669-E0AE-6BA3-AF9A-919525C9612D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0861336-78B4-27D4-F4BD-746A16AE10CD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9187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0737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655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599" y="210209"/>
            <a:ext cx="8686799" cy="73227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599" y="1142453"/>
            <a:ext cx="8686799" cy="4351338"/>
          </a:xfrm>
        </p:spPr>
        <p:txBody>
          <a:bodyPr/>
          <a:lstStyle>
            <a:lvl1pPr indent="-512064">
              <a:lnSpc>
                <a:spcPct val="100000"/>
              </a:lnSpc>
              <a:spcAft>
                <a:spcPts val="600"/>
              </a:spcAft>
              <a:defRPr/>
            </a:lvl1pPr>
            <a:lvl2pPr indent="-512064">
              <a:lnSpc>
                <a:spcPct val="100000"/>
              </a:lnSpc>
              <a:spcAft>
                <a:spcPts val="600"/>
              </a:spcAft>
              <a:defRPr/>
            </a:lvl2pPr>
            <a:lvl3pPr indent="-512064">
              <a:lnSpc>
                <a:spcPct val="100000"/>
              </a:lnSpc>
              <a:spcAft>
                <a:spcPts val="600"/>
              </a:spcAft>
              <a:defRPr/>
            </a:lvl3pPr>
            <a:lvl4pPr indent="-512064">
              <a:lnSpc>
                <a:spcPct val="100000"/>
              </a:lnSpc>
              <a:spcAft>
                <a:spcPts val="600"/>
              </a:spcAft>
              <a:defRPr/>
            </a:lvl4pPr>
            <a:lvl5pPr indent="-512064">
              <a:lnSpc>
                <a:spcPct val="10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DA8C5D-D891-771A-0F0A-AE2662FB7837}"/>
              </a:ext>
            </a:extLst>
          </p:cNvPr>
          <p:cNvCxnSpPr>
            <a:cxnSpLocks/>
          </p:cNvCxnSpPr>
          <p:nvPr userDrawn="1"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39C5064-4BB9-EB0C-8DC5-773623E5EF51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972739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57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60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833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936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73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9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D0F8C723-035A-4CB3-9C59-1A88DFA1EAFE}" type="datetimeFigureOut">
              <a:rPr lang="en-US" smtClean="0"/>
              <a:t>10/6/25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/>
          <a:lstStyle/>
          <a:p>
            <a:fld id="{5FF07A74-BFA3-49F9-A82A-B452F8E04B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3245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5A67AF-63DF-E2CB-F423-825D0DCE534E}"/>
              </a:ext>
            </a:extLst>
          </p:cNvPr>
          <p:cNvSpPr/>
          <p:nvPr userDrawn="1"/>
        </p:nvSpPr>
        <p:spPr>
          <a:xfrm>
            <a:off x="0" y="6595110"/>
            <a:ext cx="9144000" cy="262889"/>
          </a:xfrm>
          <a:prstGeom prst="rect">
            <a:avLst/>
          </a:prstGeom>
          <a:solidFill>
            <a:srgbClr val="007B3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500" dirty="0">
                <a:latin typeface="Comic Sans MS" panose="030F0902030302020204" pitchFamily="66" charset="0"/>
              </a:rPr>
              <a:t>CSCE 2110 – Foundations of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2663635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b="0" i="0" kern="1200">
          <a:solidFill>
            <a:srgbClr val="007B3B"/>
          </a:solidFill>
          <a:latin typeface="Comic Sans MS" panose="030F0902030302020204" pitchFamily="66" charset="0"/>
          <a:ea typeface="+mj-ea"/>
          <a:cs typeface="+mj-cs"/>
        </a:defRPr>
      </a:lvl1pPr>
    </p:titleStyle>
    <p:bodyStyle>
      <a:lvl1pPr marL="512064" indent="-512064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1pPr>
      <a:lvl2pPr marL="9601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Courier New" panose="02070309020205020404" pitchFamily="49" charset="0"/>
        <a:buChar char="o"/>
        <a:defRPr sz="24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2pPr>
      <a:lvl3pPr marL="141732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Wingdings" pitchFamily="2" charset="2"/>
        <a:buChar char="Ø"/>
        <a:defRPr sz="20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3pPr>
      <a:lvl4pPr marL="1088136" indent="0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4pPr>
      <a:lvl5pPr marL="2057400" indent="-512064" algn="l" defTabSz="914400" rtl="0" eaLnBrk="1" latinLnBrk="0" hangingPunct="1">
        <a:lnSpc>
          <a:spcPct val="10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Comic Sans MS" panose="030F0902030302020204" pitchFamily="66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307178" y="1073782"/>
            <a:ext cx="8529640" cy="15464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CSCE 2110</a:t>
            </a:r>
          </a:p>
          <a:p>
            <a:pPr algn="ctr"/>
            <a:r>
              <a:rPr lang="en-US" sz="4400" dirty="0">
                <a:solidFill>
                  <a:srgbClr val="007B3B"/>
                </a:solidFill>
                <a:latin typeface="Comic Sans MS" panose="030F0902030302020204" pitchFamily="66" charset="0"/>
              </a:rPr>
              <a:t>Foundations of Data Structures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411478" y="2648826"/>
            <a:ext cx="82296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6DB69BA-A1E7-4F07-9D08-D763F6B04D39}"/>
              </a:ext>
            </a:extLst>
          </p:cNvPr>
          <p:cNvSpPr/>
          <p:nvPr/>
        </p:nvSpPr>
        <p:spPr>
          <a:xfrm>
            <a:off x="411478" y="2880655"/>
            <a:ext cx="8229600" cy="10966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3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CCEBE78-77FD-B2B5-CD92-55083FFCD9B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181"/>
          <a:stretch>
            <a:fillRect/>
          </a:stretch>
        </p:blipFill>
        <p:spPr>
          <a:xfrm>
            <a:off x="39758" y="33326"/>
            <a:ext cx="1736034" cy="76654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6D17CAC6-7204-609B-0CF1-012AC8AE5635}"/>
              </a:ext>
            </a:extLst>
          </p:cNvPr>
          <p:cNvSpPr/>
          <p:nvPr/>
        </p:nvSpPr>
        <p:spPr>
          <a:xfrm>
            <a:off x="728204" y="513806"/>
            <a:ext cx="5355203" cy="41919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b="1" dirty="0">
                <a:solidFill>
                  <a:srgbClr val="007B3B"/>
                </a:solidFill>
                <a:latin typeface="Comic Sans MS" panose="030F0902030302020204" pitchFamily="66" charset="0"/>
              </a:rPr>
              <a:t>University of North Texas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4B9DEC-C764-1C8F-128D-E9AF47B96227}"/>
              </a:ext>
            </a:extLst>
          </p:cNvPr>
          <p:cNvSpPr/>
          <p:nvPr/>
        </p:nvSpPr>
        <p:spPr>
          <a:xfrm>
            <a:off x="152399" y="909926"/>
            <a:ext cx="8800011" cy="121771"/>
          </a:xfrm>
          <a:prstGeom prst="rect">
            <a:avLst/>
          </a:prstGeom>
          <a:solidFill>
            <a:srgbClr val="F3F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8961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(LL, RR) Grandchild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EDA1F883-8E58-4D31-9272-87DF065EA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7214" y="2445422"/>
            <a:ext cx="7989570" cy="4033249"/>
          </a:xfrm>
          <a:prstGeom prst="rect">
            <a:avLst/>
          </a:prstGeom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362BA5A0-9FCA-8AA8-9C5A-45AC75DF58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123"/>
            <a:ext cx="8229600" cy="53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Zig-Zig</a:t>
            </a:r>
          </a:p>
          <a:p>
            <a:pPr lvl="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Lef—left: two right rotations on x</a:t>
            </a:r>
          </a:p>
          <a:p>
            <a:pPr lvl="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Right-right: two left rotations on x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8517970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(LR, RL) Grandchild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5123"/>
            <a:ext cx="8229600" cy="5375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Zig-Zag</a:t>
            </a: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Left-right: first left then right rotations on x</a:t>
            </a: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Right-left: first right then left 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rotations on x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18A2B2-0596-4F86-B703-ADC19342C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2814900"/>
            <a:ext cx="8229599" cy="3480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3312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Operations: Find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4"/>
            <a:ext cx="8229600" cy="13548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the node in normal BST manner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the node to the root</a:t>
            </a: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532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171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Find(6)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E3BF3DA-B464-44D8-BAF5-4D8BE1CE5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000" y="1690287"/>
            <a:ext cx="6065997" cy="4225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207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495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… still splaying …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0C31FCF-346B-432A-B8F3-6059880F2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8104" y="1663004"/>
            <a:ext cx="5470592" cy="4611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2187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981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… 6 splayed out!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A1777D-6282-48BB-B7F0-0FE0350E7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091" y="1663976"/>
            <a:ext cx="5377815" cy="374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755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0008"/>
            <a:ext cx="8229600" cy="11667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Find (4)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it Again!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D66423-2365-4FF1-900E-EF9F31A25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5451" y="2123076"/>
            <a:ext cx="5713095" cy="406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7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Example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E129D549-AC45-49D3-A146-5BD7108E07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9751" y="1024869"/>
            <a:ext cx="8229600" cy="5105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… 4 splayed out!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803D116-D6E6-44D0-A987-55F8B9B7C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118" y="1662356"/>
            <a:ext cx="5699761" cy="404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5693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Analyzing Calls to a Data Structure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72610"/>
            <a:ext cx="8686798" cy="4820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Some algorithms involve repeated calls to one or more data structures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Example: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repeatedly insert keys into a dynamic array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repeatedly remove the smallest key from the heap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When analyzing the running time of the overall algorithm, need to sum  up the time spent in all the calls to the data structure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When different calls take different times, how can we accurately  calculate the total time?</a:t>
            </a:r>
          </a:p>
        </p:txBody>
      </p:sp>
    </p:spTree>
    <p:extLst>
      <p:ext uri="{BB962C8B-B14F-4D97-AF65-F5344CB8AC3E}">
        <p14:creationId xmlns:p14="http://schemas.microsoft.com/office/powerpoint/2010/main" val="5132737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Amortized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80622"/>
            <a:ext cx="8686798" cy="51520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Purpose is to accurately compute the total time spent in executing a  sequence of operations on a data structure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Three different approaches:</a:t>
            </a:r>
          </a:p>
          <a:p>
            <a:pPr lvl="1" indent="-3429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902030302020204" pitchFamily="66" charset="0"/>
              </a:rPr>
              <a:t>aggregate method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 brute force</a:t>
            </a:r>
          </a:p>
          <a:p>
            <a:pPr lvl="1" indent="-3429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902030302020204" pitchFamily="66" charset="0"/>
              </a:rPr>
              <a:t>accounting method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 assign costs to each operation so that it is easy to sum them up  while still ensuring that result is accurate</a:t>
            </a:r>
          </a:p>
          <a:p>
            <a:pPr lvl="1" indent="-3429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lang="en-US" altLang="en-US" sz="2000" dirty="0">
                <a:solidFill>
                  <a:srgbClr val="FF00FF"/>
                </a:solidFill>
                <a:latin typeface="Comic Sans MS" panose="030F0902030302020204" pitchFamily="66" charset="0"/>
              </a:rPr>
              <a:t>potential method</a:t>
            </a: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: a more sophisticated version of the accounting method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In Amortized Analysis, we analyze a sequence of operations and  guarantee a worst-case average time which is lower than the worst-  case time of a particular expensive operation.</a:t>
            </a:r>
          </a:p>
        </p:txBody>
      </p:sp>
    </p:spTree>
    <p:extLst>
      <p:ext uri="{BB962C8B-B14F-4D97-AF65-F5344CB8AC3E}">
        <p14:creationId xmlns:p14="http://schemas.microsoft.com/office/powerpoint/2010/main" val="366112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172"/>
            <a:ext cx="8229600" cy="308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insertion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find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deletion</a:t>
            </a:r>
          </a:p>
        </p:txBody>
      </p:sp>
    </p:spTree>
    <p:extLst>
      <p:ext uri="{BB962C8B-B14F-4D97-AF65-F5344CB8AC3E}">
        <p14:creationId xmlns:p14="http://schemas.microsoft.com/office/powerpoint/2010/main" val="23070546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Dynamic Array Insertion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object 4">
            <a:extLst>
              <a:ext uri="{FF2B5EF4-FFF2-40B4-BE49-F238E27FC236}">
                <a16:creationId xmlns:a16="http://schemas.microsoft.com/office/drawing/2014/main" id="{CB9FAF72-D385-4097-A379-350050A714DF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91268" y="1112874"/>
            <a:ext cx="7161461" cy="512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94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 Algorithm Analysis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3"/>
            <a:ext cx="8686799" cy="39151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Worst case time is O(n)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Amortized time for all operations is O(log n)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latin typeface="Comic Sans MS" panose="030F0902030302020204" pitchFamily="66" charset="0"/>
              </a:rPr>
              <a:t>a sequence of M operations on an n-node splay tree takes O(M log n) time.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latin typeface="Comic Sans MS" panose="030F0902030302020204" pitchFamily="66" charset="0"/>
              </a:rPr>
              <a:t>Maybe not now, but soon, and for the rest of the operations</a:t>
            </a:r>
          </a:p>
        </p:txBody>
      </p:sp>
    </p:spTree>
    <p:extLst>
      <p:ext uri="{BB962C8B-B14F-4D97-AF65-F5344CB8AC3E}">
        <p14:creationId xmlns:p14="http://schemas.microsoft.com/office/powerpoint/2010/main" val="34441315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Why Splaying Helps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102927"/>
            <a:ext cx="8686799" cy="35175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If a node on the access path is at depth 𝑑 before the splay, it’s final depth ≤ 3 + 𝑑/2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Exceptions are the root, the child of the root, and the node splayed</a:t>
            </a:r>
            <a:endParaRPr lang="en-US" altLang="en-US" sz="2200" dirty="0"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Overall, nodes which are below nodes on the access path tend to  move closer to the root</a:t>
            </a:r>
          </a:p>
        </p:txBody>
      </p:sp>
    </p:spTree>
    <p:extLst>
      <p:ext uri="{BB962C8B-B14F-4D97-AF65-F5344CB8AC3E}">
        <p14:creationId xmlns:p14="http://schemas.microsoft.com/office/powerpoint/2010/main" val="2009655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 Insert and Delete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59375"/>
            <a:ext cx="8686799" cy="42670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Insert x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Insert x as normal then splay x to root.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Delete x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Find x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Splay x to root and remove it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Splay the max in the left subtree to the root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altLang="en-US" sz="2200" dirty="0">
                <a:solidFill>
                  <a:schemeClr val="tx1"/>
                </a:solidFill>
                <a:latin typeface="Comic Sans MS" panose="030F0902030302020204" pitchFamily="66" charset="0"/>
              </a:rPr>
              <a:t>Attach the right subtree to the new root of the left subtree.</a:t>
            </a:r>
          </a:p>
        </p:txBody>
      </p:sp>
    </p:spTree>
    <p:extLst>
      <p:ext uri="{BB962C8B-B14F-4D97-AF65-F5344CB8AC3E}">
        <p14:creationId xmlns:p14="http://schemas.microsoft.com/office/powerpoint/2010/main" val="21595110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 Insert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F40C4C3C-4FB6-4636-846C-9ED8BE5A3C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36019"/>
            <a:ext cx="8564561" cy="1025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Inserting in order 1, 2, 3, …, 8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Without self-adjustment</a:t>
            </a:r>
          </a:p>
          <a:p>
            <a:pPr marL="0" marR="0" lvl="0" indent="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lang="en-US" altLang="en-US" sz="2400" dirty="0">
              <a:solidFill>
                <a:schemeClr val="tx1"/>
              </a:solidFill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8FEFBC-6AC5-459A-A80C-F357248269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942" y="2061861"/>
            <a:ext cx="6619875" cy="3400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185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With Self-Adjustment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46DC2CD8-CA13-43DD-9D3E-2C18DB6138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4900" y="1162701"/>
            <a:ext cx="7034197" cy="401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712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With Self-Adjustment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ECB4E4C5-F171-4F86-AA21-DC02D1AFF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4" y="1198918"/>
            <a:ext cx="7067550" cy="24479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3E4C746-1CFA-48A1-828A-D27ABE098F6E}"/>
              </a:ext>
            </a:extLst>
          </p:cNvPr>
          <p:cNvSpPr txBox="1"/>
          <p:nvPr/>
        </p:nvSpPr>
        <p:spPr>
          <a:xfrm>
            <a:off x="554354" y="4292189"/>
            <a:ext cx="80352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omic Sans MS" panose="030F0902030302020204" pitchFamily="66" charset="0"/>
              </a:rPr>
              <a:t>Each Insert takes O(1) time therefore O(n) time for n Insert!!</a:t>
            </a:r>
          </a:p>
        </p:txBody>
      </p:sp>
    </p:spTree>
    <p:extLst>
      <p:ext uri="{BB962C8B-B14F-4D97-AF65-F5344CB8AC3E}">
        <p14:creationId xmlns:p14="http://schemas.microsoft.com/office/powerpoint/2010/main" val="12183569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Example Deletion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9F84B96B-C1F6-4AD9-87D5-72A1686D11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184" y="1160385"/>
            <a:ext cx="7687629" cy="4755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6557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Summary of Search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3">
            <a:extLst>
              <a:ext uri="{FF2B5EF4-FFF2-40B4-BE49-F238E27FC236}">
                <a16:creationId xmlns:a16="http://schemas.microsoft.com/office/drawing/2014/main" id="{3401E9A3-3DAC-4987-874C-CA279C1863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599" y="1048220"/>
            <a:ext cx="8686799" cy="5151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Problem with Binary Search Trees: Must keep tree balanced to allow  fast access to stored items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AVL trees: Insert/Delete operations keep tree balanced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trees: Repeated Find operations produce balanced trees</a:t>
            </a: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400" dirty="0">
                <a:solidFill>
                  <a:schemeClr val="tx1"/>
                </a:solidFill>
                <a:latin typeface="Comic Sans MS" panose="030F0902030302020204" pitchFamily="66" charset="0"/>
              </a:rPr>
              <a:t>Splay trees are very effective search trees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relatively simple: no extra fields required</a:t>
            </a:r>
          </a:p>
          <a:p>
            <a:pPr lvl="1" indent="-342900" defTabSz="914400">
              <a:buFont typeface="Courier New" panose="02070309020205020404" pitchFamily="49" charset="0"/>
              <a:buChar char="o"/>
              <a:defRPr/>
            </a:pPr>
            <a:r>
              <a:rPr lang="en-US" sz="2200" dirty="0">
                <a:latin typeface="Comic Sans MS" panose="030F0902030302020204" pitchFamily="66" charset="0"/>
              </a:rPr>
              <a:t>excellent locality properties:</a:t>
            </a:r>
          </a:p>
          <a:p>
            <a:pPr marL="1333500" lvl="2" indent="-533400" defTabSz="914400">
              <a:buFont typeface="Wingdings" pitchFamily="2" charset="2"/>
              <a:buChar char="Ø"/>
              <a:defRPr/>
            </a:pP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frequently accessed keys are cheap to find (near top of tree)</a:t>
            </a:r>
          </a:p>
          <a:p>
            <a:pPr marL="1333500" lvl="2" indent="-533400" defTabSz="914400">
              <a:buFont typeface="Wingdings" pitchFamily="2" charset="2"/>
              <a:buChar char="Ø"/>
              <a:defRPr/>
            </a:pPr>
            <a:r>
              <a:rPr lang="en-US" altLang="en-US" dirty="0">
                <a:solidFill>
                  <a:schemeClr val="tx1"/>
                </a:solidFill>
                <a:latin typeface="Comic Sans MS" panose="030F0902030302020204" pitchFamily="66" charset="0"/>
              </a:rPr>
              <a:t>infrequently accessed keys stay out of the way (near bottom of tree)</a:t>
            </a:r>
          </a:p>
        </p:txBody>
      </p:sp>
    </p:spTree>
    <p:extLst>
      <p:ext uri="{BB962C8B-B14F-4D97-AF65-F5344CB8AC3E}">
        <p14:creationId xmlns:p14="http://schemas.microsoft.com/office/powerpoint/2010/main" val="1895880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9AF3D6F-85A4-AB17-9EA6-2F073D4C4B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7B1DD55-D698-E579-F72A-A85ED3FD383F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Contents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173F695-4FA4-F21A-E80F-A82310194C78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DC24449D-B4D4-83DC-462A-8FBA92DDD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47172"/>
            <a:ext cx="8229600" cy="3089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insertion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find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deletion</a:t>
            </a:r>
          </a:p>
          <a:p>
            <a:pPr marR="0" lvl="1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running time analysis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Binary Trees</a:t>
            </a:r>
          </a:p>
        </p:txBody>
      </p:sp>
    </p:spTree>
    <p:extLst>
      <p:ext uri="{BB962C8B-B14F-4D97-AF65-F5344CB8AC3E}">
        <p14:creationId xmlns:p14="http://schemas.microsoft.com/office/powerpoint/2010/main" val="818772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Self adjusting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3"/>
            <a:ext cx="8686798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Ordinary binary search trees have no balance conditions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What you get from insertion order is it</a:t>
            </a:r>
          </a:p>
          <a:p>
            <a:pPr marL="400050" lvl="1" indent="0" defTabSz="914400">
              <a:buNone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Balanced trees like AVL trees enforce a balance condition when nodes change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Tree is always balanced after an insert or delete</a:t>
            </a:r>
          </a:p>
          <a:p>
            <a:pPr marL="933450" lvl="1" indent="-533400" defTabSz="914400">
              <a:buFont typeface="Garamond" panose="02020404030301010803" pitchFamily="18" charset="0"/>
              <a:buChar char="―"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anose="030F0902030302020204" pitchFamily="66" charset="0"/>
              </a:rPr>
              <a:t>Self-adjusting trees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get reorganized over time </a:t>
            </a: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Comic Sans MS" panose="030F0902030302020204" pitchFamily="66" charset="0"/>
              </a:rPr>
              <a:t>as nodes are accessed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mic Sans MS" panose="030F0902030302020204" pitchFamily="66" charset="0"/>
              </a:rPr>
              <a:t>Tree adjusts after insert, delete, or find</a:t>
            </a:r>
          </a:p>
        </p:txBody>
      </p:sp>
    </p:spTree>
    <p:extLst>
      <p:ext uri="{BB962C8B-B14F-4D97-AF65-F5344CB8AC3E}">
        <p14:creationId xmlns:p14="http://schemas.microsoft.com/office/powerpoint/2010/main" val="1151602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388FB1D-C248-40EC-A6B4-5C4683E2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86056"/>
            <a:ext cx="9144000" cy="171943"/>
          </a:xfrm>
          <a:prstGeom prst="rect">
            <a:avLst/>
          </a:prstGeom>
        </p:spPr>
      </p:pic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9474"/>
            <a:ext cx="8686798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Splay trees are tree structures that: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Are not perfectly balanced all the time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Data most recently accessed is near the root. (principle of locality; 80-20 “rule”)</a:t>
            </a:r>
          </a:p>
          <a:p>
            <a:pPr marL="933450" lvl="1" indent="-533400" defTabSz="914400">
              <a:buFont typeface="Garamond" panose="02020404030301010803" pitchFamily="18" charset="0"/>
              <a:buChar char="―"/>
              <a:defRPr/>
            </a:pPr>
            <a:endParaRPr kumimoji="0" lang="en-US" altLang="en-US" sz="22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  <a:p>
            <a:pPr marL="533400" marR="0" lvl="0" indent="-533400" algn="l" defTabSz="914400" rtl="0" eaLnBrk="1" fontAlgn="base" latinLnBrk="0" hangingPunct="1"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The procedure: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After node X is accessed, perform “splaying” operations to bring X to the root of the tree.</a:t>
            </a:r>
          </a:p>
          <a:p>
            <a:pPr marL="933450" lvl="1" indent="-533400" defTabSz="914400">
              <a:buFont typeface="Courier New" panose="02070309020205020404" pitchFamily="49" charset="0"/>
              <a:buChar char="o"/>
              <a:defRPr/>
            </a:pPr>
            <a:r>
              <a:rPr kumimoji="0" lang="en-US" altLang="en-US" sz="22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Do this in a way that leaves the tree more balanced as a whole</a:t>
            </a:r>
          </a:p>
        </p:txBody>
      </p:sp>
    </p:spTree>
    <p:extLst>
      <p:ext uri="{BB962C8B-B14F-4D97-AF65-F5344CB8AC3E}">
        <p14:creationId xmlns:p14="http://schemas.microsoft.com/office/powerpoint/2010/main" val="1508043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 Tree Idea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27BD9FF-786C-4956-B3DA-BEEAE7A08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051" y="1075396"/>
            <a:ext cx="8686799" cy="496197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BDE29B2-3E10-4CB3-83F9-27A839CF0118}"/>
              </a:ext>
            </a:extLst>
          </p:cNvPr>
          <p:cNvSpPr/>
          <p:nvPr/>
        </p:nvSpPr>
        <p:spPr>
          <a:xfrm>
            <a:off x="262051" y="1070746"/>
            <a:ext cx="3543300" cy="3894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3940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Splaying Cases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11392"/>
            <a:ext cx="8229600" cy="31041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Node being accessed (x) is: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Root (no rotation)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Child of root (single rotation)</a:t>
            </a:r>
          </a:p>
          <a:p>
            <a:pPr marL="533400" marR="0" lvl="0" indent="-5334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Has both parent (p) and grandparent (g)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Zig-zig pattern: g → p → x is left-left or right-right (double rotations)</a:t>
            </a:r>
            <a:r>
              <a:rPr kumimoji="0" lang="en-US" altLang="en-US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  </a:t>
            </a:r>
          </a:p>
          <a:p>
            <a:pPr marL="933450" lvl="1" indent="-533400" defTabSz="914400">
              <a:lnSpc>
                <a:spcPct val="120000"/>
              </a:lnSpc>
              <a:buFont typeface="Courier New" panose="02070309020205020404" pitchFamily="49" charset="0"/>
              <a:buChar char="o"/>
              <a:defRPr/>
            </a:pP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Zig-zag pattern: g → p → x is left-right or right-left (double rotations)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74FFB8-4F50-408C-95C3-6B61209641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3" y="4470642"/>
            <a:ext cx="1714501" cy="2039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C56B55F-4C81-4589-B31A-E11F47E0F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96653" y="4455729"/>
            <a:ext cx="1642659" cy="20391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B848A68-664E-4317-8F6E-D966A8C015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3601" y="4455729"/>
            <a:ext cx="1714501" cy="20454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1B84FD1-7982-4568-97B4-4A85AC061C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2391" y="4432044"/>
            <a:ext cx="1610706" cy="206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863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Root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2644"/>
            <a:ext cx="8229600" cy="5988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Do nothing (that was easy!) </a:t>
            </a:r>
          </a:p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endParaRPr kumimoji="0" lang="en-US" altLang="en-US" sz="24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CB2F9-301C-4E48-B9A3-A47938C12A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390" y="1781686"/>
            <a:ext cx="7475220" cy="2903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2814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CE12115-B5CE-453C-967D-DFFC315D5FB5}"/>
              </a:ext>
            </a:extLst>
          </p:cNvPr>
          <p:cNvSpPr/>
          <p:nvPr/>
        </p:nvSpPr>
        <p:spPr>
          <a:xfrm>
            <a:off x="228600" y="171943"/>
            <a:ext cx="8686799" cy="7658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rgbClr val="007B3B"/>
                </a:solidFill>
                <a:latin typeface="Comic Sans MS" panose="030F0902030302020204" pitchFamily="66" charset="0"/>
              </a:rPr>
              <a:t>Access Child of Root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E2FFFAB-39EF-4ACC-9EF6-A3A1475FC4D4}"/>
              </a:ext>
            </a:extLst>
          </p:cNvPr>
          <p:cNvCxnSpPr>
            <a:cxnSpLocks/>
          </p:cNvCxnSpPr>
          <p:nvPr/>
        </p:nvCxnSpPr>
        <p:spPr>
          <a:xfrm>
            <a:off x="228600" y="942486"/>
            <a:ext cx="8686800" cy="0"/>
          </a:xfrm>
          <a:prstGeom prst="line">
            <a:avLst/>
          </a:prstGeom>
          <a:ln w="38100">
            <a:solidFill>
              <a:srgbClr val="007B3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3">
            <a:extLst>
              <a:ext uri="{FF2B5EF4-FFF2-40B4-BE49-F238E27FC236}">
                <a16:creationId xmlns:a16="http://schemas.microsoft.com/office/drawing/2014/main" id="{C9BA43C0-27C4-4A58-9D1F-7EDEA597D2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064499"/>
            <a:ext cx="8229600" cy="60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0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None/>
              <a:tabLst/>
              <a:defRPr/>
            </a:pPr>
            <a:r>
              <a:rPr kumimoji="0" lang="en-US" altLang="en-US" sz="24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Zig (AVL single rotation)</a:t>
            </a: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If </a:t>
            </a:r>
            <a:r>
              <a:rPr kumimoji="0" lang="en-US" altLang="en-US" sz="200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anose="030F0902030302020204" pitchFamily="66" charset="0"/>
              </a:rPr>
              <a:t>x is the right child: single left rotation</a:t>
            </a:r>
          </a:p>
          <a:p>
            <a:pPr marR="0" lvl="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altLang="en-US" sz="2000" dirty="0">
                <a:solidFill>
                  <a:schemeClr val="tx1"/>
                </a:solidFill>
                <a:latin typeface="Comic Sans MS" panose="030F0902030302020204" pitchFamily="66" charset="0"/>
              </a:rPr>
              <a:t>If x is the left child: single right rotation</a:t>
            </a:r>
            <a:endParaRPr kumimoji="0" lang="en-US" altLang="en-US" sz="200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anose="030F0902030302020204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AB2646D-4319-4103-904B-986843ABB4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00" y="2704397"/>
            <a:ext cx="8031798" cy="3466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1656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f4b8a2-ad4f-41b5-9a91-284d2cc38f56}" enabled="1" method="Standard" siteId="{70de1992-07c6-480f-a318-a1afcba03983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1766</TotalTime>
  <Words>1438</Words>
  <Application>Microsoft Macintosh PowerPoint</Application>
  <PresentationFormat>On-screen Show (4:3)</PresentationFormat>
  <Paragraphs>149</Paragraphs>
  <Slides>28</Slides>
  <Notes>7</Notes>
  <HiddenSlides>6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Comic Sans MS</vt:lpstr>
      <vt:lpstr>Courier New</vt:lpstr>
      <vt:lpstr>Garamond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Fan, Heng</dc:creator>
  <cp:lastModifiedBy>Fan, Heng</cp:lastModifiedBy>
  <cp:revision>840</cp:revision>
  <dcterms:created xsi:type="dcterms:W3CDTF">2021-08-20T15:15:54Z</dcterms:created>
  <dcterms:modified xsi:type="dcterms:W3CDTF">2025-10-06T10:54:26Z</dcterms:modified>
</cp:coreProperties>
</file>