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58" r:id="rId3"/>
    <p:sldId id="537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34" r:id="rId27"/>
    <p:sldId id="535" r:id="rId28"/>
    <p:sldId id="536" r:id="rId2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3B"/>
    <a:srgbClr val="0000FF"/>
    <a:srgbClr val="FF40FF"/>
    <a:srgbClr val="F3F9F1"/>
    <a:srgbClr val="3F458C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6"/>
    <p:restoredTop sz="96164" autoAdjust="0"/>
  </p:normalViewPr>
  <p:slideViewPr>
    <p:cSldViewPr snapToGrid="0">
      <p:cViewPr varScale="1">
        <p:scale>
          <a:sx n="122" d="100"/>
          <a:sy n="122" d="100"/>
        </p:scale>
        <p:origin x="1600" y="19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520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E435B-D58D-C7F1-C74D-23B1F1BD62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B904A-88DE-067F-7418-9DD45A39C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48CA8-9278-4B40-937F-6E3C2BF581C1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CCDA5-B1A6-4AF3-5667-F194D325FD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A8D12-E6F9-71FD-0A73-04D0644701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4C1E7-8652-8742-8547-1B34AC506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0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34DB6FDB-1F14-42DA-810B-CC9ECC19F56C}" type="datetimeFigureOut">
              <a:rPr lang="en-US" smtClean="0"/>
              <a:pPr/>
              <a:t>10/6/25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24009DEB-A5ED-49DA-809F-4D64373B3F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3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29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ED669-E0AE-6BA3-AF9A-919525C9612D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61336-78B4-27D4-F4BD-746A16AE10CD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10209"/>
            <a:ext cx="8686799" cy="7322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142453"/>
            <a:ext cx="8686799" cy="4351338"/>
          </a:xfrm>
        </p:spPr>
        <p:txBody>
          <a:bodyPr/>
          <a:lstStyle>
            <a:lvl1pPr indent="-512064">
              <a:lnSpc>
                <a:spcPct val="100000"/>
              </a:lnSpc>
              <a:spcAft>
                <a:spcPts val="600"/>
              </a:spcAft>
              <a:defRPr/>
            </a:lvl1pPr>
            <a:lvl2pPr indent="-512064">
              <a:lnSpc>
                <a:spcPct val="100000"/>
              </a:lnSpc>
              <a:spcAft>
                <a:spcPts val="600"/>
              </a:spcAft>
              <a:defRPr/>
            </a:lvl2pPr>
            <a:lvl3pPr indent="-512064">
              <a:lnSpc>
                <a:spcPct val="100000"/>
              </a:lnSpc>
              <a:spcAft>
                <a:spcPts val="600"/>
              </a:spcAft>
              <a:defRPr/>
            </a:lvl3pPr>
            <a:lvl4pPr indent="-512064">
              <a:lnSpc>
                <a:spcPct val="100000"/>
              </a:lnSpc>
              <a:spcAft>
                <a:spcPts val="600"/>
              </a:spcAft>
              <a:defRPr/>
            </a:lvl4pPr>
            <a:lvl5pPr indent="-512064"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DA8C5D-D891-771A-0F0A-AE2662FB7837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9C5064-4BB9-EB0C-8DC5-773623E5EF51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9727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5A67AF-63DF-E2CB-F423-825D0DCE534E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6636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007B3B"/>
          </a:solidFill>
          <a:latin typeface="Comic Sans MS" panose="030F0902030302020204" pitchFamily="66" charset="0"/>
          <a:ea typeface="+mj-ea"/>
          <a:cs typeface="+mj-cs"/>
        </a:defRPr>
      </a:lvl1pPr>
    </p:titleStyle>
    <p:bodyStyle>
      <a:lvl1pPr marL="512064" indent="-512064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1pPr>
      <a:lvl2pPr marL="9601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Courier New" panose="02070309020205020404" pitchFamily="49" charset="0"/>
        <a:buChar char="o"/>
        <a:defRPr sz="24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2pPr>
      <a:lvl3pPr marL="14173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Ø"/>
        <a:defRPr sz="20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3pPr>
      <a:lvl4pPr marL="1088136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4pPr>
      <a:lvl5pPr marL="205740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307178" y="1073782"/>
            <a:ext cx="8529640" cy="1546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CSCE 2110</a:t>
            </a:r>
          </a:p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Foundations of Data Structures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411478" y="2648826"/>
            <a:ext cx="82296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B69BA-A1E7-4F07-9D08-D763F6B04D39}"/>
              </a:ext>
            </a:extLst>
          </p:cNvPr>
          <p:cNvSpPr/>
          <p:nvPr/>
        </p:nvSpPr>
        <p:spPr>
          <a:xfrm>
            <a:off x="411478" y="2880655"/>
            <a:ext cx="8229600" cy="1096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dirty="0">
                <a:solidFill>
                  <a:schemeClr val="tx1"/>
                </a:solidFill>
                <a:latin typeface="Comic Sans MS" panose="030F0902030302020204" pitchFamily="66" charset="0"/>
              </a:rPr>
              <a:t>Splay Tree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CEBE78-77FD-B2B5-CD92-55083FFC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81"/>
          <a:stretch>
            <a:fillRect/>
          </a:stretch>
        </p:blipFill>
        <p:spPr>
          <a:xfrm>
            <a:off x="39758" y="33326"/>
            <a:ext cx="1736034" cy="7665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17CAC6-7204-609B-0CF1-012AC8AE5635}"/>
              </a:ext>
            </a:extLst>
          </p:cNvPr>
          <p:cNvSpPr/>
          <p:nvPr/>
        </p:nvSpPr>
        <p:spPr>
          <a:xfrm>
            <a:off x="728204" y="513806"/>
            <a:ext cx="5355203" cy="41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B3B"/>
                </a:solidFill>
                <a:latin typeface="Comic Sans MS" panose="030F0902030302020204" pitchFamily="66" charset="0"/>
              </a:rPr>
              <a:t>University of North Texas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4B9DEC-C764-1C8F-128D-E9AF47B96227}"/>
              </a:ext>
            </a:extLst>
          </p:cNvPr>
          <p:cNvSpPr/>
          <p:nvPr/>
        </p:nvSpPr>
        <p:spPr>
          <a:xfrm>
            <a:off x="152399" y="909926"/>
            <a:ext cx="8800011" cy="121771"/>
          </a:xfrm>
          <a:prstGeom prst="rect">
            <a:avLst/>
          </a:prstGeom>
          <a:solidFill>
            <a:srgbClr val="F3F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Access (LL, RR) Grandchild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DA1F883-8E58-4D31-9272-87DF065E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4" y="1746175"/>
            <a:ext cx="7989570" cy="4033249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362BA5A0-9FCA-8AA8-9C5A-45AC75DF5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5123"/>
            <a:ext cx="8229600" cy="53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Zig-Zag</a:t>
            </a:r>
          </a:p>
        </p:txBody>
      </p:sp>
    </p:spTree>
    <p:extLst>
      <p:ext uri="{BB962C8B-B14F-4D97-AF65-F5344CB8AC3E}">
        <p14:creationId xmlns:p14="http://schemas.microsoft.com/office/powerpoint/2010/main" val="85179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Access (LR, RL) Grandchild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5123"/>
            <a:ext cx="8229600" cy="53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Zig-Zag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8A2B2-0596-4F86-B703-ADC19342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85346"/>
            <a:ext cx="8229599" cy="348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 Operations: Find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E129D549-AC45-49D3-A146-5BD7108E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9474"/>
            <a:ext cx="8229600" cy="1354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Find the node in normal BST manner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Splay the node to the root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Are not perfectly balanced all the time</a:t>
            </a:r>
          </a:p>
        </p:txBody>
      </p:sp>
    </p:spTree>
    <p:extLst>
      <p:ext uri="{BB962C8B-B14F-4D97-AF65-F5344CB8AC3E}">
        <p14:creationId xmlns:p14="http://schemas.microsoft.com/office/powerpoint/2010/main" val="181532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Splaying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E129D549-AC45-49D3-A146-5BD7108E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7171"/>
            <a:ext cx="8229600" cy="51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Find(6)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BF3DA-B464-44D8-BAF5-4D8BE1CE5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00" y="1690287"/>
            <a:ext cx="6065997" cy="422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0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Splaying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E129D549-AC45-49D3-A146-5BD7108E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7495"/>
            <a:ext cx="8229600" cy="51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… still splaying 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C31FCF-346B-432A-B8F3-6059880F2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04" y="1663004"/>
            <a:ext cx="5470592" cy="46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1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Splaying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E129D549-AC45-49D3-A146-5BD7108E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7981"/>
            <a:ext cx="8229600" cy="51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… 6 splayed out!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1777D-6282-48BB-B7F0-0FE0350E7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91" y="1663976"/>
            <a:ext cx="5377815" cy="37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75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Splaying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E129D549-AC45-49D3-A146-5BD7108E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30008"/>
            <a:ext cx="8229600" cy="116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Find (4)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Splay it Again!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D66423-2365-4FF1-900E-EF9F31A25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451" y="2123076"/>
            <a:ext cx="5713095" cy="40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Splaying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E129D549-AC45-49D3-A146-5BD7108E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51" y="1024869"/>
            <a:ext cx="8229600" cy="51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… 4 splayed out!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3D116-D6E6-44D0-A987-55F8B9B7C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18" y="1662356"/>
            <a:ext cx="5699761" cy="40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6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Analyzing Calls to a Data Structure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F40C4C3C-4FB6-4636-846C-9ED8BE5A3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72610"/>
            <a:ext cx="8686798" cy="482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Some algorithms involve repeated calls to one or more data structures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Example: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repeatedly insert keys into a dynamic array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repeatedly remove the smallest key from the heap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When analyzing the running time of the overall algorithm, need to sum  up the time spent in all the calls to the data structure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When different calls take different times, how can we accurately  calculate the total time?</a:t>
            </a:r>
          </a:p>
        </p:txBody>
      </p:sp>
    </p:spTree>
    <p:extLst>
      <p:ext uri="{BB962C8B-B14F-4D97-AF65-F5344CB8AC3E}">
        <p14:creationId xmlns:p14="http://schemas.microsoft.com/office/powerpoint/2010/main" val="513273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Amortized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F40C4C3C-4FB6-4636-846C-9ED8BE5A3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80622"/>
            <a:ext cx="8686798" cy="515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Purpose is to accurately compute the total time spent in executing a  sequence of operations on a data structure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Three different approaches:</a:t>
            </a:r>
          </a:p>
          <a:p>
            <a:pPr lvl="1" indent="-3429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srgbClr val="FF00FF"/>
                </a:solidFill>
                <a:latin typeface="Comic Sans MS" panose="030F0902030302020204" pitchFamily="66" charset="0"/>
              </a:rPr>
              <a:t>aggregate method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: brute force</a:t>
            </a:r>
          </a:p>
          <a:p>
            <a:pPr lvl="1" indent="-3429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srgbClr val="FF00FF"/>
                </a:solidFill>
                <a:latin typeface="Comic Sans MS" panose="030F0902030302020204" pitchFamily="66" charset="0"/>
              </a:rPr>
              <a:t>accounting method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: assign costs to each operation so that it is easy to sum them up  while still ensuring that result is accurate</a:t>
            </a:r>
          </a:p>
          <a:p>
            <a:pPr lvl="1" indent="-3429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srgbClr val="FF00FF"/>
                </a:solidFill>
                <a:latin typeface="Comic Sans MS" panose="030F0902030302020204" pitchFamily="66" charset="0"/>
              </a:rPr>
              <a:t>potential method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: a more sophisticated version of the accounting method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In Amortized Analysis, we analyze a sequence of operations and  guarantee a worst-case average time which is lower than the worst-  case time of a particular expensive operation.</a:t>
            </a:r>
          </a:p>
        </p:txBody>
      </p:sp>
    </p:spTree>
    <p:extLst>
      <p:ext uri="{BB962C8B-B14F-4D97-AF65-F5344CB8AC3E}">
        <p14:creationId xmlns:p14="http://schemas.microsoft.com/office/powerpoint/2010/main" val="366112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Contents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7172"/>
            <a:ext cx="8229600" cy="308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Splay tree</a:t>
            </a:r>
          </a:p>
          <a:p>
            <a:pPr marR="0" lvl="1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insertion</a:t>
            </a:r>
          </a:p>
          <a:p>
            <a:pPr marR="0" lvl="1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find</a:t>
            </a:r>
          </a:p>
          <a:p>
            <a:pPr marR="0" lvl="1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deletion</a:t>
            </a:r>
          </a:p>
        </p:txBody>
      </p:sp>
    </p:spTree>
    <p:extLst>
      <p:ext uri="{BB962C8B-B14F-4D97-AF65-F5344CB8AC3E}">
        <p14:creationId xmlns:p14="http://schemas.microsoft.com/office/powerpoint/2010/main" val="230705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Dynamic Array Insertion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ject 4">
            <a:extLst>
              <a:ext uri="{FF2B5EF4-FFF2-40B4-BE49-F238E27FC236}">
                <a16:creationId xmlns:a16="http://schemas.microsoft.com/office/drawing/2014/main" id="{CB9FAF72-D385-4097-A379-350050A714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268" y="1112874"/>
            <a:ext cx="7161461" cy="512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4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 Tree Algorithm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F40C4C3C-4FB6-4636-846C-9ED8BE5A3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9473"/>
            <a:ext cx="8686799" cy="391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Worst case time is O(n)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Amortized time for all operations is O(log n)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latin typeface="Comic Sans MS" panose="030F0902030302020204" pitchFamily="66" charset="0"/>
              </a:rPr>
              <a:t>a sequence of M operations on an n-node splay tree takes O(M log n) time.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latin typeface="Comic Sans MS" panose="030F0902030302020204" pitchFamily="66" charset="0"/>
              </a:rPr>
              <a:t>Maybe not now, but soon, and for the rest of the operations</a:t>
            </a:r>
          </a:p>
        </p:txBody>
      </p:sp>
    </p:spTree>
    <p:extLst>
      <p:ext uri="{BB962C8B-B14F-4D97-AF65-F5344CB8AC3E}">
        <p14:creationId xmlns:p14="http://schemas.microsoft.com/office/powerpoint/2010/main" val="3444131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Why Splaying Helps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F40C4C3C-4FB6-4636-846C-9ED8BE5A3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102927"/>
            <a:ext cx="8686799" cy="351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If a node on the access path is at depth 𝑑 before the splay, it’s final depth ≤ 3 + 𝑑/2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latin typeface="Comic Sans MS" panose="030F0902030302020204" pitchFamily="66" charset="0"/>
              </a:rPr>
              <a:t>Exceptions are the root, the child of the root, and the node splayed</a:t>
            </a:r>
            <a:endParaRPr lang="en-US" altLang="en-US" sz="2200" dirty="0"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Overall, nodes which are below nodes on the access path tend to  move closer to the root</a:t>
            </a:r>
          </a:p>
        </p:txBody>
      </p:sp>
    </p:spTree>
    <p:extLst>
      <p:ext uri="{BB962C8B-B14F-4D97-AF65-F5344CB8AC3E}">
        <p14:creationId xmlns:p14="http://schemas.microsoft.com/office/powerpoint/2010/main" val="2009655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 Tree Insert and Delete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F40C4C3C-4FB6-4636-846C-9ED8BE5A3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059375"/>
            <a:ext cx="8686799" cy="4267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Insert x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latin typeface="Comic Sans MS" panose="030F0902030302020204" pitchFamily="66" charset="0"/>
              </a:rPr>
              <a:t>Insert x as normal then splay x to root.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Delete x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Find x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Splay x to root and remove it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Splay the max in the left subtree to the root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Attach the right subtree to the new root of the left subtree.</a:t>
            </a:r>
          </a:p>
        </p:txBody>
      </p:sp>
    </p:spTree>
    <p:extLst>
      <p:ext uri="{BB962C8B-B14F-4D97-AF65-F5344CB8AC3E}">
        <p14:creationId xmlns:p14="http://schemas.microsoft.com/office/powerpoint/2010/main" val="2159511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Example Insert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F40C4C3C-4FB6-4636-846C-9ED8BE5A3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36019"/>
            <a:ext cx="8564561" cy="1025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Inserting in order 1, 2, 3, …, 8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Without self-adjustment</a:t>
            </a: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FEFBC-6AC5-459A-A80C-F35724826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42" y="2061861"/>
            <a:ext cx="66198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With Self-Adjustment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6DC2CD8-CA13-43DD-9D3E-2C18DB613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00" y="1162701"/>
            <a:ext cx="7034197" cy="401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12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With Self-Adjustment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CB4E4C5-F171-4F86-AA21-DC02D1AFF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4" y="1198918"/>
            <a:ext cx="7067550" cy="244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4C746-1CFA-48A1-828A-D27ABE098F6E}"/>
              </a:ext>
            </a:extLst>
          </p:cNvPr>
          <p:cNvSpPr txBox="1"/>
          <p:nvPr/>
        </p:nvSpPr>
        <p:spPr>
          <a:xfrm>
            <a:off x="554354" y="4292189"/>
            <a:ext cx="80352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902030302020204" pitchFamily="66" charset="0"/>
              </a:rPr>
              <a:t>Each Insert takes O(1) time therefore O(n) time for n Insert!!</a:t>
            </a:r>
          </a:p>
        </p:txBody>
      </p:sp>
    </p:spTree>
    <p:extLst>
      <p:ext uri="{BB962C8B-B14F-4D97-AF65-F5344CB8AC3E}">
        <p14:creationId xmlns:p14="http://schemas.microsoft.com/office/powerpoint/2010/main" val="1218356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Example Deletion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F84B96B-C1F6-4AD9-87D5-72A1686D1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84" y="1160385"/>
            <a:ext cx="7687629" cy="475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55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Summary of Search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3401E9A3-3DAC-4987-874C-CA279C186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048220"/>
            <a:ext cx="8686799" cy="5151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Problem with Binary Search Trees: Must keep tree balanced to allow  fast access to stored items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AVL trees: Insert/Delete operations keep tree balanced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Splay trees: Repeated Find operations produce balanced trees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Splay trees are very effective search trees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latin typeface="Comic Sans MS" panose="030F0902030302020204" pitchFamily="66" charset="0"/>
              </a:rPr>
              <a:t>relatively simple: no extra fields required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latin typeface="Comic Sans MS" panose="030F0902030302020204" pitchFamily="66" charset="0"/>
              </a:rPr>
              <a:t>excellent locality properties:</a:t>
            </a:r>
          </a:p>
          <a:p>
            <a:pPr marL="1333500" lvl="2" indent="-533400" defTabSz="914400">
              <a:buFont typeface="Wingdings" pitchFamily="2" charset="2"/>
              <a:buChar char="Ø"/>
              <a:defRPr/>
            </a:pPr>
            <a:r>
              <a:rPr lang="en-US" altLang="en-US" dirty="0">
                <a:solidFill>
                  <a:schemeClr val="tx1"/>
                </a:solidFill>
                <a:latin typeface="Comic Sans MS" panose="030F0902030302020204" pitchFamily="66" charset="0"/>
              </a:rPr>
              <a:t>frequently accessed keys are cheap to find (near top of tree)</a:t>
            </a:r>
          </a:p>
          <a:p>
            <a:pPr marL="1333500" lvl="2" indent="-533400" defTabSz="914400">
              <a:buFont typeface="Wingdings" pitchFamily="2" charset="2"/>
              <a:buChar char="Ø"/>
              <a:defRPr/>
            </a:pPr>
            <a:r>
              <a:rPr lang="en-US" altLang="en-US" dirty="0">
                <a:solidFill>
                  <a:schemeClr val="tx1"/>
                </a:solidFill>
                <a:latin typeface="Comic Sans MS" panose="030F0902030302020204" pitchFamily="66" charset="0"/>
              </a:rPr>
              <a:t>infrequently accessed keys stay out of the way (near bottom of tree)</a:t>
            </a:r>
          </a:p>
        </p:txBody>
      </p:sp>
    </p:spTree>
    <p:extLst>
      <p:ext uri="{BB962C8B-B14F-4D97-AF65-F5344CB8AC3E}">
        <p14:creationId xmlns:p14="http://schemas.microsoft.com/office/powerpoint/2010/main" val="189588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9AF3D6F-85A4-AB17-9EA6-2F073D4C4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B1DD55-D698-E579-F72A-A85ED3FD383F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Contents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73F695-4FA4-F21A-E80F-A82310194C78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DC24449D-B4D4-83DC-462A-8FBA92DDD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7172"/>
            <a:ext cx="8229600" cy="308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Splay tree</a:t>
            </a:r>
          </a:p>
          <a:p>
            <a:pPr marR="0" lvl="1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insertion</a:t>
            </a:r>
          </a:p>
          <a:p>
            <a:pPr marR="0" lvl="1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find</a:t>
            </a:r>
          </a:p>
          <a:p>
            <a:pPr marR="0" lvl="1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deletion</a:t>
            </a:r>
          </a:p>
          <a:p>
            <a:pPr marR="0" lvl="1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running time analysis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Binary Trees</a:t>
            </a:r>
          </a:p>
        </p:txBody>
      </p:sp>
    </p:spTree>
    <p:extLst>
      <p:ext uri="{BB962C8B-B14F-4D97-AF65-F5344CB8AC3E}">
        <p14:creationId xmlns:p14="http://schemas.microsoft.com/office/powerpoint/2010/main" val="81877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Self adjusting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9473"/>
            <a:ext cx="8686798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Ordinary binary search trees have no balance conditions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What you get from insertion order is it</a:t>
            </a:r>
          </a:p>
          <a:p>
            <a:pPr marL="400050" lvl="1" indent="0" defTabSz="914400">
              <a:buNone/>
              <a:defRPr/>
            </a:pP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Balanced trees like AVL trees enforce a balance condition when nodes change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Tree is always balanced after an insert or delete</a:t>
            </a:r>
          </a:p>
          <a:p>
            <a:pPr marL="933450" lvl="1" indent="-533400" defTabSz="914400">
              <a:buFont typeface="Garamond" panose="02020404030301010803" pitchFamily="18" charset="0"/>
              <a:buChar char="―"/>
              <a:defRPr/>
            </a:pP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mic Sans MS" panose="030F0902030302020204" pitchFamily="66" charset="0"/>
              </a:rPr>
              <a:t>Self-adjusting trees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get reorganized over time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mic Sans MS" panose="030F0902030302020204" pitchFamily="66" charset="0"/>
              </a:rPr>
              <a:t>as nodes are accessed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Tree adjusts after insert, delete, or find</a:t>
            </a:r>
          </a:p>
        </p:txBody>
      </p:sp>
    </p:spTree>
    <p:extLst>
      <p:ext uri="{BB962C8B-B14F-4D97-AF65-F5344CB8AC3E}">
        <p14:creationId xmlns:p14="http://schemas.microsoft.com/office/powerpoint/2010/main" val="115160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9474"/>
            <a:ext cx="8686798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Splay trees are tree structures that: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Are not perfectly balanced all the time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Data most recently accessed is near the root. (principle of locality; 80-20 “rule”)</a:t>
            </a:r>
          </a:p>
          <a:p>
            <a:pPr marL="933450" lvl="1" indent="-533400" defTabSz="914400">
              <a:buFont typeface="Garamond" panose="02020404030301010803" pitchFamily="18" charset="0"/>
              <a:buChar char="―"/>
              <a:defRPr/>
            </a:pP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procedure: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After node X is accessed, perform “splaying” operations to bring X to the root of the tree.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Do this in a way that leaves the tree more balanced as a whole</a:t>
            </a:r>
          </a:p>
        </p:txBody>
      </p:sp>
    </p:spTree>
    <p:extLst>
      <p:ext uri="{BB962C8B-B14F-4D97-AF65-F5344CB8AC3E}">
        <p14:creationId xmlns:p14="http://schemas.microsoft.com/office/powerpoint/2010/main" val="150804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 Tree Idea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27BD9FF-786C-4956-B3DA-BEEAE7A0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51" y="1075396"/>
            <a:ext cx="8686799" cy="49619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DE29B2-3E10-4CB3-83F9-27A839CF0118}"/>
              </a:ext>
            </a:extLst>
          </p:cNvPr>
          <p:cNvSpPr/>
          <p:nvPr/>
        </p:nvSpPr>
        <p:spPr>
          <a:xfrm>
            <a:off x="262051" y="1070746"/>
            <a:ext cx="3543300" cy="389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9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Splaying Cases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78627"/>
            <a:ext cx="8229600" cy="310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Node being accessed (x) is: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Root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Child of root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Has both parent (p) and grandparent (g)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Zig-zig pattern: g → p → x is left-left or right-right  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Zig-zag pattern: g → p → x is left-right or right-left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4FFB8-4F50-408C-95C3-6B6120964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63" y="3865527"/>
            <a:ext cx="1714501" cy="2039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6B55F-4C81-4589-B31A-E11F47E0F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653" y="3917849"/>
            <a:ext cx="1642659" cy="2039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848A68-664E-4317-8F6E-D966A8C01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601" y="3917849"/>
            <a:ext cx="1714501" cy="20454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B84FD1-7982-4568-97B4-4A85AC061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2391" y="3880717"/>
            <a:ext cx="1610706" cy="206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6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Access Root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2644"/>
            <a:ext cx="8229600" cy="59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Do nothing (that was easy!)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CB2F9-301C-4E48-B9A3-A47938C12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" y="1781686"/>
            <a:ext cx="7475220" cy="290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1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Access Child of Root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4499"/>
            <a:ext cx="8229600" cy="60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Zig (AVL single rotation)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2646D-4319-4103-904B-986843ABB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1" y="1794692"/>
            <a:ext cx="8031798" cy="346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6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1727</TotalTime>
  <Words>772</Words>
  <Application>Microsoft Macintosh PowerPoint</Application>
  <PresentationFormat>On-screen Show (4:3)</PresentationFormat>
  <Paragraphs>114</Paragraphs>
  <Slides>28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Aptos</vt:lpstr>
      <vt:lpstr>Arial</vt:lpstr>
      <vt:lpstr>Comic Sans MS</vt:lpstr>
      <vt:lpstr>Courier New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Heng</dc:creator>
  <cp:lastModifiedBy>Fan, Heng</cp:lastModifiedBy>
  <cp:revision>826</cp:revision>
  <dcterms:created xsi:type="dcterms:W3CDTF">2021-08-20T15:15:54Z</dcterms:created>
  <dcterms:modified xsi:type="dcterms:W3CDTF">2025-10-06T10:09:26Z</dcterms:modified>
</cp:coreProperties>
</file>