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26"/>
  </p:notesMasterIdLst>
  <p:sldIdLst>
    <p:sldId id="319" r:id="rId5"/>
    <p:sldId id="320" r:id="rId6"/>
    <p:sldId id="350" r:id="rId7"/>
    <p:sldId id="391" r:id="rId8"/>
    <p:sldId id="355" r:id="rId9"/>
    <p:sldId id="369" r:id="rId10"/>
    <p:sldId id="370" r:id="rId11"/>
    <p:sldId id="381" r:id="rId12"/>
    <p:sldId id="371" r:id="rId13"/>
    <p:sldId id="382" r:id="rId14"/>
    <p:sldId id="356" r:id="rId15"/>
    <p:sldId id="367" r:id="rId16"/>
    <p:sldId id="390" r:id="rId17"/>
    <p:sldId id="368" r:id="rId18"/>
    <p:sldId id="383" r:id="rId19"/>
    <p:sldId id="365" r:id="rId20"/>
    <p:sldId id="388" r:id="rId21"/>
    <p:sldId id="389" r:id="rId22"/>
    <p:sldId id="363" r:id="rId23"/>
    <p:sldId id="384" r:id="rId24"/>
    <p:sldId id="38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tha GOTTIPATI" initials="SG" lastIdx="2" clrIdx="0">
    <p:extLst>
      <p:ext uri="{19B8F6BF-5375-455C-9EA6-DF929625EA0E}">
        <p15:presenceInfo xmlns:p15="http://schemas.microsoft.com/office/powerpoint/2012/main" userId="S::sgottipati@smu.edu.sg::13a88606-54de-43f0-b865-9010635a859d" providerId="AD"/>
      </p:ext>
    </p:extLst>
  </p:cmAuthor>
  <p:cmAuthor id="2" name="JIANG Lingxiao" initials="JL" lastIdx="1" clrIdx="1">
    <p:extLst>
      <p:ext uri="{19B8F6BF-5375-455C-9EA6-DF929625EA0E}">
        <p15:presenceInfo xmlns:p15="http://schemas.microsoft.com/office/powerpoint/2012/main" userId="S-1-5-21-701957773-1426065679-1648912389-16067" providerId="AD"/>
      </p:ext>
    </p:extLst>
  </p:cmAuthor>
  <p:cmAuthor id="3" name="JIANG Lingxiao" initials="JL [2]" lastIdx="1" clrIdx="2">
    <p:extLst>
      <p:ext uri="{19B8F6BF-5375-455C-9EA6-DF929625EA0E}">
        <p15:presenceInfo xmlns:p15="http://schemas.microsoft.com/office/powerpoint/2012/main" userId="S::lxjiang@smu.edu.sg::1042c31d-ca89-4d94-b38a-2df9a89516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DDDDDD"/>
    <a:srgbClr val="C692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532F9-80D0-42A4-B3D6-53EAC5BC0943}" v="1" dt="2021-01-06T14:04:46.369"/>
    <p1510:client id="{8262AEAF-10F9-8BD5-12D6-4ECA401A3126}" v="10" dt="2021-01-07T06:34:34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51" autoAdjust="0"/>
  </p:normalViewPr>
  <p:slideViewPr>
    <p:cSldViewPr showGuides="1">
      <p:cViewPr varScale="1">
        <p:scale>
          <a:sx n="58" d="100"/>
          <a:sy n="58" d="100"/>
        </p:scale>
        <p:origin x="1504" y="56"/>
      </p:cViewPr>
      <p:guideLst>
        <p:guide orient="horz" pos="768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47" d="100"/>
          <a:sy n="47" d="100"/>
        </p:scale>
        <p:origin x="1860" y="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eylang_Road" TargetMode="External"/><Relationship Id="rId3" Type="http://schemas.openxmlformats.org/officeDocument/2006/relationships/hyperlink" Target="https://en.wikipedia.org/wiki/Central_Expressway,_Singapore" TargetMode="External"/><Relationship Id="rId7" Type="http://schemas.openxmlformats.org/officeDocument/2006/relationships/hyperlink" Target="https://en.wikipedia.org/wiki/East_Coast_Parkway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Viaduct" TargetMode="External"/><Relationship Id="rId5" Type="http://schemas.openxmlformats.org/officeDocument/2006/relationships/hyperlink" Target="https://en.wikipedia.org/wiki/Serangoon_Road" TargetMode="External"/><Relationship Id="rId4" Type="http://schemas.openxmlformats.org/officeDocument/2006/relationships/hyperlink" Target="https://en.wikipedia.org/wiki/Thomson_Road,_Singapore" TargetMode="External"/><Relationship Id="rId9" Type="http://schemas.openxmlformats.org/officeDocument/2006/relationships/hyperlink" Target="https://en.wikipedia.org/wiki/Nicoll_Highway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67C1D344-50A1-4798-B980-67D8421F7236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4542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9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8B65053B-CB17-4686-9399-461FB73B441F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6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14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Real-time online processing happens immediately e.g. payment</a:t>
            </a:r>
          </a:p>
          <a:p>
            <a:r>
              <a:rPr lang="en-SG" dirty="0"/>
              <a:t>Offline processing is performed in batches e.g. delivery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05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two challenges</a:t>
            </a:r>
            <a:r>
              <a:rPr lang="en-SG" baseline="0" dirty="0"/>
              <a:t> will be addressed as part of the course learning outcomes by following </a:t>
            </a:r>
            <a:r>
              <a:rPr lang="en-US" baseline="0" dirty="0"/>
              <a:t>a methodical approach to develop a service-oriented architecture for building enterprise solutions</a:t>
            </a:r>
          </a:p>
          <a:p>
            <a:r>
              <a:rPr lang="en-SG" baseline="0" dirty="0"/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126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A6455AC5-AFA7-4486-A82D-AA6258F6DB13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91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5EA7F555-57BE-45B4-B7EB-58FE855F28E6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93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Among various factors, may consider the two challenges mentioned earlier for pros/cons:</a:t>
            </a:r>
          </a:p>
          <a:p>
            <a:r>
              <a:rPr lang="en-US" dirty="0"/>
              <a:t>Is it easy to be adaptable to changing requirements?</a:t>
            </a:r>
          </a:p>
          <a:p>
            <a:r>
              <a:rPr lang="en-US" dirty="0"/>
              <a:t>Is it easy to enable data exchange among various kinds of applications?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12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5EA7F555-57BE-45B4-B7EB-58FE855F28E6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54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</a:t>
            </a:r>
            <a:r>
              <a:rPr lang="en-US" baseline="0" dirty="0"/>
              <a:t> </a:t>
            </a:r>
            <a:r>
              <a:rPr lang="en-US" dirty="0"/>
              <a:t>In some cases, the implementation of an ERP gantry along a road may move the traffic to smaller roads. One instance of this is that the ERP gantry along the </a:t>
            </a:r>
            <a:r>
              <a:rPr lang="en-US" dirty="0">
                <a:hlinkClick r:id="rId3" tooltip="Central Expressway, Singapore"/>
              </a:rPr>
              <a:t>Central Expressway</a:t>
            </a:r>
            <a:r>
              <a:rPr lang="en-US" dirty="0"/>
              <a:t> (CTE) has been said to have caused traffic to increase substantially in north-south trunk roads, such as along the </a:t>
            </a:r>
            <a:r>
              <a:rPr lang="en-US" dirty="0">
                <a:hlinkClick r:id="rId4" tooltip="Thomson Road, Singapore"/>
              </a:rPr>
              <a:t>Thomson Road</a:t>
            </a:r>
            <a:r>
              <a:rPr lang="en-US" dirty="0"/>
              <a:t> and </a:t>
            </a:r>
            <a:r>
              <a:rPr lang="en-US" dirty="0">
                <a:hlinkClick r:id="rId5" tooltip="Serangoon Road"/>
              </a:rPr>
              <a:t>Serangoon Road</a:t>
            </a:r>
            <a:r>
              <a:rPr lang="en-US" dirty="0"/>
              <a:t> corridors. The rising traffic prompted the LTA to add a gantry along Thomson Road, while Upper Serangoon Road's capacity was increased somewhat with the building of a new </a:t>
            </a:r>
            <a:r>
              <a:rPr lang="en-US" dirty="0">
                <a:hlinkClick r:id="rId6" tooltip="Viaduct"/>
              </a:rPr>
              <a:t>viaduct</a:t>
            </a:r>
            <a:r>
              <a:rPr lang="en-US" dirty="0"/>
              <a:t>. Similarly, the ERP gantry on the </a:t>
            </a:r>
            <a:r>
              <a:rPr lang="en-US" dirty="0">
                <a:hlinkClick r:id="rId7" tooltip="East Coast Parkway"/>
              </a:rPr>
              <a:t>East Coast Parkway</a:t>
            </a:r>
            <a:r>
              <a:rPr lang="en-US" dirty="0"/>
              <a:t>'s west-bound carriageway was said to have led to increased traffic on </a:t>
            </a:r>
            <a:r>
              <a:rPr lang="en-US" dirty="0" err="1">
                <a:hlinkClick r:id="rId8" tooltip="Geylang Road"/>
              </a:rPr>
              <a:t>Geylang</a:t>
            </a:r>
            <a:r>
              <a:rPr lang="en-US" dirty="0">
                <a:hlinkClick r:id="rId8" tooltip="Geylang Road"/>
              </a:rPr>
              <a:t> Road</a:t>
            </a:r>
            <a:r>
              <a:rPr lang="en-US" dirty="0"/>
              <a:t> and </a:t>
            </a:r>
            <a:r>
              <a:rPr lang="en-US" dirty="0">
                <a:hlinkClick r:id="rId9" tooltip="Nicoll Highway"/>
              </a:rPr>
              <a:t>Nicoll Highway</a:t>
            </a:r>
            <a:r>
              <a:rPr lang="en-US" dirty="0"/>
              <a:t>, where ERP gantries were also placed subsequently.</a:t>
            </a:r>
          </a:p>
          <a:p>
            <a:r>
              <a:rPr lang="en-US" dirty="0"/>
              <a:t>ERP 2.0 with satellites and on-street equipment may enable distance-based</a:t>
            </a:r>
            <a:r>
              <a:rPr lang="en-US" baseline="0" dirty="0"/>
              <a:t> fee charging. </a:t>
            </a:r>
            <a:r>
              <a:rPr lang="en-US" dirty="0"/>
              <a:t>From November 2023, LTA is progressively installing new On-Board Units (OBUs) in vehicles: https://onemotoring.lta.gov.sg/content/onemotoring/home/driving/ERP/erp-2-0.html 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D46863-3A68-4F0A-8161-E949CCB4705E}" type="slidenum">
              <a:rPr lang="en-GB" altLang="zh-CN" smtClean="0"/>
              <a:pPr>
                <a:defRPr/>
              </a:pPr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991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dirty="0"/>
              <a:t>Business</a:t>
            </a:r>
            <a:r>
              <a:rPr lang="en-SG" baseline="0" dirty="0"/>
              <a:t> Process definition: cf. IS210 Business Process Analysis and Solutioning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7442CDFC-ECEB-49D4-B707-1C35B4975112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6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We treat IT systems (and simply, systems) as a synonym of enterprise applications.</a:t>
            </a:r>
          </a:p>
          <a:p>
            <a:endParaRPr lang="en-SG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6B409429-8127-4445-A9BA-F0998CFBF408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2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4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DA9F37B8-018E-499E-AB05-FA2DE0E4FCB4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7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"service" here means a general kind of service, not just the software service that we will talk about later in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3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HPB:</a:t>
            </a:r>
            <a:r>
              <a:rPr lang="en-GB" baseline="0" dirty="0"/>
              <a:t> Health Promotion Board. It issues health award points for buying healthy food from NTUC</a:t>
            </a:r>
            <a:endParaRPr lang="en-GB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FCFDF5F0-7626-422B-A426-EBCFE4532E22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3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Enterprise applications may be referred to as IT Systems, IT applications, software systems, software programs, etc.</a:t>
            </a:r>
          </a:p>
          <a:p>
            <a:r>
              <a:rPr lang="en-SG" dirty="0"/>
              <a:t>We don't talk about hardware in this course,</a:t>
            </a:r>
            <a:r>
              <a:rPr lang="en-SG" baseline="0" dirty="0"/>
              <a:t> although hardware can be part of enterprise ecosystems.</a:t>
            </a:r>
          </a:p>
          <a:p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9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F68F3546-09EB-42B9-AB8C-0AF7F9FCC242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0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/>
              <a:t>EI-IS301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17" descr="FOS_H">
            <a:extLst>
              <a:ext uri="{FF2B5EF4-FFF2-40B4-BE49-F238E27FC236}">
                <a16:creationId xmlns:a16="http://schemas.microsoft.com/office/drawing/2014/main" id="{483F8D4B-49C6-4D8C-A6DC-B34EF6AAE2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146" y="392782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E12AE8-7B40-4F57-91E0-40E088B6E6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656" t="18045" r="80741" b="18222"/>
          <a:stretch/>
        </p:blipFill>
        <p:spPr>
          <a:xfrm>
            <a:off x="607904" y="467576"/>
            <a:ext cx="2222887" cy="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1AB16449-47C9-4145-9014-7EA15568CF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3F494CE8-03A1-4CA5-96AC-AC8BC465A5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98C13A7-ABA3-45CD-A9EB-9E1D2D46FE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32613C3A-6A67-45E8-A192-D614905FBB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794AAF94-FB01-4790-8965-308C781F33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3D249D1D-47EC-4AC4-A775-33A482AE86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FD4C257-0C90-461C-BEB9-6D57D07E95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>
            <a:extLst>
              <a:ext uri="{FF2B5EF4-FFF2-40B4-BE49-F238E27FC236}">
                <a16:creationId xmlns:a16="http://schemas.microsoft.com/office/drawing/2014/main" id="{4B59F3D4-6B8D-4FA1-8480-1BC824BC54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D37559AF-03C0-49A0-8D52-D8CF46A774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 descr="FOS_H">
            <a:extLst>
              <a:ext uri="{FF2B5EF4-FFF2-40B4-BE49-F238E27FC236}">
                <a16:creationId xmlns:a16="http://schemas.microsoft.com/office/drawing/2014/main" id="{C28619A9-8034-4FA3-BC20-D8CAD8BCD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334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8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ESD-IS213</a:t>
            </a:r>
          </a:p>
        </p:txBody>
      </p:sp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F41AAA2F-A74C-42F5-BBE2-BDA312C937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EC7CA9-8DC0-42A7-9DC4-E2BFF8AC51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656" t="18045" r="80741" b="18222"/>
          <a:stretch/>
        </p:blipFill>
        <p:spPr>
          <a:xfrm>
            <a:off x="40024" y="6400357"/>
            <a:ext cx="695267" cy="235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://www.lta.gov.s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3044" y="2590800"/>
            <a:ext cx="8697912" cy="954107"/>
          </a:xfrm>
        </p:spPr>
        <p:txBody>
          <a:bodyPr/>
          <a:lstStyle/>
          <a:p>
            <a:pPr eaLnBrk="1" hangingPunct="1"/>
            <a:r>
              <a:rPr lang="en-GB" dirty="0"/>
              <a:t>Enterprise Applications and Business Processes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SG" dirty="0"/>
              <a:t>Interactions among Enterprise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activity performed by a person in an enterprise can affect other parts of the enterprise or other enterprises according to the business processes</a:t>
            </a:r>
          </a:p>
          <a:p>
            <a:pPr lvl="1"/>
            <a:r>
              <a:rPr lang="en-GB" sz="2200" dirty="0"/>
              <a:t>Examples: CFO views the financial statement that aggregates data from Account Payable Manager, Account Receivable Manager; delivery notices may trigger reactions from the courier's systems; etc.</a:t>
            </a:r>
          </a:p>
          <a:p>
            <a:r>
              <a:rPr lang="en-GB" dirty="0"/>
              <a:t>Enterprise applications supporting the activities </a:t>
            </a:r>
            <a:r>
              <a:rPr lang="en-GB" b="1" dirty="0"/>
              <a:t>need to interact and collaborate</a:t>
            </a:r>
            <a:r>
              <a:rPr lang="en-GB" dirty="0"/>
              <a:t>.</a:t>
            </a:r>
          </a:p>
          <a:p>
            <a:r>
              <a:rPr lang="en-GB" dirty="0"/>
              <a:t>The same application can be </a:t>
            </a:r>
            <a:r>
              <a:rPr lang="en-GB" b="1" dirty="0"/>
              <a:t>(re)used</a:t>
            </a:r>
            <a:r>
              <a:rPr lang="en-GB" dirty="0"/>
              <a:t> to support different activities in different business processes</a:t>
            </a:r>
          </a:p>
          <a:p>
            <a:pPr lvl="1"/>
            <a:r>
              <a:rPr lang="en-GB" sz="2200" dirty="0"/>
              <a:t>Example: the Excel file for tracking cash flow can be used for financial statement generation too.</a:t>
            </a:r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90784-DCB7-41BE-A423-2D4DDCEAB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20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pPr eaLnBrk="1" hangingPunct="1"/>
            <a:r>
              <a:rPr lang="en-GB" sz="2400" dirty="0"/>
              <a:t>Role of Enterprise Applications in Business Process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762000"/>
            <a:ext cx="8704262" cy="5791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GB" b="1" dirty="0"/>
              <a:t>An activity</a:t>
            </a:r>
            <a:r>
              <a:rPr lang="en-GB" dirty="0"/>
              <a:t> (can be interactive or automated) in a business process often </a:t>
            </a:r>
            <a:r>
              <a:rPr lang="en-GB" b="1" dirty="0"/>
              <a:t>needs supports from enterprise applications</a:t>
            </a:r>
            <a:endParaRPr lang="en-GB" dirty="0"/>
          </a:p>
          <a:p>
            <a:pPr eaLnBrk="1" hangingPunct="1"/>
            <a:r>
              <a:rPr lang="en-GB" dirty="0"/>
              <a:t>An enterprise application is to support various activities in various business processes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In the context of a business process, an</a:t>
            </a:r>
            <a:r>
              <a:rPr lang="en-GB" b="1" dirty="0"/>
              <a:t> enterprise application </a:t>
            </a:r>
            <a:r>
              <a:rPr lang="en-GB" dirty="0"/>
              <a:t>can</a:t>
            </a:r>
          </a:p>
          <a:p>
            <a:pPr lvl="1" eaLnBrk="1" hangingPunct="1"/>
            <a:r>
              <a:rPr lang="en-GB" dirty="0"/>
              <a:t>Provide interface for a user to perform a business activity</a:t>
            </a:r>
          </a:p>
          <a:p>
            <a:pPr lvl="1" eaLnBrk="1" hangingPunct="1"/>
            <a:r>
              <a:rPr lang="en-GB" dirty="0"/>
              <a:t>Apply pre-defined business rules (logic) to process input data</a:t>
            </a:r>
          </a:p>
          <a:p>
            <a:pPr lvl="1" eaLnBrk="1" hangingPunct="1"/>
            <a:r>
              <a:rPr lang="en-GB" dirty="0" err="1"/>
              <a:t>Analyze</a:t>
            </a:r>
            <a:r>
              <a:rPr lang="en-GB" dirty="0"/>
              <a:t> data</a:t>
            </a:r>
          </a:p>
          <a:p>
            <a:pPr lvl="1" eaLnBrk="1" hangingPunct="1"/>
            <a:r>
              <a:rPr lang="en-GB" dirty="0"/>
              <a:t>Produce new data</a:t>
            </a:r>
          </a:p>
          <a:p>
            <a:pPr lvl="1" eaLnBrk="1" hangingPunct="1"/>
            <a:r>
              <a:rPr lang="en-GB" dirty="0"/>
              <a:t>Store data</a:t>
            </a:r>
          </a:p>
          <a:p>
            <a:pPr lvl="1" eaLnBrk="1" hangingPunct="1"/>
            <a:r>
              <a:rPr lang="en-GB" dirty="0"/>
              <a:t>Retrieve data</a:t>
            </a:r>
          </a:p>
          <a:p>
            <a:pPr lvl="1" eaLnBrk="1" hangingPunct="1"/>
            <a:r>
              <a:rPr lang="en-SG" dirty="0"/>
              <a:t>Send </a:t>
            </a:r>
            <a:r>
              <a:rPr lang="en-GB" dirty="0"/>
              <a:t>data</a:t>
            </a:r>
            <a:r>
              <a:rPr lang="en-SG" dirty="0"/>
              <a:t> to another application</a:t>
            </a:r>
            <a:endParaRPr lang="en-GB" dirty="0"/>
          </a:p>
          <a:p>
            <a:pPr lvl="1" eaLnBrk="1" hangingPunct="1"/>
            <a:r>
              <a:rPr lang="en-US" dirty="0"/>
              <a:t>…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11766-16C9-4B43-84BE-EDD33C83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ECD0BB-80B0-F1C2-0674-3EAF8A8B7BAF}"/>
              </a:ext>
            </a:extLst>
          </p:cNvPr>
          <p:cNvGrpSpPr/>
          <p:nvPr/>
        </p:nvGrpSpPr>
        <p:grpSpPr>
          <a:xfrm>
            <a:off x="5084933" y="2971800"/>
            <a:ext cx="3958767" cy="4124360"/>
            <a:chOff x="5181600" y="2906736"/>
            <a:chExt cx="3958767" cy="41243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7003844-6333-522B-DA10-2EEA0720833C}"/>
                </a:ext>
              </a:extLst>
            </p:cNvPr>
            <p:cNvSpPr/>
            <p:nvPr/>
          </p:nvSpPr>
          <p:spPr bwMode="auto">
            <a:xfrm>
              <a:off x="6400800" y="4495800"/>
              <a:ext cx="1676400" cy="9144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baseline="0" dirty="0">
                  <a:ln>
                    <a:noFill/>
                  </a:ln>
                  <a:solidFill>
                    <a:srgbClr val="C69200"/>
                  </a:solidFill>
                  <a:effectLst/>
                  <a:latin typeface="Tahoma" pitchFamily="34" charset="0"/>
                </a:rPr>
                <a:t>Enterprise Application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2019940-D575-3216-4C35-D8C840AB62C1}"/>
                </a:ext>
              </a:extLst>
            </p:cNvPr>
            <p:cNvSpPr/>
            <p:nvPr/>
          </p:nvSpPr>
          <p:spPr bwMode="auto">
            <a:xfrm rot="16613064">
              <a:off x="5335581" y="5240396"/>
              <a:ext cx="1905000" cy="167640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E3A02747-3486-2FFA-B8AA-C9EC0B538FDC}"/>
                </a:ext>
              </a:extLst>
            </p:cNvPr>
            <p:cNvSpPr/>
            <p:nvPr/>
          </p:nvSpPr>
          <p:spPr bwMode="auto">
            <a:xfrm rot="6257102">
              <a:off x="7349667" y="3021036"/>
              <a:ext cx="1905000" cy="1676400"/>
            </a:xfrm>
            <a:prstGeom prst="arc">
              <a:avLst>
                <a:gd name="adj1" fmla="val 18137958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F3A8F9-59F5-73AA-A50A-332AA3F1D4AA}"/>
                </a:ext>
              </a:extLst>
            </p:cNvPr>
            <p:cNvCxnSpPr>
              <a:endCxn id="3" idx="1"/>
            </p:cNvCxnSpPr>
            <p:nvPr/>
          </p:nvCxnSpPr>
          <p:spPr bwMode="auto">
            <a:xfrm>
              <a:off x="5181600" y="4953000"/>
              <a:ext cx="12192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9EEFF8-1EFD-460D-219F-2FDABA9F16DA}"/>
                </a:ext>
              </a:extLst>
            </p:cNvPr>
            <p:cNvSpPr txBox="1"/>
            <p:nvPr/>
          </p:nvSpPr>
          <p:spPr>
            <a:xfrm>
              <a:off x="5448990" y="4637846"/>
              <a:ext cx="11046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0" dirty="0"/>
                <a:t>Input data</a:t>
              </a:r>
              <a:endParaRPr lang="en-US" sz="1600" b="0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83DFA79-D40D-77E0-F8AD-AC3A6A415AF0}"/>
                </a:ext>
              </a:extLst>
            </p:cNvPr>
            <p:cNvSpPr/>
            <p:nvPr/>
          </p:nvSpPr>
          <p:spPr bwMode="auto">
            <a:xfrm rot="9986258">
              <a:off x="5254001" y="3067117"/>
              <a:ext cx="1905000" cy="167640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B9FB059-2EB2-62B5-5BA5-8008EB72132B}"/>
                </a:ext>
              </a:extLst>
            </p:cNvPr>
            <p:cNvSpPr/>
            <p:nvPr/>
          </p:nvSpPr>
          <p:spPr bwMode="auto">
            <a:xfrm rot="21328176">
              <a:off x="7182712" y="5025617"/>
              <a:ext cx="1905000" cy="1676400"/>
            </a:xfrm>
            <a:prstGeom prst="arc">
              <a:avLst>
                <a:gd name="adj1" fmla="val 16200000"/>
                <a:gd name="adj2" fmla="val 1978625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B282E-26FD-8DD7-FFA9-45FDE3A2C280}"/>
                </a:ext>
              </a:extLst>
            </p:cNvPr>
            <p:cNvSpPr txBox="1"/>
            <p:nvPr/>
          </p:nvSpPr>
          <p:spPr>
            <a:xfrm>
              <a:off x="7858715" y="4740377"/>
              <a:ext cx="11046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0" dirty="0"/>
                <a:t>Output data</a:t>
              </a:r>
              <a:endParaRPr lang="en-US" sz="1600" b="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US" sz="2400" dirty="0"/>
              <a:t>Need for Enterprise Applications to Exchange Data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enterprise is bound to </a:t>
            </a:r>
            <a:r>
              <a:rPr lang="en-US" b="1" dirty="0"/>
              <a:t>have</a:t>
            </a:r>
            <a:r>
              <a:rPr lang="en-US" dirty="0"/>
              <a:t> </a:t>
            </a:r>
            <a:r>
              <a:rPr lang="en-US" b="1" dirty="0"/>
              <a:t>many applications </a:t>
            </a:r>
            <a:r>
              <a:rPr lang="en-US" dirty="0"/>
              <a:t>that support different business activities and handle different data relevant to different parts of the enterprise</a:t>
            </a:r>
          </a:p>
          <a:p>
            <a:r>
              <a:rPr lang="en-US" dirty="0"/>
              <a:t>Some business processes </a:t>
            </a:r>
            <a:r>
              <a:rPr lang="en-US" b="1" dirty="0"/>
              <a:t>require applications from two or more enterprises</a:t>
            </a:r>
            <a:r>
              <a:rPr lang="en-US" dirty="0"/>
              <a:t> to collaborate</a:t>
            </a:r>
          </a:p>
          <a:p>
            <a:r>
              <a:rPr lang="en-US" b="1" dirty="0"/>
              <a:t>Not all activities or data can be supported or handled in one application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Automating the exchange of data among applications helps to </a:t>
            </a:r>
            <a:r>
              <a:rPr lang="en-US" b="1" dirty="0"/>
              <a:t>automate business processes</a:t>
            </a:r>
            <a:r>
              <a:rPr lang="en-US" dirty="0"/>
              <a:t> and improve productivity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A31A6-F015-4BB4-A475-BE9DA1F3F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047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Enterprise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Typically, an </a:t>
            </a:r>
            <a:r>
              <a:rPr lang="en-SG" b="1" dirty="0"/>
              <a:t>enterprise solution </a:t>
            </a:r>
            <a:r>
              <a:rPr lang="en-SG" dirty="0"/>
              <a:t>refers to one or more </a:t>
            </a:r>
            <a:r>
              <a:rPr lang="en-SG" b="1" dirty="0"/>
              <a:t>enterprise applications </a:t>
            </a:r>
            <a:r>
              <a:rPr lang="en-SG" dirty="0"/>
              <a:t>that </a:t>
            </a:r>
            <a:r>
              <a:rPr lang="en-SG" b="1" dirty="0"/>
              <a:t>produce, process and exchange data</a:t>
            </a:r>
            <a:r>
              <a:rPr lang="en-SG" dirty="0"/>
              <a:t> in order to </a:t>
            </a:r>
            <a:r>
              <a:rPr lang="en-SG" b="1" dirty="0"/>
              <a:t>fulfil business requirements</a:t>
            </a:r>
            <a:endParaRPr lang="en-SG" dirty="0"/>
          </a:p>
          <a:p>
            <a:pPr lvl="1"/>
            <a:r>
              <a:rPr lang="en-SG" dirty="0"/>
              <a:t>E.g., automate the book order handling &amp; shipping  process in a bookstore; aggregate all relevant information on a single interactive dashboard</a:t>
            </a:r>
            <a:endParaRPr lang="en-GB" dirty="0"/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5900A-A4FB-47AD-BA98-BE673B1AB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08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36146"/>
            <a:ext cx="8721725" cy="830997"/>
          </a:xfrm>
        </p:spPr>
        <p:txBody>
          <a:bodyPr/>
          <a:lstStyle/>
          <a:p>
            <a:r>
              <a:rPr lang="en-SG" sz="2400" dirty="0"/>
              <a:t>Some characteristics of Enterprise Applications &amp; Solutions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953776"/>
            <a:ext cx="8704262" cy="544702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Support business activities &amp; processes</a:t>
            </a:r>
          </a:p>
          <a:p>
            <a:r>
              <a:rPr lang="en-US" dirty="0"/>
              <a:t>Store a lot of </a:t>
            </a:r>
            <a:r>
              <a:rPr lang="en-US" b="1" dirty="0"/>
              <a:t>persistent data</a:t>
            </a:r>
          </a:p>
          <a:p>
            <a:pPr lvl="1"/>
            <a:r>
              <a:rPr lang="en-US" sz="2400" dirty="0"/>
              <a:t>In files, relational databases, NoSQL databases, etc.</a:t>
            </a:r>
          </a:p>
          <a:p>
            <a:r>
              <a:rPr lang="en-US" dirty="0"/>
              <a:t>Data is often accessed and processed </a:t>
            </a:r>
            <a:r>
              <a:rPr lang="en-US" b="1" dirty="0"/>
              <a:t>concurrently</a:t>
            </a:r>
          </a:p>
          <a:p>
            <a:pPr lvl="1"/>
            <a:r>
              <a:rPr lang="en-US" sz="2400" dirty="0"/>
              <a:t>Potentially for many internal and external users</a:t>
            </a:r>
          </a:p>
          <a:p>
            <a:r>
              <a:rPr lang="en-US" dirty="0"/>
              <a:t>Provide a lot of </a:t>
            </a:r>
            <a:r>
              <a:rPr lang="en-US" b="1" dirty="0"/>
              <a:t>user interface </a:t>
            </a:r>
            <a:r>
              <a:rPr lang="en-US" dirty="0"/>
              <a:t>screens </a:t>
            </a:r>
          </a:p>
          <a:p>
            <a:pPr lvl="1"/>
            <a:r>
              <a:rPr lang="en-US" sz="2400" dirty="0"/>
              <a:t>The same data can be processed or viewed in different ways in different processes by different people.</a:t>
            </a:r>
          </a:p>
          <a:p>
            <a:r>
              <a:rPr lang="en-US" dirty="0"/>
              <a:t>Not all processing happens real-time </a:t>
            </a:r>
            <a:r>
              <a:rPr lang="en-US" b="1" dirty="0"/>
              <a:t>online</a:t>
            </a:r>
            <a:r>
              <a:rPr lang="en-US" dirty="0"/>
              <a:t>; some </a:t>
            </a:r>
            <a:r>
              <a:rPr lang="en-US" b="1" dirty="0"/>
              <a:t>offline</a:t>
            </a:r>
            <a:r>
              <a:rPr lang="en-US" dirty="0"/>
              <a:t> (batch) processing is used.</a:t>
            </a:r>
          </a:p>
          <a:p>
            <a:pPr lvl="1"/>
            <a:r>
              <a:rPr lang="en-US" sz="2400" dirty="0"/>
              <a:t>Example: generating monthly financial statements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9840" y="6338436"/>
            <a:ext cx="2892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tx1"/>
                </a:solidFill>
              </a:rPr>
              <a:t>Source: Adapted from martinfowler.com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F5CB-9FE4-49AE-8004-3E3B50A79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16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36146"/>
            <a:ext cx="8721725" cy="830997"/>
          </a:xfrm>
        </p:spPr>
        <p:txBody>
          <a:bodyPr/>
          <a:lstStyle/>
          <a:p>
            <a:r>
              <a:rPr lang="en-SG" sz="2400" dirty="0"/>
              <a:t>Some characteristics of Enterprise Applications &amp; Solutions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953776"/>
            <a:ext cx="8704262" cy="5447024"/>
          </a:xfrm>
        </p:spPr>
        <p:txBody>
          <a:bodyPr>
            <a:normAutofit fontScale="92500"/>
          </a:bodyPr>
          <a:lstStyle/>
          <a:p>
            <a:r>
              <a:rPr lang="en-US" dirty="0"/>
              <a:t>Can be </a:t>
            </a:r>
            <a:r>
              <a:rPr lang="en-US" b="1" dirty="0"/>
              <a:t>large or small, simple or complex</a:t>
            </a:r>
          </a:p>
          <a:p>
            <a:pPr lvl="1"/>
            <a:r>
              <a:rPr lang="en-US" sz="2400" dirty="0"/>
              <a:t>Examples: large complex CRM; small simple calendar app;</a:t>
            </a:r>
          </a:p>
          <a:p>
            <a:r>
              <a:rPr lang="en-US" b="1" dirty="0"/>
              <a:t>Process data</a:t>
            </a:r>
            <a:r>
              <a:rPr lang="en-US" dirty="0"/>
              <a:t> according to </a:t>
            </a:r>
            <a:r>
              <a:rPr lang="en-US" b="1" dirty="0"/>
              <a:t>business logics/requirements</a:t>
            </a:r>
            <a:endParaRPr lang="en-US" dirty="0"/>
          </a:p>
          <a:p>
            <a:pPr lvl="1"/>
            <a:r>
              <a:rPr lang="en-US" sz="2400" dirty="0"/>
              <a:t>Can be in the form of executable rules. E.g., For every $10 purchased, give the customer 1 loyalty point</a:t>
            </a:r>
          </a:p>
          <a:p>
            <a:pPr lvl="1"/>
            <a:r>
              <a:rPr lang="en-US" sz="2400" dirty="0"/>
              <a:t>It is a challenge to </a:t>
            </a:r>
            <a:r>
              <a:rPr lang="en-US" sz="2400" b="1" dirty="0"/>
              <a:t>make applications easily adaptable to changing requirements </a:t>
            </a:r>
          </a:p>
          <a:p>
            <a:r>
              <a:rPr lang="en-US" dirty="0"/>
              <a:t>A large enterprise often has applications that were built over many years </a:t>
            </a:r>
            <a:r>
              <a:rPr lang="en-US" b="1" dirty="0"/>
              <a:t>using different technologies</a:t>
            </a:r>
          </a:p>
          <a:p>
            <a:pPr lvl="1"/>
            <a:r>
              <a:rPr lang="en-US" sz="2400" dirty="0"/>
              <a:t>Often need to</a:t>
            </a:r>
            <a:r>
              <a:rPr lang="en-US" sz="2400" b="1" dirty="0"/>
              <a:t> </a:t>
            </a:r>
            <a:r>
              <a:rPr lang="en-US" sz="2400" dirty="0"/>
              <a:t>exchange data among applications</a:t>
            </a:r>
          </a:p>
          <a:p>
            <a:pPr lvl="1"/>
            <a:r>
              <a:rPr lang="en-US" sz="2400" dirty="0"/>
              <a:t>It is a challenge to </a:t>
            </a:r>
            <a:r>
              <a:rPr lang="en-US" sz="2400" b="1" dirty="0"/>
              <a:t>enable data exchange among various kinds of applications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59840" y="6338436"/>
            <a:ext cx="2892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tx1"/>
                </a:solidFill>
              </a:rPr>
              <a:t>Source: Adapted from martinfowler.com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3A46-853C-4303-9313-D628A960E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939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Activity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GB" sz="2400" dirty="0"/>
              <a:t>Read the </a:t>
            </a:r>
            <a:r>
              <a:rPr lang="en-SG" sz="2400" dirty="0"/>
              <a:t>Mini Case: Categories of enterprise applications and answer the following question</a:t>
            </a:r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Examine the characteristics/attributes of the different applications and group them into the following </a:t>
            </a:r>
            <a:r>
              <a:rPr lang="en-US" sz="2400" b="1" dirty="0"/>
              <a:t>three</a:t>
            </a:r>
            <a:r>
              <a:rPr lang="en-US" sz="2400" dirty="0"/>
              <a:t> </a:t>
            </a:r>
            <a:r>
              <a:rPr lang="en-US" sz="2400" b="1" dirty="0"/>
              <a:t>different categories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GB" sz="2200" dirty="0">
                <a:sym typeface="Wingdings" pitchFamily="2" charset="2"/>
              </a:rPr>
              <a:t>Commercial-Off-The-Shelf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GB" sz="2200" dirty="0"/>
              <a:t>Custom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GB" sz="2200" dirty="0"/>
              <a:t>Legacy</a:t>
            </a:r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Identify the key characteristics/attributes that differentiate the three different categories</a:t>
            </a:r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Discuss possible pros and cons of using applications of different categories in supporting business processes.</a:t>
            </a:r>
            <a:endParaRPr lang="en-GB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842CB-DA5B-495F-B885-B4105C788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007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GB" sz="2400" dirty="0"/>
              <a:t>Three categories of Enterprise Applications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7620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33635"/>
              </p:ext>
            </p:extLst>
          </p:nvPr>
        </p:nvGraphicFramePr>
        <p:xfrm>
          <a:off x="667843" y="950685"/>
          <a:ext cx="77724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Application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Legacy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263" y="3320256"/>
            <a:ext cx="8704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b="0" kern="0" dirty="0"/>
          </a:p>
          <a:p>
            <a:endParaRPr lang="en-GB" b="0" kern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70453"/>
              </p:ext>
            </p:extLst>
          </p:nvPr>
        </p:nvGraphicFramePr>
        <p:xfrm>
          <a:off x="664816" y="3810000"/>
          <a:ext cx="77724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kern="0" dirty="0"/>
                        <a:t>Characteristics/Attributes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Legacy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CB674-DDC7-47BE-9485-40677CC6F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528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6" y="111273"/>
            <a:ext cx="8721725" cy="954107"/>
          </a:xfrm>
        </p:spPr>
        <p:txBody>
          <a:bodyPr/>
          <a:lstStyle/>
          <a:p>
            <a:r>
              <a:rPr lang="en-SG" dirty="0"/>
              <a:t>Potential Pros and Cons of the Three Application Categories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269441"/>
              </p:ext>
            </p:extLst>
          </p:nvPr>
        </p:nvGraphicFramePr>
        <p:xfrm>
          <a:off x="275431" y="1371600"/>
          <a:ext cx="8593137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569">
                  <a:extLst>
                    <a:ext uri="{9D8B030D-6E8A-4147-A177-3AD203B41FA5}">
                      <a16:colId xmlns:a16="http://schemas.microsoft.com/office/drawing/2014/main" val="874644932"/>
                    </a:ext>
                  </a:extLst>
                </a:gridCol>
                <a:gridCol w="7344568">
                  <a:extLst>
                    <a:ext uri="{9D8B030D-6E8A-4147-A177-3AD203B41FA5}">
                      <a16:colId xmlns:a16="http://schemas.microsoft.com/office/drawing/2014/main" val="145511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Potential Pros and Cons if</a:t>
                      </a:r>
                      <a:r>
                        <a:rPr lang="en-SG" b="1" baseline="0" dirty="0"/>
                        <a:t> used for a business process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5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9685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80B76-68CA-4216-BE2B-AAF50B0F9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097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1138" y="36146"/>
            <a:ext cx="8721725" cy="830997"/>
          </a:xfrm>
        </p:spPr>
        <p:txBody>
          <a:bodyPr/>
          <a:lstStyle/>
          <a:p>
            <a:r>
              <a:rPr lang="en-GB" sz="2400" dirty="0"/>
              <a:t>Sample Solution: Three categories of Enterprise Applications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7620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98804"/>
              </p:ext>
            </p:extLst>
          </p:nvPr>
        </p:nvGraphicFramePr>
        <p:xfrm>
          <a:off x="667843" y="950685"/>
          <a:ext cx="7772400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Application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Zoko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Supplier Management System (ZSMS),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Zoko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 Relationship Management System (ZCRMS),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Zoko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Sales Transaction System (ZSTS)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Zoko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Sales Analytics System (ZSAS),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Zoko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HR System (ZHRS),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Zoko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Online Sales System (ZOSS)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Legacy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Zoko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Sales Transaction System (ZSTS),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Zoko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Online Sales System (ZOSS)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263" y="3320256"/>
            <a:ext cx="8704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b="0" kern="0" dirty="0"/>
          </a:p>
          <a:p>
            <a:endParaRPr lang="en-GB" b="0" kern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4823"/>
              </p:ext>
            </p:extLst>
          </p:nvPr>
        </p:nvGraphicFramePr>
        <p:xfrm>
          <a:off x="667843" y="3681976"/>
          <a:ext cx="7772400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kern="0" dirty="0"/>
                        <a:t>Characteristics/Attributes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r>
                        <a:rPr lang="en-GB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an external vendor. The software package is pre-built with "best practices". Not adapted to specific requirements of a customer.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 from scratch</a:t>
                      </a:r>
                      <a:r>
                        <a:rPr lang="en-GB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either using in-house or external developers according to specific requirements of a customer. Require in-house expertise or external partners.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Legacy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 systems that have been built many years before using old technologies that may not be widely used now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F8012-1093-4138-AF45-DDB4EF480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600" b="1" u="sng" dirty="0"/>
              <a:t>Objectives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On completing this module, you will be able to:</a:t>
            </a:r>
          </a:p>
          <a:p>
            <a:pPr eaLnBrk="1" hangingPunct="1"/>
            <a:r>
              <a:rPr lang="en-US" dirty="0"/>
              <a:t>Appreciate the </a:t>
            </a:r>
            <a:r>
              <a:rPr lang="en-US" b="1" dirty="0"/>
              <a:t>existence of different enterprise applications </a:t>
            </a:r>
            <a:r>
              <a:rPr lang="en-US" dirty="0"/>
              <a:t>that are used in an enterprise</a:t>
            </a:r>
          </a:p>
          <a:p>
            <a:pPr eaLnBrk="1" hangingPunct="1"/>
            <a:r>
              <a:rPr lang="en-US" dirty="0"/>
              <a:t>Understand the </a:t>
            </a:r>
            <a:r>
              <a:rPr lang="en-US" b="1" dirty="0"/>
              <a:t>role of an enterprise application in the context of a business process</a:t>
            </a:r>
          </a:p>
          <a:p>
            <a:pPr eaLnBrk="1" hangingPunct="1"/>
            <a:r>
              <a:rPr lang="en-US" dirty="0"/>
              <a:t>Understand the </a:t>
            </a:r>
            <a:r>
              <a:rPr lang="en-US" b="1" dirty="0"/>
              <a:t>need for data exchange </a:t>
            </a:r>
            <a:r>
              <a:rPr lang="en-US" dirty="0"/>
              <a:t>between different enterprise applications</a:t>
            </a:r>
          </a:p>
          <a:p>
            <a:pPr eaLnBrk="1" hangingPunct="1"/>
            <a:r>
              <a:rPr lang="en-US" dirty="0"/>
              <a:t>Understand the differences among the </a:t>
            </a:r>
            <a:r>
              <a:rPr lang="en-US" b="1" dirty="0"/>
              <a:t>three categories of enterprise applications</a:t>
            </a:r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sz="2600" b="1" u="sng" dirty="0"/>
              <a:t>Topics</a:t>
            </a:r>
          </a:p>
          <a:p>
            <a:pPr eaLnBrk="1" hangingPunct="1"/>
            <a:r>
              <a:rPr lang="en-US" sz="2600" dirty="0"/>
              <a:t>Enterprise Applications</a:t>
            </a:r>
          </a:p>
          <a:p>
            <a:pPr eaLnBrk="1" hangingPunct="1"/>
            <a:r>
              <a:rPr lang="en-US" sz="2600" dirty="0"/>
              <a:t>Uses of Enterprise Applications in Business Process</a:t>
            </a:r>
          </a:p>
          <a:p>
            <a:pPr eaLnBrk="1" hangingPunct="1"/>
            <a:r>
              <a:rPr lang="en-US" sz="2600" dirty="0"/>
              <a:t>Enterprise Solution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889FE-F364-4FF7-AA08-E46CE243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6" y="111273"/>
            <a:ext cx="8721725" cy="954107"/>
          </a:xfrm>
        </p:spPr>
        <p:txBody>
          <a:bodyPr/>
          <a:lstStyle/>
          <a:p>
            <a:r>
              <a:rPr lang="en-SG" dirty="0"/>
              <a:t>Sample Solution: Potential Pros and Cons of the Three Application Categories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75477"/>
              </p:ext>
            </p:extLst>
          </p:nvPr>
        </p:nvGraphicFramePr>
        <p:xfrm>
          <a:off x="275431" y="1371600"/>
          <a:ext cx="8593137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569">
                  <a:extLst>
                    <a:ext uri="{9D8B030D-6E8A-4147-A177-3AD203B41FA5}">
                      <a16:colId xmlns:a16="http://schemas.microsoft.com/office/drawing/2014/main" val="874644932"/>
                    </a:ext>
                  </a:extLst>
                </a:gridCol>
                <a:gridCol w="7344568">
                  <a:extLst>
                    <a:ext uri="{9D8B030D-6E8A-4147-A177-3AD203B41FA5}">
                      <a16:colId xmlns:a16="http://schemas.microsoft.com/office/drawing/2014/main" val="145511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Potential Pros and Cons if</a:t>
                      </a:r>
                      <a:r>
                        <a:rPr lang="en-SG" b="1" baseline="0" dirty="0"/>
                        <a:t> used for a business process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5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aseline="0" dirty="0"/>
                        <a:t>Provide the required functionality out of the box; may be more reliable with tech supports;</a:t>
                      </a:r>
                    </a:p>
                    <a:p>
                      <a:r>
                        <a:rPr lang="en-SG" sz="1600" dirty="0"/>
                        <a:t>If using</a:t>
                      </a:r>
                      <a:r>
                        <a:rPr lang="en-SG" sz="1600" baseline="0" dirty="0"/>
                        <a:t> standardized technologies or providing documented APIs, easier to exchange data with other applications;</a:t>
                      </a:r>
                    </a:p>
                    <a:p>
                      <a:r>
                        <a:rPr lang="en-SG" sz="1600" baseline="0" dirty="0"/>
                        <a:t>If using proprietary technologies without APIs or customizability, may be more difficult to be used for a process; may be expensive to buy;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May be costly and unreliable in building the functionality; </a:t>
                      </a:r>
                      <a:r>
                        <a:rPr lang="en-SG" sz="1600" baseline="0" dirty="0"/>
                        <a:t>may be expensive to build from scratch;</a:t>
                      </a:r>
                    </a:p>
                    <a:p>
                      <a:r>
                        <a:rPr lang="en-SG" sz="1600" dirty="0"/>
                        <a:t>Internally</a:t>
                      </a:r>
                      <a:r>
                        <a:rPr lang="en-SG" sz="1600" baseline="0" dirty="0"/>
                        <a:t> built </a:t>
                      </a:r>
                      <a:r>
                        <a:rPr lang="en-SG" sz="1600" dirty="0"/>
                        <a:t>may make</a:t>
                      </a:r>
                      <a:r>
                        <a:rPr lang="en-SG" sz="1600" baseline="0" dirty="0"/>
                        <a:t> it </a:t>
                      </a:r>
                      <a:r>
                        <a:rPr lang="en-SG" sz="1600" dirty="0"/>
                        <a:t>easier to use it for the</a:t>
                      </a:r>
                      <a:r>
                        <a:rPr lang="en-SG" sz="1600" baseline="0" dirty="0"/>
                        <a:t> processes within the same enterprise and</a:t>
                      </a:r>
                      <a:r>
                        <a:rPr lang="en-SG" sz="1600" dirty="0"/>
                        <a:t> exchange data with</a:t>
                      </a:r>
                      <a:r>
                        <a:rPr lang="en-SG" sz="1600" baseline="0" dirty="0"/>
                        <a:t> other applications, but may be harder to work with applications from other enterprises;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Provide required functionality; may be more stable; but interface, data format,</a:t>
                      </a:r>
                      <a:r>
                        <a:rPr lang="en-SG" sz="1600" baseline="0" dirty="0"/>
                        <a:t> etc. may be old and incompatible with new technologies, making it harder to exchange data with newer applications; may be expensive to maintain for a long term;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9685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EB56C-14FA-4156-9527-F605BC50F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390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/>
              <a:t>Sample Enterprise Solution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0420" name="Picture 4" descr="How does ERP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82525"/>
            <a:ext cx="54102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4"/>
          <p:cNvSpPr txBox="1">
            <a:spLocks noChangeArrowheads="1"/>
          </p:cNvSpPr>
          <p:nvPr/>
        </p:nvSpPr>
        <p:spPr bwMode="auto">
          <a:xfrm>
            <a:off x="6358339" y="6174346"/>
            <a:ext cx="2717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sz="1100" b="0" dirty="0"/>
              <a:t>Image courtesy: </a:t>
            </a:r>
            <a:r>
              <a:rPr lang="en-SG" altLang="en-US" sz="1100" b="0" dirty="0">
                <a:hlinkClick r:id="rId4"/>
              </a:rPr>
              <a:t>http://www.lta.gov.sg/</a:t>
            </a:r>
            <a:r>
              <a:rPr lang="en-SG" altLang="en-US" sz="1100" b="0" dirty="0"/>
              <a:t> </a:t>
            </a:r>
            <a:endParaRPr lang="en-US" altLang="en-US" sz="1100" b="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80543" y="3091290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sz="2000" b="0" dirty="0"/>
              <a:t>LTA DB containing drivers’ and vehicles’ information</a:t>
            </a:r>
            <a:endParaRPr lang="en-US" altLang="en-US" sz="2000" b="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43650" y="542415"/>
            <a:ext cx="1836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sz="2000" b="0" dirty="0"/>
              <a:t>In-Vehicle Unit</a:t>
            </a:r>
            <a:endParaRPr lang="en-US" altLang="en-US" sz="2000" b="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43742" y="1362487"/>
            <a:ext cx="29567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sz="2000" b="0" dirty="0"/>
              <a:t>ERP Gantry with sensors</a:t>
            </a:r>
            <a:endParaRPr lang="en-US" altLang="en-US" sz="2000" b="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93194" y="1967154"/>
            <a:ext cx="2590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sz="2000" b="0" dirty="0"/>
              <a:t>Camera System for taking photos and recognizing licenses</a:t>
            </a:r>
            <a:endParaRPr lang="en-US" altLang="en-US" sz="2000" b="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367494" y="4238771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sz="2000" b="0" dirty="0"/>
              <a:t>Billing System for payment processing</a:t>
            </a:r>
            <a:endParaRPr lang="en-US" altLang="en-US" sz="2000" b="0" dirty="0"/>
          </a:p>
        </p:txBody>
      </p:sp>
      <p:pic>
        <p:nvPicPr>
          <p:cNvPr id="1026" name="Picture 2" descr="http://tse1.mm.bing.net/th?&amp;id=OIP.Mc2158ceec204804a3ce1671a584767dco0&amp;w=299&amp;h=128&amp;c=0&amp;pid=1.9&amp;rs=0&amp;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852879"/>
            <a:ext cx="28479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2" descr="http://b2b.cbsimg.net/blogs/erp_gantr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199"/>
            <a:ext cx="41624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58339" y="5159514"/>
            <a:ext cx="2861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sz="2000" b="0" dirty="0"/>
              <a:t>Traffic Analysis System for better optimization</a:t>
            </a:r>
            <a:endParaRPr lang="en-US" altLang="en-US" sz="2000" b="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551193" y="931488"/>
            <a:ext cx="13311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altLang="en-US" sz="2000" b="0" dirty="0"/>
              <a:t>Cash Card</a:t>
            </a:r>
            <a:endParaRPr lang="en-US" altLang="en-US" sz="20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6899C-CE5D-47E3-8956-BA7643CD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940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Activity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hlinkClick r:id="rId3"/>
              </a:rPr>
              <a:t>http://www.amazon.com</a:t>
            </a:r>
            <a:endParaRPr lang="en-GB" dirty="0"/>
          </a:p>
          <a:p>
            <a:pPr eaLnBrk="1" hangingPunct="1"/>
            <a:r>
              <a:rPr lang="en-GB" b="1" dirty="0"/>
              <a:t>Identify</a:t>
            </a:r>
            <a:r>
              <a:rPr lang="en-GB" dirty="0"/>
              <a:t> some applications that may be involved in the business process(</a:t>
            </a:r>
            <a:r>
              <a:rPr lang="en-GB" dirty="0" err="1"/>
              <a:t>es</a:t>
            </a:r>
            <a:r>
              <a:rPr lang="en-GB" dirty="0"/>
              <a:t>) for </a:t>
            </a:r>
            <a:r>
              <a:rPr lang="en-GB" b="1" dirty="0"/>
              <a:t>buying a book </a:t>
            </a:r>
            <a:r>
              <a:rPr lang="en-GB" dirty="0"/>
              <a:t>from amazon.com</a:t>
            </a:r>
          </a:p>
          <a:p>
            <a:pPr lvl="1" eaLnBrk="1" hangingPunct="1"/>
            <a:r>
              <a:rPr lang="en-GB" dirty="0"/>
              <a:t>Example – Product Management System (PMS)</a:t>
            </a:r>
          </a:p>
          <a:p>
            <a:pPr eaLnBrk="1" hangingPunct="1"/>
            <a:r>
              <a:rPr lang="en-GB" b="1" dirty="0"/>
              <a:t>Describe</a:t>
            </a:r>
            <a:r>
              <a:rPr lang="en-GB" dirty="0"/>
              <a:t> how the application(s) may be used in the business process(</a:t>
            </a:r>
            <a:r>
              <a:rPr lang="en-GB" dirty="0" err="1"/>
              <a:t>es</a:t>
            </a:r>
            <a:r>
              <a:rPr lang="en-GB" dirty="0"/>
              <a:t>) and what information may be involved in the application(s) and the process(</a:t>
            </a:r>
            <a:r>
              <a:rPr lang="en-GB" dirty="0" err="1"/>
              <a:t>es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Example - PMS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/>
              <a:t>Manage product details-Product description, quantity, price,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/>
              <a:t>Provide data to the web UI for users to browse the products</a:t>
            </a:r>
          </a:p>
          <a:p>
            <a:pPr lvl="2" eaLnBrk="1" hangingPunct="1">
              <a:lnSpc>
                <a:spcPct val="90000"/>
              </a:lnSpc>
            </a:pPr>
            <a:r>
              <a:rPr lang="en-SG" sz="1800" dirty="0"/>
              <a:t>Send alerts to a supplier system when inventory is low</a:t>
            </a:r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3C74D-9459-4C63-8114-577687A3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- Sample 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6096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Consider the sample process for placing a book order and processing the order for shipping</a:t>
            </a:r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Alternatively, think of your own processes</a:t>
            </a:r>
          </a:p>
          <a:p>
            <a:pPr lvl="1" eaLnBrk="1" hangingPunct="1"/>
            <a:r>
              <a:rPr lang="en-GB" sz="2000" dirty="0"/>
              <a:t>List a few possible major steps (with your own intuitions);</a:t>
            </a:r>
          </a:p>
          <a:p>
            <a:pPr lvl="1" eaLnBrk="1" hangingPunct="1"/>
            <a:r>
              <a:rPr lang="en-GB" sz="2000" dirty="0"/>
              <a:t>No need to match the real one or be comprehensive;</a:t>
            </a:r>
          </a:p>
          <a:p>
            <a:pPr lvl="1" eaLnBrk="1" hangingPunct="1"/>
            <a:r>
              <a:rPr lang="en-GB" sz="2000" dirty="0"/>
              <a:t>May add in some error handling steps, or data analytics steps.</a:t>
            </a:r>
            <a:endParaRPr lang="en-SG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74" y="1600200"/>
            <a:ext cx="7928277" cy="323762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65932" y="190307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0" dirty="0"/>
              <a:t>user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775" y="4114800"/>
            <a:ext cx="97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0" dirty="0"/>
              <a:t>amazon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7B2E-055E-40B1-93BB-887BC75EB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623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pPr eaLnBrk="1" hangingPunct="1"/>
            <a:r>
              <a:rPr lang="en-GB" sz="2400" dirty="0"/>
              <a:t>Sample Solution: Enterprise Applications in Amazon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b="1" dirty="0"/>
              <a:t>Product Management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Manage product details-Product description, quantity, price,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SG" sz="2400" dirty="0"/>
              <a:t>Send alerts to supplier system when inventory is low</a:t>
            </a: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b="1" dirty="0"/>
              <a:t>Customer Relationship Management (CRM)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Manage customer details- Name, address, membership status level, credit card details,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SG" sz="2400" dirty="0"/>
              <a:t>Manage sales opportunity- learn about the </a:t>
            </a:r>
            <a:r>
              <a:rPr lang="en-US" sz="2400" dirty="0"/>
              <a:t>customers’ needs and buying behavior and combine this information with market information to enhance the quality of the company’s marketing plans and sales forecasts</a:t>
            </a: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b="1" dirty="0"/>
              <a:t>Accounting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Calculate the total price for the products ordered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Generate the billing order/invoice/receipt that is sent to the customer along with the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SG" sz="2400" dirty="0"/>
              <a:t>Create financial statements</a:t>
            </a: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b="1" dirty="0"/>
              <a:t>Delivery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Generate the shipping order that is sent to the warehouse for dispatch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Send the delivery notice to the courier company system 	</a:t>
            </a:r>
          </a:p>
          <a:p>
            <a:pPr eaLnBrk="1" hangingPunct="1">
              <a:lnSpc>
                <a:spcPct val="90000"/>
              </a:lnSpc>
            </a:pP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EEDE2-746A-42D0-A83B-15B13E993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Enterprise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As defined by Cambridge Dictionary, an </a:t>
            </a:r>
            <a:r>
              <a:rPr lang="en-SG" b="1" dirty="0"/>
              <a:t>enterprise</a:t>
            </a:r>
            <a:r>
              <a:rPr lang="en-SG" dirty="0"/>
              <a:t> is</a:t>
            </a:r>
            <a:r>
              <a:rPr lang="en-US" dirty="0"/>
              <a:t>: an organization, a company, or a business:</a:t>
            </a:r>
          </a:p>
          <a:p>
            <a:pPr lvl="2"/>
            <a:r>
              <a:rPr lang="en-GB" dirty="0"/>
              <a:t>a manufacturing/catering/farming enterprise</a:t>
            </a:r>
          </a:p>
          <a:p>
            <a:pPr lvl="2"/>
            <a:r>
              <a:rPr lang="en-GB" dirty="0"/>
              <a:t>a large/small/medium-sized enterprise/start-up</a:t>
            </a:r>
          </a:p>
          <a:p>
            <a:pPr lvl="2"/>
            <a:r>
              <a:rPr lang="en-GB" dirty="0"/>
              <a:t>a state/state-owned/multinational enterprise/</a:t>
            </a:r>
            <a:r>
              <a:rPr lang="en-US" dirty="0"/>
              <a:t>government agency</a:t>
            </a:r>
            <a:endParaRPr lang="en-GB" dirty="0"/>
          </a:p>
          <a:p>
            <a:pPr lvl="2"/>
            <a:r>
              <a:rPr lang="en-GB" dirty="0"/>
              <a:t>a domestic/local/foreign enterprise</a:t>
            </a:r>
            <a:endParaRPr lang="en-US" dirty="0"/>
          </a:p>
          <a:p>
            <a:r>
              <a:rPr lang="en-US" dirty="0"/>
              <a:t>Can include for-profit and not-for-profit</a:t>
            </a:r>
          </a:p>
          <a:p>
            <a:r>
              <a:rPr lang="en-US" dirty="0"/>
              <a:t>Will include </a:t>
            </a:r>
            <a:r>
              <a:rPr lang="en-US" b="1" dirty="0"/>
              <a:t>people, business processes </a:t>
            </a:r>
            <a:r>
              <a:rPr lang="en-US" dirty="0"/>
              <a:t>and</a:t>
            </a:r>
            <a:r>
              <a:rPr lang="en-US" b="1" dirty="0"/>
              <a:t> products/services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74C55-CE3B-4058-986E-7EB562B22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59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Typical Enterprise Ecosystem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609600" y="1600200"/>
            <a:ext cx="16002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GB" sz="1800">
                <a:solidFill>
                  <a:srgbClr val="0070C0"/>
                </a:solidFill>
              </a:rPr>
              <a:t>Process</a:t>
            </a:r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1371600" y="2590800"/>
            <a:ext cx="19050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GB" sz="1800" dirty="0">
                <a:solidFill>
                  <a:srgbClr val="0070C0"/>
                </a:solidFill>
              </a:rPr>
              <a:t>Products/Services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533400" y="1371600"/>
            <a:ext cx="33528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GB">
              <a:solidFill>
                <a:srgbClr val="0070C0"/>
              </a:solidFill>
            </a:endParaRPr>
          </a:p>
        </p:txBody>
      </p:sp>
      <p:sp>
        <p:nvSpPr>
          <p:cNvPr id="5127" name="Oval 8"/>
          <p:cNvSpPr>
            <a:spLocks noChangeArrowheads="1"/>
          </p:cNvSpPr>
          <p:nvPr/>
        </p:nvSpPr>
        <p:spPr bwMode="auto">
          <a:xfrm>
            <a:off x="2286000" y="1600200"/>
            <a:ext cx="1524000" cy="914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GB" sz="1800">
                <a:solidFill>
                  <a:srgbClr val="0070C0"/>
                </a:solidFill>
              </a:rPr>
              <a:t>People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953000" y="1600200"/>
            <a:ext cx="16002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18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715000" y="2590800"/>
            <a:ext cx="19050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1800" dirty="0">
                <a:solidFill>
                  <a:schemeClr val="accent5">
                    <a:lumMod val="50000"/>
                  </a:schemeClr>
                </a:solidFill>
              </a:rPr>
              <a:t>Products/</a:t>
            </a:r>
          </a:p>
          <a:p>
            <a:pPr algn="ctr">
              <a:defRPr/>
            </a:pPr>
            <a:r>
              <a:rPr lang="en-SG" sz="1800" dirty="0">
                <a:solidFill>
                  <a:schemeClr val="accent5">
                    <a:lumMod val="50000"/>
                  </a:schemeClr>
                </a:solidFill>
              </a:rPr>
              <a:t>Services</a:t>
            </a:r>
            <a:endParaRPr lang="en-GB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4876800" y="1371600"/>
            <a:ext cx="33528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3" name="Oval 12"/>
          <p:cNvSpPr/>
          <p:nvPr/>
        </p:nvSpPr>
        <p:spPr bwMode="auto">
          <a:xfrm>
            <a:off x="6629400" y="1600200"/>
            <a:ext cx="15240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1800" dirty="0">
                <a:solidFill>
                  <a:schemeClr val="accent5">
                    <a:lumMod val="50000"/>
                  </a:schemeClr>
                </a:solidFill>
              </a:rPr>
              <a:t>People</a:t>
            </a:r>
          </a:p>
        </p:txBody>
      </p:sp>
      <p:sp>
        <p:nvSpPr>
          <p:cNvPr id="5132" name="Left-Right Arrow 15"/>
          <p:cNvSpPr>
            <a:spLocks noChangeArrowheads="1"/>
          </p:cNvSpPr>
          <p:nvPr/>
        </p:nvSpPr>
        <p:spPr bwMode="auto">
          <a:xfrm>
            <a:off x="4038600" y="2286000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33" name="TextBox 16"/>
          <p:cNvSpPr txBox="1">
            <a:spLocks noChangeArrowheads="1"/>
          </p:cNvSpPr>
          <p:nvPr/>
        </p:nvSpPr>
        <p:spPr bwMode="auto">
          <a:xfrm>
            <a:off x="1089818" y="3962400"/>
            <a:ext cx="2392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70C0"/>
                </a:solidFill>
              </a:rPr>
              <a:t>Enterprise 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57019" y="3962400"/>
            <a:ext cx="23923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Enterprise 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9365" y="4564575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(e.g. Amazon)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00430" y="4564575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(e.g. DHL)</a:t>
            </a:r>
            <a:endParaRPr lang="en-GB" sz="2000" dirty="0"/>
          </a:p>
        </p:txBody>
      </p:sp>
      <p:cxnSp>
        <p:nvCxnSpPr>
          <p:cNvPr id="7" name="Straight Arrow Connector 6"/>
          <p:cNvCxnSpPr>
            <a:stCxn id="2" idx="3"/>
            <a:endCxn id="16" idx="1"/>
          </p:cNvCxnSpPr>
          <p:nvPr/>
        </p:nvCxnSpPr>
        <p:spPr bwMode="auto">
          <a:xfrm>
            <a:off x="3210234" y="4764630"/>
            <a:ext cx="259019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174156" y="5177803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(e.g. Coca Cola)</a:t>
            </a:r>
            <a:endParaRPr lang="en-GB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86537" y="5178123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(e.g. NTUC </a:t>
            </a:r>
            <a:r>
              <a:rPr lang="en-SG" sz="2000" dirty="0" err="1"/>
              <a:t>Fairprice</a:t>
            </a:r>
            <a:r>
              <a:rPr lang="en-SG" sz="2000" dirty="0"/>
              <a:t>)</a:t>
            </a:r>
            <a:endParaRPr lang="en-GB" sz="2000" dirty="0"/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3397842" y="5377858"/>
            <a:ext cx="1788695" cy="3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455426" y="5819714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(e.g. HPB)</a:t>
            </a:r>
            <a:endParaRPr lang="en-GB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186537" y="5819714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(e.g. NTUC </a:t>
            </a:r>
            <a:r>
              <a:rPr lang="en-SG" sz="2000" dirty="0" err="1"/>
              <a:t>Fairprice</a:t>
            </a:r>
            <a:r>
              <a:rPr lang="en-SG" sz="2000" dirty="0"/>
              <a:t>)</a:t>
            </a:r>
            <a:endParaRPr lang="en-GB" sz="2000" dirty="0"/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 bwMode="auto">
          <a:xfrm>
            <a:off x="2964172" y="6019769"/>
            <a:ext cx="222236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707AC-EDFE-49B6-AFBA-1F6CE701E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375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Applications in an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Within each function/department/business unit, people play different roles and produce/process different kinds of </a:t>
            </a:r>
            <a:r>
              <a:rPr lang="en-GB" b="1" dirty="0"/>
              <a:t>data</a:t>
            </a:r>
            <a:r>
              <a:rPr lang="en-GB" dirty="0"/>
              <a:t>.</a:t>
            </a:r>
          </a:p>
          <a:p>
            <a:pPr lvl="1"/>
            <a:r>
              <a:rPr lang="en-GB" sz="2200" dirty="0"/>
              <a:t>Examples: in the Finance &amp; Accounting Unit- CFO, Accounts Payable Manager, Accounts Receivable Manager, etc.</a:t>
            </a:r>
          </a:p>
          <a:p>
            <a:r>
              <a:rPr lang="en-GB" dirty="0"/>
              <a:t>Each role may be involved in various business processes and perform various activities.</a:t>
            </a:r>
          </a:p>
          <a:p>
            <a:pPr lvl="1"/>
            <a:r>
              <a:rPr lang="en-US" sz="2200" dirty="0"/>
              <a:t>Examples: a CFO role may be in various finance-related processes, e.g., budgeting, or auditing</a:t>
            </a:r>
            <a:endParaRPr lang="en-GB" sz="2200" dirty="0"/>
          </a:p>
          <a:p>
            <a:r>
              <a:rPr lang="en-GB" dirty="0"/>
              <a:t>An activity in a business process often relies on </a:t>
            </a:r>
            <a:r>
              <a:rPr lang="en-GB" b="1" dirty="0"/>
              <a:t>enterprise applications</a:t>
            </a:r>
            <a:r>
              <a:rPr lang="en-GB" dirty="0"/>
              <a:t>.</a:t>
            </a:r>
          </a:p>
          <a:p>
            <a:pPr lvl="1"/>
            <a:r>
              <a:rPr lang="en-SG" sz="2200" dirty="0"/>
              <a:t>Examples: An Excel file with some formulas and Macro for accountants to track cash flows; a customized web-based dashboard for CFO to prepare and view financial statements.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155F7-EE86-4907-B67B-116DD73D2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752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GB" sz="2400" dirty="0"/>
              <a:t>Sample Function/Business Units in an Enterprise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438400" y="838200"/>
            <a:ext cx="39624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Purchasing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438400" y="2286000"/>
            <a:ext cx="39624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Warehouse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438400" y="3048000"/>
            <a:ext cx="39624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&amp; Sales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438400" y="3810000"/>
            <a:ext cx="39624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&amp; Development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400" y="1524000"/>
            <a:ext cx="39624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Manufacturing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438400" y="4572000"/>
            <a:ext cx="39624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Finance &amp; Accounting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438400" y="5257800"/>
            <a:ext cx="39624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Resources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438400" y="5943600"/>
            <a:ext cx="39624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Support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DAAA7-90DF-491B-A97C-490FB9BEE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7837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8" ma:contentTypeDescription="Create a new document." ma:contentTypeScope="" ma:versionID="9672dfb9ec3908af57a6b314afe3680d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12d78462d111bb2baa1b9a3ac61ee40a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  <xsd:element ref="ns2:lcf76f155ced4ddcb4097134ff3c332f" minOccurs="0"/>
                <xsd:element ref="ns3:TaxCatchAll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943aed9-ec56-40d8-95cb-c4327e5e8870}" ma:internalName="TaxCatchAll" ma:showField="CatchAllData" ma:web="4604cec2-e769-4190-9d56-5d48f74b64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  <_Flow_SignoffStatus xmlns="1b6a39ee-1380-4096-9882-8248104ba7f7" xsi:nil="true"/>
    <TaxCatchAll xmlns="4604cec2-e769-4190-9d56-5d48f74b6442" xsi:nil="true"/>
    <lcf76f155ced4ddcb4097134ff3c332f xmlns="1b6a39ee-1380-4096-9882-8248104ba7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4D8610C-D600-43C1-A864-2F46889E31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05C74-640D-4E3C-859F-F423C5F9CF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881722-5AFB-4451-9C9A-089E7F265882}">
  <ds:schemaRefs>
    <ds:schemaRef ds:uri="1b6a39ee-1380-4096-9882-8248104ba7f7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604cec2-e769-4190-9d56-5d48f74b6442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>
  <clbl:label id="{1e756f9c-e3e7-4810-90da-ea6bfb97c434}" enabled="1" method="Privileged" siteId="{c98a79ca-5a9a-4791-a243-f06afd6746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10612</TotalTime>
  <Words>2110</Words>
  <Application>Microsoft Office PowerPoint</Application>
  <PresentationFormat>On-screen Show (4:3)</PresentationFormat>
  <Paragraphs>270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Tahoma</vt:lpstr>
      <vt:lpstr>Times New Roman</vt:lpstr>
      <vt:lpstr>Wingdings</vt:lpstr>
      <vt:lpstr>Blends</vt:lpstr>
      <vt:lpstr>Enterprise Applications and Business Processes</vt:lpstr>
      <vt:lpstr>Outline</vt:lpstr>
      <vt:lpstr>Activity</vt:lpstr>
      <vt:lpstr>Activity - Sample Business Process</vt:lpstr>
      <vt:lpstr>Sample Solution: Enterprise Applications in Amazon</vt:lpstr>
      <vt:lpstr>Enterprise</vt:lpstr>
      <vt:lpstr>A Typical Enterprise Ecosystem</vt:lpstr>
      <vt:lpstr>Applications in an Enterprise</vt:lpstr>
      <vt:lpstr>Sample Function/Business Units in an Enterprise</vt:lpstr>
      <vt:lpstr>Interactions among Enterprise Applications</vt:lpstr>
      <vt:lpstr>Role of Enterprise Applications in Business Process</vt:lpstr>
      <vt:lpstr>Need for Enterprise Applications to Exchange Data</vt:lpstr>
      <vt:lpstr>Enterprise Solution</vt:lpstr>
      <vt:lpstr>Some characteristics of Enterprise Applications &amp; Solutions</vt:lpstr>
      <vt:lpstr>Some characteristics of Enterprise Applications &amp; Solutions</vt:lpstr>
      <vt:lpstr>Activity</vt:lpstr>
      <vt:lpstr>Three categories of Enterprise Applications</vt:lpstr>
      <vt:lpstr>Potential Pros and Cons of the Three Application Categories</vt:lpstr>
      <vt:lpstr>Sample Solution: Three categories of Enterprise Applications</vt:lpstr>
      <vt:lpstr>Sample Solution: Potential Pros and Cons of the Three Application Categories</vt:lpstr>
      <vt:lpstr>Sample Enterprise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claudia cheong</cp:lastModifiedBy>
  <cp:revision>558</cp:revision>
  <dcterms:created xsi:type="dcterms:W3CDTF">1601-01-01T00:00:00Z</dcterms:created>
  <dcterms:modified xsi:type="dcterms:W3CDTF">2025-01-28T08:34:41Z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</Properties>
</file>