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4"/>
  </p:sldMasterIdLst>
  <p:notesMasterIdLst>
    <p:notesMasterId r:id="rId19"/>
  </p:notesMasterIdLst>
  <p:sldIdLst>
    <p:sldId id="380" r:id="rId5"/>
    <p:sldId id="381" r:id="rId6"/>
    <p:sldId id="423" r:id="rId7"/>
    <p:sldId id="422" r:id="rId8"/>
    <p:sldId id="429" r:id="rId9"/>
    <p:sldId id="431" r:id="rId10"/>
    <p:sldId id="411" r:id="rId11"/>
    <p:sldId id="433" r:id="rId12"/>
    <p:sldId id="436" r:id="rId13"/>
    <p:sldId id="434" r:id="rId14"/>
    <p:sldId id="435" r:id="rId15"/>
    <p:sldId id="437" r:id="rId16"/>
    <p:sldId id="439" r:id="rId17"/>
    <p:sldId id="440" r:id="rId18"/>
  </p:sldIdLst>
  <p:sldSz cx="9144000" cy="6858000" type="screen4x3"/>
  <p:notesSz cx="6858000" cy="9144000"/>
  <p:defaultTextStyle>
    <a:defPPr>
      <a:defRPr lang="en-US"/>
    </a:defPPr>
    <a:lvl1pPr algn="l" rtl="0" fontAlgn="base">
      <a:spcBef>
        <a:spcPct val="0"/>
      </a:spcBef>
      <a:spcAft>
        <a:spcPct val="0"/>
      </a:spcAft>
      <a:defRPr sz="2800" b="1" kern="1200">
        <a:solidFill>
          <a:srgbClr val="C69200"/>
        </a:solidFill>
        <a:latin typeface="Tahoma" pitchFamily="34" charset="0"/>
        <a:ea typeface="+mn-ea"/>
        <a:cs typeface="+mn-cs"/>
      </a:defRPr>
    </a:lvl1pPr>
    <a:lvl2pPr marL="457200" algn="l" rtl="0" fontAlgn="base">
      <a:spcBef>
        <a:spcPct val="0"/>
      </a:spcBef>
      <a:spcAft>
        <a:spcPct val="0"/>
      </a:spcAft>
      <a:defRPr sz="2800" b="1" kern="1200">
        <a:solidFill>
          <a:srgbClr val="C69200"/>
        </a:solidFill>
        <a:latin typeface="Tahoma" pitchFamily="34" charset="0"/>
        <a:ea typeface="+mn-ea"/>
        <a:cs typeface="+mn-cs"/>
      </a:defRPr>
    </a:lvl2pPr>
    <a:lvl3pPr marL="914400" algn="l" rtl="0" fontAlgn="base">
      <a:spcBef>
        <a:spcPct val="0"/>
      </a:spcBef>
      <a:spcAft>
        <a:spcPct val="0"/>
      </a:spcAft>
      <a:defRPr sz="2800" b="1" kern="1200">
        <a:solidFill>
          <a:srgbClr val="C69200"/>
        </a:solidFill>
        <a:latin typeface="Tahoma" pitchFamily="34" charset="0"/>
        <a:ea typeface="+mn-ea"/>
        <a:cs typeface="+mn-cs"/>
      </a:defRPr>
    </a:lvl3pPr>
    <a:lvl4pPr marL="1371600" algn="l" rtl="0" fontAlgn="base">
      <a:spcBef>
        <a:spcPct val="0"/>
      </a:spcBef>
      <a:spcAft>
        <a:spcPct val="0"/>
      </a:spcAft>
      <a:defRPr sz="2800" b="1" kern="1200">
        <a:solidFill>
          <a:srgbClr val="C69200"/>
        </a:solidFill>
        <a:latin typeface="Tahoma" pitchFamily="34" charset="0"/>
        <a:ea typeface="+mn-ea"/>
        <a:cs typeface="+mn-cs"/>
      </a:defRPr>
    </a:lvl4pPr>
    <a:lvl5pPr marL="1828800" algn="l" rtl="0" fontAlgn="base">
      <a:spcBef>
        <a:spcPct val="0"/>
      </a:spcBef>
      <a:spcAft>
        <a:spcPct val="0"/>
      </a:spcAft>
      <a:defRPr sz="2800" b="1" kern="1200">
        <a:solidFill>
          <a:srgbClr val="C69200"/>
        </a:solidFill>
        <a:latin typeface="Tahoma" pitchFamily="34" charset="0"/>
        <a:ea typeface="+mn-ea"/>
        <a:cs typeface="+mn-cs"/>
      </a:defRPr>
    </a:lvl5pPr>
    <a:lvl6pPr marL="2286000" algn="l" defTabSz="914400" rtl="0" eaLnBrk="1" latinLnBrk="0" hangingPunct="1">
      <a:defRPr sz="2800" b="1" kern="1200">
        <a:solidFill>
          <a:srgbClr val="C69200"/>
        </a:solidFill>
        <a:latin typeface="Tahoma" pitchFamily="34" charset="0"/>
        <a:ea typeface="+mn-ea"/>
        <a:cs typeface="+mn-cs"/>
      </a:defRPr>
    </a:lvl6pPr>
    <a:lvl7pPr marL="2743200" algn="l" defTabSz="914400" rtl="0" eaLnBrk="1" latinLnBrk="0" hangingPunct="1">
      <a:defRPr sz="2800" b="1" kern="1200">
        <a:solidFill>
          <a:srgbClr val="C69200"/>
        </a:solidFill>
        <a:latin typeface="Tahoma" pitchFamily="34" charset="0"/>
        <a:ea typeface="+mn-ea"/>
        <a:cs typeface="+mn-cs"/>
      </a:defRPr>
    </a:lvl7pPr>
    <a:lvl8pPr marL="3200400" algn="l" defTabSz="914400" rtl="0" eaLnBrk="1" latinLnBrk="0" hangingPunct="1">
      <a:defRPr sz="2800" b="1" kern="1200">
        <a:solidFill>
          <a:srgbClr val="C69200"/>
        </a:solidFill>
        <a:latin typeface="Tahoma" pitchFamily="34" charset="0"/>
        <a:ea typeface="+mn-ea"/>
        <a:cs typeface="+mn-cs"/>
      </a:defRPr>
    </a:lvl8pPr>
    <a:lvl9pPr marL="3657600" algn="l" defTabSz="914400" rtl="0" eaLnBrk="1" latinLnBrk="0" hangingPunct="1">
      <a:defRPr sz="2800" b="1" kern="1200">
        <a:solidFill>
          <a:srgbClr val="C69200"/>
        </a:solidFill>
        <a:latin typeface="Tahoma" pitchFamily="34" charset="0"/>
        <a:ea typeface="+mn-ea"/>
        <a:cs typeface="+mn-cs"/>
      </a:defRPr>
    </a:lvl9pPr>
  </p:defaultTextStyle>
  <p:extLst>
    <p:ext uri="{EFAFB233-063F-42B5-8137-9DF3F51BA10A}">
      <p15:sldGuideLst xmlns:p15="http://schemas.microsoft.com/office/powerpoint/2012/main">
        <p15:guide id="1" orient="horz" pos="4320" userDrawn="1">
          <p15:clr>
            <a:srgbClr val="A4A3A4"/>
          </p15:clr>
        </p15:guide>
        <p15:guide id="2" pos="561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IANG Lingxiao" initials="JL" lastIdx="2" clrIdx="0">
    <p:extLst>
      <p:ext uri="{19B8F6BF-5375-455C-9EA6-DF929625EA0E}">
        <p15:presenceInfo xmlns:p15="http://schemas.microsoft.com/office/powerpoint/2012/main" userId="S-1-5-21-701957773-1426065679-1648912389-16067" providerId="AD"/>
      </p:ext>
    </p:extLst>
  </p:cmAuthor>
  <p:cmAuthor id="2" name="Swetha GOTTIPATI" initials="SG" lastIdx="2" clrIdx="1">
    <p:extLst>
      <p:ext uri="{19B8F6BF-5375-455C-9EA6-DF929625EA0E}">
        <p15:presenceInfo xmlns:p15="http://schemas.microsoft.com/office/powerpoint/2012/main" userId="S::sgottipati@smu.edu.sg::13a88606-54de-43f0-b865-9010635a859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FF"/>
    <a:srgbClr val="DDDDDD"/>
    <a:srgbClr val="C69200"/>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E793BFE-098D-4999-A1E1-27D9E510863A}" v="2" dt="2025-02-13T11:31:55.32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621" autoAdjust="0"/>
    <p:restoredTop sz="78246" autoAdjust="0"/>
  </p:normalViewPr>
  <p:slideViewPr>
    <p:cSldViewPr showGuides="1">
      <p:cViewPr varScale="1">
        <p:scale>
          <a:sx n="56" d="100"/>
          <a:sy n="56" d="100"/>
        </p:scale>
        <p:origin x="44" y="132"/>
      </p:cViewPr>
      <p:guideLst>
        <p:guide orient="horz" pos="4320"/>
        <p:guide pos="561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wetha GOTTIPATI" userId="S::sgottipati@smu.edu.sg::13a88606-54de-43f0-b865-9010635a859d" providerId="AD" clId="Web-{5B74B7AE-B273-1948-5377-3332D1A883A4}"/>
    <pc:docChg chg="">
      <pc:chgData name="Swetha GOTTIPATI" userId="S::sgottipati@smu.edu.sg::13a88606-54de-43f0-b865-9010635a859d" providerId="AD" clId="Web-{5B74B7AE-B273-1948-5377-3332D1A883A4}" dt="2020-01-02T02:33:41.167" v="1"/>
      <pc:docMkLst>
        <pc:docMk/>
      </pc:docMkLst>
      <pc:sldChg chg="addCm">
        <pc:chgData name="Swetha GOTTIPATI" userId="S::sgottipati@smu.edu.sg::13a88606-54de-43f0-b865-9010635a859d" providerId="AD" clId="Web-{5B74B7AE-B273-1948-5377-3332D1A883A4}" dt="2020-01-02T02:33:41.167" v="1"/>
        <pc:sldMkLst>
          <pc:docMk/>
          <pc:sldMk cId="702746514" sldId="434"/>
        </pc:sldMkLst>
      </pc:sldChg>
      <pc:sldChg chg="addCm">
        <pc:chgData name="Swetha GOTTIPATI" userId="S::sgottipati@smu.edu.sg::13a88606-54de-43f0-b865-9010635a859d" providerId="AD" clId="Web-{5B74B7AE-B273-1948-5377-3332D1A883A4}" dt="2020-01-02T02:32:05.260" v="0"/>
        <pc:sldMkLst>
          <pc:docMk/>
          <pc:sldMk cId="50049533" sldId="436"/>
        </pc:sldMkLst>
      </pc:sldChg>
    </pc:docChg>
  </pc:docChgLst>
  <pc:docChgLst>
    <pc:chgData name="claudia cheong" userId="fb34c2be8785baaf" providerId="LiveId" clId="{6E793BFE-098D-4999-A1E1-27D9E510863A}"/>
    <pc:docChg chg="modSld">
      <pc:chgData name="claudia cheong" userId="fb34c2be8785baaf" providerId="LiveId" clId="{6E793BFE-098D-4999-A1E1-27D9E510863A}" dt="2025-02-13T11:31:55.319" v="1" actId="1076"/>
      <pc:docMkLst>
        <pc:docMk/>
      </pc:docMkLst>
      <pc:sldChg chg="modSp">
        <pc:chgData name="claudia cheong" userId="fb34c2be8785baaf" providerId="LiveId" clId="{6E793BFE-098D-4999-A1E1-27D9E510863A}" dt="2025-02-13T11:31:55.319" v="1" actId="1076"/>
        <pc:sldMkLst>
          <pc:docMk/>
          <pc:sldMk cId="284821439" sldId="429"/>
        </pc:sldMkLst>
        <pc:spChg chg="mod">
          <ac:chgData name="claudia cheong" userId="fb34c2be8785baaf" providerId="LiveId" clId="{6E793BFE-098D-4999-A1E1-27D9E510863A}" dt="2025-02-13T11:31:55.319" v="1" actId="1076"/>
          <ac:spMkLst>
            <pc:docMk/>
            <pc:sldMk cId="284821439" sldId="429"/>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10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solidFill>
                  <a:schemeClr val="tx1"/>
                </a:solidFill>
                <a:latin typeface="Times New Roman" pitchFamily="18" charset="0"/>
              </a:defRPr>
            </a:lvl1pPr>
          </a:lstStyle>
          <a:p>
            <a:pPr>
              <a:defRPr/>
            </a:pPr>
            <a:endParaRPr lang="en-GB"/>
          </a:p>
        </p:txBody>
      </p:sp>
      <p:sp>
        <p:nvSpPr>
          <p:cNvPr id="4710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solidFill>
                  <a:schemeClr val="tx1"/>
                </a:solidFill>
                <a:latin typeface="Times New Roman" pitchFamily="18" charset="0"/>
              </a:defRPr>
            </a:lvl1pPr>
          </a:lstStyle>
          <a:p>
            <a:pPr>
              <a:defRPr/>
            </a:pPr>
            <a:endParaRPr lang="en-GB"/>
          </a:p>
        </p:txBody>
      </p:sp>
      <p:sp>
        <p:nvSpPr>
          <p:cNvPr id="1229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4711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solidFill>
                  <a:schemeClr val="tx1"/>
                </a:solidFill>
                <a:latin typeface="Times New Roman" pitchFamily="18" charset="0"/>
              </a:defRPr>
            </a:lvl1pPr>
          </a:lstStyle>
          <a:p>
            <a:pPr>
              <a:defRPr/>
            </a:pPr>
            <a:endParaRPr lang="en-GB"/>
          </a:p>
        </p:txBody>
      </p:sp>
      <p:sp>
        <p:nvSpPr>
          <p:cNvPr id="4711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solidFill>
                  <a:schemeClr val="tx1"/>
                </a:solidFill>
                <a:latin typeface="Times New Roman" pitchFamily="18" charset="0"/>
              </a:defRPr>
            </a:lvl1pPr>
          </a:lstStyle>
          <a:p>
            <a:pPr>
              <a:defRPr/>
            </a:pPr>
            <a:fld id="{A7FEF89C-D053-4A2C-A6B5-5A5A7DCF2882}" type="slidenum">
              <a:rPr lang="en-GB"/>
              <a:pPr>
                <a:defRPr/>
              </a:pPr>
              <a:t>‹#›</a:t>
            </a:fld>
            <a:endParaRPr lang="en-GB"/>
          </a:p>
        </p:txBody>
      </p:sp>
    </p:spTree>
    <p:extLst>
      <p:ext uri="{BB962C8B-B14F-4D97-AF65-F5344CB8AC3E}">
        <p14:creationId xmlns:p14="http://schemas.microsoft.com/office/powerpoint/2010/main" val="246460749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rgbClr val="C69200"/>
                </a:solidFill>
                <a:latin typeface="Tahoma" pitchFamily="34" charset="0"/>
              </a:defRPr>
            </a:lvl1pPr>
            <a:lvl2pPr marL="742950" indent="-285750" eaLnBrk="0" hangingPunct="0">
              <a:defRPr sz="2800" b="1">
                <a:solidFill>
                  <a:srgbClr val="C69200"/>
                </a:solidFill>
                <a:latin typeface="Tahoma" pitchFamily="34" charset="0"/>
              </a:defRPr>
            </a:lvl2pPr>
            <a:lvl3pPr marL="1143000" indent="-228600" eaLnBrk="0" hangingPunct="0">
              <a:defRPr sz="2800" b="1">
                <a:solidFill>
                  <a:srgbClr val="C69200"/>
                </a:solidFill>
                <a:latin typeface="Tahoma" pitchFamily="34" charset="0"/>
              </a:defRPr>
            </a:lvl3pPr>
            <a:lvl4pPr marL="1600200" indent="-228600" eaLnBrk="0" hangingPunct="0">
              <a:defRPr sz="2800" b="1">
                <a:solidFill>
                  <a:srgbClr val="C69200"/>
                </a:solidFill>
                <a:latin typeface="Tahoma" pitchFamily="34" charset="0"/>
              </a:defRPr>
            </a:lvl4pPr>
            <a:lvl5pPr marL="2057400" indent="-228600" eaLnBrk="0" hangingPunct="0">
              <a:defRPr sz="2800" b="1">
                <a:solidFill>
                  <a:srgbClr val="C69200"/>
                </a:solidFill>
                <a:latin typeface="Tahoma" pitchFamily="34" charset="0"/>
              </a:defRPr>
            </a:lvl5pPr>
            <a:lvl6pPr marL="2514600" indent="-228600" eaLnBrk="0" fontAlgn="base" hangingPunct="0">
              <a:spcBef>
                <a:spcPct val="0"/>
              </a:spcBef>
              <a:spcAft>
                <a:spcPct val="0"/>
              </a:spcAft>
              <a:defRPr sz="2800" b="1">
                <a:solidFill>
                  <a:srgbClr val="C69200"/>
                </a:solidFill>
                <a:latin typeface="Tahoma" pitchFamily="34" charset="0"/>
              </a:defRPr>
            </a:lvl6pPr>
            <a:lvl7pPr marL="2971800" indent="-228600" eaLnBrk="0" fontAlgn="base" hangingPunct="0">
              <a:spcBef>
                <a:spcPct val="0"/>
              </a:spcBef>
              <a:spcAft>
                <a:spcPct val="0"/>
              </a:spcAft>
              <a:defRPr sz="2800" b="1">
                <a:solidFill>
                  <a:srgbClr val="C69200"/>
                </a:solidFill>
                <a:latin typeface="Tahoma" pitchFamily="34" charset="0"/>
              </a:defRPr>
            </a:lvl7pPr>
            <a:lvl8pPr marL="3429000" indent="-228600" eaLnBrk="0" fontAlgn="base" hangingPunct="0">
              <a:spcBef>
                <a:spcPct val="0"/>
              </a:spcBef>
              <a:spcAft>
                <a:spcPct val="0"/>
              </a:spcAft>
              <a:defRPr sz="2800" b="1">
                <a:solidFill>
                  <a:srgbClr val="C69200"/>
                </a:solidFill>
                <a:latin typeface="Tahoma" pitchFamily="34" charset="0"/>
              </a:defRPr>
            </a:lvl8pPr>
            <a:lvl9pPr marL="3886200" indent="-228600" eaLnBrk="0" fontAlgn="base" hangingPunct="0">
              <a:spcBef>
                <a:spcPct val="0"/>
              </a:spcBef>
              <a:spcAft>
                <a:spcPct val="0"/>
              </a:spcAft>
              <a:defRPr sz="2800" b="1">
                <a:solidFill>
                  <a:srgbClr val="C69200"/>
                </a:solidFill>
                <a:latin typeface="Tahoma" pitchFamily="34" charset="0"/>
              </a:defRPr>
            </a:lvl9pPr>
          </a:lstStyle>
          <a:p>
            <a:pPr eaLnBrk="1" hangingPunct="1"/>
            <a:fld id="{A3442453-7C38-4F8E-9C73-1AF050025DA3}" type="slidenum">
              <a:rPr lang="en-GB" sz="1200" b="0" smtClean="0">
                <a:solidFill>
                  <a:schemeClr val="tx1"/>
                </a:solidFill>
                <a:latin typeface="Times New Roman" pitchFamily="18" charset="0"/>
              </a:rPr>
              <a:pPr eaLnBrk="1" hangingPunct="1"/>
              <a:t>1</a:t>
            </a:fld>
            <a:endParaRPr lang="en-GB" sz="1200" b="0">
              <a:solidFill>
                <a:schemeClr val="tx1"/>
              </a:solidFill>
              <a:latin typeface="Times New Roman" pitchFamily="18" charset="0"/>
            </a:endParaRPr>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endParaRPr lang="en-GB"/>
          </a:p>
        </p:txBody>
      </p:sp>
    </p:spTree>
    <p:extLst>
      <p:ext uri="{BB962C8B-B14F-4D97-AF65-F5344CB8AC3E}">
        <p14:creationId xmlns:p14="http://schemas.microsoft.com/office/powerpoint/2010/main" val="42596552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Assemblies are often guided by business processes of an enterprise.</a:t>
            </a:r>
          </a:p>
          <a:p>
            <a:endParaRPr lang="en-US" dirty="0"/>
          </a:p>
        </p:txBody>
      </p:sp>
      <p:sp>
        <p:nvSpPr>
          <p:cNvPr id="4" name="Slide Number Placeholder 3"/>
          <p:cNvSpPr>
            <a:spLocks noGrp="1"/>
          </p:cNvSpPr>
          <p:nvPr>
            <p:ph type="sldNum" sz="quarter" idx="5"/>
          </p:nvPr>
        </p:nvSpPr>
        <p:spPr/>
        <p:txBody>
          <a:bodyPr/>
          <a:lstStyle/>
          <a:p>
            <a:pPr>
              <a:defRPr/>
            </a:pPr>
            <a:fld id="{A7FEF89C-D053-4A2C-A6B5-5A5A7DCF2882}" type="slidenum">
              <a:rPr lang="en-GB" smtClean="0"/>
              <a:pPr>
                <a:defRPr/>
              </a:pPr>
              <a:t>11</a:t>
            </a:fld>
            <a:endParaRPr lang="en-GB"/>
          </a:p>
        </p:txBody>
      </p:sp>
    </p:spTree>
    <p:extLst>
      <p:ext uri="{BB962C8B-B14F-4D97-AF65-F5344CB8AC3E}">
        <p14:creationId xmlns:p14="http://schemas.microsoft.com/office/powerpoint/2010/main" val="40927245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We'll</a:t>
            </a:r>
            <a:r>
              <a:rPr lang="en-SG" baseline="0" dirty="0"/>
              <a:t> design &amp; implement a simple version of this bookstore in this term</a:t>
            </a:r>
            <a:endParaRPr lang="en-SG" dirty="0"/>
          </a:p>
        </p:txBody>
      </p:sp>
      <p:sp>
        <p:nvSpPr>
          <p:cNvPr id="4" name="Slide Number Placeholder 3"/>
          <p:cNvSpPr>
            <a:spLocks noGrp="1"/>
          </p:cNvSpPr>
          <p:nvPr>
            <p:ph type="sldNum" sz="quarter" idx="10"/>
          </p:nvPr>
        </p:nvSpPr>
        <p:spPr/>
        <p:txBody>
          <a:bodyPr/>
          <a:lstStyle/>
          <a:p>
            <a:pPr>
              <a:defRPr/>
            </a:pPr>
            <a:fld id="{A7FEF89C-D053-4A2C-A6B5-5A5A7DCF2882}" type="slidenum">
              <a:rPr lang="en-GB" smtClean="0"/>
              <a:pPr>
                <a:defRPr/>
              </a:pPr>
              <a:t>14</a:t>
            </a:fld>
            <a:endParaRPr lang="en-GB"/>
          </a:p>
        </p:txBody>
      </p:sp>
    </p:spTree>
    <p:extLst>
      <p:ext uri="{BB962C8B-B14F-4D97-AF65-F5344CB8AC3E}">
        <p14:creationId xmlns:p14="http://schemas.microsoft.com/office/powerpoint/2010/main" val="2512680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SG"/>
          </a:p>
        </p:txBody>
      </p:sp>
      <p:sp>
        <p:nvSpPr>
          <p:cNvPr id="368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rgbClr val="C69200"/>
                </a:solidFill>
                <a:latin typeface="Tahoma" pitchFamily="34" charset="0"/>
              </a:defRPr>
            </a:lvl1pPr>
            <a:lvl2pPr marL="742950" indent="-285750" eaLnBrk="0" hangingPunct="0">
              <a:defRPr sz="2800" b="1">
                <a:solidFill>
                  <a:srgbClr val="C69200"/>
                </a:solidFill>
                <a:latin typeface="Tahoma" pitchFamily="34" charset="0"/>
              </a:defRPr>
            </a:lvl2pPr>
            <a:lvl3pPr marL="1143000" indent="-228600" eaLnBrk="0" hangingPunct="0">
              <a:defRPr sz="2800" b="1">
                <a:solidFill>
                  <a:srgbClr val="C69200"/>
                </a:solidFill>
                <a:latin typeface="Tahoma" pitchFamily="34" charset="0"/>
              </a:defRPr>
            </a:lvl3pPr>
            <a:lvl4pPr marL="1600200" indent="-228600" eaLnBrk="0" hangingPunct="0">
              <a:defRPr sz="2800" b="1">
                <a:solidFill>
                  <a:srgbClr val="C69200"/>
                </a:solidFill>
                <a:latin typeface="Tahoma" pitchFamily="34" charset="0"/>
              </a:defRPr>
            </a:lvl4pPr>
            <a:lvl5pPr marL="2057400" indent="-228600" eaLnBrk="0" hangingPunct="0">
              <a:defRPr sz="2800" b="1">
                <a:solidFill>
                  <a:srgbClr val="C69200"/>
                </a:solidFill>
                <a:latin typeface="Tahoma" pitchFamily="34" charset="0"/>
              </a:defRPr>
            </a:lvl5pPr>
            <a:lvl6pPr marL="2514600" indent="-228600" eaLnBrk="0" fontAlgn="base" hangingPunct="0">
              <a:spcBef>
                <a:spcPct val="0"/>
              </a:spcBef>
              <a:spcAft>
                <a:spcPct val="0"/>
              </a:spcAft>
              <a:defRPr sz="2800" b="1">
                <a:solidFill>
                  <a:srgbClr val="C69200"/>
                </a:solidFill>
                <a:latin typeface="Tahoma" pitchFamily="34" charset="0"/>
              </a:defRPr>
            </a:lvl6pPr>
            <a:lvl7pPr marL="2971800" indent="-228600" eaLnBrk="0" fontAlgn="base" hangingPunct="0">
              <a:spcBef>
                <a:spcPct val="0"/>
              </a:spcBef>
              <a:spcAft>
                <a:spcPct val="0"/>
              </a:spcAft>
              <a:defRPr sz="2800" b="1">
                <a:solidFill>
                  <a:srgbClr val="C69200"/>
                </a:solidFill>
                <a:latin typeface="Tahoma" pitchFamily="34" charset="0"/>
              </a:defRPr>
            </a:lvl7pPr>
            <a:lvl8pPr marL="3429000" indent="-228600" eaLnBrk="0" fontAlgn="base" hangingPunct="0">
              <a:spcBef>
                <a:spcPct val="0"/>
              </a:spcBef>
              <a:spcAft>
                <a:spcPct val="0"/>
              </a:spcAft>
              <a:defRPr sz="2800" b="1">
                <a:solidFill>
                  <a:srgbClr val="C69200"/>
                </a:solidFill>
                <a:latin typeface="Tahoma" pitchFamily="34" charset="0"/>
              </a:defRPr>
            </a:lvl8pPr>
            <a:lvl9pPr marL="3886200" indent="-228600" eaLnBrk="0" fontAlgn="base" hangingPunct="0">
              <a:spcBef>
                <a:spcPct val="0"/>
              </a:spcBef>
              <a:spcAft>
                <a:spcPct val="0"/>
              </a:spcAft>
              <a:defRPr sz="2800" b="1">
                <a:solidFill>
                  <a:srgbClr val="C69200"/>
                </a:solidFill>
                <a:latin typeface="Tahoma" pitchFamily="34" charset="0"/>
              </a:defRPr>
            </a:lvl9pPr>
          </a:lstStyle>
          <a:p>
            <a:pPr eaLnBrk="1" hangingPunct="1"/>
            <a:fld id="{E308EDEA-A65F-452A-8F65-D293E989150E}" type="slidenum">
              <a:rPr lang="en-GB" sz="1200" b="0" smtClean="0">
                <a:solidFill>
                  <a:schemeClr val="tx1"/>
                </a:solidFill>
                <a:latin typeface="Times New Roman" pitchFamily="18" charset="0"/>
              </a:rPr>
              <a:pPr eaLnBrk="1" hangingPunct="1"/>
              <a:t>2</a:t>
            </a:fld>
            <a:endParaRPr lang="en-GB" sz="1200" b="0">
              <a:solidFill>
                <a:schemeClr val="tx1"/>
              </a:solidFill>
              <a:latin typeface="Times New Roman" pitchFamily="18" charset="0"/>
            </a:endParaRPr>
          </a:p>
        </p:txBody>
      </p:sp>
    </p:spTree>
    <p:extLst>
      <p:ext uri="{BB962C8B-B14F-4D97-AF65-F5344CB8AC3E}">
        <p14:creationId xmlns:p14="http://schemas.microsoft.com/office/powerpoint/2010/main" val="2763103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The 3-tier architecture is analogous</a:t>
            </a:r>
            <a:r>
              <a:rPr lang="en-SG" baseline="0" dirty="0"/>
              <a:t> to the MVC design pattern (cf. https://en.wikipedia.org/wiki/Model%E2%80%93view%E2%80%93controller):</a:t>
            </a:r>
          </a:p>
          <a:p>
            <a:r>
              <a:rPr lang="en-SG" baseline="0" dirty="0"/>
              <a:t>DB is the model (defining all the data), UI is the view (providing user interfaces), the server/app is the control (containing all business logics).</a:t>
            </a:r>
            <a:endParaRPr lang="en-SG" dirty="0"/>
          </a:p>
        </p:txBody>
      </p:sp>
      <p:sp>
        <p:nvSpPr>
          <p:cNvPr id="4" name="Slide Number Placeholder 3"/>
          <p:cNvSpPr>
            <a:spLocks noGrp="1"/>
          </p:cNvSpPr>
          <p:nvPr>
            <p:ph type="sldNum" sz="quarter" idx="10"/>
          </p:nvPr>
        </p:nvSpPr>
        <p:spPr/>
        <p:txBody>
          <a:bodyPr/>
          <a:lstStyle/>
          <a:p>
            <a:pPr>
              <a:defRPr/>
            </a:pPr>
            <a:fld id="{A7FEF89C-D053-4A2C-A6B5-5A5A7DCF2882}" type="slidenum">
              <a:rPr lang="en-GB" smtClean="0"/>
              <a:pPr>
                <a:defRPr/>
              </a:pPr>
              <a:t>3</a:t>
            </a:fld>
            <a:endParaRPr lang="en-GB"/>
          </a:p>
        </p:txBody>
      </p:sp>
    </p:spTree>
    <p:extLst>
      <p:ext uri="{BB962C8B-B14F-4D97-AF65-F5344CB8AC3E}">
        <p14:creationId xmlns:p14="http://schemas.microsoft.com/office/powerpoint/2010/main" val="38794193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pPr>
              <a:defRPr/>
            </a:pPr>
            <a:fld id="{A7FEF89C-D053-4A2C-A6B5-5A5A7DCF2882}" type="slidenum">
              <a:rPr lang="en-GB" smtClean="0"/>
              <a:pPr>
                <a:defRPr/>
              </a:pPr>
              <a:t>4</a:t>
            </a:fld>
            <a:endParaRPr lang="en-GB"/>
          </a:p>
        </p:txBody>
      </p:sp>
    </p:spTree>
    <p:extLst>
      <p:ext uri="{BB962C8B-B14F-4D97-AF65-F5344CB8AC3E}">
        <p14:creationId xmlns:p14="http://schemas.microsoft.com/office/powerpoint/2010/main" val="41685883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"Scaling" refers to adding/removing computing resources (e.g., more memory, more CPUs, more individual machines) to/from a system so that the system is able to handle different amount of workloads efficiently and effectively. Cf. https://en.wikipedia.org/wiki/Scalability </a:t>
            </a:r>
          </a:p>
          <a:p>
            <a:r>
              <a:rPr lang="en-SG" dirty="0"/>
              <a:t>Q:</a:t>
            </a:r>
            <a:r>
              <a:rPr lang="en-SG" baseline="0" dirty="0"/>
              <a:t> how suitable is a monolith for the two challenges faced by enterprise solutions mentioned earlier? What may be the problem(s)? What may be the alternatives?</a:t>
            </a:r>
          </a:p>
          <a:p>
            <a:endParaRPr lang="en-SG" dirty="0"/>
          </a:p>
        </p:txBody>
      </p:sp>
      <p:sp>
        <p:nvSpPr>
          <p:cNvPr id="4" name="Slide Number Placeholder 3"/>
          <p:cNvSpPr>
            <a:spLocks noGrp="1"/>
          </p:cNvSpPr>
          <p:nvPr>
            <p:ph type="sldNum" sz="quarter" idx="10"/>
          </p:nvPr>
        </p:nvSpPr>
        <p:spPr/>
        <p:txBody>
          <a:bodyPr/>
          <a:lstStyle/>
          <a:p>
            <a:pPr>
              <a:defRPr/>
            </a:pPr>
            <a:fld id="{A7FEF89C-D053-4A2C-A6B5-5A5A7DCF2882}" type="slidenum">
              <a:rPr lang="en-GB" smtClean="0"/>
              <a:pPr>
                <a:defRPr/>
              </a:pPr>
              <a:t>5</a:t>
            </a:fld>
            <a:endParaRPr lang="en-GB"/>
          </a:p>
        </p:txBody>
      </p:sp>
    </p:spTree>
    <p:extLst>
      <p:ext uri="{BB962C8B-B14F-4D97-AF65-F5344CB8AC3E}">
        <p14:creationId xmlns:p14="http://schemas.microsoft.com/office/powerpoint/2010/main" val="10847876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SG"/>
          </a:p>
        </p:txBody>
      </p:sp>
      <p:sp>
        <p:nvSpPr>
          <p:cNvPr id="327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rgbClr val="C69200"/>
                </a:solidFill>
                <a:latin typeface="Tahoma" pitchFamily="34" charset="0"/>
              </a:defRPr>
            </a:lvl1pPr>
            <a:lvl2pPr marL="742950" indent="-285750" eaLnBrk="0" hangingPunct="0">
              <a:defRPr sz="2800" b="1">
                <a:solidFill>
                  <a:srgbClr val="C69200"/>
                </a:solidFill>
                <a:latin typeface="Tahoma" pitchFamily="34" charset="0"/>
              </a:defRPr>
            </a:lvl2pPr>
            <a:lvl3pPr marL="1143000" indent="-228600" eaLnBrk="0" hangingPunct="0">
              <a:defRPr sz="2800" b="1">
                <a:solidFill>
                  <a:srgbClr val="C69200"/>
                </a:solidFill>
                <a:latin typeface="Tahoma" pitchFamily="34" charset="0"/>
              </a:defRPr>
            </a:lvl3pPr>
            <a:lvl4pPr marL="1600200" indent="-228600" eaLnBrk="0" hangingPunct="0">
              <a:defRPr sz="2800" b="1">
                <a:solidFill>
                  <a:srgbClr val="C69200"/>
                </a:solidFill>
                <a:latin typeface="Tahoma" pitchFamily="34" charset="0"/>
              </a:defRPr>
            </a:lvl4pPr>
            <a:lvl5pPr marL="2057400" indent="-228600" eaLnBrk="0" hangingPunct="0">
              <a:defRPr sz="2800" b="1">
                <a:solidFill>
                  <a:srgbClr val="C69200"/>
                </a:solidFill>
                <a:latin typeface="Tahoma" pitchFamily="34" charset="0"/>
              </a:defRPr>
            </a:lvl5pPr>
            <a:lvl6pPr marL="2514600" indent="-228600" eaLnBrk="0" fontAlgn="base" hangingPunct="0">
              <a:spcBef>
                <a:spcPct val="0"/>
              </a:spcBef>
              <a:spcAft>
                <a:spcPct val="0"/>
              </a:spcAft>
              <a:defRPr sz="2800" b="1">
                <a:solidFill>
                  <a:srgbClr val="C69200"/>
                </a:solidFill>
                <a:latin typeface="Tahoma" pitchFamily="34" charset="0"/>
              </a:defRPr>
            </a:lvl6pPr>
            <a:lvl7pPr marL="2971800" indent="-228600" eaLnBrk="0" fontAlgn="base" hangingPunct="0">
              <a:spcBef>
                <a:spcPct val="0"/>
              </a:spcBef>
              <a:spcAft>
                <a:spcPct val="0"/>
              </a:spcAft>
              <a:defRPr sz="2800" b="1">
                <a:solidFill>
                  <a:srgbClr val="C69200"/>
                </a:solidFill>
                <a:latin typeface="Tahoma" pitchFamily="34" charset="0"/>
              </a:defRPr>
            </a:lvl7pPr>
            <a:lvl8pPr marL="3429000" indent="-228600" eaLnBrk="0" fontAlgn="base" hangingPunct="0">
              <a:spcBef>
                <a:spcPct val="0"/>
              </a:spcBef>
              <a:spcAft>
                <a:spcPct val="0"/>
              </a:spcAft>
              <a:defRPr sz="2800" b="1">
                <a:solidFill>
                  <a:srgbClr val="C69200"/>
                </a:solidFill>
                <a:latin typeface="Tahoma" pitchFamily="34" charset="0"/>
              </a:defRPr>
            </a:lvl8pPr>
            <a:lvl9pPr marL="3886200" indent="-228600" eaLnBrk="0" fontAlgn="base" hangingPunct="0">
              <a:spcBef>
                <a:spcPct val="0"/>
              </a:spcBef>
              <a:spcAft>
                <a:spcPct val="0"/>
              </a:spcAft>
              <a:defRPr sz="2800" b="1">
                <a:solidFill>
                  <a:srgbClr val="C69200"/>
                </a:solidFill>
                <a:latin typeface="Tahoma" pitchFamily="34" charset="0"/>
              </a:defRPr>
            </a:lvl9pPr>
          </a:lstStyle>
          <a:p>
            <a:pPr eaLnBrk="1" hangingPunct="1"/>
            <a:fld id="{41868DE6-B89F-4136-93EF-BE23DF8E237F}" type="slidenum">
              <a:rPr lang="en-GB" sz="1200" b="0" smtClean="0">
                <a:solidFill>
                  <a:schemeClr val="tx1"/>
                </a:solidFill>
                <a:latin typeface="Times New Roman" pitchFamily="18" charset="0"/>
              </a:rPr>
              <a:pPr eaLnBrk="1" hangingPunct="1"/>
              <a:t>7</a:t>
            </a:fld>
            <a:endParaRPr lang="en-GB" sz="1200" b="0">
              <a:solidFill>
                <a:schemeClr val="tx1"/>
              </a:solidFill>
              <a:latin typeface="Times New Roman" pitchFamily="18" charset="0"/>
            </a:endParaRPr>
          </a:p>
        </p:txBody>
      </p:sp>
    </p:spTree>
    <p:extLst>
      <p:ext uri="{BB962C8B-B14F-4D97-AF65-F5344CB8AC3E}">
        <p14:creationId xmlns:p14="http://schemas.microsoft.com/office/powerpoint/2010/main" val="37366285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baseline="0" dirty="0"/>
              <a:t>Microservices Architecture may also be written as Microservice Architecture in practice, abbreviated as MSA. It's more about the architecture when many microservices come together to form an enterprise solution, less about the architecture of individual microservices (which would be similar to the architecture of a monolithic application but at a small scale).</a:t>
            </a:r>
          </a:p>
          <a:p>
            <a:r>
              <a:rPr lang="en-SG" baseline="0" dirty="0"/>
              <a:t>Understanding of the pros and cons of MSA is an important part of ESD; its discussion will continue throughout the course.</a:t>
            </a:r>
          </a:p>
          <a:p>
            <a:endParaRPr lang="en-SG" dirty="0"/>
          </a:p>
        </p:txBody>
      </p:sp>
      <p:sp>
        <p:nvSpPr>
          <p:cNvPr id="4" name="Slide Number Placeholder 3"/>
          <p:cNvSpPr>
            <a:spLocks noGrp="1"/>
          </p:cNvSpPr>
          <p:nvPr>
            <p:ph type="sldNum" sz="quarter" idx="10"/>
          </p:nvPr>
        </p:nvSpPr>
        <p:spPr/>
        <p:txBody>
          <a:bodyPr/>
          <a:lstStyle/>
          <a:p>
            <a:pPr>
              <a:defRPr/>
            </a:pPr>
            <a:fld id="{A7FEF89C-D053-4A2C-A6B5-5A5A7DCF2882}" type="slidenum">
              <a:rPr lang="en-GB" smtClean="0"/>
              <a:pPr>
                <a:defRPr/>
              </a:pPr>
              <a:t>8</a:t>
            </a:fld>
            <a:endParaRPr lang="en-GB"/>
          </a:p>
        </p:txBody>
      </p:sp>
    </p:spTree>
    <p:extLst>
      <p:ext uri="{BB962C8B-B14F-4D97-AF65-F5344CB8AC3E}">
        <p14:creationId xmlns:p14="http://schemas.microsoft.com/office/powerpoint/2010/main" val="39983495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baseline="0" dirty="0"/>
              <a:t>The UIs may be </a:t>
            </a:r>
            <a:r>
              <a:rPr lang="en-SG" dirty="0"/>
              <a:t>decomposed</a:t>
            </a:r>
            <a:r>
              <a:rPr lang="en-SG" baseline="0" dirty="0"/>
              <a:t> into "micro-UIs" too.</a:t>
            </a:r>
            <a:endParaRPr lang="en-SG" dirty="0"/>
          </a:p>
        </p:txBody>
      </p:sp>
      <p:sp>
        <p:nvSpPr>
          <p:cNvPr id="4" name="Slide Number Placeholder 3"/>
          <p:cNvSpPr>
            <a:spLocks noGrp="1"/>
          </p:cNvSpPr>
          <p:nvPr>
            <p:ph type="sldNum" sz="quarter" idx="10"/>
          </p:nvPr>
        </p:nvSpPr>
        <p:spPr/>
        <p:txBody>
          <a:bodyPr/>
          <a:lstStyle/>
          <a:p>
            <a:pPr>
              <a:defRPr/>
            </a:pPr>
            <a:fld id="{A7FEF89C-D053-4A2C-A6B5-5A5A7DCF2882}" type="slidenum">
              <a:rPr lang="en-GB" smtClean="0"/>
              <a:pPr>
                <a:defRPr/>
              </a:pPr>
              <a:t>9</a:t>
            </a:fld>
            <a:endParaRPr lang="en-GB"/>
          </a:p>
        </p:txBody>
      </p:sp>
    </p:spTree>
    <p:extLst>
      <p:ext uri="{BB962C8B-B14F-4D97-AF65-F5344CB8AC3E}">
        <p14:creationId xmlns:p14="http://schemas.microsoft.com/office/powerpoint/2010/main" val="859015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Note: "own data store" doesn't necessarily mean separate instances of supporting database software. E.g., the Order database and the Customer database can be in the same instance of the MySQL software running on the same machine. But separating them into different software will have the benefit that different microservices can use different database implementations (so called "polyglot persistence architecture") and easier to scale them independently from each other. Cf. https://plainoldobjects.com/2015/09/02/does-each-microservice-really-need-its-own-database-2/</a:t>
            </a:r>
          </a:p>
          <a:p>
            <a:r>
              <a:rPr lang="en-SG" dirty="0"/>
              <a:t>Whether a microservice really needs its own database or own database software, it depends on how much independence among the microservices we (as the solution designer) want.</a:t>
            </a:r>
          </a:p>
        </p:txBody>
      </p:sp>
      <p:sp>
        <p:nvSpPr>
          <p:cNvPr id="4" name="Slide Number Placeholder 3"/>
          <p:cNvSpPr>
            <a:spLocks noGrp="1"/>
          </p:cNvSpPr>
          <p:nvPr>
            <p:ph type="sldNum" sz="quarter" idx="5"/>
          </p:nvPr>
        </p:nvSpPr>
        <p:spPr/>
        <p:txBody>
          <a:bodyPr/>
          <a:lstStyle/>
          <a:p>
            <a:pPr>
              <a:defRPr/>
            </a:pPr>
            <a:fld id="{A7FEF89C-D053-4A2C-A6B5-5A5A7DCF2882}" type="slidenum">
              <a:rPr lang="en-GB" smtClean="0"/>
              <a:pPr>
                <a:defRPr/>
              </a:pPr>
              <a:t>10</a:t>
            </a:fld>
            <a:endParaRPr lang="en-GB"/>
          </a:p>
        </p:txBody>
      </p:sp>
    </p:spTree>
    <p:extLst>
      <p:ext uri="{BB962C8B-B14F-4D97-AF65-F5344CB8AC3E}">
        <p14:creationId xmlns:p14="http://schemas.microsoft.com/office/powerpoint/2010/main" val="62634460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5549"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en-GB"/>
              <a:t>Click to edit Master subtitle style</a:t>
            </a:r>
          </a:p>
        </p:txBody>
      </p:sp>
      <p:sp>
        <p:nvSpPr>
          <p:cNvPr id="65559" name="Rectangle 23"/>
          <p:cNvSpPr>
            <a:spLocks noGrp="1" noChangeArrowheads="1"/>
          </p:cNvSpPr>
          <p:nvPr>
            <p:ph type="ctrTitle"/>
          </p:nvPr>
        </p:nvSpPr>
        <p:spPr>
          <a:xfrm>
            <a:off x="141288" y="2722563"/>
            <a:ext cx="8861425" cy="519112"/>
          </a:xfrm>
        </p:spPr>
        <p:txBody>
          <a:bodyPr/>
          <a:lstStyle>
            <a:lvl1pPr algn="ctr">
              <a:defRPr/>
            </a:lvl1pPr>
          </a:lstStyle>
          <a:p>
            <a:r>
              <a:rPr lang="en-US"/>
              <a:t>Click to edit Master title style</a:t>
            </a:r>
          </a:p>
        </p:txBody>
      </p:sp>
      <p:sp>
        <p:nvSpPr>
          <p:cNvPr id="6" name="Rectangle 14"/>
          <p:cNvSpPr>
            <a:spLocks noGrp="1" noChangeArrowheads="1"/>
          </p:cNvSpPr>
          <p:nvPr>
            <p:ph type="dt" sz="half" idx="10"/>
          </p:nvPr>
        </p:nvSpPr>
        <p:spPr bwMode="auto">
          <a:xfrm>
            <a:off x="990600" y="6248400"/>
            <a:ext cx="1905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defRPr sz="1400" b="0">
                <a:solidFill>
                  <a:schemeClr val="bg2"/>
                </a:solidFill>
              </a:defRPr>
            </a:lvl1pPr>
          </a:lstStyle>
          <a:p>
            <a:pPr>
              <a:defRPr/>
            </a:pPr>
            <a:endParaRPr lang="en-GB"/>
          </a:p>
        </p:txBody>
      </p:sp>
      <p:sp>
        <p:nvSpPr>
          <p:cNvPr id="7" name="Rectangle 15"/>
          <p:cNvSpPr>
            <a:spLocks noGrp="1" noChangeArrowheads="1"/>
          </p:cNvSpPr>
          <p:nvPr>
            <p:ph type="ftr" sz="quarter" idx="11"/>
          </p:nvPr>
        </p:nvSpPr>
        <p:spPr bwMode="auto">
          <a:xfrm>
            <a:off x="3429000" y="6248400"/>
            <a:ext cx="2895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ctr">
              <a:defRPr sz="1400" b="0">
                <a:solidFill>
                  <a:schemeClr val="bg2"/>
                </a:solidFill>
              </a:defRPr>
            </a:lvl1pPr>
          </a:lstStyle>
          <a:p>
            <a:pPr>
              <a:defRPr/>
            </a:pPr>
            <a:endParaRPr lang="en-GB"/>
          </a:p>
        </p:txBody>
      </p:sp>
      <p:sp>
        <p:nvSpPr>
          <p:cNvPr id="8" name="Rectangle 16"/>
          <p:cNvSpPr>
            <a:spLocks noGrp="1" noChangeArrowheads="1"/>
          </p:cNvSpPr>
          <p:nvPr>
            <p:ph type="sldNum" sz="quarter" idx="12"/>
          </p:nvPr>
        </p:nvSpPr>
        <p:spPr>
          <a:xfrm>
            <a:off x="6858000" y="6248400"/>
            <a:ext cx="1905000" cy="457200"/>
          </a:xfrm>
          <a:prstGeom prst="rect">
            <a:avLst/>
          </a:prstGeom>
        </p:spPr>
        <p:txBody>
          <a:bodyPr anchor="b"/>
          <a:lstStyle>
            <a:lvl1pPr>
              <a:defRPr sz="1400" b="0">
                <a:solidFill>
                  <a:schemeClr val="bg2"/>
                </a:solidFill>
                <a:latin typeface="Tahoma" pitchFamily="34" charset="0"/>
              </a:defRPr>
            </a:lvl1pPr>
          </a:lstStyle>
          <a:p>
            <a:pPr>
              <a:defRPr/>
            </a:pPr>
            <a:fld id="{49421CA8-AA22-4C34-91F6-5642DD07A252}" type="slidenum">
              <a:rPr lang="en-GB"/>
              <a:pPr>
                <a:defRPr/>
              </a:pPr>
              <a:t>‹#›</a:t>
            </a:fld>
            <a:endParaRPr lang="en-GB"/>
          </a:p>
        </p:txBody>
      </p:sp>
      <p:pic>
        <p:nvPicPr>
          <p:cNvPr id="9" name="Picture 17" descr="FOS_H">
            <a:extLst>
              <a:ext uri="{FF2B5EF4-FFF2-40B4-BE49-F238E27FC236}">
                <a16:creationId xmlns:a16="http://schemas.microsoft.com/office/drawing/2014/main" id="{7FB7FCC2-8670-4FA0-8FEE-FF7F1B83D611}"/>
              </a:ext>
            </a:extLst>
          </p:cNvPr>
          <p:cNvPicPr>
            <a:picLocks noChangeAspect="1" noChangeArrowheads="1"/>
          </p:cNvPicPr>
          <p:nvPr userDrawn="1"/>
        </p:nvPicPr>
        <p:blipFill>
          <a:blip r:embed="rId2" cstate="print">
            <a:extLst>
              <a:ext uri="{28A0092B-C50C-407E-A947-70E740481C1C}">
                <a14:useLocalDpi xmlns:a14="http://schemas.microsoft.com/office/drawing/2010/main"/>
              </a:ext>
            </a:extLst>
          </a:blip>
          <a:srcRect/>
          <a:stretch>
            <a:fillRect/>
          </a:stretch>
        </p:blipFill>
        <p:spPr bwMode="auto">
          <a:xfrm>
            <a:off x="6777146" y="392782"/>
            <a:ext cx="1758950" cy="96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a:extLst>
              <a:ext uri="{FF2B5EF4-FFF2-40B4-BE49-F238E27FC236}">
                <a16:creationId xmlns:a16="http://schemas.microsoft.com/office/drawing/2014/main" id="{B4FCF3CF-169A-4A01-9F1A-5AB8BE330BE6}"/>
              </a:ext>
            </a:extLst>
          </p:cNvPr>
          <p:cNvPicPr>
            <a:picLocks noChangeAspect="1"/>
          </p:cNvPicPr>
          <p:nvPr userDrawn="1"/>
        </p:nvPicPr>
        <p:blipFill rotWithShape="1">
          <a:blip r:embed="rId3"/>
          <a:srcRect l="8656" t="18045" r="80741" b="18222"/>
          <a:stretch/>
        </p:blipFill>
        <p:spPr>
          <a:xfrm>
            <a:off x="607904" y="467576"/>
            <a:ext cx="2222887" cy="751624"/>
          </a:xfrm>
          <a:prstGeom prst="rect">
            <a:avLst/>
          </a:prstGeom>
        </p:spPr>
      </p:pic>
    </p:spTree>
    <p:extLst>
      <p:ext uri="{BB962C8B-B14F-4D97-AF65-F5344CB8AC3E}">
        <p14:creationId xmlns:p14="http://schemas.microsoft.com/office/powerpoint/2010/main" val="11199697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558303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3225" y="192088"/>
            <a:ext cx="2179638" cy="5899150"/>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211138" y="192088"/>
            <a:ext cx="6389687" cy="58991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4300247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a:xfrm>
            <a:off x="211138" y="762000"/>
            <a:ext cx="8704262" cy="56388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7098751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1971481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211138" y="762000"/>
            <a:ext cx="4275137" cy="53292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38675" y="762000"/>
            <a:ext cx="4276725" cy="53292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8878911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2522620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40357305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18051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9938244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8916970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24" descr="FOS_H">
            <a:extLst>
              <a:ext uri="{FF2B5EF4-FFF2-40B4-BE49-F238E27FC236}">
                <a16:creationId xmlns:a16="http://schemas.microsoft.com/office/drawing/2014/main" id="{2AEAFD14-44D6-46D1-801D-96D751945C5C}"/>
              </a:ext>
            </a:extLst>
          </p:cNvPr>
          <p:cNvPicPr>
            <a:picLocks noChangeAspect="1" noChangeArrowheads="1"/>
          </p:cNvPicPr>
          <p:nvPr userDrawn="1"/>
        </p:nvPicPr>
        <p:blipFill>
          <a:blip r:embed="rId13" cstate="print">
            <a:extLst>
              <a:ext uri="{28A0092B-C50C-407E-A947-70E740481C1C}">
                <a14:useLocalDpi xmlns:a14="http://schemas.microsoft.com/office/drawing/2010/main"/>
              </a:ext>
            </a:extLst>
          </a:blip>
          <a:srcRect/>
          <a:stretch>
            <a:fillRect/>
          </a:stretch>
        </p:blipFill>
        <p:spPr bwMode="auto">
          <a:xfrm>
            <a:off x="8545334" y="6381750"/>
            <a:ext cx="593725"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0">
            <a:extLst>
              <a:ext uri="{FF2B5EF4-FFF2-40B4-BE49-F238E27FC236}">
                <a16:creationId xmlns:a16="http://schemas.microsoft.com/office/drawing/2014/main" id="{A2222852-217F-4062-9D8C-A07220274C57}"/>
              </a:ext>
            </a:extLst>
          </p:cNvPr>
          <p:cNvPicPr>
            <a:picLocks noChangeAspect="1"/>
          </p:cNvPicPr>
          <p:nvPr userDrawn="1"/>
        </p:nvPicPr>
        <p:blipFill rotWithShape="1">
          <a:blip r:embed="rId14"/>
          <a:srcRect l="8656" t="18045" r="80741" b="18222"/>
          <a:stretch/>
        </p:blipFill>
        <p:spPr>
          <a:xfrm>
            <a:off x="40024" y="6400357"/>
            <a:ext cx="695267" cy="235090"/>
          </a:xfrm>
          <a:prstGeom prst="rect">
            <a:avLst/>
          </a:prstGeom>
        </p:spPr>
      </p:pic>
      <p:sp>
        <p:nvSpPr>
          <p:cNvPr id="1026" name="Rectangle 10"/>
          <p:cNvSpPr>
            <a:spLocks noGrp="1" noChangeArrowheads="1"/>
          </p:cNvSpPr>
          <p:nvPr>
            <p:ph type="body" idx="1"/>
          </p:nvPr>
        </p:nvSpPr>
        <p:spPr bwMode="auto">
          <a:xfrm>
            <a:off x="211138" y="761999"/>
            <a:ext cx="8704262" cy="5598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1028" name="Rectangle 25"/>
          <p:cNvSpPr>
            <a:spLocks noChangeArrowheads="1"/>
          </p:cNvSpPr>
          <p:nvPr userDrawn="1"/>
        </p:nvSpPr>
        <p:spPr bwMode="auto">
          <a:xfrm>
            <a:off x="0" y="6629400"/>
            <a:ext cx="9144000" cy="228600"/>
          </a:xfrm>
          <a:prstGeom prst="rect">
            <a:avLst/>
          </a:prstGeom>
          <a:solidFill>
            <a:srgbClr val="C692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en-GB" sz="1800" b="0">
              <a:solidFill>
                <a:srgbClr val="115DA3"/>
              </a:solidFill>
              <a:latin typeface="Arial" charset="0"/>
            </a:endParaRPr>
          </a:p>
        </p:txBody>
      </p:sp>
      <p:sp>
        <p:nvSpPr>
          <p:cNvPr id="1029" name="Rectangle 27"/>
          <p:cNvSpPr>
            <a:spLocks noChangeArrowheads="1"/>
          </p:cNvSpPr>
          <p:nvPr/>
        </p:nvSpPr>
        <p:spPr bwMode="auto">
          <a:xfrm>
            <a:off x="123825" y="6624638"/>
            <a:ext cx="1179513"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p>
            <a:r>
              <a:rPr lang="en-US" sz="800" dirty="0">
                <a:solidFill>
                  <a:schemeClr val="tx1"/>
                </a:solidFill>
                <a:latin typeface="Arial" charset="0"/>
              </a:rPr>
              <a:t>ESD-IS213</a:t>
            </a:r>
          </a:p>
        </p:txBody>
      </p:sp>
      <p:sp>
        <p:nvSpPr>
          <p:cNvPr id="1032" name="Rectangle 30"/>
          <p:cNvSpPr>
            <a:spLocks noGrp="1" noChangeArrowheads="1"/>
          </p:cNvSpPr>
          <p:nvPr>
            <p:ph type="title"/>
          </p:nvPr>
        </p:nvSpPr>
        <p:spPr bwMode="auto">
          <a:xfrm>
            <a:off x="211138" y="192088"/>
            <a:ext cx="87217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p>
            <a:pPr lvl="0"/>
            <a:r>
              <a:rPr lang="en-US"/>
              <a:t>Click to edit Master title style</a:t>
            </a:r>
          </a:p>
        </p:txBody>
      </p:sp>
      <p:sp>
        <p:nvSpPr>
          <p:cNvPr id="9" name="Rectangle 28">
            <a:extLst>
              <a:ext uri="{FF2B5EF4-FFF2-40B4-BE49-F238E27FC236}">
                <a16:creationId xmlns:a16="http://schemas.microsoft.com/office/drawing/2014/main" id="{C4CA4716-71F4-4DEF-9DDC-9F13E989B4FC}"/>
              </a:ext>
            </a:extLst>
          </p:cNvPr>
          <p:cNvSpPr txBox="1">
            <a:spLocks noChangeArrowheads="1"/>
          </p:cNvSpPr>
          <p:nvPr userDrawn="1"/>
        </p:nvSpPr>
        <p:spPr bwMode="auto">
          <a:xfrm>
            <a:off x="8744081" y="6640513"/>
            <a:ext cx="352425" cy="222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800" b="1" kern="1200">
                <a:solidFill>
                  <a:schemeClr val="tx1"/>
                </a:solidFill>
                <a:latin typeface="Arial" pitchFamily="34" charset="0"/>
                <a:ea typeface="+mn-ea"/>
                <a:cs typeface="+mn-cs"/>
              </a:defRPr>
            </a:lvl1pPr>
            <a:lvl2pPr marL="457200" algn="l" rtl="0" fontAlgn="base">
              <a:spcBef>
                <a:spcPct val="0"/>
              </a:spcBef>
              <a:spcAft>
                <a:spcPct val="0"/>
              </a:spcAft>
              <a:defRPr sz="2800" b="1" kern="1200">
                <a:solidFill>
                  <a:srgbClr val="C69200"/>
                </a:solidFill>
                <a:latin typeface="Tahoma" pitchFamily="34" charset="0"/>
                <a:ea typeface="+mn-ea"/>
                <a:cs typeface="+mn-cs"/>
              </a:defRPr>
            </a:lvl2pPr>
            <a:lvl3pPr marL="914400" algn="l" rtl="0" fontAlgn="base">
              <a:spcBef>
                <a:spcPct val="0"/>
              </a:spcBef>
              <a:spcAft>
                <a:spcPct val="0"/>
              </a:spcAft>
              <a:defRPr sz="2800" b="1" kern="1200">
                <a:solidFill>
                  <a:srgbClr val="C69200"/>
                </a:solidFill>
                <a:latin typeface="Tahoma" pitchFamily="34" charset="0"/>
                <a:ea typeface="+mn-ea"/>
                <a:cs typeface="+mn-cs"/>
              </a:defRPr>
            </a:lvl3pPr>
            <a:lvl4pPr marL="1371600" algn="l" rtl="0" fontAlgn="base">
              <a:spcBef>
                <a:spcPct val="0"/>
              </a:spcBef>
              <a:spcAft>
                <a:spcPct val="0"/>
              </a:spcAft>
              <a:defRPr sz="2800" b="1" kern="1200">
                <a:solidFill>
                  <a:srgbClr val="C69200"/>
                </a:solidFill>
                <a:latin typeface="Tahoma" pitchFamily="34" charset="0"/>
                <a:ea typeface="+mn-ea"/>
                <a:cs typeface="+mn-cs"/>
              </a:defRPr>
            </a:lvl4pPr>
            <a:lvl5pPr marL="1828800" algn="l" rtl="0" fontAlgn="base">
              <a:spcBef>
                <a:spcPct val="0"/>
              </a:spcBef>
              <a:spcAft>
                <a:spcPct val="0"/>
              </a:spcAft>
              <a:defRPr sz="2800" b="1" kern="1200">
                <a:solidFill>
                  <a:srgbClr val="C69200"/>
                </a:solidFill>
                <a:latin typeface="Tahoma" pitchFamily="34" charset="0"/>
                <a:ea typeface="+mn-ea"/>
                <a:cs typeface="+mn-cs"/>
              </a:defRPr>
            </a:lvl5pPr>
            <a:lvl6pPr marL="2286000" algn="l" defTabSz="914400" rtl="0" eaLnBrk="1" latinLnBrk="0" hangingPunct="1">
              <a:defRPr sz="2800" b="1" kern="1200">
                <a:solidFill>
                  <a:srgbClr val="C69200"/>
                </a:solidFill>
                <a:latin typeface="Tahoma" pitchFamily="34" charset="0"/>
                <a:ea typeface="+mn-ea"/>
                <a:cs typeface="+mn-cs"/>
              </a:defRPr>
            </a:lvl6pPr>
            <a:lvl7pPr marL="2743200" algn="l" defTabSz="914400" rtl="0" eaLnBrk="1" latinLnBrk="0" hangingPunct="1">
              <a:defRPr sz="2800" b="1" kern="1200">
                <a:solidFill>
                  <a:srgbClr val="C69200"/>
                </a:solidFill>
                <a:latin typeface="Tahoma" pitchFamily="34" charset="0"/>
                <a:ea typeface="+mn-ea"/>
                <a:cs typeface="+mn-cs"/>
              </a:defRPr>
            </a:lvl7pPr>
            <a:lvl8pPr marL="3200400" algn="l" defTabSz="914400" rtl="0" eaLnBrk="1" latinLnBrk="0" hangingPunct="1">
              <a:defRPr sz="2800" b="1" kern="1200">
                <a:solidFill>
                  <a:srgbClr val="C69200"/>
                </a:solidFill>
                <a:latin typeface="Tahoma" pitchFamily="34" charset="0"/>
                <a:ea typeface="+mn-ea"/>
                <a:cs typeface="+mn-cs"/>
              </a:defRPr>
            </a:lvl8pPr>
            <a:lvl9pPr marL="3657600" algn="l" defTabSz="914400" rtl="0" eaLnBrk="1" latinLnBrk="0" hangingPunct="1">
              <a:defRPr sz="2800" b="1" kern="1200">
                <a:solidFill>
                  <a:srgbClr val="C69200"/>
                </a:solidFill>
                <a:latin typeface="Tahoma" pitchFamily="34" charset="0"/>
                <a:ea typeface="+mn-ea"/>
                <a:cs typeface="+mn-cs"/>
              </a:defRPr>
            </a:lvl9pPr>
          </a:lstStyle>
          <a:p>
            <a:pPr>
              <a:defRPr/>
            </a:pPr>
            <a:fld id="{BA145738-DF08-43CA-B7B7-87C675E14DAB}" type="slidenum">
              <a:rPr lang="en-US" altLang="zh-CN" smtClean="0"/>
              <a:pPr>
                <a:defRPr/>
              </a:pPr>
              <a:t>‹#›</a:t>
            </a:fld>
            <a:endParaRPr lang="en-US" altLang="zh-CN" dirty="0"/>
          </a:p>
        </p:txBody>
      </p:sp>
    </p:spTree>
  </p:cSld>
  <p:clrMap bg1="lt1" tx1="dk1" bg2="lt2" tx2="dk2" accent1="accent1" accent2="accent2" accent3="accent3" accent4="accent4" accent5="accent5" accent6="accent6" hlink="hlink" folHlink="folHlink"/>
  <p:sldLayoutIdLst>
    <p:sldLayoutId id="2147483912" r:id="rId1"/>
    <p:sldLayoutId id="2147483902" r:id="rId2"/>
    <p:sldLayoutId id="2147483903" r:id="rId3"/>
    <p:sldLayoutId id="2147483904" r:id="rId4"/>
    <p:sldLayoutId id="2147483905" r:id="rId5"/>
    <p:sldLayoutId id="2147483906" r:id="rId6"/>
    <p:sldLayoutId id="2147483907" r:id="rId7"/>
    <p:sldLayoutId id="2147483908" r:id="rId8"/>
    <p:sldLayoutId id="2147483909" r:id="rId9"/>
    <p:sldLayoutId id="2147483910" r:id="rId10"/>
    <p:sldLayoutId id="2147483911" r:id="rId11"/>
  </p:sldLayoutIdLst>
  <p:hf sldNum="0" hdr="0" ftr="0" dt="0"/>
  <p:txStyles>
    <p:titleStyle>
      <a:lvl1pPr algn="l" rtl="0" eaLnBrk="0" fontAlgn="base" hangingPunct="0">
        <a:spcBef>
          <a:spcPct val="0"/>
        </a:spcBef>
        <a:spcAft>
          <a:spcPct val="0"/>
        </a:spcAft>
        <a:defRPr sz="2800" b="1">
          <a:solidFill>
            <a:srgbClr val="C69200"/>
          </a:solidFill>
          <a:latin typeface="+mj-lt"/>
          <a:ea typeface="+mj-ea"/>
          <a:cs typeface="+mj-cs"/>
        </a:defRPr>
      </a:lvl1pPr>
      <a:lvl2pPr algn="l" rtl="0" eaLnBrk="0" fontAlgn="base" hangingPunct="0">
        <a:spcBef>
          <a:spcPct val="0"/>
        </a:spcBef>
        <a:spcAft>
          <a:spcPct val="0"/>
        </a:spcAft>
        <a:defRPr sz="2800" b="1">
          <a:solidFill>
            <a:srgbClr val="C69200"/>
          </a:solidFill>
          <a:latin typeface="Tahoma" pitchFamily="34" charset="0"/>
        </a:defRPr>
      </a:lvl2pPr>
      <a:lvl3pPr algn="l" rtl="0" eaLnBrk="0" fontAlgn="base" hangingPunct="0">
        <a:spcBef>
          <a:spcPct val="0"/>
        </a:spcBef>
        <a:spcAft>
          <a:spcPct val="0"/>
        </a:spcAft>
        <a:defRPr sz="2800" b="1">
          <a:solidFill>
            <a:srgbClr val="C69200"/>
          </a:solidFill>
          <a:latin typeface="Tahoma" pitchFamily="34" charset="0"/>
        </a:defRPr>
      </a:lvl3pPr>
      <a:lvl4pPr algn="l" rtl="0" eaLnBrk="0" fontAlgn="base" hangingPunct="0">
        <a:spcBef>
          <a:spcPct val="0"/>
        </a:spcBef>
        <a:spcAft>
          <a:spcPct val="0"/>
        </a:spcAft>
        <a:defRPr sz="2800" b="1">
          <a:solidFill>
            <a:srgbClr val="C69200"/>
          </a:solidFill>
          <a:latin typeface="Tahoma" pitchFamily="34" charset="0"/>
        </a:defRPr>
      </a:lvl4pPr>
      <a:lvl5pPr algn="l" rtl="0" eaLnBrk="0" fontAlgn="base" hangingPunct="0">
        <a:spcBef>
          <a:spcPct val="0"/>
        </a:spcBef>
        <a:spcAft>
          <a:spcPct val="0"/>
        </a:spcAft>
        <a:defRPr sz="2800" b="1">
          <a:solidFill>
            <a:srgbClr val="C69200"/>
          </a:solidFill>
          <a:latin typeface="Tahoma" pitchFamily="34" charset="0"/>
        </a:defRPr>
      </a:lvl5pPr>
      <a:lvl6pPr marL="457200" algn="l" rtl="0" fontAlgn="base">
        <a:spcBef>
          <a:spcPct val="0"/>
        </a:spcBef>
        <a:spcAft>
          <a:spcPct val="0"/>
        </a:spcAft>
        <a:defRPr sz="2800" b="1">
          <a:solidFill>
            <a:srgbClr val="C69200"/>
          </a:solidFill>
          <a:latin typeface="Tahoma" pitchFamily="34" charset="0"/>
        </a:defRPr>
      </a:lvl6pPr>
      <a:lvl7pPr marL="914400" algn="l" rtl="0" fontAlgn="base">
        <a:spcBef>
          <a:spcPct val="0"/>
        </a:spcBef>
        <a:spcAft>
          <a:spcPct val="0"/>
        </a:spcAft>
        <a:defRPr sz="2800" b="1">
          <a:solidFill>
            <a:srgbClr val="C69200"/>
          </a:solidFill>
          <a:latin typeface="Tahoma" pitchFamily="34" charset="0"/>
        </a:defRPr>
      </a:lvl7pPr>
      <a:lvl8pPr marL="1371600" algn="l" rtl="0" fontAlgn="base">
        <a:spcBef>
          <a:spcPct val="0"/>
        </a:spcBef>
        <a:spcAft>
          <a:spcPct val="0"/>
        </a:spcAft>
        <a:defRPr sz="2800" b="1">
          <a:solidFill>
            <a:srgbClr val="C69200"/>
          </a:solidFill>
          <a:latin typeface="Tahoma" pitchFamily="34" charset="0"/>
        </a:defRPr>
      </a:lvl8pPr>
      <a:lvl9pPr marL="1828800" algn="l" rtl="0" fontAlgn="base">
        <a:spcBef>
          <a:spcPct val="0"/>
        </a:spcBef>
        <a:spcAft>
          <a:spcPct val="0"/>
        </a:spcAft>
        <a:defRPr sz="2800" b="1">
          <a:solidFill>
            <a:srgbClr val="C69200"/>
          </a:solidFill>
          <a:latin typeface="Tahoma"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CC00FF"/>
        </a:buClr>
        <a:buSzPct val="40000"/>
        <a:buFont typeface="Wingdings" pitchFamily="2" charset="2"/>
        <a:buChar char="n"/>
        <a:defRPr sz="2600">
          <a:solidFill>
            <a:schemeClr val="tx1"/>
          </a:solidFill>
          <a:latin typeface="+mn-lt"/>
        </a:defRPr>
      </a:lvl2pPr>
      <a:lvl3pPr marL="1143000" indent="-228600" algn="l" rtl="0" eaLnBrk="0" fontAlgn="base" hangingPunct="0">
        <a:spcBef>
          <a:spcPct val="20000"/>
        </a:spcBef>
        <a:spcAft>
          <a:spcPct val="0"/>
        </a:spcAft>
        <a:buClr>
          <a:schemeClr val="folHlink"/>
        </a:buClr>
        <a:buSzPct val="30000"/>
        <a:buFont typeface="Wingdings" pitchFamily="2" charset="2"/>
        <a:buChar char="n"/>
        <a:defRPr sz="20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ctrTitle"/>
          </p:nvPr>
        </p:nvSpPr>
        <p:spPr>
          <a:xfrm>
            <a:off x="457200" y="2749084"/>
            <a:ext cx="8194675" cy="523220"/>
          </a:xfrm>
        </p:spPr>
        <p:txBody>
          <a:bodyPr/>
          <a:lstStyle/>
          <a:p>
            <a:pPr eaLnBrk="1" hangingPunct="1"/>
            <a:r>
              <a:rPr lang="en-GB" dirty="0"/>
              <a:t>Monolithic Applications versus </a:t>
            </a:r>
            <a:r>
              <a:rPr lang="en-GB" dirty="0" err="1"/>
              <a:t>Microservices</a:t>
            </a:r>
            <a:endParaRPr lang="en-GB" dirty="0"/>
          </a:p>
        </p:txBody>
      </p:sp>
      <p:sp>
        <p:nvSpPr>
          <p:cNvPr id="3075" name="Rectangle 5"/>
          <p:cNvSpPr>
            <a:spLocks noGrp="1" noChangeArrowheads="1"/>
          </p:cNvSpPr>
          <p:nvPr>
            <p:ph type="subTitle" idx="1"/>
          </p:nvPr>
        </p:nvSpPr>
        <p:spPr/>
        <p:txBody>
          <a:bodyPr/>
          <a:lstStyle/>
          <a:p>
            <a:pPr eaLnBrk="1" hangingPunct="1"/>
            <a:endParaRPr lang="en-GB"/>
          </a:p>
        </p:txBody>
      </p:sp>
    </p:spTree>
    <p:extLst>
      <p:ext uri="{BB962C8B-B14F-4D97-AF65-F5344CB8AC3E}">
        <p14:creationId xmlns:p14="http://schemas.microsoft.com/office/powerpoint/2010/main" val="7188128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SG" dirty="0" err="1"/>
              <a:t>Microservices</a:t>
            </a:r>
            <a:endParaRPr lang="en-SG" dirty="0"/>
          </a:p>
        </p:txBody>
      </p:sp>
      <p:sp>
        <p:nvSpPr>
          <p:cNvPr id="5" name="Content Placeholder 4"/>
          <p:cNvSpPr>
            <a:spLocks noGrp="1"/>
          </p:cNvSpPr>
          <p:nvPr>
            <p:ph idx="1"/>
          </p:nvPr>
        </p:nvSpPr>
        <p:spPr>
          <a:xfrm>
            <a:off x="211138" y="761999"/>
            <a:ext cx="8704262" cy="5878513"/>
          </a:xfrm>
        </p:spPr>
        <p:txBody>
          <a:bodyPr>
            <a:normAutofit fontScale="77500" lnSpcReduction="20000"/>
          </a:bodyPr>
          <a:lstStyle/>
          <a:p>
            <a:pPr>
              <a:lnSpc>
                <a:spcPct val="110000"/>
              </a:lnSpc>
            </a:pPr>
            <a:r>
              <a:rPr lang="en-SG" dirty="0"/>
              <a:t>A </a:t>
            </a:r>
            <a:r>
              <a:rPr lang="en-SG" b="1" dirty="0"/>
              <a:t>microservice</a:t>
            </a:r>
            <a:r>
              <a:rPr lang="en-SG" dirty="0"/>
              <a:t> may be defined as </a:t>
            </a:r>
            <a:r>
              <a:rPr lang="en-SG" b="1" dirty="0"/>
              <a:t>a single unit</a:t>
            </a:r>
            <a:r>
              <a:rPr lang="en-SG" dirty="0"/>
              <a:t> that implements only </a:t>
            </a:r>
            <a:r>
              <a:rPr lang="en-SG" b="1" dirty="0"/>
              <a:t>one or a few (instead of many) functionality </a:t>
            </a:r>
            <a:r>
              <a:rPr lang="en-SG" dirty="0"/>
              <a:t>needed to support business requirements and </a:t>
            </a:r>
            <a:r>
              <a:rPr lang="en-SG" b="1" dirty="0"/>
              <a:t>can be used </a:t>
            </a:r>
            <a:r>
              <a:rPr lang="en-SG" dirty="0"/>
              <a:t>by other applications (or microservices) </a:t>
            </a:r>
            <a:r>
              <a:rPr lang="en-GB" b="1" dirty="0"/>
              <a:t>over the network</a:t>
            </a:r>
            <a:r>
              <a:rPr lang="en-GB" dirty="0"/>
              <a:t> in </a:t>
            </a:r>
            <a:r>
              <a:rPr lang="en-GB" b="1" dirty="0"/>
              <a:t>a </a:t>
            </a:r>
            <a:r>
              <a:rPr lang="en-GB" b="1" dirty="0">
                <a:highlight>
                  <a:srgbClr val="FFFF00"/>
                </a:highlight>
              </a:rPr>
              <a:t>standard interface</a:t>
            </a:r>
            <a:r>
              <a:rPr lang="en-GB" dirty="0">
                <a:highlight>
                  <a:srgbClr val="FFFF00"/>
                </a:highlight>
              </a:rPr>
              <a:t> </a:t>
            </a:r>
            <a:r>
              <a:rPr lang="en-SG" dirty="0"/>
              <a:t>that is </a:t>
            </a:r>
            <a:r>
              <a:rPr lang="en-SG" b="1" dirty="0"/>
              <a:t>independent of programming languages and platforms</a:t>
            </a:r>
          </a:p>
          <a:p>
            <a:pPr>
              <a:lnSpc>
                <a:spcPct val="110000"/>
              </a:lnSpc>
            </a:pPr>
            <a:r>
              <a:rPr lang="en-SG" dirty="0" err="1"/>
              <a:t>Microservices</a:t>
            </a:r>
            <a:r>
              <a:rPr lang="en-SG" dirty="0"/>
              <a:t> are "</a:t>
            </a:r>
            <a:r>
              <a:rPr lang="en-SG" b="1" dirty="0"/>
              <a:t>loosely coupled</a:t>
            </a:r>
            <a:r>
              <a:rPr lang="en-SG" dirty="0"/>
              <a:t>" with each other</a:t>
            </a:r>
          </a:p>
          <a:p>
            <a:pPr lvl="1">
              <a:lnSpc>
                <a:spcPct val="110000"/>
              </a:lnSpc>
            </a:pPr>
            <a:r>
              <a:rPr lang="en-SG" dirty="0"/>
              <a:t>It can be implemented in a programming </a:t>
            </a:r>
            <a:r>
              <a:rPr lang="en-SG" b="1" dirty="0"/>
              <a:t>language of its own</a:t>
            </a:r>
            <a:r>
              <a:rPr lang="en-SG" dirty="0"/>
              <a:t>;</a:t>
            </a:r>
          </a:p>
          <a:p>
            <a:pPr lvl="2">
              <a:lnSpc>
                <a:spcPct val="110000"/>
              </a:lnSpc>
            </a:pPr>
            <a:r>
              <a:rPr lang="en-SG" dirty="0"/>
              <a:t>E.g., one </a:t>
            </a:r>
            <a:r>
              <a:rPr lang="en-SG" dirty="0" err="1"/>
              <a:t>microservice</a:t>
            </a:r>
            <a:r>
              <a:rPr lang="en-SG" dirty="0"/>
              <a:t> is implemented in Java; the other in Python;</a:t>
            </a:r>
          </a:p>
          <a:p>
            <a:pPr lvl="1">
              <a:lnSpc>
                <a:spcPct val="110000"/>
              </a:lnSpc>
            </a:pPr>
            <a:r>
              <a:rPr lang="en-SG" dirty="0"/>
              <a:t>It can be deployed and run on a </a:t>
            </a:r>
            <a:r>
              <a:rPr lang="en-SG" b="1" dirty="0"/>
              <a:t>platform of its own</a:t>
            </a:r>
            <a:r>
              <a:rPr lang="en-SG" dirty="0"/>
              <a:t>;</a:t>
            </a:r>
          </a:p>
          <a:p>
            <a:pPr lvl="2">
              <a:lnSpc>
                <a:spcPct val="110000"/>
              </a:lnSpc>
            </a:pPr>
            <a:r>
              <a:rPr lang="en-SG" dirty="0"/>
              <a:t>E.g., one </a:t>
            </a:r>
            <a:r>
              <a:rPr lang="en-SG" dirty="0" err="1"/>
              <a:t>microservice</a:t>
            </a:r>
            <a:r>
              <a:rPr lang="en-SG" dirty="0"/>
              <a:t> runs on Windows; the other on Linux;</a:t>
            </a:r>
          </a:p>
          <a:p>
            <a:pPr lvl="1">
              <a:lnSpc>
                <a:spcPct val="110000"/>
              </a:lnSpc>
            </a:pPr>
            <a:r>
              <a:rPr lang="en-SG" dirty="0"/>
              <a:t>It usually has its </a:t>
            </a:r>
            <a:r>
              <a:rPr lang="en-SG" b="1" dirty="0"/>
              <a:t>own data store </a:t>
            </a:r>
            <a:r>
              <a:rPr lang="en-SG" dirty="0"/>
              <a:t>when a data store is needed;</a:t>
            </a:r>
          </a:p>
          <a:p>
            <a:pPr lvl="2">
              <a:lnSpc>
                <a:spcPct val="110000"/>
              </a:lnSpc>
            </a:pPr>
            <a:r>
              <a:rPr lang="en-SG" dirty="0"/>
              <a:t>E.g., an </a:t>
            </a:r>
            <a:r>
              <a:rPr lang="en-GB" dirty="0"/>
              <a:t>Order </a:t>
            </a:r>
            <a:r>
              <a:rPr lang="en-GB" dirty="0" err="1"/>
              <a:t>microservice</a:t>
            </a:r>
            <a:r>
              <a:rPr lang="en-GB" dirty="0"/>
              <a:t> has its own database with an Order table; a Customer </a:t>
            </a:r>
            <a:r>
              <a:rPr lang="en-GB" dirty="0" err="1"/>
              <a:t>microservice</a:t>
            </a:r>
            <a:r>
              <a:rPr lang="en-GB" dirty="0"/>
              <a:t> has its own database with a Customer table</a:t>
            </a:r>
            <a:endParaRPr lang="en-SG" dirty="0"/>
          </a:p>
          <a:p>
            <a:pPr lvl="1">
              <a:lnSpc>
                <a:spcPct val="110000"/>
              </a:lnSpc>
            </a:pPr>
            <a:r>
              <a:rPr lang="en-SG" dirty="0"/>
              <a:t>It can be </a:t>
            </a:r>
            <a:r>
              <a:rPr lang="en-SG" b="1" dirty="0"/>
              <a:t>scaled independently</a:t>
            </a:r>
          </a:p>
          <a:p>
            <a:pPr lvl="2">
              <a:lnSpc>
                <a:spcPct val="110000"/>
              </a:lnSpc>
            </a:pPr>
            <a:r>
              <a:rPr lang="en-SG" dirty="0"/>
              <a:t>E.g., instances of the same </a:t>
            </a:r>
            <a:r>
              <a:rPr lang="en-SG" dirty="0" err="1"/>
              <a:t>microservice</a:t>
            </a:r>
            <a:r>
              <a:rPr lang="en-SG" dirty="0"/>
              <a:t> that is more frequently used than others can be deployed to many machines to support concurrent processing</a:t>
            </a:r>
          </a:p>
          <a:p>
            <a:pPr lvl="1">
              <a:lnSpc>
                <a:spcPct val="110000"/>
              </a:lnSpc>
            </a:pPr>
            <a:r>
              <a:rPr lang="en-SG" dirty="0"/>
              <a:t>Its implementation can be </a:t>
            </a:r>
            <a:r>
              <a:rPr lang="en-SG" b="1" dirty="0"/>
              <a:t>changed independently</a:t>
            </a:r>
            <a:r>
              <a:rPr lang="en-SG" dirty="0"/>
              <a:t>, as long as its interface for invocation remains the same</a:t>
            </a:r>
          </a:p>
          <a:p>
            <a:pPr lvl="1">
              <a:lnSpc>
                <a:spcPct val="110000"/>
              </a:lnSpc>
            </a:pPr>
            <a:endParaRPr lang="en-SG" dirty="0"/>
          </a:p>
        </p:txBody>
      </p:sp>
    </p:spTree>
    <p:extLst>
      <p:ext uri="{BB962C8B-B14F-4D97-AF65-F5344CB8AC3E}">
        <p14:creationId xmlns:p14="http://schemas.microsoft.com/office/powerpoint/2010/main" val="7027465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1138" y="220812"/>
            <a:ext cx="8721725" cy="461665"/>
          </a:xfrm>
        </p:spPr>
        <p:txBody>
          <a:bodyPr/>
          <a:lstStyle/>
          <a:p>
            <a:r>
              <a:rPr lang="en-SG" sz="2400" dirty="0"/>
              <a:t>Some Characteristics of </a:t>
            </a:r>
            <a:r>
              <a:rPr lang="en-SG" sz="2400" dirty="0" err="1"/>
              <a:t>Microservices</a:t>
            </a:r>
            <a:endParaRPr lang="en-GB" sz="2400" dirty="0"/>
          </a:p>
        </p:txBody>
      </p:sp>
      <p:sp>
        <p:nvSpPr>
          <p:cNvPr id="3" name="Content Placeholder 2"/>
          <p:cNvSpPr>
            <a:spLocks noGrp="1"/>
          </p:cNvSpPr>
          <p:nvPr>
            <p:ph idx="1"/>
          </p:nvPr>
        </p:nvSpPr>
        <p:spPr>
          <a:xfrm>
            <a:off x="211138" y="711199"/>
            <a:ext cx="8704262" cy="5929313"/>
          </a:xfrm>
        </p:spPr>
        <p:txBody>
          <a:bodyPr>
            <a:normAutofit fontScale="92500" lnSpcReduction="10000"/>
          </a:bodyPr>
          <a:lstStyle/>
          <a:p>
            <a:r>
              <a:rPr lang="en-US" dirty="0" err="1"/>
              <a:t>Microservices</a:t>
            </a:r>
            <a:r>
              <a:rPr lang="en-US" dirty="0"/>
              <a:t> architecture is a </a:t>
            </a:r>
            <a:r>
              <a:rPr lang="en-US" b="1" dirty="0"/>
              <a:t>style</a:t>
            </a:r>
            <a:r>
              <a:rPr lang="en-US" dirty="0"/>
              <a:t> or </a:t>
            </a:r>
            <a:r>
              <a:rPr lang="en-US" b="1" dirty="0"/>
              <a:t>pattern</a:t>
            </a:r>
            <a:r>
              <a:rPr lang="en-US" dirty="0"/>
              <a:t>, not rigorous rules</a:t>
            </a:r>
          </a:p>
          <a:p>
            <a:r>
              <a:rPr lang="en-US" dirty="0"/>
              <a:t>Each </a:t>
            </a:r>
            <a:r>
              <a:rPr lang="en-US" dirty="0" err="1"/>
              <a:t>microservice</a:t>
            </a:r>
            <a:r>
              <a:rPr lang="en-US" dirty="0"/>
              <a:t> is </a:t>
            </a:r>
            <a:r>
              <a:rPr lang="en-US" b="1" dirty="0">
                <a:highlight>
                  <a:srgbClr val="FFFF00"/>
                </a:highlight>
              </a:rPr>
              <a:t>relatively small and simple </a:t>
            </a:r>
            <a:r>
              <a:rPr lang="en-US" dirty="0"/>
              <a:t>in comparison with usual enterprise applications</a:t>
            </a:r>
          </a:p>
          <a:p>
            <a:pPr lvl="1"/>
            <a:r>
              <a:rPr lang="en-US" dirty="0"/>
              <a:t>A </a:t>
            </a:r>
            <a:r>
              <a:rPr lang="en-US" dirty="0" err="1"/>
              <a:t>microservice</a:t>
            </a:r>
            <a:r>
              <a:rPr lang="en-US" dirty="0"/>
              <a:t> can be developed and managed by a small agile team independently</a:t>
            </a:r>
          </a:p>
          <a:p>
            <a:pPr lvl="1"/>
            <a:r>
              <a:rPr lang="en-US" dirty="0"/>
              <a:t>Each development team can manage </a:t>
            </a:r>
            <a:r>
              <a:rPr lang="en-SG" dirty="0"/>
              <a:t>one or a few </a:t>
            </a:r>
            <a:r>
              <a:rPr lang="en-SG" dirty="0" err="1"/>
              <a:t>microservices</a:t>
            </a:r>
            <a:endParaRPr lang="en-US" dirty="0"/>
          </a:p>
          <a:p>
            <a:r>
              <a:rPr lang="en-US" dirty="0" err="1"/>
              <a:t>Microservices</a:t>
            </a:r>
            <a:r>
              <a:rPr lang="en-US" b="1" dirty="0"/>
              <a:t> exchange data </a:t>
            </a:r>
            <a:r>
              <a:rPr lang="en-US" dirty="0"/>
              <a:t>with each other through a standard interface by using </a:t>
            </a:r>
            <a:r>
              <a:rPr lang="en-US" b="1" dirty="0"/>
              <a:t>commonly used data formats and communication technologies</a:t>
            </a:r>
            <a:endParaRPr lang="en-US" dirty="0"/>
          </a:p>
          <a:p>
            <a:pPr lvl="1"/>
            <a:r>
              <a:rPr lang="en-US" dirty="0"/>
              <a:t>E.g.  JSON over HTTP transport; messaging</a:t>
            </a:r>
          </a:p>
          <a:p>
            <a:r>
              <a:rPr lang="en-US" dirty="0" err="1"/>
              <a:t>Microservices</a:t>
            </a:r>
            <a:r>
              <a:rPr lang="en-US" dirty="0"/>
              <a:t> architecture promotes a </a:t>
            </a:r>
            <a:r>
              <a:rPr lang="en-US" b="1" dirty="0"/>
              <a:t>methodology</a:t>
            </a:r>
            <a:r>
              <a:rPr lang="en-US" dirty="0"/>
              <a:t> that develops an enterprise application or solution as an </a:t>
            </a:r>
            <a:r>
              <a:rPr lang="en-US" b="1" dirty="0"/>
              <a:t>assembly of loosely-coupled </a:t>
            </a:r>
            <a:r>
              <a:rPr lang="en-US" b="1" dirty="0" err="1"/>
              <a:t>microservices</a:t>
            </a:r>
            <a:r>
              <a:rPr lang="en-US" dirty="0"/>
              <a:t> </a:t>
            </a:r>
          </a:p>
          <a:p>
            <a:endParaRPr lang="en-SG" dirty="0"/>
          </a:p>
        </p:txBody>
      </p:sp>
    </p:spTree>
    <p:extLst>
      <p:ext uri="{BB962C8B-B14F-4D97-AF65-F5344CB8AC3E}">
        <p14:creationId xmlns:p14="http://schemas.microsoft.com/office/powerpoint/2010/main" val="11908336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1138" y="190035"/>
            <a:ext cx="8721725" cy="523220"/>
          </a:xfrm>
        </p:spPr>
        <p:txBody>
          <a:bodyPr/>
          <a:lstStyle/>
          <a:p>
            <a:r>
              <a:rPr lang="en-SG" dirty="0"/>
              <a:t>Sample </a:t>
            </a:r>
            <a:r>
              <a:rPr lang="en-SG" dirty="0" err="1"/>
              <a:t>Microservices</a:t>
            </a:r>
            <a:r>
              <a:rPr lang="en-SG" dirty="0"/>
              <a:t> Architecture for Star Mall</a:t>
            </a:r>
          </a:p>
        </p:txBody>
      </p:sp>
      <p:pic>
        <p:nvPicPr>
          <p:cNvPr id="4" name="Picture 3"/>
          <p:cNvPicPr>
            <a:picLocks noChangeAspect="1"/>
          </p:cNvPicPr>
          <p:nvPr/>
        </p:nvPicPr>
        <p:blipFill>
          <a:blip r:embed="rId2"/>
          <a:stretch>
            <a:fillRect/>
          </a:stretch>
        </p:blipFill>
        <p:spPr>
          <a:xfrm>
            <a:off x="666902" y="1489825"/>
            <a:ext cx="7791298" cy="3691775"/>
          </a:xfrm>
          <a:prstGeom prst="rect">
            <a:avLst/>
          </a:prstGeom>
        </p:spPr>
      </p:pic>
    </p:spTree>
    <p:extLst>
      <p:ext uri="{BB962C8B-B14F-4D97-AF65-F5344CB8AC3E}">
        <p14:creationId xmlns:p14="http://schemas.microsoft.com/office/powerpoint/2010/main" val="34492455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1138" y="220812"/>
            <a:ext cx="8721725" cy="461665"/>
          </a:xfrm>
        </p:spPr>
        <p:txBody>
          <a:bodyPr/>
          <a:lstStyle/>
          <a:p>
            <a:r>
              <a:rPr lang="en-GB" altLang="en-US" sz="2400" dirty="0"/>
              <a:t>Sample Monolithic Bookstore Solution Overview</a:t>
            </a:r>
            <a:endParaRPr lang="en-SG" sz="2400" dirty="0"/>
          </a:p>
        </p:txBody>
      </p:sp>
      <p:pic>
        <p:nvPicPr>
          <p:cNvPr id="4" name="Picture 3"/>
          <p:cNvPicPr>
            <a:picLocks noChangeAspect="1"/>
          </p:cNvPicPr>
          <p:nvPr/>
        </p:nvPicPr>
        <p:blipFill>
          <a:blip r:embed="rId2"/>
          <a:stretch>
            <a:fillRect/>
          </a:stretch>
        </p:blipFill>
        <p:spPr>
          <a:xfrm>
            <a:off x="4037" y="1295400"/>
            <a:ext cx="8705513" cy="3648076"/>
          </a:xfrm>
          <a:prstGeom prst="rect">
            <a:avLst/>
          </a:prstGeom>
        </p:spPr>
      </p:pic>
      <p:pic>
        <p:nvPicPr>
          <p:cNvPr id="5" name="Picture 4"/>
          <p:cNvPicPr>
            <a:picLocks noChangeAspect="1"/>
          </p:cNvPicPr>
          <p:nvPr/>
        </p:nvPicPr>
        <p:blipFill>
          <a:blip r:embed="rId3"/>
          <a:stretch>
            <a:fillRect/>
          </a:stretch>
        </p:blipFill>
        <p:spPr>
          <a:xfrm>
            <a:off x="5795237" y="4191000"/>
            <a:ext cx="2594000" cy="2013052"/>
          </a:xfrm>
          <a:prstGeom prst="rect">
            <a:avLst/>
          </a:prstGeom>
        </p:spPr>
      </p:pic>
    </p:spTree>
    <p:extLst>
      <p:ext uri="{BB962C8B-B14F-4D97-AF65-F5344CB8AC3E}">
        <p14:creationId xmlns:p14="http://schemas.microsoft.com/office/powerpoint/2010/main" val="2814284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1138" y="220812"/>
            <a:ext cx="8721725" cy="461665"/>
          </a:xfrm>
        </p:spPr>
        <p:txBody>
          <a:bodyPr/>
          <a:lstStyle/>
          <a:p>
            <a:r>
              <a:rPr lang="en-SG" sz="2400" dirty="0"/>
              <a:t>Sample </a:t>
            </a:r>
            <a:r>
              <a:rPr lang="en-SG" sz="2400" dirty="0" err="1"/>
              <a:t>Microservices</a:t>
            </a:r>
            <a:r>
              <a:rPr lang="en-SG" sz="2400" dirty="0"/>
              <a:t> Architecture for A Bookstore</a:t>
            </a:r>
          </a:p>
        </p:txBody>
      </p:sp>
      <p:pic>
        <p:nvPicPr>
          <p:cNvPr id="4" name="Picture 3"/>
          <p:cNvPicPr>
            <a:picLocks noChangeAspect="1"/>
          </p:cNvPicPr>
          <p:nvPr/>
        </p:nvPicPr>
        <p:blipFill>
          <a:blip r:embed="rId3"/>
          <a:stretch>
            <a:fillRect/>
          </a:stretch>
        </p:blipFill>
        <p:spPr>
          <a:xfrm>
            <a:off x="838200" y="1385326"/>
            <a:ext cx="7151228" cy="4737003"/>
          </a:xfrm>
          <a:prstGeom prst="rect">
            <a:avLst/>
          </a:prstGeom>
        </p:spPr>
      </p:pic>
    </p:spTree>
    <p:extLst>
      <p:ext uri="{BB962C8B-B14F-4D97-AF65-F5344CB8AC3E}">
        <p14:creationId xmlns:p14="http://schemas.microsoft.com/office/powerpoint/2010/main" val="17147711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pPr eaLnBrk="1" hangingPunct="1"/>
            <a:r>
              <a:rPr lang="en-US"/>
              <a:t>Module Outline</a:t>
            </a:r>
            <a:endParaRPr lang="en-GB"/>
          </a:p>
        </p:txBody>
      </p:sp>
      <p:sp>
        <p:nvSpPr>
          <p:cNvPr id="4100" name="Rectangle 3"/>
          <p:cNvSpPr>
            <a:spLocks noGrp="1" noChangeArrowheads="1"/>
          </p:cNvSpPr>
          <p:nvPr>
            <p:ph type="body" idx="1"/>
          </p:nvPr>
        </p:nvSpPr>
        <p:spPr>
          <a:xfrm>
            <a:off x="211138" y="762000"/>
            <a:ext cx="8704262" cy="5715000"/>
          </a:xfrm>
        </p:spPr>
        <p:txBody>
          <a:bodyPr>
            <a:normAutofit/>
          </a:bodyPr>
          <a:lstStyle/>
          <a:p>
            <a:pPr eaLnBrk="1" hangingPunct="1">
              <a:lnSpc>
                <a:spcPct val="90000"/>
              </a:lnSpc>
              <a:buFont typeface="Wingdings" pitchFamily="2" charset="2"/>
              <a:buNone/>
            </a:pPr>
            <a:r>
              <a:rPr lang="en-US" b="1" u="sng" dirty="0"/>
              <a:t>Objectives</a:t>
            </a:r>
          </a:p>
          <a:p>
            <a:pPr eaLnBrk="1" hangingPunct="1">
              <a:lnSpc>
                <a:spcPct val="90000"/>
              </a:lnSpc>
              <a:buFont typeface="Wingdings" pitchFamily="2" charset="2"/>
              <a:buNone/>
            </a:pPr>
            <a:r>
              <a:rPr lang="en-US" dirty="0"/>
              <a:t>On completing this module, you will be able to:</a:t>
            </a:r>
          </a:p>
          <a:p>
            <a:r>
              <a:rPr lang="en-SG" dirty="0"/>
              <a:t>Define a </a:t>
            </a:r>
            <a:r>
              <a:rPr lang="en-SG" b="1" dirty="0"/>
              <a:t>monolithic</a:t>
            </a:r>
            <a:r>
              <a:rPr lang="en-SG" dirty="0"/>
              <a:t> application</a:t>
            </a:r>
          </a:p>
          <a:p>
            <a:r>
              <a:rPr lang="en-SG" dirty="0"/>
              <a:t>Define a </a:t>
            </a:r>
            <a:r>
              <a:rPr lang="en-SG" b="1" dirty="0" err="1"/>
              <a:t>microservice</a:t>
            </a:r>
            <a:r>
              <a:rPr lang="en-SG" dirty="0"/>
              <a:t> and </a:t>
            </a:r>
            <a:r>
              <a:rPr lang="en-SG" b="1" dirty="0" err="1"/>
              <a:t>microservices</a:t>
            </a:r>
            <a:r>
              <a:rPr lang="en-SG" b="1" dirty="0"/>
              <a:t> architecture</a:t>
            </a:r>
          </a:p>
          <a:p>
            <a:r>
              <a:rPr lang="en-GB" b="1" dirty="0"/>
              <a:t>Compare</a:t>
            </a:r>
            <a:r>
              <a:rPr lang="en-GB" dirty="0"/>
              <a:t> monolithic architecture with </a:t>
            </a:r>
            <a:r>
              <a:rPr lang="en-GB" dirty="0" err="1"/>
              <a:t>microservices</a:t>
            </a:r>
            <a:r>
              <a:rPr lang="en-GB" dirty="0"/>
              <a:t> architecture for enterprise solution development</a:t>
            </a:r>
          </a:p>
          <a:p>
            <a:pPr eaLnBrk="1" hangingPunct="1">
              <a:lnSpc>
                <a:spcPct val="90000"/>
              </a:lnSpc>
              <a:buFont typeface="Wingdings" pitchFamily="2" charset="2"/>
              <a:buNone/>
            </a:pPr>
            <a:endParaRPr lang="en-US" b="1" u="sng" dirty="0"/>
          </a:p>
          <a:p>
            <a:pPr eaLnBrk="1" hangingPunct="1">
              <a:lnSpc>
                <a:spcPct val="90000"/>
              </a:lnSpc>
              <a:buFont typeface="Wingdings" pitchFamily="2" charset="2"/>
              <a:buNone/>
            </a:pPr>
            <a:r>
              <a:rPr lang="en-US" b="1" u="sng" dirty="0"/>
              <a:t>Topics</a:t>
            </a:r>
          </a:p>
          <a:p>
            <a:pPr eaLnBrk="1" hangingPunct="1">
              <a:lnSpc>
                <a:spcPct val="90000"/>
              </a:lnSpc>
            </a:pPr>
            <a:r>
              <a:rPr lang="en-US" dirty="0"/>
              <a:t>Monolithic Application</a:t>
            </a:r>
          </a:p>
          <a:p>
            <a:pPr eaLnBrk="1" hangingPunct="1">
              <a:lnSpc>
                <a:spcPct val="90000"/>
              </a:lnSpc>
            </a:pPr>
            <a:r>
              <a:rPr lang="en-US" dirty="0" err="1"/>
              <a:t>Microservices</a:t>
            </a:r>
            <a:r>
              <a:rPr lang="en-US" dirty="0"/>
              <a:t> and </a:t>
            </a:r>
            <a:r>
              <a:rPr lang="en-US" dirty="0" err="1"/>
              <a:t>Microservices</a:t>
            </a:r>
            <a:r>
              <a:rPr lang="en-US" dirty="0"/>
              <a:t> Architecture</a:t>
            </a:r>
          </a:p>
        </p:txBody>
      </p:sp>
    </p:spTree>
    <p:extLst>
      <p:ext uri="{BB962C8B-B14F-4D97-AF65-F5344CB8AC3E}">
        <p14:creationId xmlns:p14="http://schemas.microsoft.com/office/powerpoint/2010/main" val="324046721"/>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Monolithic Application Architecture</a:t>
            </a:r>
            <a:endParaRPr lang="en-GB" dirty="0"/>
          </a:p>
        </p:txBody>
      </p:sp>
      <p:sp>
        <p:nvSpPr>
          <p:cNvPr id="6" name="Can 5"/>
          <p:cNvSpPr/>
          <p:nvPr/>
        </p:nvSpPr>
        <p:spPr bwMode="auto">
          <a:xfrm>
            <a:off x="6726647" y="2298183"/>
            <a:ext cx="996950" cy="774701"/>
          </a:xfrm>
          <a:prstGeom prst="can">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2800" b="1" i="0" u="none" strike="noStrike" cap="none" normalizeH="0" baseline="0">
              <a:ln>
                <a:noFill/>
              </a:ln>
              <a:solidFill>
                <a:srgbClr val="C69200"/>
              </a:solidFill>
              <a:effectLst/>
              <a:latin typeface="Tahoma" pitchFamily="34" charset="0"/>
            </a:endParaRPr>
          </a:p>
        </p:txBody>
      </p:sp>
      <p:sp>
        <p:nvSpPr>
          <p:cNvPr id="15" name="Rectangle 14"/>
          <p:cNvSpPr/>
          <p:nvPr/>
        </p:nvSpPr>
        <p:spPr bwMode="auto">
          <a:xfrm>
            <a:off x="4114800" y="1676400"/>
            <a:ext cx="1905000" cy="22860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2800" b="1" i="0" u="none" strike="noStrike" cap="none" normalizeH="0" baseline="0">
              <a:ln>
                <a:noFill/>
              </a:ln>
              <a:solidFill>
                <a:srgbClr val="C69200"/>
              </a:solidFill>
              <a:effectLst/>
              <a:latin typeface="Tahoma" pitchFamily="34" charset="0"/>
            </a:endParaRPr>
          </a:p>
        </p:txBody>
      </p:sp>
      <p:sp>
        <p:nvSpPr>
          <p:cNvPr id="16" name="TextBox 15"/>
          <p:cNvSpPr txBox="1"/>
          <p:nvPr/>
        </p:nvSpPr>
        <p:spPr>
          <a:xfrm>
            <a:off x="4383202" y="1860293"/>
            <a:ext cx="1406154" cy="369332"/>
          </a:xfrm>
          <a:prstGeom prst="rect">
            <a:avLst/>
          </a:prstGeom>
          <a:noFill/>
        </p:spPr>
        <p:txBody>
          <a:bodyPr wrap="none" rtlCol="0">
            <a:spAutoFit/>
          </a:bodyPr>
          <a:lstStyle/>
          <a:p>
            <a:r>
              <a:rPr lang="en-SG" sz="1800" dirty="0"/>
              <a:t>Function 1</a:t>
            </a:r>
            <a:endParaRPr lang="en-GB" sz="1800" dirty="0"/>
          </a:p>
        </p:txBody>
      </p:sp>
      <p:sp>
        <p:nvSpPr>
          <p:cNvPr id="17" name="TextBox 16"/>
          <p:cNvSpPr txBox="1"/>
          <p:nvPr/>
        </p:nvSpPr>
        <p:spPr>
          <a:xfrm>
            <a:off x="4383202" y="2392402"/>
            <a:ext cx="1406154" cy="369332"/>
          </a:xfrm>
          <a:prstGeom prst="rect">
            <a:avLst/>
          </a:prstGeom>
          <a:noFill/>
        </p:spPr>
        <p:txBody>
          <a:bodyPr wrap="none" rtlCol="0">
            <a:spAutoFit/>
          </a:bodyPr>
          <a:lstStyle/>
          <a:p>
            <a:r>
              <a:rPr lang="en-SG" sz="1800" dirty="0"/>
              <a:t>Function 2</a:t>
            </a:r>
            <a:endParaRPr lang="en-GB" sz="1800" dirty="0"/>
          </a:p>
        </p:txBody>
      </p:sp>
      <p:sp>
        <p:nvSpPr>
          <p:cNvPr id="18" name="TextBox 17"/>
          <p:cNvSpPr txBox="1"/>
          <p:nvPr/>
        </p:nvSpPr>
        <p:spPr>
          <a:xfrm>
            <a:off x="4398380" y="2888692"/>
            <a:ext cx="1406154" cy="369332"/>
          </a:xfrm>
          <a:prstGeom prst="rect">
            <a:avLst/>
          </a:prstGeom>
          <a:noFill/>
        </p:spPr>
        <p:txBody>
          <a:bodyPr wrap="none" rtlCol="0">
            <a:spAutoFit/>
          </a:bodyPr>
          <a:lstStyle/>
          <a:p>
            <a:r>
              <a:rPr lang="en-SG" sz="1800" dirty="0"/>
              <a:t>Function 3</a:t>
            </a:r>
            <a:endParaRPr lang="en-GB" sz="1800" dirty="0"/>
          </a:p>
        </p:txBody>
      </p:sp>
      <p:sp>
        <p:nvSpPr>
          <p:cNvPr id="19" name="TextBox 18"/>
          <p:cNvSpPr txBox="1"/>
          <p:nvPr/>
        </p:nvSpPr>
        <p:spPr>
          <a:xfrm>
            <a:off x="4421753" y="3425546"/>
            <a:ext cx="1489510" cy="369332"/>
          </a:xfrm>
          <a:prstGeom prst="rect">
            <a:avLst/>
          </a:prstGeom>
          <a:noFill/>
        </p:spPr>
        <p:txBody>
          <a:bodyPr wrap="none" rtlCol="0">
            <a:spAutoFit/>
          </a:bodyPr>
          <a:lstStyle/>
          <a:p>
            <a:r>
              <a:rPr lang="en-SG" sz="1800" dirty="0"/>
              <a:t>Function …</a:t>
            </a:r>
            <a:endParaRPr lang="en-GB" sz="1800" dirty="0"/>
          </a:p>
        </p:txBody>
      </p:sp>
      <p:sp>
        <p:nvSpPr>
          <p:cNvPr id="20" name="TextBox 19"/>
          <p:cNvSpPr txBox="1"/>
          <p:nvPr/>
        </p:nvSpPr>
        <p:spPr>
          <a:xfrm>
            <a:off x="4694515" y="4032071"/>
            <a:ext cx="938077" cy="369332"/>
          </a:xfrm>
          <a:prstGeom prst="rect">
            <a:avLst/>
          </a:prstGeom>
          <a:noFill/>
        </p:spPr>
        <p:txBody>
          <a:bodyPr wrap="none" rtlCol="0">
            <a:spAutoFit/>
          </a:bodyPr>
          <a:lstStyle/>
          <a:p>
            <a:pPr algn="ctr"/>
            <a:r>
              <a:rPr lang="en-SG" sz="1800" dirty="0">
                <a:solidFill>
                  <a:schemeClr val="tx1"/>
                </a:solidFill>
              </a:rPr>
              <a:t>Server</a:t>
            </a:r>
          </a:p>
        </p:txBody>
      </p:sp>
      <p:sp>
        <p:nvSpPr>
          <p:cNvPr id="21" name="TextBox 20"/>
          <p:cNvSpPr txBox="1"/>
          <p:nvPr/>
        </p:nvSpPr>
        <p:spPr>
          <a:xfrm>
            <a:off x="6722962" y="3278489"/>
            <a:ext cx="1271502" cy="369332"/>
          </a:xfrm>
          <a:prstGeom prst="rect">
            <a:avLst/>
          </a:prstGeom>
          <a:noFill/>
        </p:spPr>
        <p:txBody>
          <a:bodyPr wrap="none" rtlCol="0">
            <a:spAutoFit/>
          </a:bodyPr>
          <a:lstStyle/>
          <a:p>
            <a:pPr algn="ctr"/>
            <a:r>
              <a:rPr lang="en-SG" sz="1800" dirty="0">
                <a:solidFill>
                  <a:schemeClr val="tx1"/>
                </a:solidFill>
              </a:rPr>
              <a:t>Database</a:t>
            </a:r>
            <a:endParaRPr lang="en-GB" sz="1800" dirty="0">
              <a:solidFill>
                <a:schemeClr val="tx1"/>
              </a:solidFill>
            </a:endParaRPr>
          </a:p>
        </p:txBody>
      </p:sp>
      <p:pic>
        <p:nvPicPr>
          <p:cNvPr id="22" name="Picture 21"/>
          <p:cNvPicPr>
            <a:picLocks noChangeAspect="1"/>
          </p:cNvPicPr>
          <p:nvPr/>
        </p:nvPicPr>
        <p:blipFill>
          <a:blip r:embed="rId3"/>
          <a:stretch>
            <a:fillRect/>
          </a:stretch>
        </p:blipFill>
        <p:spPr>
          <a:xfrm>
            <a:off x="815620" y="2392327"/>
            <a:ext cx="1676400" cy="789497"/>
          </a:xfrm>
          <a:prstGeom prst="rect">
            <a:avLst/>
          </a:prstGeom>
        </p:spPr>
      </p:pic>
      <p:sp>
        <p:nvSpPr>
          <p:cNvPr id="23" name="TextBox 22"/>
          <p:cNvSpPr txBox="1"/>
          <p:nvPr/>
        </p:nvSpPr>
        <p:spPr>
          <a:xfrm>
            <a:off x="725521" y="3269996"/>
            <a:ext cx="1856598" cy="369332"/>
          </a:xfrm>
          <a:prstGeom prst="rect">
            <a:avLst/>
          </a:prstGeom>
          <a:noFill/>
        </p:spPr>
        <p:txBody>
          <a:bodyPr wrap="none" rtlCol="0">
            <a:spAutoFit/>
          </a:bodyPr>
          <a:lstStyle/>
          <a:p>
            <a:pPr algn="ctr"/>
            <a:r>
              <a:rPr lang="en-SG" sz="1800" dirty="0">
                <a:solidFill>
                  <a:schemeClr val="tx1"/>
                </a:solidFill>
              </a:rPr>
              <a:t>User Interface</a:t>
            </a:r>
          </a:p>
        </p:txBody>
      </p:sp>
      <p:cxnSp>
        <p:nvCxnSpPr>
          <p:cNvPr id="29" name="Straight Arrow Connector 28"/>
          <p:cNvCxnSpPr/>
          <p:nvPr/>
        </p:nvCxnSpPr>
        <p:spPr bwMode="auto">
          <a:xfrm>
            <a:off x="6096000" y="2685534"/>
            <a:ext cx="533400" cy="0"/>
          </a:xfrm>
          <a:prstGeom prst="straightConnector1">
            <a:avLst/>
          </a:prstGeom>
          <a:noFill/>
          <a:ln w="9525" cap="flat" cmpd="sng" algn="ctr">
            <a:solidFill>
              <a:schemeClr val="tx1"/>
            </a:solidFill>
            <a:prstDash val="solid"/>
            <a:round/>
            <a:headEnd type="triangle" w="med" len="med"/>
            <a:tailEnd type="triangle"/>
          </a:ln>
          <a:effectLst/>
        </p:spPr>
      </p:cxnSp>
      <p:cxnSp>
        <p:nvCxnSpPr>
          <p:cNvPr id="32" name="Straight Arrow Connector 31"/>
          <p:cNvCxnSpPr/>
          <p:nvPr/>
        </p:nvCxnSpPr>
        <p:spPr bwMode="auto">
          <a:xfrm>
            <a:off x="2590800" y="2685534"/>
            <a:ext cx="1219200" cy="0"/>
          </a:xfrm>
          <a:prstGeom prst="straightConnector1">
            <a:avLst/>
          </a:prstGeom>
          <a:noFill/>
          <a:ln w="9525" cap="flat" cmpd="sng" algn="ctr">
            <a:solidFill>
              <a:schemeClr val="tx1"/>
            </a:solidFill>
            <a:prstDash val="solid"/>
            <a:round/>
            <a:headEnd type="triangle" w="med" len="med"/>
            <a:tailEnd type="triangle"/>
          </a:ln>
          <a:effectLst/>
        </p:spPr>
      </p:cxnSp>
    </p:spTree>
    <p:extLst>
      <p:ext uri="{BB962C8B-B14F-4D97-AF65-F5344CB8AC3E}">
        <p14:creationId xmlns:p14="http://schemas.microsoft.com/office/powerpoint/2010/main" val="1902132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Monolithic Enterprise Application Architecture</a:t>
            </a:r>
            <a:endParaRPr lang="en-GB" dirty="0"/>
          </a:p>
        </p:txBody>
      </p:sp>
      <p:sp>
        <p:nvSpPr>
          <p:cNvPr id="3" name="Content Placeholder 2"/>
          <p:cNvSpPr>
            <a:spLocks noGrp="1"/>
          </p:cNvSpPr>
          <p:nvPr>
            <p:ph idx="1"/>
          </p:nvPr>
        </p:nvSpPr>
        <p:spPr>
          <a:xfrm>
            <a:off x="211138" y="762000"/>
            <a:ext cx="8704262" cy="5878513"/>
          </a:xfrm>
        </p:spPr>
        <p:txBody>
          <a:bodyPr>
            <a:normAutofit fontScale="92500" lnSpcReduction="10000"/>
          </a:bodyPr>
          <a:lstStyle/>
          <a:p>
            <a:r>
              <a:rPr lang="en-SG" dirty="0"/>
              <a:t>In the past, an enterprise application is usually </a:t>
            </a:r>
            <a:r>
              <a:rPr lang="en-SG" b="1" dirty="0"/>
              <a:t>built as a single unit </a:t>
            </a:r>
            <a:r>
              <a:rPr lang="en-SG" dirty="0"/>
              <a:t>with a single executable</a:t>
            </a:r>
          </a:p>
          <a:p>
            <a:r>
              <a:rPr lang="en-SG" dirty="0"/>
              <a:t>It usually comprises three main parts</a:t>
            </a:r>
          </a:p>
          <a:p>
            <a:pPr lvl="1"/>
            <a:r>
              <a:rPr lang="en-SG" dirty="0"/>
              <a:t>Client-side User Interface (e.g., HTML pages and </a:t>
            </a:r>
            <a:r>
              <a:rPr lang="en-SG" dirty="0" err="1"/>
              <a:t>javascript</a:t>
            </a:r>
            <a:r>
              <a:rPr lang="en-SG" dirty="0"/>
              <a:t> running on the browser)</a:t>
            </a:r>
          </a:p>
          <a:p>
            <a:pPr lvl="1"/>
            <a:r>
              <a:rPr lang="en-SG" dirty="0"/>
              <a:t>A database (consisting many tables covering multiple entities)</a:t>
            </a:r>
          </a:p>
          <a:p>
            <a:pPr lvl="1"/>
            <a:r>
              <a:rPr lang="en-SG" dirty="0"/>
              <a:t>Server-side application that handles:</a:t>
            </a:r>
          </a:p>
          <a:p>
            <a:pPr lvl="2"/>
            <a:r>
              <a:rPr lang="en-SG" dirty="0"/>
              <a:t>The HTTP requests, </a:t>
            </a:r>
          </a:p>
          <a:p>
            <a:pPr lvl="2"/>
            <a:r>
              <a:rPr lang="en-SG" dirty="0"/>
              <a:t>Executes business logic, </a:t>
            </a:r>
          </a:p>
          <a:p>
            <a:pPr lvl="2"/>
            <a:r>
              <a:rPr lang="en-SG" dirty="0"/>
              <a:t>Retrieve and update data from the database, </a:t>
            </a:r>
          </a:p>
          <a:p>
            <a:pPr lvl="2"/>
            <a:r>
              <a:rPr lang="en-SG" dirty="0"/>
              <a:t>Select and populate HTML view to be sent to the browser,</a:t>
            </a:r>
          </a:p>
          <a:p>
            <a:pPr lvl="2"/>
            <a:r>
              <a:rPr lang="en-SG" dirty="0"/>
              <a:t>… </a:t>
            </a:r>
          </a:p>
          <a:p>
            <a:r>
              <a:rPr lang="en-SG" dirty="0"/>
              <a:t>The </a:t>
            </a:r>
            <a:r>
              <a:rPr lang="en-SG" b="1" dirty="0"/>
              <a:t>server-side application </a:t>
            </a:r>
            <a:r>
              <a:rPr lang="en-SG" dirty="0"/>
              <a:t>is usually deployed as a single package, referred to as a </a:t>
            </a:r>
            <a:r>
              <a:rPr lang="en-SG" b="1" dirty="0"/>
              <a:t>monolithic application </a:t>
            </a:r>
            <a:r>
              <a:rPr lang="en-SG" dirty="0"/>
              <a:t>or </a:t>
            </a:r>
            <a:r>
              <a:rPr lang="en-SG" b="1" dirty="0"/>
              <a:t>monolith</a:t>
            </a:r>
          </a:p>
        </p:txBody>
      </p:sp>
    </p:spTree>
    <p:extLst>
      <p:ext uri="{BB962C8B-B14F-4D97-AF65-F5344CB8AC3E}">
        <p14:creationId xmlns:p14="http://schemas.microsoft.com/office/powerpoint/2010/main" val="36327869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Some Characteristics of a Monolith</a:t>
            </a:r>
            <a:endParaRPr lang="en-GB" dirty="0"/>
          </a:p>
        </p:txBody>
      </p:sp>
      <p:sp>
        <p:nvSpPr>
          <p:cNvPr id="3" name="Content Placeholder 2"/>
          <p:cNvSpPr>
            <a:spLocks noGrp="1"/>
          </p:cNvSpPr>
          <p:nvPr>
            <p:ph idx="1"/>
          </p:nvPr>
        </p:nvSpPr>
        <p:spPr>
          <a:xfrm>
            <a:off x="258446" y="711200"/>
            <a:ext cx="8856662" cy="6019800"/>
          </a:xfrm>
        </p:spPr>
        <p:txBody>
          <a:bodyPr>
            <a:normAutofit fontScale="77500" lnSpcReduction="20000"/>
          </a:bodyPr>
          <a:lstStyle/>
          <a:p>
            <a:r>
              <a:rPr lang="en-SG" dirty="0"/>
              <a:t>Has a </a:t>
            </a:r>
            <a:r>
              <a:rPr lang="en-SG" b="1" dirty="0"/>
              <a:t>single code base </a:t>
            </a:r>
            <a:r>
              <a:rPr lang="en-SG" dirty="0"/>
              <a:t>implementing </a:t>
            </a:r>
            <a:r>
              <a:rPr lang="en-SG" b="1" dirty="0"/>
              <a:t>all functions</a:t>
            </a:r>
            <a:r>
              <a:rPr lang="en-SG" dirty="0"/>
              <a:t> needed for various business processes (e.g., one big archive file (with .war or .ear suffix) for a Java enterprise application; one folder containing various subfolders and many files for a PHP web application)</a:t>
            </a:r>
          </a:p>
          <a:p>
            <a:r>
              <a:rPr lang="en-SG" dirty="0"/>
              <a:t>Typically, the entire application is </a:t>
            </a:r>
            <a:r>
              <a:rPr lang="en-SG" b="1" dirty="0"/>
              <a:t>developed in one programming language </a:t>
            </a:r>
            <a:r>
              <a:rPr lang="en-SG" dirty="0"/>
              <a:t>(e.g., C++, Java, Python, or PHP) on </a:t>
            </a:r>
            <a:r>
              <a:rPr lang="en-SG" b="1" dirty="0"/>
              <a:t>one platform</a:t>
            </a:r>
            <a:r>
              <a:rPr lang="en-SG" dirty="0"/>
              <a:t> (e.g., Windows, Linux, or </a:t>
            </a:r>
            <a:r>
              <a:rPr lang="en-SG" dirty="0" err="1"/>
              <a:t>macOS</a:t>
            </a:r>
            <a:r>
              <a:rPr lang="en-SG" dirty="0"/>
              <a:t>)</a:t>
            </a:r>
            <a:endParaRPr lang="en-SG" b="1" dirty="0"/>
          </a:p>
          <a:p>
            <a:pPr lvl="1"/>
            <a:r>
              <a:rPr lang="en-SG" dirty="0"/>
              <a:t>Easier for different parts of the application to be compatible</a:t>
            </a:r>
          </a:p>
          <a:p>
            <a:pPr lvl="1"/>
            <a:r>
              <a:rPr lang="en-SG" dirty="0"/>
              <a:t>Less flexibility for the choices of technologies</a:t>
            </a:r>
          </a:p>
          <a:p>
            <a:pPr lvl="1"/>
            <a:r>
              <a:rPr lang="en-SG" dirty="0"/>
              <a:t>Less suitable for heterogeneous environments</a:t>
            </a:r>
          </a:p>
          <a:p>
            <a:r>
              <a:rPr lang="en-SG" dirty="0"/>
              <a:t>Over the years, the </a:t>
            </a:r>
            <a:r>
              <a:rPr lang="en-SG" b="1" dirty="0"/>
              <a:t>single code base </a:t>
            </a:r>
            <a:r>
              <a:rPr lang="en-SG" dirty="0"/>
              <a:t>may become </a:t>
            </a:r>
            <a:r>
              <a:rPr lang="en-SG" b="1" dirty="0"/>
              <a:t>large and complex</a:t>
            </a:r>
            <a:r>
              <a:rPr lang="en-SG" dirty="0"/>
              <a:t>, difficult to understand and maintain</a:t>
            </a:r>
          </a:p>
          <a:p>
            <a:pPr lvl="1"/>
            <a:r>
              <a:rPr lang="en-SG" dirty="0"/>
              <a:t>Different parts of the application have too many interactions and dependencies, even though the code may be modularized</a:t>
            </a:r>
            <a:endParaRPr lang="en-GB" dirty="0"/>
          </a:p>
          <a:p>
            <a:r>
              <a:rPr lang="en-SG" b="1" dirty="0"/>
              <a:t>Deployment</a:t>
            </a:r>
            <a:r>
              <a:rPr lang="en-SG" dirty="0"/>
              <a:t> of a monolith is often either </a:t>
            </a:r>
            <a:r>
              <a:rPr lang="en-SG" b="1" dirty="0"/>
              <a:t>all or none</a:t>
            </a:r>
          </a:p>
          <a:p>
            <a:pPr lvl="1"/>
            <a:r>
              <a:rPr lang="en-SG" dirty="0"/>
              <a:t>Not easy to deploy only a part of the application due to dependencies</a:t>
            </a:r>
          </a:p>
          <a:p>
            <a:pPr lvl="1"/>
            <a:r>
              <a:rPr lang="en-SG" dirty="0"/>
              <a:t>A change to one function often requires </a:t>
            </a:r>
            <a:r>
              <a:rPr lang="en-SG" b="1" dirty="0"/>
              <a:t>redeploying the entire application package</a:t>
            </a:r>
            <a:endParaRPr lang="en-SG" dirty="0"/>
          </a:p>
          <a:p>
            <a:pPr lvl="1"/>
            <a:r>
              <a:rPr lang="en-SG" b="1" dirty="0"/>
              <a:t>Scaling only a specific function is not possible</a:t>
            </a:r>
            <a:r>
              <a:rPr lang="en-SG" dirty="0"/>
              <a:t>, the entire application has to be scaled</a:t>
            </a:r>
            <a:endParaRPr lang="en-GB" dirty="0"/>
          </a:p>
        </p:txBody>
      </p:sp>
    </p:spTree>
    <p:extLst>
      <p:ext uri="{BB962C8B-B14F-4D97-AF65-F5344CB8AC3E}">
        <p14:creationId xmlns:p14="http://schemas.microsoft.com/office/powerpoint/2010/main" val="2848214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Sample Monolith: Star Mall Solution Overview</a:t>
            </a:r>
            <a:endParaRPr lang="en-GB" dirty="0"/>
          </a:p>
        </p:txBody>
      </p:sp>
      <p:pic>
        <p:nvPicPr>
          <p:cNvPr id="62" name="Picture 61"/>
          <p:cNvPicPr>
            <a:picLocks noChangeAspect="1"/>
          </p:cNvPicPr>
          <p:nvPr/>
        </p:nvPicPr>
        <p:blipFill>
          <a:blip r:embed="rId2"/>
          <a:stretch>
            <a:fillRect/>
          </a:stretch>
        </p:blipFill>
        <p:spPr>
          <a:xfrm>
            <a:off x="304800" y="914400"/>
            <a:ext cx="7462151" cy="5352752"/>
          </a:xfrm>
          <a:prstGeom prst="rect">
            <a:avLst/>
          </a:prstGeom>
        </p:spPr>
      </p:pic>
      <p:pic>
        <p:nvPicPr>
          <p:cNvPr id="63" name="Picture 62"/>
          <p:cNvPicPr>
            <a:picLocks noChangeAspect="1"/>
          </p:cNvPicPr>
          <p:nvPr/>
        </p:nvPicPr>
        <p:blipFill>
          <a:blip r:embed="rId3"/>
          <a:stretch>
            <a:fillRect/>
          </a:stretch>
        </p:blipFill>
        <p:spPr>
          <a:xfrm>
            <a:off x="6172200" y="4191000"/>
            <a:ext cx="2597200" cy="2015535"/>
          </a:xfrm>
          <a:prstGeom prst="rect">
            <a:avLst/>
          </a:prstGeom>
        </p:spPr>
      </p:pic>
    </p:spTree>
    <p:extLst>
      <p:ext uri="{BB962C8B-B14F-4D97-AF65-F5344CB8AC3E}">
        <p14:creationId xmlns:p14="http://schemas.microsoft.com/office/powerpoint/2010/main" val="21041912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a:xfrm>
            <a:off x="268288" y="2845241"/>
            <a:ext cx="8485187" cy="480131"/>
          </a:xfrm>
          <a:noFill/>
        </p:spPr>
        <p:txBody>
          <a:bodyPr/>
          <a:lstStyle/>
          <a:p>
            <a:pPr eaLnBrk="1" hangingPunct="1">
              <a:lnSpc>
                <a:spcPct val="90000"/>
              </a:lnSpc>
            </a:pPr>
            <a:r>
              <a:rPr lang="en-US" dirty="0" err="1"/>
              <a:t>Microservices</a:t>
            </a:r>
            <a:r>
              <a:rPr lang="en-US" dirty="0"/>
              <a:t> Architecture</a:t>
            </a:r>
          </a:p>
        </p:txBody>
      </p:sp>
      <p:sp>
        <p:nvSpPr>
          <p:cNvPr id="5124" name="Line 3"/>
          <p:cNvSpPr>
            <a:spLocks noChangeShapeType="1"/>
          </p:cNvSpPr>
          <p:nvPr/>
        </p:nvSpPr>
        <p:spPr bwMode="auto">
          <a:xfrm>
            <a:off x="161925" y="2366963"/>
            <a:ext cx="8842375"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lIns="90488" tIns="44450" rIns="90488" bIns="44450" anchor="b"/>
          <a:lstStyle/>
          <a:p>
            <a:endParaRPr lang="en-GB"/>
          </a:p>
        </p:txBody>
      </p:sp>
      <p:sp>
        <p:nvSpPr>
          <p:cNvPr id="5125" name="Line 4"/>
          <p:cNvSpPr>
            <a:spLocks noChangeShapeType="1"/>
          </p:cNvSpPr>
          <p:nvPr/>
        </p:nvSpPr>
        <p:spPr bwMode="auto">
          <a:xfrm>
            <a:off x="161925" y="3897313"/>
            <a:ext cx="8842375"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lIns="90488" tIns="44450" rIns="90488" bIns="44450" anchor="b"/>
          <a:lstStyle/>
          <a:p>
            <a:endParaRPr lang="en-GB"/>
          </a:p>
        </p:txBody>
      </p:sp>
    </p:spTree>
    <p:extLst>
      <p:ext uri="{BB962C8B-B14F-4D97-AF65-F5344CB8AC3E}">
        <p14:creationId xmlns:p14="http://schemas.microsoft.com/office/powerpoint/2010/main" val="2607903157"/>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err="1"/>
              <a:t>Microservices</a:t>
            </a:r>
            <a:r>
              <a:rPr lang="en-SG" dirty="0"/>
              <a:t> Architecture</a:t>
            </a:r>
            <a:endParaRPr lang="en-GB" dirty="0"/>
          </a:p>
        </p:txBody>
      </p:sp>
      <p:sp>
        <p:nvSpPr>
          <p:cNvPr id="6" name="Can 5"/>
          <p:cNvSpPr/>
          <p:nvPr/>
        </p:nvSpPr>
        <p:spPr bwMode="auto">
          <a:xfrm>
            <a:off x="6583403" y="1311170"/>
            <a:ext cx="1310732" cy="745064"/>
          </a:xfrm>
          <a:prstGeom prst="can">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a:ln>
                  <a:noFill/>
                </a:ln>
                <a:solidFill>
                  <a:schemeClr val="tx1"/>
                </a:solidFill>
                <a:effectLst/>
                <a:latin typeface="Tahoma" pitchFamily="34" charset="0"/>
              </a:rPr>
              <a:t>Database 1</a:t>
            </a:r>
          </a:p>
        </p:txBody>
      </p:sp>
      <p:sp>
        <p:nvSpPr>
          <p:cNvPr id="15" name="Rectangle 14"/>
          <p:cNvSpPr/>
          <p:nvPr/>
        </p:nvSpPr>
        <p:spPr bwMode="auto">
          <a:xfrm>
            <a:off x="3854738" y="1325242"/>
            <a:ext cx="1827925" cy="618741"/>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2800" b="1" i="0" u="none" strike="noStrike" cap="none" normalizeH="0" baseline="0">
              <a:ln>
                <a:noFill/>
              </a:ln>
              <a:solidFill>
                <a:srgbClr val="C69200"/>
              </a:solidFill>
              <a:effectLst/>
              <a:latin typeface="Tahoma" pitchFamily="34" charset="0"/>
            </a:endParaRPr>
          </a:p>
        </p:txBody>
      </p:sp>
      <p:sp>
        <p:nvSpPr>
          <p:cNvPr id="16" name="TextBox 15"/>
          <p:cNvSpPr txBox="1"/>
          <p:nvPr/>
        </p:nvSpPr>
        <p:spPr>
          <a:xfrm>
            <a:off x="4038600" y="1459467"/>
            <a:ext cx="1406154" cy="369332"/>
          </a:xfrm>
          <a:prstGeom prst="rect">
            <a:avLst/>
          </a:prstGeom>
          <a:noFill/>
        </p:spPr>
        <p:txBody>
          <a:bodyPr wrap="none" rtlCol="0">
            <a:spAutoFit/>
          </a:bodyPr>
          <a:lstStyle/>
          <a:p>
            <a:r>
              <a:rPr lang="en-SG" sz="1800" dirty="0"/>
              <a:t>Function 1</a:t>
            </a:r>
            <a:endParaRPr lang="en-GB" sz="1800" dirty="0"/>
          </a:p>
        </p:txBody>
      </p:sp>
      <p:sp>
        <p:nvSpPr>
          <p:cNvPr id="17" name="TextBox 16"/>
          <p:cNvSpPr txBox="1"/>
          <p:nvPr/>
        </p:nvSpPr>
        <p:spPr>
          <a:xfrm>
            <a:off x="4040114" y="2827767"/>
            <a:ext cx="1406154" cy="369332"/>
          </a:xfrm>
          <a:prstGeom prst="rect">
            <a:avLst/>
          </a:prstGeom>
          <a:noFill/>
        </p:spPr>
        <p:txBody>
          <a:bodyPr wrap="none" rtlCol="0">
            <a:spAutoFit/>
          </a:bodyPr>
          <a:lstStyle/>
          <a:p>
            <a:r>
              <a:rPr lang="en-SG" sz="1800" dirty="0"/>
              <a:t>Function 2</a:t>
            </a:r>
            <a:endParaRPr lang="en-GB" sz="1800" dirty="0"/>
          </a:p>
        </p:txBody>
      </p:sp>
      <p:sp>
        <p:nvSpPr>
          <p:cNvPr id="18" name="TextBox 17"/>
          <p:cNvSpPr txBox="1"/>
          <p:nvPr/>
        </p:nvSpPr>
        <p:spPr>
          <a:xfrm>
            <a:off x="4038600" y="3212373"/>
            <a:ext cx="1406154" cy="369332"/>
          </a:xfrm>
          <a:prstGeom prst="rect">
            <a:avLst/>
          </a:prstGeom>
          <a:noFill/>
        </p:spPr>
        <p:txBody>
          <a:bodyPr wrap="none" rtlCol="0">
            <a:spAutoFit/>
          </a:bodyPr>
          <a:lstStyle/>
          <a:p>
            <a:r>
              <a:rPr lang="en-SG" sz="1800" dirty="0"/>
              <a:t>Function 3</a:t>
            </a:r>
            <a:endParaRPr lang="en-GB" sz="1800" dirty="0"/>
          </a:p>
        </p:txBody>
      </p:sp>
      <p:sp>
        <p:nvSpPr>
          <p:cNvPr id="20" name="TextBox 19"/>
          <p:cNvSpPr txBox="1"/>
          <p:nvPr/>
        </p:nvSpPr>
        <p:spPr>
          <a:xfrm>
            <a:off x="3854738" y="2022942"/>
            <a:ext cx="1867819" cy="369332"/>
          </a:xfrm>
          <a:prstGeom prst="rect">
            <a:avLst/>
          </a:prstGeom>
          <a:noFill/>
        </p:spPr>
        <p:txBody>
          <a:bodyPr wrap="none" rtlCol="0">
            <a:spAutoFit/>
          </a:bodyPr>
          <a:lstStyle/>
          <a:p>
            <a:pPr algn="ctr"/>
            <a:r>
              <a:rPr lang="en-SG" sz="1800" dirty="0">
                <a:solidFill>
                  <a:schemeClr val="tx1"/>
                </a:solidFill>
              </a:rPr>
              <a:t>Microservice A</a:t>
            </a:r>
          </a:p>
        </p:txBody>
      </p:sp>
      <p:pic>
        <p:nvPicPr>
          <p:cNvPr id="22" name="Picture 21"/>
          <p:cNvPicPr>
            <a:picLocks noChangeAspect="1"/>
          </p:cNvPicPr>
          <p:nvPr/>
        </p:nvPicPr>
        <p:blipFill>
          <a:blip r:embed="rId3"/>
          <a:stretch>
            <a:fillRect/>
          </a:stretch>
        </p:blipFill>
        <p:spPr>
          <a:xfrm>
            <a:off x="587020" y="2764227"/>
            <a:ext cx="1676400" cy="789497"/>
          </a:xfrm>
          <a:prstGeom prst="rect">
            <a:avLst/>
          </a:prstGeom>
        </p:spPr>
      </p:pic>
      <p:sp>
        <p:nvSpPr>
          <p:cNvPr id="23" name="TextBox 22"/>
          <p:cNvSpPr txBox="1"/>
          <p:nvPr/>
        </p:nvSpPr>
        <p:spPr>
          <a:xfrm>
            <a:off x="437729" y="3641896"/>
            <a:ext cx="1856598" cy="369332"/>
          </a:xfrm>
          <a:prstGeom prst="rect">
            <a:avLst/>
          </a:prstGeom>
          <a:noFill/>
        </p:spPr>
        <p:txBody>
          <a:bodyPr wrap="none" rtlCol="0">
            <a:spAutoFit/>
          </a:bodyPr>
          <a:lstStyle/>
          <a:p>
            <a:pPr algn="ctr"/>
            <a:r>
              <a:rPr lang="en-SG" sz="1800" dirty="0">
                <a:solidFill>
                  <a:schemeClr val="tx1"/>
                </a:solidFill>
              </a:rPr>
              <a:t>User Interface</a:t>
            </a:r>
          </a:p>
        </p:txBody>
      </p:sp>
      <p:cxnSp>
        <p:nvCxnSpPr>
          <p:cNvPr id="32" name="Straight Arrow Connector 31"/>
          <p:cNvCxnSpPr/>
          <p:nvPr/>
        </p:nvCxnSpPr>
        <p:spPr bwMode="auto">
          <a:xfrm>
            <a:off x="2362200" y="3235431"/>
            <a:ext cx="1219200" cy="0"/>
          </a:xfrm>
          <a:prstGeom prst="straightConnector1">
            <a:avLst/>
          </a:prstGeom>
          <a:noFill/>
          <a:ln w="9525" cap="flat" cmpd="sng" algn="ctr">
            <a:solidFill>
              <a:schemeClr val="tx1"/>
            </a:solidFill>
            <a:prstDash val="solid"/>
            <a:round/>
            <a:headEnd type="triangle" w="med" len="med"/>
            <a:tailEnd type="triangle"/>
          </a:ln>
          <a:effectLst/>
        </p:spPr>
      </p:cxnSp>
      <p:cxnSp>
        <p:nvCxnSpPr>
          <p:cNvPr id="25" name="Straight Arrow Connector 24"/>
          <p:cNvCxnSpPr/>
          <p:nvPr/>
        </p:nvCxnSpPr>
        <p:spPr bwMode="auto">
          <a:xfrm>
            <a:off x="5867400" y="1683702"/>
            <a:ext cx="533400" cy="0"/>
          </a:xfrm>
          <a:prstGeom prst="straightConnector1">
            <a:avLst/>
          </a:prstGeom>
          <a:noFill/>
          <a:ln w="9525" cap="flat" cmpd="sng" algn="ctr">
            <a:solidFill>
              <a:schemeClr val="tx1"/>
            </a:solidFill>
            <a:prstDash val="solid"/>
            <a:round/>
            <a:headEnd type="triangle" w="med" len="med"/>
            <a:tailEnd type="triangle"/>
          </a:ln>
          <a:effectLst/>
        </p:spPr>
      </p:cxnSp>
      <p:sp>
        <p:nvSpPr>
          <p:cNvPr id="26" name="Can 25"/>
          <p:cNvSpPr/>
          <p:nvPr/>
        </p:nvSpPr>
        <p:spPr bwMode="auto">
          <a:xfrm>
            <a:off x="6596524" y="2732090"/>
            <a:ext cx="1310732" cy="745064"/>
          </a:xfrm>
          <a:prstGeom prst="can">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a:ln>
                  <a:noFill/>
                </a:ln>
                <a:solidFill>
                  <a:schemeClr val="tx1"/>
                </a:solidFill>
                <a:effectLst/>
                <a:latin typeface="Tahoma" pitchFamily="34" charset="0"/>
              </a:rPr>
              <a:t>Database 2</a:t>
            </a:r>
          </a:p>
        </p:txBody>
      </p:sp>
      <p:sp>
        <p:nvSpPr>
          <p:cNvPr id="27" name="Rectangle 26"/>
          <p:cNvSpPr/>
          <p:nvPr/>
        </p:nvSpPr>
        <p:spPr bwMode="auto">
          <a:xfrm>
            <a:off x="3867859" y="2746162"/>
            <a:ext cx="1827925" cy="978538"/>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2800" b="1" i="0" u="none" strike="noStrike" cap="none" normalizeH="0" baseline="0">
              <a:ln>
                <a:noFill/>
              </a:ln>
              <a:solidFill>
                <a:srgbClr val="C69200"/>
              </a:solidFill>
              <a:effectLst/>
              <a:latin typeface="Tahoma" pitchFamily="34" charset="0"/>
            </a:endParaRPr>
          </a:p>
        </p:txBody>
      </p:sp>
      <p:sp>
        <p:nvSpPr>
          <p:cNvPr id="30" name="TextBox 29"/>
          <p:cNvSpPr txBox="1"/>
          <p:nvPr/>
        </p:nvSpPr>
        <p:spPr>
          <a:xfrm>
            <a:off x="3867859" y="3826562"/>
            <a:ext cx="1867819" cy="369332"/>
          </a:xfrm>
          <a:prstGeom prst="rect">
            <a:avLst/>
          </a:prstGeom>
          <a:noFill/>
        </p:spPr>
        <p:txBody>
          <a:bodyPr wrap="none" rtlCol="0">
            <a:spAutoFit/>
          </a:bodyPr>
          <a:lstStyle/>
          <a:p>
            <a:pPr algn="ctr"/>
            <a:r>
              <a:rPr lang="en-SG" sz="1800" dirty="0">
                <a:solidFill>
                  <a:schemeClr val="tx1"/>
                </a:solidFill>
              </a:rPr>
              <a:t>Microservice B</a:t>
            </a:r>
          </a:p>
        </p:txBody>
      </p:sp>
      <p:cxnSp>
        <p:nvCxnSpPr>
          <p:cNvPr id="31" name="Straight Arrow Connector 30"/>
          <p:cNvCxnSpPr/>
          <p:nvPr/>
        </p:nvCxnSpPr>
        <p:spPr bwMode="auto">
          <a:xfrm>
            <a:off x="5880521" y="3104622"/>
            <a:ext cx="533400" cy="0"/>
          </a:xfrm>
          <a:prstGeom prst="straightConnector1">
            <a:avLst/>
          </a:prstGeom>
          <a:noFill/>
          <a:ln w="9525" cap="flat" cmpd="sng" algn="ctr">
            <a:solidFill>
              <a:schemeClr val="tx1"/>
            </a:solidFill>
            <a:prstDash val="solid"/>
            <a:round/>
            <a:headEnd type="triangle" w="med" len="med"/>
            <a:tailEnd type="triangle"/>
          </a:ln>
          <a:effectLst/>
        </p:spPr>
      </p:cxnSp>
      <p:sp>
        <p:nvSpPr>
          <p:cNvPr id="34" name="Rectangle 33"/>
          <p:cNvSpPr/>
          <p:nvPr/>
        </p:nvSpPr>
        <p:spPr bwMode="auto">
          <a:xfrm>
            <a:off x="3892082" y="4480901"/>
            <a:ext cx="1827925" cy="618741"/>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2800" b="1" i="0" u="none" strike="noStrike" cap="none" normalizeH="0" baseline="0">
              <a:ln>
                <a:noFill/>
              </a:ln>
              <a:solidFill>
                <a:srgbClr val="C69200"/>
              </a:solidFill>
              <a:effectLst/>
              <a:latin typeface="Tahoma" pitchFamily="34" charset="0"/>
            </a:endParaRPr>
          </a:p>
        </p:txBody>
      </p:sp>
      <p:sp>
        <p:nvSpPr>
          <p:cNvPr id="35" name="TextBox 34"/>
          <p:cNvSpPr txBox="1"/>
          <p:nvPr/>
        </p:nvSpPr>
        <p:spPr>
          <a:xfrm>
            <a:off x="4075944" y="4615126"/>
            <a:ext cx="1489510" cy="369332"/>
          </a:xfrm>
          <a:prstGeom prst="rect">
            <a:avLst/>
          </a:prstGeom>
          <a:noFill/>
        </p:spPr>
        <p:txBody>
          <a:bodyPr wrap="none" rtlCol="0">
            <a:spAutoFit/>
          </a:bodyPr>
          <a:lstStyle/>
          <a:p>
            <a:r>
              <a:rPr lang="en-SG" sz="1800" dirty="0"/>
              <a:t>Function …</a:t>
            </a:r>
            <a:endParaRPr lang="en-GB" sz="1800" dirty="0"/>
          </a:p>
        </p:txBody>
      </p:sp>
      <p:sp>
        <p:nvSpPr>
          <p:cNvPr id="36" name="TextBox 35"/>
          <p:cNvSpPr txBox="1"/>
          <p:nvPr/>
        </p:nvSpPr>
        <p:spPr>
          <a:xfrm>
            <a:off x="3863228" y="5178601"/>
            <a:ext cx="1925528" cy="369332"/>
          </a:xfrm>
          <a:prstGeom prst="rect">
            <a:avLst/>
          </a:prstGeom>
          <a:noFill/>
        </p:spPr>
        <p:txBody>
          <a:bodyPr wrap="none" rtlCol="0">
            <a:spAutoFit/>
          </a:bodyPr>
          <a:lstStyle/>
          <a:p>
            <a:pPr algn="ctr"/>
            <a:r>
              <a:rPr lang="en-SG" sz="1800" dirty="0">
                <a:solidFill>
                  <a:schemeClr val="tx1"/>
                </a:solidFill>
              </a:rPr>
              <a:t>Microservice …</a:t>
            </a:r>
          </a:p>
        </p:txBody>
      </p:sp>
      <p:cxnSp>
        <p:nvCxnSpPr>
          <p:cNvPr id="38" name="Straight Arrow Connector 37"/>
          <p:cNvCxnSpPr/>
          <p:nvPr/>
        </p:nvCxnSpPr>
        <p:spPr bwMode="auto">
          <a:xfrm flipV="1">
            <a:off x="2362200" y="1828800"/>
            <a:ext cx="1219200" cy="829100"/>
          </a:xfrm>
          <a:prstGeom prst="straightConnector1">
            <a:avLst/>
          </a:prstGeom>
          <a:noFill/>
          <a:ln w="9525" cap="flat" cmpd="sng" algn="ctr">
            <a:solidFill>
              <a:schemeClr val="tx1"/>
            </a:solidFill>
            <a:prstDash val="solid"/>
            <a:round/>
            <a:headEnd type="triangle" w="med" len="med"/>
            <a:tailEnd type="triangle"/>
          </a:ln>
          <a:effectLst/>
        </p:spPr>
      </p:cxnSp>
      <p:cxnSp>
        <p:nvCxnSpPr>
          <p:cNvPr id="39" name="Straight Arrow Connector 38"/>
          <p:cNvCxnSpPr/>
          <p:nvPr/>
        </p:nvCxnSpPr>
        <p:spPr bwMode="auto">
          <a:xfrm>
            <a:off x="2362200" y="3724700"/>
            <a:ext cx="1219200" cy="990600"/>
          </a:xfrm>
          <a:prstGeom prst="straightConnector1">
            <a:avLst/>
          </a:prstGeom>
          <a:noFill/>
          <a:ln w="9525" cap="flat" cmpd="sng" algn="ctr">
            <a:solidFill>
              <a:schemeClr val="tx1"/>
            </a:solidFill>
            <a:prstDash val="solid"/>
            <a:round/>
            <a:headEnd type="triangle" w="med" len="med"/>
            <a:tailEnd type="triangle"/>
          </a:ln>
          <a:effectLst/>
        </p:spPr>
      </p:cxnSp>
    </p:spTree>
    <p:extLst>
      <p:ext uri="{BB962C8B-B14F-4D97-AF65-F5344CB8AC3E}">
        <p14:creationId xmlns:p14="http://schemas.microsoft.com/office/powerpoint/2010/main" val="41911684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err="1"/>
              <a:t>Microservices</a:t>
            </a:r>
            <a:r>
              <a:rPr lang="en-SG" dirty="0"/>
              <a:t> Architecture</a:t>
            </a:r>
            <a:endParaRPr lang="en-GB" dirty="0"/>
          </a:p>
        </p:txBody>
      </p:sp>
      <p:sp>
        <p:nvSpPr>
          <p:cNvPr id="6" name="Can 5"/>
          <p:cNvSpPr/>
          <p:nvPr/>
        </p:nvSpPr>
        <p:spPr bwMode="auto">
          <a:xfrm>
            <a:off x="6583403" y="1311170"/>
            <a:ext cx="1310732" cy="745064"/>
          </a:xfrm>
          <a:prstGeom prst="can">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a:ln>
                  <a:noFill/>
                </a:ln>
                <a:solidFill>
                  <a:schemeClr val="tx1"/>
                </a:solidFill>
                <a:effectLst/>
                <a:latin typeface="Tahoma" pitchFamily="34" charset="0"/>
              </a:rPr>
              <a:t>Database 1</a:t>
            </a:r>
          </a:p>
        </p:txBody>
      </p:sp>
      <p:sp>
        <p:nvSpPr>
          <p:cNvPr id="15" name="Rectangle 14"/>
          <p:cNvSpPr/>
          <p:nvPr/>
        </p:nvSpPr>
        <p:spPr bwMode="auto">
          <a:xfrm>
            <a:off x="3854738" y="1325242"/>
            <a:ext cx="1827925" cy="618741"/>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2800" b="1" i="0" u="none" strike="noStrike" cap="none" normalizeH="0" baseline="0">
              <a:ln>
                <a:noFill/>
              </a:ln>
              <a:solidFill>
                <a:srgbClr val="C69200"/>
              </a:solidFill>
              <a:effectLst/>
              <a:latin typeface="Tahoma" pitchFamily="34" charset="0"/>
            </a:endParaRPr>
          </a:p>
        </p:txBody>
      </p:sp>
      <p:sp>
        <p:nvSpPr>
          <p:cNvPr id="16" name="TextBox 15"/>
          <p:cNvSpPr txBox="1"/>
          <p:nvPr/>
        </p:nvSpPr>
        <p:spPr>
          <a:xfrm>
            <a:off x="4038600" y="1459467"/>
            <a:ext cx="1406154" cy="369332"/>
          </a:xfrm>
          <a:prstGeom prst="rect">
            <a:avLst/>
          </a:prstGeom>
          <a:noFill/>
        </p:spPr>
        <p:txBody>
          <a:bodyPr wrap="none" rtlCol="0">
            <a:spAutoFit/>
          </a:bodyPr>
          <a:lstStyle/>
          <a:p>
            <a:r>
              <a:rPr lang="en-SG" sz="1800" dirty="0"/>
              <a:t>Function 1</a:t>
            </a:r>
            <a:endParaRPr lang="en-GB" sz="1800" dirty="0"/>
          </a:p>
        </p:txBody>
      </p:sp>
      <p:sp>
        <p:nvSpPr>
          <p:cNvPr id="17" name="TextBox 16"/>
          <p:cNvSpPr txBox="1"/>
          <p:nvPr/>
        </p:nvSpPr>
        <p:spPr>
          <a:xfrm>
            <a:off x="4040114" y="2827767"/>
            <a:ext cx="1406154" cy="369332"/>
          </a:xfrm>
          <a:prstGeom prst="rect">
            <a:avLst/>
          </a:prstGeom>
          <a:noFill/>
        </p:spPr>
        <p:txBody>
          <a:bodyPr wrap="none" rtlCol="0">
            <a:spAutoFit/>
          </a:bodyPr>
          <a:lstStyle/>
          <a:p>
            <a:r>
              <a:rPr lang="en-SG" sz="1800" dirty="0"/>
              <a:t>Function 2</a:t>
            </a:r>
            <a:endParaRPr lang="en-GB" sz="1800" dirty="0"/>
          </a:p>
        </p:txBody>
      </p:sp>
      <p:sp>
        <p:nvSpPr>
          <p:cNvPr id="18" name="TextBox 17"/>
          <p:cNvSpPr txBox="1"/>
          <p:nvPr/>
        </p:nvSpPr>
        <p:spPr>
          <a:xfrm>
            <a:off x="4038600" y="3212373"/>
            <a:ext cx="1406154" cy="369332"/>
          </a:xfrm>
          <a:prstGeom prst="rect">
            <a:avLst/>
          </a:prstGeom>
          <a:noFill/>
        </p:spPr>
        <p:txBody>
          <a:bodyPr wrap="none" rtlCol="0">
            <a:spAutoFit/>
          </a:bodyPr>
          <a:lstStyle/>
          <a:p>
            <a:r>
              <a:rPr lang="en-SG" sz="1800" dirty="0"/>
              <a:t>Function 3</a:t>
            </a:r>
            <a:endParaRPr lang="en-GB" sz="1800" dirty="0"/>
          </a:p>
        </p:txBody>
      </p:sp>
      <p:sp>
        <p:nvSpPr>
          <p:cNvPr id="20" name="TextBox 19"/>
          <p:cNvSpPr txBox="1"/>
          <p:nvPr/>
        </p:nvSpPr>
        <p:spPr>
          <a:xfrm>
            <a:off x="3854738" y="2022942"/>
            <a:ext cx="1867819" cy="369332"/>
          </a:xfrm>
          <a:prstGeom prst="rect">
            <a:avLst/>
          </a:prstGeom>
          <a:noFill/>
        </p:spPr>
        <p:txBody>
          <a:bodyPr wrap="none" rtlCol="0">
            <a:spAutoFit/>
          </a:bodyPr>
          <a:lstStyle/>
          <a:p>
            <a:pPr algn="ctr"/>
            <a:r>
              <a:rPr lang="en-SG" sz="1800" dirty="0" err="1">
                <a:solidFill>
                  <a:schemeClr val="tx1"/>
                </a:solidFill>
              </a:rPr>
              <a:t>Microservice</a:t>
            </a:r>
            <a:r>
              <a:rPr lang="en-SG" sz="1800" dirty="0">
                <a:solidFill>
                  <a:schemeClr val="tx1"/>
                </a:solidFill>
              </a:rPr>
              <a:t> A</a:t>
            </a:r>
          </a:p>
        </p:txBody>
      </p:sp>
      <p:pic>
        <p:nvPicPr>
          <p:cNvPr id="22" name="Picture 21"/>
          <p:cNvPicPr>
            <a:picLocks noChangeAspect="1"/>
          </p:cNvPicPr>
          <p:nvPr/>
        </p:nvPicPr>
        <p:blipFill>
          <a:blip r:embed="rId3"/>
          <a:stretch>
            <a:fillRect/>
          </a:stretch>
        </p:blipFill>
        <p:spPr>
          <a:xfrm>
            <a:off x="556863" y="1266737"/>
            <a:ext cx="1676400" cy="789497"/>
          </a:xfrm>
          <a:prstGeom prst="rect">
            <a:avLst/>
          </a:prstGeom>
        </p:spPr>
      </p:pic>
      <p:sp>
        <p:nvSpPr>
          <p:cNvPr id="23" name="TextBox 22"/>
          <p:cNvSpPr txBox="1"/>
          <p:nvPr/>
        </p:nvSpPr>
        <p:spPr>
          <a:xfrm>
            <a:off x="556864" y="2056234"/>
            <a:ext cx="1517718" cy="646331"/>
          </a:xfrm>
          <a:prstGeom prst="rect">
            <a:avLst/>
          </a:prstGeom>
          <a:noFill/>
        </p:spPr>
        <p:txBody>
          <a:bodyPr wrap="square" rtlCol="0">
            <a:spAutoFit/>
          </a:bodyPr>
          <a:lstStyle/>
          <a:p>
            <a:pPr algn="ctr"/>
            <a:r>
              <a:rPr lang="en-SG" sz="1800" dirty="0">
                <a:solidFill>
                  <a:schemeClr val="tx1"/>
                </a:solidFill>
              </a:rPr>
              <a:t>Interface 1 for User 1</a:t>
            </a:r>
          </a:p>
        </p:txBody>
      </p:sp>
      <p:cxnSp>
        <p:nvCxnSpPr>
          <p:cNvPr id="32" name="Straight Arrow Connector 31"/>
          <p:cNvCxnSpPr/>
          <p:nvPr/>
        </p:nvCxnSpPr>
        <p:spPr bwMode="auto">
          <a:xfrm>
            <a:off x="2233263" y="2056234"/>
            <a:ext cx="1383566" cy="1048388"/>
          </a:xfrm>
          <a:prstGeom prst="straightConnector1">
            <a:avLst/>
          </a:prstGeom>
          <a:noFill/>
          <a:ln w="9525" cap="flat" cmpd="sng" algn="ctr">
            <a:solidFill>
              <a:schemeClr val="tx1"/>
            </a:solidFill>
            <a:prstDash val="solid"/>
            <a:round/>
            <a:headEnd type="triangle" w="med" len="med"/>
            <a:tailEnd type="triangle"/>
          </a:ln>
          <a:effectLst/>
        </p:spPr>
      </p:cxnSp>
      <p:cxnSp>
        <p:nvCxnSpPr>
          <p:cNvPr id="25" name="Straight Arrow Connector 24"/>
          <p:cNvCxnSpPr/>
          <p:nvPr/>
        </p:nvCxnSpPr>
        <p:spPr bwMode="auto">
          <a:xfrm>
            <a:off x="5867400" y="1683702"/>
            <a:ext cx="533400" cy="0"/>
          </a:xfrm>
          <a:prstGeom prst="straightConnector1">
            <a:avLst/>
          </a:prstGeom>
          <a:noFill/>
          <a:ln w="9525" cap="flat" cmpd="sng" algn="ctr">
            <a:solidFill>
              <a:schemeClr val="tx1"/>
            </a:solidFill>
            <a:prstDash val="solid"/>
            <a:round/>
            <a:headEnd type="triangle" w="med" len="med"/>
            <a:tailEnd type="triangle"/>
          </a:ln>
          <a:effectLst/>
        </p:spPr>
      </p:cxnSp>
      <p:sp>
        <p:nvSpPr>
          <p:cNvPr id="26" name="Can 25"/>
          <p:cNvSpPr/>
          <p:nvPr/>
        </p:nvSpPr>
        <p:spPr bwMode="auto">
          <a:xfrm>
            <a:off x="6596524" y="2732090"/>
            <a:ext cx="1310732" cy="745064"/>
          </a:xfrm>
          <a:prstGeom prst="can">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a:ln>
                  <a:noFill/>
                </a:ln>
                <a:solidFill>
                  <a:schemeClr val="tx1"/>
                </a:solidFill>
                <a:effectLst/>
                <a:latin typeface="Tahoma" pitchFamily="34" charset="0"/>
              </a:rPr>
              <a:t>Database 2</a:t>
            </a:r>
          </a:p>
        </p:txBody>
      </p:sp>
      <p:sp>
        <p:nvSpPr>
          <p:cNvPr id="27" name="Rectangle 26"/>
          <p:cNvSpPr/>
          <p:nvPr/>
        </p:nvSpPr>
        <p:spPr bwMode="auto">
          <a:xfrm>
            <a:off x="3867859" y="2746162"/>
            <a:ext cx="1827925" cy="978538"/>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2800" b="1" i="0" u="none" strike="noStrike" cap="none" normalizeH="0" baseline="0">
              <a:ln>
                <a:noFill/>
              </a:ln>
              <a:solidFill>
                <a:srgbClr val="C69200"/>
              </a:solidFill>
              <a:effectLst/>
              <a:latin typeface="Tahoma" pitchFamily="34" charset="0"/>
            </a:endParaRPr>
          </a:p>
        </p:txBody>
      </p:sp>
      <p:sp>
        <p:nvSpPr>
          <p:cNvPr id="30" name="TextBox 29"/>
          <p:cNvSpPr txBox="1"/>
          <p:nvPr/>
        </p:nvSpPr>
        <p:spPr>
          <a:xfrm>
            <a:off x="3867859" y="3826562"/>
            <a:ext cx="1867819" cy="369332"/>
          </a:xfrm>
          <a:prstGeom prst="rect">
            <a:avLst/>
          </a:prstGeom>
          <a:noFill/>
        </p:spPr>
        <p:txBody>
          <a:bodyPr wrap="none" rtlCol="0">
            <a:spAutoFit/>
          </a:bodyPr>
          <a:lstStyle/>
          <a:p>
            <a:pPr algn="ctr"/>
            <a:r>
              <a:rPr lang="en-SG" sz="1800" dirty="0" err="1">
                <a:solidFill>
                  <a:schemeClr val="tx1"/>
                </a:solidFill>
              </a:rPr>
              <a:t>Microservice</a:t>
            </a:r>
            <a:r>
              <a:rPr lang="en-SG" sz="1800" dirty="0">
                <a:solidFill>
                  <a:schemeClr val="tx1"/>
                </a:solidFill>
              </a:rPr>
              <a:t> B</a:t>
            </a:r>
          </a:p>
        </p:txBody>
      </p:sp>
      <p:cxnSp>
        <p:nvCxnSpPr>
          <p:cNvPr id="31" name="Straight Arrow Connector 30"/>
          <p:cNvCxnSpPr/>
          <p:nvPr/>
        </p:nvCxnSpPr>
        <p:spPr bwMode="auto">
          <a:xfrm>
            <a:off x="5880521" y="3104622"/>
            <a:ext cx="533400" cy="0"/>
          </a:xfrm>
          <a:prstGeom prst="straightConnector1">
            <a:avLst/>
          </a:prstGeom>
          <a:noFill/>
          <a:ln w="9525" cap="flat" cmpd="sng" algn="ctr">
            <a:solidFill>
              <a:schemeClr val="tx1"/>
            </a:solidFill>
            <a:prstDash val="solid"/>
            <a:round/>
            <a:headEnd type="triangle" w="med" len="med"/>
            <a:tailEnd type="triangle"/>
          </a:ln>
          <a:effectLst/>
        </p:spPr>
      </p:cxnSp>
      <p:sp>
        <p:nvSpPr>
          <p:cNvPr id="34" name="Rectangle 33"/>
          <p:cNvSpPr/>
          <p:nvPr/>
        </p:nvSpPr>
        <p:spPr bwMode="auto">
          <a:xfrm>
            <a:off x="3892082" y="4480901"/>
            <a:ext cx="1827925" cy="618741"/>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2800" b="1" i="0" u="none" strike="noStrike" cap="none" normalizeH="0" baseline="0">
              <a:ln>
                <a:noFill/>
              </a:ln>
              <a:solidFill>
                <a:srgbClr val="C69200"/>
              </a:solidFill>
              <a:effectLst/>
              <a:latin typeface="Tahoma" pitchFamily="34" charset="0"/>
            </a:endParaRPr>
          </a:p>
        </p:txBody>
      </p:sp>
      <p:sp>
        <p:nvSpPr>
          <p:cNvPr id="35" name="TextBox 34"/>
          <p:cNvSpPr txBox="1"/>
          <p:nvPr/>
        </p:nvSpPr>
        <p:spPr>
          <a:xfrm>
            <a:off x="4075944" y="4615126"/>
            <a:ext cx="1489510" cy="369332"/>
          </a:xfrm>
          <a:prstGeom prst="rect">
            <a:avLst/>
          </a:prstGeom>
          <a:noFill/>
        </p:spPr>
        <p:txBody>
          <a:bodyPr wrap="none" rtlCol="0">
            <a:spAutoFit/>
          </a:bodyPr>
          <a:lstStyle/>
          <a:p>
            <a:r>
              <a:rPr lang="en-SG" sz="1800" dirty="0"/>
              <a:t>Function …</a:t>
            </a:r>
            <a:endParaRPr lang="en-GB" sz="1800" dirty="0"/>
          </a:p>
        </p:txBody>
      </p:sp>
      <p:sp>
        <p:nvSpPr>
          <p:cNvPr id="36" name="TextBox 35"/>
          <p:cNvSpPr txBox="1"/>
          <p:nvPr/>
        </p:nvSpPr>
        <p:spPr>
          <a:xfrm>
            <a:off x="3863228" y="5178601"/>
            <a:ext cx="1925528" cy="369332"/>
          </a:xfrm>
          <a:prstGeom prst="rect">
            <a:avLst/>
          </a:prstGeom>
          <a:noFill/>
        </p:spPr>
        <p:txBody>
          <a:bodyPr wrap="none" rtlCol="0">
            <a:spAutoFit/>
          </a:bodyPr>
          <a:lstStyle/>
          <a:p>
            <a:pPr algn="ctr"/>
            <a:r>
              <a:rPr lang="en-SG" sz="1800" dirty="0" err="1">
                <a:solidFill>
                  <a:schemeClr val="tx1"/>
                </a:solidFill>
              </a:rPr>
              <a:t>Microservice</a:t>
            </a:r>
            <a:r>
              <a:rPr lang="en-SG" sz="1800" dirty="0">
                <a:solidFill>
                  <a:schemeClr val="tx1"/>
                </a:solidFill>
              </a:rPr>
              <a:t> …</a:t>
            </a:r>
          </a:p>
        </p:txBody>
      </p:sp>
      <p:cxnSp>
        <p:nvCxnSpPr>
          <p:cNvPr id="38" name="Straight Arrow Connector 37"/>
          <p:cNvCxnSpPr>
            <a:stCxn id="22" idx="3"/>
          </p:cNvCxnSpPr>
          <p:nvPr/>
        </p:nvCxnSpPr>
        <p:spPr bwMode="auto">
          <a:xfrm>
            <a:off x="2233263" y="1661486"/>
            <a:ext cx="1436738" cy="10458"/>
          </a:xfrm>
          <a:prstGeom prst="straightConnector1">
            <a:avLst/>
          </a:prstGeom>
          <a:noFill/>
          <a:ln w="9525" cap="flat" cmpd="sng" algn="ctr">
            <a:solidFill>
              <a:schemeClr val="tx1"/>
            </a:solidFill>
            <a:prstDash val="solid"/>
            <a:round/>
            <a:headEnd type="triangle" w="med" len="med"/>
            <a:tailEnd type="triangle"/>
          </a:ln>
          <a:effectLst/>
        </p:spPr>
      </p:cxnSp>
      <p:cxnSp>
        <p:nvCxnSpPr>
          <p:cNvPr id="39" name="Straight Arrow Connector 38"/>
          <p:cNvCxnSpPr/>
          <p:nvPr/>
        </p:nvCxnSpPr>
        <p:spPr bwMode="auto">
          <a:xfrm flipV="1">
            <a:off x="2233263" y="4715300"/>
            <a:ext cx="1348137" cy="9100"/>
          </a:xfrm>
          <a:prstGeom prst="straightConnector1">
            <a:avLst/>
          </a:prstGeom>
          <a:noFill/>
          <a:ln w="9525" cap="flat" cmpd="sng" algn="ctr">
            <a:solidFill>
              <a:schemeClr val="tx1"/>
            </a:solidFill>
            <a:prstDash val="solid"/>
            <a:round/>
            <a:headEnd type="triangle" w="med" len="med"/>
            <a:tailEnd type="triangle"/>
          </a:ln>
          <a:effectLst/>
        </p:spPr>
      </p:cxnSp>
      <p:pic>
        <p:nvPicPr>
          <p:cNvPr id="28" name="Picture 27"/>
          <p:cNvPicPr>
            <a:picLocks noChangeAspect="1"/>
          </p:cNvPicPr>
          <p:nvPr/>
        </p:nvPicPr>
        <p:blipFill>
          <a:blip r:embed="rId3"/>
          <a:stretch>
            <a:fillRect/>
          </a:stretch>
        </p:blipFill>
        <p:spPr>
          <a:xfrm>
            <a:off x="639374" y="3827571"/>
            <a:ext cx="1676400" cy="789497"/>
          </a:xfrm>
          <a:prstGeom prst="rect">
            <a:avLst/>
          </a:prstGeom>
        </p:spPr>
      </p:pic>
      <p:sp>
        <p:nvSpPr>
          <p:cNvPr id="29" name="TextBox 28"/>
          <p:cNvSpPr txBox="1"/>
          <p:nvPr/>
        </p:nvSpPr>
        <p:spPr>
          <a:xfrm>
            <a:off x="556863" y="4617068"/>
            <a:ext cx="1676400" cy="646331"/>
          </a:xfrm>
          <a:prstGeom prst="rect">
            <a:avLst/>
          </a:prstGeom>
          <a:noFill/>
        </p:spPr>
        <p:txBody>
          <a:bodyPr wrap="square" rtlCol="0">
            <a:spAutoFit/>
          </a:bodyPr>
          <a:lstStyle/>
          <a:p>
            <a:pPr algn="ctr"/>
            <a:r>
              <a:rPr lang="en-SG" sz="1800" dirty="0">
                <a:solidFill>
                  <a:schemeClr val="tx1"/>
                </a:solidFill>
              </a:rPr>
              <a:t>Interface … for User X</a:t>
            </a:r>
          </a:p>
        </p:txBody>
      </p:sp>
      <p:cxnSp>
        <p:nvCxnSpPr>
          <p:cNvPr id="33" name="Straight Arrow Connector 32"/>
          <p:cNvCxnSpPr>
            <a:stCxn id="28" idx="3"/>
          </p:cNvCxnSpPr>
          <p:nvPr/>
        </p:nvCxnSpPr>
        <p:spPr bwMode="auto">
          <a:xfrm flipV="1">
            <a:off x="2315774" y="3352800"/>
            <a:ext cx="1265626" cy="869520"/>
          </a:xfrm>
          <a:prstGeom prst="straightConnector1">
            <a:avLst/>
          </a:prstGeom>
          <a:noFill/>
          <a:ln w="9525" cap="flat" cmpd="sng" algn="ctr">
            <a:solidFill>
              <a:schemeClr val="tx1"/>
            </a:solidFill>
            <a:prstDash val="solid"/>
            <a:round/>
            <a:headEnd type="triangle" w="med" len="med"/>
            <a:tailEnd type="triangle"/>
          </a:ln>
          <a:effectLst/>
        </p:spPr>
      </p:cxnSp>
    </p:spTree>
    <p:extLst>
      <p:ext uri="{BB962C8B-B14F-4D97-AF65-F5344CB8AC3E}">
        <p14:creationId xmlns:p14="http://schemas.microsoft.com/office/powerpoint/2010/main" val="50049533"/>
      </p:ext>
    </p:extLst>
  </p:cSld>
  <p:clrMapOvr>
    <a:masterClrMapping/>
  </p:clrMapOvr>
</p:sld>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800" b="1" i="0" u="none" strike="noStrike" cap="none" normalizeH="0" baseline="0" smtClean="0">
            <a:ln>
              <a:noFill/>
            </a:ln>
            <a:solidFill>
              <a:srgbClr val="C69200"/>
            </a:solidFill>
            <a:effectLst/>
            <a:latin typeface="Tahoma"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800" b="1" i="0" u="none" strike="noStrike" cap="none" normalizeH="0" baseline="0" smtClean="0">
            <a:ln>
              <a:noFill/>
            </a:ln>
            <a:solidFill>
              <a:srgbClr val="C69200"/>
            </a:solidFill>
            <a:effectLst/>
            <a:latin typeface="Tahoma"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C6AD1B51FFACD45B62528B91A79C429" ma:contentTypeVersion="22" ma:contentTypeDescription="Create a new document." ma:contentTypeScope="" ma:versionID="42c2ad8d556055bae20c31edb15c7113">
  <xsd:schema xmlns:xsd="http://www.w3.org/2001/XMLSchema" xmlns:xs="http://www.w3.org/2001/XMLSchema" xmlns:p="http://schemas.microsoft.com/office/2006/metadata/properties" xmlns:ns1="http://schemas.microsoft.com/sharepoint/v3" xmlns:ns2="1b6a39ee-1380-4096-9882-8248104ba7f7" xmlns:ns3="4604cec2-e769-4190-9d56-5d48f74b6442" targetNamespace="http://schemas.microsoft.com/office/2006/metadata/properties" ma:root="true" ma:fieldsID="a9131ea6975c1b299e7ff181685267a6" ns1:_="" ns2:_="" ns3:_="">
    <xsd:import namespace="http://schemas.microsoft.com/sharepoint/v3"/>
    <xsd:import namespace="1b6a39ee-1380-4096-9882-8248104ba7f7"/>
    <xsd:import namespace="4604cec2-e769-4190-9d56-5d48f74b6442"/>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MediaLengthInSeconds" minOccurs="0"/>
                <xsd:element ref="ns2:Comment" minOccurs="0"/>
                <xsd:element ref="ns2:lcf76f155ced4ddcb4097134ff3c332f" minOccurs="0"/>
                <xsd:element ref="ns3:TaxCatchAll" minOccurs="0"/>
                <xsd:element ref="ns2:_Flow_SignoffStatus" minOccurs="0"/>
                <xsd:element ref="ns1:_ip_UnifiedCompliancePolicyProperties" minOccurs="0"/>
                <xsd:element ref="ns1:_ip_UnifiedCompliancePolicyUIAction"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6" nillable="true" ma:displayName="Unified Compliance Policy Properties" ma:hidden="true" ma:internalName="_ip_UnifiedCompliancePolicyProperties">
      <xsd:simpleType>
        <xsd:restriction base="dms:Note"/>
      </xsd:simpleType>
    </xsd:element>
    <xsd:element name="_ip_UnifiedCompliancePolicyUIAction" ma:index="27"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b6a39ee-1380-4096-9882-8248104ba7f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Comment" ma:index="21" nillable="true" ma:displayName="Comment" ma:description="What was the last change about" ma:format="Dropdown" ma:internalName="Comment">
      <xsd:simpleType>
        <xsd:restriction base="dms:Text">
          <xsd:maxLength value="255"/>
        </xsd:restriction>
      </xsd:simpleType>
    </xsd:element>
    <xsd:element name="lcf76f155ced4ddcb4097134ff3c332f" ma:index="23" nillable="true" ma:taxonomy="true" ma:internalName="lcf76f155ced4ddcb4097134ff3c332f" ma:taxonomyFieldName="MediaServiceImageTags" ma:displayName="Image Tags" ma:readOnly="false" ma:fieldId="{5cf76f15-5ced-4ddc-b409-7134ff3c332f}" ma:taxonomyMulti="true" ma:sspId="deec61d7-21c4-46ea-8069-5c692c33a4c8" ma:termSetId="09814cd3-568e-fe90-9814-8d621ff8fb84" ma:anchorId="fba54fb3-c3e1-fe81-a776-ca4b69148c4d" ma:open="true" ma:isKeyword="false">
      <xsd:complexType>
        <xsd:sequence>
          <xsd:element ref="pc:Terms" minOccurs="0" maxOccurs="1"/>
        </xsd:sequence>
      </xsd:complexType>
    </xsd:element>
    <xsd:element name="_Flow_SignoffStatus" ma:index="25" nillable="true" ma:displayName="Sign-off status" ma:internalName="Sign_x002d_off_x0020_status">
      <xsd:simpleType>
        <xsd:restriction base="dms:Text"/>
      </xsd:simpleType>
    </xsd:element>
    <xsd:element name="MediaServiceObjectDetectorVersions" ma:index="28" nillable="true" ma:displayName="MediaServiceObjectDetectorVersions" ma:description="" ma:hidden="true" ma:indexed="true" ma:internalName="MediaServiceObjectDetectorVersions" ma:readOnly="true">
      <xsd:simpleType>
        <xsd:restriction base="dms:Text"/>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604cec2-e769-4190-9d56-5d48f74b6442"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TaxCatchAll" ma:index="24" nillable="true" ma:displayName="Taxonomy Catch All Column" ma:hidden="true" ma:list="{9943aed9-ec56-40d8-95cb-c4327e5e8870}" ma:internalName="TaxCatchAll" ma:showField="CatchAllData" ma:web="4604cec2-e769-4190-9d56-5d48f74b644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Comment xmlns="1b6a39ee-1380-4096-9882-8248104ba7f7" xsi:nil="true"/>
    <_Flow_SignoffStatus xmlns="1b6a39ee-1380-4096-9882-8248104ba7f7" xsi:nil="true"/>
    <TaxCatchAll xmlns="4604cec2-e769-4190-9d56-5d48f74b6442" xsi:nil="true"/>
    <lcf76f155ced4ddcb4097134ff3c332f xmlns="1b6a39ee-1380-4096-9882-8248104ba7f7">
      <Terms xmlns="http://schemas.microsoft.com/office/infopath/2007/PartnerControls"/>
    </lcf76f155ced4ddcb4097134ff3c332f>
    <_ip_UnifiedCompliancePolicyUIAction xmlns="http://schemas.microsoft.com/sharepoint/v3" xsi:nil="true"/>
    <_ip_UnifiedCompliancePolicyProperties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1416040-3265-43EF-880D-CF00F8B42E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1b6a39ee-1380-4096-9882-8248104ba7f7"/>
    <ds:schemaRef ds:uri="4604cec2-e769-4190-9d56-5d48f74b644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D289F54-E4B6-4DBC-96B0-9F5699FE1A8C}">
  <ds:schemaRefs>
    <ds:schemaRef ds:uri="http://schemas.microsoft.com/office/2006/documentManagement/types"/>
    <ds:schemaRef ds:uri="http://purl.org/dc/dcmitype/"/>
    <ds:schemaRef ds:uri="1b6a39ee-1380-4096-9882-8248104ba7f7"/>
    <ds:schemaRef ds:uri="http://schemas.openxmlformats.org/package/2006/metadata/core-properties"/>
    <ds:schemaRef ds:uri="http://purl.org/dc/elements/1.1/"/>
    <ds:schemaRef ds:uri="4604cec2-e769-4190-9d56-5d48f74b6442"/>
    <ds:schemaRef ds:uri="http://purl.org/dc/terms/"/>
    <ds:schemaRef ds:uri="http://schemas.microsoft.com/office/infopath/2007/PartnerControls"/>
    <ds:schemaRef ds:uri="http://schemas.microsoft.com/office/2006/metadata/properties"/>
    <ds:schemaRef ds:uri="http://www.w3.org/XML/1998/namespace"/>
    <ds:schemaRef ds:uri="http://schemas.microsoft.com/sharepoint/v3"/>
  </ds:schemaRefs>
</ds:datastoreItem>
</file>

<file path=customXml/itemProps3.xml><?xml version="1.0" encoding="utf-8"?>
<ds:datastoreItem xmlns:ds="http://schemas.openxmlformats.org/officeDocument/2006/customXml" ds:itemID="{8B06490F-797F-4D8D-89F8-A04456BE125F}">
  <ds:schemaRefs>
    <ds:schemaRef ds:uri="http://schemas.microsoft.com/sharepoint/v3/contenttype/forms"/>
  </ds:schemaRefs>
</ds:datastoreItem>
</file>

<file path=docMetadata/LabelInfo.xml><?xml version="1.0" encoding="utf-8"?>
<clbl:labelList xmlns:clbl="http://schemas.microsoft.com/office/2020/mipLabelMetadata">
  <clbl:label id="{1e756f9c-e3e7-4810-90da-ea6bfb97c434}" enabled="1" method="Privileged" siteId="{c98a79ca-5a9a-4791-a243-f06afd67464d}" removed="0"/>
</clbl:labelList>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9163</TotalTime>
  <Words>1160</Words>
  <Application>Microsoft Office PowerPoint</Application>
  <PresentationFormat>On-screen Show (4:3)</PresentationFormat>
  <Paragraphs>113</Paragraphs>
  <Slides>14</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Tahoma</vt:lpstr>
      <vt:lpstr>Times New Roman</vt:lpstr>
      <vt:lpstr>Wingdings</vt:lpstr>
      <vt:lpstr>Blends</vt:lpstr>
      <vt:lpstr>Monolithic Applications versus Microservices</vt:lpstr>
      <vt:lpstr>Module Outline</vt:lpstr>
      <vt:lpstr>Monolithic Application Architecture</vt:lpstr>
      <vt:lpstr>Monolithic Enterprise Application Architecture</vt:lpstr>
      <vt:lpstr>Some Characteristics of a Monolith</vt:lpstr>
      <vt:lpstr>Sample Monolith: Star Mall Solution Overview</vt:lpstr>
      <vt:lpstr>Microservices Architecture</vt:lpstr>
      <vt:lpstr>Microservices Architecture</vt:lpstr>
      <vt:lpstr>Microservices Architecture</vt:lpstr>
      <vt:lpstr>Microservices</vt:lpstr>
      <vt:lpstr>Some Characteristics of Microservices</vt:lpstr>
      <vt:lpstr>Sample Microservices Architecture for Star Mall</vt:lpstr>
      <vt:lpstr>Sample Monolithic Bookstore Solution Overview</vt:lpstr>
      <vt:lpstr>Sample Microservices Architecture for A Bookstore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Venky SHANKARARAMAN</dc:creator>
  <cp:lastModifiedBy>claudia cheong</cp:lastModifiedBy>
  <cp:revision>552</cp:revision>
  <dcterms:created xsi:type="dcterms:W3CDTF">1601-01-01T00:00:00Z</dcterms:created>
  <dcterms:modified xsi:type="dcterms:W3CDTF">2025-02-13T11:37:15Z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e756f9c-e3e7-4810-90da-ea6bfb97c434_Enabled">
    <vt:lpwstr>True</vt:lpwstr>
  </property>
  <property fmtid="{D5CDD505-2E9C-101B-9397-08002B2CF9AE}" pid="3" name="MSIP_Label_1e756f9c-e3e7-4810-90da-ea6bfb97c434_SiteId">
    <vt:lpwstr>c98a79ca-5a9a-4791-a243-f06afd67464d</vt:lpwstr>
  </property>
  <property fmtid="{D5CDD505-2E9C-101B-9397-08002B2CF9AE}" pid="4" name="MSIP_Label_1e756f9c-e3e7-4810-90da-ea6bfb97c434_Ref">
    <vt:lpwstr>https://api.informationprotection.azure.com/api/c98a79ca-5a9a-4791-a243-f06afd67464d</vt:lpwstr>
  </property>
  <property fmtid="{D5CDD505-2E9C-101B-9397-08002B2CF9AE}" pid="5" name="MSIP_Label_1e756f9c-e3e7-4810-90da-ea6bfb97c434_SetBy">
    <vt:lpwstr>venks@smu.edu.sg</vt:lpwstr>
  </property>
  <property fmtid="{D5CDD505-2E9C-101B-9397-08002B2CF9AE}" pid="6" name="MSIP_Label_1e756f9c-e3e7-4810-90da-ea6bfb97c434_SetDate">
    <vt:lpwstr>2018-01-08T14:43:56.0889668+08:00</vt:lpwstr>
  </property>
  <property fmtid="{D5CDD505-2E9C-101B-9397-08002B2CF9AE}" pid="7" name="MSIP_Label_1e756f9c-e3e7-4810-90da-ea6bfb97c434_Name">
    <vt:lpwstr>Unrestricted</vt:lpwstr>
  </property>
  <property fmtid="{D5CDD505-2E9C-101B-9397-08002B2CF9AE}" pid="8" name="MSIP_Label_1e756f9c-e3e7-4810-90da-ea6bfb97c434_Application">
    <vt:lpwstr>Microsoft Azure Information Protection</vt:lpwstr>
  </property>
  <property fmtid="{D5CDD505-2E9C-101B-9397-08002B2CF9AE}" pid="9" name="MSIP_Label_1e756f9c-e3e7-4810-90da-ea6bfb97c434_Extended_MSFT_Method">
    <vt:lpwstr>Manual</vt:lpwstr>
  </property>
  <property fmtid="{D5CDD505-2E9C-101B-9397-08002B2CF9AE}" pid="10" name="Sensitivity">
    <vt:lpwstr>Unrestricted</vt:lpwstr>
  </property>
  <property fmtid="{D5CDD505-2E9C-101B-9397-08002B2CF9AE}" pid="11" name="ContentTypeId">
    <vt:lpwstr>0x0101000C6AD1B51FFACD45B62528B91A79C429</vt:lpwstr>
  </property>
</Properties>
</file>