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4"/>
  </p:sldMasterIdLst>
  <p:notesMasterIdLst>
    <p:notesMasterId r:id="rId23"/>
  </p:notesMasterIdLst>
  <p:sldIdLst>
    <p:sldId id="380" r:id="rId5"/>
    <p:sldId id="431" r:id="rId6"/>
    <p:sldId id="448" r:id="rId7"/>
    <p:sldId id="432" r:id="rId8"/>
    <p:sldId id="433" r:id="rId9"/>
    <p:sldId id="434" r:id="rId10"/>
    <p:sldId id="435" r:id="rId11"/>
    <p:sldId id="436" r:id="rId12"/>
    <p:sldId id="437" r:id="rId13"/>
    <p:sldId id="451" r:id="rId14"/>
    <p:sldId id="452" r:id="rId15"/>
    <p:sldId id="460" r:id="rId16"/>
    <p:sldId id="455" r:id="rId17"/>
    <p:sldId id="461" r:id="rId18"/>
    <p:sldId id="453" r:id="rId19"/>
    <p:sldId id="454" r:id="rId20"/>
    <p:sldId id="457" r:id="rId21"/>
    <p:sldId id="459" r:id="rId2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rgbClr val="C69200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561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IANG Lingxiao" initials="JL" lastIdx="2" clrIdx="0">
    <p:extLst>
      <p:ext uri="{19B8F6BF-5375-455C-9EA6-DF929625EA0E}">
        <p15:presenceInfo xmlns:p15="http://schemas.microsoft.com/office/powerpoint/2012/main" userId="S-1-5-21-701957773-1426065679-1648912389-16067" providerId="AD"/>
      </p:ext>
    </p:extLst>
  </p:cmAuthor>
  <p:cmAuthor id="2" name="Swetha GOTTIPATI" initials="SG" lastIdx="1" clrIdx="1">
    <p:extLst>
      <p:ext uri="{19B8F6BF-5375-455C-9EA6-DF929625EA0E}">
        <p15:presenceInfo xmlns:p15="http://schemas.microsoft.com/office/powerpoint/2012/main" userId="S::sgottipati@smu.edu.sg::13a88606-54de-43f0-b865-9010635a85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68E"/>
    <a:srgbClr val="0000CC"/>
    <a:srgbClr val="CC00FF"/>
    <a:srgbClr val="DDDDDD"/>
    <a:srgbClr val="C6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05ADD-643B-495F-BFD8-1CC754748BDE}" v="1" dt="2023-01-07T03:21:26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21" autoAdjust="0"/>
    <p:restoredTop sz="82456" autoAdjust="0"/>
  </p:normalViewPr>
  <p:slideViewPr>
    <p:cSldViewPr showGuides="1">
      <p:cViewPr varScale="1">
        <p:scale>
          <a:sx n="63" d="100"/>
          <a:sy n="63" d="100"/>
        </p:scale>
        <p:origin x="1648" y="60"/>
      </p:cViewPr>
      <p:guideLst>
        <p:guide orient="horz" pos="432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etha GOTTIPATI" userId="S::sgottipati@smu.edu.sg::13a88606-54de-43f0-b865-9010635a859d" providerId="AD" clId="Web-{45C49F1E-E3D2-33A8-5B18-87DD5F8F76D4}"/>
    <pc:docChg chg="">
      <pc:chgData name="Swetha GOTTIPATI" userId="S::sgottipati@smu.edu.sg::13a88606-54de-43f0-b865-9010635a859d" providerId="AD" clId="Web-{45C49F1E-E3D2-33A8-5B18-87DD5F8F76D4}" dt="2020-01-02T02:41:53.211" v="0"/>
      <pc:docMkLst>
        <pc:docMk/>
      </pc:docMkLst>
      <pc:sldChg chg="addCm">
        <pc:chgData name="Swetha GOTTIPATI" userId="S::sgottipati@smu.edu.sg::13a88606-54de-43f0-b865-9010635a859d" providerId="AD" clId="Web-{45C49F1E-E3D2-33A8-5B18-87DD5F8F76D4}" dt="2020-01-02T02:41:53.211" v="0"/>
        <pc:sldMkLst>
          <pc:docMk/>
          <pc:sldMk cId="2393519426" sldId="443"/>
        </pc:sldMkLst>
      </pc:sldChg>
    </pc:docChg>
  </pc:docChgLst>
  <pc:docChgLst>
    <pc:chgData name="JIANG Lingxiao" userId="1042c31d-ca89-4d94-b38a-2df9a8951651" providerId="ADAL" clId="{0E54478D-6D51-4146-B2F2-2D0A88102C14}"/>
    <pc:docChg chg="modSld">
      <pc:chgData name="JIANG Lingxiao" userId="1042c31d-ca89-4d94-b38a-2df9a8951651" providerId="ADAL" clId="{0E54478D-6D51-4146-B2F2-2D0A88102C14}" dt="2021-01-15T06:36:36.166" v="0" actId="20577"/>
      <pc:docMkLst>
        <pc:docMk/>
      </pc:docMkLst>
      <pc:sldChg chg="modSp">
        <pc:chgData name="JIANG Lingxiao" userId="1042c31d-ca89-4d94-b38a-2df9a8951651" providerId="ADAL" clId="{0E54478D-6D51-4146-B2F2-2D0A88102C14}" dt="2021-01-15T06:36:36.166" v="0" actId="20577"/>
        <pc:sldMkLst>
          <pc:docMk/>
          <pc:sldMk cId="3326958320" sldId="437"/>
        </pc:sldMkLst>
        <pc:spChg chg="mod">
          <ac:chgData name="JIANG Lingxiao" userId="1042c31d-ca89-4d94-b38a-2df9a8951651" providerId="ADAL" clId="{0E54478D-6D51-4146-B2F2-2D0A88102C14}" dt="2021-01-15T06:36:36.166" v="0" actId="20577"/>
          <ac:spMkLst>
            <pc:docMk/>
            <pc:sldMk cId="3326958320" sldId="437"/>
            <ac:spMk id="11267" creationId="{00000000-0000-0000-0000-000000000000}"/>
          </ac:spMkLst>
        </pc:spChg>
      </pc:sldChg>
    </pc:docChg>
  </pc:docChgLst>
  <pc:docChgLst>
    <pc:chgData name="JIANG Lingxiao" userId="1042c31d-ca89-4d94-b38a-2df9a8951651" providerId="ADAL" clId="{F9F05ADD-643B-495F-BFD8-1CC754748BDE}"/>
    <pc:docChg chg="custSel modSld">
      <pc:chgData name="JIANG Lingxiao" userId="1042c31d-ca89-4d94-b38a-2df9a8951651" providerId="ADAL" clId="{F9F05ADD-643B-495F-BFD8-1CC754748BDE}" dt="2023-01-07T03:21:26.753" v="4" actId="20577"/>
      <pc:docMkLst>
        <pc:docMk/>
      </pc:docMkLst>
      <pc:sldChg chg="modSp mod">
        <pc:chgData name="JIANG Lingxiao" userId="1042c31d-ca89-4d94-b38a-2df9a8951651" providerId="ADAL" clId="{F9F05ADD-643B-495F-BFD8-1CC754748BDE}" dt="2023-01-07T03:21:26.753" v="4" actId="20577"/>
        <pc:sldMkLst>
          <pc:docMk/>
          <pc:sldMk cId="3326958320" sldId="437"/>
        </pc:sldMkLst>
        <pc:spChg chg="mod">
          <ac:chgData name="JIANG Lingxiao" userId="1042c31d-ca89-4d94-b38a-2df9a8951651" providerId="ADAL" clId="{F9F05ADD-643B-495F-BFD8-1CC754748BDE}" dt="2023-01-07T03:21:26.753" v="4" actId="20577"/>
          <ac:spMkLst>
            <pc:docMk/>
            <pc:sldMk cId="3326958320" sldId="437"/>
            <ac:spMk id="112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71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7FEF89C-D053-4A2C-A6B5-5A5A7DCF288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607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A3442453-7C38-4F8E-9C73-1AF050025DA3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55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41868DE6-B89F-4136-93EF-BE23DF8E237F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986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We'll learn to create REST services in Python that can handle JSON documents.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EF89C-D053-4A2C-A6B5-5A5A7DCF288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521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41868DE6-B89F-4136-93EF-BE23DF8E237F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594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5E455B9D-5498-452E-AEC8-11735F3F22DA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18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3746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43199D74-8409-401C-A940-03816BC3FEB9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82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SG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</a:defRPr>
            </a:lvl9pPr>
          </a:lstStyle>
          <a:p>
            <a:pPr eaLnBrk="1" hangingPunct="1"/>
            <a:fld id="{64BE5398-6D56-48D9-B536-29D1D99F5E5A}" type="slidenum">
              <a:rPr lang="en-GB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54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HTTP: </a:t>
            </a:r>
            <a:r>
              <a:rPr lang="en-GB" altLang="en-US" dirty="0"/>
              <a:t>the foundation of data communication for the World Wide Web, where hypertext documents include hyperlinks to other resources that the user can easily access.</a:t>
            </a:r>
            <a:r>
              <a:rPr lang="en-GB" altLang="en-US" baseline="0" dirty="0"/>
              <a:t> Cf. https://en.wikipedia.org/wiki/Hypertext_Transfer_Protocol </a:t>
            </a:r>
          </a:p>
          <a:p>
            <a:r>
              <a:rPr lang="en-GB" altLang="en-US" baseline="0" dirty="0"/>
              <a:t>ISBN: International Standard Book Number; was 10 digits, now 13 digits. The sample ISBN number is for Roy's PhD dissertation.</a:t>
            </a:r>
          </a:p>
          <a:p>
            <a:r>
              <a:rPr lang="en-GB" altLang="en-US" baseline="0" dirty="0"/>
              <a:t>DOI: digital object identifier; the sample DOI number refers to Roy's paper in 2017 on reflection of REST.</a:t>
            </a:r>
          </a:p>
          <a:p>
            <a:r>
              <a:rPr lang="en-US" altLang="en-US" dirty="0"/>
              <a:t>REST APIs are a special kind of Web APIs.</a:t>
            </a:r>
          </a:p>
          <a:p>
            <a:r>
              <a:rPr lang="en-US" altLang="en-US" dirty="0"/>
              <a:t>Services often refer to the kind of APIs that can work across networks &amp; programming languages. In our course, we treat APIs and services as synonyms, although in the industry may use them differently. </a:t>
            </a:r>
          </a:p>
          <a:p>
            <a:r>
              <a:rPr lang="en-US" altLang="en-US" dirty="0"/>
              <a:t>Some microservices are REST services or REST APIs, but some other microservices are not. REST services may not necessarily be microservices (as a service may contain too many functionality to be called microservice).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9134CE60-4EE5-4239-A114-24E162B71034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50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All data on the web is considered as resources. Each resource's state can be changed via various operations. A state of a resource can be represented in certain data format, and can be transferred between clients and servers.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4390794-37CF-4AB8-A094-0FD830959EF3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51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64390794-37CF-4AB8-A094-0FD830959EF3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907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AF7E01A7-5CE0-4D9E-86E4-6DDD185BC6A1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706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DF38B4E3-2EB0-4208-ABED-60D0405F5BDC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02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fld id="{B7E09FE3-FC34-45E9-849A-7C0D1AC5CE40}" type="slidenum">
              <a:rPr lang="en-GB" altLang="en-US" sz="1200" b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n-US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750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65559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141288" y="2722563"/>
            <a:ext cx="8861425" cy="519112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b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 anchor="b"/>
          <a:lstStyle>
            <a:lvl1pPr>
              <a:defRPr sz="1400" b="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defRPr/>
            </a:pPr>
            <a:fld id="{49421CA8-AA22-4C34-91F6-5642DD07A25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9" name="Picture 17" descr="FOS_H">
            <a:extLst>
              <a:ext uri="{FF2B5EF4-FFF2-40B4-BE49-F238E27FC236}">
                <a16:creationId xmlns:a16="http://schemas.microsoft.com/office/drawing/2014/main" id="{D1C16ACD-FBC8-4EEE-8068-3C7B11C4700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7146" y="392782"/>
            <a:ext cx="1758950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EA5C45-EA4B-4FDD-A441-EE3033AA64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8656" t="18045" r="80741" b="18222"/>
          <a:stretch/>
        </p:blipFill>
        <p:spPr>
          <a:xfrm>
            <a:off x="607904" y="467576"/>
            <a:ext cx="2222887" cy="75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7E5E3FFD-7151-4D83-A854-76EBFDDBE60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830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53225" y="192088"/>
            <a:ext cx="2179638" cy="589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1138" y="192088"/>
            <a:ext cx="6389687" cy="589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0DBAA81-4244-4E1F-BEAC-5AFF8E7CFF4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30024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6388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97DF666E-4D2A-4F80-8125-5E812E076B4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98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8">
            <a:extLst>
              <a:ext uri="{FF2B5EF4-FFF2-40B4-BE49-F238E27FC236}">
                <a16:creationId xmlns:a16="http://schemas.microsoft.com/office/drawing/2014/main" id="{2C07DEA0-CFD1-480B-8D07-8B949D993D4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7148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1138" y="762000"/>
            <a:ext cx="4275137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675" y="762000"/>
            <a:ext cx="4276725" cy="5329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F4DA8466-6203-423B-A408-20DEEFD8F6F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789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28">
            <a:extLst>
              <a:ext uri="{FF2B5EF4-FFF2-40B4-BE49-F238E27FC236}">
                <a16:creationId xmlns:a16="http://schemas.microsoft.com/office/drawing/2014/main" id="{2A0BC2B4-ABBF-4B86-9761-E7F176F916C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5226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28">
            <a:extLst>
              <a:ext uri="{FF2B5EF4-FFF2-40B4-BE49-F238E27FC236}">
                <a16:creationId xmlns:a16="http://schemas.microsoft.com/office/drawing/2014/main" id="{8119F193-4BAC-49BB-90FA-41D1622A57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573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>
            <a:extLst>
              <a:ext uri="{FF2B5EF4-FFF2-40B4-BE49-F238E27FC236}">
                <a16:creationId xmlns:a16="http://schemas.microsoft.com/office/drawing/2014/main" id="{E8B084FE-1412-4262-A821-E7DEB28B5DA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81805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6C011168-1673-437A-A2F8-237FE00208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382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28">
            <a:extLst>
              <a:ext uri="{FF2B5EF4-FFF2-40B4-BE49-F238E27FC236}">
                <a16:creationId xmlns:a16="http://schemas.microsoft.com/office/drawing/2014/main" id="{B4263B13-4EA4-485E-A148-A79AC7F505A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169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4" descr="FOS_H">
            <a:extLst>
              <a:ext uri="{FF2B5EF4-FFF2-40B4-BE49-F238E27FC236}">
                <a16:creationId xmlns:a16="http://schemas.microsoft.com/office/drawing/2014/main" id="{5E965BCD-6116-4C3C-BDAD-FAA2735384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45334" y="6381750"/>
            <a:ext cx="59372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2C73A6-576D-4AE2-AE84-948BF22EA0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l="8656" t="18045" r="80741" b="18222"/>
          <a:stretch/>
        </p:blipFill>
        <p:spPr>
          <a:xfrm>
            <a:off x="40024" y="6400357"/>
            <a:ext cx="695267" cy="235090"/>
          </a:xfrm>
          <a:prstGeom prst="rect">
            <a:avLst/>
          </a:prstGeom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1138" y="761999"/>
            <a:ext cx="8704262" cy="5598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28" name="Rectangle 25"/>
          <p:cNvSpPr>
            <a:spLocks noChangeArrowheads="1"/>
          </p:cNvSpPr>
          <p:nvPr userDrawn="1"/>
        </p:nvSpPr>
        <p:spPr bwMode="auto">
          <a:xfrm>
            <a:off x="0" y="6629400"/>
            <a:ext cx="9144000" cy="228600"/>
          </a:xfrm>
          <a:prstGeom prst="rect">
            <a:avLst/>
          </a:prstGeom>
          <a:solidFill>
            <a:srgbClr val="C692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GB" sz="1800" b="0">
              <a:solidFill>
                <a:srgbClr val="115DA3"/>
              </a:solidFill>
              <a:latin typeface="Arial" charset="0"/>
            </a:endParaRPr>
          </a:p>
        </p:txBody>
      </p:sp>
      <p:sp>
        <p:nvSpPr>
          <p:cNvPr id="1029" name="Rectangle 27"/>
          <p:cNvSpPr>
            <a:spLocks noChangeArrowheads="1"/>
          </p:cNvSpPr>
          <p:nvPr/>
        </p:nvSpPr>
        <p:spPr bwMode="auto">
          <a:xfrm>
            <a:off x="123825" y="6624638"/>
            <a:ext cx="1179513" cy="2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/>
          <a:p>
            <a:r>
              <a:rPr lang="en-US" sz="800" dirty="0">
                <a:solidFill>
                  <a:schemeClr val="tx1"/>
                </a:solidFill>
                <a:latin typeface="Arial" charset="0"/>
              </a:rPr>
              <a:t>ESD-IS213</a:t>
            </a:r>
          </a:p>
        </p:txBody>
      </p:sp>
      <p:sp>
        <p:nvSpPr>
          <p:cNvPr id="1032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211138" y="192088"/>
            <a:ext cx="8721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E823C92-5E22-4688-A387-BAFE0F4EC5B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44081" y="6640513"/>
            <a:ext cx="352425" cy="222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fld id="{BA145738-DF08-43CA-B7B7-87C675E14DA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rgbClr val="C69200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FF"/>
        </a:buClr>
        <a:buSzPct val="40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3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s/js_json.as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JSO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singpass.gov.s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ech.gov.sg/our-digital-government-efforts/digital-identit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41288" y="2533641"/>
            <a:ext cx="8510587" cy="954107"/>
          </a:xfrm>
        </p:spPr>
        <p:txBody>
          <a:bodyPr/>
          <a:lstStyle/>
          <a:p>
            <a:pPr eaLnBrk="1" hangingPunct="1"/>
            <a:r>
              <a:rPr lang="en-GB" dirty="0"/>
              <a:t>REST APIs</a:t>
            </a:r>
            <a:br>
              <a:rPr lang="en-GB" dirty="0"/>
            </a:br>
            <a:r>
              <a:rPr lang="en-GB" dirty="0"/>
              <a:t>JSON Data Format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812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JSON Data Format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109183-E0D2-4714-950B-CE6CA5487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8686978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JSON</a:t>
            </a:r>
            <a:r>
              <a:rPr lang="en-US" dirty="0"/>
              <a:t> (</a:t>
            </a:r>
            <a:r>
              <a:rPr lang="en-US" b="1" dirty="0"/>
              <a:t>JavaScript Object Notation</a:t>
            </a:r>
            <a:r>
              <a:rPr lang="en-US" dirty="0"/>
              <a:t>) is a lightweight data-interchange format</a:t>
            </a:r>
          </a:p>
          <a:p>
            <a:r>
              <a:rPr lang="en-US" b="1" dirty="0"/>
              <a:t>Easy</a:t>
            </a:r>
            <a:r>
              <a:rPr lang="en-US" dirty="0"/>
              <a:t> for </a:t>
            </a:r>
            <a:r>
              <a:rPr lang="en-US" b="1" dirty="0"/>
              <a:t>humans</a:t>
            </a:r>
            <a:r>
              <a:rPr lang="en-US" dirty="0"/>
              <a:t> to </a:t>
            </a:r>
            <a:r>
              <a:rPr lang="en-US" b="1" dirty="0"/>
              <a:t>read and write</a:t>
            </a:r>
          </a:p>
          <a:p>
            <a:r>
              <a:rPr lang="en-US" b="1" dirty="0"/>
              <a:t>Easy</a:t>
            </a:r>
            <a:r>
              <a:rPr lang="en-US" dirty="0"/>
              <a:t> for </a:t>
            </a:r>
            <a:r>
              <a:rPr lang="en-US" b="1" dirty="0"/>
              <a:t>machines</a:t>
            </a:r>
            <a:r>
              <a:rPr lang="en-US" dirty="0"/>
              <a:t> to </a:t>
            </a:r>
            <a:r>
              <a:rPr lang="en-US" b="1" dirty="0"/>
              <a:t>parse and generate </a:t>
            </a:r>
          </a:p>
          <a:p>
            <a:pPr lvl="1"/>
            <a:r>
              <a:rPr lang="en-US" dirty="0"/>
              <a:t>Many languages have built-in supports</a:t>
            </a:r>
          </a:p>
          <a:p>
            <a:r>
              <a:rPr lang="en-US" dirty="0"/>
              <a:t>Uses a </a:t>
            </a:r>
            <a:r>
              <a:rPr lang="en-US" b="1" dirty="0"/>
              <a:t>text format </a:t>
            </a:r>
            <a:r>
              <a:rPr lang="en-US" dirty="0"/>
              <a:t>that is </a:t>
            </a:r>
            <a:r>
              <a:rPr lang="en-US" b="1" dirty="0"/>
              <a:t>independent of programming languages and platforms</a:t>
            </a:r>
          </a:p>
          <a:p>
            <a:r>
              <a:rPr lang="en-US" dirty="0"/>
              <a:t>JSON can be </a:t>
            </a:r>
            <a:r>
              <a:rPr lang="en-US" b="1" dirty="0"/>
              <a:t>"self-describing"</a:t>
            </a:r>
            <a:endParaRPr lang="en-GB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A646-C21B-4266-9007-86A082DD1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1162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DA6AE-72F3-452B-B5B4-554DDB4BD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38" y="220812"/>
            <a:ext cx="8721725" cy="461665"/>
          </a:xfrm>
        </p:spPr>
        <p:txBody>
          <a:bodyPr/>
          <a:lstStyle/>
          <a:p>
            <a:r>
              <a:rPr lang="en-SG" sz="2400" dirty="0"/>
              <a:t>JSON Document Example – An Array/List of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352B6-34BF-4C2B-B458-F7271F1C1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{"books": [</a:t>
            </a:r>
          </a:p>
          <a:p>
            <a:pPr marL="0" indent="0">
              <a:buNone/>
            </a:pPr>
            <a:r>
              <a:rPr lang="en-GB" dirty="0"/>
              <a:t>    {"availability": 2,</a:t>
            </a:r>
          </a:p>
          <a:p>
            <a:pPr marL="0" indent="0">
              <a:buNone/>
            </a:pPr>
            <a:r>
              <a:rPr lang="en-GB" dirty="0"/>
              <a:t>      "isbn13": "9781129474251",</a:t>
            </a:r>
          </a:p>
          <a:p>
            <a:pPr marL="0" indent="0">
              <a:buNone/>
            </a:pPr>
            <a:r>
              <a:rPr lang="en-GB" dirty="0"/>
              <a:t>      "price": 21.5,</a:t>
            </a:r>
          </a:p>
          <a:p>
            <a:pPr marL="0" indent="0">
              <a:buNone/>
            </a:pPr>
            <a:r>
              <a:rPr lang="en-GB" dirty="0"/>
              <a:t>      "title": "SQL in Nutshell"</a:t>
            </a:r>
          </a:p>
          <a:p>
            <a:pPr marL="0" indent="0">
              <a:buNone/>
            </a:pPr>
            <a:r>
              <a:rPr lang="en-GB" dirty="0"/>
              <a:t>    },</a:t>
            </a:r>
          </a:p>
          <a:p>
            <a:pPr marL="0" indent="0">
              <a:buNone/>
            </a:pPr>
            <a:r>
              <a:rPr lang="en-GB" dirty="0"/>
              <a:t>    {"availability": 25,</a:t>
            </a:r>
          </a:p>
          <a:p>
            <a:pPr marL="0" indent="0">
              <a:buNone/>
            </a:pPr>
            <a:r>
              <a:rPr lang="en-GB" dirty="0"/>
              <a:t>      "isbn13": "9781349471231",</a:t>
            </a:r>
          </a:p>
          <a:p>
            <a:pPr marL="0" indent="0">
              <a:buNone/>
            </a:pPr>
            <a:r>
              <a:rPr lang="en-GB" dirty="0"/>
              <a:t>      "price": 99.4,</a:t>
            </a:r>
          </a:p>
          <a:p>
            <a:pPr marL="0" indent="0">
              <a:buNone/>
            </a:pPr>
            <a:r>
              <a:rPr lang="en-GB" dirty="0"/>
              <a:t>      "title": "Understanding People"</a:t>
            </a:r>
          </a:p>
          <a:p>
            <a:pPr marL="0" indent="0">
              <a:buNone/>
            </a:pPr>
            <a:r>
              <a:rPr lang="en-GB" dirty="0"/>
              <a:t>    },</a:t>
            </a:r>
          </a:p>
          <a:p>
            <a:pPr marL="0" indent="0">
              <a:buNone/>
            </a:pPr>
            <a:r>
              <a:rPr lang="en-GB" dirty="0"/>
              <a:t>   …</a:t>
            </a:r>
          </a:p>
          <a:p>
            <a:pPr marL="0" indent="0">
              <a:buNone/>
            </a:pPr>
            <a:r>
              <a:rPr lang="en-GB" dirty="0"/>
              <a:t>]}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5FBF70-583A-44E0-AEEC-12DF9F09E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32983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JSON Example of A Customer Order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{</a:t>
            </a:r>
          </a:p>
          <a:p>
            <a:pPr marL="0" indent="0">
              <a:buNone/>
            </a:pPr>
            <a:r>
              <a:rPr lang="en-GB" dirty="0"/>
              <a:t> "name"   : "John Smith",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ItemID</a:t>
            </a:r>
            <a:r>
              <a:rPr lang="en-GB" dirty="0"/>
              <a:t>" : "20223",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Descrip</a:t>
            </a:r>
            <a:r>
              <a:rPr lang="en-GB" dirty="0"/>
              <a:t>" : "Washing Machine"</a:t>
            </a:r>
          </a:p>
          <a:p>
            <a:pPr marL="0" indent="0">
              <a:buNone/>
            </a:pPr>
            <a:r>
              <a:rPr lang="en-GB" dirty="0"/>
              <a:t> "price"    : 1234.95,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shipTo</a:t>
            </a:r>
            <a:r>
              <a:rPr lang="en-GB" dirty="0"/>
              <a:t>"  : {"name" : "Jane Smith",</a:t>
            </a:r>
          </a:p>
          <a:p>
            <a:pPr marL="0" indent="0">
              <a:buNone/>
            </a:pPr>
            <a:r>
              <a:rPr lang="en-GB" dirty="0"/>
              <a:t>               "address" : "123 Maple Street",</a:t>
            </a:r>
          </a:p>
          <a:p>
            <a:pPr marL="0" indent="0">
              <a:buNone/>
            </a:pPr>
            <a:r>
              <a:rPr lang="en-GB" dirty="0"/>
              <a:t>               "city" : "</a:t>
            </a:r>
            <a:r>
              <a:rPr lang="en-GB" dirty="0" err="1"/>
              <a:t>Pretendville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           "state" : "NY",</a:t>
            </a:r>
          </a:p>
          <a:p>
            <a:pPr marL="0" indent="0">
              <a:buNone/>
            </a:pPr>
            <a:r>
              <a:rPr lang="en-GB" dirty="0"/>
              <a:t>               "zip"   : "12345" },</a:t>
            </a:r>
          </a:p>
          <a:p>
            <a:pPr marL="0" indent="0">
              <a:buNone/>
            </a:pPr>
            <a:r>
              <a:rPr lang="en-GB" dirty="0"/>
              <a:t> "</a:t>
            </a:r>
            <a:r>
              <a:rPr lang="en-GB" dirty="0" err="1"/>
              <a:t>billTo</a:t>
            </a:r>
            <a:r>
              <a:rPr lang="en-GB" dirty="0"/>
              <a:t>" : {"name" : "John Smith",</a:t>
            </a:r>
          </a:p>
          <a:p>
            <a:pPr marL="0" indent="0">
              <a:buNone/>
            </a:pPr>
            <a:r>
              <a:rPr lang="en-GB" dirty="0"/>
              <a:t>               "address" : "123 Maple Street",</a:t>
            </a:r>
          </a:p>
          <a:p>
            <a:pPr marL="0" indent="0">
              <a:buNone/>
            </a:pPr>
            <a:r>
              <a:rPr lang="en-GB" dirty="0"/>
              <a:t>               "city" : "</a:t>
            </a:r>
            <a:r>
              <a:rPr lang="en-GB" dirty="0" err="1"/>
              <a:t>Pretendville</a:t>
            </a:r>
            <a:r>
              <a:rPr lang="en-GB" dirty="0"/>
              <a:t>",</a:t>
            </a:r>
          </a:p>
          <a:p>
            <a:pPr marL="0" indent="0">
              <a:buNone/>
            </a:pPr>
            <a:r>
              <a:rPr lang="en-GB" dirty="0"/>
              <a:t>               "state" : "NY",</a:t>
            </a:r>
          </a:p>
          <a:p>
            <a:pPr marL="0" indent="0">
              <a:buNone/>
            </a:pPr>
            <a:r>
              <a:rPr lang="en-GB" dirty="0"/>
              <a:t>               "zip"   : "12345" }</a:t>
            </a:r>
          </a:p>
          <a:p>
            <a:pPr marL="0" indent="0">
              <a:buNone/>
            </a:pPr>
            <a:r>
              <a:rPr lang="en-GB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6400800"/>
            <a:ext cx="10177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200" b="0" dirty="0">
                <a:solidFill>
                  <a:schemeClr val="tx1"/>
                </a:solidFill>
              </a:rPr>
              <a:t>Source: IBM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BE25CD-1265-4BCE-865B-6BD8220C0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82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JSON – References for Self Revision</a:t>
            </a:r>
          </a:p>
        </p:txBody>
      </p:sp>
      <p:sp>
        <p:nvSpPr>
          <p:cNvPr id="512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512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2D5486-0D74-4B9C-A643-C5888CD93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3508643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 Syntax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Data is a collection of </a:t>
            </a:r>
            <a:r>
              <a:rPr lang="en-US" b="1" dirty="0"/>
              <a:t>values</a:t>
            </a:r>
          </a:p>
          <a:p>
            <a:r>
              <a:rPr lang="en-US" dirty="0"/>
              <a:t>Values have </a:t>
            </a:r>
            <a:r>
              <a:rPr lang="en-US" b="1" dirty="0"/>
              <a:t>types</a:t>
            </a:r>
            <a:r>
              <a:rPr lang="en-US" dirty="0"/>
              <a:t> (a.k.a. </a:t>
            </a:r>
            <a:r>
              <a:rPr lang="en-US" b="1" dirty="0"/>
              <a:t>data types</a:t>
            </a:r>
            <a:r>
              <a:rPr lang="en-US" dirty="0"/>
              <a:t>)</a:t>
            </a:r>
          </a:p>
          <a:p>
            <a:pPr lvl="1"/>
            <a:r>
              <a:rPr lang="en-US" sz="2400" dirty="0"/>
              <a:t>number, string, Boolean (true or false), array, object, null (an empty value)</a:t>
            </a:r>
          </a:p>
          <a:p>
            <a:r>
              <a:rPr lang="en-US" b="1" dirty="0"/>
              <a:t>Curly braces hold objects</a:t>
            </a:r>
          </a:p>
          <a:p>
            <a:pPr lvl="1"/>
            <a:r>
              <a:rPr lang="en-US" sz="2400" dirty="0"/>
              <a:t>An object is an </a:t>
            </a:r>
            <a:r>
              <a:rPr lang="en-US" sz="2400" b="1" dirty="0"/>
              <a:t>unordered set of name-value pairs</a:t>
            </a:r>
          </a:p>
          <a:p>
            <a:pPr lvl="1"/>
            <a:r>
              <a:rPr lang="en-US" sz="2400" dirty="0"/>
              <a:t>A name is a string, also referred to as an </a:t>
            </a:r>
            <a:r>
              <a:rPr lang="en-US" sz="2400" b="1" dirty="0"/>
              <a:t>attribute</a:t>
            </a:r>
            <a:r>
              <a:rPr lang="en-US" sz="2400" dirty="0"/>
              <a:t> or a </a:t>
            </a:r>
            <a:r>
              <a:rPr lang="en-US" sz="2400" b="1" dirty="0"/>
              <a:t>key</a:t>
            </a:r>
          </a:p>
          <a:p>
            <a:pPr lvl="1"/>
            <a:r>
              <a:rPr lang="en-US" sz="2400" dirty="0"/>
              <a:t>A value can be of any allowed type</a:t>
            </a:r>
          </a:p>
          <a:p>
            <a:pPr lvl="1"/>
            <a:r>
              <a:rPr lang="en-US" sz="2400" dirty="0"/>
              <a:t>Pairs are </a:t>
            </a:r>
            <a:r>
              <a:rPr lang="en-US" sz="2400" b="1" dirty="0"/>
              <a:t>separated by commas</a:t>
            </a:r>
          </a:p>
          <a:p>
            <a:pPr lvl="1"/>
            <a:r>
              <a:rPr lang="en-US" sz="2400" dirty="0"/>
              <a:t>The name and the value in a pair is usually </a:t>
            </a:r>
            <a:r>
              <a:rPr lang="en-US" sz="2400" b="1" dirty="0"/>
              <a:t>separated by a colon </a:t>
            </a:r>
            <a:r>
              <a:rPr lang="en-US" sz="2400" dirty="0"/>
              <a:t>':'</a:t>
            </a:r>
          </a:p>
          <a:p>
            <a:r>
              <a:rPr lang="en-US" b="1" dirty="0"/>
              <a:t>Square brackets hold arrays</a:t>
            </a:r>
          </a:p>
          <a:p>
            <a:pPr lvl="1"/>
            <a:r>
              <a:rPr lang="en-GB" sz="2400" dirty="0"/>
              <a:t>An array is an </a:t>
            </a:r>
            <a:r>
              <a:rPr lang="en-GB" sz="2400" b="1" dirty="0"/>
              <a:t>ordered list of zero or more value of any allowed type</a:t>
            </a:r>
            <a:endParaRPr lang="en-US" sz="2400" b="1" dirty="0"/>
          </a:p>
          <a:p>
            <a:pPr lvl="1"/>
            <a:r>
              <a:rPr lang="en-US" sz="2400" dirty="0"/>
              <a:t>Array values are usually </a:t>
            </a:r>
            <a:r>
              <a:rPr lang="en-US" sz="2400" b="1" dirty="0"/>
              <a:t>separated by commas</a:t>
            </a:r>
          </a:p>
          <a:p>
            <a:endParaRPr lang="en-SG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9A614-1317-4AC3-87E6-033BBFD087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75344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JSON Syntax Rules -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JSON Name-Value Pair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"</a:t>
            </a:r>
            <a:r>
              <a:rPr lang="en-SG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 </a:t>
            </a:r>
            <a:r>
              <a:rPr lang="en-SG" dirty="0">
                <a:solidFill>
                  <a:srgbClr val="0000CC"/>
                </a:solidFill>
              </a:rPr>
              <a:t>: </a:t>
            </a:r>
            <a:r>
              <a:rPr lang="en-GB" dirty="0">
                <a:solidFill>
                  <a:srgbClr val="0000CC"/>
                </a:solidFill>
              </a:rPr>
              <a:t>"</a:t>
            </a:r>
            <a:r>
              <a:rPr lang="en-SG" dirty="0">
                <a:solidFill>
                  <a:srgbClr val="0000CC"/>
                </a:solidFill>
              </a:rPr>
              <a:t>Jessica</a:t>
            </a:r>
            <a:r>
              <a:rPr lang="en-GB" dirty="0">
                <a:solidFill>
                  <a:srgbClr val="0000CC"/>
                </a:solidFill>
              </a:rPr>
              <a:t>"</a:t>
            </a:r>
            <a:endParaRPr lang="en-SG" dirty="0">
              <a:solidFill>
                <a:srgbClr val="0000CC"/>
              </a:solidFill>
            </a:endParaRPr>
          </a:p>
          <a:p>
            <a:pPr lvl="1"/>
            <a:r>
              <a:rPr lang="en-US" dirty="0"/>
              <a:t>Strings must be enclosed in </a:t>
            </a:r>
            <a:r>
              <a:rPr lang="en-US" dirty="0">
                <a:highlight>
                  <a:srgbClr val="FFFF00"/>
                </a:highlight>
              </a:rPr>
              <a:t>double quotes</a:t>
            </a:r>
          </a:p>
          <a:p>
            <a:r>
              <a:rPr lang="en-SG" dirty="0"/>
              <a:t>JSON Object: inside a pair of curly braces</a:t>
            </a:r>
          </a:p>
          <a:p>
            <a:pPr marL="45720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":"Jessica",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"Tan"} </a:t>
            </a:r>
          </a:p>
          <a:p>
            <a:r>
              <a:rPr lang="en-US" dirty="0"/>
              <a:t>JSON Array: inside square brackets</a:t>
            </a:r>
          </a:p>
          <a:p>
            <a:pPr marL="400050" lvl="1" indent="0">
              <a:buNone/>
            </a:pPr>
            <a:r>
              <a:rPr lang="en-GB" dirty="0">
                <a:solidFill>
                  <a:srgbClr val="0000CC"/>
                </a:solidFill>
              </a:rPr>
              <a:t>"students":[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":"Jessica",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"Tan"}, 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 "Martin",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 "Wang"}, 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  {"</a:t>
            </a:r>
            <a:r>
              <a:rPr lang="en-GB" dirty="0" err="1">
                <a:solidFill>
                  <a:srgbClr val="0000CC"/>
                </a:solidFill>
              </a:rPr>
              <a:t>firstName</a:t>
            </a:r>
            <a:r>
              <a:rPr lang="en-GB" dirty="0">
                <a:solidFill>
                  <a:srgbClr val="0000CC"/>
                </a:solidFill>
              </a:rPr>
              <a:t>": "Alan", "</a:t>
            </a:r>
            <a:r>
              <a:rPr lang="en-GB" dirty="0" err="1">
                <a:solidFill>
                  <a:srgbClr val="0000CC"/>
                </a:solidFill>
              </a:rPr>
              <a:t>lastName</a:t>
            </a:r>
            <a:r>
              <a:rPr lang="en-GB" dirty="0">
                <a:solidFill>
                  <a:srgbClr val="0000CC"/>
                </a:solidFill>
              </a:rPr>
              <a:t>":"Jones"}</a:t>
            </a:r>
            <a:br>
              <a:rPr lang="en-GB" dirty="0">
                <a:solidFill>
                  <a:srgbClr val="0000CC"/>
                </a:solidFill>
              </a:rPr>
            </a:br>
            <a:r>
              <a:rPr lang="en-GB" dirty="0">
                <a:solidFill>
                  <a:srgbClr val="0000CC"/>
                </a:solidFill>
              </a:rPr>
              <a:t>]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Whitespace around or between values and punctuation but not within a string value is ignored.</a:t>
            </a:r>
            <a:endParaRPr lang="en-GB" sz="2600" dirty="0"/>
          </a:p>
          <a:p>
            <a:pPr marL="40005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EAA0B-D16C-4EF6-800C-6DCB45553C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72606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Some of JSON Characteristics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Self-describing</a:t>
            </a:r>
            <a:r>
              <a:rPr lang="en-US" dirty="0"/>
              <a:t>: JSON data is often both </a:t>
            </a:r>
            <a:r>
              <a:rPr lang="en-US" b="1" dirty="0"/>
              <a:t>human readable</a:t>
            </a:r>
            <a:r>
              <a:rPr lang="en-US" dirty="0"/>
              <a:t> and </a:t>
            </a:r>
            <a:r>
              <a:rPr lang="en-US" b="1" dirty="0"/>
              <a:t>machine-readable</a:t>
            </a:r>
          </a:p>
          <a:p>
            <a:r>
              <a:rPr lang="en-US" b="1" dirty="0"/>
              <a:t>Allow hierarchy</a:t>
            </a:r>
            <a:r>
              <a:rPr lang="en-US" dirty="0"/>
              <a:t>, that is, values within values</a:t>
            </a:r>
          </a:p>
          <a:p>
            <a:r>
              <a:rPr lang="en-US" dirty="0"/>
              <a:t>Can be </a:t>
            </a:r>
            <a:r>
              <a:rPr lang="en-US" b="1" dirty="0"/>
              <a:t>parsed</a:t>
            </a:r>
            <a:r>
              <a:rPr lang="en-US" dirty="0"/>
              <a:t> and </a:t>
            </a:r>
            <a:r>
              <a:rPr lang="en-US" b="1" dirty="0"/>
              <a:t>used by any programming language on any OS</a:t>
            </a:r>
          </a:p>
          <a:p>
            <a:pPr lvl="1"/>
            <a:r>
              <a:rPr lang="en-US" sz="2400" dirty="0"/>
              <a:t>JSON text data can be parsed by the standard JavaScript function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JSON.parse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sz="2400" dirty="0"/>
              <a:t>) </a:t>
            </a:r>
            <a:r>
              <a:rPr lang="en-GB" sz="2400" dirty="0"/>
              <a:t>included in all major browsers</a:t>
            </a:r>
          </a:p>
          <a:p>
            <a:pPr lvl="1"/>
            <a:r>
              <a:rPr lang="en-GB" sz="2400" dirty="0"/>
              <a:t>Python built-in module: 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Can use </a:t>
            </a:r>
            <a:r>
              <a:rPr lang="en-US" b="1" dirty="0"/>
              <a:t>JSON schema </a:t>
            </a:r>
            <a:r>
              <a:rPr lang="en-US" dirty="0"/>
              <a:t>to define and validate the correctness of JSON data</a:t>
            </a:r>
          </a:p>
          <a:p>
            <a:pPr lvl="1"/>
            <a:r>
              <a:rPr lang="en-US" sz="2400" dirty="0"/>
              <a:t>Conceptually similar to defining and validating database tables according to a database schema</a:t>
            </a:r>
          </a:p>
          <a:p>
            <a:r>
              <a:rPr lang="en-US" dirty="0"/>
              <a:t>Unlikely some other data storage mechanisms (e.g., database tables), it lacks standard or efficient ways to search through the data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6375400"/>
            <a:ext cx="2672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0" dirty="0">
                <a:solidFill>
                  <a:schemeClr val="tx1"/>
                </a:solidFill>
              </a:rPr>
              <a:t>Source: https://www.w3schools.com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F4ADB-18AF-4917-98FA-7468118B2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17263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References</a:t>
            </a:r>
            <a:endParaRPr lang="en-SG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JSON</a:t>
            </a:r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hlinkClick r:id="rId3"/>
              </a:rPr>
              <a:t>https://www.w3schools.com/js/js_json.asp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r>
              <a:rPr lang="en-GB" dirty="0">
                <a:hlinkClick r:id="rId4"/>
              </a:rPr>
              <a:t>https://en.wikipedia.org/wiki/JSON</a:t>
            </a:r>
            <a:endParaRPr lang="en-GB" dirty="0"/>
          </a:p>
          <a:p>
            <a:pPr lvl="1" eaLnBrk="1" hangingPunct="1">
              <a:lnSpc>
                <a:spcPct val="90000"/>
              </a:lnSpc>
            </a:pPr>
            <a:endParaRPr lang="en-GB" dirty="0"/>
          </a:p>
          <a:p>
            <a:pPr eaLnBrk="1" hangingPunct="1"/>
            <a:endParaRPr lang="en-GB" dirty="0"/>
          </a:p>
          <a:p>
            <a:endParaRPr lang="en-S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802A0-EE61-415E-B2B6-0EB8034AF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2008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Module 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1138" y="762000"/>
            <a:ext cx="8704262" cy="57912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Objectives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dirty="0"/>
              <a:t>On completing this module, you will be able to:</a:t>
            </a:r>
          </a:p>
          <a:p>
            <a:pPr eaLnBrk="1" hangingPunct="1"/>
            <a:r>
              <a:rPr lang="en-GB" altLang="en-US" dirty="0">
                <a:cs typeface="Times New Roman" pitchFamily="18" charset="0"/>
              </a:rPr>
              <a:t>Demonstrate an understanding of some basic concepts of </a:t>
            </a:r>
            <a:r>
              <a:rPr lang="en-GB" altLang="en-US" b="1" dirty="0">
                <a:cs typeface="Times New Roman" pitchFamily="18" charset="0"/>
              </a:rPr>
              <a:t>REST APIs</a:t>
            </a:r>
          </a:p>
          <a:p>
            <a:pPr eaLnBrk="1" hangingPunct="1">
              <a:lnSpc>
                <a:spcPct val="90000"/>
              </a:lnSpc>
            </a:pPr>
            <a:r>
              <a:rPr lang="en-GB" dirty="0">
                <a:cs typeface="Times New Roman" pitchFamily="18" charset="0"/>
              </a:rPr>
              <a:t>Understand the </a:t>
            </a:r>
            <a:r>
              <a:rPr lang="en-GB" b="1" dirty="0">
                <a:cs typeface="Times New Roman" pitchFamily="18" charset="0"/>
              </a:rPr>
              <a:t>role of JSON </a:t>
            </a:r>
            <a:r>
              <a:rPr lang="en-GB" dirty="0">
                <a:cs typeface="Times New Roman" pitchFamily="18" charset="0"/>
              </a:rPr>
              <a:t>in helping</a:t>
            </a:r>
            <a:r>
              <a:rPr lang="en-GB" b="1" dirty="0">
                <a:cs typeface="Times New Roman" pitchFamily="18" charset="0"/>
              </a:rPr>
              <a:t> </a:t>
            </a:r>
            <a:r>
              <a:rPr lang="en-GB" dirty="0">
                <a:cs typeface="Times New Roman" pitchFamily="18" charset="0"/>
              </a:rPr>
              <a:t>applications exchange data</a:t>
            </a:r>
          </a:p>
          <a:p>
            <a:pPr eaLnBrk="1" hangingPunct="1">
              <a:lnSpc>
                <a:spcPct val="90000"/>
              </a:lnSpc>
            </a:pPr>
            <a:r>
              <a:rPr lang="en-GB" b="1" dirty="0">
                <a:cs typeface="Times New Roman" pitchFamily="18" charset="0"/>
              </a:rPr>
              <a:t>Develop business documents </a:t>
            </a:r>
            <a:r>
              <a:rPr lang="en-GB" dirty="0">
                <a:cs typeface="Times New Roman" pitchFamily="18" charset="0"/>
              </a:rPr>
              <a:t>based on JSON</a:t>
            </a:r>
          </a:p>
          <a:p>
            <a:pPr eaLnBrk="1" hangingPunct="1"/>
            <a:r>
              <a:rPr lang="en-GB" altLang="en-US" b="1" dirty="0">
                <a:cs typeface="Times New Roman" pitchFamily="18" charset="0"/>
              </a:rPr>
              <a:t>Implement and invoke </a:t>
            </a:r>
            <a:r>
              <a:rPr lang="en-GB" altLang="en-US" dirty="0">
                <a:cs typeface="Times New Roman" pitchFamily="18" charset="0"/>
              </a:rPr>
              <a:t>a REST API with JSON data</a:t>
            </a:r>
          </a:p>
          <a:p>
            <a:pPr eaLnBrk="1" hangingPunct="1"/>
            <a:endParaRPr lang="en-GB" altLang="en-US" dirty="0">
              <a:cs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en-US" b="1" u="sng" dirty="0"/>
              <a:t>Topics</a:t>
            </a:r>
          </a:p>
          <a:p>
            <a:pPr lvl="1" eaLnBrk="1" hangingPunct="1"/>
            <a:r>
              <a:rPr lang="en-US" altLang="en-US" dirty="0"/>
              <a:t>REST APIs</a:t>
            </a:r>
          </a:p>
          <a:p>
            <a:pPr lvl="1" eaLnBrk="1" hangingPunct="1"/>
            <a:r>
              <a:rPr lang="en-US" altLang="en-US" dirty="0"/>
              <a:t>JSON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64245-11FE-4E7D-BCF1-0B3EFE27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090768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68288" y="2825750"/>
            <a:ext cx="8485187" cy="519113"/>
          </a:xfrm>
          <a:noFill/>
        </p:spPr>
        <p:txBody>
          <a:bodyPr/>
          <a:lstStyle/>
          <a:p>
            <a:pPr eaLnBrk="1" hangingPunct="1"/>
            <a:r>
              <a:rPr lang="en-GB" dirty="0"/>
              <a:t>REST APIs </a:t>
            </a:r>
          </a:p>
        </p:txBody>
      </p:sp>
      <p:sp>
        <p:nvSpPr>
          <p:cNvPr id="15364" name="Line 3"/>
          <p:cNvSpPr>
            <a:spLocks noChangeShapeType="1"/>
          </p:cNvSpPr>
          <p:nvPr/>
        </p:nvSpPr>
        <p:spPr bwMode="auto">
          <a:xfrm>
            <a:off x="161925" y="236696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15365" name="Line 4"/>
          <p:cNvSpPr>
            <a:spLocks noChangeShapeType="1"/>
          </p:cNvSpPr>
          <p:nvPr/>
        </p:nvSpPr>
        <p:spPr bwMode="auto">
          <a:xfrm>
            <a:off x="161925" y="3897313"/>
            <a:ext cx="88423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488" tIns="44450" rIns="90488" bIns="44450" anchor="b"/>
          <a:lstStyle/>
          <a:p>
            <a:endParaRPr lang="en-GB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E9D54-DB4B-4DF5-BEC6-7871AEE9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95851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What is REST?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600" b="1" dirty="0"/>
              <a:t>Representational State Transfer </a:t>
            </a:r>
            <a:r>
              <a:rPr lang="en-US" altLang="en-US" sz="2600" dirty="0"/>
              <a:t>(REST)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Proposed by Roy Thomas Fielding in his PhD dissertation in 2000 "Architectural Styles and the Design of Network-based Software Architectures"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retrospective definition of </a:t>
            </a:r>
            <a:r>
              <a:rPr lang="en-GB" altLang="en-US" sz="2000" dirty="0"/>
              <a:t>an architectural style that includes a set of principles, properties, and constraints for </a:t>
            </a:r>
            <a:r>
              <a:rPr lang="en-GB" altLang="en-US" sz="2000" dirty="0">
                <a:highlight>
                  <a:srgbClr val="FFFF00"/>
                </a:highlight>
              </a:rPr>
              <a:t>HTTP-based applications</a:t>
            </a:r>
            <a:endParaRPr lang="en-US" altLang="en-US" sz="2000" dirty="0">
              <a:highlight>
                <a:srgbClr val="FFFF00"/>
              </a:highlight>
            </a:endParaRPr>
          </a:p>
          <a:p>
            <a:pPr>
              <a:lnSpc>
                <a:spcPct val="90000"/>
              </a:lnSpc>
            </a:pPr>
            <a:r>
              <a:rPr lang="en-US" altLang="en-US" sz="2600" dirty="0"/>
              <a:t>It uses the following </a:t>
            </a:r>
            <a:r>
              <a:rPr lang="en-US" altLang="en-US" sz="2600" b="1" dirty="0"/>
              <a:t>standards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HTTP</a:t>
            </a:r>
            <a:r>
              <a:rPr lang="en-US" altLang="en-US" sz="2000" dirty="0"/>
              <a:t> (Hypertext Transfer Protocol)</a:t>
            </a:r>
            <a:endParaRPr lang="en-US" altLang="en-US" sz="2000" b="1" dirty="0"/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URL</a:t>
            </a:r>
            <a:r>
              <a:rPr lang="en-US" altLang="en-US" sz="2000" dirty="0"/>
              <a:t> (Uniform Resource Locators, e.g., </a:t>
            </a:r>
            <a:r>
              <a:rPr lang="en-US" altLang="en-US" sz="1800" dirty="0"/>
              <a:t>https://www.google.com/maps</a:t>
            </a:r>
            <a:r>
              <a:rPr lang="en-US" altLang="en-US" sz="2000" dirty="0"/>
              <a:t>) or </a:t>
            </a:r>
            <a:r>
              <a:rPr lang="en-US" altLang="en-US" sz="2000" b="1" dirty="0"/>
              <a:t>URI</a:t>
            </a:r>
            <a:r>
              <a:rPr lang="en-US" altLang="en-US" sz="2000" dirty="0"/>
              <a:t> (Uniform Resource Identifiers, e.g., a 10-digit ISBN 0-599-87118-0; a DOI 10.1145/3106237.3121282)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JSON</a:t>
            </a:r>
            <a:r>
              <a:rPr lang="en-US" altLang="en-US" sz="2000" dirty="0"/>
              <a:t>, </a:t>
            </a:r>
            <a:r>
              <a:rPr lang="en-US" altLang="en-US" sz="2000" b="1" dirty="0"/>
              <a:t>HTML</a:t>
            </a:r>
            <a:r>
              <a:rPr lang="en-US" altLang="en-US" sz="2000" dirty="0"/>
              <a:t>, XML, JPEG, etc.</a:t>
            </a:r>
          </a:p>
          <a:p>
            <a:pPr>
              <a:lnSpc>
                <a:spcPct val="90000"/>
              </a:lnSpc>
            </a:pPr>
            <a:r>
              <a:rPr lang="en-US" altLang="en-US" sz="2600" b="1" dirty="0"/>
              <a:t>APIs</a:t>
            </a:r>
            <a:r>
              <a:rPr lang="en-US" altLang="en-US" sz="2600" dirty="0"/>
              <a:t> (</a:t>
            </a:r>
            <a:r>
              <a:rPr lang="en-US" altLang="en-US" sz="2600" b="1" dirty="0"/>
              <a:t>Application Programming Interfaces</a:t>
            </a:r>
            <a:r>
              <a:rPr lang="en-US" altLang="en-US" sz="2600" dirty="0"/>
              <a:t>) following this architecture style are referred to as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RESTful, REST-based, REST-way, REST-style APIs, or simply</a:t>
            </a:r>
          </a:p>
          <a:p>
            <a:pPr lvl="1">
              <a:lnSpc>
                <a:spcPct val="90000"/>
              </a:lnSpc>
            </a:pPr>
            <a:r>
              <a:rPr lang="en-US" altLang="en-US" sz="2000" b="1" dirty="0"/>
              <a:t>REST APIs</a:t>
            </a:r>
            <a:r>
              <a:rPr lang="en-US" altLang="en-US" sz="2000" dirty="0"/>
              <a:t>, also one kind of web services</a:t>
            </a:r>
            <a:endParaRPr lang="en-US" altLang="en-US" sz="2000" b="1" dirty="0"/>
          </a:p>
          <a:p>
            <a:pPr lvl="1"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1EAA03-B5AA-48C2-99E7-E8EF782A8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872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41"/>
          <p:cNvSpPr>
            <a:spLocks noChangeArrowheads="1"/>
          </p:cNvSpPr>
          <p:nvPr/>
        </p:nvSpPr>
        <p:spPr bwMode="auto">
          <a:xfrm>
            <a:off x="4914900" y="1265333"/>
            <a:ext cx="3409571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http://zoko.com:5000/order</a:t>
            </a:r>
          </a:p>
        </p:txBody>
      </p:sp>
      <p:sp>
        <p:nvSpPr>
          <p:cNvPr id="6161" name="Rounded Rectangle 41"/>
          <p:cNvSpPr>
            <a:spLocks noChangeArrowheads="1"/>
          </p:cNvSpPr>
          <p:nvPr/>
        </p:nvSpPr>
        <p:spPr bwMode="auto">
          <a:xfrm>
            <a:off x="4419599" y="814726"/>
            <a:ext cx="4149115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http://zoko.com:5000/book/9781349471231</a:t>
            </a:r>
          </a:p>
        </p:txBody>
      </p:sp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REST Architectural Style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3429000" y="2743200"/>
            <a:ext cx="5524500" cy="2667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{"books": [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{"availability": 2,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"isbn13": "9781129474251",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"price": 21.5,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"title": "SQL in Nutshell"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},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{"availability": 25,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"isbn13": "9781349471231",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"price": 99.4,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  "title": "Understanding People"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 },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 ……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]}</a:t>
            </a:r>
          </a:p>
        </p:txBody>
      </p:sp>
      <p:sp>
        <p:nvSpPr>
          <p:cNvPr id="31" name="Down Arrow 30"/>
          <p:cNvSpPr/>
          <p:nvPr/>
        </p:nvSpPr>
        <p:spPr bwMode="auto">
          <a:xfrm>
            <a:off x="6038850" y="2410599"/>
            <a:ext cx="304800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" name="Down Arrow 31"/>
          <p:cNvSpPr/>
          <p:nvPr/>
        </p:nvSpPr>
        <p:spPr bwMode="auto">
          <a:xfrm rot="19092680" flipV="1">
            <a:off x="2240907" y="5376597"/>
            <a:ext cx="377231" cy="65325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" name="Down Arrow 32"/>
          <p:cNvSpPr/>
          <p:nvPr/>
        </p:nvSpPr>
        <p:spPr bwMode="auto">
          <a:xfrm rot="2610092">
            <a:off x="4211486" y="5394999"/>
            <a:ext cx="437201" cy="65161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4" name="Oval 34"/>
          <p:cNvSpPr>
            <a:spLocks noChangeArrowheads="1"/>
          </p:cNvSpPr>
          <p:nvPr/>
        </p:nvSpPr>
        <p:spPr bwMode="auto">
          <a:xfrm>
            <a:off x="2667000" y="5814317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800"/>
              <a:t>Client</a:t>
            </a:r>
          </a:p>
        </p:txBody>
      </p:sp>
      <p:sp>
        <p:nvSpPr>
          <p:cNvPr id="36" name="Down Arrow 35"/>
          <p:cNvSpPr/>
          <p:nvPr/>
        </p:nvSpPr>
        <p:spPr bwMode="auto">
          <a:xfrm flipV="1">
            <a:off x="1556107" y="2590800"/>
            <a:ext cx="509128" cy="175899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762000" y="4648200"/>
            <a:ext cx="22098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>
                <a:solidFill>
                  <a:srgbClr val="000000"/>
                </a:solidFill>
              </a:rPr>
              <a:t>GET http://zoko.com:5000/book</a:t>
            </a:r>
            <a:endParaRPr lang="en-GB" altLang="en-US" sz="4000" b="0" dirty="0"/>
          </a:p>
        </p:txBody>
      </p:sp>
      <p:sp>
        <p:nvSpPr>
          <p:cNvPr id="6158" name="Rounded Rectangle 38"/>
          <p:cNvSpPr>
            <a:spLocks noChangeArrowheads="1"/>
          </p:cNvSpPr>
          <p:nvPr/>
        </p:nvSpPr>
        <p:spPr bwMode="auto">
          <a:xfrm>
            <a:off x="647700" y="960533"/>
            <a:ext cx="4267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</a:t>
            </a:r>
            <a:r>
              <a:rPr lang="en-GB" sz="1200" b="0" dirty="0"/>
              <a:t>.</a:t>
            </a:r>
            <a:r>
              <a:rPr lang="en-GB" altLang="en-US" sz="1200" b="0" dirty="0"/>
              <a:t>com:5000/book/9781129474251</a:t>
            </a:r>
          </a:p>
        </p:txBody>
      </p:sp>
      <p:sp>
        <p:nvSpPr>
          <p:cNvPr id="6159" name="Rounded Rectangle 39"/>
          <p:cNvSpPr>
            <a:spLocks noChangeArrowheads="1"/>
          </p:cNvSpPr>
          <p:nvPr/>
        </p:nvSpPr>
        <p:spPr bwMode="auto">
          <a:xfrm>
            <a:off x="304800" y="685800"/>
            <a:ext cx="8382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60" name="Rectangle 40"/>
          <p:cNvSpPr>
            <a:spLocks noChangeArrowheads="1"/>
          </p:cNvSpPr>
          <p:nvPr/>
        </p:nvSpPr>
        <p:spPr bwMode="auto">
          <a:xfrm>
            <a:off x="3048000" y="2133600"/>
            <a:ext cx="373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dirty="0"/>
              <a:t>http://</a:t>
            </a:r>
            <a:r>
              <a:rPr lang="en-GB" sz="1200" dirty="0"/>
              <a:t>zoko.com</a:t>
            </a:r>
            <a:endParaRPr lang="en-GB" altLang="en-US" sz="1200" dirty="0"/>
          </a:p>
        </p:txBody>
      </p:sp>
      <p:sp>
        <p:nvSpPr>
          <p:cNvPr id="38" name="Rounded Rectangle 37"/>
          <p:cNvSpPr/>
          <p:nvPr/>
        </p:nvSpPr>
        <p:spPr bwMode="auto">
          <a:xfrm>
            <a:off x="505645" y="1493408"/>
            <a:ext cx="3657600" cy="60960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GB" sz="1200" b="0" dirty="0"/>
          </a:p>
          <a:p>
            <a:pPr algn="ctr">
              <a:defRPr/>
            </a:pPr>
            <a:r>
              <a:rPr lang="en-GB" sz="1200" b="0" dirty="0"/>
              <a:t>http://zoko.com:5000/book</a:t>
            </a:r>
          </a:p>
          <a:p>
            <a:pPr algn="ctr">
              <a:defRPr/>
            </a:pPr>
            <a:endParaRPr lang="en-GB" sz="1200" b="0" dirty="0"/>
          </a:p>
        </p:txBody>
      </p:sp>
      <p:sp>
        <p:nvSpPr>
          <p:cNvPr id="2" name="TextBox 1"/>
          <p:cNvSpPr txBox="1"/>
          <p:nvPr/>
        </p:nvSpPr>
        <p:spPr>
          <a:xfrm>
            <a:off x="4172328" y="6172686"/>
            <a:ext cx="3079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Client / Resource Consumer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1525" y="2371865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Server / Resource Provider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3720F5-AAFF-4917-9DD7-6116D947CC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5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203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161" grpId="0" animBg="1"/>
      <p:bldP spid="26" grpId="0" animBg="1"/>
      <p:bldP spid="31" grpId="0" animBg="1"/>
      <p:bldP spid="32" grpId="0" animBg="1"/>
      <p:bldP spid="33" grpId="0" animBg="1"/>
      <p:bldP spid="6154" grpId="0" animBg="1"/>
      <p:bldP spid="36" grpId="0" animBg="1"/>
      <p:bldP spid="37" grpId="0" animBg="1"/>
      <p:bldP spid="6158" grpId="0" animBg="1"/>
      <p:bldP spid="6159" grpId="0" animBg="1"/>
      <p:bldP spid="6160" grpId="0"/>
      <p:bldP spid="38" grpId="0" animBg="1"/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 bwMode="auto">
          <a:xfrm>
            <a:off x="3429000" y="3733800"/>
            <a:ext cx="5524500" cy="1524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{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"availability": 25,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"isbn13": "9781349471231",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"price": 99.4, 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  "title": "Understanding People"</a:t>
            </a:r>
          </a:p>
          <a:p>
            <a:pPr eaLnBrk="1" hangingPunct="1"/>
            <a:r>
              <a:rPr lang="en-GB" altLang="en-US" sz="1200" b="0" dirty="0">
                <a:solidFill>
                  <a:schemeClr val="tx1"/>
                </a:solidFill>
              </a:rPr>
              <a:t>}</a:t>
            </a:r>
            <a:endParaRPr lang="en-GB" altLang="en-US" sz="1200" b="0" dirty="0">
              <a:solidFill>
                <a:srgbClr val="000000"/>
              </a:solidFill>
            </a:endParaRPr>
          </a:p>
        </p:txBody>
      </p:sp>
      <p:sp>
        <p:nvSpPr>
          <p:cNvPr id="31" name="Down Arrow 30"/>
          <p:cNvSpPr/>
          <p:nvPr/>
        </p:nvSpPr>
        <p:spPr bwMode="auto">
          <a:xfrm>
            <a:off x="6038850" y="2562998"/>
            <a:ext cx="400050" cy="101840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2" name="Down Arrow 31"/>
          <p:cNvSpPr/>
          <p:nvPr/>
        </p:nvSpPr>
        <p:spPr bwMode="auto">
          <a:xfrm rot="19092680" flipV="1">
            <a:off x="2240907" y="5376597"/>
            <a:ext cx="377231" cy="653259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3" name="Down Arrow 32"/>
          <p:cNvSpPr/>
          <p:nvPr/>
        </p:nvSpPr>
        <p:spPr bwMode="auto">
          <a:xfrm rot="2610092">
            <a:off x="4211486" y="5394999"/>
            <a:ext cx="437201" cy="651611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6154" name="Oval 34"/>
          <p:cNvSpPr>
            <a:spLocks noChangeArrowheads="1"/>
          </p:cNvSpPr>
          <p:nvPr/>
        </p:nvSpPr>
        <p:spPr bwMode="auto">
          <a:xfrm>
            <a:off x="2667000" y="5814317"/>
            <a:ext cx="1524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800"/>
              <a:t>Client</a:t>
            </a:r>
          </a:p>
        </p:txBody>
      </p:sp>
      <p:sp>
        <p:nvSpPr>
          <p:cNvPr id="36" name="Down Arrow 35"/>
          <p:cNvSpPr/>
          <p:nvPr/>
        </p:nvSpPr>
        <p:spPr bwMode="auto">
          <a:xfrm flipV="1">
            <a:off x="1556107" y="2590800"/>
            <a:ext cx="509128" cy="1758996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37" name="Rounded Rectangle 36"/>
          <p:cNvSpPr/>
          <p:nvPr/>
        </p:nvSpPr>
        <p:spPr bwMode="auto">
          <a:xfrm>
            <a:off x="914400" y="4495800"/>
            <a:ext cx="2133600" cy="685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>
                <a:solidFill>
                  <a:srgbClr val="000000"/>
                </a:solidFill>
              </a:rPr>
              <a:t>GET http://zoko.com:5000/book/9781349471231</a:t>
            </a:r>
            <a:endParaRPr lang="en-GB" altLang="en-US" sz="4000" b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REST Architectural Style</a:t>
            </a:r>
            <a:endParaRPr lang="en-SG" dirty="0"/>
          </a:p>
        </p:txBody>
      </p:sp>
      <p:sp>
        <p:nvSpPr>
          <p:cNvPr id="19" name="Rounded Rectangle 41"/>
          <p:cNvSpPr>
            <a:spLocks noChangeArrowheads="1"/>
          </p:cNvSpPr>
          <p:nvPr/>
        </p:nvSpPr>
        <p:spPr bwMode="auto">
          <a:xfrm>
            <a:off x="4914900" y="1265333"/>
            <a:ext cx="3409571" cy="609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http://zoko.com:5000/order</a:t>
            </a:r>
          </a:p>
        </p:txBody>
      </p:sp>
      <p:sp>
        <p:nvSpPr>
          <p:cNvPr id="21" name="Rounded Rectangle 38"/>
          <p:cNvSpPr>
            <a:spLocks noChangeArrowheads="1"/>
          </p:cNvSpPr>
          <p:nvPr/>
        </p:nvSpPr>
        <p:spPr bwMode="auto">
          <a:xfrm>
            <a:off x="647700" y="960533"/>
            <a:ext cx="4267200" cy="609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algn="ctr" eaLnBrk="1" hangingPunct="1"/>
            <a:r>
              <a:rPr lang="en-GB" altLang="en-US" sz="1200" b="0" dirty="0"/>
              <a:t>http://zoko</a:t>
            </a:r>
            <a:r>
              <a:rPr lang="en-GB" sz="1200" b="0" dirty="0"/>
              <a:t>.</a:t>
            </a:r>
            <a:r>
              <a:rPr lang="en-GB" altLang="en-US" sz="1200" b="0" dirty="0"/>
              <a:t>com:5000/book/9781129474251</a:t>
            </a:r>
          </a:p>
        </p:txBody>
      </p:sp>
      <p:sp>
        <p:nvSpPr>
          <p:cNvPr id="22" name="Rounded Rectangle 39"/>
          <p:cNvSpPr>
            <a:spLocks noChangeArrowheads="1"/>
          </p:cNvSpPr>
          <p:nvPr/>
        </p:nvSpPr>
        <p:spPr bwMode="auto">
          <a:xfrm>
            <a:off x="304800" y="685800"/>
            <a:ext cx="8382000" cy="1676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en-GB" altLang="en-US"/>
          </a:p>
        </p:txBody>
      </p:sp>
      <p:sp>
        <p:nvSpPr>
          <p:cNvPr id="23" name="Rectangle 40"/>
          <p:cNvSpPr>
            <a:spLocks noChangeArrowheads="1"/>
          </p:cNvSpPr>
          <p:nvPr/>
        </p:nvSpPr>
        <p:spPr bwMode="auto">
          <a:xfrm>
            <a:off x="3048000" y="2133600"/>
            <a:ext cx="373380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dirty="0"/>
              <a:t>http://</a:t>
            </a:r>
            <a:r>
              <a:rPr lang="en-GB" sz="1200" dirty="0"/>
              <a:t>zoko.com</a:t>
            </a:r>
            <a:endParaRPr lang="en-GB" altLang="en-US" sz="1200" dirty="0"/>
          </a:p>
        </p:txBody>
      </p:sp>
      <p:sp>
        <p:nvSpPr>
          <p:cNvPr id="24" name="Rounded Rectangle 23"/>
          <p:cNvSpPr/>
          <p:nvPr/>
        </p:nvSpPr>
        <p:spPr bwMode="auto">
          <a:xfrm>
            <a:off x="505645" y="1493408"/>
            <a:ext cx="3657600" cy="6096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endParaRPr lang="en-GB" sz="1200" b="0" dirty="0">
              <a:ea typeface="MS PGothic" pitchFamily="34" charset="-128"/>
            </a:endParaRPr>
          </a:p>
          <a:p>
            <a:pPr algn="ctr"/>
            <a:r>
              <a:rPr lang="en-GB" sz="1200" b="0" dirty="0">
                <a:ea typeface="MS PGothic" pitchFamily="34" charset="-128"/>
              </a:rPr>
              <a:t>http://zoko.com:5000/book</a:t>
            </a:r>
          </a:p>
          <a:p>
            <a:pPr algn="ctr"/>
            <a:endParaRPr lang="en-GB" sz="1200" b="0" dirty="0">
              <a:ea typeface="MS PGothic" pitchFamily="34" charset="-12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781525" y="2371865"/>
            <a:ext cx="2986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Server / Resource Provider</a:t>
            </a:r>
          </a:p>
        </p:txBody>
      </p:sp>
      <p:sp>
        <p:nvSpPr>
          <p:cNvPr id="20" name="Rounded Rectangle 41"/>
          <p:cNvSpPr>
            <a:spLocks noChangeArrowheads="1"/>
          </p:cNvSpPr>
          <p:nvPr/>
        </p:nvSpPr>
        <p:spPr bwMode="auto">
          <a:xfrm>
            <a:off x="4343399" y="814726"/>
            <a:ext cx="4225315" cy="60960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/>
            <a:r>
              <a:rPr lang="en-GB" altLang="en-US" sz="1200" b="0" dirty="0"/>
              <a:t>http://zoko.com:5000/book/9781349471231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2328" y="6172686"/>
            <a:ext cx="3079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Client / Resource Consumer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2B83AC-6E58-417A-9B65-16DD5A8CD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6</a:t>
            </a:fld>
            <a:endParaRPr lang="en-US" altLang="zh-CN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540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32" grpId="0" animBg="1"/>
      <p:bldP spid="33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REST Operations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11138" y="762000"/>
            <a:ext cx="8704262" cy="5105400"/>
          </a:xfrm>
        </p:spPr>
        <p:txBody>
          <a:bodyPr/>
          <a:lstStyle/>
          <a:p>
            <a:r>
              <a:rPr lang="en-GB" altLang="en-US" sz="2400" dirty="0"/>
              <a:t>Use standard HTTP operations (methods) explicitly</a:t>
            </a:r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endParaRPr lang="en-GB" altLang="en-US" sz="2400" dirty="0"/>
          </a:p>
          <a:p>
            <a:r>
              <a:rPr lang="en-GB" altLang="en-US" sz="2400" dirty="0"/>
              <a:t>API Docs / Documentation of REST APIs. E.g.,</a:t>
            </a:r>
          </a:p>
          <a:p>
            <a:endParaRPr lang="en-GB" altLang="en-US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94488"/>
              </p:ext>
            </p:extLst>
          </p:nvPr>
        </p:nvGraphicFramePr>
        <p:xfrm>
          <a:off x="609600" y="1270000"/>
          <a:ext cx="4800600" cy="1676400"/>
        </p:xfrm>
        <a:graphic>
          <a:graphicData uri="http://schemas.openxmlformats.org/drawingml/2006/table">
            <a:tbl>
              <a:tblPr firstRow="1" bandRow="1">
                <a:effectLst/>
                <a:tableStyleId>{C4B1156A-380E-4F78-BDF5-A606A8083BF9}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Operation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/>
                        <a:t>Meaning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POST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Create</a:t>
                      </a:r>
                      <a:r>
                        <a:rPr lang="en-GB" sz="1600" baseline="0" dirty="0"/>
                        <a:t> a resource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GET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Retrieve</a:t>
                      </a:r>
                      <a:r>
                        <a:rPr lang="en-GB" sz="1600" baseline="0" dirty="0"/>
                        <a:t> a resource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PUT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Update</a:t>
                      </a:r>
                      <a:r>
                        <a:rPr lang="en-GB" sz="1600" baseline="0" dirty="0"/>
                        <a:t> a resource on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600" dirty="0"/>
                        <a:t>Delete</a:t>
                      </a:r>
                      <a:r>
                        <a:rPr lang="en-GB" sz="1600" baseline="0" dirty="0"/>
                        <a:t> a resource from the server</a:t>
                      </a:r>
                      <a:endParaRPr lang="en-GB" sz="16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238172"/>
              </p:ext>
            </p:extLst>
          </p:nvPr>
        </p:nvGraphicFramePr>
        <p:xfrm>
          <a:off x="646943" y="3454400"/>
          <a:ext cx="7582657" cy="3042520"/>
        </p:xfrm>
        <a:graphic>
          <a:graphicData uri="http://schemas.openxmlformats.org/drawingml/2006/table">
            <a:tbl>
              <a:tblPr/>
              <a:tblGrid>
                <a:gridCol w="793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6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0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611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4336">
                <a:tc>
                  <a:txBody>
                    <a:bodyPr/>
                    <a:lstStyle/>
                    <a:p>
                      <a:r>
                        <a:rPr lang="en-US" sz="1200" b="1" dirty="0"/>
                        <a:t>Resource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Method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URL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Description</a:t>
                      </a:r>
                      <a:endParaRPr lang="en-US" sz="1200" dirty="0"/>
                    </a:p>
                  </a:txBody>
                  <a:tcPr marL="36000" marR="36000" marT="8596" marB="859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BB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896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a list of all available books.</a:t>
                      </a:r>
                    </a:p>
                    <a:p>
                      <a:r>
                        <a:rPr lang="en-US" sz="1400" b="0" dirty="0"/>
                        <a:t>Content type/format: application/</a:t>
                      </a:r>
                      <a:r>
                        <a:rPr lang="en-US" sz="140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984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r>
                        <a:rPr lang="en-US" sz="1400" dirty="0"/>
                        <a:t>/&lt;isbn13&gt;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information about a book &lt;isbn13&gt;. &lt;isbn13&gt;</a:t>
                      </a:r>
                      <a:r>
                        <a:rPr lang="en-US" sz="1400" baseline="0" dirty="0"/>
                        <a:t> should be a string of 13 digits.</a:t>
                      </a:r>
                      <a:endParaRPr lang="en-US" sz="1400" dirty="0"/>
                    </a:p>
                    <a:p>
                      <a:r>
                        <a:rPr lang="en-US" sz="1400" b="0" dirty="0"/>
                        <a:t>Content type/format: application/</a:t>
                      </a:r>
                      <a:r>
                        <a:rPr lang="en-US" sz="1400" b="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084946"/>
                  </a:ext>
                </a:extLst>
              </a:tr>
              <a:tr h="672512">
                <a:tc>
                  <a:txBody>
                    <a:bodyPr/>
                    <a:lstStyle/>
                    <a:p>
                      <a:r>
                        <a:rPr lang="en-US" sz="1400" dirty="0"/>
                        <a:t>book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zoko.com:5000/book</a:t>
                      </a:r>
                      <a:r>
                        <a:rPr lang="en-US" sz="1400" dirty="0"/>
                        <a:t>/&lt;isbn13&gt;</a:t>
                      </a:r>
                    </a:p>
                    <a:p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Create a new book record on</a:t>
                      </a:r>
                      <a:r>
                        <a:rPr lang="en-US" sz="1400" baseline="0" dirty="0"/>
                        <a:t> the server, return the information about the created book record.</a:t>
                      </a:r>
                    </a:p>
                    <a:p>
                      <a:r>
                        <a:rPr lang="en-US" sz="1400" baseline="0" dirty="0"/>
                        <a:t>Content type/format: application/</a:t>
                      </a:r>
                      <a:r>
                        <a:rPr lang="en-US" sz="1400" baseline="0" dirty="0" err="1"/>
                        <a:t>json</a:t>
                      </a:r>
                      <a:endParaRPr lang="en-US" sz="1400" baseline="0" dirty="0"/>
                    </a:p>
                    <a:p>
                      <a:r>
                        <a:rPr lang="en-US" sz="1400" baseline="0" dirty="0"/>
                        <a:t>Input sample: </a:t>
                      </a:r>
                      <a:r>
                        <a:rPr lang="en-GB" sz="1400" baseline="0" dirty="0"/>
                        <a:t>{"</a:t>
                      </a:r>
                      <a:r>
                        <a:rPr lang="en-GB" sz="1400" baseline="0" dirty="0" err="1"/>
                        <a:t>title":"Tale</a:t>
                      </a:r>
                      <a:r>
                        <a:rPr lang="en-GB" sz="1400" baseline="0" dirty="0"/>
                        <a:t> of Zelda", "price":33.40, "availability":21}</a:t>
                      </a:r>
                      <a:endParaRPr lang="en-US" sz="1400" baseline="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E8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65423"/>
                  </a:ext>
                </a:extLst>
              </a:tr>
              <a:tr h="605576">
                <a:tc>
                  <a:txBody>
                    <a:bodyPr/>
                    <a:lstStyle/>
                    <a:p>
                      <a:r>
                        <a:rPr lang="en-US" sz="1400" dirty="0"/>
                        <a:t>order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GET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http://</a:t>
                      </a:r>
                      <a:r>
                        <a:rPr lang="en-GB" altLang="en-US" sz="1400" b="0" dirty="0">
                          <a:solidFill>
                            <a:srgbClr val="000000"/>
                          </a:solidFill>
                        </a:rPr>
                        <a:t>zoko.com:5000/order</a:t>
                      </a:r>
                      <a:r>
                        <a:rPr lang="en-US" sz="1400" dirty="0"/>
                        <a:t>/&lt;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</a:t>
                      </a:r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Return information about an</a:t>
                      </a:r>
                      <a:r>
                        <a:rPr lang="en-US" sz="1400" baseline="0" dirty="0"/>
                        <a:t> order </a:t>
                      </a:r>
                      <a:r>
                        <a:rPr lang="en-US" sz="1400" dirty="0"/>
                        <a:t>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&gt;. &lt;</a:t>
                      </a:r>
                      <a:r>
                        <a:rPr lang="en-US" sz="1400" dirty="0" err="1"/>
                        <a:t>order_id</a:t>
                      </a:r>
                      <a:r>
                        <a:rPr lang="en-US" sz="1400" dirty="0"/>
                        <a:t>&gt; should be a positive</a:t>
                      </a:r>
                      <a:r>
                        <a:rPr lang="en-US" sz="1400" baseline="0" dirty="0"/>
                        <a:t> integer</a:t>
                      </a:r>
                      <a:r>
                        <a:rPr lang="en-US" sz="1400" dirty="0"/>
                        <a:t>.</a:t>
                      </a:r>
                    </a:p>
                    <a:p>
                      <a:r>
                        <a:rPr lang="en-US" sz="1400" b="0" dirty="0"/>
                        <a:t>Content type/format: </a:t>
                      </a:r>
                      <a:r>
                        <a:rPr lang="en-US" sz="1400" baseline="0" dirty="0"/>
                        <a:t>application/</a:t>
                      </a:r>
                      <a:r>
                        <a:rPr lang="en-US" sz="1400" baseline="0" dirty="0" err="1"/>
                        <a:t>json</a:t>
                      </a:r>
                      <a:endParaRPr lang="en-US" sz="1400" dirty="0"/>
                    </a:p>
                  </a:txBody>
                  <a:tcPr marL="36000" marR="36000" marT="8596" marB="8596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68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FFB15D-96FB-4D2F-9E4C-0791C62FF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4131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Some of REST Characteristics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6096001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r>
              <a:rPr lang="en-US" altLang="en-US" b="1" dirty="0"/>
              <a:t>Client-server</a:t>
            </a:r>
            <a:r>
              <a:rPr lang="en-US" altLang="en-US" dirty="0"/>
              <a:t> model</a:t>
            </a:r>
          </a:p>
          <a:p>
            <a:r>
              <a:rPr lang="en-GB" b="1" dirty="0"/>
              <a:t>Simple uniform (standardized) interface</a:t>
            </a:r>
          </a:p>
          <a:p>
            <a:r>
              <a:rPr lang="en-GB" altLang="en-US" dirty="0"/>
              <a:t>Each API is </a:t>
            </a:r>
            <a:r>
              <a:rPr lang="en-GB" altLang="en-US" b="1" dirty="0"/>
              <a:t>language and platform agnostic</a:t>
            </a:r>
          </a:p>
          <a:p>
            <a:pPr lvl="1"/>
            <a:r>
              <a:rPr lang="en-GB" altLang="en-US" sz="2300" dirty="0"/>
              <a:t>Its implementation can be in any language of choice.</a:t>
            </a:r>
          </a:p>
          <a:p>
            <a:pPr lvl="1"/>
            <a:r>
              <a:rPr lang="en-GB" altLang="en-US" sz="2300" dirty="0"/>
              <a:t>Its deployment can be on any platform of choice.</a:t>
            </a:r>
          </a:p>
          <a:p>
            <a:pPr lvl="1"/>
            <a:r>
              <a:rPr lang="en-GB" altLang="en-US" sz="2300" dirty="0"/>
              <a:t>It can be invoked on any OS and with any language.</a:t>
            </a:r>
          </a:p>
          <a:p>
            <a:r>
              <a:rPr lang="en-GB" dirty="0"/>
              <a:t>Typically supports only the </a:t>
            </a:r>
            <a:r>
              <a:rPr lang="en-GB" b="1" dirty="0"/>
              <a:t>HTTP / HTTPS</a:t>
            </a:r>
            <a:r>
              <a:rPr lang="en-GB" dirty="0"/>
              <a:t> transport</a:t>
            </a:r>
          </a:p>
          <a:p>
            <a:r>
              <a:rPr lang="en-GB"/>
              <a:t>One type of WEB SERVICE</a:t>
            </a:r>
            <a:endParaRPr lang="en-GB" dirty="0"/>
          </a:p>
          <a:p>
            <a:r>
              <a:rPr lang="en-GB" altLang="en-US" dirty="0"/>
              <a:t>Supports a </a:t>
            </a:r>
            <a:r>
              <a:rPr lang="en-GB" altLang="en-US" b="1" dirty="0"/>
              <a:t>variety of data formats</a:t>
            </a:r>
          </a:p>
          <a:p>
            <a:pPr lvl="1"/>
            <a:r>
              <a:rPr lang="en-GB" altLang="en-US" sz="2300" dirty="0"/>
              <a:t>TEXT, JSON, HTML, XML, OData, JPEG, MP4, etc. 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Uses </a:t>
            </a:r>
            <a:r>
              <a:rPr lang="en-US" altLang="en-US" b="1" dirty="0"/>
              <a:t>"self-describing"</a:t>
            </a:r>
            <a:r>
              <a:rPr lang="en-US" altLang="en-US" dirty="0"/>
              <a:t> data</a:t>
            </a:r>
          </a:p>
          <a:p>
            <a:pPr>
              <a:lnSpc>
                <a:spcPct val="90000"/>
              </a:lnSpc>
            </a:pPr>
            <a:r>
              <a:rPr lang="en-US" altLang="en-US" b="1" dirty="0"/>
              <a:t>Layered</a:t>
            </a:r>
            <a:r>
              <a:rPr lang="en-US" altLang="en-US" dirty="0"/>
              <a:t> system</a:t>
            </a:r>
          </a:p>
          <a:p>
            <a:pPr lvl="1">
              <a:lnSpc>
                <a:spcPct val="90000"/>
              </a:lnSpc>
            </a:pPr>
            <a:r>
              <a:rPr lang="en-US" altLang="en-US" sz="2300" dirty="0"/>
              <a:t>Allow proxies, gateways, firewalls, caches, load balancers, etc. in-between clients and servers.</a:t>
            </a:r>
          </a:p>
          <a:p>
            <a:r>
              <a:rPr lang="en-GB" altLang="en-US" dirty="0"/>
              <a:t>Each API is often </a:t>
            </a:r>
            <a:r>
              <a:rPr lang="en-GB" altLang="en-US" b="1" dirty="0"/>
              <a:t>stateless</a:t>
            </a:r>
          </a:p>
          <a:p>
            <a:pPr lvl="1"/>
            <a:r>
              <a:rPr lang="en-GB" altLang="en-US" sz="2300" dirty="0"/>
              <a:t>The server processes each API invocation in isolation; it doesn't maintain states about the client or previous API invocations.</a:t>
            </a:r>
          </a:p>
          <a:p>
            <a:pPr lvl="1"/>
            <a:r>
              <a:rPr lang="en-GB" altLang="en-US" sz="2300" dirty="0"/>
              <a:t>The client needs to send all necessary context information to the server at the same time when invoking the API.</a:t>
            </a:r>
          </a:p>
          <a:p>
            <a:pPr lvl="1"/>
            <a:r>
              <a:rPr lang="en-GB" altLang="en-US" sz="2300" dirty="0"/>
              <a:t>Lack standards for security, transactions, etc. that need to keep states.</a:t>
            </a:r>
          </a:p>
          <a:p>
            <a:endParaRPr lang="en-GB" altLang="en-US" dirty="0"/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6705600" y="6324600"/>
            <a:ext cx="16002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C69200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altLang="en-US" sz="1200" b="0" i="1">
                <a:solidFill>
                  <a:schemeClr val="tx1"/>
                </a:solidFill>
              </a:rPr>
              <a:t>Source:  Ajaxonomy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2E2A0-C972-45C6-91FF-25AA58E114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6783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211138" y="190500"/>
            <a:ext cx="8721725" cy="522288"/>
          </a:xfrm>
        </p:spPr>
        <p:txBody>
          <a:bodyPr/>
          <a:lstStyle/>
          <a:p>
            <a:r>
              <a:rPr lang="en-GB" altLang="en-US" dirty="0"/>
              <a:t>Example of RESTful API Providers</a:t>
            </a: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1138" y="761999"/>
            <a:ext cx="8704262" cy="587851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May be used for your course project</a:t>
            </a:r>
          </a:p>
          <a:p>
            <a:pPr lvl="1"/>
            <a:r>
              <a:rPr lang="en-US" altLang="en-US" sz="2400" dirty="0"/>
              <a:t>National Digital Identity (NDI): </a:t>
            </a:r>
            <a:r>
              <a:rPr lang="en-US" altLang="en-US" sz="2400" dirty="0">
                <a:hlinkClick r:id="rId3"/>
              </a:rPr>
              <a:t>https://developer.singpass.gov.sg/</a:t>
            </a:r>
            <a:r>
              <a:rPr lang="en-US" altLang="en-US" sz="2400" dirty="0"/>
              <a:t> &amp; </a:t>
            </a:r>
            <a:r>
              <a:rPr lang="en-US" altLang="en-US" sz="2400" dirty="0">
                <a:hlinkClick r:id="rId4"/>
              </a:rPr>
              <a:t>https://www.tech.gov.sg/our-digital-government-efforts/digital-identity/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Amazon</a:t>
            </a:r>
          </a:p>
          <a:p>
            <a:pPr lvl="1"/>
            <a:r>
              <a:rPr lang="en-US" altLang="en-US" sz="2400" dirty="0"/>
              <a:t>eBay</a:t>
            </a:r>
          </a:p>
          <a:p>
            <a:pPr lvl="1"/>
            <a:r>
              <a:rPr lang="en-US" altLang="en-US" sz="2400" dirty="0"/>
              <a:t>Facebook</a:t>
            </a:r>
          </a:p>
          <a:p>
            <a:pPr lvl="1"/>
            <a:r>
              <a:rPr lang="en-US" altLang="en-US" sz="2400" dirty="0"/>
              <a:t>Flickr</a:t>
            </a:r>
          </a:p>
          <a:p>
            <a:pPr lvl="1"/>
            <a:r>
              <a:rPr lang="en-US" altLang="en-US" sz="2400" dirty="0"/>
              <a:t>Google</a:t>
            </a:r>
          </a:p>
          <a:p>
            <a:pPr lvl="1"/>
            <a:r>
              <a:rPr lang="en-US" altLang="en-US" sz="2400" dirty="0"/>
              <a:t>PayPal</a:t>
            </a:r>
          </a:p>
          <a:p>
            <a:pPr lvl="1"/>
            <a:r>
              <a:rPr lang="en-US" altLang="en-US" sz="2400" dirty="0" err="1"/>
              <a:t>SendGrid</a:t>
            </a:r>
            <a:r>
              <a:rPr lang="en-US" altLang="en-US" sz="2400" dirty="0"/>
              <a:t> </a:t>
            </a:r>
          </a:p>
          <a:p>
            <a:pPr lvl="1"/>
            <a:r>
              <a:rPr lang="en-US" altLang="en-US" sz="2400" dirty="0"/>
              <a:t>Twitter</a:t>
            </a:r>
            <a:endParaRPr lang="en-GB" altLang="en-US" sz="2400" dirty="0"/>
          </a:p>
          <a:p>
            <a:pPr lvl="1"/>
            <a:r>
              <a:rPr lang="en-US" altLang="en-US" sz="2400" dirty="0"/>
              <a:t>Yahoo</a:t>
            </a:r>
          </a:p>
          <a:p>
            <a:pPr lvl="1"/>
            <a:r>
              <a:rPr lang="en-US" altLang="en-US" sz="2400" dirty="0"/>
              <a:t>…</a:t>
            </a:r>
          </a:p>
          <a:p>
            <a:endParaRPr lang="en-US" alt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C6E647-C8C0-4E7E-B4AD-0C086CE6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BA145738-DF08-43CA-B7B7-87C675E14DAB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6958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26.8|8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6|56.9|23.4|33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1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C69200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6AD1B51FFACD45B62528B91A79C429" ma:contentTypeVersion="22" ma:contentTypeDescription="Create a new document." ma:contentTypeScope="" ma:versionID="42c2ad8d556055bae20c31edb15c7113">
  <xsd:schema xmlns:xsd="http://www.w3.org/2001/XMLSchema" xmlns:xs="http://www.w3.org/2001/XMLSchema" xmlns:p="http://schemas.microsoft.com/office/2006/metadata/properties" xmlns:ns1="http://schemas.microsoft.com/sharepoint/v3" xmlns:ns2="1b6a39ee-1380-4096-9882-8248104ba7f7" xmlns:ns3="4604cec2-e769-4190-9d56-5d48f74b6442" targetNamespace="http://schemas.microsoft.com/office/2006/metadata/properties" ma:root="true" ma:fieldsID="a9131ea6975c1b299e7ff181685267a6" ns1:_="" ns2:_="" ns3:_="">
    <xsd:import namespace="http://schemas.microsoft.com/sharepoint/v3"/>
    <xsd:import namespace="1b6a39ee-1380-4096-9882-8248104ba7f7"/>
    <xsd:import namespace="4604cec2-e769-4190-9d56-5d48f74b64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Comment" minOccurs="0"/>
                <xsd:element ref="ns2:lcf76f155ced4ddcb4097134ff3c332f" minOccurs="0"/>
                <xsd:element ref="ns3:TaxCatchAll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6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7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a39ee-1380-4096-9882-8248104ba7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Comment" ma:index="21" nillable="true" ma:displayName="Comment" ma:description="What was the last change abou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deec61d7-21c4-46ea-8069-5c692c33a4c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_Flow_SignoffStatus" ma:index="25" nillable="true" ma:displayName="Sign-off status" ma:internalName="Sign_x002d_off_x0020_status">
      <xsd:simpleType>
        <xsd:restriction base="dms:Text"/>
      </xsd:simpleType>
    </xsd:element>
    <xsd:element name="MediaServiceObjectDetectorVersions" ma:index="28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4cec2-e769-4190-9d56-5d48f74b644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943aed9-ec56-40d8-95cb-c4327e5e8870}" ma:internalName="TaxCatchAll" ma:showField="CatchAllData" ma:web="4604cec2-e769-4190-9d56-5d48f74b64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1b6a39ee-1380-4096-9882-8248104ba7f7" xsi:nil="true"/>
    <_Flow_SignoffStatus xmlns="1b6a39ee-1380-4096-9882-8248104ba7f7" xsi:nil="true"/>
    <TaxCatchAll xmlns="4604cec2-e769-4190-9d56-5d48f74b6442" xsi:nil="true"/>
    <lcf76f155ced4ddcb4097134ff3c332f xmlns="1b6a39ee-1380-4096-9882-8248104ba7f7">
      <Terms xmlns="http://schemas.microsoft.com/office/infopath/2007/PartnerControls"/>
    </lcf76f155ced4ddcb4097134ff3c332f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5BD3A6-9149-4CAA-8F2A-9796D46B1DC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b6a39ee-1380-4096-9882-8248104ba7f7"/>
    <ds:schemaRef ds:uri="4604cec2-e769-4190-9d56-5d48f74b64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0500A8-E7AE-4830-8E62-92DFBD0FE5E8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elements/1.1/"/>
    <ds:schemaRef ds:uri="1b6a39ee-1380-4096-9882-8248104ba7f7"/>
    <ds:schemaRef ds:uri="http://purl.org/dc/dcmitype/"/>
    <ds:schemaRef ds:uri="http://schemas.microsoft.com/office/infopath/2007/PartnerControls"/>
    <ds:schemaRef ds:uri="4604cec2-e769-4190-9d56-5d48f74b6442"/>
    <ds:schemaRef ds:uri="http://schemas.microsoft.com/office/2006/metadata/propertie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3E2A97-4B8E-4896-BC36-2586CAE2BA7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1e756f9c-e3e7-4810-90da-ea6bfb97c434}" enabled="1" method="Privileged" siteId="{c98a79ca-5a9a-4791-a243-f06afd67464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8751</TotalTime>
  <Words>1824</Words>
  <Application>Microsoft Office PowerPoint</Application>
  <PresentationFormat>On-screen Show (4:3)</PresentationFormat>
  <Paragraphs>256</Paragraphs>
  <Slides>18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Arial</vt:lpstr>
      <vt:lpstr>Courier New</vt:lpstr>
      <vt:lpstr>Tahoma</vt:lpstr>
      <vt:lpstr>Times New Roman</vt:lpstr>
      <vt:lpstr>Wingdings</vt:lpstr>
      <vt:lpstr>Blends</vt:lpstr>
      <vt:lpstr>REST APIs JSON Data Format</vt:lpstr>
      <vt:lpstr>Module Outline</vt:lpstr>
      <vt:lpstr>REST APIs </vt:lpstr>
      <vt:lpstr>What is REST?</vt:lpstr>
      <vt:lpstr>REST Architectural Style</vt:lpstr>
      <vt:lpstr>REST Architectural Style</vt:lpstr>
      <vt:lpstr>REST Operations</vt:lpstr>
      <vt:lpstr>Some of REST Characteristics</vt:lpstr>
      <vt:lpstr>Example of RESTful API Providers</vt:lpstr>
      <vt:lpstr>JSON Data Format</vt:lpstr>
      <vt:lpstr>JSON</vt:lpstr>
      <vt:lpstr>JSON Document Example – An Array/List of Books</vt:lpstr>
      <vt:lpstr>JSON Example of A Customer Order</vt:lpstr>
      <vt:lpstr>JSON – References for Self Revision</vt:lpstr>
      <vt:lpstr>JSON Syntax Rules</vt:lpstr>
      <vt:lpstr>JSON Syntax Rules - Examples</vt:lpstr>
      <vt:lpstr>Some of JSON Characteristics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Venky SHANKARARAMAN</dc:creator>
  <cp:lastModifiedBy>claudia cheong</cp:lastModifiedBy>
  <cp:revision>579</cp:revision>
  <dcterms:created xsi:type="dcterms:W3CDTF">1601-01-01T00:00:00Z</dcterms:created>
  <dcterms:modified xsi:type="dcterms:W3CDTF">2025-02-13T09:01:11Z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e756f9c-e3e7-4810-90da-ea6bfb97c434_Enabled">
    <vt:lpwstr>True</vt:lpwstr>
  </property>
  <property fmtid="{D5CDD505-2E9C-101B-9397-08002B2CF9AE}" pid="3" name="MSIP_Label_1e756f9c-e3e7-4810-90da-ea6bfb97c434_SiteId">
    <vt:lpwstr>c98a79ca-5a9a-4791-a243-f06afd67464d</vt:lpwstr>
  </property>
  <property fmtid="{D5CDD505-2E9C-101B-9397-08002B2CF9AE}" pid="4" name="MSIP_Label_1e756f9c-e3e7-4810-90da-ea6bfb97c434_Ref">
    <vt:lpwstr>https://api.informationprotection.azure.com/api/c98a79ca-5a9a-4791-a243-f06afd67464d</vt:lpwstr>
  </property>
  <property fmtid="{D5CDD505-2E9C-101B-9397-08002B2CF9AE}" pid="5" name="MSIP_Label_1e756f9c-e3e7-4810-90da-ea6bfb97c434_SetBy">
    <vt:lpwstr>venks@smu.edu.sg</vt:lpwstr>
  </property>
  <property fmtid="{D5CDD505-2E9C-101B-9397-08002B2CF9AE}" pid="6" name="MSIP_Label_1e756f9c-e3e7-4810-90da-ea6bfb97c434_SetDate">
    <vt:lpwstr>2018-01-08T14:43:56.0889668+08:00</vt:lpwstr>
  </property>
  <property fmtid="{D5CDD505-2E9C-101B-9397-08002B2CF9AE}" pid="7" name="MSIP_Label_1e756f9c-e3e7-4810-90da-ea6bfb97c434_Name">
    <vt:lpwstr>Unrestricted</vt:lpwstr>
  </property>
  <property fmtid="{D5CDD505-2E9C-101B-9397-08002B2CF9AE}" pid="8" name="MSIP_Label_1e756f9c-e3e7-4810-90da-ea6bfb97c434_Application">
    <vt:lpwstr>Microsoft Azure Information Protection</vt:lpwstr>
  </property>
  <property fmtid="{D5CDD505-2E9C-101B-9397-08002B2CF9AE}" pid="9" name="MSIP_Label_1e756f9c-e3e7-4810-90da-ea6bfb97c434_Extended_MSFT_Method">
    <vt:lpwstr>Manual</vt:lpwstr>
  </property>
  <property fmtid="{D5CDD505-2E9C-101B-9397-08002B2CF9AE}" pid="10" name="Sensitivity">
    <vt:lpwstr>Unrestricted</vt:lpwstr>
  </property>
  <property fmtid="{D5CDD505-2E9C-101B-9397-08002B2CF9AE}" pid="11" name="ContentTypeId">
    <vt:lpwstr>0x0101000C6AD1B51FFACD45B62528B91A79C429</vt:lpwstr>
  </property>
  <property fmtid="{D5CDD505-2E9C-101B-9397-08002B2CF9AE}" pid="12" name="MediaServiceImageTags">
    <vt:lpwstr/>
  </property>
</Properties>
</file>