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34"/>
  </p:notesMasterIdLst>
  <p:sldIdLst>
    <p:sldId id="319" r:id="rId5"/>
    <p:sldId id="433" r:id="rId6"/>
    <p:sldId id="467" r:id="rId7"/>
    <p:sldId id="389" r:id="rId8"/>
    <p:sldId id="392" r:id="rId9"/>
    <p:sldId id="393" r:id="rId10"/>
    <p:sldId id="422" r:id="rId11"/>
    <p:sldId id="394" r:id="rId12"/>
    <p:sldId id="395" r:id="rId13"/>
    <p:sldId id="423" r:id="rId14"/>
    <p:sldId id="398" r:id="rId15"/>
    <p:sldId id="399" r:id="rId16"/>
    <p:sldId id="400" r:id="rId17"/>
    <p:sldId id="397" r:id="rId18"/>
    <p:sldId id="403" r:id="rId19"/>
    <p:sldId id="404" r:id="rId20"/>
    <p:sldId id="405" r:id="rId21"/>
    <p:sldId id="424" r:id="rId22"/>
    <p:sldId id="425" r:id="rId23"/>
    <p:sldId id="401" r:id="rId24"/>
    <p:sldId id="408" r:id="rId25"/>
    <p:sldId id="426" r:id="rId26"/>
    <p:sldId id="410" r:id="rId27"/>
    <p:sldId id="411" r:id="rId28"/>
    <p:sldId id="475" r:id="rId29"/>
    <p:sldId id="413" r:id="rId30"/>
    <p:sldId id="476" r:id="rId31"/>
    <p:sldId id="371" r:id="rId32"/>
    <p:sldId id="41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200"/>
    <a:srgbClr val="0000CC"/>
    <a:srgbClr val="DDDDDD"/>
    <a:srgbClr val="CC00FF"/>
    <a:srgbClr val="7AC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75410" autoAdjust="0"/>
  </p:normalViewPr>
  <p:slideViewPr>
    <p:cSldViewPr showGuides="1">
      <p:cViewPr varScale="1">
        <p:scale>
          <a:sx n="52" d="100"/>
          <a:sy n="52" d="100"/>
        </p:scale>
        <p:origin x="1896" y="60"/>
      </p:cViewPr>
      <p:guideLst>
        <p:guide orient="horz" pos="768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67C1D344-50A1-4798-B980-67D8421F7236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4542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7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6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347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039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21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00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46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2772D4-1F41-4651-924B-33EC81F568E3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0245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8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CD109C-1E68-4400-8CAC-2DF63CAB1280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974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2772D4-1F41-4651-924B-33EC81F568E3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93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Routing: helps to decouple clients from the (micro)service URLs, so that it will</a:t>
            </a:r>
            <a:r>
              <a:rPr lang="en-SG" baseline="0" dirty="0"/>
              <a:t> be easier to change the (micro)service URLs when the enterprise solution evolves.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56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75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2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225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6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9421CA8-AA22-4C34-91F6-5642DD07A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17" descr="FOS_H">
            <a:extLst>
              <a:ext uri="{FF2B5EF4-FFF2-40B4-BE49-F238E27FC236}">
                <a16:creationId xmlns:a16="http://schemas.microsoft.com/office/drawing/2014/main" id="{6607D693-736B-48A8-A8FB-984BE57F29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146" y="392782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3D2736-1B77-4EAF-B53F-820A2C9C69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656" t="18045" r="80741" b="18222"/>
          <a:stretch/>
        </p:blipFill>
        <p:spPr>
          <a:xfrm>
            <a:off x="607904" y="467576"/>
            <a:ext cx="2222887" cy="7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638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8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8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6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 descr="FOS_H">
            <a:extLst>
              <a:ext uri="{FF2B5EF4-FFF2-40B4-BE49-F238E27FC236}">
                <a16:creationId xmlns:a16="http://schemas.microsoft.com/office/drawing/2014/main" id="{0F74EBE2-6B76-4B8F-9ACA-A2A1469A04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334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656352-A45F-4CD5-95EC-7E15D01003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656" t="18045" r="80741" b="18222"/>
          <a:stretch/>
        </p:blipFill>
        <p:spPr>
          <a:xfrm>
            <a:off x="40024" y="6400357"/>
            <a:ext cx="695267" cy="235090"/>
          </a:xfrm>
          <a:prstGeom prst="rect">
            <a:avLst/>
          </a:prstGeom>
        </p:spPr>
      </p:pic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800" b="0">
              <a:solidFill>
                <a:srgbClr val="115DA3"/>
              </a:solidFill>
              <a:latin typeface="Arial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ESD-IS213</a:t>
            </a:r>
          </a:p>
        </p:txBody>
      </p:sp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26AFF1DD-985B-4089-8045-472CB1C3ED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288" y="2564418"/>
            <a:ext cx="8510587" cy="892552"/>
          </a:xfrm>
        </p:spPr>
        <p:txBody>
          <a:bodyPr/>
          <a:lstStyle/>
          <a:p>
            <a:pPr eaLnBrk="1" hangingPunct="1"/>
            <a:r>
              <a:rPr lang="en-SG" dirty="0"/>
              <a:t>API Gateway</a:t>
            </a:r>
            <a:br>
              <a:rPr lang="en-SG" dirty="0"/>
            </a:br>
            <a:r>
              <a:rPr lang="en-SG" sz="2400" dirty="0"/>
              <a:t>---Case Study</a:t>
            </a:r>
            <a:endParaRPr lang="en-GB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 Load Balancing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1" y="990600"/>
          <a:ext cx="8839200" cy="4953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46562">
                  <a:extLst>
                    <a:ext uri="{9D8B030D-6E8A-4147-A177-3AD203B41FA5}">
                      <a16:colId xmlns:a16="http://schemas.microsoft.com/office/drawing/2014/main" val="2113112600"/>
                    </a:ext>
                  </a:extLst>
                </a:gridCol>
                <a:gridCol w="7692638">
                  <a:extLst>
                    <a:ext uri="{9D8B030D-6E8A-4147-A177-3AD203B41FA5}">
                      <a16:colId xmlns:a16="http://schemas.microsoft.com/office/drawing/2014/main" val="1914557346"/>
                    </a:ext>
                  </a:extLst>
                </a:gridCol>
              </a:tblGrid>
              <a:tr h="9025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Benefits (if any) of the option versus the other</a:t>
                      </a:r>
                      <a:endParaRPr lang="en-SG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292226"/>
                  </a:ext>
                </a:extLst>
              </a:tr>
              <a:tr h="2025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8537670"/>
                  </a:ext>
                </a:extLst>
              </a:tr>
              <a:tr h="2025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2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8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33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 dirty="0"/>
              <a:t>Security Enforcement in Clients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stCxn id="64" idx="1"/>
            <a:endCxn id="72" idx="3"/>
          </p:cNvCxnSpPr>
          <p:nvPr/>
        </p:nvCxnSpPr>
        <p:spPr bwMode="auto">
          <a:xfrm rot="10800000" flipV="1">
            <a:off x="6102957" y="776225"/>
            <a:ext cx="895808" cy="208553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stCxn id="37" idx="1"/>
            <a:endCxn id="76" idx="3"/>
          </p:cNvCxnSpPr>
          <p:nvPr/>
        </p:nvCxnSpPr>
        <p:spPr bwMode="auto">
          <a:xfrm rot="10800000" flipV="1">
            <a:off x="6286839" y="1779937"/>
            <a:ext cx="703284" cy="12519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stCxn id="48" idx="1"/>
            <a:endCxn id="75" idx="3"/>
          </p:cNvCxnSpPr>
          <p:nvPr/>
        </p:nvCxnSpPr>
        <p:spPr bwMode="auto">
          <a:xfrm rot="10800000" flipV="1">
            <a:off x="6389426" y="2781033"/>
            <a:ext cx="612298" cy="44831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stCxn id="5" idx="1"/>
            <a:endCxn id="73" idx="3"/>
          </p:cNvCxnSpPr>
          <p:nvPr/>
        </p:nvCxnSpPr>
        <p:spPr bwMode="auto">
          <a:xfrm rot="10800000">
            <a:off x="6386777" y="3517819"/>
            <a:ext cx="611988" cy="5503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stCxn id="16" idx="1"/>
            <a:endCxn id="77" idx="3"/>
          </p:cNvCxnSpPr>
          <p:nvPr/>
        </p:nvCxnSpPr>
        <p:spPr bwMode="auto">
          <a:xfrm rot="10800000">
            <a:off x="6284206" y="3728483"/>
            <a:ext cx="712056" cy="13431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stCxn id="25" idx="1"/>
            <a:endCxn id="74" idx="3"/>
          </p:cNvCxnSpPr>
          <p:nvPr/>
        </p:nvCxnSpPr>
        <p:spPr bwMode="auto">
          <a:xfrm rot="10800000">
            <a:off x="6102387" y="3887668"/>
            <a:ext cx="896379" cy="219530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urved Connector 118"/>
          <p:cNvCxnSpPr>
            <a:stCxn id="118" idx="1"/>
            <a:endCxn id="93" idx="3"/>
          </p:cNvCxnSpPr>
          <p:nvPr/>
        </p:nvCxnSpPr>
        <p:spPr bwMode="auto">
          <a:xfrm rot="10800000" flipV="1">
            <a:off x="2298701" y="2861764"/>
            <a:ext cx="3053696" cy="11633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urved Connector 119"/>
          <p:cNvCxnSpPr>
            <a:stCxn id="128" idx="1"/>
            <a:endCxn id="97" idx="3"/>
          </p:cNvCxnSpPr>
          <p:nvPr/>
        </p:nvCxnSpPr>
        <p:spPr bwMode="auto">
          <a:xfrm rot="10800000" flipV="1">
            <a:off x="2482583" y="3028674"/>
            <a:ext cx="2689342" cy="11665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urved Connector 120"/>
          <p:cNvCxnSpPr>
            <a:stCxn id="127" idx="1"/>
            <a:endCxn id="96" idx="3"/>
          </p:cNvCxnSpPr>
          <p:nvPr/>
        </p:nvCxnSpPr>
        <p:spPr bwMode="auto">
          <a:xfrm rot="10800000" flipV="1">
            <a:off x="2585171" y="3233746"/>
            <a:ext cx="2486817" cy="115895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stCxn id="125" idx="1"/>
            <a:endCxn id="94" idx="3"/>
          </p:cNvCxnSpPr>
          <p:nvPr/>
        </p:nvCxnSpPr>
        <p:spPr bwMode="auto">
          <a:xfrm rot="10800000" flipV="1">
            <a:off x="2582521" y="3514530"/>
            <a:ext cx="2489466" cy="11666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129" idx="1"/>
            <a:endCxn id="98" idx="3"/>
          </p:cNvCxnSpPr>
          <p:nvPr/>
        </p:nvCxnSpPr>
        <p:spPr bwMode="auto">
          <a:xfrm rot="10800000" flipV="1">
            <a:off x="2479951" y="3722330"/>
            <a:ext cx="2691975" cy="116950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126" idx="1"/>
            <a:endCxn id="95" idx="3"/>
          </p:cNvCxnSpPr>
          <p:nvPr/>
        </p:nvCxnSpPr>
        <p:spPr bwMode="auto">
          <a:xfrm rot="10800000" flipV="1">
            <a:off x="2298131" y="3879175"/>
            <a:ext cx="3054267" cy="117185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31" name="Group 13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32" name="Rounded Rectangle 13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41" name="Curved Connector 140"/>
          <p:cNvCxnSpPr>
            <a:stCxn id="118" idx="1"/>
            <a:endCxn id="132" idx="3"/>
          </p:cNvCxnSpPr>
          <p:nvPr/>
        </p:nvCxnSpPr>
        <p:spPr bwMode="auto">
          <a:xfrm rot="10800000">
            <a:off x="2301781" y="1450905"/>
            <a:ext cx="3050617" cy="14108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Curved Connector 141"/>
          <p:cNvCxnSpPr>
            <a:stCxn id="128" idx="1"/>
            <a:endCxn id="136" idx="3"/>
          </p:cNvCxnSpPr>
          <p:nvPr/>
        </p:nvCxnSpPr>
        <p:spPr bwMode="auto">
          <a:xfrm rot="10800000">
            <a:off x="2485663" y="1621050"/>
            <a:ext cx="2686263" cy="14076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Curved Connector 142"/>
          <p:cNvCxnSpPr>
            <a:stCxn id="127" idx="1"/>
            <a:endCxn id="135" idx="3"/>
          </p:cNvCxnSpPr>
          <p:nvPr/>
        </p:nvCxnSpPr>
        <p:spPr bwMode="auto">
          <a:xfrm rot="10800000">
            <a:off x="2588249" y="1818485"/>
            <a:ext cx="2483738" cy="14152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Curved Connector 143"/>
          <p:cNvCxnSpPr>
            <a:stCxn id="125" idx="1"/>
            <a:endCxn id="133" idx="3"/>
          </p:cNvCxnSpPr>
          <p:nvPr/>
        </p:nvCxnSpPr>
        <p:spPr bwMode="auto">
          <a:xfrm rot="10800000">
            <a:off x="2585601" y="2106960"/>
            <a:ext cx="2486387" cy="14075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Curved Connector 144"/>
          <p:cNvCxnSpPr>
            <a:stCxn id="129" idx="1"/>
            <a:endCxn id="137" idx="3"/>
          </p:cNvCxnSpPr>
          <p:nvPr/>
        </p:nvCxnSpPr>
        <p:spPr bwMode="auto">
          <a:xfrm rot="10800000">
            <a:off x="2483029" y="2317623"/>
            <a:ext cx="2688896" cy="140470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Curved Connector 145"/>
          <p:cNvCxnSpPr>
            <a:stCxn id="126" idx="1"/>
            <a:endCxn id="134" idx="3"/>
          </p:cNvCxnSpPr>
          <p:nvPr/>
        </p:nvCxnSpPr>
        <p:spPr bwMode="auto">
          <a:xfrm rot="10800000">
            <a:off x="2301209" y="2476809"/>
            <a:ext cx="3051188" cy="140236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/>
          <p:cNvGrpSpPr/>
          <p:nvPr/>
        </p:nvGrpSpPr>
        <p:grpSpPr>
          <a:xfrm>
            <a:off x="5071987" y="2755091"/>
            <a:ext cx="1317439" cy="1215791"/>
            <a:chOff x="5071987" y="2755091"/>
            <a:chExt cx="1317439" cy="1215791"/>
          </a:xfrm>
        </p:grpSpPr>
        <p:grpSp>
          <p:nvGrpSpPr>
            <p:cNvPr id="55" name="Group 54"/>
            <p:cNvGrpSpPr/>
            <p:nvPr/>
          </p:nvGrpSpPr>
          <p:grpSpPr>
            <a:xfrm>
              <a:off x="5071987" y="2755091"/>
              <a:ext cx="1317439" cy="1215791"/>
              <a:chOff x="3186163" y="1395097"/>
              <a:chExt cx="1317439" cy="121579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214898" y="1395097"/>
                <a:ext cx="1288704" cy="1215791"/>
                <a:chOff x="1286259" y="1020650"/>
                <a:chExt cx="1288704" cy="1215791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1286259" y="1020650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API</a:t>
                  </a: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Gateway</a:t>
                  </a: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2209370" y="108180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2493190" y="173785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2208799" y="2107708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>
                  <a:off x="2495839" y="144938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>
                  <a:off x="2393252" y="125194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>
                  <a:off x="2390619" y="1948523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</p:grpSp>
          <p:sp>
            <p:nvSpPr>
              <p:cNvPr id="118" name="Rounded Rectangle 117"/>
              <p:cNvSpPr/>
              <p:nvPr/>
            </p:nvSpPr>
            <p:spPr bwMode="auto">
              <a:xfrm>
                <a:off x="3466573" y="145625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 bwMode="auto">
              <a:xfrm>
                <a:off x="3186163" y="2109017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>
                <a:off x="3466573" y="247366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3186163" y="1828234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>
                <a:off x="3286101" y="1623161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>
                <a:off x="3286101" y="2316818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pic>
          <p:nvPicPr>
            <p:cNvPr id="30" name="Picture 29" descr="Cogwheels Gears Racks · Free vector graphic on Pixabay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28" y="2854903"/>
              <a:ext cx="958318" cy="626900"/>
            </a:xfrm>
            <a:prstGeom prst="rect">
              <a:avLst/>
            </a:prstGeom>
          </p:spPr>
        </p:pic>
      </p:grpSp>
      <p:sp>
        <p:nvSpPr>
          <p:cNvPr id="115" name="Rounded Rectangle 114"/>
          <p:cNvSpPr/>
          <p:nvPr/>
        </p:nvSpPr>
        <p:spPr bwMode="auto">
          <a:xfrm rot="16200000">
            <a:off x="1788199" y="1815311"/>
            <a:ext cx="1145166" cy="273483"/>
          </a:xfrm>
          <a:prstGeom prst="round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Security Checks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 rot="16200000">
            <a:off x="1789278" y="4401332"/>
            <a:ext cx="1145166" cy="273483"/>
          </a:xfrm>
          <a:prstGeom prst="round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Security Checks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 dirty="0"/>
              <a:t>Security Enforcement in Services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stCxn id="64" idx="1"/>
            <a:endCxn id="72" idx="3"/>
          </p:cNvCxnSpPr>
          <p:nvPr/>
        </p:nvCxnSpPr>
        <p:spPr bwMode="auto">
          <a:xfrm rot="10800000" flipV="1">
            <a:off x="6102957" y="776225"/>
            <a:ext cx="895808" cy="208553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stCxn id="37" idx="1"/>
            <a:endCxn id="76" idx="3"/>
          </p:cNvCxnSpPr>
          <p:nvPr/>
        </p:nvCxnSpPr>
        <p:spPr bwMode="auto">
          <a:xfrm rot="10800000" flipV="1">
            <a:off x="6286839" y="1779937"/>
            <a:ext cx="703284" cy="12519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stCxn id="48" idx="1"/>
            <a:endCxn id="75" idx="3"/>
          </p:cNvCxnSpPr>
          <p:nvPr/>
        </p:nvCxnSpPr>
        <p:spPr bwMode="auto">
          <a:xfrm rot="10800000" flipV="1">
            <a:off x="6389426" y="2781033"/>
            <a:ext cx="612298" cy="44831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stCxn id="5" idx="1"/>
            <a:endCxn id="73" idx="3"/>
          </p:cNvCxnSpPr>
          <p:nvPr/>
        </p:nvCxnSpPr>
        <p:spPr bwMode="auto">
          <a:xfrm rot="10800000">
            <a:off x="6386777" y="3517819"/>
            <a:ext cx="611988" cy="5503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stCxn id="16" idx="1"/>
            <a:endCxn id="77" idx="3"/>
          </p:cNvCxnSpPr>
          <p:nvPr/>
        </p:nvCxnSpPr>
        <p:spPr bwMode="auto">
          <a:xfrm rot="10800000">
            <a:off x="6284206" y="3728483"/>
            <a:ext cx="712056" cy="13431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stCxn id="25" idx="1"/>
            <a:endCxn id="74" idx="3"/>
          </p:cNvCxnSpPr>
          <p:nvPr/>
        </p:nvCxnSpPr>
        <p:spPr bwMode="auto">
          <a:xfrm rot="10800000">
            <a:off x="6102387" y="3887668"/>
            <a:ext cx="896379" cy="219530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urved Connector 118"/>
          <p:cNvCxnSpPr>
            <a:stCxn id="118" idx="1"/>
            <a:endCxn id="93" idx="3"/>
          </p:cNvCxnSpPr>
          <p:nvPr/>
        </p:nvCxnSpPr>
        <p:spPr bwMode="auto">
          <a:xfrm rot="10800000" flipV="1">
            <a:off x="2298701" y="2861764"/>
            <a:ext cx="3053696" cy="11633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urved Connector 119"/>
          <p:cNvCxnSpPr>
            <a:stCxn id="128" idx="1"/>
            <a:endCxn id="97" idx="3"/>
          </p:cNvCxnSpPr>
          <p:nvPr/>
        </p:nvCxnSpPr>
        <p:spPr bwMode="auto">
          <a:xfrm rot="10800000" flipV="1">
            <a:off x="2482583" y="3028674"/>
            <a:ext cx="2689342" cy="11665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urved Connector 120"/>
          <p:cNvCxnSpPr>
            <a:stCxn id="127" idx="1"/>
            <a:endCxn id="96" idx="3"/>
          </p:cNvCxnSpPr>
          <p:nvPr/>
        </p:nvCxnSpPr>
        <p:spPr bwMode="auto">
          <a:xfrm rot="10800000" flipV="1">
            <a:off x="2585171" y="3233746"/>
            <a:ext cx="2486817" cy="115895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stCxn id="125" idx="1"/>
            <a:endCxn id="94" idx="3"/>
          </p:cNvCxnSpPr>
          <p:nvPr/>
        </p:nvCxnSpPr>
        <p:spPr bwMode="auto">
          <a:xfrm rot="10800000" flipV="1">
            <a:off x="2582521" y="3514530"/>
            <a:ext cx="2489466" cy="11666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129" idx="1"/>
            <a:endCxn id="98" idx="3"/>
          </p:cNvCxnSpPr>
          <p:nvPr/>
        </p:nvCxnSpPr>
        <p:spPr bwMode="auto">
          <a:xfrm rot="10800000" flipV="1">
            <a:off x="2479951" y="3722330"/>
            <a:ext cx="2691975" cy="116950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126" idx="1"/>
            <a:endCxn id="95" idx="3"/>
          </p:cNvCxnSpPr>
          <p:nvPr/>
        </p:nvCxnSpPr>
        <p:spPr bwMode="auto">
          <a:xfrm rot="10800000" flipV="1">
            <a:off x="2298131" y="3879175"/>
            <a:ext cx="3054267" cy="117185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31" name="Group 13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32" name="Rounded Rectangle 13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41" name="Curved Connector 140"/>
          <p:cNvCxnSpPr>
            <a:stCxn id="118" idx="1"/>
            <a:endCxn id="132" idx="3"/>
          </p:cNvCxnSpPr>
          <p:nvPr/>
        </p:nvCxnSpPr>
        <p:spPr bwMode="auto">
          <a:xfrm rot="10800000">
            <a:off x="2301781" y="1450905"/>
            <a:ext cx="3050617" cy="14108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Curved Connector 141"/>
          <p:cNvCxnSpPr>
            <a:stCxn id="128" idx="1"/>
            <a:endCxn id="136" idx="3"/>
          </p:cNvCxnSpPr>
          <p:nvPr/>
        </p:nvCxnSpPr>
        <p:spPr bwMode="auto">
          <a:xfrm rot="10800000">
            <a:off x="2485663" y="1621050"/>
            <a:ext cx="2686263" cy="14076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Curved Connector 142"/>
          <p:cNvCxnSpPr>
            <a:stCxn id="127" idx="1"/>
            <a:endCxn id="135" idx="3"/>
          </p:cNvCxnSpPr>
          <p:nvPr/>
        </p:nvCxnSpPr>
        <p:spPr bwMode="auto">
          <a:xfrm rot="10800000">
            <a:off x="2588249" y="1818485"/>
            <a:ext cx="2483738" cy="14152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Curved Connector 143"/>
          <p:cNvCxnSpPr>
            <a:stCxn id="125" idx="1"/>
            <a:endCxn id="133" idx="3"/>
          </p:cNvCxnSpPr>
          <p:nvPr/>
        </p:nvCxnSpPr>
        <p:spPr bwMode="auto">
          <a:xfrm rot="10800000">
            <a:off x="2585601" y="2106960"/>
            <a:ext cx="2486387" cy="14075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Curved Connector 144"/>
          <p:cNvCxnSpPr>
            <a:stCxn id="129" idx="1"/>
            <a:endCxn id="137" idx="3"/>
          </p:cNvCxnSpPr>
          <p:nvPr/>
        </p:nvCxnSpPr>
        <p:spPr bwMode="auto">
          <a:xfrm rot="10800000">
            <a:off x="2483029" y="2317623"/>
            <a:ext cx="2688896" cy="140470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Curved Connector 145"/>
          <p:cNvCxnSpPr>
            <a:stCxn id="126" idx="1"/>
            <a:endCxn id="134" idx="3"/>
          </p:cNvCxnSpPr>
          <p:nvPr/>
        </p:nvCxnSpPr>
        <p:spPr bwMode="auto">
          <a:xfrm rot="10800000">
            <a:off x="2301209" y="2476809"/>
            <a:ext cx="3051188" cy="140236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/>
          <p:cNvGrpSpPr/>
          <p:nvPr/>
        </p:nvGrpSpPr>
        <p:grpSpPr>
          <a:xfrm>
            <a:off x="5071987" y="2755091"/>
            <a:ext cx="1317439" cy="1215791"/>
            <a:chOff x="5071987" y="2755091"/>
            <a:chExt cx="1317439" cy="1215791"/>
          </a:xfrm>
        </p:grpSpPr>
        <p:grpSp>
          <p:nvGrpSpPr>
            <p:cNvPr id="55" name="Group 54"/>
            <p:cNvGrpSpPr/>
            <p:nvPr/>
          </p:nvGrpSpPr>
          <p:grpSpPr>
            <a:xfrm>
              <a:off x="5071987" y="2755091"/>
              <a:ext cx="1317439" cy="1215791"/>
              <a:chOff x="3186163" y="1395097"/>
              <a:chExt cx="1317439" cy="121579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214898" y="1395097"/>
                <a:ext cx="1288704" cy="1215791"/>
                <a:chOff x="1286259" y="1020650"/>
                <a:chExt cx="1288704" cy="1215791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1286259" y="1020650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API</a:t>
                  </a: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Gateway</a:t>
                  </a: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2209370" y="108180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2493190" y="173785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2208799" y="2107708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>
                  <a:off x="2495839" y="144938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>
                  <a:off x="2393252" y="125194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>
                  <a:off x="2390619" y="1948523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</p:grpSp>
          <p:sp>
            <p:nvSpPr>
              <p:cNvPr id="118" name="Rounded Rectangle 117"/>
              <p:cNvSpPr/>
              <p:nvPr/>
            </p:nvSpPr>
            <p:spPr bwMode="auto">
              <a:xfrm>
                <a:off x="3466573" y="145625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 bwMode="auto">
              <a:xfrm>
                <a:off x="3186163" y="2109017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>
                <a:off x="3466573" y="247366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3186163" y="1828234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>
                <a:off x="3286101" y="1623161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>
                <a:off x="3286101" y="2316818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pic>
          <p:nvPicPr>
            <p:cNvPr id="30" name="Picture 29" descr="Cogwheels Gears Racks · Free vector graphic on Pixabay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28" y="2854903"/>
              <a:ext cx="958318" cy="626900"/>
            </a:xfrm>
            <a:prstGeom prst="rect">
              <a:avLst/>
            </a:prstGeom>
          </p:spPr>
        </p:pic>
      </p:grpSp>
      <p:sp>
        <p:nvSpPr>
          <p:cNvPr id="115" name="Rounded Rectangle 114"/>
          <p:cNvSpPr/>
          <p:nvPr/>
        </p:nvSpPr>
        <p:spPr bwMode="auto">
          <a:xfrm rot="16200000">
            <a:off x="7070830" y="620966"/>
            <a:ext cx="669922" cy="321757"/>
          </a:xfrm>
          <a:prstGeom prst="round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Security Checks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48" name="Rounded Rectangle 147"/>
          <p:cNvSpPr/>
          <p:nvPr/>
        </p:nvSpPr>
        <p:spPr bwMode="auto">
          <a:xfrm rot="16200000">
            <a:off x="7065663" y="1615313"/>
            <a:ext cx="669922" cy="321757"/>
          </a:xfrm>
          <a:prstGeom prst="round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Security Checks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 bwMode="auto">
          <a:xfrm rot="16200000">
            <a:off x="7070829" y="2607622"/>
            <a:ext cx="669922" cy="321757"/>
          </a:xfrm>
          <a:prstGeom prst="round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Security Checks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 bwMode="auto">
          <a:xfrm rot="16200000">
            <a:off x="7065663" y="3903388"/>
            <a:ext cx="669922" cy="321757"/>
          </a:xfrm>
          <a:prstGeom prst="round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Security Checks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 bwMode="auto">
          <a:xfrm rot="16200000">
            <a:off x="7065664" y="4935559"/>
            <a:ext cx="669922" cy="321757"/>
          </a:xfrm>
          <a:prstGeom prst="round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Security Checks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 bwMode="auto">
          <a:xfrm rot="16200000">
            <a:off x="7065663" y="5922094"/>
            <a:ext cx="669922" cy="321757"/>
          </a:xfrm>
          <a:prstGeom prst="round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Security Checks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48" grpId="0" animBg="1"/>
      <p:bldP spid="149" grpId="0" animBg="1"/>
      <p:bldP spid="150" grpId="0" animBg="1"/>
      <p:bldP spid="151" grpId="0" animBg="1"/>
      <p:bldP spid="1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 dirty="0"/>
              <a:t>Security Enforcement via an API Gateway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stCxn id="64" idx="1"/>
            <a:endCxn id="72" idx="3"/>
          </p:cNvCxnSpPr>
          <p:nvPr/>
        </p:nvCxnSpPr>
        <p:spPr bwMode="auto">
          <a:xfrm rot="10800000" flipV="1">
            <a:off x="6102957" y="776225"/>
            <a:ext cx="895808" cy="208553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stCxn id="37" idx="1"/>
            <a:endCxn id="76" idx="3"/>
          </p:cNvCxnSpPr>
          <p:nvPr/>
        </p:nvCxnSpPr>
        <p:spPr bwMode="auto">
          <a:xfrm rot="10800000" flipV="1">
            <a:off x="6286839" y="1779937"/>
            <a:ext cx="703284" cy="12519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stCxn id="48" idx="1"/>
            <a:endCxn id="75" idx="3"/>
          </p:cNvCxnSpPr>
          <p:nvPr/>
        </p:nvCxnSpPr>
        <p:spPr bwMode="auto">
          <a:xfrm rot="10800000" flipV="1">
            <a:off x="6389426" y="2781033"/>
            <a:ext cx="612298" cy="44831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stCxn id="5" idx="1"/>
            <a:endCxn id="73" idx="3"/>
          </p:cNvCxnSpPr>
          <p:nvPr/>
        </p:nvCxnSpPr>
        <p:spPr bwMode="auto">
          <a:xfrm rot="10800000">
            <a:off x="6386777" y="3517819"/>
            <a:ext cx="611988" cy="5503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stCxn id="16" idx="1"/>
            <a:endCxn id="77" idx="3"/>
          </p:cNvCxnSpPr>
          <p:nvPr/>
        </p:nvCxnSpPr>
        <p:spPr bwMode="auto">
          <a:xfrm rot="10800000">
            <a:off x="6284206" y="3728483"/>
            <a:ext cx="712056" cy="13431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stCxn id="25" idx="1"/>
            <a:endCxn id="74" idx="3"/>
          </p:cNvCxnSpPr>
          <p:nvPr/>
        </p:nvCxnSpPr>
        <p:spPr bwMode="auto">
          <a:xfrm rot="10800000">
            <a:off x="6102387" y="3887668"/>
            <a:ext cx="896379" cy="219530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urved Connector 118"/>
          <p:cNvCxnSpPr>
            <a:stCxn id="118" idx="1"/>
            <a:endCxn id="93" idx="3"/>
          </p:cNvCxnSpPr>
          <p:nvPr/>
        </p:nvCxnSpPr>
        <p:spPr bwMode="auto">
          <a:xfrm rot="10800000" flipV="1">
            <a:off x="2298701" y="2861764"/>
            <a:ext cx="3053696" cy="11633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urved Connector 119"/>
          <p:cNvCxnSpPr>
            <a:stCxn id="128" idx="1"/>
            <a:endCxn id="97" idx="3"/>
          </p:cNvCxnSpPr>
          <p:nvPr/>
        </p:nvCxnSpPr>
        <p:spPr bwMode="auto">
          <a:xfrm rot="10800000" flipV="1">
            <a:off x="2482583" y="3028674"/>
            <a:ext cx="2689342" cy="11665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urved Connector 120"/>
          <p:cNvCxnSpPr>
            <a:stCxn id="127" idx="1"/>
            <a:endCxn id="96" idx="3"/>
          </p:cNvCxnSpPr>
          <p:nvPr/>
        </p:nvCxnSpPr>
        <p:spPr bwMode="auto">
          <a:xfrm rot="10800000" flipV="1">
            <a:off x="2585171" y="3233746"/>
            <a:ext cx="2486817" cy="115895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stCxn id="125" idx="1"/>
            <a:endCxn id="94" idx="3"/>
          </p:cNvCxnSpPr>
          <p:nvPr/>
        </p:nvCxnSpPr>
        <p:spPr bwMode="auto">
          <a:xfrm rot="10800000" flipV="1">
            <a:off x="2582521" y="3514530"/>
            <a:ext cx="2489466" cy="11666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129" idx="1"/>
            <a:endCxn id="98" idx="3"/>
          </p:cNvCxnSpPr>
          <p:nvPr/>
        </p:nvCxnSpPr>
        <p:spPr bwMode="auto">
          <a:xfrm rot="10800000" flipV="1">
            <a:off x="2479951" y="3722330"/>
            <a:ext cx="2691975" cy="116950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126" idx="1"/>
            <a:endCxn id="95" idx="3"/>
          </p:cNvCxnSpPr>
          <p:nvPr/>
        </p:nvCxnSpPr>
        <p:spPr bwMode="auto">
          <a:xfrm rot="10800000" flipV="1">
            <a:off x="2298131" y="3879175"/>
            <a:ext cx="3054267" cy="117185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31" name="Group 13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32" name="Rounded Rectangle 13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41" name="Curved Connector 140"/>
          <p:cNvCxnSpPr>
            <a:stCxn id="118" idx="1"/>
            <a:endCxn id="132" idx="3"/>
          </p:cNvCxnSpPr>
          <p:nvPr/>
        </p:nvCxnSpPr>
        <p:spPr bwMode="auto">
          <a:xfrm rot="10800000">
            <a:off x="2301781" y="1450905"/>
            <a:ext cx="3050617" cy="14108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Curved Connector 141"/>
          <p:cNvCxnSpPr>
            <a:stCxn id="128" idx="1"/>
            <a:endCxn id="136" idx="3"/>
          </p:cNvCxnSpPr>
          <p:nvPr/>
        </p:nvCxnSpPr>
        <p:spPr bwMode="auto">
          <a:xfrm rot="10800000">
            <a:off x="2485663" y="1621050"/>
            <a:ext cx="2686263" cy="14076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Curved Connector 142"/>
          <p:cNvCxnSpPr>
            <a:stCxn id="127" idx="1"/>
            <a:endCxn id="135" idx="3"/>
          </p:cNvCxnSpPr>
          <p:nvPr/>
        </p:nvCxnSpPr>
        <p:spPr bwMode="auto">
          <a:xfrm rot="10800000">
            <a:off x="2588249" y="1818485"/>
            <a:ext cx="2483738" cy="14152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Curved Connector 143"/>
          <p:cNvCxnSpPr>
            <a:stCxn id="125" idx="1"/>
            <a:endCxn id="133" idx="3"/>
          </p:cNvCxnSpPr>
          <p:nvPr/>
        </p:nvCxnSpPr>
        <p:spPr bwMode="auto">
          <a:xfrm rot="10800000">
            <a:off x="2585601" y="2106960"/>
            <a:ext cx="2486387" cy="14075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Curved Connector 144"/>
          <p:cNvCxnSpPr>
            <a:stCxn id="129" idx="1"/>
            <a:endCxn id="137" idx="3"/>
          </p:cNvCxnSpPr>
          <p:nvPr/>
        </p:nvCxnSpPr>
        <p:spPr bwMode="auto">
          <a:xfrm rot="10800000">
            <a:off x="2483029" y="2317623"/>
            <a:ext cx="2688896" cy="140470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Curved Connector 145"/>
          <p:cNvCxnSpPr>
            <a:stCxn id="126" idx="1"/>
            <a:endCxn id="134" idx="3"/>
          </p:cNvCxnSpPr>
          <p:nvPr/>
        </p:nvCxnSpPr>
        <p:spPr bwMode="auto">
          <a:xfrm rot="10800000">
            <a:off x="2301209" y="2476809"/>
            <a:ext cx="3051188" cy="140236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/>
          <p:cNvGrpSpPr/>
          <p:nvPr/>
        </p:nvGrpSpPr>
        <p:grpSpPr>
          <a:xfrm>
            <a:off x="5071987" y="2755091"/>
            <a:ext cx="1317439" cy="1215791"/>
            <a:chOff x="5071987" y="2755091"/>
            <a:chExt cx="1317439" cy="1215791"/>
          </a:xfrm>
        </p:grpSpPr>
        <p:grpSp>
          <p:nvGrpSpPr>
            <p:cNvPr id="55" name="Group 54"/>
            <p:cNvGrpSpPr/>
            <p:nvPr/>
          </p:nvGrpSpPr>
          <p:grpSpPr>
            <a:xfrm>
              <a:off x="5071987" y="2755091"/>
              <a:ext cx="1317439" cy="1215791"/>
              <a:chOff x="3186163" y="1395097"/>
              <a:chExt cx="1317439" cy="121579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214898" y="1395097"/>
                <a:ext cx="1288704" cy="1215791"/>
                <a:chOff x="1286259" y="1020650"/>
                <a:chExt cx="1288704" cy="1215791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1286259" y="1020650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API</a:t>
                  </a: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Gateway</a:t>
                  </a: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2209370" y="108180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2493190" y="173785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2208799" y="2107708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>
                  <a:off x="2495839" y="144938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>
                  <a:off x="2393252" y="125194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>
                  <a:off x="2390619" y="1948523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</p:grpSp>
          <p:sp>
            <p:nvSpPr>
              <p:cNvPr id="118" name="Rounded Rectangle 117"/>
              <p:cNvSpPr/>
              <p:nvPr/>
            </p:nvSpPr>
            <p:spPr bwMode="auto">
              <a:xfrm>
                <a:off x="3466573" y="145625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 bwMode="auto">
              <a:xfrm>
                <a:off x="3186163" y="2109017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>
                <a:off x="3466573" y="247366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3186163" y="1828234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>
                <a:off x="3286101" y="1623161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>
                <a:off x="3286101" y="2316818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pic>
          <p:nvPicPr>
            <p:cNvPr id="30" name="Picture 29" descr="Cogwheels Gears Racks · Free vector graphic on Pixabay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28" y="2854903"/>
              <a:ext cx="958318" cy="626900"/>
            </a:xfrm>
            <a:prstGeom prst="rect">
              <a:avLst/>
            </a:prstGeom>
          </p:spPr>
        </p:pic>
      </p:grpSp>
      <p:sp>
        <p:nvSpPr>
          <p:cNvPr id="115" name="Rounded Rectangle 114"/>
          <p:cNvSpPr/>
          <p:nvPr/>
        </p:nvSpPr>
        <p:spPr bwMode="auto">
          <a:xfrm rot="16200000">
            <a:off x="4682767" y="3218179"/>
            <a:ext cx="1145166" cy="273483"/>
          </a:xfrm>
          <a:prstGeom prst="round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Security Checks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1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0812"/>
            <a:ext cx="9067800" cy="461665"/>
          </a:xfrm>
        </p:spPr>
        <p:txBody>
          <a:bodyPr/>
          <a:lstStyle/>
          <a:p>
            <a:r>
              <a:rPr lang="en-SG" sz="2400" dirty="0"/>
              <a:t>Exercise 3 Security Enforcement / access control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762000"/>
          <a:ext cx="8839200" cy="55827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113112600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1914557346"/>
                    </a:ext>
                  </a:extLst>
                </a:gridCol>
              </a:tblGrid>
              <a:tr h="7220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Benefits (if any) of the option versus the others</a:t>
                      </a:r>
                      <a:endParaRPr lang="en-SG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292226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8537670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2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891485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560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48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 dirty="0"/>
              <a:t>Monitoring in Clients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stCxn id="64" idx="1"/>
            <a:endCxn id="72" idx="3"/>
          </p:cNvCxnSpPr>
          <p:nvPr/>
        </p:nvCxnSpPr>
        <p:spPr bwMode="auto">
          <a:xfrm rot="10800000" flipV="1">
            <a:off x="6102957" y="776225"/>
            <a:ext cx="895808" cy="208553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stCxn id="37" idx="1"/>
            <a:endCxn id="76" idx="3"/>
          </p:cNvCxnSpPr>
          <p:nvPr/>
        </p:nvCxnSpPr>
        <p:spPr bwMode="auto">
          <a:xfrm rot="10800000" flipV="1">
            <a:off x="6286839" y="1779937"/>
            <a:ext cx="703284" cy="12519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stCxn id="48" idx="1"/>
            <a:endCxn id="75" idx="3"/>
          </p:cNvCxnSpPr>
          <p:nvPr/>
        </p:nvCxnSpPr>
        <p:spPr bwMode="auto">
          <a:xfrm rot="10800000" flipV="1">
            <a:off x="6389426" y="2781033"/>
            <a:ext cx="612298" cy="44831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stCxn id="5" idx="1"/>
            <a:endCxn id="73" idx="3"/>
          </p:cNvCxnSpPr>
          <p:nvPr/>
        </p:nvCxnSpPr>
        <p:spPr bwMode="auto">
          <a:xfrm rot="10800000">
            <a:off x="6386777" y="3517819"/>
            <a:ext cx="611988" cy="5503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stCxn id="16" idx="1"/>
            <a:endCxn id="77" idx="3"/>
          </p:cNvCxnSpPr>
          <p:nvPr/>
        </p:nvCxnSpPr>
        <p:spPr bwMode="auto">
          <a:xfrm rot="10800000">
            <a:off x="6284206" y="3728483"/>
            <a:ext cx="712056" cy="13431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stCxn id="25" idx="1"/>
            <a:endCxn id="74" idx="3"/>
          </p:cNvCxnSpPr>
          <p:nvPr/>
        </p:nvCxnSpPr>
        <p:spPr bwMode="auto">
          <a:xfrm rot="10800000">
            <a:off x="6102387" y="3887668"/>
            <a:ext cx="896379" cy="219530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urved Connector 118"/>
          <p:cNvCxnSpPr>
            <a:stCxn id="118" idx="1"/>
            <a:endCxn id="93" idx="3"/>
          </p:cNvCxnSpPr>
          <p:nvPr/>
        </p:nvCxnSpPr>
        <p:spPr bwMode="auto">
          <a:xfrm rot="10800000" flipV="1">
            <a:off x="2298701" y="2861764"/>
            <a:ext cx="3053696" cy="11633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urved Connector 119"/>
          <p:cNvCxnSpPr>
            <a:stCxn id="128" idx="1"/>
            <a:endCxn id="97" idx="3"/>
          </p:cNvCxnSpPr>
          <p:nvPr/>
        </p:nvCxnSpPr>
        <p:spPr bwMode="auto">
          <a:xfrm rot="10800000" flipV="1">
            <a:off x="2482583" y="3028674"/>
            <a:ext cx="2689342" cy="11665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urved Connector 120"/>
          <p:cNvCxnSpPr>
            <a:stCxn id="127" idx="1"/>
            <a:endCxn id="96" idx="3"/>
          </p:cNvCxnSpPr>
          <p:nvPr/>
        </p:nvCxnSpPr>
        <p:spPr bwMode="auto">
          <a:xfrm rot="10800000" flipV="1">
            <a:off x="2585171" y="3233746"/>
            <a:ext cx="2486817" cy="115895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stCxn id="125" idx="1"/>
            <a:endCxn id="94" idx="3"/>
          </p:cNvCxnSpPr>
          <p:nvPr/>
        </p:nvCxnSpPr>
        <p:spPr bwMode="auto">
          <a:xfrm rot="10800000" flipV="1">
            <a:off x="2582521" y="3514530"/>
            <a:ext cx="2489466" cy="11666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129" idx="1"/>
            <a:endCxn id="98" idx="3"/>
          </p:cNvCxnSpPr>
          <p:nvPr/>
        </p:nvCxnSpPr>
        <p:spPr bwMode="auto">
          <a:xfrm rot="10800000" flipV="1">
            <a:off x="2479951" y="3722330"/>
            <a:ext cx="2691975" cy="116950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126" idx="1"/>
            <a:endCxn id="95" idx="3"/>
          </p:cNvCxnSpPr>
          <p:nvPr/>
        </p:nvCxnSpPr>
        <p:spPr bwMode="auto">
          <a:xfrm rot="10800000" flipV="1">
            <a:off x="2298131" y="3879175"/>
            <a:ext cx="3054267" cy="117185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31" name="Group 13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32" name="Rounded Rectangle 13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41" name="Curved Connector 140"/>
          <p:cNvCxnSpPr>
            <a:stCxn id="118" idx="1"/>
            <a:endCxn id="132" idx="3"/>
          </p:cNvCxnSpPr>
          <p:nvPr/>
        </p:nvCxnSpPr>
        <p:spPr bwMode="auto">
          <a:xfrm rot="10800000">
            <a:off x="2301781" y="1450905"/>
            <a:ext cx="3050617" cy="14108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Curved Connector 141"/>
          <p:cNvCxnSpPr>
            <a:stCxn id="128" idx="1"/>
            <a:endCxn id="136" idx="3"/>
          </p:cNvCxnSpPr>
          <p:nvPr/>
        </p:nvCxnSpPr>
        <p:spPr bwMode="auto">
          <a:xfrm rot="10800000">
            <a:off x="2485663" y="1621050"/>
            <a:ext cx="2686263" cy="14076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Curved Connector 142"/>
          <p:cNvCxnSpPr>
            <a:stCxn id="127" idx="1"/>
            <a:endCxn id="135" idx="3"/>
          </p:cNvCxnSpPr>
          <p:nvPr/>
        </p:nvCxnSpPr>
        <p:spPr bwMode="auto">
          <a:xfrm rot="10800000">
            <a:off x="2588249" y="1818485"/>
            <a:ext cx="2483738" cy="14152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Curved Connector 143"/>
          <p:cNvCxnSpPr>
            <a:stCxn id="125" idx="1"/>
            <a:endCxn id="133" idx="3"/>
          </p:cNvCxnSpPr>
          <p:nvPr/>
        </p:nvCxnSpPr>
        <p:spPr bwMode="auto">
          <a:xfrm rot="10800000">
            <a:off x="2585601" y="2106960"/>
            <a:ext cx="2486387" cy="14075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Curved Connector 144"/>
          <p:cNvCxnSpPr>
            <a:stCxn id="129" idx="1"/>
            <a:endCxn id="137" idx="3"/>
          </p:cNvCxnSpPr>
          <p:nvPr/>
        </p:nvCxnSpPr>
        <p:spPr bwMode="auto">
          <a:xfrm rot="10800000">
            <a:off x="2483029" y="2317623"/>
            <a:ext cx="2688896" cy="140470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Curved Connector 145"/>
          <p:cNvCxnSpPr>
            <a:stCxn id="126" idx="1"/>
            <a:endCxn id="134" idx="3"/>
          </p:cNvCxnSpPr>
          <p:nvPr/>
        </p:nvCxnSpPr>
        <p:spPr bwMode="auto">
          <a:xfrm rot="10800000">
            <a:off x="2301209" y="2476809"/>
            <a:ext cx="3051188" cy="140236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/>
          <p:cNvGrpSpPr/>
          <p:nvPr/>
        </p:nvGrpSpPr>
        <p:grpSpPr>
          <a:xfrm>
            <a:off x="5071987" y="2755091"/>
            <a:ext cx="1317439" cy="1215791"/>
            <a:chOff x="5071987" y="2755091"/>
            <a:chExt cx="1317439" cy="1215791"/>
          </a:xfrm>
        </p:grpSpPr>
        <p:grpSp>
          <p:nvGrpSpPr>
            <p:cNvPr id="55" name="Group 54"/>
            <p:cNvGrpSpPr/>
            <p:nvPr/>
          </p:nvGrpSpPr>
          <p:grpSpPr>
            <a:xfrm>
              <a:off x="5071987" y="2755091"/>
              <a:ext cx="1317439" cy="1215791"/>
              <a:chOff x="3186163" y="1395097"/>
              <a:chExt cx="1317439" cy="121579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214898" y="1395097"/>
                <a:ext cx="1288704" cy="1215791"/>
                <a:chOff x="1286259" y="1020650"/>
                <a:chExt cx="1288704" cy="1215791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1286259" y="1020650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API</a:t>
                  </a: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Gateway</a:t>
                  </a: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2209370" y="108180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2493190" y="173785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2208799" y="2107708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>
                  <a:off x="2495839" y="144938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>
                  <a:off x="2393252" y="125194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>
                  <a:off x="2390619" y="1948523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</p:grpSp>
          <p:sp>
            <p:nvSpPr>
              <p:cNvPr id="118" name="Rounded Rectangle 117"/>
              <p:cNvSpPr/>
              <p:nvPr/>
            </p:nvSpPr>
            <p:spPr bwMode="auto">
              <a:xfrm>
                <a:off x="3466573" y="145625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 bwMode="auto">
              <a:xfrm>
                <a:off x="3186163" y="2109017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>
                <a:off x="3466573" y="247366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3186163" y="1828234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>
                <a:off x="3286101" y="1623161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>
                <a:off x="3286101" y="2316818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pic>
          <p:nvPicPr>
            <p:cNvPr id="30" name="Picture 29" descr="Cogwheels Gears Racks · Free vector graphic on Pixabay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28" y="2854903"/>
              <a:ext cx="958318" cy="626900"/>
            </a:xfrm>
            <a:prstGeom prst="rect">
              <a:avLst/>
            </a:prstGeom>
          </p:spPr>
        </p:pic>
      </p:grpSp>
      <p:sp>
        <p:nvSpPr>
          <p:cNvPr id="115" name="Rounded Rectangle 114"/>
          <p:cNvSpPr/>
          <p:nvPr/>
        </p:nvSpPr>
        <p:spPr bwMode="auto">
          <a:xfrm rot="16200000">
            <a:off x="1788199" y="1815311"/>
            <a:ext cx="1145166" cy="2734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Monitoring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 rot="16200000">
            <a:off x="1789278" y="4401332"/>
            <a:ext cx="1145166" cy="2734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Monitoring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 dirty="0"/>
              <a:t>Monitoring in Services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stCxn id="64" idx="1"/>
            <a:endCxn id="72" idx="3"/>
          </p:cNvCxnSpPr>
          <p:nvPr/>
        </p:nvCxnSpPr>
        <p:spPr bwMode="auto">
          <a:xfrm rot="10800000" flipV="1">
            <a:off x="6102957" y="776225"/>
            <a:ext cx="895808" cy="208553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stCxn id="37" idx="1"/>
            <a:endCxn id="76" idx="3"/>
          </p:cNvCxnSpPr>
          <p:nvPr/>
        </p:nvCxnSpPr>
        <p:spPr bwMode="auto">
          <a:xfrm rot="10800000" flipV="1">
            <a:off x="6286839" y="1779937"/>
            <a:ext cx="703284" cy="12519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stCxn id="48" idx="1"/>
            <a:endCxn id="75" idx="3"/>
          </p:cNvCxnSpPr>
          <p:nvPr/>
        </p:nvCxnSpPr>
        <p:spPr bwMode="auto">
          <a:xfrm rot="10800000" flipV="1">
            <a:off x="6389426" y="2781033"/>
            <a:ext cx="612298" cy="44831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stCxn id="5" idx="1"/>
            <a:endCxn id="73" idx="3"/>
          </p:cNvCxnSpPr>
          <p:nvPr/>
        </p:nvCxnSpPr>
        <p:spPr bwMode="auto">
          <a:xfrm rot="10800000">
            <a:off x="6386777" y="3517819"/>
            <a:ext cx="611988" cy="5503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stCxn id="16" idx="1"/>
            <a:endCxn id="77" idx="3"/>
          </p:cNvCxnSpPr>
          <p:nvPr/>
        </p:nvCxnSpPr>
        <p:spPr bwMode="auto">
          <a:xfrm rot="10800000">
            <a:off x="6284206" y="3728483"/>
            <a:ext cx="712056" cy="13431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stCxn id="25" idx="1"/>
            <a:endCxn id="74" idx="3"/>
          </p:cNvCxnSpPr>
          <p:nvPr/>
        </p:nvCxnSpPr>
        <p:spPr bwMode="auto">
          <a:xfrm rot="10800000">
            <a:off x="6102387" y="3887668"/>
            <a:ext cx="896379" cy="219530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urved Connector 118"/>
          <p:cNvCxnSpPr>
            <a:stCxn id="118" idx="1"/>
            <a:endCxn id="93" idx="3"/>
          </p:cNvCxnSpPr>
          <p:nvPr/>
        </p:nvCxnSpPr>
        <p:spPr bwMode="auto">
          <a:xfrm rot="10800000" flipV="1">
            <a:off x="2298701" y="2861764"/>
            <a:ext cx="3053696" cy="11633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urved Connector 119"/>
          <p:cNvCxnSpPr>
            <a:stCxn id="128" idx="1"/>
            <a:endCxn id="97" idx="3"/>
          </p:cNvCxnSpPr>
          <p:nvPr/>
        </p:nvCxnSpPr>
        <p:spPr bwMode="auto">
          <a:xfrm rot="10800000" flipV="1">
            <a:off x="2482583" y="3028674"/>
            <a:ext cx="2689342" cy="11665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urved Connector 120"/>
          <p:cNvCxnSpPr>
            <a:stCxn id="127" idx="1"/>
            <a:endCxn id="96" idx="3"/>
          </p:cNvCxnSpPr>
          <p:nvPr/>
        </p:nvCxnSpPr>
        <p:spPr bwMode="auto">
          <a:xfrm rot="10800000" flipV="1">
            <a:off x="2585171" y="3233746"/>
            <a:ext cx="2486817" cy="115895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stCxn id="125" idx="1"/>
            <a:endCxn id="94" idx="3"/>
          </p:cNvCxnSpPr>
          <p:nvPr/>
        </p:nvCxnSpPr>
        <p:spPr bwMode="auto">
          <a:xfrm rot="10800000" flipV="1">
            <a:off x="2582521" y="3514530"/>
            <a:ext cx="2489466" cy="11666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129" idx="1"/>
            <a:endCxn id="98" idx="3"/>
          </p:cNvCxnSpPr>
          <p:nvPr/>
        </p:nvCxnSpPr>
        <p:spPr bwMode="auto">
          <a:xfrm rot="10800000" flipV="1">
            <a:off x="2479951" y="3722330"/>
            <a:ext cx="2691975" cy="116950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126" idx="1"/>
            <a:endCxn id="95" idx="3"/>
          </p:cNvCxnSpPr>
          <p:nvPr/>
        </p:nvCxnSpPr>
        <p:spPr bwMode="auto">
          <a:xfrm rot="10800000" flipV="1">
            <a:off x="2298131" y="3879175"/>
            <a:ext cx="3054267" cy="117185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31" name="Group 13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32" name="Rounded Rectangle 13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41" name="Curved Connector 140"/>
          <p:cNvCxnSpPr>
            <a:stCxn id="118" idx="1"/>
            <a:endCxn id="132" idx="3"/>
          </p:cNvCxnSpPr>
          <p:nvPr/>
        </p:nvCxnSpPr>
        <p:spPr bwMode="auto">
          <a:xfrm rot="10800000">
            <a:off x="2301781" y="1450905"/>
            <a:ext cx="3050617" cy="14108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Curved Connector 141"/>
          <p:cNvCxnSpPr>
            <a:stCxn id="128" idx="1"/>
            <a:endCxn id="136" idx="3"/>
          </p:cNvCxnSpPr>
          <p:nvPr/>
        </p:nvCxnSpPr>
        <p:spPr bwMode="auto">
          <a:xfrm rot="10800000">
            <a:off x="2485663" y="1621050"/>
            <a:ext cx="2686263" cy="14076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Curved Connector 142"/>
          <p:cNvCxnSpPr>
            <a:stCxn id="127" idx="1"/>
            <a:endCxn id="135" idx="3"/>
          </p:cNvCxnSpPr>
          <p:nvPr/>
        </p:nvCxnSpPr>
        <p:spPr bwMode="auto">
          <a:xfrm rot="10800000">
            <a:off x="2588249" y="1818485"/>
            <a:ext cx="2483738" cy="14152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Curved Connector 143"/>
          <p:cNvCxnSpPr>
            <a:stCxn id="125" idx="1"/>
            <a:endCxn id="133" idx="3"/>
          </p:cNvCxnSpPr>
          <p:nvPr/>
        </p:nvCxnSpPr>
        <p:spPr bwMode="auto">
          <a:xfrm rot="10800000">
            <a:off x="2585601" y="2106960"/>
            <a:ext cx="2486387" cy="14075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Curved Connector 144"/>
          <p:cNvCxnSpPr>
            <a:stCxn id="129" idx="1"/>
            <a:endCxn id="137" idx="3"/>
          </p:cNvCxnSpPr>
          <p:nvPr/>
        </p:nvCxnSpPr>
        <p:spPr bwMode="auto">
          <a:xfrm rot="10800000">
            <a:off x="2483029" y="2317623"/>
            <a:ext cx="2688896" cy="140470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Curved Connector 145"/>
          <p:cNvCxnSpPr>
            <a:stCxn id="126" idx="1"/>
            <a:endCxn id="134" idx="3"/>
          </p:cNvCxnSpPr>
          <p:nvPr/>
        </p:nvCxnSpPr>
        <p:spPr bwMode="auto">
          <a:xfrm rot="10800000">
            <a:off x="2301209" y="2476809"/>
            <a:ext cx="3051188" cy="140236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/>
          <p:cNvGrpSpPr/>
          <p:nvPr/>
        </p:nvGrpSpPr>
        <p:grpSpPr>
          <a:xfrm>
            <a:off x="5071987" y="2755091"/>
            <a:ext cx="1317439" cy="1215791"/>
            <a:chOff x="5071987" y="2755091"/>
            <a:chExt cx="1317439" cy="1215791"/>
          </a:xfrm>
        </p:grpSpPr>
        <p:grpSp>
          <p:nvGrpSpPr>
            <p:cNvPr id="55" name="Group 54"/>
            <p:cNvGrpSpPr/>
            <p:nvPr/>
          </p:nvGrpSpPr>
          <p:grpSpPr>
            <a:xfrm>
              <a:off x="5071987" y="2755091"/>
              <a:ext cx="1317439" cy="1215791"/>
              <a:chOff x="3186163" y="1395097"/>
              <a:chExt cx="1317439" cy="121579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214898" y="1395097"/>
                <a:ext cx="1288704" cy="1215791"/>
                <a:chOff x="1286259" y="1020650"/>
                <a:chExt cx="1288704" cy="1215791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1286259" y="1020650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API</a:t>
                  </a: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Gateway</a:t>
                  </a: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2209370" y="108180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2493190" y="173785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2208799" y="2107708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>
                  <a:off x="2495839" y="144938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>
                  <a:off x="2393252" y="125194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>
                  <a:off x="2390619" y="1948523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</p:grpSp>
          <p:sp>
            <p:nvSpPr>
              <p:cNvPr id="118" name="Rounded Rectangle 117"/>
              <p:cNvSpPr/>
              <p:nvPr/>
            </p:nvSpPr>
            <p:spPr bwMode="auto">
              <a:xfrm>
                <a:off x="3466573" y="145625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 bwMode="auto">
              <a:xfrm>
                <a:off x="3186163" y="2109017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>
                <a:off x="3466573" y="247366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3186163" y="1828234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>
                <a:off x="3286101" y="1623161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>
                <a:off x="3286101" y="2316818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pic>
          <p:nvPicPr>
            <p:cNvPr id="30" name="Picture 29" descr="Cogwheels Gears Racks · Free vector graphic on Pixabay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28" y="2854903"/>
              <a:ext cx="958318" cy="626900"/>
            </a:xfrm>
            <a:prstGeom prst="rect">
              <a:avLst/>
            </a:prstGeom>
          </p:spPr>
        </p:pic>
      </p:grpSp>
      <p:sp>
        <p:nvSpPr>
          <p:cNvPr id="115" name="Rounded Rectangle 114"/>
          <p:cNvSpPr/>
          <p:nvPr/>
        </p:nvSpPr>
        <p:spPr bwMode="auto">
          <a:xfrm rot="16200000">
            <a:off x="6995389" y="638759"/>
            <a:ext cx="734311" cy="2596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1000" b="0" dirty="0">
                <a:solidFill>
                  <a:schemeClr val="tx1"/>
                </a:solidFill>
                <a:latin typeface="Tahoma" pitchFamily="34" charset="0"/>
              </a:rPr>
              <a:t>Monitoring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47" name="Rounded Rectangle 146"/>
          <p:cNvSpPr/>
          <p:nvPr/>
        </p:nvSpPr>
        <p:spPr bwMode="auto">
          <a:xfrm rot="16200000">
            <a:off x="6996001" y="1656128"/>
            <a:ext cx="734311" cy="2596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1000" b="0" dirty="0">
                <a:solidFill>
                  <a:schemeClr val="tx1"/>
                </a:solidFill>
                <a:latin typeface="Tahoma" pitchFamily="34" charset="0"/>
              </a:rPr>
              <a:t>Monitoring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 bwMode="auto">
          <a:xfrm rot="16200000">
            <a:off x="6997147" y="2679325"/>
            <a:ext cx="734311" cy="2596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1000" b="0" dirty="0">
                <a:solidFill>
                  <a:schemeClr val="tx1"/>
                </a:solidFill>
                <a:latin typeface="Tahoma" pitchFamily="34" charset="0"/>
              </a:rPr>
              <a:t>Monitoring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54" name="Rounded Rectangle 153"/>
          <p:cNvSpPr/>
          <p:nvPr/>
        </p:nvSpPr>
        <p:spPr bwMode="auto">
          <a:xfrm rot="16200000">
            <a:off x="6995390" y="3945813"/>
            <a:ext cx="734311" cy="2596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1000" b="0" dirty="0">
                <a:solidFill>
                  <a:schemeClr val="tx1"/>
                </a:solidFill>
                <a:latin typeface="Tahoma" pitchFamily="34" charset="0"/>
              </a:rPr>
              <a:t>Monitoring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55" name="Rounded Rectangle 154"/>
          <p:cNvSpPr/>
          <p:nvPr/>
        </p:nvSpPr>
        <p:spPr bwMode="auto">
          <a:xfrm rot="16200000">
            <a:off x="6991958" y="4943932"/>
            <a:ext cx="734311" cy="2596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1000" b="0" dirty="0">
                <a:solidFill>
                  <a:schemeClr val="tx1"/>
                </a:solidFill>
                <a:latin typeface="Tahoma" pitchFamily="34" charset="0"/>
              </a:rPr>
              <a:t>Monitoring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 bwMode="auto">
          <a:xfrm rot="16200000">
            <a:off x="6998655" y="5953127"/>
            <a:ext cx="734311" cy="2596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1000" b="0" dirty="0">
                <a:solidFill>
                  <a:schemeClr val="tx1"/>
                </a:solidFill>
                <a:latin typeface="Tahoma" pitchFamily="34" charset="0"/>
              </a:rPr>
              <a:t>Monitoring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6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47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 dirty="0"/>
              <a:t>Monitoring via an API Gateway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stCxn id="64" idx="1"/>
            <a:endCxn id="72" idx="3"/>
          </p:cNvCxnSpPr>
          <p:nvPr/>
        </p:nvCxnSpPr>
        <p:spPr bwMode="auto">
          <a:xfrm rot="10800000" flipV="1">
            <a:off x="6102957" y="776225"/>
            <a:ext cx="895808" cy="208553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stCxn id="37" idx="1"/>
            <a:endCxn id="76" idx="3"/>
          </p:cNvCxnSpPr>
          <p:nvPr/>
        </p:nvCxnSpPr>
        <p:spPr bwMode="auto">
          <a:xfrm rot="10800000" flipV="1">
            <a:off x="6286839" y="1779937"/>
            <a:ext cx="703284" cy="12519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stCxn id="48" idx="1"/>
            <a:endCxn id="75" idx="3"/>
          </p:cNvCxnSpPr>
          <p:nvPr/>
        </p:nvCxnSpPr>
        <p:spPr bwMode="auto">
          <a:xfrm rot="10800000" flipV="1">
            <a:off x="6389426" y="2781033"/>
            <a:ext cx="612298" cy="44831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stCxn id="5" idx="1"/>
            <a:endCxn id="73" idx="3"/>
          </p:cNvCxnSpPr>
          <p:nvPr/>
        </p:nvCxnSpPr>
        <p:spPr bwMode="auto">
          <a:xfrm rot="10800000">
            <a:off x="6386777" y="3517819"/>
            <a:ext cx="611988" cy="5503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stCxn id="16" idx="1"/>
            <a:endCxn id="77" idx="3"/>
          </p:cNvCxnSpPr>
          <p:nvPr/>
        </p:nvCxnSpPr>
        <p:spPr bwMode="auto">
          <a:xfrm rot="10800000">
            <a:off x="6284206" y="3728483"/>
            <a:ext cx="712056" cy="13431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stCxn id="25" idx="1"/>
            <a:endCxn id="74" idx="3"/>
          </p:cNvCxnSpPr>
          <p:nvPr/>
        </p:nvCxnSpPr>
        <p:spPr bwMode="auto">
          <a:xfrm rot="10800000">
            <a:off x="6102387" y="3887668"/>
            <a:ext cx="896379" cy="219530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urved Connector 118"/>
          <p:cNvCxnSpPr>
            <a:stCxn id="118" idx="1"/>
            <a:endCxn id="93" idx="3"/>
          </p:cNvCxnSpPr>
          <p:nvPr/>
        </p:nvCxnSpPr>
        <p:spPr bwMode="auto">
          <a:xfrm rot="10800000" flipV="1">
            <a:off x="2298701" y="2861764"/>
            <a:ext cx="3053696" cy="11633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urved Connector 119"/>
          <p:cNvCxnSpPr>
            <a:stCxn id="128" idx="1"/>
            <a:endCxn id="97" idx="3"/>
          </p:cNvCxnSpPr>
          <p:nvPr/>
        </p:nvCxnSpPr>
        <p:spPr bwMode="auto">
          <a:xfrm rot="10800000" flipV="1">
            <a:off x="2482583" y="3028674"/>
            <a:ext cx="2689342" cy="11665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urved Connector 120"/>
          <p:cNvCxnSpPr>
            <a:stCxn id="127" idx="1"/>
            <a:endCxn id="96" idx="3"/>
          </p:cNvCxnSpPr>
          <p:nvPr/>
        </p:nvCxnSpPr>
        <p:spPr bwMode="auto">
          <a:xfrm rot="10800000" flipV="1">
            <a:off x="2585171" y="3233746"/>
            <a:ext cx="2486817" cy="115895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stCxn id="125" idx="1"/>
            <a:endCxn id="94" idx="3"/>
          </p:cNvCxnSpPr>
          <p:nvPr/>
        </p:nvCxnSpPr>
        <p:spPr bwMode="auto">
          <a:xfrm rot="10800000" flipV="1">
            <a:off x="2582521" y="3514530"/>
            <a:ext cx="2489466" cy="11666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129" idx="1"/>
            <a:endCxn id="98" idx="3"/>
          </p:cNvCxnSpPr>
          <p:nvPr/>
        </p:nvCxnSpPr>
        <p:spPr bwMode="auto">
          <a:xfrm rot="10800000" flipV="1">
            <a:off x="2479951" y="3722330"/>
            <a:ext cx="2691975" cy="116950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126" idx="1"/>
            <a:endCxn id="95" idx="3"/>
          </p:cNvCxnSpPr>
          <p:nvPr/>
        </p:nvCxnSpPr>
        <p:spPr bwMode="auto">
          <a:xfrm rot="10800000" flipV="1">
            <a:off x="2298131" y="3879175"/>
            <a:ext cx="3054267" cy="117185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31" name="Group 13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32" name="Rounded Rectangle 13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41" name="Curved Connector 140"/>
          <p:cNvCxnSpPr>
            <a:stCxn id="118" idx="1"/>
            <a:endCxn id="132" idx="3"/>
          </p:cNvCxnSpPr>
          <p:nvPr/>
        </p:nvCxnSpPr>
        <p:spPr bwMode="auto">
          <a:xfrm rot="10800000">
            <a:off x="2301781" y="1450905"/>
            <a:ext cx="3050617" cy="14108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Curved Connector 141"/>
          <p:cNvCxnSpPr>
            <a:stCxn id="128" idx="1"/>
            <a:endCxn id="136" idx="3"/>
          </p:cNvCxnSpPr>
          <p:nvPr/>
        </p:nvCxnSpPr>
        <p:spPr bwMode="auto">
          <a:xfrm rot="10800000">
            <a:off x="2485663" y="1621050"/>
            <a:ext cx="2686263" cy="14076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Curved Connector 142"/>
          <p:cNvCxnSpPr>
            <a:stCxn id="127" idx="1"/>
            <a:endCxn id="135" idx="3"/>
          </p:cNvCxnSpPr>
          <p:nvPr/>
        </p:nvCxnSpPr>
        <p:spPr bwMode="auto">
          <a:xfrm rot="10800000">
            <a:off x="2588249" y="1818485"/>
            <a:ext cx="2483738" cy="14152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Curved Connector 143"/>
          <p:cNvCxnSpPr>
            <a:stCxn id="125" idx="1"/>
            <a:endCxn id="133" idx="3"/>
          </p:cNvCxnSpPr>
          <p:nvPr/>
        </p:nvCxnSpPr>
        <p:spPr bwMode="auto">
          <a:xfrm rot="10800000">
            <a:off x="2585601" y="2106960"/>
            <a:ext cx="2486387" cy="14075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Curved Connector 144"/>
          <p:cNvCxnSpPr>
            <a:stCxn id="129" idx="1"/>
            <a:endCxn id="137" idx="3"/>
          </p:cNvCxnSpPr>
          <p:nvPr/>
        </p:nvCxnSpPr>
        <p:spPr bwMode="auto">
          <a:xfrm rot="10800000">
            <a:off x="2483029" y="2317623"/>
            <a:ext cx="2688896" cy="140470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Curved Connector 145"/>
          <p:cNvCxnSpPr>
            <a:stCxn id="126" idx="1"/>
            <a:endCxn id="134" idx="3"/>
          </p:cNvCxnSpPr>
          <p:nvPr/>
        </p:nvCxnSpPr>
        <p:spPr bwMode="auto">
          <a:xfrm rot="10800000">
            <a:off x="2301209" y="2476809"/>
            <a:ext cx="3051188" cy="140236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/>
          <p:cNvGrpSpPr/>
          <p:nvPr/>
        </p:nvGrpSpPr>
        <p:grpSpPr>
          <a:xfrm>
            <a:off x="5071987" y="2755091"/>
            <a:ext cx="1317439" cy="1215791"/>
            <a:chOff x="5071987" y="2755091"/>
            <a:chExt cx="1317439" cy="1215791"/>
          </a:xfrm>
        </p:grpSpPr>
        <p:grpSp>
          <p:nvGrpSpPr>
            <p:cNvPr id="55" name="Group 54"/>
            <p:cNvGrpSpPr/>
            <p:nvPr/>
          </p:nvGrpSpPr>
          <p:grpSpPr>
            <a:xfrm>
              <a:off x="5071987" y="2755091"/>
              <a:ext cx="1317439" cy="1215791"/>
              <a:chOff x="3186163" y="1395097"/>
              <a:chExt cx="1317439" cy="121579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214898" y="1395097"/>
                <a:ext cx="1288704" cy="1215791"/>
                <a:chOff x="1286259" y="1020650"/>
                <a:chExt cx="1288704" cy="1215791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1286259" y="1020650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API</a:t>
                  </a: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Gateway</a:t>
                  </a: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2209370" y="108180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2493190" y="173785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2208799" y="2107708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>
                  <a:off x="2495839" y="144938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>
                  <a:off x="2393252" y="125194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>
                  <a:off x="2390619" y="1948523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</p:grpSp>
          <p:sp>
            <p:nvSpPr>
              <p:cNvPr id="118" name="Rounded Rectangle 117"/>
              <p:cNvSpPr/>
              <p:nvPr/>
            </p:nvSpPr>
            <p:spPr bwMode="auto">
              <a:xfrm>
                <a:off x="3466573" y="145625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 bwMode="auto">
              <a:xfrm>
                <a:off x="3186163" y="2109017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>
                <a:off x="3466573" y="247366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3186163" y="1828234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>
                <a:off x="3286101" y="1623161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>
                <a:off x="3286101" y="2316818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pic>
          <p:nvPicPr>
            <p:cNvPr id="30" name="Picture 29" descr="Cogwheels Gears Racks · Free vector graphic on Pixabay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28" y="2854903"/>
              <a:ext cx="958318" cy="626900"/>
            </a:xfrm>
            <a:prstGeom prst="rect">
              <a:avLst/>
            </a:prstGeom>
          </p:spPr>
        </p:pic>
      </p:grpSp>
      <p:sp>
        <p:nvSpPr>
          <p:cNvPr id="115" name="Rounded Rectangle 114"/>
          <p:cNvSpPr/>
          <p:nvPr/>
        </p:nvSpPr>
        <p:spPr bwMode="auto">
          <a:xfrm rot="16200000">
            <a:off x="4682767" y="3218179"/>
            <a:ext cx="1145166" cy="2734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Monitoring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 Monitoring / Logging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762000"/>
          <a:ext cx="8839200" cy="55827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113112600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1914557346"/>
                    </a:ext>
                  </a:extLst>
                </a:gridCol>
              </a:tblGrid>
              <a:tr h="7220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Benefits (if any) of the option versus the others</a:t>
                      </a:r>
                      <a:endParaRPr lang="en-SG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292226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8537670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2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891485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560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202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5 Caching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762000"/>
          <a:ext cx="8839200" cy="55827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113112600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1914557346"/>
                    </a:ext>
                  </a:extLst>
                </a:gridCol>
              </a:tblGrid>
              <a:tr h="7220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Benefits (if any) of the option versus the others</a:t>
                      </a:r>
                      <a:endParaRPr lang="en-SG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292226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8537670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2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891485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560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01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u="sng" dirty="0"/>
              <a:t>Objectives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On completing this module, you will be able to:</a:t>
            </a:r>
          </a:p>
          <a:p>
            <a:pPr eaLnBrk="1" hangingPunct="1"/>
            <a:r>
              <a:rPr lang="en-SG" dirty="0"/>
              <a:t>Understand the </a:t>
            </a:r>
            <a:r>
              <a:rPr lang="en-SG" b="1" dirty="0"/>
              <a:t>pros</a:t>
            </a:r>
            <a:r>
              <a:rPr lang="en-SG" dirty="0"/>
              <a:t> and </a:t>
            </a:r>
            <a:r>
              <a:rPr lang="en-SG" b="1" dirty="0"/>
              <a:t>cons</a:t>
            </a:r>
            <a:r>
              <a:rPr lang="en-SG" dirty="0"/>
              <a:t> of</a:t>
            </a:r>
            <a:r>
              <a:rPr lang="en-US" altLang="en-US" dirty="0"/>
              <a:t> an </a:t>
            </a:r>
            <a:r>
              <a:rPr lang="en-US" altLang="en-US" b="1" dirty="0"/>
              <a:t>API Gateway</a:t>
            </a:r>
            <a:r>
              <a:rPr lang="en-US" altLang="en-US" dirty="0"/>
              <a:t> in an enterprise solution</a:t>
            </a:r>
          </a:p>
          <a:p>
            <a:pPr eaLnBrk="1" hangingPunct="1"/>
            <a:endParaRPr lang="en-US" altLang="en-US" sz="2600" b="1" u="sng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u="sng" dirty="0"/>
              <a:t>Topics</a:t>
            </a:r>
          </a:p>
          <a:p>
            <a:pPr eaLnBrk="1" hangingPunct="1"/>
            <a:r>
              <a:rPr lang="en-US" altLang="en-US" sz="2600" dirty="0"/>
              <a:t>API Gateway</a:t>
            </a:r>
          </a:p>
          <a:p>
            <a:pPr eaLnBrk="1" hangingPunct="1"/>
            <a:r>
              <a:rPr lang="en-US" altLang="en-US" sz="2600" dirty="0"/>
              <a:t>Open APIs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347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61"/>
    </mc:Choice>
    <mc:Fallback xmlns="">
      <p:transition spd="slow" advTm="3376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36145"/>
            <a:ext cx="8721725" cy="830997"/>
          </a:xfrm>
        </p:spPr>
        <p:txBody>
          <a:bodyPr/>
          <a:lstStyle/>
          <a:p>
            <a:r>
              <a:rPr lang="en-GB" sz="2400" dirty="0"/>
              <a:t>Two Versions of An Enterprise Solution</a:t>
            </a:r>
            <a:br>
              <a:rPr lang="en-GB" sz="2400" dirty="0"/>
            </a:br>
            <a:r>
              <a:rPr lang="en-GB" sz="2400" dirty="0"/>
              <a:t>Running Separately in Parallel</a:t>
            </a:r>
            <a:endParaRPr lang="en-SG" sz="24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86" name="Group 85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90" name="Hexagon 89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92" name="Isosceles Triangle 91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3" name="Isosceles Triangle 92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89" name="Rounded Rectangle 88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95" name="Group 9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99" name="Hexagon 9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101" name="Isosceles Triangle 10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02" name="Isosceles Triangle 10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98" name="Rounded Rectangle 9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104" name="Group 103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106" name="Hexagon 105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08" name="Isosceles Triangle 107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09" name="Isosceles Triangle 108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105" name="Rounded Rectangle 104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12" name="Group 111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19" name="Oval 118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13" name="Rounded Rectangle 112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15" name="Rounded Rectangle 114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16" name="Rounded Rectangle 115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17" name="Rounded Rectangle 116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18" name="Rounded Rectangle 117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22" name="Curved Connector 121"/>
          <p:cNvCxnSpPr>
            <a:stCxn id="105" idx="1"/>
            <a:endCxn id="113" idx="3"/>
          </p:cNvCxnSpPr>
          <p:nvPr/>
        </p:nvCxnSpPr>
        <p:spPr bwMode="auto">
          <a:xfrm rot="10800000" flipV="1">
            <a:off x="2301781" y="776225"/>
            <a:ext cx="4696985" cy="674679"/>
          </a:xfrm>
          <a:prstGeom prst="curvedConnector3">
            <a:avLst>
              <a:gd name="adj1" fmla="val 50000"/>
            </a:avLst>
          </a:prstGeom>
          <a:ln w="190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89" idx="1"/>
            <a:endCxn id="117" idx="3"/>
          </p:cNvCxnSpPr>
          <p:nvPr/>
        </p:nvCxnSpPr>
        <p:spPr bwMode="auto">
          <a:xfrm rot="10800000">
            <a:off x="2485663" y="1621050"/>
            <a:ext cx="4504461" cy="158889"/>
          </a:xfrm>
          <a:prstGeom prst="curvedConnector3">
            <a:avLst>
              <a:gd name="adj1" fmla="val 50000"/>
            </a:avLst>
          </a:prstGeom>
          <a:ln w="190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98" idx="1"/>
            <a:endCxn id="116" idx="3"/>
          </p:cNvCxnSpPr>
          <p:nvPr/>
        </p:nvCxnSpPr>
        <p:spPr bwMode="auto">
          <a:xfrm rot="10800000">
            <a:off x="2588250" y="1818485"/>
            <a:ext cx="4413475" cy="962548"/>
          </a:xfrm>
          <a:prstGeom prst="curvedConnector3">
            <a:avLst>
              <a:gd name="adj1" fmla="val 50000"/>
            </a:avLst>
          </a:prstGeom>
          <a:ln w="190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25" name="Group 124"/>
          <p:cNvGrpSpPr/>
          <p:nvPr/>
        </p:nvGrpSpPr>
        <p:grpSpPr>
          <a:xfrm>
            <a:off x="6993290" y="4678584"/>
            <a:ext cx="1196379" cy="815479"/>
            <a:chOff x="4474366" y="2687463"/>
            <a:chExt cx="1558804" cy="1391434"/>
          </a:xfrm>
        </p:grpSpPr>
        <p:grpSp>
          <p:nvGrpSpPr>
            <p:cNvPr id="126" name="Group 125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30" name="Hexagon 129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132" name="Isosceles Triangle 131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33" name="Isosceles Triangle 132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29" name="Rounded Rectangle 128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134" name="Group 133"/>
          <p:cNvGrpSpPr/>
          <p:nvPr/>
        </p:nvGrpSpPr>
        <p:grpSpPr>
          <a:xfrm>
            <a:off x="7004891" y="5679679"/>
            <a:ext cx="1196379" cy="815479"/>
            <a:chOff x="4451020" y="4441177"/>
            <a:chExt cx="1558804" cy="1391434"/>
          </a:xfrm>
        </p:grpSpPr>
        <p:grpSp>
          <p:nvGrpSpPr>
            <p:cNvPr id="135" name="Group 13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39" name="Hexagon 13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141" name="Isosceles Triangle 14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42" name="Isosceles Triangle 14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38" name="Rounded Rectangle 13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143" name="Group 142"/>
          <p:cNvGrpSpPr/>
          <p:nvPr/>
        </p:nvGrpSpPr>
        <p:grpSpPr>
          <a:xfrm>
            <a:off x="7001932" y="3674872"/>
            <a:ext cx="1196379" cy="815479"/>
            <a:chOff x="4762500" y="844901"/>
            <a:chExt cx="1558804" cy="1391434"/>
          </a:xfrm>
        </p:grpSpPr>
        <p:grpSp>
          <p:nvGrpSpPr>
            <p:cNvPr id="144" name="Group 143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146" name="Hexagon 145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48" name="Isosceles Triangle 147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9" name="Isosceles Triangle 148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145" name="Rounded Rectangle 144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302712" y="4646842"/>
            <a:ext cx="1288704" cy="1215791"/>
            <a:chOff x="1286259" y="1020650"/>
            <a:chExt cx="1288704" cy="1215791"/>
          </a:xfrm>
        </p:grpSpPr>
        <p:grpSp>
          <p:nvGrpSpPr>
            <p:cNvPr id="152" name="Group 151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53" name="Rounded Rectangle 152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55" name="Rounded Rectangle 154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56" name="Rounded Rectangle 155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57" name="Rounded Rectangle 156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58" name="Rounded Rectangle 157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62" name="Curved Connector 161"/>
          <p:cNvCxnSpPr>
            <a:stCxn id="145" idx="1"/>
            <a:endCxn id="153" idx="3"/>
          </p:cNvCxnSpPr>
          <p:nvPr/>
        </p:nvCxnSpPr>
        <p:spPr bwMode="auto">
          <a:xfrm rot="10800000" flipV="1">
            <a:off x="2304948" y="4078836"/>
            <a:ext cx="4696985" cy="674679"/>
          </a:xfrm>
          <a:prstGeom prst="curvedConnector3">
            <a:avLst>
              <a:gd name="adj1" fmla="val 50000"/>
            </a:avLst>
          </a:prstGeom>
          <a:ln w="19050">
            <a:solidFill>
              <a:srgbClr val="C692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3" name="Curved Connector 162"/>
          <p:cNvCxnSpPr>
            <a:stCxn id="129" idx="1"/>
            <a:endCxn id="157" idx="3"/>
          </p:cNvCxnSpPr>
          <p:nvPr/>
        </p:nvCxnSpPr>
        <p:spPr bwMode="auto">
          <a:xfrm rot="10800000">
            <a:off x="2488830" y="4923661"/>
            <a:ext cx="4504461" cy="158889"/>
          </a:xfrm>
          <a:prstGeom prst="curvedConnector3">
            <a:avLst>
              <a:gd name="adj1" fmla="val 50000"/>
            </a:avLst>
          </a:prstGeom>
          <a:ln w="19050">
            <a:solidFill>
              <a:srgbClr val="C692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4" name="Curved Connector 163"/>
          <p:cNvCxnSpPr>
            <a:stCxn id="138" idx="1"/>
            <a:endCxn id="156" idx="3"/>
          </p:cNvCxnSpPr>
          <p:nvPr/>
        </p:nvCxnSpPr>
        <p:spPr bwMode="auto">
          <a:xfrm rot="10800000">
            <a:off x="2591417" y="5121096"/>
            <a:ext cx="4413475" cy="962548"/>
          </a:xfrm>
          <a:prstGeom prst="curvedConnector3">
            <a:avLst>
              <a:gd name="adj1" fmla="val 50000"/>
            </a:avLst>
          </a:prstGeom>
          <a:ln w="19050">
            <a:solidFill>
              <a:srgbClr val="C692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6" name="Straight Connector 165"/>
          <p:cNvCxnSpPr/>
          <p:nvPr/>
        </p:nvCxnSpPr>
        <p:spPr bwMode="auto">
          <a:xfrm>
            <a:off x="838200" y="3481514"/>
            <a:ext cx="8001000" cy="236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00069" y="3071186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Old version</a:t>
            </a:r>
          </a:p>
        </p:txBody>
      </p:sp>
      <p:cxnSp>
        <p:nvCxnSpPr>
          <p:cNvPr id="170" name="Straight Arrow Connector 169"/>
          <p:cNvCxnSpPr/>
          <p:nvPr/>
        </p:nvCxnSpPr>
        <p:spPr bwMode="auto">
          <a:xfrm flipV="1">
            <a:off x="990600" y="2900505"/>
            <a:ext cx="0" cy="581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 bwMode="auto">
          <a:xfrm>
            <a:off x="990600" y="3493357"/>
            <a:ext cx="0" cy="53018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990837" y="358917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New version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990D75E-755F-4867-9BDA-5F6D1C028C1B}"/>
              </a:ext>
            </a:extLst>
          </p:cNvPr>
          <p:cNvSpPr txBox="1"/>
          <p:nvPr/>
        </p:nvSpPr>
        <p:spPr>
          <a:xfrm>
            <a:off x="8161601" y="612033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rgbClr val="0000CC"/>
                </a:solidFill>
              </a:rPr>
              <a:t>v1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36ADCD0-A4D3-4347-9BDF-95D3B1C5D37A}"/>
              </a:ext>
            </a:extLst>
          </p:cNvPr>
          <p:cNvSpPr txBox="1"/>
          <p:nvPr/>
        </p:nvSpPr>
        <p:spPr>
          <a:xfrm>
            <a:off x="8174901" y="166459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rgbClr val="0000CC"/>
                </a:solidFill>
              </a:rPr>
              <a:t>v1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A50C9E-DDCE-49A2-B49B-42943205B524}"/>
              </a:ext>
            </a:extLst>
          </p:cNvPr>
          <p:cNvSpPr txBox="1"/>
          <p:nvPr/>
        </p:nvSpPr>
        <p:spPr>
          <a:xfrm>
            <a:off x="8161601" y="2641924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rgbClr val="0000CC"/>
                </a:solidFill>
              </a:rPr>
              <a:t>v1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99FD73-A506-45BF-AE9D-1176FD18E2BC}"/>
              </a:ext>
            </a:extLst>
          </p:cNvPr>
          <p:cNvSpPr txBox="1"/>
          <p:nvPr/>
        </p:nvSpPr>
        <p:spPr>
          <a:xfrm>
            <a:off x="8177481" y="395567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/>
              <a:t>v2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6F8B2BC-81DD-4FD6-AA2D-59ED045DC57E}"/>
              </a:ext>
            </a:extLst>
          </p:cNvPr>
          <p:cNvSpPr txBox="1"/>
          <p:nvPr/>
        </p:nvSpPr>
        <p:spPr>
          <a:xfrm>
            <a:off x="8161601" y="494689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/>
              <a:t>v2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6E7303F-654F-4E5A-B1B5-11D20BBF40CD}"/>
              </a:ext>
            </a:extLst>
          </p:cNvPr>
          <p:cNvSpPr txBox="1"/>
          <p:nvPr/>
        </p:nvSpPr>
        <p:spPr>
          <a:xfrm>
            <a:off x="8161601" y="5970705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/>
              <a:t>v2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64DD35C-49A9-4F48-BA01-1286C5C294E6}"/>
              </a:ext>
            </a:extLst>
          </p:cNvPr>
          <p:cNvSpPr txBox="1"/>
          <p:nvPr/>
        </p:nvSpPr>
        <p:spPr>
          <a:xfrm>
            <a:off x="805288" y="511484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/>
              <a:t>v2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ACC035-4262-45AA-A0E7-AE7467E77877}"/>
              </a:ext>
            </a:extLst>
          </p:cNvPr>
          <p:cNvSpPr txBox="1"/>
          <p:nvPr/>
        </p:nvSpPr>
        <p:spPr>
          <a:xfrm>
            <a:off x="790866" y="1762064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rgbClr val="0000CC"/>
                </a:solidFill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65440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66923"/>
            <a:ext cx="8721725" cy="769441"/>
          </a:xfrm>
        </p:spPr>
        <p:txBody>
          <a:bodyPr/>
          <a:lstStyle/>
          <a:p>
            <a:r>
              <a:rPr lang="en-GB" sz="2200" dirty="0"/>
              <a:t>Two Versions of An Enterprise Solution</a:t>
            </a:r>
            <a:br>
              <a:rPr lang="en-GB" sz="2200" dirty="0"/>
            </a:br>
            <a:r>
              <a:rPr lang="en-GB" sz="2200" dirty="0"/>
              <a:t>Combined via an API Gateway</a:t>
            </a:r>
            <a:endParaRPr lang="en-SG" sz="24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86" name="Group 85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90" name="Hexagon 89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92" name="Isosceles Triangle 91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3" name="Isosceles Triangle 92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89" name="Rounded Rectangle 88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95" name="Group 9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99" name="Hexagon 9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101" name="Isosceles Triangle 10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02" name="Isosceles Triangle 10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98" name="Rounded Rectangle 9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104" name="Group 103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106" name="Hexagon 105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08" name="Isosceles Triangle 107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09" name="Isosceles Triangle 108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105" name="Rounded Rectangle 104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12" name="Group 111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19" name="Oval 118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13" name="Rounded Rectangle 112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15" name="Rounded Rectangle 114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16" name="Rounded Rectangle 115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17" name="Rounded Rectangle 116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18" name="Rounded Rectangle 117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22" name="Curved Connector 121"/>
          <p:cNvCxnSpPr>
            <a:stCxn id="191" idx="1"/>
            <a:endCxn id="113" idx="3"/>
          </p:cNvCxnSpPr>
          <p:nvPr/>
        </p:nvCxnSpPr>
        <p:spPr bwMode="auto">
          <a:xfrm rot="10800000">
            <a:off x="2301781" y="1450905"/>
            <a:ext cx="3050617" cy="1410860"/>
          </a:xfrm>
          <a:prstGeom prst="curvedConnector3">
            <a:avLst>
              <a:gd name="adj1" fmla="val 50000"/>
            </a:avLst>
          </a:prstGeom>
          <a:ln w="190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195" idx="1"/>
            <a:endCxn id="117" idx="3"/>
          </p:cNvCxnSpPr>
          <p:nvPr/>
        </p:nvCxnSpPr>
        <p:spPr bwMode="auto">
          <a:xfrm rot="10800000">
            <a:off x="2485663" y="1621050"/>
            <a:ext cx="2686263" cy="1407625"/>
          </a:xfrm>
          <a:prstGeom prst="curvedConnector3">
            <a:avLst>
              <a:gd name="adj1" fmla="val 50000"/>
            </a:avLst>
          </a:prstGeom>
          <a:ln w="190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194" idx="1"/>
            <a:endCxn id="116" idx="3"/>
          </p:cNvCxnSpPr>
          <p:nvPr/>
        </p:nvCxnSpPr>
        <p:spPr bwMode="auto">
          <a:xfrm rot="10800000">
            <a:off x="2588249" y="1818485"/>
            <a:ext cx="2483738" cy="1415262"/>
          </a:xfrm>
          <a:prstGeom prst="curvedConnector3">
            <a:avLst>
              <a:gd name="adj1" fmla="val 50000"/>
            </a:avLst>
          </a:prstGeom>
          <a:ln w="190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25" name="Group 124"/>
          <p:cNvGrpSpPr/>
          <p:nvPr/>
        </p:nvGrpSpPr>
        <p:grpSpPr>
          <a:xfrm>
            <a:off x="6993290" y="4678584"/>
            <a:ext cx="1196379" cy="815479"/>
            <a:chOff x="4474366" y="2687463"/>
            <a:chExt cx="1558804" cy="1391434"/>
          </a:xfrm>
        </p:grpSpPr>
        <p:grpSp>
          <p:nvGrpSpPr>
            <p:cNvPr id="126" name="Group 125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30" name="Hexagon 129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132" name="Isosceles Triangle 131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33" name="Isosceles Triangle 132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29" name="Rounded Rectangle 128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134" name="Group 133"/>
          <p:cNvGrpSpPr/>
          <p:nvPr/>
        </p:nvGrpSpPr>
        <p:grpSpPr>
          <a:xfrm>
            <a:off x="7004891" y="5679679"/>
            <a:ext cx="1196379" cy="815479"/>
            <a:chOff x="4451020" y="4441177"/>
            <a:chExt cx="1558804" cy="1391434"/>
          </a:xfrm>
        </p:grpSpPr>
        <p:grpSp>
          <p:nvGrpSpPr>
            <p:cNvPr id="135" name="Group 13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39" name="Hexagon 13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141" name="Isosceles Triangle 14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42" name="Isosceles Triangle 14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38" name="Rounded Rectangle 13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143" name="Group 142"/>
          <p:cNvGrpSpPr/>
          <p:nvPr/>
        </p:nvGrpSpPr>
        <p:grpSpPr>
          <a:xfrm>
            <a:off x="7001932" y="3674872"/>
            <a:ext cx="1196379" cy="815479"/>
            <a:chOff x="4762500" y="844901"/>
            <a:chExt cx="1558804" cy="1391434"/>
          </a:xfrm>
        </p:grpSpPr>
        <p:grpSp>
          <p:nvGrpSpPr>
            <p:cNvPr id="144" name="Group 143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146" name="Hexagon 145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48" name="Isosceles Triangle 147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9" name="Isosceles Triangle 148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145" name="Rounded Rectangle 144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302712" y="4646842"/>
            <a:ext cx="1288704" cy="1215791"/>
            <a:chOff x="1286259" y="1020650"/>
            <a:chExt cx="1288704" cy="1215791"/>
          </a:xfrm>
        </p:grpSpPr>
        <p:grpSp>
          <p:nvGrpSpPr>
            <p:cNvPr id="152" name="Group 151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53" name="Rounded Rectangle 152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55" name="Rounded Rectangle 154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56" name="Rounded Rectangle 155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57" name="Rounded Rectangle 156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58" name="Rounded Rectangle 157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62" name="Curved Connector 161"/>
          <p:cNvCxnSpPr>
            <a:stCxn id="191" idx="1"/>
            <a:endCxn id="153" idx="3"/>
          </p:cNvCxnSpPr>
          <p:nvPr/>
        </p:nvCxnSpPr>
        <p:spPr bwMode="auto">
          <a:xfrm rot="10800000" flipV="1">
            <a:off x="2304947" y="2861764"/>
            <a:ext cx="3047450" cy="1891751"/>
          </a:xfrm>
          <a:prstGeom prst="curvedConnector3">
            <a:avLst>
              <a:gd name="adj1" fmla="val 50000"/>
            </a:avLst>
          </a:prstGeom>
          <a:ln w="19050">
            <a:solidFill>
              <a:srgbClr val="C692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3" name="Curved Connector 162"/>
          <p:cNvCxnSpPr>
            <a:stCxn id="195" idx="1"/>
            <a:endCxn id="157" idx="3"/>
          </p:cNvCxnSpPr>
          <p:nvPr/>
        </p:nvCxnSpPr>
        <p:spPr bwMode="auto">
          <a:xfrm rot="10800000" flipV="1">
            <a:off x="2488829" y="3028674"/>
            <a:ext cx="2683096" cy="1894986"/>
          </a:xfrm>
          <a:prstGeom prst="curvedConnector3">
            <a:avLst>
              <a:gd name="adj1" fmla="val 50000"/>
            </a:avLst>
          </a:prstGeom>
          <a:ln w="19050">
            <a:solidFill>
              <a:srgbClr val="C692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4" name="Curved Connector 163"/>
          <p:cNvCxnSpPr>
            <a:stCxn id="194" idx="1"/>
            <a:endCxn id="156" idx="3"/>
          </p:cNvCxnSpPr>
          <p:nvPr/>
        </p:nvCxnSpPr>
        <p:spPr bwMode="auto">
          <a:xfrm rot="10800000" flipV="1">
            <a:off x="2591417" y="3233746"/>
            <a:ext cx="2480571" cy="1887349"/>
          </a:xfrm>
          <a:prstGeom prst="curvedConnector3">
            <a:avLst>
              <a:gd name="adj1" fmla="val 50000"/>
            </a:avLst>
          </a:prstGeom>
          <a:ln w="19050">
            <a:solidFill>
              <a:srgbClr val="C692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6" name="Straight Connector 165"/>
          <p:cNvCxnSpPr/>
          <p:nvPr/>
        </p:nvCxnSpPr>
        <p:spPr bwMode="auto">
          <a:xfrm>
            <a:off x="838200" y="3481514"/>
            <a:ext cx="8001000" cy="236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161601" y="612033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rgbClr val="0000CC"/>
                </a:solidFill>
              </a:rPr>
              <a:t>v1</a:t>
            </a:r>
          </a:p>
        </p:txBody>
      </p:sp>
      <p:cxnSp>
        <p:nvCxnSpPr>
          <p:cNvPr id="170" name="Straight Arrow Connector 169"/>
          <p:cNvCxnSpPr/>
          <p:nvPr/>
        </p:nvCxnSpPr>
        <p:spPr bwMode="auto">
          <a:xfrm flipV="1">
            <a:off x="990600" y="2900505"/>
            <a:ext cx="0" cy="581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 bwMode="auto">
          <a:xfrm>
            <a:off x="990600" y="3493357"/>
            <a:ext cx="0" cy="53018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990837" y="358917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New version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5071987" y="2755091"/>
            <a:ext cx="1317439" cy="1215791"/>
            <a:chOff x="5071987" y="2755091"/>
            <a:chExt cx="1317439" cy="1215791"/>
          </a:xfrm>
        </p:grpSpPr>
        <p:grpSp>
          <p:nvGrpSpPr>
            <p:cNvPr id="188" name="Group 187"/>
            <p:cNvGrpSpPr/>
            <p:nvPr/>
          </p:nvGrpSpPr>
          <p:grpSpPr>
            <a:xfrm>
              <a:off x="5071987" y="2755091"/>
              <a:ext cx="1317439" cy="1215791"/>
              <a:chOff x="3186163" y="1395097"/>
              <a:chExt cx="1317439" cy="1215791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3214898" y="1395097"/>
                <a:ext cx="1288704" cy="1215791"/>
                <a:chOff x="1286259" y="1020650"/>
                <a:chExt cx="1288704" cy="121579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>
                  <a:off x="1286259" y="1020650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API</a:t>
                  </a: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Gateway</a:t>
                  </a:r>
                </a:p>
              </p:txBody>
            </p:sp>
            <p:sp>
              <p:nvSpPr>
                <p:cNvPr id="198" name="Rounded Rectangle 197"/>
                <p:cNvSpPr/>
                <p:nvPr/>
              </p:nvSpPr>
              <p:spPr bwMode="auto">
                <a:xfrm>
                  <a:off x="2209370" y="108180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 bwMode="auto">
                <a:xfrm>
                  <a:off x="2493190" y="173785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200" name="Rounded Rectangle 199"/>
                <p:cNvSpPr/>
                <p:nvPr/>
              </p:nvSpPr>
              <p:spPr bwMode="auto">
                <a:xfrm>
                  <a:off x="2208799" y="2107708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201" name="Rounded Rectangle 200"/>
                <p:cNvSpPr/>
                <p:nvPr/>
              </p:nvSpPr>
              <p:spPr bwMode="auto">
                <a:xfrm>
                  <a:off x="2495839" y="144938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 bwMode="auto">
                <a:xfrm>
                  <a:off x="2393252" y="125194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 bwMode="auto">
                <a:xfrm>
                  <a:off x="2390619" y="1948523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 bwMode="auto">
              <a:xfrm>
                <a:off x="3466573" y="145625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92" name="Rounded Rectangle 191"/>
              <p:cNvSpPr/>
              <p:nvPr/>
            </p:nvSpPr>
            <p:spPr bwMode="auto">
              <a:xfrm>
                <a:off x="3186163" y="2109017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 bwMode="auto">
              <a:xfrm>
                <a:off x="3466573" y="247366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94" name="Rounded Rectangle 193"/>
              <p:cNvSpPr/>
              <p:nvPr/>
            </p:nvSpPr>
            <p:spPr bwMode="auto">
              <a:xfrm>
                <a:off x="3186163" y="1828234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95" name="Rounded Rectangle 194"/>
              <p:cNvSpPr/>
              <p:nvPr/>
            </p:nvSpPr>
            <p:spPr bwMode="auto">
              <a:xfrm>
                <a:off x="3286101" y="1623161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 bwMode="auto">
              <a:xfrm>
                <a:off x="3286101" y="2316818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pic>
          <p:nvPicPr>
            <p:cNvPr id="189" name="Picture 188" descr="Cogwheels Gears Racks · Free vector graphic on Pixabay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28" y="2854903"/>
              <a:ext cx="958318" cy="626900"/>
            </a:xfrm>
            <a:prstGeom prst="rect">
              <a:avLst/>
            </a:prstGeom>
          </p:spPr>
        </p:pic>
      </p:grpSp>
      <p:cxnSp>
        <p:nvCxnSpPr>
          <p:cNvPr id="205" name="Curved Connector 204"/>
          <p:cNvCxnSpPr>
            <a:stCxn id="105" idx="1"/>
            <a:endCxn id="198" idx="3"/>
          </p:cNvCxnSpPr>
          <p:nvPr/>
        </p:nvCxnSpPr>
        <p:spPr bwMode="auto">
          <a:xfrm rot="10800000" flipV="1">
            <a:off x="6102957" y="776225"/>
            <a:ext cx="895808" cy="2085539"/>
          </a:xfrm>
          <a:prstGeom prst="curvedConnector3">
            <a:avLst>
              <a:gd name="adj1" fmla="val 50000"/>
            </a:avLst>
          </a:prstGeom>
          <a:ln w="190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" name="Curved Connector 205"/>
          <p:cNvCxnSpPr>
            <a:stCxn id="89" idx="1"/>
            <a:endCxn id="202" idx="3"/>
          </p:cNvCxnSpPr>
          <p:nvPr/>
        </p:nvCxnSpPr>
        <p:spPr bwMode="auto">
          <a:xfrm rot="10800000" flipV="1">
            <a:off x="6286839" y="1779937"/>
            <a:ext cx="703284" cy="1251971"/>
          </a:xfrm>
          <a:prstGeom prst="curvedConnector3">
            <a:avLst>
              <a:gd name="adj1" fmla="val 50000"/>
            </a:avLst>
          </a:prstGeom>
          <a:ln w="190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7" name="Curved Connector 206"/>
          <p:cNvCxnSpPr>
            <a:stCxn id="98" idx="1"/>
            <a:endCxn id="201" idx="3"/>
          </p:cNvCxnSpPr>
          <p:nvPr/>
        </p:nvCxnSpPr>
        <p:spPr bwMode="auto">
          <a:xfrm rot="10800000" flipV="1">
            <a:off x="6389426" y="2781033"/>
            <a:ext cx="612298" cy="448312"/>
          </a:xfrm>
          <a:prstGeom prst="curvedConnector3">
            <a:avLst>
              <a:gd name="adj1" fmla="val 50000"/>
            </a:avLst>
          </a:prstGeom>
          <a:ln w="190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8" name="Curved Connector 207"/>
          <p:cNvCxnSpPr>
            <a:stCxn id="145" idx="1"/>
            <a:endCxn id="198" idx="3"/>
          </p:cNvCxnSpPr>
          <p:nvPr/>
        </p:nvCxnSpPr>
        <p:spPr bwMode="auto">
          <a:xfrm rot="10800000">
            <a:off x="6102958" y="2861765"/>
            <a:ext cx="898975" cy="1217072"/>
          </a:xfrm>
          <a:prstGeom prst="curvedConnector3">
            <a:avLst>
              <a:gd name="adj1" fmla="val 12277"/>
            </a:avLst>
          </a:prstGeom>
          <a:ln w="19050">
            <a:solidFill>
              <a:srgbClr val="C692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9" name="Curved Connector 208"/>
          <p:cNvCxnSpPr>
            <a:stCxn id="129" idx="1"/>
            <a:endCxn id="202" idx="3"/>
          </p:cNvCxnSpPr>
          <p:nvPr/>
        </p:nvCxnSpPr>
        <p:spPr bwMode="auto">
          <a:xfrm rot="10800000">
            <a:off x="6286840" y="3031909"/>
            <a:ext cx="706451" cy="2050640"/>
          </a:xfrm>
          <a:prstGeom prst="curvedConnector3">
            <a:avLst>
              <a:gd name="adj1" fmla="val 26856"/>
            </a:avLst>
          </a:prstGeom>
          <a:ln w="19050">
            <a:solidFill>
              <a:srgbClr val="C692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Curved Connector 209"/>
          <p:cNvCxnSpPr>
            <a:stCxn id="138" idx="1"/>
            <a:endCxn id="201" idx="3"/>
          </p:cNvCxnSpPr>
          <p:nvPr/>
        </p:nvCxnSpPr>
        <p:spPr bwMode="auto">
          <a:xfrm rot="10800000">
            <a:off x="6389427" y="3229346"/>
            <a:ext cx="615465" cy="2854299"/>
          </a:xfrm>
          <a:prstGeom prst="curvedConnector3">
            <a:avLst>
              <a:gd name="adj1" fmla="val 50000"/>
            </a:avLst>
          </a:prstGeom>
          <a:ln w="19050">
            <a:solidFill>
              <a:srgbClr val="C692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Rounded Rectangle 203"/>
          <p:cNvSpPr/>
          <p:nvPr/>
        </p:nvSpPr>
        <p:spPr bwMode="auto">
          <a:xfrm rot="16200000">
            <a:off x="5741740" y="3019946"/>
            <a:ext cx="596025" cy="350797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Version Checks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97BE38D-30E8-44FE-8BEF-3D2976BA26B1}"/>
              </a:ext>
            </a:extLst>
          </p:cNvPr>
          <p:cNvSpPr txBox="1"/>
          <p:nvPr/>
        </p:nvSpPr>
        <p:spPr>
          <a:xfrm>
            <a:off x="8174901" y="166459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rgbClr val="0000CC"/>
                </a:solidFill>
              </a:rPr>
              <a:t>v1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1BBA49C-487A-4F17-922F-507085088523}"/>
              </a:ext>
            </a:extLst>
          </p:cNvPr>
          <p:cNvSpPr txBox="1"/>
          <p:nvPr/>
        </p:nvSpPr>
        <p:spPr>
          <a:xfrm>
            <a:off x="8161601" y="2641924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rgbClr val="0000CC"/>
                </a:solidFill>
              </a:rPr>
              <a:t>v1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5C8977E-6B84-49F2-AF6A-6F864D35565D}"/>
              </a:ext>
            </a:extLst>
          </p:cNvPr>
          <p:cNvSpPr txBox="1"/>
          <p:nvPr/>
        </p:nvSpPr>
        <p:spPr>
          <a:xfrm>
            <a:off x="8177481" y="395567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/>
              <a:t>v2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158A191-982D-443C-978F-8997F1E7F88D}"/>
              </a:ext>
            </a:extLst>
          </p:cNvPr>
          <p:cNvSpPr txBox="1"/>
          <p:nvPr/>
        </p:nvSpPr>
        <p:spPr>
          <a:xfrm>
            <a:off x="8161601" y="494689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/>
              <a:t>v2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AACE2B0-DE68-4A12-9AFD-F04C617ECAAE}"/>
              </a:ext>
            </a:extLst>
          </p:cNvPr>
          <p:cNvSpPr txBox="1"/>
          <p:nvPr/>
        </p:nvSpPr>
        <p:spPr>
          <a:xfrm>
            <a:off x="8161601" y="5970705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/>
              <a:t>v2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CB1B234-29A6-44FF-B175-0A12C41B4E7C}"/>
              </a:ext>
            </a:extLst>
          </p:cNvPr>
          <p:cNvSpPr txBox="1"/>
          <p:nvPr/>
        </p:nvSpPr>
        <p:spPr>
          <a:xfrm>
            <a:off x="805288" y="511484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/>
              <a:t>v2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A2F0313-0A1F-4347-A1B4-ED1927028BF9}"/>
              </a:ext>
            </a:extLst>
          </p:cNvPr>
          <p:cNvSpPr txBox="1"/>
          <p:nvPr/>
        </p:nvSpPr>
        <p:spPr>
          <a:xfrm>
            <a:off x="790866" y="1762064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rgbClr val="0000CC"/>
                </a:solidFill>
              </a:rPr>
              <a:t>v1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0FD3603-D9D4-4531-88A9-D3C49B382649}"/>
              </a:ext>
            </a:extLst>
          </p:cNvPr>
          <p:cNvSpPr txBox="1"/>
          <p:nvPr/>
        </p:nvSpPr>
        <p:spPr>
          <a:xfrm>
            <a:off x="1000069" y="3071186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Old version</a:t>
            </a:r>
          </a:p>
        </p:txBody>
      </p:sp>
    </p:spTree>
    <p:extLst>
      <p:ext uri="{BB962C8B-B14F-4D97-AF65-F5344CB8AC3E}">
        <p14:creationId xmlns:p14="http://schemas.microsoft.com/office/powerpoint/2010/main" val="27708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6 Versioning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1" y="990600"/>
          <a:ext cx="8839200" cy="4953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46562">
                  <a:extLst>
                    <a:ext uri="{9D8B030D-6E8A-4147-A177-3AD203B41FA5}">
                      <a16:colId xmlns:a16="http://schemas.microsoft.com/office/drawing/2014/main" val="2113112600"/>
                    </a:ext>
                  </a:extLst>
                </a:gridCol>
                <a:gridCol w="7692638">
                  <a:extLst>
                    <a:ext uri="{9D8B030D-6E8A-4147-A177-3AD203B41FA5}">
                      <a16:colId xmlns:a16="http://schemas.microsoft.com/office/drawing/2014/main" val="1914557346"/>
                    </a:ext>
                  </a:extLst>
                </a:gridCol>
              </a:tblGrid>
              <a:tr h="9025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Benefits (if any) of the option versus the other</a:t>
                      </a:r>
                      <a:endParaRPr lang="en-SG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292226"/>
                  </a:ext>
                </a:extLst>
              </a:tr>
              <a:tr h="2025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8537670"/>
                  </a:ext>
                </a:extLst>
              </a:tr>
              <a:tr h="2025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2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8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67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11138" y="66924"/>
            <a:ext cx="8721725" cy="769441"/>
          </a:xfrm>
        </p:spPr>
        <p:txBody>
          <a:bodyPr/>
          <a:lstStyle/>
          <a:p>
            <a:r>
              <a:rPr lang="en-GB" sz="2200" dirty="0"/>
              <a:t>Separate Invocations of Multiple </a:t>
            </a:r>
            <a:r>
              <a:rPr lang="en-GB" sz="2200" dirty="0" err="1"/>
              <a:t>Microservices</a:t>
            </a:r>
            <a:br>
              <a:rPr lang="en-GB" sz="2200" dirty="0"/>
            </a:br>
            <a:r>
              <a:rPr lang="en-GB" sz="2200" dirty="0"/>
              <a:t>In Clients</a:t>
            </a:r>
            <a:endParaRPr lang="en-SG" sz="2200" dirty="0"/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71" name="Group 7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72" name="Rounded Rectangle 7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stCxn id="64" idx="1"/>
            <a:endCxn id="72" idx="3"/>
          </p:cNvCxnSpPr>
          <p:nvPr/>
        </p:nvCxnSpPr>
        <p:spPr bwMode="auto">
          <a:xfrm rot="10800000" flipV="1">
            <a:off x="2301781" y="776225"/>
            <a:ext cx="4696985" cy="67467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stCxn id="37" idx="1"/>
            <a:endCxn id="76" idx="3"/>
          </p:cNvCxnSpPr>
          <p:nvPr/>
        </p:nvCxnSpPr>
        <p:spPr bwMode="auto">
          <a:xfrm rot="10800000">
            <a:off x="2485663" y="1621050"/>
            <a:ext cx="4504461" cy="15888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stCxn id="48" idx="1"/>
            <a:endCxn id="75" idx="3"/>
          </p:cNvCxnSpPr>
          <p:nvPr/>
        </p:nvCxnSpPr>
        <p:spPr bwMode="auto">
          <a:xfrm rot="10800000">
            <a:off x="2588250" y="1818485"/>
            <a:ext cx="4413475" cy="96254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stCxn id="5" idx="1"/>
            <a:endCxn id="73" idx="3"/>
          </p:cNvCxnSpPr>
          <p:nvPr/>
        </p:nvCxnSpPr>
        <p:spPr bwMode="auto">
          <a:xfrm rot="10800000">
            <a:off x="2585601" y="2106959"/>
            <a:ext cx="4413165" cy="196122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stCxn id="16" idx="1"/>
            <a:endCxn id="77" idx="3"/>
          </p:cNvCxnSpPr>
          <p:nvPr/>
        </p:nvCxnSpPr>
        <p:spPr bwMode="auto">
          <a:xfrm rot="10800000">
            <a:off x="2483030" y="2317623"/>
            <a:ext cx="4513233" cy="275402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stCxn id="25" idx="1"/>
            <a:endCxn id="74" idx="3"/>
          </p:cNvCxnSpPr>
          <p:nvPr/>
        </p:nvCxnSpPr>
        <p:spPr bwMode="auto">
          <a:xfrm rot="10800000">
            <a:off x="2301209" y="2476808"/>
            <a:ext cx="4697556" cy="36061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urved Connector 118"/>
          <p:cNvCxnSpPr>
            <a:stCxn id="64" idx="1"/>
            <a:endCxn id="93" idx="3"/>
          </p:cNvCxnSpPr>
          <p:nvPr/>
        </p:nvCxnSpPr>
        <p:spPr bwMode="auto">
          <a:xfrm rot="10800000" flipV="1">
            <a:off x="2298701" y="776226"/>
            <a:ext cx="4700064" cy="324889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urved Connector 119"/>
          <p:cNvCxnSpPr>
            <a:stCxn id="37" idx="1"/>
            <a:endCxn id="97" idx="3"/>
          </p:cNvCxnSpPr>
          <p:nvPr/>
        </p:nvCxnSpPr>
        <p:spPr bwMode="auto">
          <a:xfrm rot="10800000" flipV="1">
            <a:off x="2482583" y="1779938"/>
            <a:ext cx="4507540" cy="241532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urved Connector 120"/>
          <p:cNvCxnSpPr>
            <a:stCxn id="48" idx="1"/>
            <a:endCxn id="96" idx="3"/>
          </p:cNvCxnSpPr>
          <p:nvPr/>
        </p:nvCxnSpPr>
        <p:spPr bwMode="auto">
          <a:xfrm rot="10800000" flipV="1">
            <a:off x="2585170" y="2781032"/>
            <a:ext cx="4416554" cy="161166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stCxn id="5" idx="1"/>
            <a:endCxn id="94" idx="3"/>
          </p:cNvCxnSpPr>
          <p:nvPr/>
        </p:nvCxnSpPr>
        <p:spPr bwMode="auto">
          <a:xfrm rot="10800000" flipV="1">
            <a:off x="2582521" y="4068184"/>
            <a:ext cx="4416244" cy="6129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16" idx="1"/>
            <a:endCxn id="98" idx="3"/>
          </p:cNvCxnSpPr>
          <p:nvPr/>
        </p:nvCxnSpPr>
        <p:spPr bwMode="auto">
          <a:xfrm rot="10800000">
            <a:off x="2479950" y="4891841"/>
            <a:ext cx="4516312" cy="179803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25" idx="1"/>
            <a:endCxn id="95" idx="3"/>
          </p:cNvCxnSpPr>
          <p:nvPr/>
        </p:nvCxnSpPr>
        <p:spPr bwMode="auto">
          <a:xfrm rot="10800000">
            <a:off x="2298131" y="5051026"/>
            <a:ext cx="4700635" cy="10319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6299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11138" y="66924"/>
            <a:ext cx="8721725" cy="769441"/>
          </a:xfrm>
        </p:spPr>
        <p:txBody>
          <a:bodyPr/>
          <a:lstStyle/>
          <a:p>
            <a:r>
              <a:rPr lang="en-GB" sz="2200" dirty="0"/>
              <a:t>Separate Invocations of Multiple </a:t>
            </a:r>
            <a:r>
              <a:rPr lang="en-GB" sz="2200" dirty="0" err="1"/>
              <a:t>Microservices</a:t>
            </a:r>
            <a:br>
              <a:rPr lang="en-GB" sz="2200" dirty="0"/>
            </a:br>
            <a:r>
              <a:rPr lang="en-GB" sz="2200" dirty="0"/>
              <a:t>In Clients v</a:t>
            </a:r>
            <a:r>
              <a:rPr lang="en-SG" sz="2200" dirty="0" err="1"/>
              <a:t>ia</a:t>
            </a:r>
            <a:r>
              <a:rPr lang="en-SG" sz="2200" dirty="0"/>
              <a:t> an API Gateway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stCxn id="64" idx="1"/>
            <a:endCxn id="72" idx="3"/>
          </p:cNvCxnSpPr>
          <p:nvPr/>
        </p:nvCxnSpPr>
        <p:spPr bwMode="auto">
          <a:xfrm rot="10800000" flipV="1">
            <a:off x="6102957" y="776225"/>
            <a:ext cx="895808" cy="208553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stCxn id="37" idx="1"/>
            <a:endCxn id="76" idx="3"/>
          </p:cNvCxnSpPr>
          <p:nvPr/>
        </p:nvCxnSpPr>
        <p:spPr bwMode="auto">
          <a:xfrm rot="10800000" flipV="1">
            <a:off x="6286839" y="1779937"/>
            <a:ext cx="703284" cy="12519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stCxn id="48" idx="1"/>
            <a:endCxn id="75" idx="3"/>
          </p:cNvCxnSpPr>
          <p:nvPr/>
        </p:nvCxnSpPr>
        <p:spPr bwMode="auto">
          <a:xfrm rot="10800000" flipV="1">
            <a:off x="6389426" y="2781033"/>
            <a:ext cx="612298" cy="44831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stCxn id="5" idx="1"/>
            <a:endCxn id="73" idx="3"/>
          </p:cNvCxnSpPr>
          <p:nvPr/>
        </p:nvCxnSpPr>
        <p:spPr bwMode="auto">
          <a:xfrm rot="10800000">
            <a:off x="6386777" y="3517819"/>
            <a:ext cx="611988" cy="5503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stCxn id="16" idx="1"/>
            <a:endCxn id="77" idx="3"/>
          </p:cNvCxnSpPr>
          <p:nvPr/>
        </p:nvCxnSpPr>
        <p:spPr bwMode="auto">
          <a:xfrm rot="10800000">
            <a:off x="6284206" y="3728483"/>
            <a:ext cx="712056" cy="13431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stCxn id="25" idx="1"/>
            <a:endCxn id="74" idx="3"/>
          </p:cNvCxnSpPr>
          <p:nvPr/>
        </p:nvCxnSpPr>
        <p:spPr bwMode="auto">
          <a:xfrm rot="10800000">
            <a:off x="6102387" y="3887668"/>
            <a:ext cx="896379" cy="219530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urved Connector 118"/>
          <p:cNvCxnSpPr>
            <a:stCxn id="118" idx="1"/>
            <a:endCxn id="93" idx="3"/>
          </p:cNvCxnSpPr>
          <p:nvPr/>
        </p:nvCxnSpPr>
        <p:spPr bwMode="auto">
          <a:xfrm rot="10800000" flipV="1">
            <a:off x="2298701" y="2861764"/>
            <a:ext cx="3053696" cy="11633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urved Connector 119"/>
          <p:cNvCxnSpPr>
            <a:stCxn id="128" idx="1"/>
            <a:endCxn id="97" idx="3"/>
          </p:cNvCxnSpPr>
          <p:nvPr/>
        </p:nvCxnSpPr>
        <p:spPr bwMode="auto">
          <a:xfrm rot="10800000" flipV="1">
            <a:off x="2482583" y="3028674"/>
            <a:ext cx="2689342" cy="11665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urved Connector 120"/>
          <p:cNvCxnSpPr>
            <a:stCxn id="127" idx="1"/>
            <a:endCxn id="96" idx="3"/>
          </p:cNvCxnSpPr>
          <p:nvPr/>
        </p:nvCxnSpPr>
        <p:spPr bwMode="auto">
          <a:xfrm rot="10800000" flipV="1">
            <a:off x="2585171" y="3233746"/>
            <a:ext cx="2486817" cy="115895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stCxn id="125" idx="1"/>
            <a:endCxn id="94" idx="3"/>
          </p:cNvCxnSpPr>
          <p:nvPr/>
        </p:nvCxnSpPr>
        <p:spPr bwMode="auto">
          <a:xfrm rot="10800000" flipV="1">
            <a:off x="2582521" y="3514530"/>
            <a:ext cx="2489466" cy="11666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129" idx="1"/>
            <a:endCxn id="98" idx="3"/>
          </p:cNvCxnSpPr>
          <p:nvPr/>
        </p:nvCxnSpPr>
        <p:spPr bwMode="auto">
          <a:xfrm rot="10800000" flipV="1">
            <a:off x="2479951" y="3722330"/>
            <a:ext cx="2691975" cy="116950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126" idx="1"/>
            <a:endCxn id="95" idx="3"/>
          </p:cNvCxnSpPr>
          <p:nvPr/>
        </p:nvCxnSpPr>
        <p:spPr bwMode="auto">
          <a:xfrm rot="10800000" flipV="1">
            <a:off x="2298131" y="3879175"/>
            <a:ext cx="3054267" cy="117185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31" name="Group 13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32" name="Rounded Rectangle 13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41" name="Curved Connector 140"/>
          <p:cNvCxnSpPr>
            <a:stCxn id="118" idx="1"/>
            <a:endCxn id="132" idx="3"/>
          </p:cNvCxnSpPr>
          <p:nvPr/>
        </p:nvCxnSpPr>
        <p:spPr bwMode="auto">
          <a:xfrm rot="10800000">
            <a:off x="2301781" y="1450905"/>
            <a:ext cx="3050617" cy="14108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Curved Connector 141"/>
          <p:cNvCxnSpPr>
            <a:stCxn id="128" idx="1"/>
            <a:endCxn id="136" idx="3"/>
          </p:cNvCxnSpPr>
          <p:nvPr/>
        </p:nvCxnSpPr>
        <p:spPr bwMode="auto">
          <a:xfrm rot="10800000">
            <a:off x="2485663" y="1621050"/>
            <a:ext cx="2686263" cy="14076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Curved Connector 142"/>
          <p:cNvCxnSpPr>
            <a:stCxn id="127" idx="1"/>
            <a:endCxn id="135" idx="3"/>
          </p:cNvCxnSpPr>
          <p:nvPr/>
        </p:nvCxnSpPr>
        <p:spPr bwMode="auto">
          <a:xfrm rot="10800000">
            <a:off x="2588249" y="1818485"/>
            <a:ext cx="2483738" cy="14152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Curved Connector 143"/>
          <p:cNvCxnSpPr>
            <a:stCxn id="125" idx="1"/>
            <a:endCxn id="133" idx="3"/>
          </p:cNvCxnSpPr>
          <p:nvPr/>
        </p:nvCxnSpPr>
        <p:spPr bwMode="auto">
          <a:xfrm rot="10800000">
            <a:off x="2585601" y="2106960"/>
            <a:ext cx="2486387" cy="14075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Curved Connector 144"/>
          <p:cNvCxnSpPr>
            <a:stCxn id="129" idx="1"/>
            <a:endCxn id="137" idx="3"/>
          </p:cNvCxnSpPr>
          <p:nvPr/>
        </p:nvCxnSpPr>
        <p:spPr bwMode="auto">
          <a:xfrm rot="10800000">
            <a:off x="2483029" y="2317623"/>
            <a:ext cx="2688896" cy="140470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Curved Connector 145"/>
          <p:cNvCxnSpPr>
            <a:stCxn id="126" idx="1"/>
            <a:endCxn id="134" idx="3"/>
          </p:cNvCxnSpPr>
          <p:nvPr/>
        </p:nvCxnSpPr>
        <p:spPr bwMode="auto">
          <a:xfrm rot="10800000">
            <a:off x="2301209" y="2476809"/>
            <a:ext cx="3051188" cy="140236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/>
          <p:cNvGrpSpPr/>
          <p:nvPr/>
        </p:nvGrpSpPr>
        <p:grpSpPr>
          <a:xfrm>
            <a:off x="5071987" y="2755091"/>
            <a:ext cx="1317439" cy="1215791"/>
            <a:chOff x="5071987" y="2755091"/>
            <a:chExt cx="1317439" cy="1215791"/>
          </a:xfrm>
        </p:grpSpPr>
        <p:grpSp>
          <p:nvGrpSpPr>
            <p:cNvPr id="55" name="Group 54"/>
            <p:cNvGrpSpPr/>
            <p:nvPr/>
          </p:nvGrpSpPr>
          <p:grpSpPr>
            <a:xfrm>
              <a:off x="5071987" y="2755091"/>
              <a:ext cx="1317439" cy="1215791"/>
              <a:chOff x="3186163" y="1395097"/>
              <a:chExt cx="1317439" cy="121579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214898" y="1395097"/>
                <a:ext cx="1288704" cy="1215791"/>
                <a:chOff x="1286259" y="1020650"/>
                <a:chExt cx="1288704" cy="1215791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1286259" y="1020650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API</a:t>
                  </a: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Gateway</a:t>
                  </a: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2209370" y="108180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2493190" y="173785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2208799" y="2107708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>
                  <a:off x="2495839" y="144938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>
                  <a:off x="2393252" y="125194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>
                  <a:off x="2390619" y="1948523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</p:grpSp>
          <p:sp>
            <p:nvSpPr>
              <p:cNvPr id="118" name="Rounded Rectangle 117"/>
              <p:cNvSpPr/>
              <p:nvPr/>
            </p:nvSpPr>
            <p:spPr bwMode="auto">
              <a:xfrm>
                <a:off x="3466573" y="145625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 bwMode="auto">
              <a:xfrm>
                <a:off x="3186163" y="2109017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>
                <a:off x="3466573" y="247366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3186163" y="1828234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>
                <a:off x="3286101" y="1623161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>
                <a:off x="3286101" y="2316818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pic>
          <p:nvPicPr>
            <p:cNvPr id="30" name="Picture 29" descr="Cogwheels Gears Racks · Free vector graphic on Pixabay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28" y="2854903"/>
              <a:ext cx="958318" cy="62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327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11138" y="66924"/>
            <a:ext cx="8721725" cy="769441"/>
          </a:xfrm>
        </p:spPr>
        <p:txBody>
          <a:bodyPr/>
          <a:lstStyle/>
          <a:p>
            <a:r>
              <a:rPr lang="en-GB" sz="2200" dirty="0">
                <a:solidFill>
                  <a:srgbClr val="00B050"/>
                </a:solidFill>
              </a:rPr>
              <a:t>Aggregated</a:t>
            </a:r>
            <a:r>
              <a:rPr lang="en-GB" sz="2200" dirty="0"/>
              <a:t> Invocations of Multiple </a:t>
            </a:r>
            <a:r>
              <a:rPr lang="en-GB" sz="2200" dirty="0" err="1"/>
              <a:t>Microservices</a:t>
            </a:r>
            <a:br>
              <a:rPr lang="en-GB" sz="2200" dirty="0"/>
            </a:br>
            <a:r>
              <a:rPr lang="en-GB" sz="2200" dirty="0"/>
              <a:t>In Clients v</a:t>
            </a:r>
            <a:r>
              <a:rPr lang="en-SG" sz="2200" dirty="0" err="1"/>
              <a:t>ia</a:t>
            </a:r>
            <a:r>
              <a:rPr lang="en-SG" sz="2200" dirty="0"/>
              <a:t> a Composite Microservice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cxnSpLocks/>
            <a:stCxn id="64" idx="1"/>
          </p:cNvCxnSpPr>
          <p:nvPr/>
        </p:nvCxnSpPr>
        <p:spPr bwMode="auto">
          <a:xfrm rot="10800000" flipV="1">
            <a:off x="6102957" y="776225"/>
            <a:ext cx="895808" cy="208553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cxnSpLocks/>
            <a:stCxn id="37" idx="1"/>
          </p:cNvCxnSpPr>
          <p:nvPr/>
        </p:nvCxnSpPr>
        <p:spPr bwMode="auto">
          <a:xfrm rot="10800000" flipV="1">
            <a:off x="6286839" y="1779937"/>
            <a:ext cx="703284" cy="12519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cxnSpLocks/>
            <a:stCxn id="48" idx="1"/>
          </p:cNvCxnSpPr>
          <p:nvPr/>
        </p:nvCxnSpPr>
        <p:spPr bwMode="auto">
          <a:xfrm rot="10800000" flipV="1">
            <a:off x="6389426" y="2781033"/>
            <a:ext cx="612298" cy="44831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cxnSpLocks/>
            <a:stCxn id="5" idx="1"/>
          </p:cNvCxnSpPr>
          <p:nvPr/>
        </p:nvCxnSpPr>
        <p:spPr bwMode="auto">
          <a:xfrm rot="10800000">
            <a:off x="6386777" y="3517819"/>
            <a:ext cx="611988" cy="5503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cxnSpLocks/>
            <a:stCxn id="16" idx="1"/>
          </p:cNvCxnSpPr>
          <p:nvPr/>
        </p:nvCxnSpPr>
        <p:spPr bwMode="auto">
          <a:xfrm rot="10800000">
            <a:off x="6284206" y="3728483"/>
            <a:ext cx="712056" cy="13431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cxnSpLocks/>
            <a:stCxn id="25" idx="1"/>
          </p:cNvCxnSpPr>
          <p:nvPr/>
        </p:nvCxnSpPr>
        <p:spPr bwMode="auto">
          <a:xfrm rot="10800000">
            <a:off x="6102387" y="3887668"/>
            <a:ext cx="896379" cy="219530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cxnSpLocks/>
            <a:endCxn id="94" idx="3"/>
          </p:cNvCxnSpPr>
          <p:nvPr/>
        </p:nvCxnSpPr>
        <p:spPr bwMode="auto">
          <a:xfrm rot="10800000" flipV="1">
            <a:off x="2582521" y="3514530"/>
            <a:ext cx="2489466" cy="11666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31" name="Group 13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32" name="Rounded Rectangle 13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41" name="Curved Connector 140"/>
          <p:cNvCxnSpPr>
            <a:cxnSpLocks/>
            <a:endCxn id="133" idx="3"/>
          </p:cNvCxnSpPr>
          <p:nvPr/>
        </p:nvCxnSpPr>
        <p:spPr bwMode="auto">
          <a:xfrm rot="10800000">
            <a:off x="2585601" y="2106959"/>
            <a:ext cx="2486387" cy="112678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Hexagon 41">
            <a:extLst>
              <a:ext uri="{FF2B5EF4-FFF2-40B4-BE49-F238E27FC236}">
                <a16:creationId xmlns:a16="http://schemas.microsoft.com/office/drawing/2014/main" id="{636E9049-0020-4B9F-BA4A-F8AE2A4FF2BF}"/>
              </a:ext>
            </a:extLst>
          </p:cNvPr>
          <p:cNvSpPr/>
          <p:nvPr/>
        </p:nvSpPr>
        <p:spPr bwMode="auto">
          <a:xfrm>
            <a:off x="4739884" y="2662265"/>
            <a:ext cx="1743682" cy="1561552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0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Composite Microservice for 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2743992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11138" y="66924"/>
            <a:ext cx="8721725" cy="769441"/>
          </a:xfrm>
        </p:spPr>
        <p:txBody>
          <a:bodyPr/>
          <a:lstStyle/>
          <a:p>
            <a:r>
              <a:rPr lang="en-GB" sz="2200" dirty="0">
                <a:solidFill>
                  <a:srgbClr val="00B050"/>
                </a:solidFill>
              </a:rPr>
              <a:t>Aggregated</a:t>
            </a:r>
            <a:r>
              <a:rPr lang="en-GB" sz="2200" dirty="0"/>
              <a:t> Invocations of Multiple </a:t>
            </a:r>
            <a:r>
              <a:rPr lang="en-GB" sz="2200" dirty="0" err="1"/>
              <a:t>Microservices</a:t>
            </a:r>
            <a:br>
              <a:rPr lang="en-GB" sz="2200" dirty="0"/>
            </a:br>
            <a:r>
              <a:rPr lang="en-GB" sz="2200" dirty="0"/>
              <a:t>In Clients v</a:t>
            </a:r>
            <a:r>
              <a:rPr lang="en-SG" sz="2200" dirty="0" err="1"/>
              <a:t>ia</a:t>
            </a:r>
            <a:r>
              <a:rPr lang="en-SG" sz="2200" dirty="0"/>
              <a:t> an API Gateway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stCxn id="64" idx="1"/>
            <a:endCxn id="72" idx="3"/>
          </p:cNvCxnSpPr>
          <p:nvPr/>
        </p:nvCxnSpPr>
        <p:spPr bwMode="auto">
          <a:xfrm rot="10800000" flipV="1">
            <a:off x="6102957" y="776225"/>
            <a:ext cx="895808" cy="208553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stCxn id="37" idx="1"/>
            <a:endCxn id="76" idx="3"/>
          </p:cNvCxnSpPr>
          <p:nvPr/>
        </p:nvCxnSpPr>
        <p:spPr bwMode="auto">
          <a:xfrm rot="10800000" flipV="1">
            <a:off x="6286839" y="1779937"/>
            <a:ext cx="703284" cy="12519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stCxn id="48" idx="1"/>
            <a:endCxn id="75" idx="3"/>
          </p:cNvCxnSpPr>
          <p:nvPr/>
        </p:nvCxnSpPr>
        <p:spPr bwMode="auto">
          <a:xfrm rot="10800000" flipV="1">
            <a:off x="6389426" y="2781033"/>
            <a:ext cx="612298" cy="44831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stCxn id="5" idx="1"/>
            <a:endCxn id="73" idx="3"/>
          </p:cNvCxnSpPr>
          <p:nvPr/>
        </p:nvCxnSpPr>
        <p:spPr bwMode="auto">
          <a:xfrm rot="10800000">
            <a:off x="6386777" y="3517819"/>
            <a:ext cx="611988" cy="5503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stCxn id="16" idx="1"/>
            <a:endCxn id="77" idx="3"/>
          </p:cNvCxnSpPr>
          <p:nvPr/>
        </p:nvCxnSpPr>
        <p:spPr bwMode="auto">
          <a:xfrm rot="10800000">
            <a:off x="6284206" y="3728483"/>
            <a:ext cx="712056" cy="13431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stCxn id="25" idx="1"/>
            <a:endCxn id="74" idx="3"/>
          </p:cNvCxnSpPr>
          <p:nvPr/>
        </p:nvCxnSpPr>
        <p:spPr bwMode="auto">
          <a:xfrm rot="10800000">
            <a:off x="6102387" y="3887668"/>
            <a:ext cx="896379" cy="219530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stCxn id="125" idx="1"/>
            <a:endCxn id="94" idx="3"/>
          </p:cNvCxnSpPr>
          <p:nvPr/>
        </p:nvCxnSpPr>
        <p:spPr bwMode="auto">
          <a:xfrm rot="10800000" flipV="1">
            <a:off x="2582521" y="3514530"/>
            <a:ext cx="2489466" cy="11666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31" name="Group 13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32" name="Rounded Rectangle 13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41" name="Curved Connector 140"/>
          <p:cNvCxnSpPr>
            <a:stCxn id="127" idx="1"/>
            <a:endCxn id="133" idx="3"/>
          </p:cNvCxnSpPr>
          <p:nvPr/>
        </p:nvCxnSpPr>
        <p:spPr bwMode="auto">
          <a:xfrm rot="10800000">
            <a:off x="2585601" y="2106959"/>
            <a:ext cx="2486387" cy="112678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/>
          <p:cNvGrpSpPr/>
          <p:nvPr/>
        </p:nvGrpSpPr>
        <p:grpSpPr>
          <a:xfrm>
            <a:off x="5071987" y="2755091"/>
            <a:ext cx="1317439" cy="1215791"/>
            <a:chOff x="5071987" y="2755091"/>
            <a:chExt cx="1317439" cy="1215791"/>
          </a:xfrm>
        </p:grpSpPr>
        <p:grpSp>
          <p:nvGrpSpPr>
            <p:cNvPr id="55" name="Group 54"/>
            <p:cNvGrpSpPr/>
            <p:nvPr/>
          </p:nvGrpSpPr>
          <p:grpSpPr>
            <a:xfrm>
              <a:off x="5071987" y="2755091"/>
              <a:ext cx="1317439" cy="1215791"/>
              <a:chOff x="3186163" y="1395097"/>
              <a:chExt cx="1317439" cy="121579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214898" y="1395097"/>
                <a:ext cx="1288704" cy="1215791"/>
                <a:chOff x="1286259" y="1020650"/>
                <a:chExt cx="1288704" cy="1215791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1286259" y="1020650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API</a:t>
                  </a: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Gateway</a:t>
                  </a: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2209370" y="108180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2493190" y="173785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2208799" y="2107708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>
                  <a:off x="2495839" y="144938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>
                  <a:off x="2393252" y="125194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>
                  <a:off x="2390619" y="1948523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</p:grpSp>
          <p:sp>
            <p:nvSpPr>
              <p:cNvPr id="118" name="Rounded Rectangle 117"/>
              <p:cNvSpPr/>
              <p:nvPr/>
            </p:nvSpPr>
            <p:spPr bwMode="auto">
              <a:xfrm>
                <a:off x="3466573" y="145625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 bwMode="auto">
              <a:xfrm>
                <a:off x="3186163" y="2109017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>
                <a:off x="3466573" y="247366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3186163" y="1828234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>
                <a:off x="3286101" y="1623161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>
                <a:off x="3286101" y="2316818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pic>
          <p:nvPicPr>
            <p:cNvPr id="30" name="Picture 29" descr="Cogwheels Gears Racks · Free vector graphic on Pixabay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28" y="2854903"/>
              <a:ext cx="958318" cy="626900"/>
            </a:xfrm>
            <a:prstGeom prst="rect">
              <a:avLst/>
            </a:prstGeom>
          </p:spPr>
        </p:pic>
      </p:grpSp>
      <p:sp>
        <p:nvSpPr>
          <p:cNvPr id="117" name="Rounded Rectangle 116"/>
          <p:cNvSpPr/>
          <p:nvPr/>
        </p:nvSpPr>
        <p:spPr bwMode="auto">
          <a:xfrm rot="16200000">
            <a:off x="5615653" y="3213333"/>
            <a:ext cx="1145166" cy="328651"/>
          </a:xfrm>
          <a:prstGeom prst="roundRect">
            <a:avLst/>
          </a:prstGeom>
          <a:ln>
            <a:solidFill>
              <a:srgbClr val="CC00FF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Aggregation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4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7 Service Data Aggregation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762000"/>
          <a:ext cx="8839200" cy="55827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113112600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1914557346"/>
                    </a:ext>
                  </a:extLst>
                </a:gridCol>
              </a:tblGrid>
              <a:tr h="7220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Benefits (if any) of the option versus the others</a:t>
                      </a:r>
                      <a:endParaRPr lang="en-SG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292226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8537670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2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891485"/>
                  </a:ext>
                </a:extLst>
              </a:tr>
              <a:tr h="16202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560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93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/>
              <a:t>When an external client invokes a </a:t>
            </a:r>
            <a:r>
              <a:rPr lang="en-GB" dirty="0" err="1"/>
              <a:t>microservice</a:t>
            </a:r>
            <a:r>
              <a:rPr lang="en-GB" dirty="0"/>
              <a:t> directly in an enterprise solution based on the </a:t>
            </a:r>
            <a:r>
              <a:rPr lang="en-GB" dirty="0" err="1"/>
              <a:t>microservices</a:t>
            </a:r>
            <a:r>
              <a:rPr lang="en-GB" dirty="0"/>
              <a:t> architecture without an API gateway, what may be the issues if the solution is large and evolves?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How can an API Gateway help address the above issues? List some possible functionalities that an API Gateway can perform.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List some drawbacks of an API Gateway.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783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APIs for Third-Party Applications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1999"/>
            <a:ext cx="8704262" cy="5878513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An </a:t>
            </a:r>
            <a:r>
              <a:rPr lang="en-SG" b="1" dirty="0"/>
              <a:t>open API</a:t>
            </a:r>
            <a:r>
              <a:rPr lang="en-SG" dirty="0"/>
              <a:t> is a public API, often in the form of a REST API, that provides programmatic access to a (micro)service for third-party apps.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Discussion: </a:t>
            </a:r>
            <a:r>
              <a:rPr lang="en-GB" dirty="0"/>
              <a:t>How can open APIs be implemented more easily with an API gateway than without?</a:t>
            </a:r>
            <a:endParaRPr lang="en-SG" dirty="0"/>
          </a:p>
        </p:txBody>
      </p:sp>
      <p:cxnSp>
        <p:nvCxnSpPr>
          <p:cNvPr id="6" name="Straight Arrow Connector 5"/>
          <p:cNvCxnSpPr>
            <a:stCxn id="12" idx="6"/>
            <a:endCxn id="10" idx="1"/>
          </p:cNvCxnSpPr>
          <p:nvPr/>
        </p:nvCxnSpPr>
        <p:spPr bwMode="auto">
          <a:xfrm flipV="1">
            <a:off x="5230836" y="4564854"/>
            <a:ext cx="662395" cy="4035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5893231" y="3875568"/>
            <a:ext cx="2818098" cy="13785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dirty="0">
                <a:solidFill>
                  <a:srgbClr val="7AC477"/>
                </a:solidFill>
                <a:latin typeface="Tahoma" pitchFamily="34" charset="0"/>
              </a:rPr>
              <a:t>Enterprise </a:t>
            </a:r>
            <a:r>
              <a:rPr kumimoji="0" lang="en-S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(Micro)Services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324600" y="2007137"/>
            <a:ext cx="1828800" cy="9446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myHandyman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3581400" y="2007137"/>
            <a:ext cx="1828800" cy="9446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myHotel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838200" y="1987091"/>
            <a:ext cx="1828800" cy="944603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myMap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69947" y="3592988"/>
            <a:ext cx="1960889" cy="1951802"/>
            <a:chOff x="3582824" y="3306436"/>
            <a:chExt cx="1960889" cy="1951802"/>
          </a:xfrm>
        </p:grpSpPr>
        <p:sp>
          <p:nvSpPr>
            <p:cNvPr id="12" name="Oval 11"/>
            <p:cNvSpPr/>
            <p:nvPr/>
          </p:nvSpPr>
          <p:spPr bwMode="auto">
            <a:xfrm>
              <a:off x="3582824" y="3306436"/>
              <a:ext cx="1960889" cy="19518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2000" dirty="0">
                <a:solidFill>
                  <a:schemeClr val="tx1"/>
                </a:solidFill>
                <a:latin typeface="Tahoma" pitchFamily="34" charset="0"/>
              </a:endParaRPr>
            </a:p>
            <a:p>
              <a:pPr algn="ctr" eaLnBrk="1" hangingPunct="1"/>
              <a:endParaRPr lang="en-SG" sz="2000" dirty="0">
                <a:solidFill>
                  <a:schemeClr val="tx1"/>
                </a:solidFill>
                <a:latin typeface="Tahoma" pitchFamily="34" charset="0"/>
              </a:endParaRPr>
            </a:p>
            <a:p>
              <a:pPr algn="ctr" eaLnBrk="1" hangingPunct="1"/>
              <a:endParaRPr lang="en-SG" sz="2000" dirty="0">
                <a:solidFill>
                  <a:schemeClr val="tx1"/>
                </a:solidFill>
                <a:latin typeface="Tahoma" pitchFamily="34" charset="0"/>
              </a:endParaRPr>
            </a:p>
            <a:p>
              <a:pPr algn="ctr" eaLnBrk="1" hangingPunct="1"/>
              <a:r>
                <a:rPr lang="en-SG" sz="2000" dirty="0">
                  <a:solidFill>
                    <a:schemeClr val="tx1"/>
                  </a:solidFill>
                  <a:latin typeface="Tahoma" pitchFamily="34" charset="0"/>
                </a:rPr>
                <a:t>API</a:t>
              </a:r>
            </a:p>
            <a:p>
              <a:pPr algn="ctr" eaLnBrk="1" hangingPunct="1"/>
              <a:r>
                <a:rPr lang="en-SG" sz="2000" dirty="0">
                  <a:solidFill>
                    <a:schemeClr val="tx1"/>
                  </a:solidFill>
                  <a:latin typeface="Tahoma" pitchFamily="34" charset="0"/>
                </a:rPr>
                <a:t>Gateway</a:t>
              </a:r>
            </a:p>
          </p:txBody>
        </p:sp>
        <p:pic>
          <p:nvPicPr>
            <p:cNvPr id="13" name="Picture 12" descr="Cogwheels Gears Racks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682" y="3466672"/>
              <a:ext cx="1492999" cy="1006410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72615" y="4589602"/>
            <a:ext cx="1277310" cy="1215791"/>
            <a:chOff x="1297653" y="4073719"/>
            <a:chExt cx="1277310" cy="1215791"/>
          </a:xfrm>
        </p:grpSpPr>
        <p:grpSp>
          <p:nvGrpSpPr>
            <p:cNvPr id="45" name="Group 44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54" name="Oval 53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46" name="Rounded Rectangle 45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56" name="Curved Connector 55"/>
          <p:cNvCxnSpPr>
            <a:stCxn id="12" idx="2"/>
            <a:endCxn id="47" idx="3"/>
          </p:cNvCxnSpPr>
          <p:nvPr/>
        </p:nvCxnSpPr>
        <p:spPr bwMode="auto">
          <a:xfrm rot="10800000" flipV="1">
            <a:off x="1650793" y="4568889"/>
            <a:ext cx="1619155" cy="83952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57" name="Group 56"/>
          <p:cNvGrpSpPr/>
          <p:nvPr/>
        </p:nvGrpSpPr>
        <p:grpSpPr>
          <a:xfrm>
            <a:off x="363004" y="3189531"/>
            <a:ext cx="1288704" cy="1215791"/>
            <a:chOff x="1286259" y="1020650"/>
            <a:chExt cx="1288704" cy="1215791"/>
          </a:xfrm>
        </p:grpSpPr>
        <p:grpSp>
          <p:nvGrpSpPr>
            <p:cNvPr id="58" name="Group 57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65" name="Oval 64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59" name="Rounded Rectangle 58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68" name="Curved Connector 67"/>
          <p:cNvCxnSpPr>
            <a:stCxn id="12" idx="2"/>
            <a:endCxn id="60" idx="3"/>
          </p:cNvCxnSpPr>
          <p:nvPr/>
        </p:nvCxnSpPr>
        <p:spPr bwMode="auto">
          <a:xfrm rot="10800000">
            <a:off x="1649059" y="3952259"/>
            <a:ext cx="1620888" cy="61663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5423577" y="3351152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dirty="0"/>
              <a:t>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41254" y="312964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dirty="0"/>
              <a:t>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9328" y="334700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dirty="0"/>
              <a:t>?</a:t>
            </a:r>
          </a:p>
        </p:txBody>
      </p:sp>
      <p:cxnSp>
        <p:nvCxnSpPr>
          <p:cNvPr id="71" name="Straight Arrow Connector 70"/>
          <p:cNvCxnSpPr>
            <a:stCxn id="29" idx="2"/>
            <a:endCxn id="10" idx="0"/>
          </p:cNvCxnSpPr>
          <p:nvPr/>
        </p:nvCxnSpPr>
        <p:spPr bwMode="auto">
          <a:xfrm>
            <a:off x="1752600" y="2931694"/>
            <a:ext cx="5549680" cy="943874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8" idx="2"/>
            <a:endCxn id="10" idx="0"/>
          </p:cNvCxnSpPr>
          <p:nvPr/>
        </p:nvCxnSpPr>
        <p:spPr bwMode="auto">
          <a:xfrm>
            <a:off x="4495800" y="2951740"/>
            <a:ext cx="2806480" cy="923828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7" idx="2"/>
            <a:endCxn id="10" idx="0"/>
          </p:cNvCxnSpPr>
          <p:nvPr/>
        </p:nvCxnSpPr>
        <p:spPr bwMode="auto">
          <a:xfrm>
            <a:off x="7239000" y="2951740"/>
            <a:ext cx="63280" cy="923828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6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>
            <a:cxnSpLocks/>
          </p:cNvCxnSpPr>
          <p:nvPr/>
        </p:nvCxnSpPr>
        <p:spPr bwMode="auto">
          <a:xfrm>
            <a:off x="1521676" y="3257923"/>
            <a:ext cx="1816371" cy="806649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 bwMode="auto">
          <a:xfrm>
            <a:off x="1521676" y="3990781"/>
            <a:ext cx="1648801" cy="353132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18" idx="2"/>
          </p:cNvCxnSpPr>
          <p:nvPr/>
        </p:nvCxnSpPr>
        <p:spPr bwMode="auto">
          <a:xfrm flipV="1">
            <a:off x="1521676" y="4611954"/>
            <a:ext cx="1594513" cy="60526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 bwMode="auto">
          <a:xfrm flipV="1">
            <a:off x="1515285" y="5044063"/>
            <a:ext cx="1673723" cy="491495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middleware, often a software component, that </a:t>
            </a:r>
            <a:r>
              <a:rPr lang="en-SG" b="1" dirty="0"/>
              <a:t>manages external access to (micro)services </a:t>
            </a:r>
            <a:r>
              <a:rPr lang="en-SG" dirty="0"/>
              <a:t>in an enterprise solution.</a:t>
            </a:r>
          </a:p>
          <a:p>
            <a:pPr lvl="1"/>
            <a:r>
              <a:rPr lang="en-SG" sz="2400" dirty="0"/>
              <a:t>The API Gateway exposes (micro)services as REST APIs (typically), as REST is widely used by various clients</a:t>
            </a:r>
            <a:endParaRPr lang="en-SG" sz="2400" dirty="0">
              <a:ea typeface="Tahoma"/>
              <a:cs typeface="Tahoma"/>
            </a:endParaRPr>
          </a:p>
        </p:txBody>
      </p:sp>
      <p:pic>
        <p:nvPicPr>
          <p:cNvPr id="5" name="Picture 4" descr="mobile apps&#10;point-of-sale counter/desktop apps&#10;partners' apps&#10;web apps"/>
          <p:cNvPicPr>
            <a:picLocks noChangeAspect="1"/>
          </p:cNvPicPr>
          <p:nvPr/>
        </p:nvPicPr>
        <p:blipFill rotWithShape="1">
          <a:blip r:embed="rId3"/>
          <a:srcRect l="5274" t="14936" r="47767" b="2604"/>
          <a:stretch/>
        </p:blipFill>
        <p:spPr>
          <a:xfrm>
            <a:off x="204747" y="3004560"/>
            <a:ext cx="1310538" cy="28485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5497600" y="3137496"/>
            <a:ext cx="2818098" cy="13785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dirty="0">
                <a:solidFill>
                  <a:srgbClr val="7AC477"/>
                </a:solidFill>
                <a:latin typeface="Tahoma" pitchFamily="34" charset="0"/>
              </a:rPr>
              <a:t>Enterprise </a:t>
            </a:r>
            <a:r>
              <a:rPr kumimoji="0" lang="en-S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(Micro)Services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7208" y="5907141"/>
            <a:ext cx="20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 dirty="0">
                <a:solidFill>
                  <a:schemeClr val="tx1"/>
                </a:solidFill>
              </a:rPr>
              <a:t>Various client apps / </a:t>
            </a:r>
          </a:p>
          <a:p>
            <a:pPr algn="ctr"/>
            <a:r>
              <a:rPr lang="en-SG" sz="1400" b="0" dirty="0">
                <a:solidFill>
                  <a:schemeClr val="tx1"/>
                </a:solidFill>
              </a:rPr>
              <a:t>Service consumers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116189" y="3636053"/>
            <a:ext cx="1960889" cy="1951802"/>
            <a:chOff x="3582824" y="3306436"/>
            <a:chExt cx="1960889" cy="1951802"/>
          </a:xfrm>
        </p:grpSpPr>
        <p:sp>
          <p:nvSpPr>
            <p:cNvPr id="18" name="Oval 17"/>
            <p:cNvSpPr/>
            <p:nvPr/>
          </p:nvSpPr>
          <p:spPr bwMode="auto">
            <a:xfrm>
              <a:off x="3582824" y="3306436"/>
              <a:ext cx="1960889" cy="19518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2000" dirty="0">
                <a:solidFill>
                  <a:schemeClr val="tx1"/>
                </a:solidFill>
                <a:latin typeface="Tahoma" pitchFamily="34" charset="0"/>
              </a:endParaRPr>
            </a:p>
            <a:p>
              <a:pPr algn="ctr" eaLnBrk="1" hangingPunct="1"/>
              <a:endParaRPr lang="en-SG" sz="2000" dirty="0">
                <a:solidFill>
                  <a:schemeClr val="tx1"/>
                </a:solidFill>
                <a:latin typeface="Tahoma" pitchFamily="34" charset="0"/>
              </a:endParaRPr>
            </a:p>
            <a:p>
              <a:pPr algn="ctr" eaLnBrk="1" hangingPunct="1"/>
              <a:endParaRPr lang="en-SG" sz="2000" dirty="0">
                <a:solidFill>
                  <a:schemeClr val="tx1"/>
                </a:solidFill>
                <a:latin typeface="Tahoma" pitchFamily="34" charset="0"/>
              </a:endParaRPr>
            </a:p>
            <a:p>
              <a:pPr algn="ctr" eaLnBrk="1" hangingPunct="1"/>
              <a:r>
                <a:rPr lang="en-SG" sz="2000" dirty="0">
                  <a:solidFill>
                    <a:schemeClr val="tx1"/>
                  </a:solidFill>
                  <a:latin typeface="Tahoma" pitchFamily="34" charset="0"/>
                </a:rPr>
                <a:t>API</a:t>
              </a:r>
            </a:p>
            <a:p>
              <a:pPr algn="ctr" eaLnBrk="1" hangingPunct="1"/>
              <a:r>
                <a:rPr lang="en-SG" sz="2000" dirty="0">
                  <a:solidFill>
                    <a:schemeClr val="tx1"/>
                  </a:solidFill>
                  <a:latin typeface="Tahoma" pitchFamily="34" charset="0"/>
                </a:rPr>
                <a:t>Gateway</a:t>
              </a:r>
            </a:p>
          </p:txBody>
        </p:sp>
        <p:pic>
          <p:nvPicPr>
            <p:cNvPr id="10" name="Picture 9" descr="Cogwheels Gears Racks ·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682" y="3466672"/>
              <a:ext cx="1492999" cy="100641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648F7F0-14F1-4A79-B278-9806E8081041}"/>
              </a:ext>
            </a:extLst>
          </p:cNvPr>
          <p:cNvSpPr/>
          <p:nvPr/>
        </p:nvSpPr>
        <p:spPr bwMode="auto">
          <a:xfrm>
            <a:off x="5665170" y="3506984"/>
            <a:ext cx="2818098" cy="13785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dirty="0">
                <a:solidFill>
                  <a:srgbClr val="7AC477"/>
                </a:solidFill>
                <a:latin typeface="Tahoma" pitchFamily="34" charset="0"/>
              </a:rPr>
              <a:t>Enterprise </a:t>
            </a:r>
            <a:r>
              <a:rPr kumimoji="0" lang="en-S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(Micro)Services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B7CA0A-4726-43D4-96BB-4276B208B1AF}"/>
              </a:ext>
            </a:extLst>
          </p:cNvPr>
          <p:cNvSpPr/>
          <p:nvPr/>
        </p:nvSpPr>
        <p:spPr bwMode="auto">
          <a:xfrm>
            <a:off x="5842128" y="3876472"/>
            <a:ext cx="2818098" cy="13785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dirty="0">
                <a:solidFill>
                  <a:srgbClr val="7AC477"/>
                </a:solidFill>
                <a:latin typeface="Tahoma" pitchFamily="34" charset="0"/>
              </a:rPr>
              <a:t>Enterprise </a:t>
            </a:r>
            <a:r>
              <a:rPr kumimoji="0" lang="en-S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(Micro)Services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66B1C0-F42B-45AE-9654-90D17A5B1653}"/>
              </a:ext>
            </a:extLst>
          </p:cNvPr>
          <p:cNvSpPr/>
          <p:nvPr/>
        </p:nvSpPr>
        <p:spPr bwMode="auto">
          <a:xfrm>
            <a:off x="6019086" y="4256003"/>
            <a:ext cx="2818098" cy="13785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dirty="0">
                <a:solidFill>
                  <a:srgbClr val="7AC477"/>
                </a:solidFill>
                <a:latin typeface="Tahoma" pitchFamily="34" charset="0"/>
              </a:rPr>
              <a:t>Enterprise </a:t>
            </a:r>
            <a:r>
              <a:rPr kumimoji="0" lang="en-S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(Micro)Services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F15BAF-6B0E-4EA7-B54D-2935FC5A5BF5}"/>
              </a:ext>
            </a:extLst>
          </p:cNvPr>
          <p:cNvSpPr/>
          <p:nvPr/>
        </p:nvSpPr>
        <p:spPr bwMode="auto">
          <a:xfrm>
            <a:off x="6196044" y="4634253"/>
            <a:ext cx="2818098" cy="13785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dirty="0">
                <a:solidFill>
                  <a:srgbClr val="7AC477"/>
                </a:solidFill>
                <a:latin typeface="Tahoma" pitchFamily="34" charset="0"/>
              </a:rPr>
              <a:t>Enterprise </a:t>
            </a:r>
            <a:r>
              <a:rPr kumimoji="0" lang="en-S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(Micro)Services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660EC-FA81-47CC-81E3-2F30D343B2E8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flipV="1">
            <a:off x="4837437" y="3826782"/>
            <a:ext cx="660163" cy="105172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4B67A6-D96B-4558-A125-36838E648376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 flipV="1">
            <a:off x="5008004" y="4196270"/>
            <a:ext cx="657166" cy="126737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00446C-804A-4D2B-8D46-BC51319AC3F7}"/>
              </a:ext>
            </a:extLst>
          </p:cNvPr>
          <p:cNvCxnSpPr>
            <a:cxnSpLocks/>
            <a:stCxn id="18" idx="6"/>
            <a:endCxn id="30" idx="1"/>
          </p:cNvCxnSpPr>
          <p:nvPr/>
        </p:nvCxnSpPr>
        <p:spPr bwMode="auto">
          <a:xfrm flipV="1">
            <a:off x="5077078" y="4565758"/>
            <a:ext cx="765050" cy="46196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1D9B54-618D-4D74-A777-9BEECF08589B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>
            <a:off x="5077078" y="4894198"/>
            <a:ext cx="942008" cy="51091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06830C-B6B7-469C-B83C-E45CAC9FBC9C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>
            <a:off x="4953000" y="5160392"/>
            <a:ext cx="1243044" cy="163147"/>
          </a:xfrm>
          <a:prstGeom prst="straightConnector1">
            <a:avLst/>
          </a:prstGeom>
          <a:ln w="190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1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Case: API Gateway-</a:t>
            </a:r>
            <a:r>
              <a:rPr lang="en-US" dirty="0" err="1"/>
              <a:t>myTaxi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562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GB" dirty="0"/>
              <a:t>Read the </a:t>
            </a:r>
            <a:r>
              <a:rPr lang="en-SG" dirty="0"/>
              <a:t>mini case along with the slides</a:t>
            </a:r>
          </a:p>
          <a:p>
            <a:r>
              <a:rPr lang="en-GB" dirty="0"/>
              <a:t>Exercises 1--7: What are the pros and/or cons for each of the options?</a:t>
            </a:r>
          </a:p>
          <a:p>
            <a:endParaRPr lang="en-GB" dirty="0"/>
          </a:p>
          <a:p>
            <a:r>
              <a:rPr lang="en-GB" dirty="0"/>
              <a:t>Exercise 8: As a summary, what are some possible functionalities and drawbacks of an API gateway?</a:t>
            </a:r>
          </a:p>
          <a:p>
            <a:endParaRPr lang="en-GB" dirty="0"/>
          </a:p>
          <a:p>
            <a:r>
              <a:rPr lang="en-GB" dirty="0"/>
              <a:t>Discussion: How an API gateway may be useful for implementing </a:t>
            </a:r>
            <a:r>
              <a:rPr lang="en-GB" b="1" dirty="0"/>
              <a:t>open APIs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826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11138" y="36146"/>
            <a:ext cx="8721725" cy="830997"/>
          </a:xfrm>
        </p:spPr>
        <p:txBody>
          <a:bodyPr/>
          <a:lstStyle/>
          <a:p>
            <a:r>
              <a:rPr lang="en-SG" sz="2400" dirty="0"/>
              <a:t>Direct Invocation of </a:t>
            </a:r>
            <a:r>
              <a:rPr lang="en-SG" sz="2400" dirty="0" err="1"/>
              <a:t>Microservices</a:t>
            </a:r>
            <a:br>
              <a:rPr lang="en-SG" sz="2400" dirty="0"/>
            </a:br>
            <a:r>
              <a:rPr lang="en-SG" sz="2400" dirty="0"/>
              <a:t>In Clients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71" name="Group 7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72" name="Rounded Rectangle 7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stCxn id="64" idx="1"/>
            <a:endCxn id="72" idx="3"/>
          </p:cNvCxnSpPr>
          <p:nvPr/>
        </p:nvCxnSpPr>
        <p:spPr bwMode="auto">
          <a:xfrm rot="10800000" flipV="1">
            <a:off x="2301781" y="776225"/>
            <a:ext cx="4696985" cy="67467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stCxn id="37" idx="1"/>
            <a:endCxn id="76" idx="3"/>
          </p:cNvCxnSpPr>
          <p:nvPr/>
        </p:nvCxnSpPr>
        <p:spPr bwMode="auto">
          <a:xfrm rot="10800000">
            <a:off x="2485663" y="1621050"/>
            <a:ext cx="4504461" cy="15888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stCxn id="48" idx="1"/>
            <a:endCxn id="75" idx="3"/>
          </p:cNvCxnSpPr>
          <p:nvPr/>
        </p:nvCxnSpPr>
        <p:spPr bwMode="auto">
          <a:xfrm rot="10800000">
            <a:off x="2588250" y="1818485"/>
            <a:ext cx="4413475" cy="96254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stCxn id="5" idx="1"/>
            <a:endCxn id="73" idx="3"/>
          </p:cNvCxnSpPr>
          <p:nvPr/>
        </p:nvCxnSpPr>
        <p:spPr bwMode="auto">
          <a:xfrm rot="10800000">
            <a:off x="2585601" y="2106959"/>
            <a:ext cx="4413165" cy="196122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stCxn id="16" idx="1"/>
            <a:endCxn id="77" idx="3"/>
          </p:cNvCxnSpPr>
          <p:nvPr/>
        </p:nvCxnSpPr>
        <p:spPr bwMode="auto">
          <a:xfrm rot="10800000">
            <a:off x="2483030" y="2317623"/>
            <a:ext cx="4513233" cy="275402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stCxn id="25" idx="1"/>
            <a:endCxn id="74" idx="3"/>
          </p:cNvCxnSpPr>
          <p:nvPr/>
        </p:nvCxnSpPr>
        <p:spPr bwMode="auto">
          <a:xfrm rot="10800000">
            <a:off x="2301209" y="2476808"/>
            <a:ext cx="4697556" cy="36061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urved Connector 118"/>
          <p:cNvCxnSpPr>
            <a:stCxn id="64" idx="1"/>
            <a:endCxn id="93" idx="3"/>
          </p:cNvCxnSpPr>
          <p:nvPr/>
        </p:nvCxnSpPr>
        <p:spPr bwMode="auto">
          <a:xfrm rot="10800000" flipV="1">
            <a:off x="2298701" y="776226"/>
            <a:ext cx="4700064" cy="324889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urved Connector 119"/>
          <p:cNvCxnSpPr>
            <a:stCxn id="37" idx="1"/>
            <a:endCxn id="97" idx="3"/>
          </p:cNvCxnSpPr>
          <p:nvPr/>
        </p:nvCxnSpPr>
        <p:spPr bwMode="auto">
          <a:xfrm rot="10800000" flipV="1">
            <a:off x="2482583" y="1779938"/>
            <a:ext cx="4507540" cy="241532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urved Connector 120"/>
          <p:cNvCxnSpPr>
            <a:stCxn id="48" idx="1"/>
            <a:endCxn id="96" idx="3"/>
          </p:cNvCxnSpPr>
          <p:nvPr/>
        </p:nvCxnSpPr>
        <p:spPr bwMode="auto">
          <a:xfrm rot="10800000" flipV="1">
            <a:off x="2585170" y="2781032"/>
            <a:ext cx="4416554" cy="161166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stCxn id="5" idx="1"/>
            <a:endCxn id="94" idx="3"/>
          </p:cNvCxnSpPr>
          <p:nvPr/>
        </p:nvCxnSpPr>
        <p:spPr bwMode="auto">
          <a:xfrm rot="10800000" flipV="1">
            <a:off x="2582521" y="4068184"/>
            <a:ext cx="4416244" cy="6129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16" idx="1"/>
            <a:endCxn id="98" idx="3"/>
          </p:cNvCxnSpPr>
          <p:nvPr/>
        </p:nvCxnSpPr>
        <p:spPr bwMode="auto">
          <a:xfrm rot="10800000">
            <a:off x="2479950" y="4891841"/>
            <a:ext cx="4516312" cy="179803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25" idx="1"/>
            <a:endCxn id="95" idx="3"/>
          </p:cNvCxnSpPr>
          <p:nvPr/>
        </p:nvCxnSpPr>
        <p:spPr bwMode="auto">
          <a:xfrm rot="10800000">
            <a:off x="2298131" y="5051026"/>
            <a:ext cx="4700635" cy="10319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3893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11138" y="36146"/>
            <a:ext cx="8721725" cy="830997"/>
          </a:xfrm>
        </p:spPr>
        <p:txBody>
          <a:bodyPr/>
          <a:lstStyle/>
          <a:p>
            <a:r>
              <a:rPr lang="en-SG" sz="2400" dirty="0"/>
              <a:t>Indirect Invocation of </a:t>
            </a:r>
            <a:r>
              <a:rPr lang="en-SG" sz="2400" dirty="0" err="1"/>
              <a:t>Microservices</a:t>
            </a:r>
            <a:br>
              <a:rPr lang="en-SG" sz="2400" dirty="0"/>
            </a:br>
            <a:r>
              <a:rPr lang="en-SG" sz="2400" dirty="0"/>
              <a:t>Via an API Gateway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98765" y="3664310"/>
            <a:ext cx="1184778" cy="815479"/>
            <a:chOff x="4762500" y="2504926"/>
            <a:chExt cx="1543689" cy="1391434"/>
          </a:xfrm>
        </p:grpSpPr>
        <p:grpSp>
          <p:nvGrpSpPr>
            <p:cNvPr id="4" name="Group 3"/>
            <p:cNvGrpSpPr/>
            <p:nvPr/>
          </p:nvGrpSpPr>
          <p:grpSpPr>
            <a:xfrm>
              <a:off x="5057511" y="2504926"/>
              <a:ext cx="1248678" cy="1391434"/>
              <a:chOff x="4712532" y="2574141"/>
              <a:chExt cx="1248678" cy="13914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712532" y="257414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8" name="Hexagon 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BILLING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871" y="2734658"/>
                <a:ext cx="323659" cy="332176"/>
              </a:xfrm>
              <a:prstGeom prst="rect">
                <a:avLst/>
              </a:prstGeom>
            </p:spPr>
          </p:pic>
        </p:grpSp>
        <p:sp>
          <p:nvSpPr>
            <p:cNvPr id="5" name="Rounded Rectangle 4"/>
            <p:cNvSpPr/>
            <p:nvPr/>
          </p:nvSpPr>
          <p:spPr bwMode="auto">
            <a:xfrm>
              <a:off x="4762500" y="2990195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96262" y="4667768"/>
            <a:ext cx="1184778" cy="815479"/>
            <a:chOff x="6635750" y="2545034"/>
            <a:chExt cx="1543689" cy="1391434"/>
          </a:xfrm>
        </p:grpSpPr>
        <p:grpSp>
          <p:nvGrpSpPr>
            <p:cNvPr id="13" name="Group 12"/>
            <p:cNvGrpSpPr/>
            <p:nvPr/>
          </p:nvGrpSpPr>
          <p:grpSpPr>
            <a:xfrm>
              <a:off x="6635750" y="2545034"/>
              <a:ext cx="1543689" cy="1391434"/>
              <a:chOff x="4762500" y="2504926"/>
              <a:chExt cx="1543689" cy="139143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17" name="Hexagon 16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04980" y="306796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PAYMENTS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2465" y="2714236"/>
              <a:ext cx="430410" cy="27888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98765" y="5679099"/>
            <a:ext cx="1184778" cy="815479"/>
            <a:chOff x="6699250" y="4394964"/>
            <a:chExt cx="1543689" cy="1391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699250" y="4394964"/>
              <a:ext cx="1543689" cy="1391434"/>
              <a:chOff x="4762500" y="2504926"/>
              <a:chExt cx="1543689" cy="1391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57511" y="2504926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26" name="Hexagon 25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16834" y="3130054"/>
                  <a:ext cx="12162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NOTIFICATION</a:t>
                  </a:r>
                  <a:endParaRPr lang="en-SG" sz="800" b="0" dirty="0">
                    <a:solidFill>
                      <a:srgbClr val="7AC477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4762500" y="2990195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4330" y="4542527"/>
              <a:ext cx="374929" cy="3140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90123" y="1375973"/>
            <a:ext cx="1196379" cy="815479"/>
            <a:chOff x="4474366" y="2687463"/>
            <a:chExt cx="1558804" cy="1391434"/>
          </a:xfrm>
        </p:grpSpPr>
        <p:grpSp>
          <p:nvGrpSpPr>
            <p:cNvPr id="34" name="Group 33"/>
            <p:cNvGrpSpPr/>
            <p:nvPr/>
          </p:nvGrpSpPr>
          <p:grpSpPr>
            <a:xfrm>
              <a:off x="4474366" y="2687463"/>
              <a:ext cx="1558804" cy="1391434"/>
              <a:chOff x="4762500" y="844901"/>
              <a:chExt cx="1558804" cy="139143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38" name="Hexagon 37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DRIVER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4700" y="2870299"/>
              <a:ext cx="553632" cy="235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001724" y="2377068"/>
            <a:ext cx="1196379" cy="815479"/>
            <a:chOff x="4451020" y="4441177"/>
            <a:chExt cx="1558804" cy="1391434"/>
          </a:xfrm>
        </p:grpSpPr>
        <p:grpSp>
          <p:nvGrpSpPr>
            <p:cNvPr id="45" name="Group 44"/>
            <p:cNvGrpSpPr/>
            <p:nvPr/>
          </p:nvGrpSpPr>
          <p:grpSpPr>
            <a:xfrm>
              <a:off x="4451020" y="4441177"/>
              <a:ext cx="1558804" cy="1391434"/>
              <a:chOff x="4762500" y="844901"/>
              <a:chExt cx="1558804" cy="139143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72626" y="844901"/>
                <a:ext cx="1248678" cy="1391434"/>
                <a:chOff x="3587675" y="2314575"/>
                <a:chExt cx="1248678" cy="1391434"/>
              </a:xfrm>
            </p:grpSpPr>
            <p:sp>
              <p:nvSpPr>
                <p:cNvPr id="49" name="Hexagon 48"/>
                <p:cNvSpPr/>
                <p:nvPr/>
              </p:nvSpPr>
              <p:spPr bwMode="auto">
                <a:xfrm rot="5400000">
                  <a:off x="3516297" y="2385953"/>
                  <a:ext cx="1391434" cy="1248678"/>
                </a:xfrm>
                <a:prstGeom prst="hexagon">
                  <a:avLst/>
                </a:prstGeom>
                <a:ln>
                  <a:solidFill>
                    <a:srgbClr val="7AC477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 dirty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04980" y="2980050"/>
                  <a:ext cx="12162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800" b="0" dirty="0">
                      <a:solidFill>
                        <a:schemeClr val="tx1"/>
                      </a:solidFill>
                    </a:rPr>
                    <a:t>TRIP</a:t>
                  </a:r>
                </a:p>
                <a:p>
                  <a:pPr algn="ctr"/>
                  <a:r>
                    <a:rPr lang="en-SG" sz="800" b="0" dirty="0">
                      <a:solidFill>
                        <a:srgbClr val="7AC477"/>
                      </a:solidFill>
                    </a:rPr>
                    <a:t>MANAGEMENT</a:t>
                  </a: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 bwMode="auto">
                <a:xfrm flipH="1">
                  <a:off x="3600450" y="2332038"/>
                  <a:ext cx="1220788" cy="294707"/>
                </a:xfrm>
                <a:prstGeom prst="triangle">
                  <a:avLst>
                    <a:gd name="adj" fmla="val 49848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 bwMode="auto">
                <a:xfrm rot="10800000" flipH="1">
                  <a:off x="3587675" y="2626743"/>
                  <a:ext cx="1248678" cy="305309"/>
                </a:xfrm>
                <a:prstGeom prst="triangle">
                  <a:avLst>
                    <a:gd name="adj" fmla="val 50005"/>
                  </a:avLst>
                </a:prstGeom>
                <a:solidFill>
                  <a:srgbClr val="7AC477"/>
                </a:solidFill>
                <a:ln w="9525" cap="flat" cmpd="sng" algn="ctr">
                  <a:solidFill>
                    <a:srgbClr val="7AC47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800" b="1" i="0" u="none" strike="noStrike" cap="none" normalizeH="0" baseline="0">
                    <a:ln>
                      <a:noFill/>
                    </a:ln>
                    <a:solidFill>
                      <a:srgbClr val="C69200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762500" y="1330324"/>
                <a:ext cx="429816" cy="40770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SG" sz="800" b="0" dirty="0">
                    <a:solidFill>
                      <a:schemeClr val="tx1"/>
                    </a:solidFill>
                    <a:latin typeface="Tahoma" pitchFamily="34" charset="0"/>
                  </a:rPr>
                  <a:t>URLs</a:t>
                </a:r>
                <a:endParaRPr kumimoji="0" lang="en-SG" sz="800" b="0" i="0" u="none" strike="noStrike" cap="none" normalizeH="0" baseline="0" dirty="0">
                  <a:ln>
                    <a:noFill/>
                  </a:ln>
                  <a:solidFill>
                    <a:srgbClr val="7AC477"/>
                  </a:solidFill>
                  <a:effectLst/>
                  <a:latin typeface="Tahoma" pitchFamily="34" charset="0"/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2618" y="4584917"/>
              <a:ext cx="243394" cy="35573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998765" y="372261"/>
            <a:ext cx="1196379" cy="815479"/>
            <a:chOff x="4762500" y="844901"/>
            <a:chExt cx="1558804" cy="1391434"/>
          </a:xfrm>
        </p:grpSpPr>
        <p:grpSp>
          <p:nvGrpSpPr>
            <p:cNvPr id="63" name="Group 6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65" name="Hexagon 64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67" name="Isosceles Triangle 66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64" name="Rounded Rectangle 63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01" name="Curved Connector 100"/>
          <p:cNvCxnSpPr>
            <a:stCxn id="64" idx="1"/>
            <a:endCxn id="72" idx="3"/>
          </p:cNvCxnSpPr>
          <p:nvPr/>
        </p:nvCxnSpPr>
        <p:spPr bwMode="auto">
          <a:xfrm rot="10800000" flipV="1">
            <a:off x="6102957" y="776225"/>
            <a:ext cx="895808" cy="208553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urved Connector 103"/>
          <p:cNvCxnSpPr>
            <a:stCxn id="37" idx="1"/>
            <a:endCxn id="76" idx="3"/>
          </p:cNvCxnSpPr>
          <p:nvPr/>
        </p:nvCxnSpPr>
        <p:spPr bwMode="auto">
          <a:xfrm rot="10800000" flipV="1">
            <a:off x="6286839" y="1779937"/>
            <a:ext cx="703284" cy="12519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Curved Connector 106"/>
          <p:cNvCxnSpPr>
            <a:stCxn id="48" idx="1"/>
            <a:endCxn id="75" idx="3"/>
          </p:cNvCxnSpPr>
          <p:nvPr/>
        </p:nvCxnSpPr>
        <p:spPr bwMode="auto">
          <a:xfrm rot="10800000" flipV="1">
            <a:off x="6389426" y="2781033"/>
            <a:ext cx="612298" cy="44831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urved Connector 109"/>
          <p:cNvCxnSpPr>
            <a:stCxn id="5" idx="1"/>
            <a:endCxn id="73" idx="3"/>
          </p:cNvCxnSpPr>
          <p:nvPr/>
        </p:nvCxnSpPr>
        <p:spPr bwMode="auto">
          <a:xfrm rot="10800000">
            <a:off x="6386777" y="3517819"/>
            <a:ext cx="611988" cy="5503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urved Connector 112"/>
          <p:cNvCxnSpPr>
            <a:stCxn id="16" idx="1"/>
            <a:endCxn id="77" idx="3"/>
          </p:cNvCxnSpPr>
          <p:nvPr/>
        </p:nvCxnSpPr>
        <p:spPr bwMode="auto">
          <a:xfrm rot="10800000">
            <a:off x="6284206" y="3728483"/>
            <a:ext cx="712056" cy="13431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urved Connector 115"/>
          <p:cNvCxnSpPr>
            <a:stCxn id="25" idx="1"/>
            <a:endCxn id="74" idx="3"/>
          </p:cNvCxnSpPr>
          <p:nvPr/>
        </p:nvCxnSpPr>
        <p:spPr bwMode="auto">
          <a:xfrm rot="10800000">
            <a:off x="6102387" y="3887668"/>
            <a:ext cx="896379" cy="219530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urved Connector 118"/>
          <p:cNvCxnSpPr>
            <a:stCxn id="118" idx="1"/>
            <a:endCxn id="93" idx="3"/>
          </p:cNvCxnSpPr>
          <p:nvPr/>
        </p:nvCxnSpPr>
        <p:spPr bwMode="auto">
          <a:xfrm rot="10800000" flipV="1">
            <a:off x="2298701" y="2861764"/>
            <a:ext cx="3053696" cy="11633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urved Connector 119"/>
          <p:cNvCxnSpPr>
            <a:stCxn id="128" idx="1"/>
            <a:endCxn id="97" idx="3"/>
          </p:cNvCxnSpPr>
          <p:nvPr/>
        </p:nvCxnSpPr>
        <p:spPr bwMode="auto">
          <a:xfrm rot="10800000" flipV="1">
            <a:off x="2482583" y="3028674"/>
            <a:ext cx="2689342" cy="11665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urved Connector 120"/>
          <p:cNvCxnSpPr>
            <a:stCxn id="127" idx="1"/>
            <a:endCxn id="96" idx="3"/>
          </p:cNvCxnSpPr>
          <p:nvPr/>
        </p:nvCxnSpPr>
        <p:spPr bwMode="auto">
          <a:xfrm rot="10800000" flipV="1">
            <a:off x="2585171" y="3233746"/>
            <a:ext cx="2486817" cy="115895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urved Connector 121"/>
          <p:cNvCxnSpPr>
            <a:stCxn id="125" idx="1"/>
            <a:endCxn id="94" idx="3"/>
          </p:cNvCxnSpPr>
          <p:nvPr/>
        </p:nvCxnSpPr>
        <p:spPr bwMode="auto">
          <a:xfrm rot="10800000" flipV="1">
            <a:off x="2582521" y="3514530"/>
            <a:ext cx="2489466" cy="11666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urved Connector 122"/>
          <p:cNvCxnSpPr>
            <a:stCxn id="129" idx="1"/>
            <a:endCxn id="98" idx="3"/>
          </p:cNvCxnSpPr>
          <p:nvPr/>
        </p:nvCxnSpPr>
        <p:spPr bwMode="auto">
          <a:xfrm rot="10800000" flipV="1">
            <a:off x="2479951" y="3722330"/>
            <a:ext cx="2691975" cy="116950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urved Connector 123"/>
          <p:cNvCxnSpPr>
            <a:stCxn id="126" idx="1"/>
            <a:endCxn id="95" idx="3"/>
          </p:cNvCxnSpPr>
          <p:nvPr/>
        </p:nvCxnSpPr>
        <p:spPr bwMode="auto">
          <a:xfrm rot="10800000" flipV="1">
            <a:off x="2298131" y="3879175"/>
            <a:ext cx="3054267" cy="117185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131" name="Group 13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132" name="Rounded Rectangle 13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cxnSp>
        <p:nvCxnSpPr>
          <p:cNvPr id="141" name="Curved Connector 140"/>
          <p:cNvCxnSpPr>
            <a:stCxn id="118" idx="1"/>
            <a:endCxn id="132" idx="3"/>
          </p:cNvCxnSpPr>
          <p:nvPr/>
        </p:nvCxnSpPr>
        <p:spPr bwMode="auto">
          <a:xfrm rot="10800000">
            <a:off x="2301781" y="1450905"/>
            <a:ext cx="3050617" cy="141086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Curved Connector 141"/>
          <p:cNvCxnSpPr>
            <a:stCxn id="128" idx="1"/>
            <a:endCxn id="136" idx="3"/>
          </p:cNvCxnSpPr>
          <p:nvPr/>
        </p:nvCxnSpPr>
        <p:spPr bwMode="auto">
          <a:xfrm rot="10800000">
            <a:off x="2485663" y="1621050"/>
            <a:ext cx="2686263" cy="14076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Curved Connector 142"/>
          <p:cNvCxnSpPr>
            <a:stCxn id="127" idx="1"/>
            <a:endCxn id="135" idx="3"/>
          </p:cNvCxnSpPr>
          <p:nvPr/>
        </p:nvCxnSpPr>
        <p:spPr bwMode="auto">
          <a:xfrm rot="10800000">
            <a:off x="2588249" y="1818485"/>
            <a:ext cx="2483738" cy="14152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Curved Connector 143"/>
          <p:cNvCxnSpPr>
            <a:stCxn id="125" idx="1"/>
            <a:endCxn id="133" idx="3"/>
          </p:cNvCxnSpPr>
          <p:nvPr/>
        </p:nvCxnSpPr>
        <p:spPr bwMode="auto">
          <a:xfrm rot="10800000">
            <a:off x="2585601" y="2106960"/>
            <a:ext cx="2486387" cy="140757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Curved Connector 144"/>
          <p:cNvCxnSpPr>
            <a:stCxn id="129" idx="1"/>
            <a:endCxn id="137" idx="3"/>
          </p:cNvCxnSpPr>
          <p:nvPr/>
        </p:nvCxnSpPr>
        <p:spPr bwMode="auto">
          <a:xfrm rot="10800000">
            <a:off x="2483029" y="2317623"/>
            <a:ext cx="2688896" cy="140470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Curved Connector 145"/>
          <p:cNvCxnSpPr>
            <a:stCxn id="126" idx="1"/>
            <a:endCxn id="134" idx="3"/>
          </p:cNvCxnSpPr>
          <p:nvPr/>
        </p:nvCxnSpPr>
        <p:spPr bwMode="auto">
          <a:xfrm rot="10800000">
            <a:off x="2301209" y="2476809"/>
            <a:ext cx="3051188" cy="140236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/>
          <p:cNvGrpSpPr/>
          <p:nvPr/>
        </p:nvGrpSpPr>
        <p:grpSpPr>
          <a:xfrm>
            <a:off x="5071987" y="2755091"/>
            <a:ext cx="1317439" cy="1215791"/>
            <a:chOff x="5071987" y="2755091"/>
            <a:chExt cx="1317439" cy="1215791"/>
          </a:xfrm>
        </p:grpSpPr>
        <p:grpSp>
          <p:nvGrpSpPr>
            <p:cNvPr id="55" name="Group 54"/>
            <p:cNvGrpSpPr/>
            <p:nvPr/>
          </p:nvGrpSpPr>
          <p:grpSpPr>
            <a:xfrm>
              <a:off x="5071987" y="2755091"/>
              <a:ext cx="1317439" cy="1215791"/>
              <a:chOff x="3186163" y="1395097"/>
              <a:chExt cx="1317439" cy="121579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214898" y="1395097"/>
                <a:ext cx="1288704" cy="1215791"/>
                <a:chOff x="1286259" y="1020650"/>
                <a:chExt cx="1288704" cy="1215791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1286259" y="1020650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API</a:t>
                  </a: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Gateway</a:t>
                  </a: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2209370" y="108180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2493190" y="173785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2208799" y="2107708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>
                  <a:off x="2495839" y="144938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>
                  <a:off x="2393252" y="125194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>
                  <a:off x="2390619" y="1948523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</p:grpSp>
          <p:sp>
            <p:nvSpPr>
              <p:cNvPr id="118" name="Rounded Rectangle 117"/>
              <p:cNvSpPr/>
              <p:nvPr/>
            </p:nvSpPr>
            <p:spPr bwMode="auto">
              <a:xfrm>
                <a:off x="3466573" y="145625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 bwMode="auto">
              <a:xfrm>
                <a:off x="3186163" y="2109017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>
                <a:off x="3466573" y="247366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3186163" y="1828234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>
                <a:off x="3286101" y="1623161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>
                <a:off x="3286101" y="2316818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pic>
          <p:nvPicPr>
            <p:cNvPr id="30" name="Picture 29" descr="Cogwheels Gears Racks · Free vector graphic on Pixabay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28" y="2854903"/>
              <a:ext cx="958318" cy="626900"/>
            </a:xfrm>
            <a:prstGeom prst="rect">
              <a:avLst/>
            </a:prstGeom>
          </p:spPr>
        </p:pic>
      </p:grpSp>
      <p:sp>
        <p:nvSpPr>
          <p:cNvPr id="115" name="Rounded Rectangle 114"/>
          <p:cNvSpPr/>
          <p:nvPr/>
        </p:nvSpPr>
        <p:spPr bwMode="auto">
          <a:xfrm>
            <a:off x="5250599" y="2965418"/>
            <a:ext cx="958890" cy="496397"/>
          </a:xfrm>
          <a:prstGeom prst="roundRect">
            <a:avLst/>
          </a:prstGeom>
          <a:ln>
            <a:solidFill>
              <a:srgbClr val="C692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000" b="0" dirty="0">
                <a:solidFill>
                  <a:schemeClr val="tx1"/>
                </a:solidFill>
                <a:latin typeface="Tahoma" pitchFamily="34" charset="0"/>
              </a:rPr>
              <a:t>(URL Mapping)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4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 Routing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1" y="990600"/>
          <a:ext cx="8839200" cy="4953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46562">
                  <a:extLst>
                    <a:ext uri="{9D8B030D-6E8A-4147-A177-3AD203B41FA5}">
                      <a16:colId xmlns:a16="http://schemas.microsoft.com/office/drawing/2014/main" val="2113112600"/>
                    </a:ext>
                  </a:extLst>
                </a:gridCol>
                <a:gridCol w="7692638">
                  <a:extLst>
                    <a:ext uri="{9D8B030D-6E8A-4147-A177-3AD203B41FA5}">
                      <a16:colId xmlns:a16="http://schemas.microsoft.com/office/drawing/2014/main" val="1914557346"/>
                    </a:ext>
                  </a:extLst>
                </a:gridCol>
              </a:tblGrid>
              <a:tr h="9025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Benefits (if any) of the option versus the other</a:t>
                      </a:r>
                      <a:endParaRPr lang="en-SG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292226"/>
                  </a:ext>
                </a:extLst>
              </a:tr>
              <a:tr h="2025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1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8537670"/>
                  </a:ext>
                </a:extLst>
              </a:tr>
              <a:tr h="2025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Option 2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8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11138" y="36146"/>
            <a:ext cx="8721725" cy="830997"/>
          </a:xfrm>
        </p:spPr>
        <p:txBody>
          <a:bodyPr/>
          <a:lstStyle/>
          <a:p>
            <a:r>
              <a:rPr lang="en-SG" sz="2400" dirty="0"/>
              <a:t>Direct Invocation of Multiple Instances</a:t>
            </a:r>
            <a:br>
              <a:rPr lang="en-SG" sz="2400" dirty="0"/>
            </a:br>
            <a:r>
              <a:rPr lang="en-SG" sz="2400" dirty="0"/>
              <a:t>of A </a:t>
            </a:r>
            <a:r>
              <a:rPr lang="en-SG" sz="2400" dirty="0" err="1"/>
              <a:t>Microservice</a:t>
            </a:r>
            <a:r>
              <a:rPr lang="en-SG" sz="2400" dirty="0"/>
              <a:t> In Clients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71" name="Group 7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72" name="Rounded Rectangle 7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10400" y="2272104"/>
            <a:ext cx="1196379" cy="815479"/>
            <a:chOff x="4762500" y="844901"/>
            <a:chExt cx="1558804" cy="1391434"/>
          </a:xfrm>
        </p:grpSpPr>
        <p:grpSp>
          <p:nvGrpSpPr>
            <p:cNvPr id="103" name="Group 102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106" name="Hexagon 105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09" name="Isosceles Triangle 108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1" name="Isosceles Triangle 110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105" name="Rounded Rectangle 104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001754" y="3482265"/>
            <a:ext cx="1196379" cy="815479"/>
            <a:chOff x="4762500" y="844901"/>
            <a:chExt cx="1558804" cy="1391434"/>
          </a:xfrm>
        </p:grpSpPr>
        <p:grpSp>
          <p:nvGrpSpPr>
            <p:cNvPr id="115" name="Group 114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118" name="Hexagon 117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26" name="Isosceles Triangle 125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7" name="Isosceles Triangle 126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117" name="Rounded Rectangle 116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998795" y="4641392"/>
            <a:ext cx="1196379" cy="815479"/>
            <a:chOff x="4762500" y="844901"/>
            <a:chExt cx="1558804" cy="1391434"/>
          </a:xfrm>
        </p:grpSpPr>
        <p:grpSp>
          <p:nvGrpSpPr>
            <p:cNvPr id="130" name="Group 129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132" name="Hexagon 131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34" name="Isosceles Triangle 133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5" name="Isosceles Triangle 134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131" name="Rounded Rectangle 130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013359" y="1048680"/>
            <a:ext cx="1196379" cy="815479"/>
            <a:chOff x="4762500" y="844901"/>
            <a:chExt cx="1558804" cy="1391434"/>
          </a:xfrm>
        </p:grpSpPr>
        <p:grpSp>
          <p:nvGrpSpPr>
            <p:cNvPr id="138" name="Group 137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140" name="Hexagon 139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42" name="Isosceles Triangle 141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3" name="Isosceles Triangle 142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139" name="Rounded Rectangle 138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85" name="Straight Connector 84"/>
          <p:cNvCxnSpPr>
            <a:stCxn id="93" idx="3"/>
            <a:endCxn id="139" idx="1"/>
          </p:cNvCxnSpPr>
          <p:nvPr/>
        </p:nvCxnSpPr>
        <p:spPr bwMode="auto">
          <a:xfrm flipV="1">
            <a:off x="2298701" y="1452645"/>
            <a:ext cx="4714658" cy="257247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>
            <a:stCxn id="93" idx="3"/>
            <a:endCxn id="105" idx="1"/>
          </p:cNvCxnSpPr>
          <p:nvPr/>
        </p:nvCxnSpPr>
        <p:spPr bwMode="auto">
          <a:xfrm flipV="1">
            <a:off x="2298701" y="2676069"/>
            <a:ext cx="4711699" cy="134905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3" idx="3"/>
            <a:endCxn id="117" idx="1"/>
          </p:cNvCxnSpPr>
          <p:nvPr/>
        </p:nvCxnSpPr>
        <p:spPr bwMode="auto">
          <a:xfrm flipV="1">
            <a:off x="2298701" y="3886230"/>
            <a:ext cx="4703053" cy="1388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>
            <a:stCxn id="93" idx="3"/>
            <a:endCxn id="131" idx="1"/>
          </p:cNvCxnSpPr>
          <p:nvPr/>
        </p:nvCxnSpPr>
        <p:spPr bwMode="auto">
          <a:xfrm>
            <a:off x="2298701" y="4025122"/>
            <a:ext cx="4700094" cy="10202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>
            <a:stCxn id="72" idx="3"/>
            <a:endCxn id="139" idx="1"/>
          </p:cNvCxnSpPr>
          <p:nvPr/>
        </p:nvCxnSpPr>
        <p:spPr bwMode="auto">
          <a:xfrm>
            <a:off x="2301780" y="1450905"/>
            <a:ext cx="4711579" cy="17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72" idx="3"/>
            <a:endCxn id="105" idx="1"/>
          </p:cNvCxnSpPr>
          <p:nvPr/>
        </p:nvCxnSpPr>
        <p:spPr bwMode="auto">
          <a:xfrm>
            <a:off x="2301780" y="1450905"/>
            <a:ext cx="4708620" cy="12251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72" idx="3"/>
            <a:endCxn id="117" idx="1"/>
          </p:cNvCxnSpPr>
          <p:nvPr/>
        </p:nvCxnSpPr>
        <p:spPr bwMode="auto">
          <a:xfrm>
            <a:off x="2301780" y="1450905"/>
            <a:ext cx="4699974" cy="2435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>
            <a:stCxn id="72" idx="3"/>
            <a:endCxn id="131" idx="1"/>
          </p:cNvCxnSpPr>
          <p:nvPr/>
        </p:nvCxnSpPr>
        <p:spPr bwMode="auto">
          <a:xfrm>
            <a:off x="2301780" y="1450905"/>
            <a:ext cx="4697015" cy="35944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0593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11138" y="36146"/>
            <a:ext cx="8721725" cy="830997"/>
          </a:xfrm>
        </p:spPr>
        <p:txBody>
          <a:bodyPr/>
          <a:lstStyle/>
          <a:p>
            <a:r>
              <a:rPr lang="en-SG" sz="2400" dirty="0"/>
              <a:t>Indirect Invocation of Multiple Instances</a:t>
            </a:r>
            <a:br>
              <a:rPr lang="en-SG" sz="2400" dirty="0"/>
            </a:br>
            <a:r>
              <a:rPr lang="en-SG" sz="2400" dirty="0"/>
              <a:t>of A </a:t>
            </a:r>
            <a:r>
              <a:rPr lang="en-SG" sz="2400" dirty="0" err="1"/>
              <a:t>Microservice</a:t>
            </a:r>
            <a:r>
              <a:rPr lang="en-SG" sz="2400" dirty="0"/>
              <a:t> Via an API Gateway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1299545" y="1344231"/>
            <a:ext cx="1288704" cy="1215791"/>
            <a:chOff x="1286259" y="1020650"/>
            <a:chExt cx="1288704" cy="1215791"/>
          </a:xfrm>
        </p:grpSpPr>
        <p:grpSp>
          <p:nvGrpSpPr>
            <p:cNvPr id="71" name="Group 70"/>
            <p:cNvGrpSpPr/>
            <p:nvPr/>
          </p:nvGrpSpPr>
          <p:grpSpPr>
            <a:xfrm>
              <a:off x="1286259" y="1020650"/>
              <a:ext cx="1258645" cy="1215791"/>
              <a:chOff x="591670" y="491844"/>
              <a:chExt cx="1258645" cy="1215791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591670" y="491844"/>
                <a:ext cx="1258645" cy="1215791"/>
              </a:xfrm>
              <a:prstGeom prst="ellips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06392" y="1234404"/>
                <a:ext cx="1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0" dirty="0">
                    <a:solidFill>
                      <a:schemeClr val="tx1"/>
                    </a:solidFill>
                  </a:rPr>
                  <a:t>MOBILE APPS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9801" y="644036"/>
                <a:ext cx="325966" cy="516353"/>
              </a:xfrm>
              <a:prstGeom prst="rect">
                <a:avLst/>
              </a:prstGeom>
            </p:spPr>
          </p:pic>
        </p:grpSp>
        <p:sp>
          <p:nvSpPr>
            <p:cNvPr id="72" name="Rounded Rectangle 71"/>
            <p:cNvSpPr/>
            <p:nvPr/>
          </p:nvSpPr>
          <p:spPr bwMode="auto">
            <a:xfrm>
              <a:off x="2209370" y="10818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2493190" y="17378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2208799" y="21077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2495839" y="14493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2393252" y="12519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2390619" y="19485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7860" y="3931717"/>
            <a:ext cx="1277310" cy="1215791"/>
            <a:chOff x="1297653" y="4073719"/>
            <a:chExt cx="1277310" cy="1215791"/>
          </a:xfrm>
        </p:grpSpPr>
        <p:grpSp>
          <p:nvGrpSpPr>
            <p:cNvPr id="82" name="Group 81"/>
            <p:cNvGrpSpPr/>
            <p:nvPr/>
          </p:nvGrpSpPr>
          <p:grpSpPr>
            <a:xfrm>
              <a:off x="1297653" y="4073719"/>
              <a:ext cx="1258645" cy="1215791"/>
              <a:chOff x="520741" y="3949983"/>
              <a:chExt cx="1258645" cy="12157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0741" y="3949983"/>
                <a:ext cx="1258645" cy="1215791"/>
                <a:chOff x="591670" y="491844"/>
                <a:chExt cx="1258645" cy="1215791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91670" y="491844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000" b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94999" y="1184820"/>
                  <a:ext cx="102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b="0" dirty="0">
                      <a:solidFill>
                        <a:schemeClr val="tx1"/>
                      </a:solidFill>
                    </a:rPr>
                    <a:t>ADMIN</a:t>
                  </a:r>
                </a:p>
                <a:p>
                  <a:pPr algn="ctr"/>
                  <a:r>
                    <a:rPr lang="en-SG" sz="1200" b="0" dirty="0">
                      <a:solidFill>
                        <a:srgbClr val="7AC477"/>
                      </a:solidFill>
                    </a:rPr>
                    <a:t>WEB UI</a:t>
                  </a:r>
                </a:p>
              </p:txBody>
            </p:sp>
          </p:grp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468" y="4123093"/>
                <a:ext cx="467242" cy="467242"/>
              </a:xfrm>
              <a:prstGeom prst="rect">
                <a:avLst/>
              </a:prstGeom>
            </p:spPr>
          </p:pic>
        </p:grpSp>
        <p:sp>
          <p:nvSpPr>
            <p:cNvPr id="93" name="Rounded Rectangle 92"/>
            <p:cNvSpPr/>
            <p:nvPr/>
          </p:nvSpPr>
          <p:spPr bwMode="auto">
            <a:xfrm>
              <a:off x="2209370" y="412160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493190" y="477765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208799" y="5147508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2495839" y="4489185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2393252" y="4291749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390619" y="4988323"/>
              <a:ext cx="79124" cy="9103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en-SG" sz="800" b="0">
                <a:solidFill>
                  <a:schemeClr val="tx1"/>
                </a:solidFill>
                <a:ea typeface="+mn-e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10400" y="2272104"/>
            <a:ext cx="1196379" cy="815479"/>
            <a:chOff x="4762500" y="844901"/>
            <a:chExt cx="1558804" cy="1391434"/>
          </a:xfrm>
        </p:grpSpPr>
        <p:grpSp>
          <p:nvGrpSpPr>
            <p:cNvPr id="86" name="Group 85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88" name="Hexagon 87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13" name="Isosceles Triangle 112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6" name="Isosceles Triangle 115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87" name="Rounded Rectangle 86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001754" y="3482265"/>
            <a:ext cx="1196379" cy="815479"/>
            <a:chOff x="4762500" y="844901"/>
            <a:chExt cx="1558804" cy="1391434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138" name="Hexagon 137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40" name="Isosceles Triangle 139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1" name="Isosceles Triangle 140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137" name="Rounded Rectangle 136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998795" y="4641392"/>
            <a:ext cx="1196379" cy="815479"/>
            <a:chOff x="4762500" y="844901"/>
            <a:chExt cx="1558804" cy="1391434"/>
          </a:xfrm>
        </p:grpSpPr>
        <p:grpSp>
          <p:nvGrpSpPr>
            <p:cNvPr id="144" name="Group 143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146" name="Hexagon 145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48" name="Isosceles Triangle 147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9" name="Isosceles Triangle 148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145" name="Rounded Rectangle 144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013359" y="1048680"/>
            <a:ext cx="1196379" cy="815479"/>
            <a:chOff x="4762500" y="844901"/>
            <a:chExt cx="1558804" cy="1391434"/>
          </a:xfrm>
        </p:grpSpPr>
        <p:grpSp>
          <p:nvGrpSpPr>
            <p:cNvPr id="152" name="Group 151"/>
            <p:cNvGrpSpPr/>
            <p:nvPr/>
          </p:nvGrpSpPr>
          <p:grpSpPr>
            <a:xfrm>
              <a:off x="5072626" y="844901"/>
              <a:ext cx="1248678" cy="1391434"/>
              <a:chOff x="3587675" y="2314575"/>
              <a:chExt cx="1248678" cy="1391434"/>
            </a:xfrm>
          </p:grpSpPr>
          <p:sp>
            <p:nvSpPr>
              <p:cNvPr id="154" name="Hexagon 153"/>
              <p:cNvSpPr/>
              <p:nvPr/>
            </p:nvSpPr>
            <p:spPr bwMode="auto">
              <a:xfrm rot="5400000">
                <a:off x="3516297" y="2385953"/>
                <a:ext cx="1391434" cy="1248678"/>
              </a:xfrm>
              <a:prstGeom prst="hexagon">
                <a:avLst/>
              </a:prstGeom>
              <a:ln>
                <a:solidFill>
                  <a:srgbClr val="7AC477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604980" y="2980050"/>
                <a:ext cx="1216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b="0" dirty="0">
                    <a:solidFill>
                      <a:schemeClr val="tx1"/>
                    </a:solidFill>
                  </a:rPr>
                  <a:t>PASSENGER</a:t>
                </a:r>
              </a:p>
              <a:p>
                <a:pPr algn="ctr"/>
                <a:r>
                  <a:rPr lang="en-SG" sz="800" b="0" dirty="0">
                    <a:solidFill>
                      <a:srgbClr val="7AC477"/>
                    </a:solidFill>
                  </a:rPr>
                  <a:t>MANAGEMENT</a:t>
                </a:r>
              </a:p>
            </p:txBody>
          </p:sp>
          <p:sp>
            <p:nvSpPr>
              <p:cNvPr id="156" name="Isosceles Triangle 155"/>
              <p:cNvSpPr/>
              <p:nvPr/>
            </p:nvSpPr>
            <p:spPr bwMode="auto">
              <a:xfrm flipH="1">
                <a:off x="3600450" y="2332038"/>
                <a:ext cx="1220788" cy="294707"/>
              </a:xfrm>
              <a:prstGeom prst="triangle">
                <a:avLst>
                  <a:gd name="adj" fmla="val 49848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7" name="Isosceles Triangle 156"/>
              <p:cNvSpPr/>
              <p:nvPr/>
            </p:nvSpPr>
            <p:spPr bwMode="auto">
              <a:xfrm rot="10800000" flipH="1">
                <a:off x="3587675" y="2626743"/>
                <a:ext cx="1248678" cy="305309"/>
              </a:xfrm>
              <a:prstGeom prst="triangle">
                <a:avLst>
                  <a:gd name="adj" fmla="val 50005"/>
                </a:avLst>
              </a:prstGeom>
              <a:solidFill>
                <a:srgbClr val="7AC477"/>
              </a:solidFill>
              <a:ln w="9525" cap="flat" cmpd="sng" algn="ctr">
                <a:solidFill>
                  <a:srgbClr val="7AC4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800" b="1" i="0" u="none" strike="noStrike" cap="none" normalizeH="0" baseline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endParaRPr>
              </a:p>
            </p:txBody>
          </p:sp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07" y="2489994"/>
                <a:ext cx="297132" cy="304800"/>
              </a:xfrm>
              <a:prstGeom prst="rect">
                <a:avLst/>
              </a:prstGeom>
            </p:spPr>
          </p:pic>
        </p:grpSp>
        <p:sp>
          <p:nvSpPr>
            <p:cNvPr id="153" name="Rounded Rectangle 152"/>
            <p:cNvSpPr/>
            <p:nvPr/>
          </p:nvSpPr>
          <p:spPr bwMode="auto">
            <a:xfrm>
              <a:off x="4762500" y="1330324"/>
              <a:ext cx="429816" cy="407707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800" b="0" dirty="0">
                  <a:solidFill>
                    <a:schemeClr val="tx1"/>
                  </a:solidFill>
                  <a:latin typeface="Tahoma" pitchFamily="34" charset="0"/>
                </a:rPr>
                <a:t>URLs</a:t>
              </a:r>
              <a:endParaRPr kumimoji="0" lang="en-SG" sz="800" b="0" i="0" u="none" strike="noStrike" cap="none" normalizeH="0" baseline="0" dirty="0">
                <a:ln>
                  <a:noFill/>
                </a:ln>
                <a:solidFill>
                  <a:srgbClr val="7AC477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22" name="Curved Connector 21"/>
          <p:cNvCxnSpPr>
            <a:stCxn id="145" idx="1"/>
            <a:endCxn id="68" idx="3"/>
          </p:cNvCxnSpPr>
          <p:nvPr/>
        </p:nvCxnSpPr>
        <p:spPr bwMode="auto">
          <a:xfrm rot="10800000">
            <a:off x="5374371" y="2973229"/>
            <a:ext cx="1624425" cy="2072129"/>
          </a:xfrm>
          <a:prstGeom prst="curved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Curved Connector 166"/>
          <p:cNvCxnSpPr>
            <a:stCxn id="137" idx="1"/>
            <a:endCxn id="68" idx="3"/>
          </p:cNvCxnSpPr>
          <p:nvPr/>
        </p:nvCxnSpPr>
        <p:spPr bwMode="auto">
          <a:xfrm rot="10800000">
            <a:off x="5374370" y="2973228"/>
            <a:ext cx="1627384" cy="913002"/>
          </a:xfrm>
          <a:prstGeom prst="curved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Curved Connector 167"/>
          <p:cNvCxnSpPr>
            <a:stCxn id="61" idx="1"/>
            <a:endCxn id="72" idx="3"/>
          </p:cNvCxnSpPr>
          <p:nvPr/>
        </p:nvCxnSpPr>
        <p:spPr bwMode="auto">
          <a:xfrm rot="10800000">
            <a:off x="2301780" y="1450906"/>
            <a:ext cx="2322030" cy="1522323"/>
          </a:xfrm>
          <a:prstGeom prst="curved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Curved Connector 168"/>
          <p:cNvCxnSpPr>
            <a:stCxn id="61" idx="1"/>
            <a:endCxn id="93" idx="3"/>
          </p:cNvCxnSpPr>
          <p:nvPr/>
        </p:nvCxnSpPr>
        <p:spPr bwMode="auto">
          <a:xfrm rot="10800000" flipV="1">
            <a:off x="2298702" y="2973228"/>
            <a:ext cx="2325109" cy="1051894"/>
          </a:xfrm>
          <a:prstGeom prst="curved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Curved Connector 169"/>
          <p:cNvCxnSpPr>
            <a:stCxn id="153" idx="1"/>
            <a:endCxn id="68" idx="3"/>
          </p:cNvCxnSpPr>
          <p:nvPr/>
        </p:nvCxnSpPr>
        <p:spPr bwMode="auto">
          <a:xfrm rot="10800000" flipV="1">
            <a:off x="5374371" y="1452644"/>
            <a:ext cx="1638989" cy="152058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Curved Connector 170"/>
          <p:cNvCxnSpPr>
            <a:stCxn id="87" idx="1"/>
            <a:endCxn id="68" idx="3"/>
          </p:cNvCxnSpPr>
          <p:nvPr/>
        </p:nvCxnSpPr>
        <p:spPr bwMode="auto">
          <a:xfrm rot="10800000" flipV="1">
            <a:off x="5374370" y="2676068"/>
            <a:ext cx="1636030" cy="297159"/>
          </a:xfrm>
          <a:prstGeom prst="curved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4343400" y="2866554"/>
            <a:ext cx="1317439" cy="1215791"/>
            <a:chOff x="5071987" y="2755091"/>
            <a:chExt cx="1317439" cy="1215791"/>
          </a:xfrm>
        </p:grpSpPr>
        <p:grpSp>
          <p:nvGrpSpPr>
            <p:cNvPr id="58" name="Group 57"/>
            <p:cNvGrpSpPr/>
            <p:nvPr/>
          </p:nvGrpSpPr>
          <p:grpSpPr>
            <a:xfrm>
              <a:off x="5071987" y="2755091"/>
              <a:ext cx="1317439" cy="1215791"/>
              <a:chOff x="3186163" y="1395097"/>
              <a:chExt cx="1317439" cy="121579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214898" y="1395097"/>
                <a:ext cx="1288704" cy="1215791"/>
                <a:chOff x="1286259" y="1020650"/>
                <a:chExt cx="1288704" cy="1215791"/>
              </a:xfrm>
            </p:grpSpPr>
            <p:sp>
              <p:nvSpPr>
                <p:cNvPr id="67" name="Oval 66"/>
                <p:cNvSpPr/>
                <p:nvPr/>
              </p:nvSpPr>
              <p:spPr bwMode="auto">
                <a:xfrm>
                  <a:off x="1286259" y="1020650"/>
                  <a:ext cx="1258645" cy="1215791"/>
                </a:xfrm>
                <a:prstGeom prst="ellips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endParaRPr lang="en-SG" sz="12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API</a:t>
                  </a:r>
                </a:p>
                <a:p>
                  <a:pPr algn="ctr" eaLnBrk="1" hangingPunct="1"/>
                  <a:r>
                    <a:rPr lang="en-SG" sz="1200" dirty="0">
                      <a:solidFill>
                        <a:schemeClr val="tx1"/>
                      </a:solidFill>
                      <a:latin typeface="Tahoma" pitchFamily="34" charset="0"/>
                    </a:rPr>
                    <a:t>Gateway</a:t>
                  </a: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 bwMode="auto">
                <a:xfrm>
                  <a:off x="2209370" y="108180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 bwMode="auto">
                <a:xfrm>
                  <a:off x="2493190" y="173785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 bwMode="auto">
                <a:xfrm>
                  <a:off x="2208799" y="2107708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 bwMode="auto">
                <a:xfrm>
                  <a:off x="2495839" y="1449385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 bwMode="auto">
                <a:xfrm>
                  <a:off x="2393252" y="1251949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 bwMode="auto">
                <a:xfrm>
                  <a:off x="2390619" y="1948523"/>
                  <a:ext cx="79124" cy="91037"/>
                </a:xfrm>
                <a:prstGeom prst="roundRect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/>
                  <a:endParaRPr lang="en-SG" sz="800" b="0">
                    <a:solidFill>
                      <a:schemeClr val="tx1"/>
                    </a:solidFill>
                    <a:ea typeface="+mn-ea"/>
                  </a:endParaRPr>
                </a:p>
              </p:txBody>
            </p:sp>
          </p:grpSp>
          <p:sp>
            <p:nvSpPr>
              <p:cNvPr id="61" name="Rounded Rectangle 60"/>
              <p:cNvSpPr/>
              <p:nvPr/>
            </p:nvSpPr>
            <p:spPr bwMode="auto">
              <a:xfrm>
                <a:off x="3466573" y="145625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3186163" y="2109017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3466573" y="2473662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3186163" y="1828234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3286101" y="1623161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3286101" y="2316818"/>
                <a:ext cx="79124" cy="91037"/>
              </a:xfrm>
              <a:prstGeom prst="round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:endParaRPr lang="en-SG" sz="800" b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pic>
          <p:nvPicPr>
            <p:cNvPr id="59" name="Picture 58" descr="Cogwheels Gears Racks · Free vector graphic on Pixabay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28" y="2854903"/>
              <a:ext cx="958318" cy="626900"/>
            </a:xfrm>
            <a:prstGeom prst="rect">
              <a:avLst/>
            </a:prstGeom>
          </p:spPr>
        </p:pic>
      </p:grpSp>
      <p:sp>
        <p:nvSpPr>
          <p:cNvPr id="172" name="Rounded Rectangle 171"/>
          <p:cNvSpPr/>
          <p:nvPr/>
        </p:nvSpPr>
        <p:spPr bwMode="auto">
          <a:xfrm rot="16200000">
            <a:off x="4800770" y="3027836"/>
            <a:ext cx="696210" cy="391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Load Balancing</a:t>
            </a:r>
            <a:endParaRPr kumimoji="0" lang="en-SG" sz="1000" b="0" i="0" u="none" strike="noStrike" cap="none" normalizeH="0" baseline="0" dirty="0">
              <a:ln>
                <a:noFill/>
              </a:ln>
              <a:solidFill>
                <a:srgbClr val="7AC477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0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4" ma:contentTypeDescription="Create a new document." ma:contentTypeScope="" ma:versionID="57101b5764f03d54f6942ddbf5449913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6f55319ad6f0394e2b80690f1277fc2d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</documentManagement>
</p:properties>
</file>

<file path=customXml/itemProps1.xml><?xml version="1.0" encoding="utf-8"?>
<ds:datastoreItem xmlns:ds="http://schemas.openxmlformats.org/officeDocument/2006/customXml" ds:itemID="{AA76AA99-9CF2-41D0-AE85-5628F33E2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5CE59A-CDED-4390-8B29-613FFCEFA9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8E37A-74A6-4349-BC5D-C55A7B9504C7}">
  <ds:schemaRefs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4604cec2-e769-4190-9d56-5d48f74b6442"/>
    <ds:schemaRef ds:uri="http://schemas.microsoft.com/office/2006/documentManagement/types"/>
    <ds:schemaRef ds:uri="http://schemas.openxmlformats.org/package/2006/metadata/core-properties"/>
    <ds:schemaRef ds:uri="1b6a39ee-1380-4096-9882-8248104ba7f7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1e756f9c-e3e7-4810-90da-ea6bfb97c434}" enabled="1" method="Privileged" siteId="{c98a79ca-5a9a-4791-a243-f06afd67464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10679</TotalTime>
  <Words>1098</Words>
  <Application>Microsoft Office PowerPoint</Application>
  <PresentationFormat>On-screen Show (4:3)</PresentationFormat>
  <Paragraphs>559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Tahoma</vt:lpstr>
      <vt:lpstr>Times New Roman</vt:lpstr>
      <vt:lpstr>Wingdings</vt:lpstr>
      <vt:lpstr>Blends</vt:lpstr>
      <vt:lpstr>API Gateway ---Case Study</vt:lpstr>
      <vt:lpstr>Outline</vt:lpstr>
      <vt:lpstr>API Gateway</vt:lpstr>
      <vt:lpstr>Mini Case: API Gateway-myTaxi</vt:lpstr>
      <vt:lpstr>Direct Invocation of Microservices In Clients</vt:lpstr>
      <vt:lpstr>Indirect Invocation of Microservices Via an API Gateway</vt:lpstr>
      <vt:lpstr>Exercise 1 Routing</vt:lpstr>
      <vt:lpstr>Direct Invocation of Multiple Instances of A Microservice In Clients</vt:lpstr>
      <vt:lpstr>Indirect Invocation of Multiple Instances of A Microservice Via an API Gateway</vt:lpstr>
      <vt:lpstr>Exercise 2 Load Balancing</vt:lpstr>
      <vt:lpstr>Security Enforcement in Clients</vt:lpstr>
      <vt:lpstr>Security Enforcement in Services</vt:lpstr>
      <vt:lpstr>Security Enforcement via an API Gateway</vt:lpstr>
      <vt:lpstr>Exercise 3 Security Enforcement / access control</vt:lpstr>
      <vt:lpstr>Monitoring in Clients</vt:lpstr>
      <vt:lpstr>Monitoring in Services</vt:lpstr>
      <vt:lpstr>Monitoring via an API Gateway</vt:lpstr>
      <vt:lpstr>Exercise 4 Monitoring / Logging</vt:lpstr>
      <vt:lpstr>Exercise 5 Caching</vt:lpstr>
      <vt:lpstr>Two Versions of An Enterprise Solution Running Separately in Parallel</vt:lpstr>
      <vt:lpstr>Two Versions of An Enterprise Solution Combined via an API Gateway</vt:lpstr>
      <vt:lpstr>Exercise 6 Versioning</vt:lpstr>
      <vt:lpstr>Separate Invocations of Multiple Microservices In Clients</vt:lpstr>
      <vt:lpstr>Separate Invocations of Multiple Microservices In Clients via an API Gateway</vt:lpstr>
      <vt:lpstr>Aggregated Invocations of Multiple Microservices In Clients via a Composite Microservice</vt:lpstr>
      <vt:lpstr>Aggregated Invocations of Multiple Microservices In Clients via an API Gateway</vt:lpstr>
      <vt:lpstr>Exercise 7 Service Data Aggregation</vt:lpstr>
      <vt:lpstr>Exercise 8</vt:lpstr>
      <vt:lpstr>Open APIs for Third-Party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JIANG Lingxiao</cp:lastModifiedBy>
  <cp:revision>578</cp:revision>
  <dcterms:created xsi:type="dcterms:W3CDTF">1601-01-01T00:00:00Z</dcterms:created>
  <dcterms:modified xsi:type="dcterms:W3CDTF">2025-03-11T01:46:58Z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venks@smu.edu.sg</vt:lpwstr>
  </property>
  <property fmtid="{D5CDD505-2E9C-101B-9397-08002B2CF9AE}" pid="6" name="MSIP_Label_1e756f9c-e3e7-4810-90da-ea6bfb97c434_SetDate">
    <vt:lpwstr>2018-01-08T14:43:56.0889668+08:00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</Properties>
</file>