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9"/>
  </p:notesMasterIdLst>
  <p:sldIdLst>
    <p:sldId id="319" r:id="rId5"/>
    <p:sldId id="423" r:id="rId6"/>
    <p:sldId id="431" r:id="rId7"/>
    <p:sldId id="437" r:id="rId8"/>
    <p:sldId id="439" r:id="rId9"/>
    <p:sldId id="440" r:id="rId10"/>
    <p:sldId id="413" r:id="rId11"/>
    <p:sldId id="419" r:id="rId12"/>
    <p:sldId id="374" r:id="rId13"/>
    <p:sldId id="418" r:id="rId14"/>
    <p:sldId id="415" r:id="rId15"/>
    <p:sldId id="434" r:id="rId16"/>
    <p:sldId id="441" r:id="rId17"/>
    <p:sldId id="382" r:id="rId18"/>
  </p:sldIdLst>
  <p:sldSz cx="9144000" cy="6858000" type="screen4x3"/>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768">
          <p15:clr>
            <a:srgbClr val="A4A3A4"/>
          </p15:clr>
        </p15:guide>
        <p15:guide id="2" pos="5616">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4509AA-C849-A760-6793-F52D41B8F971}" name="JIANG Lingxiao" initials="JL" userId="S::lxjiang@smu.edu.sg::1042c31d-ca89-4d94-b38a-2df9a895165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1" clrIdx="0">
    <p:extLst>
      <p:ext uri="{19B8F6BF-5375-455C-9EA6-DF929625EA0E}">
        <p15:presenceInfo xmlns:p15="http://schemas.microsoft.com/office/powerpoint/2012/main" userId="S-1-5-21-701957773-1426065679-1648912389-16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69200"/>
    <a:srgbClr val="CC00FF"/>
    <a:srgbClr val="FF9900"/>
    <a:srgbClr val="DDDDDD"/>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76491" autoAdjust="0"/>
  </p:normalViewPr>
  <p:slideViewPr>
    <p:cSldViewPr showGuides="1">
      <p:cViewPr>
        <p:scale>
          <a:sx n="66" d="100"/>
          <a:sy n="66" d="100"/>
        </p:scale>
        <p:origin x="1548" y="-272"/>
      </p:cViewPr>
      <p:guideLst>
        <p:guide orient="horz" pos="768"/>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Lingxiao" userId="1042c31d-ca89-4d94-b38a-2df9a8951651" providerId="ADAL" clId="{C1400B6E-FDA2-4233-9E0E-C50CC693C8AC}"/>
    <pc:docChg chg="undo modSld">
      <pc:chgData name="JIANG Lingxiao" userId="1042c31d-ca89-4d94-b38a-2df9a8951651" providerId="ADAL" clId="{C1400B6E-FDA2-4233-9E0E-C50CC693C8AC}" dt="2021-01-15T06:52:13.898" v="90" actId="20577"/>
      <pc:docMkLst>
        <pc:docMk/>
      </pc:docMkLst>
      <pc:sldChg chg="modNotesTx">
        <pc:chgData name="JIANG Lingxiao" userId="1042c31d-ca89-4d94-b38a-2df9a8951651" providerId="ADAL" clId="{C1400B6E-FDA2-4233-9E0E-C50CC693C8AC}" dt="2021-01-15T06:47:49.985" v="82" actId="20577"/>
        <pc:sldMkLst>
          <pc:docMk/>
          <pc:sldMk cId="4018494979" sldId="374"/>
        </pc:sldMkLst>
      </pc:sldChg>
      <pc:sldChg chg="modSp">
        <pc:chgData name="JIANG Lingxiao" userId="1042c31d-ca89-4d94-b38a-2df9a8951651" providerId="ADAL" clId="{C1400B6E-FDA2-4233-9E0E-C50CC693C8AC}" dt="2021-01-15T06:45:49.315" v="0" actId="113"/>
        <pc:sldMkLst>
          <pc:docMk/>
          <pc:sldMk cId="2135463267" sldId="413"/>
        </pc:sldMkLst>
      </pc:sldChg>
      <pc:sldChg chg="modNotesTx">
        <pc:chgData name="JIANG Lingxiao" userId="1042c31d-ca89-4d94-b38a-2df9a8951651" providerId="ADAL" clId="{C1400B6E-FDA2-4233-9E0E-C50CC693C8AC}" dt="2021-01-15T06:52:13.898" v="90" actId="20577"/>
        <pc:sldMkLst>
          <pc:docMk/>
          <pc:sldMk cId="1314075045" sldId="441"/>
        </pc:sldMkLst>
      </pc:sldChg>
    </pc:docChg>
  </pc:docChgLst>
  <pc:docChgLst>
    <pc:chgData name="JIANG Lingxiao" userId="1042c31d-ca89-4d94-b38a-2df9a8951651" providerId="ADAL" clId="{788FF970-5FD3-4129-A5F5-D060713976E9}"/>
    <pc:docChg chg="undo custSel modSld">
      <pc:chgData name="JIANG Lingxiao" userId="1042c31d-ca89-4d94-b38a-2df9a8951651" providerId="ADAL" clId="{788FF970-5FD3-4129-A5F5-D060713976E9}" dt="2023-01-11T01:19:27.430" v="1092" actId="20577"/>
      <pc:docMkLst>
        <pc:docMk/>
      </pc:docMkLst>
      <pc:sldChg chg="modNotesTx">
        <pc:chgData name="JIANG Lingxiao" userId="1042c31d-ca89-4d94-b38a-2df9a8951651" providerId="ADAL" clId="{788FF970-5FD3-4129-A5F5-D060713976E9}" dt="2023-01-07T03:43:14.163" v="859" actId="20577"/>
        <pc:sldMkLst>
          <pc:docMk/>
          <pc:sldMk cId="4018494979" sldId="374"/>
        </pc:sldMkLst>
      </pc:sldChg>
      <pc:sldChg chg="modSp mod modNotesTx">
        <pc:chgData name="JIANG Lingxiao" userId="1042c31d-ca89-4d94-b38a-2df9a8951651" providerId="ADAL" clId="{788FF970-5FD3-4129-A5F5-D060713976E9}" dt="2023-01-11T01:17:17.502" v="1088" actId="20577"/>
        <pc:sldMkLst>
          <pc:docMk/>
          <pc:sldMk cId="2135463267" sldId="413"/>
        </pc:sldMkLst>
      </pc:sldChg>
      <pc:sldChg chg="modNotesTx">
        <pc:chgData name="JIANG Lingxiao" userId="1042c31d-ca89-4d94-b38a-2df9a8951651" providerId="ADAL" clId="{788FF970-5FD3-4129-A5F5-D060713976E9}" dt="2023-01-07T03:44:13.130" v="889" actId="20577"/>
        <pc:sldMkLst>
          <pc:docMk/>
          <pc:sldMk cId="2390551827" sldId="415"/>
        </pc:sldMkLst>
      </pc:sldChg>
      <pc:sldChg chg="delCm modCm modNotesTx">
        <pc:chgData name="JIANG Lingxiao" userId="1042c31d-ca89-4d94-b38a-2df9a8951651" providerId="ADAL" clId="{788FF970-5FD3-4129-A5F5-D060713976E9}" dt="2023-01-07T03:38:49.098" v="695"/>
        <pc:sldMkLst>
          <pc:docMk/>
          <pc:sldMk cId="918392984" sldId="419"/>
        </pc:sldMkLst>
        <pc:extLst>
          <p:ext xmlns:p="http://schemas.openxmlformats.org/presentationml/2006/main" uri="{D6D511B9-2390-475A-947B-AFAB55BFBCF1}">
            <pc226:cmChg xmlns:pc226="http://schemas.microsoft.com/office/powerpoint/2022/06/main/command" chg="del mod">
              <pc226:chgData name="JIANG Lingxiao" userId="1042c31d-ca89-4d94-b38a-2df9a8951651" providerId="ADAL" clId="{788FF970-5FD3-4129-A5F5-D060713976E9}" dt="2023-01-07T03:38:49.098" v="695"/>
              <pc2:cmMkLst xmlns:pc2="http://schemas.microsoft.com/office/powerpoint/2019/9/main/command">
                <pc:docMk/>
                <pc:sldMk cId="918392984" sldId="419"/>
                <pc2:cmMk id="{EF65E77E-0D4D-46C5-A885-A6E8E963BCD8}"/>
              </pc2:cmMkLst>
            </pc226:cmChg>
          </p:ext>
        </pc:extLst>
      </pc:sldChg>
      <pc:sldChg chg="modNotesTx">
        <pc:chgData name="JIANG Lingxiao" userId="1042c31d-ca89-4d94-b38a-2df9a8951651" providerId="ADAL" clId="{788FF970-5FD3-4129-A5F5-D060713976E9}" dt="2023-01-11T01:19:27.430" v="1092" actId="20577"/>
        <pc:sldMkLst>
          <pc:docMk/>
          <pc:sldMk cId="1314075045" sldId="441"/>
        </pc:sldMkLst>
      </pc:sldChg>
    </pc:docChg>
  </pc:docChgLst>
  <pc:docChgLst>
    <pc:chgData name="claudia cheong" userId="fb34c2be8785baaf" providerId="LiveId" clId="{02A66D9E-787E-4C00-9BB6-5042E2F8D5A6}"/>
    <pc:docChg chg="custSel modSld">
      <pc:chgData name="claudia cheong" userId="fb34c2be8785baaf" providerId="LiveId" clId="{02A66D9E-787E-4C00-9BB6-5042E2F8D5A6}" dt="2025-02-07T00:35:49.885" v="607" actId="20577"/>
      <pc:docMkLst>
        <pc:docMk/>
      </pc:docMkLst>
      <pc:sldChg chg="modSp mod">
        <pc:chgData name="claudia cheong" userId="fb34c2be8785baaf" providerId="LiveId" clId="{02A66D9E-787E-4C00-9BB6-5042E2F8D5A6}" dt="2025-02-07T00:24:56.287" v="114" actId="13926"/>
        <pc:sldMkLst>
          <pc:docMk/>
          <pc:sldMk cId="4018494979" sldId="374"/>
        </pc:sldMkLst>
        <pc:spChg chg="mod">
          <ac:chgData name="claudia cheong" userId="fb34c2be8785baaf" providerId="LiveId" clId="{02A66D9E-787E-4C00-9BB6-5042E2F8D5A6}" dt="2025-02-07T00:24:56.287" v="114" actId="13926"/>
          <ac:spMkLst>
            <pc:docMk/>
            <pc:sldMk cId="4018494979" sldId="374"/>
            <ac:spMk id="15364" creationId="{00000000-0000-0000-0000-000000000000}"/>
          </ac:spMkLst>
        </pc:spChg>
      </pc:sldChg>
      <pc:sldChg chg="modSp mod modNotesTx">
        <pc:chgData name="claudia cheong" userId="fb34c2be8785baaf" providerId="LiveId" clId="{02A66D9E-787E-4C00-9BB6-5042E2F8D5A6}" dt="2025-02-07T00:35:49.885" v="607" actId="20577"/>
        <pc:sldMkLst>
          <pc:docMk/>
          <pc:sldMk cId="2390551827" sldId="415"/>
        </pc:sldMkLst>
        <pc:spChg chg="mod">
          <ac:chgData name="claudia cheong" userId="fb34c2be8785baaf" providerId="LiveId" clId="{02A66D9E-787E-4C00-9BB6-5042E2F8D5A6}" dt="2025-02-07T00:29:34.683" v="147" actId="1076"/>
          <ac:spMkLst>
            <pc:docMk/>
            <pc:sldMk cId="2390551827" sldId="415"/>
            <ac:spMk id="3" creationId="{00000000-0000-0000-0000-000000000000}"/>
          </ac:spMkLst>
        </pc:spChg>
      </pc:sldChg>
      <pc:sldChg chg="modSp mod modNotesTx">
        <pc:chgData name="claudia cheong" userId="fb34c2be8785baaf" providerId="LiveId" clId="{02A66D9E-787E-4C00-9BB6-5042E2F8D5A6}" dt="2025-02-07T00:21:42.291" v="113" actId="20577"/>
        <pc:sldMkLst>
          <pc:docMk/>
          <pc:sldMk cId="702746514" sldId="434"/>
        </pc:sldMkLst>
        <pc:spChg chg="mod">
          <ac:chgData name="claudia cheong" userId="fb34c2be8785baaf" providerId="LiveId" clId="{02A66D9E-787E-4C00-9BB6-5042E2F8D5A6}" dt="2025-02-07T00:21:13.530" v="0" actId="13926"/>
          <ac:spMkLst>
            <pc:docMk/>
            <pc:sldMk cId="702746514" sldId="434"/>
            <ac:spMk id="5" creationId="{00000000-0000-0000-0000-000000000000}"/>
          </ac:spMkLst>
        </pc:spChg>
      </pc:sldChg>
      <pc:sldChg chg="modNotesTx">
        <pc:chgData name="claudia cheong" userId="fb34c2be8785baaf" providerId="LiveId" clId="{02A66D9E-787E-4C00-9BB6-5042E2F8D5A6}" dt="2025-02-07T00:33:51.578" v="491" actId="20577"/>
        <pc:sldMkLst>
          <pc:docMk/>
          <pc:sldMk cId="1314075045" sldId="44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67C1D344-50A1-4798-B980-67D8421F7236}"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b="0" dirty="0"/>
          </a:p>
        </p:txBody>
      </p:sp>
    </p:spTree>
    <p:extLst>
      <p:ext uri="{BB962C8B-B14F-4D97-AF65-F5344CB8AC3E}">
        <p14:creationId xmlns:p14="http://schemas.microsoft.com/office/powerpoint/2010/main" val="284542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service can be considered as a microservice if the code implementing the functionality of the service is NOT monolithic and can be easily deployed and scaled.</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Q: is the "hello world" python/flask program in the previous lab a microservice too?</a:t>
            </a:r>
          </a:p>
          <a:p>
            <a:r>
              <a:rPr lang="en-US" altLang="en-US" dirty="0"/>
              <a:t>Is the google custom search API (cf. https://developers.google.com/custom-search/v1/using_rest) a service and/or a microservice? Is it a REST web service too?</a:t>
            </a:r>
          </a:p>
          <a:p>
            <a:endParaRPr lang="en-US" altLang="en-US" dirty="0"/>
          </a:p>
          <a:p>
            <a:r>
              <a:rPr lang="en-US" altLang="en-US" dirty="0"/>
              <a:t>Why is there no IT systems and wrapper service for microservices?</a:t>
            </a:r>
          </a:p>
          <a:p>
            <a:r>
              <a:rPr lang="en-US" altLang="en-US" dirty="0"/>
              <a:t>Everything here is small but if there is IT systems layer it will be very big and complex as many wrapper services are needed to convert IT systems to atomic services so we just start with atomic microservices</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13</a:t>
            </a:fld>
            <a:endParaRPr lang="en-GB" altLang="en-US"/>
          </a:p>
        </p:txBody>
      </p:sp>
    </p:spTree>
    <p:extLst>
      <p:ext uri="{BB962C8B-B14F-4D97-AF65-F5344CB8AC3E}">
        <p14:creationId xmlns:p14="http://schemas.microsoft.com/office/powerpoint/2010/main" val="3233478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143000" y="685800"/>
            <a:ext cx="4572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An “</a:t>
            </a:r>
            <a:r>
              <a:rPr lang="en-GB" altLang="en-US" b="1" dirty="0"/>
              <a:t>atomic</a:t>
            </a:r>
            <a:r>
              <a:rPr lang="en-GB" altLang="en-US" dirty="0"/>
              <a:t>“ (micro)service often means </a:t>
            </a:r>
            <a:r>
              <a:rPr lang="en-GB" altLang="en-US" baseline="0" dirty="0"/>
              <a:t>a </a:t>
            </a:r>
            <a:r>
              <a:rPr lang="en-GB" altLang="en-US" b="1" baseline="0" dirty="0"/>
              <a:t>self-contained</a:t>
            </a:r>
            <a:r>
              <a:rPr lang="en-GB" altLang="en-US" baseline="0" dirty="0"/>
              <a:t> single unit that may not be further broken down into smaller units to be beneficial for an enterprise.</a:t>
            </a:r>
          </a:p>
          <a:p>
            <a:pPr marL="171450" indent="-171450">
              <a:buFont typeface="Arial" panose="020B0604020202020204" pitchFamily="34" charset="0"/>
              <a:buChar char="•"/>
            </a:pPr>
            <a:r>
              <a:rPr lang="en-GB" altLang="en-US" dirty="0"/>
              <a:t>It usually implements </a:t>
            </a:r>
            <a:r>
              <a:rPr lang="en-GB" altLang="en-US" b="1" dirty="0"/>
              <a:t>simple</a:t>
            </a:r>
            <a:r>
              <a:rPr lang="en-GB" altLang="en-US" dirty="0"/>
              <a:t> functionalities involving one kind of data entity.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altLang="en-US" baseline="0" dirty="0"/>
              <a:t>It may not be completely self-contained; it can still depend on some other commonly used applications, e.g., MySQL, HTTP servers, as long as those applications are considered to be scalable and can be independently deployed and would have little impact on the implementation and deployment of the atomic (micro)service. </a:t>
            </a:r>
          </a:p>
          <a:p>
            <a:pPr marL="171450" indent="-171450">
              <a:buFont typeface="Arial" panose="020B0604020202020204" pitchFamily="34" charset="0"/>
              <a:buChar char="•"/>
            </a:pPr>
            <a:r>
              <a:rPr lang="en-GB" altLang="en-US" dirty="0"/>
              <a:t>It may not invoke other (micro)services via HTTP, as invoking others would mean it depends on others'</a:t>
            </a:r>
            <a:r>
              <a:rPr lang="en-GB" altLang="en-US" baseline="0" dirty="0"/>
              <a:t> URLs</a:t>
            </a:r>
            <a:r>
              <a:rPr lang="en-GB" altLang="en-US" dirty="0"/>
              <a:t>;</a:t>
            </a:r>
          </a:p>
          <a:p>
            <a:pPr marL="171450" indent="-171450">
              <a:buFont typeface="Arial" panose="020B0604020202020204" pitchFamily="34" charset="0"/>
              <a:buChar char="•"/>
            </a:pPr>
            <a:r>
              <a:rPr lang="en-GB" altLang="en-US" sz="1200" kern="1200" baseline="0" dirty="0">
                <a:solidFill>
                  <a:schemeClr val="tx1"/>
                </a:solidFill>
                <a:latin typeface="Times New Roman" pitchFamily="18" charset="0"/>
                <a:ea typeface="+mn-ea"/>
                <a:cs typeface="+mn-cs"/>
              </a:rPr>
              <a:t>It may not directly communicate to other (micro)services (later lectures will have more details about inter-process communication technologies (IPC))</a:t>
            </a:r>
          </a:p>
          <a:p>
            <a:pPr marL="628650" lvl="1" indent="-171450">
              <a:buFont typeface="Arial" panose="020B0604020202020204" pitchFamily="34" charset="0"/>
              <a:buChar char="•"/>
            </a:pPr>
            <a:r>
              <a:rPr lang="en-GB" altLang="en-US" dirty="0"/>
              <a:t>it may still send reply data if requested; e.g., respond to an HTTP request, or send a reply message via AMQP</a:t>
            </a:r>
          </a:p>
          <a:p>
            <a:pPr marL="628650" lvl="1" indent="-171450">
              <a:buFont typeface="Arial" panose="020B0604020202020204" pitchFamily="34" charset="0"/>
              <a:buChar char="•"/>
            </a:pPr>
            <a:r>
              <a:rPr lang="en-GB" altLang="en-US" dirty="0"/>
              <a:t>it may still send</a:t>
            </a:r>
            <a:r>
              <a:rPr lang="en-GB" altLang="en-US" baseline="0" dirty="0"/>
              <a:t> data out (e.g., publishing a message/event via AMQP), but should </a:t>
            </a:r>
            <a:r>
              <a:rPr lang="en-GB" altLang="en-US" dirty="0"/>
              <a:t>not need to directly know who t</a:t>
            </a:r>
            <a:r>
              <a:rPr lang="en-GB" altLang="en-US" baseline="0" dirty="0"/>
              <a:t>he receivers are; the data sent out should not directly contain the receivers' information;</a:t>
            </a:r>
          </a:p>
          <a:p>
            <a:pPr marL="171450" lvl="0" indent="-171450">
              <a:buFont typeface="Arial" panose="020B0604020202020204" pitchFamily="34" charset="0"/>
              <a:buChar char="•"/>
            </a:pPr>
            <a:endParaRPr lang="en-GB" altLang="en-US" dirty="0"/>
          </a:p>
          <a:p>
            <a:r>
              <a:rPr lang="en-SG" altLang="en-US" dirty="0"/>
              <a:t>A “</a:t>
            </a:r>
            <a:r>
              <a:rPr lang="en-SG" altLang="en-US" b="1" dirty="0"/>
              <a:t>composite</a:t>
            </a:r>
            <a:r>
              <a:rPr lang="en-SG" altLang="en-US" dirty="0"/>
              <a:t>“ (micro)service often means some</a:t>
            </a:r>
            <a:r>
              <a:rPr lang="en-SG" altLang="en-US" baseline="0" dirty="0"/>
              <a:t> functionality that is </a:t>
            </a:r>
            <a:r>
              <a:rPr lang="en-SG" altLang="en-US" b="1" baseline="0" dirty="0"/>
              <a:t>composed</a:t>
            </a:r>
            <a:r>
              <a:rPr lang="en-SG" altLang="en-US" baseline="0" dirty="0"/>
              <a:t> from other (micro)services. The composition of (micro)services is often implemented via IPC, </a:t>
            </a:r>
            <a:r>
              <a:rPr lang="en-SG" altLang="en-US" i="1" baseline="0" dirty="0"/>
              <a:t>not</a:t>
            </a:r>
            <a:r>
              <a:rPr lang="en-SG" altLang="en-US" baseline="0" dirty="0"/>
              <a:t> via normal function calls.</a:t>
            </a:r>
          </a:p>
          <a:p>
            <a:pPr marL="171450" indent="-171450">
              <a:buFont typeface="Arial" panose="020B0604020202020204" pitchFamily="34" charset="0"/>
              <a:buChar char="•"/>
            </a:pPr>
            <a:r>
              <a:rPr lang="en-GB" altLang="en-US" dirty="0"/>
              <a:t>It often involves functionalities that correspond to business processes, which are usually more </a:t>
            </a:r>
            <a:r>
              <a:rPr lang="en-GB" altLang="en-US" b="1" dirty="0"/>
              <a:t>complex</a:t>
            </a:r>
            <a:r>
              <a:rPr lang="en-SG" altLang="en-US" dirty="0"/>
              <a:t> than atomic (micro)services.</a:t>
            </a:r>
            <a:r>
              <a:rPr lang="en-GB" altLang="en-US" dirty="0"/>
              <a:t> </a:t>
            </a:r>
          </a:p>
          <a:p>
            <a:pPr marL="171450" indent="-171450">
              <a:buFont typeface="Arial" panose="020B0604020202020204" pitchFamily="34" charset="0"/>
              <a:buChar char="•"/>
            </a:pPr>
            <a:r>
              <a:rPr lang="en-GB" altLang="en-US" dirty="0"/>
              <a:t>It invokes other (micro)services via HTTP, or directly</a:t>
            </a:r>
            <a:r>
              <a:rPr lang="en-GB" altLang="en-US" baseline="0" dirty="0"/>
              <a:t> communicates to others, e.g., by sending a request to a particular receiver and waiting for a reply</a:t>
            </a:r>
          </a:p>
          <a:p>
            <a:pPr marL="628650" lvl="1" indent="-171450">
              <a:buFont typeface="Arial" panose="020B0604020202020204" pitchFamily="34" charset="0"/>
              <a:buChar char="•"/>
            </a:pPr>
            <a:r>
              <a:rPr lang="en-GB" altLang="en-US" baseline="0" dirty="0"/>
              <a:t>A composite (micro)service often needs to know the interfaces (e.g., URLs, routing keys, data formats) of all others it communicates with.</a:t>
            </a:r>
          </a:p>
          <a:p>
            <a:pPr marL="171450" indent="-171450">
              <a:buFont typeface="Arial" panose="020B0604020202020204" pitchFamily="34" charset="0"/>
              <a:buChar char="•"/>
            </a:pPr>
            <a:r>
              <a:rPr lang="en-GB" altLang="en-US" dirty="0"/>
              <a:t>Composing </a:t>
            </a:r>
            <a:r>
              <a:rPr lang="en-GB" altLang="en-US" i="1" dirty="0"/>
              <a:t>directly</a:t>
            </a:r>
            <a:r>
              <a:rPr lang="en-GB" altLang="en-US" dirty="0"/>
              <a:t> with a monolith without a service interface is not recommended (although technically can be done),</a:t>
            </a:r>
            <a:r>
              <a:rPr lang="en-GB" altLang="en-US" baseline="0" dirty="0"/>
              <a:t> as that would increase coupling between the composite service and the monolith, making it harder to deploy/scale up the service independent of the monolith.</a:t>
            </a:r>
          </a:p>
          <a:p>
            <a:pPr marL="628650" lvl="1" indent="-171450">
              <a:buFont typeface="Arial" panose="020B0604020202020204" pitchFamily="34" charset="0"/>
              <a:buChar char="•"/>
            </a:pPr>
            <a:r>
              <a:rPr lang="en-GB" altLang="en-US" baseline="0" dirty="0"/>
              <a:t>A better way is to first expose the monolith's functionality as a set of </a:t>
            </a:r>
            <a:r>
              <a:rPr lang="en-GB" altLang="en-US" b="1" baseline="0" dirty="0"/>
              <a:t>wrapper</a:t>
            </a:r>
            <a:r>
              <a:rPr lang="en-GB" altLang="en-US" baseline="0" dirty="0"/>
              <a:t> </a:t>
            </a:r>
            <a:r>
              <a:rPr lang="en-GB" altLang="en-US" b="1" baseline="0" dirty="0"/>
              <a:t>services</a:t>
            </a:r>
            <a:r>
              <a:rPr lang="en-GB" altLang="en-US" baseline="0" dirty="0"/>
              <a:t>, then build a </a:t>
            </a:r>
            <a:r>
              <a:rPr lang="en-GB" altLang="en-US" b="1" baseline="0" dirty="0"/>
              <a:t>composite microservice </a:t>
            </a:r>
            <a:r>
              <a:rPr lang="en-GB" altLang="en-US" baseline="0" dirty="0"/>
              <a:t>that </a:t>
            </a:r>
            <a:r>
              <a:rPr lang="en-GB" altLang="en-US" i="1" baseline="0" dirty="0"/>
              <a:t>indirectly</a:t>
            </a:r>
            <a:r>
              <a:rPr lang="en-GB" altLang="en-US" baseline="0" dirty="0"/>
              <a:t> composes the monolith via using those wrapper services.</a:t>
            </a:r>
            <a:endParaRPr lang="en-SG" altLang="en-US" baseline="0" dirty="0"/>
          </a:p>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41F389-6542-4A71-9577-C08139B5B6CD}" type="slidenum">
              <a:rPr lang="en-GB" altLang="en-US" smtClean="0"/>
              <a:pPr>
                <a:spcBef>
                  <a:spcPct val="0"/>
                </a:spcBef>
              </a:pPr>
              <a:t>14</a:t>
            </a:fld>
            <a:endParaRPr lang="en-GB" altLang="en-US"/>
          </a:p>
        </p:txBody>
      </p:sp>
    </p:spTree>
    <p:extLst>
      <p:ext uri="{BB962C8B-B14F-4D97-AF65-F5344CB8AC3E}">
        <p14:creationId xmlns:p14="http://schemas.microsoft.com/office/powerpoint/2010/main" val="791286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CD109C-1E68-4400-8CAC-2DF63CAB1280}" type="slidenum">
              <a:rPr lang="en-GB" altLang="en-US" smtClean="0"/>
              <a:pPr>
                <a:spcBef>
                  <a:spcPct val="0"/>
                </a:spcBef>
              </a:pPr>
              <a:t>2</a:t>
            </a:fld>
            <a:endParaRPr lang="en-GB" altLang="en-US"/>
          </a:p>
        </p:txBody>
      </p:sp>
    </p:spTree>
    <p:extLst>
      <p:ext uri="{BB962C8B-B14F-4D97-AF65-F5344CB8AC3E}">
        <p14:creationId xmlns:p14="http://schemas.microsoft.com/office/powerpoint/2010/main" val="31296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6</a:t>
            </a:fld>
            <a:endParaRPr lang="en-GB"/>
          </a:p>
        </p:txBody>
      </p:sp>
    </p:spTree>
    <p:extLst>
      <p:ext uri="{BB962C8B-B14F-4D97-AF65-F5344CB8AC3E}">
        <p14:creationId xmlns:p14="http://schemas.microsoft.com/office/powerpoint/2010/main" val="25126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"interfaces" here refer to </a:t>
            </a:r>
            <a:r>
              <a:rPr lang="en-SG" b="1" dirty="0"/>
              <a:t>application programming interfaces </a:t>
            </a:r>
            <a:r>
              <a:rPr lang="en-SG" dirty="0"/>
              <a:t>(APIs) intended for programs to use/call/invoke, instead of user interfaces which are often intended for human users.</a:t>
            </a:r>
          </a:p>
          <a:p>
            <a:endParaRPr lang="en-US"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7</a:t>
            </a:fld>
            <a:endParaRPr lang="en-GB"/>
          </a:p>
        </p:txBody>
      </p:sp>
    </p:spTree>
    <p:extLst>
      <p:ext uri="{BB962C8B-B14F-4D97-AF65-F5344CB8AC3E}">
        <p14:creationId xmlns:p14="http://schemas.microsoft.com/office/powerpoint/2010/main" val="7529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treat these terms interchangeably </a:t>
            </a:r>
            <a:r>
              <a:rPr lang="en-SG" baseline="0" dirty="0"/>
              <a:t>in this course and ignore their internal technical details that may differentiate them in different contexts in the real world.</a:t>
            </a:r>
          </a:p>
          <a:p>
            <a:r>
              <a:rPr lang="en-SG" baseline="0" dirty="0"/>
              <a:t>* These can all be APIs, or simply interfaces, in the context of software development.</a:t>
            </a:r>
          </a:p>
          <a:p>
            <a:r>
              <a:rPr lang="en-US" dirty="0"/>
              <a:t>* If these APIs/interfaces follow certain standards, they can then be called services (e.g., a plug-in service, an adapter service, a connector service, a wrapper service).</a:t>
            </a:r>
          </a:p>
          <a:p>
            <a:r>
              <a:rPr lang="en-US" dirty="0"/>
              <a:t>* In this course, we assume they are all services when we use the terms plug-ins/adapters/connectors/wrappers.</a:t>
            </a:r>
          </a:p>
        </p:txBody>
      </p:sp>
      <p:sp>
        <p:nvSpPr>
          <p:cNvPr id="4" name="Slide Number Placeholder 3"/>
          <p:cNvSpPr>
            <a:spLocks noGrp="1"/>
          </p:cNvSpPr>
          <p:nvPr>
            <p:ph type="sldNum" sz="quarter" idx="10"/>
          </p:nvPr>
        </p:nvSpPr>
        <p:spPr/>
        <p:txBody>
          <a:bodyPr/>
          <a:lstStyle/>
          <a:p>
            <a:pPr>
              <a:defRPr/>
            </a:pPr>
            <a:fld id="{C3B44120-F2BF-45D5-ACC7-0434CF33DA73}" type="slidenum">
              <a:rPr lang="en-GB" altLang="en-US" smtClean="0"/>
              <a:pPr>
                <a:defRPr/>
              </a:pPr>
              <a:t>8</a:t>
            </a:fld>
            <a:endParaRPr lang="en-GB" altLang="en-US"/>
          </a:p>
        </p:txBody>
      </p:sp>
    </p:spTree>
    <p:extLst>
      <p:ext uri="{BB962C8B-B14F-4D97-AF65-F5344CB8AC3E}">
        <p14:creationId xmlns:p14="http://schemas.microsoft.com/office/powerpoint/2010/main" val="71079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unit can be a monolithic application or a mini-application.</a:t>
            </a:r>
            <a:r>
              <a:rPr lang="en-US" altLang="en-US" baseline="0" dirty="0"/>
              <a:t> The application can be a COTS, a custom app, or a legacy app.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The functions in the server are said to be </a:t>
            </a:r>
            <a:r>
              <a:rPr lang="en-US" altLang="en-US" i="1" baseline="0" dirty="0"/>
              <a:t>exposed</a:t>
            </a:r>
            <a:r>
              <a:rPr lang="en-US" altLang="en-US" baseline="0" dirty="0"/>
              <a:t> as a service if it provides a standard interface for others to use the functionalities.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Q: is the "hello world" python/flask program in the previous lab a service?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 Web service provides a standard interface that can be used over the web/network.</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 Difference between a service and a service interface: the former includes the service interface and the implementation of the functionality (e.g., all the code in the function bodies). From a client/consumer/user's perspective, they don't care about the implementation, so often they may consider a service is the same as a service interface.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 A service provider can be simply called a server, or just service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 A service consumer can be simply called a consumer, client, or user</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9</a:t>
            </a:fld>
            <a:endParaRPr lang="en-GB" altLang="en-US"/>
          </a:p>
        </p:txBody>
      </p:sp>
    </p:spTree>
    <p:extLst>
      <p:ext uri="{BB962C8B-B14F-4D97-AF65-F5344CB8AC3E}">
        <p14:creationId xmlns:p14="http://schemas.microsoft.com/office/powerpoint/2010/main" val="1002443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Interactions happen through the </a:t>
            </a:r>
            <a:r>
              <a:rPr lang="en-SG" b="1" dirty="0"/>
              <a:t>service interfaces </a:t>
            </a:r>
            <a:r>
              <a:rPr lang="en-SG" dirty="0"/>
              <a:t>(both provider</a:t>
            </a:r>
            <a:r>
              <a:rPr lang="en-SG" baseline="0" dirty="0"/>
              <a:t> and consumer interfaces), i</a:t>
            </a:r>
            <a:r>
              <a:rPr lang="en-SG" dirty="0"/>
              <a:t>nstead</a:t>
            </a:r>
            <a:r>
              <a:rPr lang="en-SG" baseline="0" dirty="0"/>
              <a:t> of direct function calls of the systems.</a:t>
            </a:r>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10</a:t>
            </a:fld>
            <a:endParaRPr lang="en-GB"/>
          </a:p>
        </p:txBody>
      </p:sp>
    </p:spTree>
    <p:extLst>
      <p:ext uri="{BB962C8B-B14F-4D97-AF65-F5344CB8AC3E}">
        <p14:creationId xmlns:p14="http://schemas.microsoft.com/office/powerpoint/2010/main" val="213606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en-US" baseline="0" dirty="0"/>
              <a:t>The functionality from lower layers can be </a:t>
            </a:r>
            <a:r>
              <a:rPr lang="en-SG" altLang="en-US" dirty="0"/>
              <a:t>reused by higher layers, saving the efforts needed to develop the functionalities need by the higher layers.</a:t>
            </a:r>
          </a:p>
          <a:p>
            <a:r>
              <a:rPr lang="en-SG" altLang="en-US" dirty="0"/>
              <a:t>Each unit</a:t>
            </a:r>
            <a:r>
              <a:rPr lang="en-SG" altLang="en-US" baseline="0" dirty="0"/>
              <a:t> in each </a:t>
            </a:r>
            <a:r>
              <a:rPr lang="en-SG" altLang="en-US" dirty="0"/>
              <a:t>layer</a:t>
            </a:r>
            <a:r>
              <a:rPr lang="en-SG" altLang="en-US" baseline="0" dirty="0"/>
              <a:t> may be developed and maintained by different teams.</a:t>
            </a:r>
          </a:p>
          <a:p>
            <a:endParaRPr lang="en-SG" altLang="en-US" baseline="0" dirty="0"/>
          </a:p>
          <a:p>
            <a:r>
              <a:rPr lang="en-SG" altLang="en-US" baseline="0" dirty="0"/>
              <a:t>The type of wrapper service is dependent on the type of </a:t>
            </a:r>
            <a:r>
              <a:rPr lang="en-SG" altLang="en-US" baseline="0"/>
              <a:t>IT system</a:t>
            </a:r>
            <a:endParaRPr lang="en-SG" altLang="en-US" baseline="0"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11</a:t>
            </a:fld>
            <a:endParaRPr lang="en-GB"/>
          </a:p>
        </p:txBody>
      </p:sp>
    </p:spTree>
    <p:extLst>
      <p:ext uri="{BB962C8B-B14F-4D97-AF65-F5344CB8AC3E}">
        <p14:creationId xmlns:p14="http://schemas.microsoft.com/office/powerpoint/2010/main" val="1238604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Service has one or many functionalities while microservice has only one or a few functionalities</a:t>
            </a:r>
            <a:endParaRPr lang="en-SG" dirty="0"/>
          </a:p>
        </p:txBody>
      </p:sp>
      <p:sp>
        <p:nvSpPr>
          <p:cNvPr id="4" name="Slide Number Placeholder 3"/>
          <p:cNvSpPr>
            <a:spLocks noGrp="1"/>
          </p:cNvSpPr>
          <p:nvPr>
            <p:ph type="sldNum" sz="quarter" idx="5"/>
          </p:nvPr>
        </p:nvSpPr>
        <p:spPr/>
        <p:txBody>
          <a:bodyPr/>
          <a:lstStyle/>
          <a:p>
            <a:pPr>
              <a:defRPr/>
            </a:pPr>
            <a:fld id="{A7FEF89C-D053-4A2C-A6B5-5A5A7DCF2882}" type="slidenum">
              <a:rPr lang="en-GB" smtClean="0"/>
              <a:pPr>
                <a:defRPr/>
              </a:pPr>
              <a:t>12</a:t>
            </a:fld>
            <a:endParaRPr lang="en-GB"/>
          </a:p>
        </p:txBody>
      </p:sp>
    </p:spTree>
    <p:extLst>
      <p:ext uri="{BB962C8B-B14F-4D97-AF65-F5344CB8AC3E}">
        <p14:creationId xmlns:p14="http://schemas.microsoft.com/office/powerpoint/2010/main" val="62634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41288" y="2722563"/>
            <a:ext cx="8861425"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6858000" y="6248400"/>
            <a:ext cx="1905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9560691B-1A35-4446-A807-BC16459F4680}"/>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6777146"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237D8F3F-8210-454C-BA0E-6D3A2BF57768}"/>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8">
            <a:extLst>
              <a:ext uri="{FF2B5EF4-FFF2-40B4-BE49-F238E27FC236}">
                <a16:creationId xmlns:a16="http://schemas.microsoft.com/office/drawing/2014/main" id="{B45497ED-C93C-45C2-AC57-DDA326034123}"/>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53225" y="192088"/>
            <a:ext cx="2179638"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11138" y="192088"/>
            <a:ext cx="6389687"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8">
            <a:extLst>
              <a:ext uri="{FF2B5EF4-FFF2-40B4-BE49-F238E27FC236}">
                <a16:creationId xmlns:a16="http://schemas.microsoft.com/office/drawing/2014/main" id="{AC75149C-0996-4097-A9BA-5355471A58A8}"/>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11138" y="762000"/>
            <a:ext cx="8704262"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28">
            <a:extLst>
              <a:ext uri="{FF2B5EF4-FFF2-40B4-BE49-F238E27FC236}">
                <a16:creationId xmlns:a16="http://schemas.microsoft.com/office/drawing/2014/main" id="{20E279B6-5BCA-4126-99A1-D6AABBFDD1AF}"/>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28">
            <a:extLst>
              <a:ext uri="{FF2B5EF4-FFF2-40B4-BE49-F238E27FC236}">
                <a16:creationId xmlns:a16="http://schemas.microsoft.com/office/drawing/2014/main" id="{5F9595C0-CDC2-4E64-BD11-DEC2F9EBBF7C}"/>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11138" y="762000"/>
            <a:ext cx="4275137"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38675" y="762000"/>
            <a:ext cx="4276725"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28">
            <a:extLst>
              <a:ext uri="{FF2B5EF4-FFF2-40B4-BE49-F238E27FC236}">
                <a16:creationId xmlns:a16="http://schemas.microsoft.com/office/drawing/2014/main" id="{ADD1B2EB-92D5-4C45-BE0D-96F1B1E5743C}"/>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Rectangle 28">
            <a:extLst>
              <a:ext uri="{FF2B5EF4-FFF2-40B4-BE49-F238E27FC236}">
                <a16:creationId xmlns:a16="http://schemas.microsoft.com/office/drawing/2014/main" id="{A2C73368-0E88-48F6-B17B-5CCB7FD40A86}"/>
              </a:ext>
            </a:extLst>
          </p:cNvPr>
          <p:cNvSpPr>
            <a:spLocks noGrp="1" noChangeArrowheads="1"/>
          </p:cNvSpPr>
          <p:nvPr>
            <p:ph type="sldNum" sz="quarter" idx="10"/>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4" name="Rectangle 28">
            <a:extLst>
              <a:ext uri="{FF2B5EF4-FFF2-40B4-BE49-F238E27FC236}">
                <a16:creationId xmlns:a16="http://schemas.microsoft.com/office/drawing/2014/main" id="{7D893DB2-F4A6-4A63-A1E4-958D9937A481}"/>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8">
            <a:extLst>
              <a:ext uri="{FF2B5EF4-FFF2-40B4-BE49-F238E27FC236}">
                <a16:creationId xmlns:a16="http://schemas.microsoft.com/office/drawing/2014/main" id="{7C7A31D3-B7B2-4AE8-A995-E45E0862D83B}"/>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28">
            <a:extLst>
              <a:ext uri="{FF2B5EF4-FFF2-40B4-BE49-F238E27FC236}">
                <a16:creationId xmlns:a16="http://schemas.microsoft.com/office/drawing/2014/main" id="{48171222-622B-4DE5-B06C-7075004A1F87}"/>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28">
            <a:extLst>
              <a:ext uri="{FF2B5EF4-FFF2-40B4-BE49-F238E27FC236}">
                <a16:creationId xmlns:a16="http://schemas.microsoft.com/office/drawing/2014/main" id="{77D0C0FB-658B-494E-878C-85D502BBF7D0}"/>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4" descr="FOS_H">
            <a:extLst>
              <a:ext uri="{FF2B5EF4-FFF2-40B4-BE49-F238E27FC236}">
                <a16:creationId xmlns:a16="http://schemas.microsoft.com/office/drawing/2014/main" id="{304E3919-769D-4E22-BAAB-ED1501952256}"/>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8545334"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1519A071-2591-4BA6-AB4E-8C3C28A6CDF7}"/>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026" name="Rectangle 10"/>
          <p:cNvSpPr>
            <a:spLocks noGrp="1" noChangeArrowheads="1"/>
          </p:cNvSpPr>
          <p:nvPr>
            <p:ph type="body" idx="1"/>
          </p:nvPr>
        </p:nvSpPr>
        <p:spPr bwMode="auto">
          <a:xfrm>
            <a:off x="211138" y="761999"/>
            <a:ext cx="8704262"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23825" y="6624638"/>
            <a:ext cx="11795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dirty="0">
                <a:solidFill>
                  <a:schemeClr val="tx1"/>
                </a:solidFill>
                <a:latin typeface="Arial" charset="0"/>
              </a:rPr>
              <a:t>ESD-IS213</a:t>
            </a:r>
          </a:p>
        </p:txBody>
      </p:sp>
      <p:sp>
        <p:nvSpPr>
          <p:cNvPr id="1032" name="Rectangle 30"/>
          <p:cNvSpPr>
            <a:spLocks noGrp="1" noChangeArrowheads="1"/>
          </p:cNvSpPr>
          <p:nvPr>
            <p:ph type="title"/>
          </p:nvPr>
        </p:nvSpPr>
        <p:spPr bwMode="auto">
          <a:xfrm>
            <a:off x="211138" y="192088"/>
            <a:ext cx="87217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1" name="Rectangle 28">
            <a:extLst>
              <a:ext uri="{FF2B5EF4-FFF2-40B4-BE49-F238E27FC236}">
                <a16:creationId xmlns:a16="http://schemas.microsoft.com/office/drawing/2014/main" id="{FE21A172-96E4-4B53-9682-31E9C6E46275}"/>
              </a:ext>
            </a:extLst>
          </p:cNvPr>
          <p:cNvSpPr>
            <a:spLocks noGrp="1" noChangeArrowheads="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800">
                <a:solidFill>
                  <a:schemeClr val="tx1"/>
                </a:solidFill>
                <a:latin typeface="Arial" pitchFamily="34" charset="0"/>
              </a:defRPr>
            </a:lvl1pPr>
          </a:lstStyle>
          <a:p>
            <a:pPr>
              <a:defRPr/>
            </a:pPr>
            <a:fld id="{BA145738-DF08-43CA-B7B7-87C675E14DAB}"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41288" y="2749084"/>
            <a:ext cx="8510587" cy="523220"/>
          </a:xfrm>
        </p:spPr>
        <p:txBody>
          <a:bodyPr/>
          <a:lstStyle/>
          <a:p>
            <a:pPr eaLnBrk="1" hangingPunct="1"/>
            <a:r>
              <a:rPr lang="en-SG" dirty="0"/>
              <a:t>Service and SOA Concepts</a:t>
            </a:r>
            <a:endParaRPr lang="en-GB" dirty="0"/>
          </a:p>
        </p:txBody>
      </p:sp>
      <p:sp>
        <p:nvSpPr>
          <p:cNvPr id="3075" name="Rectangle 5"/>
          <p:cNvSpPr>
            <a:spLocks noGrp="1" noChangeArrowheads="1"/>
          </p:cNvSpPr>
          <p:nvPr>
            <p:ph type="subTitle" idx="1"/>
          </p:nvPr>
        </p:nvSpPr>
        <p:spPr/>
        <p:txBody>
          <a:bodyPr/>
          <a:lstStyle/>
          <a:p>
            <a:pPr eaLnBrk="1" hangingPunct="1"/>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36146"/>
            <a:ext cx="8721725" cy="830997"/>
          </a:xfrm>
        </p:spPr>
        <p:txBody>
          <a:bodyPr/>
          <a:lstStyle/>
          <a:p>
            <a:r>
              <a:rPr lang="en-SG" sz="2400" dirty="0"/>
              <a:t>Sample Order Handling through Service Interfaces (partial, for illustration only)</a:t>
            </a:r>
            <a:endParaRPr lang="en-GB" sz="2400" dirty="0"/>
          </a:p>
        </p:txBody>
      </p:sp>
      <p:sp>
        <p:nvSpPr>
          <p:cNvPr id="5" name="Rectangle 4"/>
          <p:cNvSpPr/>
          <p:nvPr/>
        </p:nvSpPr>
        <p:spPr bwMode="auto">
          <a:xfrm>
            <a:off x="868681" y="1510989"/>
            <a:ext cx="1676400" cy="162606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SG" sz="1600" b="1" i="0" u="none" strike="noStrike" cap="none" normalizeH="0" baseline="0" dirty="0">
                <a:ln>
                  <a:noFill/>
                </a:ln>
                <a:solidFill>
                  <a:srgbClr val="00B050"/>
                </a:solidFill>
                <a:effectLst/>
                <a:latin typeface="Tahoma" pitchFamily="34" charset="0"/>
              </a:rPr>
              <a:t>Order Management System</a:t>
            </a:r>
            <a:endParaRPr kumimoji="0" lang="en-GB" sz="1600" b="1" i="0" u="none" strike="noStrike" cap="none" normalizeH="0" baseline="0" dirty="0">
              <a:ln>
                <a:noFill/>
              </a:ln>
              <a:solidFill>
                <a:srgbClr val="00B050"/>
              </a:solidFill>
              <a:effectLst/>
              <a:latin typeface="Tahoma" pitchFamily="34" charset="0"/>
            </a:endParaRPr>
          </a:p>
        </p:txBody>
      </p:sp>
      <p:sp>
        <p:nvSpPr>
          <p:cNvPr id="7" name="Rectangle 6"/>
          <p:cNvSpPr/>
          <p:nvPr/>
        </p:nvSpPr>
        <p:spPr bwMode="auto">
          <a:xfrm>
            <a:off x="6527286" y="1600200"/>
            <a:ext cx="1758950" cy="148155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600" dirty="0">
                <a:solidFill>
                  <a:srgbClr val="0070C0"/>
                </a:solidFill>
              </a:rPr>
              <a:t>Inventory Management</a:t>
            </a:r>
          </a:p>
          <a:p>
            <a:pPr algn="ctr"/>
            <a:r>
              <a:rPr kumimoji="0" lang="en-SG" sz="1600" b="1" i="0" u="none" strike="noStrike" cap="none" normalizeH="0" baseline="0" dirty="0">
                <a:ln>
                  <a:noFill/>
                </a:ln>
                <a:solidFill>
                  <a:srgbClr val="0070C0"/>
                </a:solidFill>
                <a:effectLst/>
                <a:latin typeface="Tahoma" pitchFamily="34" charset="0"/>
              </a:rPr>
              <a:t>System</a:t>
            </a:r>
            <a:endParaRPr kumimoji="0" lang="en-GB" sz="1600" b="1" i="0" u="none" strike="noStrike" cap="none" normalizeH="0" baseline="0" dirty="0">
              <a:ln>
                <a:noFill/>
              </a:ln>
              <a:solidFill>
                <a:srgbClr val="0070C0"/>
              </a:solidFill>
              <a:effectLst/>
              <a:latin typeface="Tahoma" pitchFamily="34" charset="0"/>
            </a:endParaRPr>
          </a:p>
        </p:txBody>
      </p:sp>
      <p:sp>
        <p:nvSpPr>
          <p:cNvPr id="8" name="Rectangle 7"/>
          <p:cNvSpPr/>
          <p:nvPr/>
        </p:nvSpPr>
        <p:spPr bwMode="auto">
          <a:xfrm>
            <a:off x="3124200" y="4392961"/>
            <a:ext cx="2590800" cy="1214425"/>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SG" sz="1600" dirty="0">
                <a:solidFill>
                  <a:srgbClr val="FFC000"/>
                </a:solidFill>
              </a:rPr>
              <a:t>Packaging &amp; Shipping Management </a:t>
            </a:r>
            <a:r>
              <a:rPr kumimoji="0" lang="en-SG" sz="1600" b="1" i="0" u="none" strike="noStrike" cap="none" normalizeH="0" baseline="0" dirty="0">
                <a:ln>
                  <a:noFill/>
                </a:ln>
                <a:solidFill>
                  <a:srgbClr val="FFC000"/>
                </a:solidFill>
                <a:effectLst/>
                <a:latin typeface="Tahoma" pitchFamily="34" charset="0"/>
              </a:rPr>
              <a:t>System</a:t>
            </a:r>
            <a:endParaRPr kumimoji="0" lang="en-GB" sz="1600" b="1" i="0" u="none" strike="noStrike" cap="none" normalizeH="0" baseline="0" dirty="0">
              <a:ln>
                <a:noFill/>
              </a:ln>
              <a:solidFill>
                <a:srgbClr val="FFC000"/>
              </a:solidFill>
              <a:effectLst/>
              <a:latin typeface="Tahoma" pitchFamily="34" charset="0"/>
            </a:endParaRPr>
          </a:p>
        </p:txBody>
      </p:sp>
      <p:sp>
        <p:nvSpPr>
          <p:cNvPr id="21" name="TextBox 20"/>
          <p:cNvSpPr txBox="1"/>
          <p:nvPr/>
        </p:nvSpPr>
        <p:spPr>
          <a:xfrm>
            <a:off x="2312445" y="1522588"/>
            <a:ext cx="550151"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SCI</a:t>
            </a:r>
            <a:endParaRPr lang="en-GB" sz="1600" dirty="0">
              <a:solidFill>
                <a:schemeClr val="tx1"/>
              </a:solidFill>
            </a:endParaRPr>
          </a:p>
        </p:txBody>
      </p:sp>
      <p:sp>
        <p:nvSpPr>
          <p:cNvPr id="22" name="TextBox 21"/>
          <p:cNvSpPr txBox="1"/>
          <p:nvPr/>
        </p:nvSpPr>
        <p:spPr>
          <a:xfrm>
            <a:off x="2352277" y="2798497"/>
            <a:ext cx="548548"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SPI</a:t>
            </a:r>
            <a:endParaRPr lang="en-GB" sz="1600" dirty="0">
              <a:solidFill>
                <a:schemeClr val="tx1"/>
              </a:solidFill>
            </a:endParaRPr>
          </a:p>
        </p:txBody>
      </p:sp>
      <p:sp>
        <p:nvSpPr>
          <p:cNvPr id="23" name="TextBox 22"/>
          <p:cNvSpPr txBox="1"/>
          <p:nvPr/>
        </p:nvSpPr>
        <p:spPr>
          <a:xfrm>
            <a:off x="3554199" y="4206001"/>
            <a:ext cx="550151"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SCI</a:t>
            </a:r>
            <a:endParaRPr lang="en-GB" sz="1600" dirty="0">
              <a:solidFill>
                <a:schemeClr val="tx1"/>
              </a:solidFill>
            </a:endParaRPr>
          </a:p>
        </p:txBody>
      </p:sp>
      <p:sp>
        <p:nvSpPr>
          <p:cNvPr id="24" name="TextBox 23"/>
          <p:cNvSpPr txBox="1"/>
          <p:nvPr/>
        </p:nvSpPr>
        <p:spPr>
          <a:xfrm>
            <a:off x="4680448" y="4206001"/>
            <a:ext cx="548548"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SPI</a:t>
            </a:r>
            <a:endParaRPr lang="en-GB" sz="1600" dirty="0">
              <a:solidFill>
                <a:schemeClr val="tx1"/>
              </a:solidFill>
            </a:endParaRPr>
          </a:p>
        </p:txBody>
      </p:sp>
      <p:sp>
        <p:nvSpPr>
          <p:cNvPr id="25" name="TextBox 24"/>
          <p:cNvSpPr txBox="1"/>
          <p:nvPr/>
        </p:nvSpPr>
        <p:spPr>
          <a:xfrm>
            <a:off x="6164247" y="2743200"/>
            <a:ext cx="550151"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SCI</a:t>
            </a:r>
            <a:endParaRPr lang="en-GB" sz="1600" dirty="0">
              <a:solidFill>
                <a:schemeClr val="tx1"/>
              </a:solidFill>
            </a:endParaRPr>
          </a:p>
        </p:txBody>
      </p:sp>
      <p:sp>
        <p:nvSpPr>
          <p:cNvPr id="26" name="TextBox 25"/>
          <p:cNvSpPr txBox="1"/>
          <p:nvPr/>
        </p:nvSpPr>
        <p:spPr>
          <a:xfrm>
            <a:off x="6165850" y="1600200"/>
            <a:ext cx="548548" cy="338554"/>
          </a:xfrm>
          <a:prstGeom prst="rect">
            <a:avLst/>
          </a:prstGeom>
          <a:solidFill>
            <a:schemeClr val="tx2">
              <a:lumMod val="20000"/>
              <a:lumOff val="80000"/>
            </a:schemeClr>
          </a:solidFill>
        </p:spPr>
        <p:txBody>
          <a:bodyPr wrap="none" rtlCol="0">
            <a:spAutoFit/>
          </a:bodyPr>
          <a:lstStyle/>
          <a:p>
            <a:r>
              <a:rPr lang="en-SG" sz="1600" dirty="0">
                <a:solidFill>
                  <a:schemeClr val="tx1"/>
                </a:solidFill>
              </a:rPr>
              <a:t>SPI</a:t>
            </a:r>
            <a:endParaRPr lang="en-GB" sz="1600" dirty="0">
              <a:solidFill>
                <a:schemeClr val="tx1"/>
              </a:solidFill>
            </a:endParaRPr>
          </a:p>
        </p:txBody>
      </p:sp>
      <p:cxnSp>
        <p:nvCxnSpPr>
          <p:cNvPr id="32" name="Straight Arrow Connector 31"/>
          <p:cNvCxnSpPr>
            <a:stCxn id="23" idx="0"/>
            <a:endCxn id="22" idx="2"/>
          </p:cNvCxnSpPr>
          <p:nvPr/>
        </p:nvCxnSpPr>
        <p:spPr bwMode="auto">
          <a:xfrm flipH="1" flipV="1">
            <a:off x="2626551" y="3137051"/>
            <a:ext cx="1202724" cy="106895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p:cNvCxnSpPr>
            <a:stCxn id="23" idx="0"/>
            <a:endCxn id="26" idx="1"/>
          </p:cNvCxnSpPr>
          <p:nvPr/>
        </p:nvCxnSpPr>
        <p:spPr bwMode="auto">
          <a:xfrm flipV="1">
            <a:off x="3829275" y="1769477"/>
            <a:ext cx="2336575" cy="2436524"/>
          </a:xfrm>
          <a:prstGeom prst="straightConnector1">
            <a:avLst/>
          </a:prstGeom>
          <a:noFill/>
          <a:ln w="9525" cap="flat" cmpd="sng" algn="ctr">
            <a:solidFill>
              <a:schemeClr val="tx1"/>
            </a:solidFill>
            <a:prstDash val="solid"/>
            <a:round/>
            <a:headEnd type="none" w="med" len="med"/>
            <a:tailEnd type="triangle"/>
          </a:ln>
          <a:effectLst/>
        </p:spPr>
      </p:cxnSp>
      <p:cxnSp>
        <p:nvCxnSpPr>
          <p:cNvPr id="37" name="Straight Arrow Connector 36"/>
          <p:cNvCxnSpPr>
            <a:stCxn id="21" idx="3"/>
            <a:endCxn id="26" idx="1"/>
          </p:cNvCxnSpPr>
          <p:nvPr/>
        </p:nvCxnSpPr>
        <p:spPr bwMode="auto">
          <a:xfrm>
            <a:off x="2862596" y="1691865"/>
            <a:ext cx="3303254" cy="77612"/>
          </a:xfrm>
          <a:prstGeom prst="straightConnector1">
            <a:avLst/>
          </a:prstGeom>
          <a:noFill/>
          <a:ln w="9525" cap="flat" cmpd="sng" algn="ctr">
            <a:solidFill>
              <a:schemeClr val="tx1"/>
            </a:solidFill>
            <a:prstDash val="solid"/>
            <a:round/>
            <a:headEnd type="none" w="med" len="med"/>
            <a:tailEnd type="triangle"/>
          </a:ln>
          <a:effectLst/>
        </p:spPr>
      </p:cxnSp>
      <p:cxnSp>
        <p:nvCxnSpPr>
          <p:cNvPr id="39" name="Straight Arrow Connector 38"/>
          <p:cNvCxnSpPr>
            <a:stCxn id="25" idx="1"/>
            <a:endCxn id="24" idx="0"/>
          </p:cNvCxnSpPr>
          <p:nvPr/>
        </p:nvCxnSpPr>
        <p:spPr bwMode="auto">
          <a:xfrm flipH="1">
            <a:off x="4954722" y="2912477"/>
            <a:ext cx="1209525" cy="1293524"/>
          </a:xfrm>
          <a:prstGeom prst="straightConnector1">
            <a:avLst/>
          </a:prstGeom>
          <a:noFill/>
          <a:ln w="9525" cap="flat" cmpd="sng" algn="ctr">
            <a:solidFill>
              <a:schemeClr val="tx1"/>
            </a:solidFill>
            <a:prstDash val="solid"/>
            <a:round/>
            <a:headEnd type="none" w="med" len="med"/>
            <a:tailEnd type="triangle"/>
          </a:ln>
          <a:effectLst/>
        </p:spPr>
      </p:cxnSp>
      <p:cxnSp>
        <p:nvCxnSpPr>
          <p:cNvPr id="41" name="Straight Arrow Connector 40"/>
          <p:cNvCxnSpPr>
            <a:stCxn id="21" idx="3"/>
            <a:endCxn id="24" idx="0"/>
          </p:cNvCxnSpPr>
          <p:nvPr/>
        </p:nvCxnSpPr>
        <p:spPr bwMode="auto">
          <a:xfrm>
            <a:off x="2862596" y="1691865"/>
            <a:ext cx="2092126" cy="2514136"/>
          </a:xfrm>
          <a:prstGeom prst="straightConnector1">
            <a:avLst/>
          </a:prstGeom>
          <a:noFill/>
          <a:ln w="9525" cap="flat" cmpd="sng" algn="ctr">
            <a:solidFill>
              <a:schemeClr val="tx1"/>
            </a:solidFill>
            <a:prstDash val="solid"/>
            <a:round/>
            <a:headEnd type="none" w="med" len="med"/>
            <a:tailEnd type="triangle"/>
          </a:ln>
          <a:effectLst/>
        </p:spPr>
      </p:cxnSp>
      <p:sp>
        <p:nvSpPr>
          <p:cNvPr id="50" name="TextBox 49"/>
          <p:cNvSpPr txBox="1"/>
          <p:nvPr/>
        </p:nvSpPr>
        <p:spPr>
          <a:xfrm>
            <a:off x="5867400" y="5715000"/>
            <a:ext cx="3195170" cy="584775"/>
          </a:xfrm>
          <a:prstGeom prst="rect">
            <a:avLst/>
          </a:prstGeom>
          <a:noFill/>
        </p:spPr>
        <p:txBody>
          <a:bodyPr wrap="none" rtlCol="0">
            <a:spAutoFit/>
          </a:bodyPr>
          <a:lstStyle/>
          <a:p>
            <a:r>
              <a:rPr lang="en-SG" sz="1600" dirty="0">
                <a:solidFill>
                  <a:schemeClr val="tx1"/>
                </a:solidFill>
              </a:rPr>
              <a:t>SPI- </a:t>
            </a:r>
            <a:r>
              <a:rPr lang="en-SG" sz="1600" b="0" dirty="0">
                <a:solidFill>
                  <a:schemeClr val="tx1"/>
                </a:solidFill>
              </a:rPr>
              <a:t>Service Provider Interface</a:t>
            </a:r>
          </a:p>
          <a:p>
            <a:r>
              <a:rPr lang="en-SG" sz="1600" dirty="0">
                <a:solidFill>
                  <a:schemeClr val="tx1"/>
                </a:solidFill>
              </a:rPr>
              <a:t>SCI- </a:t>
            </a:r>
            <a:r>
              <a:rPr lang="en-SG" sz="1600" b="0" dirty="0">
                <a:solidFill>
                  <a:schemeClr val="tx1"/>
                </a:solidFill>
              </a:rPr>
              <a:t>Service Consumer Interface</a:t>
            </a:r>
            <a:endParaRPr lang="en-GB" sz="1600" b="0" dirty="0">
              <a:solidFill>
                <a:schemeClr val="tx1"/>
              </a:solidFill>
            </a:endParaRPr>
          </a:p>
        </p:txBody>
      </p:sp>
      <p:sp>
        <p:nvSpPr>
          <p:cNvPr id="3" name="Slide Number Placeholder 2">
            <a:extLst>
              <a:ext uri="{FF2B5EF4-FFF2-40B4-BE49-F238E27FC236}">
                <a16:creationId xmlns:a16="http://schemas.microsoft.com/office/drawing/2014/main" id="{5C00A184-F634-4E66-8805-27198CBD5003}"/>
              </a:ext>
            </a:extLst>
          </p:cNvPr>
          <p:cNvSpPr>
            <a:spLocks noGrp="1"/>
          </p:cNvSpPr>
          <p:nvPr>
            <p:ph type="sldNum" sz="quarter" idx="4"/>
          </p:nvPr>
        </p:nvSpPr>
        <p:spPr/>
        <p:txBody>
          <a:bodyPr/>
          <a:lstStyle/>
          <a:p>
            <a:pPr>
              <a:defRPr/>
            </a:pPr>
            <a:fld id="{BA145738-DF08-43CA-B7B7-87C675E14DAB}" type="slidenum">
              <a:rPr lang="en-US" altLang="zh-CN" smtClean="0"/>
              <a:pPr>
                <a:defRPr/>
              </a:pPr>
              <a:t>10</a:t>
            </a:fld>
            <a:endParaRPr lang="en-US" altLang="zh-CN" dirty="0"/>
          </a:p>
        </p:txBody>
      </p:sp>
    </p:spTree>
    <p:extLst>
      <p:ext uri="{BB962C8B-B14F-4D97-AF65-F5344CB8AC3E}">
        <p14:creationId xmlns:p14="http://schemas.microsoft.com/office/powerpoint/2010/main" val="1697415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Service-Oriented Architecture</a:t>
            </a:r>
          </a:p>
        </p:txBody>
      </p:sp>
      <p:sp>
        <p:nvSpPr>
          <p:cNvPr id="3" name="Content Placeholder 2"/>
          <p:cNvSpPr>
            <a:spLocks noGrp="1"/>
          </p:cNvSpPr>
          <p:nvPr>
            <p:ph idx="1"/>
          </p:nvPr>
        </p:nvSpPr>
        <p:spPr>
          <a:xfrm>
            <a:off x="211137" y="620640"/>
            <a:ext cx="8704262" cy="2971800"/>
          </a:xfrm>
        </p:spPr>
        <p:txBody>
          <a:bodyPr>
            <a:normAutofit lnSpcReduction="10000"/>
          </a:bodyPr>
          <a:lstStyle/>
          <a:p>
            <a:r>
              <a:rPr lang="en-SG" sz="2600" dirty="0"/>
              <a:t>Consider turning all IT systems into services (using wrapper service)</a:t>
            </a:r>
          </a:p>
          <a:p>
            <a:r>
              <a:rPr lang="en-SG" sz="2600" dirty="0"/>
              <a:t>Each service can be small, simple, or large, complex</a:t>
            </a:r>
          </a:p>
          <a:p>
            <a:r>
              <a:rPr lang="en-SG" sz="2600" dirty="0"/>
              <a:t>Develop and maintain </a:t>
            </a:r>
            <a:r>
              <a:rPr lang="en-GB" sz="2600" dirty="0"/>
              <a:t>enterprise solutions as </a:t>
            </a:r>
            <a:r>
              <a:rPr lang="en-GB" sz="2600" b="1" dirty="0"/>
              <a:t>assemblies</a:t>
            </a:r>
            <a:r>
              <a:rPr lang="en-GB" sz="2600" dirty="0"/>
              <a:t> of loosely-coupled services</a:t>
            </a:r>
          </a:p>
          <a:p>
            <a:r>
              <a:rPr lang="en-SG" sz="2600" dirty="0"/>
              <a:t>Manage assemblies at various </a:t>
            </a:r>
            <a:r>
              <a:rPr lang="en-SG" sz="2600" b="1" dirty="0"/>
              <a:t>layers</a:t>
            </a:r>
            <a:r>
              <a:rPr lang="en-SG" sz="2600" dirty="0"/>
              <a:t> of different functionality and/or complexity. Sample layers:</a:t>
            </a:r>
          </a:p>
        </p:txBody>
      </p:sp>
      <p:sp>
        <p:nvSpPr>
          <p:cNvPr id="5" name="Slide Number Placeholder 4">
            <a:extLst>
              <a:ext uri="{FF2B5EF4-FFF2-40B4-BE49-F238E27FC236}">
                <a16:creationId xmlns:a16="http://schemas.microsoft.com/office/drawing/2014/main" id="{57F60E2C-E8B4-4BEC-B38A-C837830B03E9}"/>
              </a:ext>
            </a:extLst>
          </p:cNvPr>
          <p:cNvSpPr>
            <a:spLocks noGrp="1"/>
          </p:cNvSpPr>
          <p:nvPr>
            <p:ph type="sldNum" sz="quarter" idx="4"/>
          </p:nvPr>
        </p:nvSpPr>
        <p:spPr/>
        <p:txBody>
          <a:bodyPr/>
          <a:lstStyle/>
          <a:p>
            <a:pPr>
              <a:defRPr/>
            </a:pPr>
            <a:fld id="{BA145738-DF08-43CA-B7B7-87C675E14DAB}" type="slidenum">
              <a:rPr lang="en-US" altLang="zh-CN" smtClean="0"/>
              <a:pPr>
                <a:defRPr/>
              </a:pPr>
              <a:t>11</a:t>
            </a:fld>
            <a:endParaRPr lang="en-US" altLang="zh-CN" dirty="0"/>
          </a:p>
        </p:txBody>
      </p:sp>
      <p:pic>
        <p:nvPicPr>
          <p:cNvPr id="4" name="Picture 3">
            <a:extLst>
              <a:ext uri="{FF2B5EF4-FFF2-40B4-BE49-F238E27FC236}">
                <a16:creationId xmlns:a16="http://schemas.microsoft.com/office/drawing/2014/main" id="{281A558F-510A-6A52-7788-3AF945559145}"/>
              </a:ext>
            </a:extLst>
          </p:cNvPr>
          <p:cNvPicPr>
            <a:picLocks noChangeAspect="1"/>
          </p:cNvPicPr>
          <p:nvPr/>
        </p:nvPicPr>
        <p:blipFill>
          <a:blip r:embed="rId3"/>
          <a:stretch>
            <a:fillRect/>
          </a:stretch>
        </p:blipFill>
        <p:spPr>
          <a:xfrm>
            <a:off x="1462489" y="3501879"/>
            <a:ext cx="5243111" cy="3146897"/>
          </a:xfrm>
          <a:prstGeom prst="rect">
            <a:avLst/>
          </a:prstGeom>
        </p:spPr>
      </p:pic>
    </p:spTree>
    <p:extLst>
      <p:ext uri="{BB962C8B-B14F-4D97-AF65-F5344CB8AC3E}">
        <p14:creationId xmlns:p14="http://schemas.microsoft.com/office/powerpoint/2010/main" val="2390551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SG" dirty="0"/>
              <a:t>Microservices (from previous week)</a:t>
            </a:r>
          </a:p>
        </p:txBody>
      </p:sp>
      <p:sp>
        <p:nvSpPr>
          <p:cNvPr id="5" name="Content Placeholder 4"/>
          <p:cNvSpPr>
            <a:spLocks noGrp="1"/>
          </p:cNvSpPr>
          <p:nvPr>
            <p:ph idx="1"/>
          </p:nvPr>
        </p:nvSpPr>
        <p:spPr>
          <a:xfrm>
            <a:off x="211138" y="761999"/>
            <a:ext cx="8704262" cy="5878513"/>
          </a:xfrm>
        </p:spPr>
        <p:txBody>
          <a:bodyPr>
            <a:normAutofit fontScale="77500" lnSpcReduction="20000"/>
          </a:bodyPr>
          <a:lstStyle/>
          <a:p>
            <a:pPr>
              <a:lnSpc>
                <a:spcPct val="110000"/>
              </a:lnSpc>
            </a:pPr>
            <a:r>
              <a:rPr lang="en-SG" dirty="0"/>
              <a:t>A </a:t>
            </a:r>
            <a:r>
              <a:rPr lang="en-SG" b="1" dirty="0"/>
              <a:t>microservice</a:t>
            </a:r>
            <a:r>
              <a:rPr lang="en-SG" dirty="0"/>
              <a:t> may be defined as </a:t>
            </a:r>
            <a:r>
              <a:rPr lang="en-SG" b="1" dirty="0"/>
              <a:t>a single unit</a:t>
            </a:r>
            <a:r>
              <a:rPr lang="en-SG" dirty="0"/>
              <a:t> that implements </a:t>
            </a:r>
            <a:r>
              <a:rPr lang="en-SG" dirty="0">
                <a:highlight>
                  <a:srgbClr val="FFFF00"/>
                </a:highlight>
              </a:rPr>
              <a:t>only </a:t>
            </a:r>
            <a:r>
              <a:rPr lang="en-SG" b="1" dirty="0">
                <a:highlight>
                  <a:srgbClr val="FFFF00"/>
                </a:highlight>
              </a:rPr>
              <a:t>one or a few </a:t>
            </a:r>
            <a:r>
              <a:rPr lang="en-SG" b="1" dirty="0"/>
              <a:t>(instead of many) functionality </a:t>
            </a:r>
            <a:r>
              <a:rPr lang="en-SG" dirty="0"/>
              <a:t>needed to support business requirements and </a:t>
            </a:r>
            <a:r>
              <a:rPr lang="en-SG" b="1" dirty="0"/>
              <a:t>can be used </a:t>
            </a:r>
            <a:r>
              <a:rPr lang="en-SG" dirty="0"/>
              <a:t>by other applications (or microservices) </a:t>
            </a:r>
            <a:r>
              <a:rPr lang="en-GB" b="1" dirty="0"/>
              <a:t>over the network</a:t>
            </a:r>
            <a:r>
              <a:rPr lang="en-GB" dirty="0"/>
              <a:t> in </a:t>
            </a:r>
            <a:r>
              <a:rPr lang="en-GB" b="1" dirty="0"/>
              <a:t>a standard interface</a:t>
            </a:r>
            <a:r>
              <a:rPr lang="en-GB" dirty="0"/>
              <a:t> </a:t>
            </a:r>
            <a:r>
              <a:rPr lang="en-SG" dirty="0"/>
              <a:t>that is </a:t>
            </a:r>
            <a:r>
              <a:rPr lang="en-SG" b="1" dirty="0"/>
              <a:t>independent of programming languages and platforms</a:t>
            </a:r>
          </a:p>
          <a:p>
            <a:pPr>
              <a:lnSpc>
                <a:spcPct val="110000"/>
              </a:lnSpc>
            </a:pPr>
            <a:r>
              <a:rPr lang="en-SG" dirty="0" err="1"/>
              <a:t>Microservices</a:t>
            </a:r>
            <a:r>
              <a:rPr lang="en-SG" dirty="0"/>
              <a:t> are "</a:t>
            </a:r>
            <a:r>
              <a:rPr lang="en-SG" b="1" dirty="0"/>
              <a:t>loosely coupled</a:t>
            </a:r>
            <a:r>
              <a:rPr lang="en-SG" dirty="0"/>
              <a:t>" with each other</a:t>
            </a:r>
          </a:p>
          <a:p>
            <a:pPr lvl="1">
              <a:lnSpc>
                <a:spcPct val="110000"/>
              </a:lnSpc>
            </a:pPr>
            <a:r>
              <a:rPr lang="en-SG" dirty="0"/>
              <a:t>It can be implemented in a programming </a:t>
            </a:r>
            <a:r>
              <a:rPr lang="en-SG" b="1" dirty="0"/>
              <a:t>language of its own</a:t>
            </a:r>
            <a:r>
              <a:rPr lang="en-SG" dirty="0"/>
              <a:t>;</a:t>
            </a:r>
          </a:p>
          <a:p>
            <a:pPr lvl="2">
              <a:lnSpc>
                <a:spcPct val="110000"/>
              </a:lnSpc>
            </a:pPr>
            <a:r>
              <a:rPr lang="en-SG" dirty="0"/>
              <a:t>E.g., one </a:t>
            </a:r>
            <a:r>
              <a:rPr lang="en-SG" dirty="0" err="1"/>
              <a:t>microservice</a:t>
            </a:r>
            <a:r>
              <a:rPr lang="en-SG" dirty="0"/>
              <a:t> is implemented in Java; the other in Python;</a:t>
            </a:r>
          </a:p>
          <a:p>
            <a:pPr lvl="1">
              <a:lnSpc>
                <a:spcPct val="110000"/>
              </a:lnSpc>
            </a:pPr>
            <a:r>
              <a:rPr lang="en-SG" dirty="0"/>
              <a:t>It can be deployed and run on a </a:t>
            </a:r>
            <a:r>
              <a:rPr lang="en-SG" b="1" dirty="0"/>
              <a:t>platform of its own</a:t>
            </a:r>
            <a:r>
              <a:rPr lang="en-SG" dirty="0"/>
              <a:t>;</a:t>
            </a:r>
          </a:p>
          <a:p>
            <a:pPr lvl="2">
              <a:lnSpc>
                <a:spcPct val="110000"/>
              </a:lnSpc>
            </a:pPr>
            <a:r>
              <a:rPr lang="en-SG" dirty="0"/>
              <a:t>E.g., one </a:t>
            </a:r>
            <a:r>
              <a:rPr lang="en-SG" dirty="0" err="1"/>
              <a:t>microservice</a:t>
            </a:r>
            <a:r>
              <a:rPr lang="en-SG" dirty="0"/>
              <a:t> runs on Windows; the other on Linux;</a:t>
            </a:r>
          </a:p>
          <a:p>
            <a:pPr lvl="1">
              <a:lnSpc>
                <a:spcPct val="110000"/>
              </a:lnSpc>
            </a:pPr>
            <a:r>
              <a:rPr lang="en-SG" dirty="0"/>
              <a:t>It usually has its </a:t>
            </a:r>
            <a:r>
              <a:rPr lang="en-SG" b="1" dirty="0"/>
              <a:t>own data store </a:t>
            </a:r>
            <a:r>
              <a:rPr lang="en-SG" dirty="0"/>
              <a:t>when a data store is needed;</a:t>
            </a:r>
          </a:p>
          <a:p>
            <a:pPr lvl="2">
              <a:lnSpc>
                <a:spcPct val="110000"/>
              </a:lnSpc>
            </a:pPr>
            <a:r>
              <a:rPr lang="en-SG" dirty="0"/>
              <a:t>E.g., an </a:t>
            </a:r>
            <a:r>
              <a:rPr lang="en-GB" dirty="0"/>
              <a:t>Order </a:t>
            </a:r>
            <a:r>
              <a:rPr lang="en-GB" dirty="0" err="1"/>
              <a:t>microservice</a:t>
            </a:r>
            <a:r>
              <a:rPr lang="en-GB" dirty="0"/>
              <a:t> has its own database with an Order table; a Customer </a:t>
            </a:r>
            <a:r>
              <a:rPr lang="en-GB" dirty="0" err="1"/>
              <a:t>microservice</a:t>
            </a:r>
            <a:r>
              <a:rPr lang="en-GB" dirty="0"/>
              <a:t> has its own database with a Customer table</a:t>
            </a:r>
            <a:endParaRPr lang="en-SG" dirty="0"/>
          </a:p>
          <a:p>
            <a:pPr lvl="1">
              <a:lnSpc>
                <a:spcPct val="110000"/>
              </a:lnSpc>
            </a:pPr>
            <a:r>
              <a:rPr lang="en-SG" dirty="0"/>
              <a:t>It can be </a:t>
            </a:r>
            <a:r>
              <a:rPr lang="en-SG" b="1" dirty="0"/>
              <a:t>scaled independently</a:t>
            </a:r>
          </a:p>
          <a:p>
            <a:pPr lvl="2">
              <a:lnSpc>
                <a:spcPct val="110000"/>
              </a:lnSpc>
            </a:pPr>
            <a:r>
              <a:rPr lang="en-SG" dirty="0"/>
              <a:t>E.g., instances of the same </a:t>
            </a:r>
            <a:r>
              <a:rPr lang="en-SG" dirty="0" err="1"/>
              <a:t>microservice</a:t>
            </a:r>
            <a:r>
              <a:rPr lang="en-SG" dirty="0"/>
              <a:t> that is more frequently used than others can be deployed to many machines to support concurrent processing</a:t>
            </a:r>
          </a:p>
          <a:p>
            <a:pPr lvl="1">
              <a:lnSpc>
                <a:spcPct val="110000"/>
              </a:lnSpc>
            </a:pPr>
            <a:r>
              <a:rPr lang="en-SG" dirty="0"/>
              <a:t>Its implementation can be </a:t>
            </a:r>
            <a:r>
              <a:rPr lang="en-SG" b="1" dirty="0"/>
              <a:t>changed independently</a:t>
            </a:r>
            <a:r>
              <a:rPr lang="en-SG" dirty="0"/>
              <a:t>, as long as its interface for invocation remains the same</a:t>
            </a:r>
          </a:p>
          <a:p>
            <a:pPr lvl="1">
              <a:lnSpc>
                <a:spcPct val="110000"/>
              </a:lnSpc>
            </a:pPr>
            <a:endParaRPr lang="en-SG" dirty="0"/>
          </a:p>
        </p:txBody>
      </p:sp>
    </p:spTree>
    <p:extLst>
      <p:ext uri="{BB962C8B-B14F-4D97-AF65-F5344CB8AC3E}">
        <p14:creationId xmlns:p14="http://schemas.microsoft.com/office/powerpoint/2010/main" val="70274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11138" y="190035"/>
            <a:ext cx="8721725" cy="523220"/>
          </a:xfrm>
        </p:spPr>
        <p:txBody>
          <a:bodyPr/>
          <a:lstStyle/>
          <a:p>
            <a:pPr eaLnBrk="1" hangingPunct="1"/>
            <a:r>
              <a:rPr lang="en-GB" altLang="en-US" dirty="0"/>
              <a:t>Microservices and MSA Revisit</a:t>
            </a:r>
          </a:p>
        </p:txBody>
      </p:sp>
      <p:sp>
        <p:nvSpPr>
          <p:cNvPr id="15364" name="Rectangle 3"/>
          <p:cNvSpPr>
            <a:spLocks noGrp="1" noChangeArrowheads="1"/>
          </p:cNvSpPr>
          <p:nvPr>
            <p:ph type="body" idx="1"/>
          </p:nvPr>
        </p:nvSpPr>
        <p:spPr>
          <a:xfrm>
            <a:off x="211138" y="762001"/>
            <a:ext cx="8704262" cy="3124200"/>
          </a:xfrm>
        </p:spPr>
        <p:txBody>
          <a:bodyPr>
            <a:normAutofit fontScale="85000" lnSpcReduction="20000"/>
          </a:bodyPr>
          <a:lstStyle/>
          <a:p>
            <a:pPr eaLnBrk="1" hangingPunct="1">
              <a:lnSpc>
                <a:spcPct val="110000"/>
              </a:lnSpc>
            </a:pPr>
            <a:r>
              <a:rPr lang="en-GB" altLang="en-US" dirty="0"/>
              <a:t>A </a:t>
            </a:r>
            <a:r>
              <a:rPr lang="en-GB" altLang="en-US" b="1" dirty="0"/>
              <a:t>microservice</a:t>
            </a:r>
            <a:r>
              <a:rPr lang="en-GB" altLang="en-US" dirty="0"/>
              <a:t> may be defined as:</a:t>
            </a:r>
          </a:p>
          <a:p>
            <a:pPr lvl="1" eaLnBrk="1" hangingPunct="1">
              <a:lnSpc>
                <a:spcPct val="110000"/>
              </a:lnSpc>
            </a:pPr>
            <a:r>
              <a:rPr lang="en-GB" altLang="en-US" dirty="0"/>
              <a:t>A </a:t>
            </a:r>
            <a:r>
              <a:rPr lang="en-GB" altLang="en-US" b="1" dirty="0"/>
              <a:t>service</a:t>
            </a:r>
            <a:r>
              <a:rPr lang="en-GB" altLang="en-US" dirty="0"/>
              <a:t> that can be </a:t>
            </a:r>
            <a:r>
              <a:rPr lang="en-GB" altLang="en-US" b="1" dirty="0"/>
              <a:t>independently developed and deployed</a:t>
            </a:r>
            <a:r>
              <a:rPr lang="en-GB" altLang="en-US" dirty="0"/>
              <a:t> and provides </a:t>
            </a:r>
            <a:r>
              <a:rPr lang="en-GB" altLang="en-US" b="1" dirty="0"/>
              <a:t>one or a few functionalities </a:t>
            </a:r>
            <a:r>
              <a:rPr lang="en-GB" altLang="en-US" dirty="0"/>
              <a:t>needed to support business requirements</a:t>
            </a:r>
            <a:endParaRPr lang="en-SG" b="1" dirty="0"/>
          </a:p>
          <a:p>
            <a:r>
              <a:rPr lang="en-SG" dirty="0"/>
              <a:t>Develop and maintain </a:t>
            </a:r>
            <a:r>
              <a:rPr lang="en-GB" dirty="0"/>
              <a:t>enterprise solutions as </a:t>
            </a:r>
            <a:r>
              <a:rPr lang="en-GB" b="1" dirty="0"/>
              <a:t>assemblies</a:t>
            </a:r>
            <a:r>
              <a:rPr lang="en-GB" dirty="0"/>
              <a:t> of loosely-coupled microservices</a:t>
            </a:r>
          </a:p>
          <a:p>
            <a:pPr lvl="1"/>
            <a:r>
              <a:rPr lang="en-SG" dirty="0"/>
              <a:t>Provide all functionalities needed as microservices</a:t>
            </a:r>
          </a:p>
          <a:p>
            <a:pPr lvl="1"/>
            <a:r>
              <a:rPr lang="en-SG" dirty="0"/>
              <a:t>Each microservice is relatively small, simple</a:t>
            </a:r>
          </a:p>
          <a:p>
            <a:r>
              <a:rPr lang="en-GB" altLang="en-US" dirty="0"/>
              <a:t>Sample SOA layers with microservices:</a:t>
            </a:r>
          </a:p>
          <a:p>
            <a:endParaRPr lang="en-SG" dirty="0"/>
          </a:p>
          <a:p>
            <a:pPr eaLnBrk="1" hangingPunct="1">
              <a:lnSpc>
                <a:spcPct val="110000"/>
              </a:lnSpc>
            </a:pPr>
            <a:endParaRPr lang="en-GB" altLang="en-US" b="1" dirty="0"/>
          </a:p>
          <a:p>
            <a:pPr lvl="2" eaLnBrk="1" hangingPunct="1">
              <a:lnSpc>
                <a:spcPct val="110000"/>
              </a:lnSpc>
            </a:pPr>
            <a:endParaRPr lang="en-GB" altLang="en-US" dirty="0"/>
          </a:p>
          <a:p>
            <a:pPr eaLnBrk="1" hangingPunct="1">
              <a:lnSpc>
                <a:spcPct val="110000"/>
              </a:lnSpc>
            </a:pPr>
            <a:endParaRPr lang="en-GB" altLang="en-US" dirty="0"/>
          </a:p>
        </p:txBody>
      </p:sp>
      <p:sp>
        <p:nvSpPr>
          <p:cNvPr id="3" name="Slide Number Placeholder 2">
            <a:extLst>
              <a:ext uri="{FF2B5EF4-FFF2-40B4-BE49-F238E27FC236}">
                <a16:creationId xmlns:a16="http://schemas.microsoft.com/office/drawing/2014/main" id="{DD23757B-1226-4841-A8E3-79F35E8A624C}"/>
              </a:ext>
            </a:extLst>
          </p:cNvPr>
          <p:cNvSpPr>
            <a:spLocks noGrp="1"/>
          </p:cNvSpPr>
          <p:nvPr>
            <p:ph type="sldNum" sz="quarter" idx="4"/>
          </p:nvPr>
        </p:nvSpPr>
        <p:spPr/>
        <p:txBody>
          <a:bodyPr/>
          <a:lstStyle/>
          <a:p>
            <a:pPr>
              <a:defRPr/>
            </a:pPr>
            <a:fld id="{BA145738-DF08-43CA-B7B7-87C675E14DAB}" type="slidenum">
              <a:rPr lang="en-US" altLang="zh-CN" smtClean="0"/>
              <a:pPr>
                <a:defRPr/>
              </a:pPr>
              <a:t>13</a:t>
            </a:fld>
            <a:endParaRPr lang="en-US" altLang="zh-CN" dirty="0"/>
          </a:p>
        </p:txBody>
      </p:sp>
      <p:pic>
        <p:nvPicPr>
          <p:cNvPr id="4" name="Picture 3">
            <a:extLst>
              <a:ext uri="{FF2B5EF4-FFF2-40B4-BE49-F238E27FC236}">
                <a16:creationId xmlns:a16="http://schemas.microsoft.com/office/drawing/2014/main" id="{65310319-CC03-0BC5-A6DA-C9CDAA23C8C7}"/>
              </a:ext>
            </a:extLst>
          </p:cNvPr>
          <p:cNvPicPr>
            <a:picLocks noChangeAspect="1"/>
          </p:cNvPicPr>
          <p:nvPr/>
        </p:nvPicPr>
        <p:blipFill>
          <a:blip r:embed="rId4"/>
          <a:stretch>
            <a:fillRect/>
          </a:stretch>
        </p:blipFill>
        <p:spPr>
          <a:xfrm>
            <a:off x="1219200" y="4129804"/>
            <a:ext cx="6206266" cy="2316681"/>
          </a:xfrm>
          <a:prstGeom prst="rect">
            <a:avLst/>
          </a:prstGeom>
        </p:spPr>
      </p:pic>
    </p:spTree>
    <p:custDataLst>
      <p:tags r:id="rId1"/>
    </p:custDataLst>
    <p:extLst>
      <p:ext uri="{BB962C8B-B14F-4D97-AF65-F5344CB8AC3E}">
        <p14:creationId xmlns:p14="http://schemas.microsoft.com/office/powerpoint/2010/main" val="1314075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altLang="en-US"/>
              <a:t>Types of (Micro)Services</a:t>
            </a:r>
          </a:p>
        </p:txBody>
      </p:sp>
      <p:sp>
        <p:nvSpPr>
          <p:cNvPr id="8196" name="Rectangle 3"/>
          <p:cNvSpPr>
            <a:spLocks noGrp="1" noChangeArrowheads="1"/>
          </p:cNvSpPr>
          <p:nvPr>
            <p:ph idx="1"/>
          </p:nvPr>
        </p:nvSpPr>
        <p:spPr/>
        <p:txBody>
          <a:bodyPr>
            <a:normAutofit lnSpcReduction="10000"/>
          </a:bodyPr>
          <a:lstStyle/>
          <a:p>
            <a:pPr eaLnBrk="1" hangingPunct="1"/>
            <a:r>
              <a:rPr lang="en-GB" altLang="en-US" sz="1800" b="1" dirty="0"/>
              <a:t>Atomic (Micro)Service</a:t>
            </a:r>
            <a:endParaRPr lang="en-GB" altLang="en-US" sz="1800" dirty="0"/>
          </a:p>
          <a:p>
            <a:pPr marL="539750" lvl="1" eaLnBrk="1" hangingPunct="1"/>
            <a:r>
              <a:rPr lang="en-GB" altLang="en-US" sz="1600" dirty="0"/>
              <a:t>“</a:t>
            </a:r>
            <a:r>
              <a:rPr lang="en-GB" altLang="en-US" sz="1600" b="1" dirty="0"/>
              <a:t>Atomic</a:t>
            </a:r>
            <a:r>
              <a:rPr lang="en-GB" altLang="en-US" sz="1600" dirty="0"/>
              <a:t>” implies that the </a:t>
            </a:r>
            <a:r>
              <a:rPr lang="en-GB" altLang="en-US" sz="1600" b="1" dirty="0"/>
              <a:t>(micro)service</a:t>
            </a:r>
            <a:r>
              <a:rPr lang="en-GB" altLang="en-US" sz="1600" dirty="0"/>
              <a:t> implements the expected functionalities by itself </a:t>
            </a:r>
            <a:r>
              <a:rPr lang="en-GB" altLang="en-US" sz="1600" b="1" dirty="0"/>
              <a:t>independent of </a:t>
            </a:r>
            <a:r>
              <a:rPr lang="en-GB" altLang="en-US" sz="1600" dirty="0"/>
              <a:t>other (micro)services or applications within an enterprise context (except for commonly used applications, such as Apache HTTP server, MySQL server)</a:t>
            </a:r>
          </a:p>
          <a:p>
            <a:pPr marL="715963" lvl="2" eaLnBrk="1" hangingPunct="1"/>
            <a:r>
              <a:rPr lang="en-GB" altLang="en-US" sz="1400" dirty="0"/>
              <a:t>An </a:t>
            </a:r>
            <a:r>
              <a:rPr lang="en-GB" altLang="en-US" sz="1400" b="1" dirty="0"/>
              <a:t>atomic microservice </a:t>
            </a:r>
            <a:r>
              <a:rPr lang="en-GB" altLang="en-US" sz="1400" dirty="0"/>
              <a:t>is often simple, providing one or a few functionality related to </a:t>
            </a:r>
            <a:r>
              <a:rPr lang="en-GB" altLang="en-US" sz="1400" b="1" dirty="0"/>
              <a:t>one kind of entity</a:t>
            </a:r>
            <a:r>
              <a:rPr lang="en-GB" altLang="en-US" sz="1400" dirty="0"/>
              <a:t> of a business concern (e.g., Book, Customer, etc.); t</a:t>
            </a:r>
            <a:r>
              <a:rPr lang="en-US" altLang="en-US" sz="1400" dirty="0"/>
              <a:t>he operations provided by the microservice are often simple CRUD of the data entities. </a:t>
            </a:r>
            <a:endParaRPr lang="en-US" altLang="en-US" sz="1200" dirty="0"/>
          </a:p>
          <a:p>
            <a:pPr marL="715963" lvl="2" eaLnBrk="1" hangingPunct="1"/>
            <a:r>
              <a:rPr lang="en-GB" altLang="en-US" sz="1400" dirty="0"/>
              <a:t>An </a:t>
            </a:r>
            <a:r>
              <a:rPr lang="en-GB" altLang="en-US" sz="1400" b="1" dirty="0"/>
              <a:t>atomic service </a:t>
            </a:r>
            <a:r>
              <a:rPr lang="en-GB" altLang="en-US" sz="1400" dirty="0"/>
              <a:t>may be complex, providing many functionalities involving multiple kinds of entities, which is </a:t>
            </a:r>
            <a:r>
              <a:rPr lang="en-GB" altLang="en-US" sz="1400" b="1" dirty="0"/>
              <a:t>not</a:t>
            </a:r>
            <a:r>
              <a:rPr lang="en-GB" altLang="en-US" sz="1400" dirty="0"/>
              <a:t> recommended by Microservices Architecture.</a:t>
            </a:r>
            <a:endParaRPr lang="en-GB" altLang="en-US" sz="1200" dirty="0"/>
          </a:p>
          <a:p>
            <a:pPr eaLnBrk="1" hangingPunct="1"/>
            <a:r>
              <a:rPr lang="en-GB" altLang="en-US" sz="1800" b="1" dirty="0"/>
              <a:t>Wrapper Service</a:t>
            </a:r>
          </a:p>
          <a:p>
            <a:pPr marL="539750" lvl="1" eaLnBrk="1" hangingPunct="1"/>
            <a:r>
              <a:rPr lang="en-US" altLang="en-US" sz="1600" dirty="0"/>
              <a:t>It usually does not provide new functionalities; it mainly exposes some functionalities of another application (e.g., a legacy system, an external system) as a service. </a:t>
            </a:r>
            <a:endParaRPr lang="en-GB" altLang="en-US" sz="1600" dirty="0"/>
          </a:p>
          <a:p>
            <a:pPr eaLnBrk="1" hangingPunct="1"/>
            <a:r>
              <a:rPr lang="en-GB" altLang="en-US" sz="1800" b="1" dirty="0"/>
              <a:t>Composite (Micro)Service</a:t>
            </a:r>
          </a:p>
          <a:p>
            <a:pPr marL="539750" lvl="1" eaLnBrk="1" hangingPunct="1"/>
            <a:r>
              <a:rPr lang="en-GB" altLang="en-US" sz="1600" dirty="0"/>
              <a:t>“</a:t>
            </a:r>
            <a:r>
              <a:rPr lang="en-GB" altLang="en-US" sz="1600" b="1" dirty="0"/>
              <a:t>Composite</a:t>
            </a:r>
            <a:r>
              <a:rPr lang="en-GB" altLang="en-US" sz="1600" dirty="0"/>
              <a:t>” implies that the (micro)service implements the expected functionalities by composing a set/sequence of other services or applications together according to a business process</a:t>
            </a:r>
            <a:r>
              <a:rPr lang="en-US" altLang="en-US" sz="1600" dirty="0"/>
              <a:t> (e.g., Place an order, Process a shipping record, Restock inventory)</a:t>
            </a:r>
            <a:endParaRPr lang="en-GB" altLang="en-US" sz="1600" b="1" dirty="0"/>
          </a:p>
          <a:p>
            <a:pPr marL="715963" lvl="2" eaLnBrk="1" hangingPunct="1"/>
            <a:r>
              <a:rPr lang="en-GB" altLang="en-US" sz="1400" dirty="0"/>
              <a:t>The composition is often implemented via </a:t>
            </a:r>
            <a:r>
              <a:rPr lang="en-GB" altLang="en-US" sz="1400" b="1" dirty="0"/>
              <a:t>inter-process communication (IPC) technologies</a:t>
            </a:r>
          </a:p>
          <a:p>
            <a:pPr marL="715963" lvl="2" eaLnBrk="1" hangingPunct="1"/>
            <a:r>
              <a:rPr lang="en-GB" altLang="en-US" sz="1400" dirty="0"/>
              <a:t>A </a:t>
            </a:r>
            <a:r>
              <a:rPr lang="en-GB" altLang="en-US" sz="1400" b="1" dirty="0"/>
              <a:t>composite (micro)service</a:t>
            </a:r>
            <a:r>
              <a:rPr lang="en-GB" altLang="en-US" sz="1400" dirty="0"/>
              <a:t> are often called </a:t>
            </a:r>
            <a:r>
              <a:rPr lang="en-GB" altLang="en-US" sz="1400" b="1" dirty="0"/>
              <a:t>process (micro)service </a:t>
            </a:r>
            <a:r>
              <a:rPr lang="en-GB" altLang="en-US" sz="1400" dirty="0"/>
              <a:t>as it is often used to implement a business process involving more than one kinds of data entities.</a:t>
            </a:r>
          </a:p>
          <a:p>
            <a:pPr marL="715963" lvl="2" eaLnBrk="1" hangingPunct="1"/>
            <a:r>
              <a:rPr lang="en-GB" altLang="en-US" sz="1400" dirty="0"/>
              <a:t>A </a:t>
            </a:r>
            <a:r>
              <a:rPr lang="en-GB" altLang="en-US" sz="1400" b="1" dirty="0"/>
              <a:t>composite</a:t>
            </a:r>
            <a:r>
              <a:rPr lang="en-GB" altLang="en-US" sz="1400" dirty="0"/>
              <a:t> </a:t>
            </a:r>
            <a:r>
              <a:rPr lang="en-GB" altLang="en-US" sz="1400" b="1" dirty="0"/>
              <a:t>microservice</a:t>
            </a:r>
            <a:r>
              <a:rPr lang="en-GB" altLang="en-US" sz="1400" dirty="0"/>
              <a:t> may use other (micro)services, but not a monolith directly.</a:t>
            </a:r>
            <a:endParaRPr lang="en-GB" altLang="en-US" sz="1400" dirty="0">
              <a:ea typeface="Tahoma"/>
              <a:cs typeface="Tahoma"/>
            </a:endParaRPr>
          </a:p>
          <a:p>
            <a:pPr marL="715963" lvl="2" eaLnBrk="1" hangingPunct="1"/>
            <a:r>
              <a:rPr lang="en-GB" altLang="en-US" sz="1400" dirty="0"/>
              <a:t>A </a:t>
            </a:r>
            <a:r>
              <a:rPr lang="en-GB" altLang="en-US" sz="1400" b="1" dirty="0"/>
              <a:t>composite</a:t>
            </a:r>
            <a:r>
              <a:rPr lang="en-GB" altLang="en-US" sz="1400" dirty="0"/>
              <a:t> </a:t>
            </a:r>
            <a:r>
              <a:rPr lang="en-GB" altLang="en-US" sz="1400" b="1" dirty="0"/>
              <a:t>service</a:t>
            </a:r>
            <a:r>
              <a:rPr lang="en-GB" altLang="en-US" sz="1400" dirty="0"/>
              <a:t> may use other (micro)services or a monolith directly, which is </a:t>
            </a:r>
            <a:r>
              <a:rPr lang="en-GB" altLang="en-US" sz="1400" b="1" dirty="0"/>
              <a:t>not</a:t>
            </a:r>
            <a:r>
              <a:rPr lang="en-GB" altLang="en-US" sz="1400" dirty="0"/>
              <a:t> recommended by Microservices Architecture</a:t>
            </a:r>
          </a:p>
        </p:txBody>
      </p:sp>
    </p:spTree>
    <p:extLst>
      <p:ext uri="{BB962C8B-B14F-4D97-AF65-F5344CB8AC3E}">
        <p14:creationId xmlns:p14="http://schemas.microsoft.com/office/powerpoint/2010/main" val="112008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a:t>Outline</a:t>
            </a:r>
          </a:p>
        </p:txBody>
      </p:sp>
      <p:sp>
        <p:nvSpPr>
          <p:cNvPr id="6148" name="Rectangle 3"/>
          <p:cNvSpPr>
            <a:spLocks noGrp="1" noChangeArrowheads="1"/>
          </p:cNvSpPr>
          <p:nvPr>
            <p:ph type="body" idx="1"/>
          </p:nvPr>
        </p:nvSpPr>
        <p:spPr/>
        <p:txBody>
          <a:bodyPr>
            <a:normAutofit fontScale="92500" lnSpcReduction="10000"/>
          </a:bodyPr>
          <a:lstStyle/>
          <a:p>
            <a:pPr eaLnBrk="1" hangingPunct="1">
              <a:buFont typeface="Wingdings" panose="05000000000000000000" pitchFamily="2" charset="2"/>
              <a:buNone/>
            </a:pPr>
            <a:r>
              <a:rPr lang="en-US" altLang="en-US" sz="2600" b="1" u="sng" dirty="0"/>
              <a:t>Objectives</a:t>
            </a:r>
          </a:p>
          <a:p>
            <a:pPr eaLnBrk="1" hangingPunct="1">
              <a:buFont typeface="Wingdings" panose="05000000000000000000" pitchFamily="2" charset="2"/>
              <a:buNone/>
            </a:pPr>
            <a:r>
              <a:rPr lang="en-US" altLang="en-US" dirty="0"/>
              <a:t>On completing this module, you will be able to:</a:t>
            </a:r>
          </a:p>
          <a:p>
            <a:pPr eaLnBrk="1" hangingPunct="1"/>
            <a:r>
              <a:rPr lang="en-US" altLang="en-US" dirty="0">
                <a:ea typeface="Tahoma"/>
                <a:cs typeface="Tahoma"/>
              </a:rPr>
              <a:t>Understand the benefits of exposing and using functionalities through </a:t>
            </a:r>
            <a:r>
              <a:rPr lang="en-US" altLang="en-US" b="1" dirty="0">
                <a:ea typeface="Tahoma"/>
                <a:cs typeface="Tahoma"/>
              </a:rPr>
              <a:t>standard interfaces</a:t>
            </a:r>
            <a:endParaRPr lang="en-US" altLang="en-US" dirty="0">
              <a:ea typeface="Tahoma"/>
              <a:cs typeface="Tahoma"/>
            </a:endParaRPr>
          </a:p>
          <a:p>
            <a:pPr eaLnBrk="1" hangingPunct="1"/>
            <a:r>
              <a:rPr lang="en-US" altLang="en-US" dirty="0"/>
              <a:t>Know the concept of a </a:t>
            </a:r>
            <a:r>
              <a:rPr lang="en-US" altLang="en-US" b="1" dirty="0"/>
              <a:t>service</a:t>
            </a:r>
            <a:r>
              <a:rPr lang="en-US" altLang="en-US" dirty="0"/>
              <a:t> and a </a:t>
            </a:r>
            <a:r>
              <a:rPr lang="en-US" altLang="en-US" b="1" dirty="0"/>
              <a:t>microservice</a:t>
            </a:r>
          </a:p>
          <a:p>
            <a:pPr eaLnBrk="1" hangingPunct="1"/>
            <a:r>
              <a:rPr lang="en-US" altLang="en-US" dirty="0"/>
              <a:t>Know the concept of </a:t>
            </a:r>
            <a:r>
              <a:rPr lang="en-US" altLang="en-US" b="1" dirty="0"/>
              <a:t>Service-Oriented Architecture (SOA)</a:t>
            </a:r>
            <a:endParaRPr lang="en-US" altLang="en-US" dirty="0"/>
          </a:p>
          <a:p>
            <a:pPr eaLnBrk="1" hangingPunct="1"/>
            <a:r>
              <a:rPr lang="en-US" altLang="en-US" dirty="0">
                <a:ea typeface="Tahoma"/>
                <a:cs typeface="Tahoma"/>
              </a:rPr>
              <a:t>Know the concept of building an enterprise solution as an </a:t>
            </a:r>
            <a:r>
              <a:rPr lang="en-US" altLang="en-US" b="1" dirty="0">
                <a:ea typeface="Tahoma"/>
                <a:cs typeface="Tahoma"/>
              </a:rPr>
              <a:t>assembly of (micro)services</a:t>
            </a:r>
          </a:p>
          <a:p>
            <a:pPr eaLnBrk="1" hangingPunct="1">
              <a:buFont typeface="Wingdings" panose="05000000000000000000" pitchFamily="2" charset="2"/>
              <a:buNone/>
            </a:pPr>
            <a:endParaRPr lang="en-US" altLang="en-US" sz="2600" b="1" u="sng" dirty="0"/>
          </a:p>
          <a:p>
            <a:pPr eaLnBrk="1" hangingPunct="1">
              <a:buFont typeface="Wingdings" panose="05000000000000000000" pitchFamily="2" charset="2"/>
              <a:buNone/>
            </a:pPr>
            <a:r>
              <a:rPr lang="en-US" altLang="en-US" sz="2600" b="1" u="sng" dirty="0"/>
              <a:t>Topics</a:t>
            </a:r>
          </a:p>
          <a:p>
            <a:pPr eaLnBrk="1" hangingPunct="1"/>
            <a:r>
              <a:rPr lang="en-US" altLang="en-US" sz="2600" dirty="0"/>
              <a:t>(Micro)Service</a:t>
            </a:r>
          </a:p>
          <a:p>
            <a:pPr eaLnBrk="1" hangingPunct="1"/>
            <a:r>
              <a:rPr lang="en-GB" altLang="en-US" sz="2600" dirty="0"/>
              <a:t>SOA</a:t>
            </a:r>
          </a:p>
        </p:txBody>
      </p:sp>
      <p:sp>
        <p:nvSpPr>
          <p:cNvPr id="2" name="Slide Number Placeholder 1">
            <a:extLst>
              <a:ext uri="{FF2B5EF4-FFF2-40B4-BE49-F238E27FC236}">
                <a16:creationId xmlns:a16="http://schemas.microsoft.com/office/drawing/2014/main" id="{256B57D3-F62E-4FF0-8D40-420FBD11172E}"/>
              </a:ext>
            </a:extLst>
          </p:cNvPr>
          <p:cNvSpPr>
            <a:spLocks noGrp="1"/>
          </p:cNvSpPr>
          <p:nvPr>
            <p:ph type="sldNum" sz="quarter" idx="4"/>
          </p:nvPr>
        </p:nvSpPr>
        <p:spPr/>
        <p:txBody>
          <a:bodyPr/>
          <a:lstStyle/>
          <a:p>
            <a:pPr>
              <a:defRPr/>
            </a:pPr>
            <a:fld id="{BA145738-DF08-43CA-B7B7-87C675E14DAB}" type="slidenum">
              <a:rPr lang="en-US" altLang="zh-CN" smtClean="0"/>
              <a:pPr>
                <a:defRPr/>
              </a:pPr>
              <a:t>2</a:t>
            </a:fld>
            <a:endParaRPr lang="en-US" altLang="zh-CN" dirty="0"/>
          </a:p>
        </p:txBody>
      </p:sp>
    </p:spTree>
    <p:extLst>
      <p:ext uri="{BB962C8B-B14F-4D97-AF65-F5344CB8AC3E}">
        <p14:creationId xmlns:p14="http://schemas.microsoft.com/office/powerpoint/2010/main" val="964637965"/>
      </p:ext>
    </p:extLst>
  </p:cSld>
  <p:clrMapOvr>
    <a:masterClrMapping/>
  </p:clrMapOvr>
  <mc:AlternateContent xmlns:mc="http://schemas.openxmlformats.org/markup-compatibility/2006" xmlns:p14="http://schemas.microsoft.com/office/powerpoint/2010/main">
    <mc:Choice Requires="p14">
      <p:transition spd="slow" p14:dur="2000" advTm="33761"/>
    </mc:Choice>
    <mc:Fallback xmlns="">
      <p:transition spd="slow" advTm="3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Sample Monolith: Star Mall Solution Overview</a:t>
            </a:r>
            <a:endParaRPr lang="en-GB" dirty="0"/>
          </a:p>
        </p:txBody>
      </p:sp>
      <p:pic>
        <p:nvPicPr>
          <p:cNvPr id="62" name="Picture 61"/>
          <p:cNvPicPr>
            <a:picLocks noChangeAspect="1"/>
          </p:cNvPicPr>
          <p:nvPr/>
        </p:nvPicPr>
        <p:blipFill>
          <a:blip r:embed="rId2"/>
          <a:stretch>
            <a:fillRect/>
          </a:stretch>
        </p:blipFill>
        <p:spPr>
          <a:xfrm>
            <a:off x="304800" y="914400"/>
            <a:ext cx="7462151" cy="5352752"/>
          </a:xfrm>
          <a:prstGeom prst="rect">
            <a:avLst/>
          </a:prstGeom>
        </p:spPr>
      </p:pic>
      <p:pic>
        <p:nvPicPr>
          <p:cNvPr id="63" name="Picture 62"/>
          <p:cNvPicPr>
            <a:picLocks noChangeAspect="1"/>
          </p:cNvPicPr>
          <p:nvPr/>
        </p:nvPicPr>
        <p:blipFill>
          <a:blip r:embed="rId3"/>
          <a:stretch>
            <a:fillRect/>
          </a:stretch>
        </p:blipFill>
        <p:spPr>
          <a:xfrm>
            <a:off x="6172200" y="4191000"/>
            <a:ext cx="2597200" cy="2015535"/>
          </a:xfrm>
          <a:prstGeom prst="rect">
            <a:avLst/>
          </a:prstGeom>
        </p:spPr>
      </p:pic>
      <p:sp>
        <p:nvSpPr>
          <p:cNvPr id="4" name="Slide Number Placeholder 3">
            <a:extLst>
              <a:ext uri="{FF2B5EF4-FFF2-40B4-BE49-F238E27FC236}">
                <a16:creationId xmlns:a16="http://schemas.microsoft.com/office/drawing/2014/main" id="{17F32B36-2D58-4D15-8C48-1F0250993ACD}"/>
              </a:ext>
            </a:extLst>
          </p:cNvPr>
          <p:cNvSpPr>
            <a:spLocks noGrp="1"/>
          </p:cNvSpPr>
          <p:nvPr>
            <p:ph type="sldNum" sz="quarter" idx="4"/>
          </p:nvPr>
        </p:nvSpPr>
        <p:spPr/>
        <p:txBody>
          <a:bodyPr/>
          <a:lstStyle/>
          <a:p>
            <a:pPr>
              <a:defRPr/>
            </a:pPr>
            <a:fld id="{BA145738-DF08-43CA-B7B7-87C675E14DAB}" type="slidenum">
              <a:rPr lang="en-US" altLang="zh-CN" smtClean="0"/>
              <a:pPr>
                <a:defRPr/>
              </a:pPr>
              <a:t>3</a:t>
            </a:fld>
            <a:endParaRPr lang="en-US" altLang="zh-CN" dirty="0"/>
          </a:p>
        </p:txBody>
      </p:sp>
    </p:spTree>
    <p:extLst>
      <p:ext uri="{BB962C8B-B14F-4D97-AF65-F5344CB8AC3E}">
        <p14:creationId xmlns:p14="http://schemas.microsoft.com/office/powerpoint/2010/main" val="210419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190035"/>
            <a:ext cx="8721725" cy="523220"/>
          </a:xfrm>
        </p:spPr>
        <p:txBody>
          <a:bodyPr/>
          <a:lstStyle/>
          <a:p>
            <a:r>
              <a:rPr lang="en-SG" dirty="0"/>
              <a:t>Sample </a:t>
            </a:r>
            <a:r>
              <a:rPr lang="en-SG" dirty="0" err="1"/>
              <a:t>Microservices</a:t>
            </a:r>
            <a:r>
              <a:rPr lang="en-SG" dirty="0"/>
              <a:t> Architecture for Star Mall</a:t>
            </a:r>
          </a:p>
        </p:txBody>
      </p:sp>
      <p:pic>
        <p:nvPicPr>
          <p:cNvPr id="4" name="Picture 3"/>
          <p:cNvPicPr>
            <a:picLocks noChangeAspect="1"/>
          </p:cNvPicPr>
          <p:nvPr/>
        </p:nvPicPr>
        <p:blipFill>
          <a:blip r:embed="rId2"/>
          <a:stretch>
            <a:fillRect/>
          </a:stretch>
        </p:blipFill>
        <p:spPr>
          <a:xfrm>
            <a:off x="666902" y="1489825"/>
            <a:ext cx="7791298" cy="3691775"/>
          </a:xfrm>
          <a:prstGeom prst="rect">
            <a:avLst/>
          </a:prstGeom>
        </p:spPr>
      </p:pic>
      <p:sp>
        <p:nvSpPr>
          <p:cNvPr id="5" name="Slide Number Placeholder 4">
            <a:extLst>
              <a:ext uri="{FF2B5EF4-FFF2-40B4-BE49-F238E27FC236}">
                <a16:creationId xmlns:a16="http://schemas.microsoft.com/office/drawing/2014/main" id="{C944D53A-0DCB-41F2-92E0-B8DD2675FD16}"/>
              </a:ext>
            </a:extLst>
          </p:cNvPr>
          <p:cNvSpPr>
            <a:spLocks noGrp="1"/>
          </p:cNvSpPr>
          <p:nvPr>
            <p:ph type="sldNum" sz="quarter" idx="4"/>
          </p:nvPr>
        </p:nvSpPr>
        <p:spPr/>
        <p:txBody>
          <a:bodyPr/>
          <a:lstStyle/>
          <a:p>
            <a:pPr>
              <a:defRPr/>
            </a:pPr>
            <a:fld id="{BA145738-DF08-43CA-B7B7-87C675E14DAB}" type="slidenum">
              <a:rPr lang="en-US" altLang="zh-CN" smtClean="0"/>
              <a:pPr>
                <a:defRPr/>
              </a:pPr>
              <a:t>4</a:t>
            </a:fld>
            <a:endParaRPr lang="en-US" altLang="zh-CN" dirty="0"/>
          </a:p>
        </p:txBody>
      </p:sp>
    </p:spTree>
    <p:extLst>
      <p:ext uri="{BB962C8B-B14F-4D97-AF65-F5344CB8AC3E}">
        <p14:creationId xmlns:p14="http://schemas.microsoft.com/office/powerpoint/2010/main" val="344924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GB" altLang="en-US" sz="2400" dirty="0"/>
              <a:t>Sample Monolithic Bookstore Solution Overview</a:t>
            </a:r>
            <a:endParaRPr lang="en-SG" sz="2400" dirty="0"/>
          </a:p>
        </p:txBody>
      </p:sp>
      <p:pic>
        <p:nvPicPr>
          <p:cNvPr id="4" name="Picture 3"/>
          <p:cNvPicPr>
            <a:picLocks noChangeAspect="1"/>
          </p:cNvPicPr>
          <p:nvPr/>
        </p:nvPicPr>
        <p:blipFill>
          <a:blip r:embed="rId2"/>
          <a:stretch>
            <a:fillRect/>
          </a:stretch>
        </p:blipFill>
        <p:spPr>
          <a:xfrm>
            <a:off x="4037" y="1295400"/>
            <a:ext cx="8705513" cy="3648076"/>
          </a:xfrm>
          <a:prstGeom prst="rect">
            <a:avLst/>
          </a:prstGeom>
        </p:spPr>
      </p:pic>
      <p:pic>
        <p:nvPicPr>
          <p:cNvPr id="5" name="Picture 4"/>
          <p:cNvPicPr>
            <a:picLocks noChangeAspect="1"/>
          </p:cNvPicPr>
          <p:nvPr/>
        </p:nvPicPr>
        <p:blipFill>
          <a:blip r:embed="rId3"/>
          <a:stretch>
            <a:fillRect/>
          </a:stretch>
        </p:blipFill>
        <p:spPr>
          <a:xfrm>
            <a:off x="5795237" y="4191000"/>
            <a:ext cx="2594000" cy="2013052"/>
          </a:xfrm>
          <a:prstGeom prst="rect">
            <a:avLst/>
          </a:prstGeom>
        </p:spPr>
      </p:pic>
      <p:sp>
        <p:nvSpPr>
          <p:cNvPr id="6" name="Slide Number Placeholder 5">
            <a:extLst>
              <a:ext uri="{FF2B5EF4-FFF2-40B4-BE49-F238E27FC236}">
                <a16:creationId xmlns:a16="http://schemas.microsoft.com/office/drawing/2014/main" id="{564CDAD3-31A4-48DD-881E-23B8930FBC82}"/>
              </a:ext>
            </a:extLst>
          </p:cNvPr>
          <p:cNvSpPr>
            <a:spLocks noGrp="1"/>
          </p:cNvSpPr>
          <p:nvPr>
            <p:ph type="sldNum" sz="quarter" idx="4"/>
          </p:nvPr>
        </p:nvSpPr>
        <p:spPr/>
        <p:txBody>
          <a:bodyPr/>
          <a:lstStyle/>
          <a:p>
            <a:pPr>
              <a:defRPr/>
            </a:pPr>
            <a:fld id="{BA145738-DF08-43CA-B7B7-87C675E14DAB}" type="slidenum">
              <a:rPr lang="en-US" altLang="zh-CN" smtClean="0"/>
              <a:pPr>
                <a:defRPr/>
              </a:pPr>
              <a:t>5</a:t>
            </a:fld>
            <a:endParaRPr lang="en-US" altLang="zh-CN" dirty="0"/>
          </a:p>
        </p:txBody>
      </p:sp>
    </p:spTree>
    <p:extLst>
      <p:ext uri="{BB962C8B-B14F-4D97-AF65-F5344CB8AC3E}">
        <p14:creationId xmlns:p14="http://schemas.microsoft.com/office/powerpoint/2010/main" val="28142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138" y="220812"/>
            <a:ext cx="8721725" cy="461665"/>
          </a:xfrm>
        </p:spPr>
        <p:txBody>
          <a:bodyPr/>
          <a:lstStyle/>
          <a:p>
            <a:r>
              <a:rPr lang="en-SG" sz="2400" dirty="0"/>
              <a:t>Sample </a:t>
            </a:r>
            <a:r>
              <a:rPr lang="en-SG" sz="2400" dirty="0" err="1"/>
              <a:t>Microservices</a:t>
            </a:r>
            <a:r>
              <a:rPr lang="en-SG" sz="2400" dirty="0"/>
              <a:t> Architecture for A Bookstore</a:t>
            </a:r>
          </a:p>
        </p:txBody>
      </p:sp>
      <p:pic>
        <p:nvPicPr>
          <p:cNvPr id="4" name="Picture 3"/>
          <p:cNvPicPr>
            <a:picLocks noChangeAspect="1"/>
          </p:cNvPicPr>
          <p:nvPr/>
        </p:nvPicPr>
        <p:blipFill>
          <a:blip r:embed="rId3"/>
          <a:stretch>
            <a:fillRect/>
          </a:stretch>
        </p:blipFill>
        <p:spPr>
          <a:xfrm>
            <a:off x="838200" y="1385326"/>
            <a:ext cx="7151228" cy="4737003"/>
          </a:xfrm>
          <a:prstGeom prst="rect">
            <a:avLst/>
          </a:prstGeom>
        </p:spPr>
      </p:pic>
      <p:sp>
        <p:nvSpPr>
          <p:cNvPr id="5" name="Slide Number Placeholder 4">
            <a:extLst>
              <a:ext uri="{FF2B5EF4-FFF2-40B4-BE49-F238E27FC236}">
                <a16:creationId xmlns:a16="http://schemas.microsoft.com/office/drawing/2014/main" id="{C733ABCE-3CE1-40AB-9FDE-CFF6A2EFB7A5}"/>
              </a:ext>
            </a:extLst>
          </p:cNvPr>
          <p:cNvSpPr>
            <a:spLocks noGrp="1"/>
          </p:cNvSpPr>
          <p:nvPr>
            <p:ph type="sldNum" sz="quarter" idx="4"/>
          </p:nvPr>
        </p:nvSpPr>
        <p:spPr/>
        <p:txBody>
          <a:bodyPr/>
          <a:lstStyle/>
          <a:p>
            <a:pPr>
              <a:defRPr/>
            </a:pPr>
            <a:fld id="{BA145738-DF08-43CA-B7B7-87C675E14DAB}" type="slidenum">
              <a:rPr lang="en-US" altLang="zh-CN" smtClean="0"/>
              <a:pPr>
                <a:defRPr/>
              </a:pPr>
              <a:t>6</a:t>
            </a:fld>
            <a:endParaRPr lang="en-US" altLang="zh-CN" dirty="0"/>
          </a:p>
        </p:txBody>
      </p:sp>
    </p:spTree>
    <p:extLst>
      <p:ext uri="{BB962C8B-B14F-4D97-AF65-F5344CB8AC3E}">
        <p14:creationId xmlns:p14="http://schemas.microsoft.com/office/powerpoint/2010/main" val="1714771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Benefits of Using </a:t>
            </a:r>
            <a:r>
              <a:rPr lang="en-SG" dirty="0">
                <a:solidFill>
                  <a:srgbClr val="FF0000"/>
                </a:solidFill>
              </a:rPr>
              <a:t>Standard Interfaces</a:t>
            </a:r>
          </a:p>
        </p:txBody>
      </p:sp>
      <p:sp>
        <p:nvSpPr>
          <p:cNvPr id="3" name="Content Placeholder 2"/>
          <p:cNvSpPr>
            <a:spLocks noGrp="1"/>
          </p:cNvSpPr>
          <p:nvPr>
            <p:ph idx="1"/>
          </p:nvPr>
        </p:nvSpPr>
        <p:spPr>
          <a:xfrm>
            <a:off x="211138" y="762000"/>
            <a:ext cx="8704262" cy="5791200"/>
          </a:xfrm>
        </p:spPr>
        <p:txBody>
          <a:bodyPr>
            <a:normAutofit/>
          </a:bodyPr>
          <a:lstStyle/>
          <a:p>
            <a:r>
              <a:rPr lang="en-GB" sz="2600" dirty="0"/>
              <a:t>Enable more convenient </a:t>
            </a:r>
            <a:r>
              <a:rPr lang="en-GB" sz="2600" b="1" dirty="0"/>
              <a:t>data exchange </a:t>
            </a:r>
            <a:r>
              <a:rPr lang="en-GB" sz="2600" dirty="0"/>
              <a:t>among different enterprise applications by using </a:t>
            </a:r>
            <a:r>
              <a:rPr lang="en-GB" sz="2600" b="1" dirty="0"/>
              <a:t>commonly used data formats and communication technologies across platforms and networks</a:t>
            </a:r>
          </a:p>
          <a:p>
            <a:pPr lvl="1"/>
            <a:r>
              <a:rPr lang="en-GB" sz="2400" dirty="0"/>
              <a:t>E.g., JSON over HTTP transport</a:t>
            </a:r>
          </a:p>
          <a:p>
            <a:r>
              <a:rPr lang="en-SG" sz="2600" b="1" dirty="0"/>
              <a:t>Language and platform agnostic</a:t>
            </a:r>
          </a:p>
          <a:p>
            <a:r>
              <a:rPr lang="en-SG" sz="2600" dirty="0"/>
              <a:t>Applications become </a:t>
            </a:r>
            <a:r>
              <a:rPr lang="en-SG" sz="2600" b="1" dirty="0"/>
              <a:t>less coupled </a:t>
            </a:r>
            <a:r>
              <a:rPr lang="en-SG" sz="2600" dirty="0"/>
              <a:t>with each other</a:t>
            </a:r>
          </a:p>
          <a:p>
            <a:pPr lvl="1"/>
            <a:r>
              <a:rPr lang="en-SG" sz="2200" dirty="0"/>
              <a:t>Different applications can be developed and deployed with different technologies</a:t>
            </a:r>
          </a:p>
          <a:p>
            <a:pPr lvl="1"/>
            <a:r>
              <a:rPr lang="en-SG" sz="2200" dirty="0"/>
              <a:t>All kinds of applications, including legacy ones, can be made more easily compatible with others, through </a:t>
            </a:r>
            <a:r>
              <a:rPr lang="en-SG" sz="2200" b="1" dirty="0"/>
              <a:t>standardized</a:t>
            </a:r>
            <a:r>
              <a:rPr lang="en-SG" sz="2200" dirty="0"/>
              <a:t> integration modules, adaptors, connectors, plug-ins, wrappers, etc.</a:t>
            </a:r>
          </a:p>
          <a:p>
            <a:endParaRPr lang="en-SG" dirty="0"/>
          </a:p>
        </p:txBody>
      </p:sp>
      <p:sp>
        <p:nvSpPr>
          <p:cNvPr id="5" name="Slide Number Placeholder 4">
            <a:extLst>
              <a:ext uri="{FF2B5EF4-FFF2-40B4-BE49-F238E27FC236}">
                <a16:creationId xmlns:a16="http://schemas.microsoft.com/office/drawing/2014/main" id="{ACCF20B1-E7A1-4C85-81EB-B29BE97483FC}"/>
              </a:ext>
            </a:extLst>
          </p:cNvPr>
          <p:cNvSpPr>
            <a:spLocks noGrp="1"/>
          </p:cNvSpPr>
          <p:nvPr>
            <p:ph type="sldNum" sz="quarter" idx="4"/>
          </p:nvPr>
        </p:nvSpPr>
        <p:spPr/>
        <p:txBody>
          <a:bodyPr/>
          <a:lstStyle/>
          <a:p>
            <a:pPr>
              <a:defRPr/>
            </a:pPr>
            <a:fld id="{BA145738-DF08-43CA-B7B7-87C675E14DAB}" type="slidenum">
              <a:rPr lang="en-US" altLang="zh-CN" smtClean="0"/>
              <a:pPr>
                <a:defRPr/>
              </a:pPr>
              <a:t>7</a:t>
            </a:fld>
            <a:endParaRPr lang="en-US" altLang="zh-CN" dirty="0"/>
          </a:p>
        </p:txBody>
      </p:sp>
    </p:spTree>
    <p:extLst>
      <p:ext uri="{BB962C8B-B14F-4D97-AF65-F5344CB8AC3E}">
        <p14:creationId xmlns:p14="http://schemas.microsoft.com/office/powerpoint/2010/main" val="213546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Plug-in? Adapter? Connector? – An Analogy</a:t>
            </a:r>
            <a:endParaRPr lang="en-US" dirty="0"/>
          </a:p>
        </p:txBody>
      </p:sp>
      <p:pic>
        <p:nvPicPr>
          <p:cNvPr id="1026" name="Picture 2" descr="http://www.shopbyprice.org/image/data/global-power-adapter-plug-conver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061" y="2759766"/>
            <a:ext cx="3581400" cy="3581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B Power Adapter Wall Charger For Apple iPhone/iPod"/>
          <p:cNvPicPr>
            <a:picLocks noChangeAspect="1" noChangeArrowheads="1"/>
          </p:cNvPicPr>
          <p:nvPr/>
        </p:nvPicPr>
        <p:blipFill rotWithShape="1">
          <a:blip r:embed="rId4">
            <a:extLst>
              <a:ext uri="{28A0092B-C50C-407E-A947-70E740481C1C}">
                <a14:useLocalDpi xmlns:a14="http://schemas.microsoft.com/office/drawing/2010/main" val="0"/>
              </a:ext>
            </a:extLst>
          </a:blip>
          <a:srcRect l="9654" t="16679" r="16688" b="15418"/>
          <a:stretch/>
        </p:blipFill>
        <p:spPr bwMode="auto">
          <a:xfrm>
            <a:off x="974035" y="1000540"/>
            <a:ext cx="1908314" cy="175922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4569177" y="3132704"/>
            <a:ext cx="4153885" cy="2771774"/>
            <a:chOff x="437657" y="3276600"/>
            <a:chExt cx="4153885" cy="2771774"/>
          </a:xfrm>
        </p:grpSpPr>
        <p:pic>
          <p:nvPicPr>
            <p:cNvPr id="1036" name="Picture 12" descr="hdt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657" y="3276600"/>
              <a:ext cx="4153885" cy="27717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66893" y="4648200"/>
              <a:ext cx="633507" cy="307777"/>
            </a:xfrm>
            <a:prstGeom prst="rect">
              <a:avLst/>
            </a:prstGeom>
            <a:noFill/>
          </p:spPr>
          <p:txBody>
            <a:bodyPr wrap="none" rtlCol="0">
              <a:spAutoFit/>
            </a:bodyPr>
            <a:lstStyle/>
            <a:p>
              <a:r>
                <a:rPr lang="en-SG" sz="1400" b="0" dirty="0"/>
                <a:t>HDMI</a:t>
              </a:r>
              <a:endParaRPr lang="en-US" sz="1400" b="0" dirty="0"/>
            </a:p>
          </p:txBody>
        </p:sp>
        <p:sp>
          <p:nvSpPr>
            <p:cNvPr id="12" name="TextBox 11"/>
            <p:cNvSpPr txBox="1"/>
            <p:nvPr/>
          </p:nvSpPr>
          <p:spPr>
            <a:xfrm>
              <a:off x="3903011" y="4188023"/>
              <a:ext cx="669479" cy="307777"/>
            </a:xfrm>
            <a:prstGeom prst="rect">
              <a:avLst/>
            </a:prstGeom>
            <a:noFill/>
          </p:spPr>
          <p:txBody>
            <a:bodyPr wrap="none" rtlCol="0">
              <a:spAutoFit/>
            </a:bodyPr>
            <a:lstStyle/>
            <a:p>
              <a:r>
                <a:rPr lang="en-SG" sz="1400" b="0" dirty="0"/>
                <a:t>Power</a:t>
              </a:r>
              <a:endParaRPr lang="en-US" sz="1400" b="0" dirty="0"/>
            </a:p>
          </p:txBody>
        </p:sp>
        <p:sp>
          <p:nvSpPr>
            <p:cNvPr id="13" name="TextBox 12"/>
            <p:cNvSpPr txBox="1"/>
            <p:nvPr/>
          </p:nvSpPr>
          <p:spPr>
            <a:xfrm>
              <a:off x="3203713" y="5586762"/>
              <a:ext cx="986873" cy="307777"/>
            </a:xfrm>
            <a:prstGeom prst="rect">
              <a:avLst/>
            </a:prstGeom>
            <a:noFill/>
          </p:spPr>
          <p:txBody>
            <a:bodyPr wrap="none" rtlCol="0">
              <a:spAutoFit/>
            </a:bodyPr>
            <a:lstStyle/>
            <a:p>
              <a:r>
                <a:rPr lang="en-SG" sz="1400" b="0" dirty="0"/>
                <a:t>Micro USB</a:t>
              </a:r>
              <a:endParaRPr lang="en-US" sz="1400" b="0" dirty="0"/>
            </a:p>
          </p:txBody>
        </p:sp>
      </p:grpSp>
      <p:pic>
        <p:nvPicPr>
          <p:cNvPr id="5" name="Picture 2" descr="http://rcdn-2.fishpond.co.nz/0022/804/945/22785851/6.jpeg"/>
          <p:cNvPicPr>
            <a:picLocks noChangeAspect="1" noChangeArrowheads="1"/>
          </p:cNvPicPr>
          <p:nvPr/>
        </p:nvPicPr>
        <p:blipFill rotWithShape="1">
          <a:blip r:embed="rId6">
            <a:extLst>
              <a:ext uri="{28A0092B-C50C-407E-A947-70E740481C1C}">
                <a14:useLocalDpi xmlns:a14="http://schemas.microsoft.com/office/drawing/2010/main" val="0"/>
              </a:ext>
            </a:extLst>
          </a:blip>
          <a:srcRect t="20425" b="18575"/>
          <a:stretch/>
        </p:blipFill>
        <p:spPr bwMode="auto">
          <a:xfrm>
            <a:off x="4634014" y="770561"/>
            <a:ext cx="3714750" cy="226600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3072498F-A9B8-4C7A-9D00-17D34F992AF5}"/>
              </a:ext>
            </a:extLst>
          </p:cNvPr>
          <p:cNvSpPr>
            <a:spLocks noGrp="1"/>
          </p:cNvSpPr>
          <p:nvPr>
            <p:ph type="sldNum" sz="quarter" idx="4"/>
          </p:nvPr>
        </p:nvSpPr>
        <p:spPr/>
        <p:txBody>
          <a:bodyPr/>
          <a:lstStyle/>
          <a:p>
            <a:pPr>
              <a:defRPr/>
            </a:pPr>
            <a:fld id="{BA145738-DF08-43CA-B7B7-87C675E14DAB}" type="slidenum">
              <a:rPr lang="en-US" altLang="zh-CN" smtClean="0"/>
              <a:pPr>
                <a:defRPr/>
              </a:pPr>
              <a:t>8</a:t>
            </a:fld>
            <a:endParaRPr lang="en-US" altLang="zh-CN" dirty="0"/>
          </a:p>
        </p:txBody>
      </p:sp>
      <p:sp>
        <p:nvSpPr>
          <p:cNvPr id="8" name="TextBox 7">
            <a:extLst>
              <a:ext uri="{FF2B5EF4-FFF2-40B4-BE49-F238E27FC236}">
                <a16:creationId xmlns:a16="http://schemas.microsoft.com/office/drawing/2014/main" id="{AAC5E48D-0A5F-4D0F-BE6B-EECE319FCB36}"/>
              </a:ext>
            </a:extLst>
          </p:cNvPr>
          <p:cNvSpPr txBox="1"/>
          <p:nvPr/>
        </p:nvSpPr>
        <p:spPr>
          <a:xfrm>
            <a:off x="5876579" y="5842896"/>
            <a:ext cx="1968809" cy="276999"/>
          </a:xfrm>
          <a:prstGeom prst="rect">
            <a:avLst/>
          </a:prstGeom>
          <a:noFill/>
        </p:spPr>
        <p:txBody>
          <a:bodyPr wrap="none" rtlCol="0">
            <a:spAutoFit/>
          </a:bodyPr>
          <a:lstStyle/>
          <a:p>
            <a:r>
              <a:rPr lang="en-US" sz="1200" b="0" dirty="0">
                <a:solidFill>
                  <a:schemeClr val="tx1"/>
                </a:solidFill>
                <a:latin typeface="Arial" panose="020B0604020202020204" pitchFamily="34" charset="0"/>
                <a:cs typeface="Arial" panose="020B0604020202020204" pitchFamily="34" charset="0"/>
              </a:rPr>
              <a:t>Courtesy of samsung.com</a:t>
            </a:r>
          </a:p>
        </p:txBody>
      </p:sp>
    </p:spTree>
    <p:extLst>
      <p:ext uri="{BB962C8B-B14F-4D97-AF65-F5344CB8AC3E}">
        <p14:creationId xmlns:p14="http://schemas.microsoft.com/office/powerpoint/2010/main" val="91839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fade">
                                      <p:cBhvr>
                                        <p:cTn id="7" dur="500"/>
                                        <p:tgtEl>
                                          <p:spTgt spid="10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altLang="en-US" dirty="0"/>
              <a:t>Definition of a Service in the Software World </a:t>
            </a:r>
          </a:p>
        </p:txBody>
      </p:sp>
      <p:sp>
        <p:nvSpPr>
          <p:cNvPr id="15364" name="Rectangle 3"/>
          <p:cNvSpPr>
            <a:spLocks noGrp="1" noChangeArrowheads="1"/>
          </p:cNvSpPr>
          <p:nvPr>
            <p:ph type="body" idx="1"/>
          </p:nvPr>
        </p:nvSpPr>
        <p:spPr>
          <a:xfrm>
            <a:off x="211138" y="761999"/>
            <a:ext cx="8704262" cy="2424065"/>
          </a:xfrm>
        </p:spPr>
        <p:txBody>
          <a:bodyPr>
            <a:normAutofit/>
          </a:bodyPr>
          <a:lstStyle/>
          <a:p>
            <a:pPr eaLnBrk="1" hangingPunct="1">
              <a:lnSpc>
                <a:spcPct val="110000"/>
              </a:lnSpc>
            </a:pPr>
            <a:r>
              <a:rPr lang="en-GB" altLang="en-US" sz="2400" dirty="0"/>
              <a:t>A </a:t>
            </a:r>
            <a:r>
              <a:rPr lang="en-GB" altLang="en-US" sz="2400" b="1" dirty="0"/>
              <a:t>service</a:t>
            </a:r>
            <a:r>
              <a:rPr lang="en-GB" altLang="en-US" sz="2400" dirty="0"/>
              <a:t> may be defined as:</a:t>
            </a:r>
          </a:p>
          <a:p>
            <a:pPr lvl="1" eaLnBrk="1" hangingPunct="1">
              <a:lnSpc>
                <a:spcPct val="110000"/>
              </a:lnSpc>
            </a:pPr>
            <a:r>
              <a:rPr lang="en-GB" altLang="en-US" sz="2200" dirty="0"/>
              <a:t>A unit that provides </a:t>
            </a:r>
            <a:r>
              <a:rPr lang="en-GB" altLang="en-US" sz="2200" b="1" dirty="0"/>
              <a:t>one or many functionalities </a:t>
            </a:r>
            <a:r>
              <a:rPr lang="en-GB" altLang="en-US" sz="2200" dirty="0"/>
              <a:t>needed to support business requirements and </a:t>
            </a:r>
            <a:r>
              <a:rPr lang="en-GB" altLang="en-US" sz="2200" b="1" dirty="0"/>
              <a:t>can be used</a:t>
            </a:r>
            <a:r>
              <a:rPr lang="en-GB" altLang="en-US" sz="2200" dirty="0"/>
              <a:t> by other applications or services </a:t>
            </a:r>
            <a:r>
              <a:rPr lang="en-GB" altLang="en-US" sz="2200" b="1" dirty="0"/>
              <a:t>over the network</a:t>
            </a:r>
            <a:r>
              <a:rPr lang="en-GB" altLang="en-US" sz="2200" dirty="0"/>
              <a:t> via a </a:t>
            </a:r>
            <a:r>
              <a:rPr lang="en-GB" altLang="en-US" sz="2200" b="1" dirty="0">
                <a:highlight>
                  <a:srgbClr val="FFFF00"/>
                </a:highlight>
              </a:rPr>
              <a:t>standard interface </a:t>
            </a:r>
            <a:r>
              <a:rPr lang="en-SG" sz="2200" dirty="0"/>
              <a:t>that is </a:t>
            </a:r>
            <a:r>
              <a:rPr lang="en-SG" sz="2200" b="1" dirty="0"/>
              <a:t>independent of programming languages and platforms</a:t>
            </a:r>
          </a:p>
          <a:p>
            <a:pPr lvl="1" eaLnBrk="1" hangingPunct="1">
              <a:lnSpc>
                <a:spcPct val="110000"/>
              </a:lnSpc>
            </a:pPr>
            <a:endParaRPr lang="en-GB" altLang="en-US" sz="2000" b="1" dirty="0"/>
          </a:p>
          <a:p>
            <a:pPr lvl="2" eaLnBrk="1" hangingPunct="1">
              <a:lnSpc>
                <a:spcPct val="110000"/>
              </a:lnSpc>
            </a:pPr>
            <a:endParaRPr lang="en-GB" altLang="en-US" sz="1800" dirty="0"/>
          </a:p>
          <a:p>
            <a:pPr eaLnBrk="1" hangingPunct="1">
              <a:lnSpc>
                <a:spcPct val="110000"/>
              </a:lnSpc>
            </a:pPr>
            <a:endParaRPr lang="en-GB" altLang="en-US" sz="2400" dirty="0"/>
          </a:p>
        </p:txBody>
      </p:sp>
      <p:sp>
        <p:nvSpPr>
          <p:cNvPr id="15367" name="Line 12"/>
          <p:cNvSpPr>
            <a:spLocks noChangeShapeType="1"/>
          </p:cNvSpPr>
          <p:nvPr/>
        </p:nvSpPr>
        <p:spPr bwMode="auto">
          <a:xfrm>
            <a:off x="2309210" y="3602852"/>
            <a:ext cx="29021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5368" name="Line 13"/>
          <p:cNvSpPr>
            <a:spLocks noChangeShapeType="1"/>
          </p:cNvSpPr>
          <p:nvPr/>
        </p:nvSpPr>
        <p:spPr bwMode="auto">
          <a:xfrm flipV="1">
            <a:off x="2284277" y="4128524"/>
            <a:ext cx="291372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GB"/>
          </a:p>
        </p:txBody>
      </p:sp>
      <p:sp>
        <p:nvSpPr>
          <p:cNvPr id="15369" name="Text Box 14"/>
          <p:cNvSpPr txBox="1">
            <a:spLocks noChangeArrowheads="1"/>
          </p:cNvSpPr>
          <p:nvPr/>
        </p:nvSpPr>
        <p:spPr bwMode="auto">
          <a:xfrm>
            <a:off x="3541348" y="3298052"/>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dirty="0"/>
              <a:t>Input</a:t>
            </a:r>
          </a:p>
        </p:txBody>
      </p:sp>
      <p:sp>
        <p:nvSpPr>
          <p:cNvPr id="15370" name="Text Box 15"/>
          <p:cNvSpPr txBox="1">
            <a:spLocks noChangeArrowheads="1"/>
          </p:cNvSpPr>
          <p:nvPr/>
        </p:nvSpPr>
        <p:spPr bwMode="auto">
          <a:xfrm>
            <a:off x="3538441" y="4181072"/>
            <a:ext cx="722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dirty="0"/>
              <a:t>Output</a:t>
            </a:r>
          </a:p>
        </p:txBody>
      </p:sp>
      <p:sp>
        <p:nvSpPr>
          <p:cNvPr id="15374" name="TextBox 20"/>
          <p:cNvSpPr txBox="1">
            <a:spLocks noChangeArrowheads="1"/>
          </p:cNvSpPr>
          <p:nvPr/>
        </p:nvSpPr>
        <p:spPr bwMode="auto">
          <a:xfrm>
            <a:off x="5421574" y="4691482"/>
            <a:ext cx="1662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dirty="0">
                <a:solidFill>
                  <a:schemeClr val="tx2"/>
                </a:solidFill>
              </a:rPr>
              <a:t>Service Provider</a:t>
            </a:r>
          </a:p>
          <a:p>
            <a:pPr algn="ctr" eaLnBrk="1" hangingPunct="1">
              <a:spcBef>
                <a:spcPct val="0"/>
              </a:spcBef>
              <a:buClrTx/>
              <a:buSzTx/>
              <a:buFontTx/>
              <a:buNone/>
            </a:pPr>
            <a:r>
              <a:rPr lang="en-GB" altLang="en-US" sz="1400" dirty="0">
                <a:solidFill>
                  <a:schemeClr val="tx2"/>
                </a:solidFill>
              </a:rPr>
              <a:t>(server)</a:t>
            </a:r>
          </a:p>
        </p:txBody>
      </p:sp>
      <p:sp>
        <p:nvSpPr>
          <p:cNvPr id="15375" name="TextBox 21"/>
          <p:cNvSpPr txBox="1">
            <a:spLocks noChangeArrowheads="1"/>
          </p:cNvSpPr>
          <p:nvPr/>
        </p:nvSpPr>
        <p:spPr bwMode="auto">
          <a:xfrm>
            <a:off x="324535" y="4691877"/>
            <a:ext cx="18101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dirty="0">
                <a:solidFill>
                  <a:schemeClr val="tx2"/>
                </a:solidFill>
              </a:rPr>
              <a:t>Service Consumer</a:t>
            </a:r>
          </a:p>
          <a:p>
            <a:pPr algn="ctr" eaLnBrk="1" hangingPunct="1">
              <a:spcBef>
                <a:spcPct val="0"/>
              </a:spcBef>
              <a:buClrTx/>
              <a:buSzTx/>
              <a:buFontTx/>
              <a:buNone/>
            </a:pPr>
            <a:r>
              <a:rPr lang="en-GB" altLang="en-US" sz="1400" dirty="0">
                <a:solidFill>
                  <a:schemeClr val="tx2"/>
                </a:solidFill>
              </a:rPr>
              <a:t>(consumer)</a:t>
            </a:r>
          </a:p>
        </p:txBody>
      </p:sp>
      <p:sp>
        <p:nvSpPr>
          <p:cNvPr id="30" name="Rectangle 17"/>
          <p:cNvSpPr>
            <a:spLocks noChangeArrowheads="1"/>
          </p:cNvSpPr>
          <p:nvPr/>
        </p:nvSpPr>
        <p:spPr bwMode="auto">
          <a:xfrm>
            <a:off x="1617670" y="3443190"/>
            <a:ext cx="691540" cy="821226"/>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dirty="0">
                <a:solidFill>
                  <a:srgbClr val="0070C0"/>
                </a:solidFill>
              </a:rPr>
              <a:t>Service</a:t>
            </a:r>
            <a:endParaRPr lang="en-GB" altLang="en-US" sz="1200" dirty="0">
              <a:solidFill>
                <a:srgbClr val="0070C0"/>
              </a:solidFill>
            </a:endParaRPr>
          </a:p>
          <a:p>
            <a:pPr algn="ctr" eaLnBrk="1" hangingPunct="1">
              <a:spcBef>
                <a:spcPct val="0"/>
              </a:spcBef>
              <a:buClrTx/>
              <a:buSzTx/>
              <a:buFontTx/>
              <a:buNone/>
            </a:pPr>
            <a:r>
              <a:rPr lang="en-GB" altLang="en-US" sz="1200" dirty="0">
                <a:solidFill>
                  <a:srgbClr val="0070C0"/>
                </a:solidFill>
              </a:rPr>
              <a:t>Consumer</a:t>
            </a:r>
          </a:p>
          <a:p>
            <a:pPr algn="ctr" eaLnBrk="1" hangingPunct="1">
              <a:spcBef>
                <a:spcPct val="0"/>
              </a:spcBef>
              <a:buClrTx/>
              <a:buSzTx/>
              <a:buFontTx/>
              <a:buNone/>
            </a:pPr>
            <a:r>
              <a:rPr lang="en-GB" altLang="en-US" sz="1200" dirty="0">
                <a:solidFill>
                  <a:srgbClr val="0070C0"/>
                </a:solidFill>
              </a:rPr>
              <a:t>Interface</a:t>
            </a:r>
          </a:p>
        </p:txBody>
      </p:sp>
      <p:sp>
        <p:nvSpPr>
          <p:cNvPr id="29" name="Rectangle 17"/>
          <p:cNvSpPr>
            <a:spLocks noChangeArrowheads="1"/>
          </p:cNvSpPr>
          <p:nvPr/>
        </p:nvSpPr>
        <p:spPr bwMode="auto">
          <a:xfrm>
            <a:off x="5211356" y="3465021"/>
            <a:ext cx="718893" cy="772549"/>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dirty="0">
                <a:solidFill>
                  <a:srgbClr val="0070C0"/>
                </a:solidFill>
              </a:rPr>
              <a:t>Service</a:t>
            </a:r>
            <a:endParaRPr lang="en-GB" altLang="en-US" sz="1200" dirty="0">
              <a:solidFill>
                <a:srgbClr val="0070C0"/>
              </a:solidFill>
            </a:endParaRPr>
          </a:p>
          <a:p>
            <a:pPr algn="ctr" eaLnBrk="1" hangingPunct="1">
              <a:spcBef>
                <a:spcPct val="0"/>
              </a:spcBef>
              <a:buClrTx/>
              <a:buSzTx/>
              <a:buFontTx/>
              <a:buNone/>
            </a:pPr>
            <a:r>
              <a:rPr lang="en-SG" altLang="en-US" sz="1200" dirty="0">
                <a:solidFill>
                  <a:srgbClr val="0070C0"/>
                </a:solidFill>
              </a:rPr>
              <a:t>Provider</a:t>
            </a:r>
            <a:endParaRPr lang="en-GB" altLang="en-US" sz="1200" dirty="0">
              <a:solidFill>
                <a:srgbClr val="0070C0"/>
              </a:solidFill>
            </a:endParaRPr>
          </a:p>
          <a:p>
            <a:pPr algn="ctr" eaLnBrk="1" hangingPunct="1">
              <a:spcBef>
                <a:spcPct val="0"/>
              </a:spcBef>
              <a:buClrTx/>
              <a:buSzTx/>
              <a:buFontTx/>
              <a:buNone/>
            </a:pPr>
            <a:r>
              <a:rPr lang="en-GB" altLang="en-US" sz="1200" dirty="0">
                <a:solidFill>
                  <a:srgbClr val="0070C0"/>
                </a:solidFill>
              </a:rPr>
              <a:t>Interface</a:t>
            </a:r>
          </a:p>
        </p:txBody>
      </p:sp>
      <p:sp>
        <p:nvSpPr>
          <p:cNvPr id="31" name="Rectangle 3"/>
          <p:cNvSpPr txBox="1">
            <a:spLocks noChangeArrowheads="1"/>
          </p:cNvSpPr>
          <p:nvPr/>
        </p:nvSpPr>
        <p:spPr bwMode="auto">
          <a:xfrm>
            <a:off x="268324" y="5574809"/>
            <a:ext cx="8704262" cy="8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110000"/>
              </a:lnSpc>
            </a:pPr>
            <a:r>
              <a:rPr lang="en-GB" altLang="en-US" sz="1800" b="0" kern="0" dirty="0"/>
              <a:t>The </a:t>
            </a:r>
            <a:r>
              <a:rPr lang="en-GB" altLang="en-US" sz="1800" kern="0" dirty="0"/>
              <a:t>Service Provider Interface</a:t>
            </a:r>
            <a:r>
              <a:rPr lang="en-GB" altLang="en-US" sz="1800" b="0" kern="0" dirty="0"/>
              <a:t> and the </a:t>
            </a:r>
            <a:r>
              <a:rPr lang="en-GB" altLang="en-US" sz="1800" kern="0" dirty="0"/>
              <a:t>Service Consumer Interface </a:t>
            </a:r>
            <a:r>
              <a:rPr lang="en-GB" altLang="en-US" sz="1800" b="0" kern="0" dirty="0"/>
              <a:t>refer to some </a:t>
            </a:r>
            <a:r>
              <a:rPr lang="en-GB" altLang="en-US" sz="1800" kern="0" dirty="0"/>
              <a:t>code</a:t>
            </a:r>
            <a:r>
              <a:rPr lang="en-GB" altLang="en-US" sz="1800" b="0" kern="0" dirty="0"/>
              <a:t> that is at the provider and consumer end respectively and enables data exchange between the provider and the consumer.</a:t>
            </a:r>
            <a:endParaRPr lang="en-GB" altLang="en-US" sz="1800" b="1" kern="0" dirty="0"/>
          </a:p>
          <a:p>
            <a:pPr lvl="2" eaLnBrk="1" hangingPunct="1">
              <a:lnSpc>
                <a:spcPct val="110000"/>
              </a:lnSpc>
            </a:pPr>
            <a:endParaRPr lang="en-GB" altLang="en-US" sz="1800" b="0" kern="0" dirty="0"/>
          </a:p>
          <a:p>
            <a:pPr eaLnBrk="1" hangingPunct="1">
              <a:lnSpc>
                <a:spcPct val="110000"/>
              </a:lnSpc>
            </a:pPr>
            <a:endParaRPr lang="en-GB" altLang="en-US" sz="1800" b="0" kern="0" dirty="0"/>
          </a:p>
        </p:txBody>
      </p:sp>
      <p:grpSp>
        <p:nvGrpSpPr>
          <p:cNvPr id="10" name="Group 9"/>
          <p:cNvGrpSpPr/>
          <p:nvPr/>
        </p:nvGrpSpPr>
        <p:grpSpPr>
          <a:xfrm>
            <a:off x="523879" y="3419519"/>
            <a:ext cx="1118333" cy="1073921"/>
            <a:chOff x="525602" y="3757002"/>
            <a:chExt cx="1118333" cy="1073921"/>
          </a:xfrm>
        </p:grpSpPr>
        <p:sp>
          <p:nvSpPr>
            <p:cNvPr id="15376" name="Text Box 9"/>
            <p:cNvSpPr txBox="1">
              <a:spLocks noChangeArrowheads="1"/>
            </p:cNvSpPr>
            <p:nvPr/>
          </p:nvSpPr>
          <p:spPr bwMode="auto">
            <a:xfrm>
              <a:off x="525602" y="4526123"/>
              <a:ext cx="11183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dirty="0">
                  <a:solidFill>
                    <a:schemeClr val="bg2"/>
                  </a:solidFill>
                </a:rPr>
                <a:t>Application 2</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80" y="3757002"/>
              <a:ext cx="914686" cy="827137"/>
            </a:xfrm>
            <a:prstGeom prst="rect">
              <a:avLst/>
            </a:prstGeom>
          </p:spPr>
        </p:pic>
      </p:grpSp>
      <p:grpSp>
        <p:nvGrpSpPr>
          <p:cNvPr id="9" name="Group 8"/>
          <p:cNvGrpSpPr/>
          <p:nvPr/>
        </p:nvGrpSpPr>
        <p:grpSpPr>
          <a:xfrm>
            <a:off x="5943600" y="3376340"/>
            <a:ext cx="3200400" cy="1171075"/>
            <a:chOff x="5945323" y="3713823"/>
            <a:chExt cx="3200400" cy="1171075"/>
          </a:xfrm>
        </p:grpSpPr>
        <p:sp>
          <p:nvSpPr>
            <p:cNvPr id="15379" name="Text Box 5"/>
            <p:cNvSpPr txBox="1">
              <a:spLocks noChangeArrowheads="1"/>
            </p:cNvSpPr>
            <p:nvPr/>
          </p:nvSpPr>
          <p:spPr bwMode="auto">
            <a:xfrm>
              <a:off x="5945323" y="4580098"/>
              <a:ext cx="109977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dirty="0">
                  <a:solidFill>
                    <a:schemeClr val="bg2"/>
                  </a:solidFill>
                </a:rPr>
                <a:t>Application 1</a:t>
              </a:r>
            </a:p>
          </p:txBody>
        </p:sp>
        <p:sp>
          <p:nvSpPr>
            <p:cNvPr id="15371" name="Rectangle 17"/>
            <p:cNvSpPr>
              <a:spLocks noChangeArrowheads="1"/>
            </p:cNvSpPr>
            <p:nvPr/>
          </p:nvSpPr>
          <p:spPr bwMode="auto">
            <a:xfrm>
              <a:off x="6556146" y="3841164"/>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dirty="0">
                  <a:solidFill>
                    <a:srgbClr val="C69200"/>
                  </a:solidFill>
                </a:rPr>
                <a:t>F1</a:t>
              </a:r>
            </a:p>
          </p:txBody>
        </p:sp>
        <p:sp>
          <p:nvSpPr>
            <p:cNvPr id="22" name="Rectangle 17"/>
            <p:cNvSpPr>
              <a:spLocks noChangeArrowheads="1"/>
            </p:cNvSpPr>
            <p:nvPr/>
          </p:nvSpPr>
          <p:spPr bwMode="auto">
            <a:xfrm>
              <a:off x="6554652" y="4220670"/>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dirty="0">
                  <a:solidFill>
                    <a:srgbClr val="C69200"/>
                  </a:solidFill>
                </a:rPr>
                <a:t>F2</a:t>
              </a:r>
            </a:p>
          </p:txBody>
        </p:sp>
        <p:cxnSp>
          <p:nvCxnSpPr>
            <p:cNvPr id="3" name="Straight Connector 2"/>
            <p:cNvCxnSpPr/>
            <p:nvPr/>
          </p:nvCxnSpPr>
          <p:spPr bwMode="auto">
            <a:xfrm>
              <a:off x="6937146" y="39403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4" name="TextBox 3"/>
            <p:cNvSpPr txBox="1"/>
            <p:nvPr/>
          </p:nvSpPr>
          <p:spPr>
            <a:xfrm>
              <a:off x="7310867" y="3713823"/>
              <a:ext cx="1834856" cy="276999"/>
            </a:xfrm>
            <a:prstGeom prst="rect">
              <a:avLst/>
            </a:prstGeom>
            <a:noFill/>
          </p:spPr>
          <p:txBody>
            <a:bodyPr wrap="square" rtlCol="0">
              <a:spAutoFit/>
            </a:bodyPr>
            <a:lstStyle/>
            <a:p>
              <a:r>
                <a:rPr lang="en-US" sz="1200" dirty="0"/>
                <a:t>e.g. search for a book</a:t>
              </a:r>
              <a:endParaRPr lang="en-GB" sz="1200" dirty="0"/>
            </a:p>
          </p:txBody>
        </p:sp>
        <p:cxnSp>
          <p:nvCxnSpPr>
            <p:cNvPr id="26" name="Straight Connector 25"/>
            <p:cNvCxnSpPr/>
            <p:nvPr/>
          </p:nvCxnSpPr>
          <p:spPr bwMode="auto">
            <a:xfrm>
              <a:off x="6946858" y="43467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7319977" y="4127064"/>
              <a:ext cx="1730604" cy="276999"/>
            </a:xfrm>
            <a:prstGeom prst="rect">
              <a:avLst/>
            </a:prstGeom>
            <a:noFill/>
          </p:spPr>
          <p:txBody>
            <a:bodyPr wrap="square" rtlCol="0">
              <a:spAutoFit/>
            </a:bodyPr>
            <a:lstStyle/>
            <a:p>
              <a:r>
                <a:rPr lang="en-US" sz="1200" dirty="0"/>
                <a:t>e.g. order a book</a:t>
              </a:r>
              <a:endParaRPr lang="en-GB" sz="1200" dirty="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9869" y="3770340"/>
              <a:ext cx="620955" cy="744030"/>
            </a:xfrm>
            <a:prstGeom prst="rect">
              <a:avLst/>
            </a:prstGeom>
          </p:spPr>
        </p:pic>
      </p:grpSp>
      <p:sp>
        <p:nvSpPr>
          <p:cNvPr id="2" name="Slide Number Placeholder 1">
            <a:extLst>
              <a:ext uri="{FF2B5EF4-FFF2-40B4-BE49-F238E27FC236}">
                <a16:creationId xmlns:a16="http://schemas.microsoft.com/office/drawing/2014/main" id="{CA5C2733-1E15-410C-B57A-D3F34F6E2D7A}"/>
              </a:ext>
            </a:extLst>
          </p:cNvPr>
          <p:cNvSpPr>
            <a:spLocks noGrp="1"/>
          </p:cNvSpPr>
          <p:nvPr>
            <p:ph type="sldNum" sz="quarter" idx="4"/>
          </p:nvPr>
        </p:nvSpPr>
        <p:spPr/>
        <p:txBody>
          <a:bodyPr/>
          <a:lstStyle/>
          <a:p>
            <a:pPr>
              <a:defRPr/>
            </a:pPr>
            <a:fld id="{BA145738-DF08-43CA-B7B7-87C675E14DAB}" type="slidenum">
              <a:rPr lang="en-US" altLang="zh-CN" smtClean="0"/>
              <a:pPr>
                <a:defRPr/>
              </a:pPr>
              <a:t>9</a:t>
            </a:fld>
            <a:endParaRPr lang="en-US" altLang="zh-CN" dirty="0"/>
          </a:p>
        </p:txBody>
      </p:sp>
    </p:spTree>
    <p:custDataLst>
      <p:tags r:id="rId1"/>
    </p:custDataLst>
    <p:extLst>
      <p:ext uri="{BB962C8B-B14F-4D97-AF65-F5344CB8AC3E}">
        <p14:creationId xmlns:p14="http://schemas.microsoft.com/office/powerpoint/2010/main" val="401849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3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367"/>
                                        </p:tgtEl>
                                        <p:attrNameLst>
                                          <p:attrName>style.visibility</p:attrName>
                                        </p:attrNameLst>
                                      </p:cBhvr>
                                      <p:to>
                                        <p:strVal val="visible"/>
                                      </p:to>
                                    </p:set>
                                    <p:animEffect transition="in" filter="wipe(left)">
                                      <p:cBhvr>
                                        <p:cTn id="27" dur="500"/>
                                        <p:tgtEl>
                                          <p:spTgt spid="1536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369"/>
                                        </p:tgtEl>
                                        <p:attrNameLst>
                                          <p:attrName>style.visibility</p:attrName>
                                        </p:attrNameLst>
                                      </p:cBhvr>
                                      <p:to>
                                        <p:strVal val="visible"/>
                                      </p:to>
                                    </p:set>
                                    <p:animEffect transition="in" filter="wipe(left)">
                                      <p:cBhvr>
                                        <p:cTn id="30" dur="500"/>
                                        <p:tgtEl>
                                          <p:spTgt spid="15369"/>
                                        </p:tgtEl>
                                      </p:cBhvr>
                                    </p:animEffect>
                                  </p:childTnLst>
                                </p:cTn>
                              </p:par>
                            </p:childTnLst>
                          </p:cTn>
                        </p:par>
                        <p:par>
                          <p:cTn id="31" fill="hold">
                            <p:stCondLst>
                              <p:cond delay="500"/>
                            </p:stCondLst>
                            <p:childTnLst>
                              <p:par>
                                <p:cTn id="32" presetID="22" presetClass="entr" presetSubtype="2" fill="hold" grpId="0" nodeType="afterEffect">
                                  <p:stCondLst>
                                    <p:cond delay="0"/>
                                  </p:stCondLst>
                                  <p:childTnLst>
                                    <p:set>
                                      <p:cBhvr>
                                        <p:cTn id="33" dur="1" fill="hold">
                                          <p:stCondLst>
                                            <p:cond delay="0"/>
                                          </p:stCondLst>
                                        </p:cTn>
                                        <p:tgtEl>
                                          <p:spTgt spid="15370"/>
                                        </p:tgtEl>
                                        <p:attrNameLst>
                                          <p:attrName>style.visibility</p:attrName>
                                        </p:attrNameLst>
                                      </p:cBhvr>
                                      <p:to>
                                        <p:strVal val="visible"/>
                                      </p:to>
                                    </p:set>
                                    <p:animEffect transition="in" filter="wipe(right)">
                                      <p:cBhvr>
                                        <p:cTn id="34" dur="500"/>
                                        <p:tgtEl>
                                          <p:spTgt spid="15370"/>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15368"/>
                                        </p:tgtEl>
                                        <p:attrNameLst>
                                          <p:attrName>style.visibility</p:attrName>
                                        </p:attrNameLst>
                                      </p:cBhvr>
                                      <p:to>
                                        <p:strVal val="visible"/>
                                      </p:to>
                                    </p:set>
                                    <p:animEffect transition="in" filter="wipe(right)">
                                      <p:cBhvr>
                                        <p:cTn id="37" dur="500"/>
                                        <p:tgtEl>
                                          <p:spTgt spid="15368"/>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7" grpId="0" animBg="1"/>
      <p:bldP spid="15368" grpId="0" animBg="1"/>
      <p:bldP spid="15369" grpId="0"/>
      <p:bldP spid="15370" grpId="0"/>
      <p:bldP spid="15374" grpId="0"/>
      <p:bldP spid="15375" grpId="0"/>
      <p:bldP spid="30" grpId="0" animBg="1"/>
      <p:bldP spid="29" grpId="0" animBg="1"/>
      <p:bldP spid="3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7.7|4.5|21.6|10.6|16.8|23.8|21"/>
</p:tagLst>
</file>

<file path=ppt/tags/tag2.xml><?xml version="1.0" encoding="utf-8"?>
<p:tagLst xmlns:a="http://schemas.openxmlformats.org/drawingml/2006/main" xmlns:r="http://schemas.openxmlformats.org/officeDocument/2006/relationships" xmlns:p="http://schemas.openxmlformats.org/presentationml/2006/main">
  <p:tag name="TIMING" val="|27.7|4.5|21.6|10.6|16.8|23.8|2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Flow_SignoffStatus xmlns="1b6a39ee-1380-4096-9882-8248104ba7f7" xsi:nil="true"/>
    <TaxCatchAll xmlns="4604cec2-e769-4190-9d56-5d48f74b6442" xsi:nil="true"/>
    <lcf76f155ced4ddcb4097134ff3c332f xmlns="1b6a39ee-1380-4096-9882-8248104ba7f7">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365B51-7479-42DD-AFF2-F6D78DEE97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72B103-378C-4B74-9BD0-5DFCAE2DBFBD}">
  <ds:schemaRefs>
    <ds:schemaRef ds:uri="http://schemas.openxmlformats.org/package/2006/metadata/core-properties"/>
    <ds:schemaRef ds:uri="http://schemas.microsoft.com/office/2006/metadata/properties"/>
    <ds:schemaRef ds:uri="1b6a39ee-1380-4096-9882-8248104ba7f7"/>
    <ds:schemaRef ds:uri="http://purl.org/dc/elements/1.1/"/>
    <ds:schemaRef ds:uri="http://purl.org/dc/dcmitype/"/>
    <ds:schemaRef ds:uri="http://schemas.microsoft.com/office/infopath/2007/PartnerControls"/>
    <ds:schemaRef ds:uri="http://purl.org/dc/terms/"/>
    <ds:schemaRef ds:uri="http://schemas.microsoft.com/office/2006/documentManagement/types"/>
    <ds:schemaRef ds:uri="4604cec2-e769-4190-9d56-5d48f74b6442"/>
    <ds:schemaRef ds:uri="http://www.w3.org/XML/1998/namespace"/>
    <ds:schemaRef ds:uri="http://schemas.microsoft.com/sharepoint/v3"/>
  </ds:schemaRefs>
</ds:datastoreItem>
</file>

<file path=customXml/itemProps3.xml><?xml version="1.0" encoding="utf-8"?>
<ds:datastoreItem xmlns:ds="http://schemas.openxmlformats.org/officeDocument/2006/customXml" ds:itemID="{36A5E320-03C3-4ACA-A5A5-AE1D57B047F5}">
  <ds:schemaRefs>
    <ds:schemaRef ds:uri="http://schemas.microsoft.com/sharepoint/v3/contenttype/forms"/>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10191</TotalTime>
  <Words>1994</Words>
  <Application>Microsoft Office PowerPoint</Application>
  <PresentationFormat>On-screen Show (4:3)</PresentationFormat>
  <Paragraphs>163</Paragraphs>
  <Slides>14</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Blends</vt:lpstr>
      <vt:lpstr>Service and SOA Concepts</vt:lpstr>
      <vt:lpstr>Outline</vt:lpstr>
      <vt:lpstr>Sample Monolith: Star Mall Solution Overview</vt:lpstr>
      <vt:lpstr>Sample Microservices Architecture for Star Mall</vt:lpstr>
      <vt:lpstr>Sample Monolithic Bookstore Solution Overview</vt:lpstr>
      <vt:lpstr>Sample Microservices Architecture for A Bookstore</vt:lpstr>
      <vt:lpstr>Benefits of Using Standard Interfaces</vt:lpstr>
      <vt:lpstr>Plug-in? Adapter? Connector? – An Analogy</vt:lpstr>
      <vt:lpstr>Definition of a Service in the Software World </vt:lpstr>
      <vt:lpstr>Sample Order Handling through Service Interfaces (partial, for illustration only)</vt:lpstr>
      <vt:lpstr>Service-Oriented Architecture</vt:lpstr>
      <vt:lpstr>Microservices (from previous week)</vt:lpstr>
      <vt:lpstr>Microservices and MSA Revisit</vt:lpstr>
      <vt:lpstr>Types of (Micro)Services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claudia cheong</cp:lastModifiedBy>
  <cp:revision>574</cp:revision>
  <dcterms:created xsi:type="dcterms:W3CDTF">1601-01-01T00:00:00Z</dcterms:created>
  <dcterms:modified xsi:type="dcterms:W3CDTF">2025-02-07T00:35:52Z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ies>
</file>