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9"/>
  </p:notesMasterIdLst>
  <p:sldIdLst>
    <p:sldId id="471" r:id="rId5"/>
    <p:sldId id="472" r:id="rId6"/>
    <p:sldId id="473" r:id="rId7"/>
    <p:sldId id="468" r:id="rId8"/>
    <p:sldId id="476" r:id="rId9"/>
    <p:sldId id="477" r:id="rId10"/>
    <p:sldId id="465" r:id="rId11"/>
    <p:sldId id="478" r:id="rId12"/>
    <p:sldId id="482" r:id="rId13"/>
    <p:sldId id="484" r:id="rId14"/>
    <p:sldId id="487" r:id="rId15"/>
    <p:sldId id="486" r:id="rId16"/>
    <p:sldId id="479" r:id="rId17"/>
    <p:sldId id="524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">
          <p15:clr>
            <a:srgbClr val="A4A3A4"/>
          </p15:clr>
        </p15:guide>
        <p15:guide id="2" pos="3504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4509AA-C849-A760-6793-F52D41B8F971}" name="JIANG Lingxiao" initials="JL" userId="S::lxjiang@smu.edu.sg::1042c31d-ca89-4d94-b38a-2df9a895165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song" initials="h" lastIdx="2" clrIdx="0">
    <p:extLst>
      <p:ext uri="{19B8F6BF-5375-455C-9EA6-DF929625EA0E}">
        <p15:presenceInfo xmlns:p15="http://schemas.microsoft.com/office/powerpoint/2012/main" userId="hsong" providerId="None"/>
      </p:ext>
    </p:extLst>
  </p:cmAuthor>
  <p:cmAuthor id="2" name="LUM Eng Kit" initials="LEK" lastIdx="2" clrIdx="1">
    <p:extLst>
      <p:ext uri="{19B8F6BF-5375-455C-9EA6-DF929625EA0E}">
        <p15:presenceInfo xmlns:p15="http://schemas.microsoft.com/office/powerpoint/2012/main" userId="S-1-5-21-701957773-1426065679-1648912389-15421" providerId="AD"/>
      </p:ext>
    </p:extLst>
  </p:cmAuthor>
  <p:cmAuthor id="3" name="ONG Hong Seng" initials="OHS" lastIdx="8" clrIdx="2">
    <p:extLst>
      <p:ext uri="{19B8F6BF-5375-455C-9EA6-DF929625EA0E}">
        <p15:presenceInfo xmlns:p15="http://schemas.microsoft.com/office/powerpoint/2012/main" userId="S::hsong@smu.edu.sg::54b0f0f0-fca4-487d-89de-c1796e3b3d29" providerId="AD"/>
      </p:ext>
    </p:extLst>
  </p:cmAuthor>
  <p:cmAuthor id="4" name="JIANG Lingxiao" initials="JL" lastIdx="6" clrIdx="3">
    <p:extLst>
      <p:ext uri="{19B8F6BF-5375-455C-9EA6-DF929625EA0E}">
        <p15:presenceInfo xmlns:p15="http://schemas.microsoft.com/office/powerpoint/2012/main" userId="S-1-5-21-701957773-1426065679-1648912389-160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80E"/>
    <a:srgbClr val="0000CC"/>
    <a:srgbClr val="DDDDDD"/>
    <a:srgbClr val="C69200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72387" autoAdjust="0"/>
  </p:normalViewPr>
  <p:slideViewPr>
    <p:cSldViewPr snapToGrid="0">
      <p:cViewPr varScale="1">
        <p:scale>
          <a:sx n="29" d="100"/>
          <a:sy n="29" d="100"/>
        </p:scale>
        <p:origin x="1528" y="40"/>
      </p:cViewPr>
      <p:guideLst>
        <p:guide orient="horz" pos="192"/>
        <p:guide pos="3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B2CBC51-47C4-4B56-A6FD-61AB829B669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43020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7C1D344-50A1-4798-B980-67D8421F7236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 b="0"/>
          </a:p>
        </p:txBody>
      </p:sp>
    </p:spTree>
    <p:extLst>
      <p:ext uri="{BB962C8B-B14F-4D97-AF65-F5344CB8AC3E}">
        <p14:creationId xmlns:p14="http://schemas.microsoft.com/office/powerpoint/2010/main" val="13016196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Who's the conductor/orchestrator? It's usually clear by just looking at the scene.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The conductor should know all the performers’ status and give clear instructions to the performers, and control the scene.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Individual performers watch out for the conductor’s instructions and do their own actions; it's not needed for them to know other performers, except for the conductor.</a:t>
            </a:r>
          </a:p>
          <a:p>
            <a:r>
              <a:rPr lang="en-SG" dirty="0"/>
              <a:t>Image source: https://en.wikipedia.org/wiki/Conducting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7231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74815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515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2CD109C-1E68-4400-8CAC-2DF63CAB1280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80325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In relation to the term "use cases" in BPAS, you may think of a </a:t>
            </a:r>
            <a:r>
              <a:rPr lang="en-SG" b="1" dirty="0"/>
              <a:t>user scenario </a:t>
            </a:r>
            <a:r>
              <a:rPr lang="en-SG" dirty="0"/>
              <a:t>as </a:t>
            </a:r>
            <a:r>
              <a:rPr lang="en-SG" b="1" dirty="0"/>
              <a:t>a use case with a human actor</a:t>
            </a:r>
            <a:r>
              <a:rPr lang="en-SG" dirty="0"/>
              <a:t>.</a:t>
            </a:r>
          </a:p>
          <a:p>
            <a:r>
              <a:rPr lang="en-SG" dirty="0"/>
              <a:t>Beyond the course scope:</a:t>
            </a:r>
          </a:p>
          <a:p>
            <a:r>
              <a:rPr lang="en-SG" dirty="0"/>
              <a:t>A </a:t>
            </a:r>
            <a:r>
              <a:rPr lang="en-SG" b="1" dirty="0"/>
              <a:t>user scenario </a:t>
            </a:r>
            <a:r>
              <a:rPr lang="en-SG" dirty="0"/>
              <a:t>is related to a </a:t>
            </a:r>
            <a:r>
              <a:rPr lang="en-SG" b="1" dirty="0"/>
              <a:t>user story</a:t>
            </a:r>
            <a:r>
              <a:rPr lang="en-SG" dirty="0"/>
              <a:t>, where the scenario describes in more details what users do to accomplish a user story; e.g., a user can browse books on the bookstore homepage is a user story, while a more detailed description is a user scenario, e.g. a user goes to the bookstore homepage, and the homepage will retrieve all available books and display them to the user.</a:t>
            </a:r>
          </a:p>
          <a:p>
            <a:r>
              <a:rPr lang="en-SG" dirty="0"/>
              <a:t>A collection of user stories for the same kind of users is a </a:t>
            </a:r>
            <a:r>
              <a:rPr lang="en-SG" b="1" dirty="0"/>
              <a:t>user persona </a:t>
            </a:r>
            <a:r>
              <a:rPr lang="en-SG" dirty="0"/>
              <a:t>for that kind of users.</a:t>
            </a:r>
          </a:p>
          <a:p>
            <a:endParaRPr lang="en-SG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9749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All functionalities in the monolith are implemented in the same language, and interactions happen via function calls in the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All data entities are stores in various tables in the same database.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73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For simplicity in the initial implementation, we may not implement Customer, Shopping Cart in the labs.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2843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SG" dirty="0"/>
              <a:t>In industry, there can be variants in the names for such a diagram, e.g., user scenario diagram; there can be variants in drawing the diagram in different styles with different amounts of details.</a:t>
            </a:r>
          </a:p>
          <a:p>
            <a:pPr marL="0" indent="0">
              <a:buFont typeface="+mj-lt"/>
              <a:buNone/>
            </a:pPr>
            <a:r>
              <a:rPr lang="en-SG" dirty="0"/>
              <a:t>The key purpose of such diagrams is to show the interactions &amp; data flows among microservices and UIs.</a:t>
            </a:r>
          </a:p>
          <a:p>
            <a:pPr marL="0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12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9DC32E3-5EE8-4CF7-8276-32B18030D513}" type="slidenum">
              <a:rPr lang="en-GB" altLang="en-US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0937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"workflow" can be depicted as a sequence of operations following a business process; it determines the order in which the operations in a business process are performed.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10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6122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Who's the choreographer? It's usually unknown by just looking at the dance scene.</a:t>
            </a:r>
          </a:p>
          <a:p>
            <a:r>
              <a:rPr lang="en-SG" dirty="0"/>
              <a:t>Individual performers do their own actions, as long as they don’t clash into each other, and collectively complete the dance scene.</a:t>
            </a:r>
          </a:p>
          <a:p>
            <a:r>
              <a:rPr lang="en-SG" dirty="0"/>
              <a:t>Image source: https://dance-insight.com/write-down-choreography/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11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580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B0D5598-4AA1-4069-9B40-710E9F22A9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F846C64F-50AF-4388-A7FC-0B257B244DA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2D9F1A-7286-4F7C-AABE-F511C4CA29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7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0FB2C21-0247-4748-9E8A-A24D154F7D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02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963BA54-F788-4196-90E7-38A5E6EAC0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860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94C6D575-27F5-4DBF-8A23-FA5284E2108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8292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072F4AB3-2662-4502-9CED-20253C572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1835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2B5C40B1-4E07-4AB5-B1E0-20DD1043731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753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308A7E2A-140A-4F23-A31C-0C5ED5C169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97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91EEAAB-2D36-4420-94FB-1A52CA7244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4850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>
            <a:extLst>
              <a:ext uri="{FF2B5EF4-FFF2-40B4-BE49-F238E27FC236}">
                <a16:creationId xmlns:a16="http://schemas.microsoft.com/office/drawing/2014/main" id="{33631D20-76FE-49CA-83B9-CC4B50DBA94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847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56CC320A-EA6C-4EC7-BB17-75AE764A53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591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670ABC29-3E94-42BF-855E-3516D301D9D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4807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FOS_H">
            <a:extLst>
              <a:ext uri="{FF2B5EF4-FFF2-40B4-BE49-F238E27FC236}">
                <a16:creationId xmlns:a16="http://schemas.microsoft.com/office/drawing/2014/main" id="{48D1DF2E-9243-422E-B566-97CA27F032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E93732-8B50-4BA2-8B4F-D4413FC3CA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GB" altLang="en-US" sz="1800" b="0">
              <a:solidFill>
                <a:srgbClr val="115DA3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80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20F835DC-4CE5-4DB1-B520-D1B7A9EBB4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OhFVVvuHgeNcQ-BFsM-m2ST6vhV3YISDbkp4y8PIV-Q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288" y="2749084"/>
            <a:ext cx="8510587" cy="523220"/>
          </a:xfrm>
        </p:spPr>
        <p:txBody>
          <a:bodyPr/>
          <a:lstStyle/>
          <a:p>
            <a:pPr eaLnBrk="1" hangingPunct="1"/>
            <a:r>
              <a:rPr lang="en-SG" err="1"/>
              <a:t>Microservices</a:t>
            </a:r>
            <a:r>
              <a:rPr lang="en-SG"/>
              <a:t> Design Exercise</a:t>
            </a:r>
            <a:endParaRPr lang="en-GB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655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77F7-B792-4074-8265-5F590A4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5C1D-9446-42FC-A25C-7375C51D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Are there clear </a:t>
            </a:r>
            <a:r>
              <a:rPr lang="en-SG" b="1" dirty="0"/>
              <a:t>SOA layers</a:t>
            </a:r>
            <a:r>
              <a:rPr lang="en-SG" dirty="0"/>
              <a:t> in this microservices design?</a:t>
            </a:r>
          </a:p>
          <a:p>
            <a:pPr lvl="1"/>
            <a:r>
              <a:rPr lang="en-SG" dirty="0"/>
              <a:t>Hint: where are the components or microservices in this design that implement the business processes (user scenarios)? Which component controls the workflow of the business process?</a:t>
            </a:r>
          </a:p>
          <a:p>
            <a:pPr lvl="1"/>
            <a:r>
              <a:rPr lang="en-SG" dirty="0"/>
              <a:t>Hint: should a business process be in the same layer as that of its constituent components or microservices?</a:t>
            </a:r>
          </a:p>
          <a:p>
            <a:pPr lvl="1"/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6A3AB1-DFF7-42D6-9E00-28D2BAA5E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01427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09EE-1631-4CC6-9871-91B66E55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/>
              <a:t>Choreography as an architectural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869D3-F259-4A38-831B-6EEE922DA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761999"/>
            <a:ext cx="8532943" cy="5598161"/>
          </a:xfrm>
        </p:spPr>
        <p:txBody>
          <a:bodyPr>
            <a:normAutofit/>
          </a:bodyPr>
          <a:lstStyle/>
          <a:p>
            <a:r>
              <a:rPr lang="en-SG" sz="2400" dirty="0"/>
              <a:t>Implementation of a workflow or business process is a composition of services that collaborate in a </a:t>
            </a:r>
            <a:r>
              <a:rPr lang="en-SG" sz="2400" b="1" dirty="0"/>
              <a:t>distributed</a:t>
            </a:r>
            <a:r>
              <a:rPr lang="en-SG" sz="2400" dirty="0"/>
              <a:t> manner </a:t>
            </a:r>
            <a:r>
              <a:rPr lang="en-SG" sz="2400" b="1" dirty="0"/>
              <a:t>without a single-point of control</a:t>
            </a:r>
          </a:p>
          <a:p>
            <a:pPr lvl="1"/>
            <a:r>
              <a:rPr lang="en-US" sz="2000" dirty="0"/>
              <a:t>Each service performs its own functions without knowing others, but may need to know </a:t>
            </a:r>
            <a:r>
              <a:rPr lang="en-SG" sz="2000" dirty="0"/>
              <a:t>the data passed through the workflow, in order to process the right data correctly</a:t>
            </a:r>
          </a:p>
          <a:p>
            <a:pPr lvl="1"/>
            <a:r>
              <a:rPr lang="en-SG" sz="2000" dirty="0"/>
              <a:t>The workflow or business process is completed collectively by more than one service</a:t>
            </a:r>
          </a:p>
          <a:p>
            <a:endParaRPr lang="en-SG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DD17D8-2203-41B2-BAD7-B10EF8790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86" y="3637188"/>
            <a:ext cx="5333333" cy="3000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1E8F-51C4-4BDD-AF75-67B52B33C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69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4A22-2ADA-488A-9D69-806FD8DF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/>
              <a:t>Orchestration as an architectural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02297-826C-4D72-915D-3F60DB3BD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400" dirty="0"/>
              <a:t>Implementation of a workflow or business process is a composition of services </a:t>
            </a:r>
            <a:r>
              <a:rPr lang="en-SG" sz="2400" b="1" dirty="0"/>
              <a:t>in a single-point of control</a:t>
            </a:r>
          </a:p>
          <a:p>
            <a:pPr lvl="1"/>
            <a:r>
              <a:rPr lang="en-SG" sz="2000" dirty="0"/>
              <a:t>There is a service (i.e., the controller) controlling the workflow</a:t>
            </a:r>
          </a:p>
          <a:p>
            <a:pPr lvl="1"/>
            <a:r>
              <a:rPr lang="en-US" sz="2000" dirty="0"/>
              <a:t>Each service, except for the controller, performs its own functions without knowing others</a:t>
            </a:r>
          </a:p>
          <a:p>
            <a:pPr lvl="1"/>
            <a:r>
              <a:rPr lang="en-US" sz="2000" dirty="0"/>
              <a:t>The controller need to know all the other services controlled by it, and pass right data to the right services for processing</a:t>
            </a:r>
          </a:p>
          <a:p>
            <a:endParaRPr lang="en-SG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96C98B-BFC7-41ED-BBFA-A14BADB1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400974"/>
            <a:ext cx="4724400" cy="3236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68CB5-4992-450A-8284-7E7D41033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0640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/>
              <a:t>Choreographic versus Orchestrated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990600"/>
            <a:ext cx="8704262" cy="5369560"/>
          </a:xfrm>
        </p:spPr>
        <p:txBody>
          <a:bodyPr>
            <a:normAutofit lnSpcReduction="10000"/>
          </a:bodyPr>
          <a:lstStyle/>
          <a:p>
            <a:r>
              <a:rPr lang="en-SG" dirty="0"/>
              <a:t>Choreographic architectural pattern</a:t>
            </a:r>
          </a:p>
          <a:p>
            <a:pPr lvl="1"/>
            <a:r>
              <a:rPr lang="en-SG" dirty="0"/>
              <a:t>No clear central controller of a business process</a:t>
            </a:r>
          </a:p>
          <a:p>
            <a:pPr lvl="1"/>
            <a:r>
              <a:rPr lang="en-SG" dirty="0"/>
              <a:t>Microservices can react to any data or event received without knowing who is the sender, and send out data without knowing who is the receiver</a:t>
            </a:r>
          </a:p>
          <a:p>
            <a:pPr lvl="1"/>
            <a:r>
              <a:rPr lang="en-SG" b="1" dirty="0"/>
              <a:t>Distributed</a:t>
            </a:r>
            <a:r>
              <a:rPr lang="en-SG" dirty="0"/>
              <a:t> coordination among microservices</a:t>
            </a:r>
          </a:p>
          <a:p>
            <a:r>
              <a:rPr lang="en-SG" dirty="0"/>
              <a:t>Orchestrated architectural pattern</a:t>
            </a:r>
          </a:p>
          <a:p>
            <a:pPr lvl="1"/>
            <a:r>
              <a:rPr lang="en-SG" dirty="0"/>
              <a:t>A central controller, often a composite microservice, exists in a business process</a:t>
            </a:r>
          </a:p>
          <a:p>
            <a:pPr lvl="1"/>
            <a:r>
              <a:rPr lang="en-SG" dirty="0"/>
              <a:t>The controller interacts with other microservices to complete a business process</a:t>
            </a:r>
          </a:p>
          <a:p>
            <a:pPr lvl="1"/>
            <a:r>
              <a:rPr lang="en-SG" b="1" dirty="0"/>
              <a:t>Centralized</a:t>
            </a:r>
            <a:r>
              <a:rPr lang="en-SG" dirty="0"/>
              <a:t> coordination among microservices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447107-17C0-467A-AF51-046048B15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7381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6C03-24EC-4223-A818-2BC2B554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API Docs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C2A29-EEAB-400B-9400-43EC327E3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Provide a reference to all the APIs available from all the (micro)services in an enterprise solution</a:t>
            </a:r>
          </a:p>
          <a:p>
            <a:pPr lvl="1"/>
            <a:r>
              <a:rPr lang="en-SG" sz="2400" dirty="0"/>
              <a:t>Define the </a:t>
            </a:r>
            <a:r>
              <a:rPr lang="en-SG" sz="2400" b="1" dirty="0"/>
              <a:t>standard application programming interfaces</a:t>
            </a:r>
            <a:r>
              <a:rPr lang="en-SG" sz="2400" dirty="0"/>
              <a:t> to the services, including the data formats used, communication technologies used, service names, etc.</a:t>
            </a:r>
          </a:p>
          <a:p>
            <a:pPr lvl="1"/>
            <a:r>
              <a:rPr lang="en-SG" sz="2400" dirty="0"/>
              <a:t>Every service consumer can look at the documents and know how to use the services, without the need of knowing the internal implementation of the services</a:t>
            </a:r>
          </a:p>
          <a:p>
            <a:r>
              <a:rPr lang="en-SG" dirty="0"/>
              <a:t>Sample docs for the APIs of our bookstore microservices are available at: </a:t>
            </a:r>
            <a:r>
              <a:rPr lang="en-SG" sz="2400" dirty="0">
                <a:hlinkClick r:id="rId3"/>
              </a:rPr>
              <a:t>https://docs.google.com/document/d/1OhFVVvuHgeNcQ-BFsM-m2ST6vhV3YISDbkp4y8PIV-Q/edit?usp=sharing</a:t>
            </a:r>
            <a:r>
              <a:rPr lang="en-SG" sz="2400" dirty="0"/>
              <a:t> </a:t>
            </a:r>
          </a:p>
          <a:p>
            <a:endParaRPr lang="en-SG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9654D-A04E-418A-8262-A5FBDF75C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7332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u="sng" dirty="0"/>
              <a:t>Objectives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On completing this module, you will be able to:</a:t>
            </a:r>
          </a:p>
          <a:p>
            <a:pPr eaLnBrk="1" hangingPunct="1"/>
            <a:r>
              <a:rPr lang="en-US" altLang="en-US" b="1" dirty="0"/>
              <a:t>Design a microservices architecture</a:t>
            </a:r>
            <a:r>
              <a:rPr lang="en-US" altLang="en-US" dirty="0"/>
              <a:t> for a given scenario</a:t>
            </a:r>
          </a:p>
          <a:p>
            <a:pPr eaLnBrk="1" hangingPunct="1"/>
            <a:r>
              <a:rPr lang="en-US" altLang="en-US" dirty="0"/>
              <a:t>Explain pros and cons of the design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 b="1" u="sng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 u="sng" dirty="0"/>
              <a:t>Topics</a:t>
            </a:r>
          </a:p>
          <a:p>
            <a:pPr eaLnBrk="1" hangingPunct="1"/>
            <a:r>
              <a:rPr lang="en-US" altLang="en-US" sz="2600" dirty="0"/>
              <a:t>MSA design</a:t>
            </a:r>
          </a:p>
          <a:p>
            <a:pPr eaLnBrk="1" hangingPunct="1"/>
            <a:endParaRPr lang="en-GB" altLang="en-US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159E5-127A-4E57-8547-986736814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156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61"/>
    </mc:Choice>
    <mc:Fallback xmlns="">
      <p:transition spd="slow" advTm="3376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the Mini Case: Bookstore Scenario</a:t>
            </a:r>
          </a:p>
          <a:p>
            <a:endParaRPr lang="en-GB" dirty="0"/>
          </a:p>
          <a:p>
            <a:r>
              <a:rPr lang="en-GB" dirty="0"/>
              <a:t>Draw design diagrams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4D99-D8F4-4EDE-A67D-71EFA5243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62558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2D31-46A6-954A-91E9-6590A2D8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overall scenarios in this bookstore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459E-1F7C-034C-99C3-986BAE26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138" y="761999"/>
            <a:ext cx="8704262" cy="58785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User scenarios</a:t>
            </a:r>
          </a:p>
          <a:p>
            <a:r>
              <a:rPr lang="en-SG" dirty="0"/>
              <a:t>Browse books in the bookstore</a:t>
            </a:r>
          </a:p>
          <a:p>
            <a:r>
              <a:rPr lang="en-SG" dirty="0"/>
              <a:t>Place an order for a book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SG" dirty="0">
                <a:sym typeface="Wingdings" panose="05000000000000000000" pitchFamily="2" charset="2"/>
              </a:rPr>
              <a:t>Likely need two UI pages, one for browsing, the other for placing an order, although they can be linked in some way (e.g., via a hyperlink or a click button)</a:t>
            </a:r>
          </a:p>
          <a:p>
            <a:pPr>
              <a:buFont typeface="Wingdings" panose="05000000000000000000" pitchFamily="2" charset="2"/>
              <a:buChar char="à"/>
            </a:pPr>
            <a:endParaRPr lang="en-SG" dirty="0"/>
          </a:p>
          <a:p>
            <a:pPr marL="0" indent="0">
              <a:buNone/>
            </a:pPr>
            <a:r>
              <a:rPr lang="en-US" u="sng" dirty="0"/>
              <a:t>(Data) Entities</a:t>
            </a:r>
          </a:p>
          <a:p>
            <a:r>
              <a:rPr lang="en-US" dirty="0"/>
              <a:t>Book</a:t>
            </a:r>
          </a:p>
          <a:p>
            <a:r>
              <a:rPr lang="en-US" dirty="0"/>
              <a:t>Order</a:t>
            </a:r>
          </a:p>
          <a:p>
            <a:r>
              <a:rPr lang="en-US" dirty="0"/>
              <a:t>Shipping Record</a:t>
            </a:r>
          </a:p>
          <a:p>
            <a:r>
              <a:rPr lang="en-US" dirty="0"/>
              <a:t>Activity Log</a:t>
            </a:r>
          </a:p>
          <a:p>
            <a:r>
              <a:rPr lang="en-US" dirty="0"/>
              <a:t>Error</a:t>
            </a:r>
          </a:p>
          <a:p>
            <a:r>
              <a:rPr lang="en-US" dirty="0"/>
              <a:t>Customer</a:t>
            </a:r>
          </a:p>
          <a:p>
            <a:r>
              <a:rPr lang="en-US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6C2D1E-1AAD-40AB-85FD-3F75CC969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0333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Example: Monolithic Bookstore Application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756322" y="2153816"/>
            <a:ext cx="1844080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Logic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5355506" y="2267389"/>
            <a:ext cx="1008112" cy="144016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bookstore</a:t>
            </a:r>
          </a:p>
        </p:txBody>
      </p:sp>
      <p:cxnSp>
        <p:nvCxnSpPr>
          <p:cNvPr id="7" name="Straight Connector 6"/>
          <p:cNvCxnSpPr>
            <a:stCxn id="5" idx="3"/>
            <a:endCxn id="6" idx="2"/>
          </p:cNvCxnSpPr>
          <p:nvPr/>
        </p:nvCxnSpPr>
        <p:spPr>
          <a:xfrm flipV="1">
            <a:off x="4600402" y="2987469"/>
            <a:ext cx="755104" cy="454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105402" y="1943100"/>
            <a:ext cx="1477144" cy="213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Tables: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book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order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order_item</a:t>
            </a:r>
            <a:endParaRPr lang="en-US" altLang="zh-CN" sz="1400" b="1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customer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cart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b="1" dirty="0" err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cart_item</a:t>
            </a:r>
            <a:endParaRPr lang="en-US" altLang="zh-CN" sz="1400" b="1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……</a:t>
            </a:r>
            <a:endParaRPr lang="en-US" altLang="zh-CN" sz="1400" b="1" dirty="0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9" name="Left Brace 8"/>
          <p:cNvSpPr/>
          <p:nvPr/>
        </p:nvSpPr>
        <p:spPr>
          <a:xfrm>
            <a:off x="6435626" y="1752600"/>
            <a:ext cx="713382" cy="2514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308522" y="2153816"/>
            <a:ext cx="423664" cy="16764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UI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33638" y="1573205"/>
            <a:ext cx="2421632" cy="5760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1800" b="1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Bookstore App (</a:t>
            </a:r>
            <a:r>
              <a:rPr lang="en-US" altLang="zh-CN" sz="1800"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monolith)</a:t>
            </a:r>
            <a:endParaRPr lang="en-US" altLang="zh-CN" sz="1800" b="1">
              <a:latin typeface="Calibri" panose="020F0502020204030204" pitchFamily="34" charset="0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/>
          <p:cNvCxnSpPr>
            <a:stCxn id="10" idx="3"/>
            <a:endCxn id="5" idx="1"/>
          </p:cNvCxnSpPr>
          <p:nvPr/>
        </p:nvCxnSpPr>
        <p:spPr bwMode="auto">
          <a:xfrm>
            <a:off x="1732186" y="2992016"/>
            <a:ext cx="1024136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BB313F-D6C1-487E-976B-17819ABFA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625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Bookstore Monolith Decomposed</a:t>
            </a:r>
            <a:endParaRPr lang="en-SG"/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429816" y="1049916"/>
            <a:ext cx="423664" cy="43482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UI</a:t>
            </a:r>
          </a:p>
        </p:txBody>
      </p:sp>
      <p:sp>
        <p:nvSpPr>
          <p:cNvPr id="5" name="Oval 4"/>
          <p:cNvSpPr/>
          <p:nvPr/>
        </p:nvSpPr>
        <p:spPr>
          <a:xfrm>
            <a:off x="2477442" y="870503"/>
            <a:ext cx="1517873" cy="66828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 panose="020F0502020204030204" pitchFamily="34" charset="0"/>
              </a:rPr>
              <a:t>Book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4531629" y="856990"/>
            <a:ext cx="1216694" cy="686291"/>
          </a:xfrm>
          <a:prstGeom prst="flowChartMagneticDisk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 panose="020F0502020204030204" pitchFamily="34" charset="0"/>
              </a:rPr>
              <a:t>book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9117" y="696508"/>
            <a:ext cx="1080120" cy="919736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b="1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Table: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b="1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book</a:t>
            </a:r>
          </a:p>
        </p:txBody>
      </p:sp>
      <p:sp>
        <p:nvSpPr>
          <p:cNvPr id="8" name="Left Brace 7"/>
          <p:cNvSpPr/>
          <p:nvPr/>
        </p:nvSpPr>
        <p:spPr>
          <a:xfrm>
            <a:off x="5827029" y="840524"/>
            <a:ext cx="713382" cy="6982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cxnSpLocks/>
            <a:stCxn id="5" idx="6"/>
            <a:endCxn id="6" idx="2"/>
          </p:cNvCxnSpPr>
          <p:nvPr/>
        </p:nvCxnSpPr>
        <p:spPr>
          <a:xfrm flipV="1">
            <a:off x="3995315" y="1200136"/>
            <a:ext cx="536314" cy="451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477442" y="3709767"/>
            <a:ext cx="1517874" cy="66828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 panose="020F0502020204030204" pitchFamily="34" charset="0"/>
              </a:rPr>
              <a:t>Customer</a:t>
            </a:r>
          </a:p>
        </p:txBody>
      </p:sp>
      <p:sp>
        <p:nvSpPr>
          <p:cNvPr id="16" name="Flowchart: Magnetic Disk 15"/>
          <p:cNvSpPr/>
          <p:nvPr/>
        </p:nvSpPr>
        <p:spPr>
          <a:xfrm>
            <a:off x="4531630" y="3668821"/>
            <a:ext cx="1216693" cy="753463"/>
          </a:xfrm>
          <a:prstGeom prst="flowChartMagneticDisk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 panose="020F0502020204030204" pitchFamily="34" charset="0"/>
              </a:rPr>
              <a:t>customer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705090" y="3538353"/>
            <a:ext cx="1080120" cy="9681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b="1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Table: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b="1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customer</a:t>
            </a:r>
          </a:p>
        </p:txBody>
      </p:sp>
      <p:sp>
        <p:nvSpPr>
          <p:cNvPr id="18" name="Left Brace 17"/>
          <p:cNvSpPr/>
          <p:nvPr/>
        </p:nvSpPr>
        <p:spPr>
          <a:xfrm>
            <a:off x="5906442" y="3656128"/>
            <a:ext cx="713382" cy="7661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cxnSpLocks/>
            <a:stCxn id="15" idx="6"/>
            <a:endCxn id="16" idx="2"/>
          </p:cNvCxnSpPr>
          <p:nvPr/>
        </p:nvCxnSpPr>
        <p:spPr>
          <a:xfrm>
            <a:off x="3995316" y="4043911"/>
            <a:ext cx="536314" cy="1642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477442" y="4557898"/>
            <a:ext cx="1517874" cy="66828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 panose="020F0502020204030204" pitchFamily="34" charset="0"/>
              </a:rPr>
              <a:t>Shopping Cart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4516833" y="4578978"/>
            <a:ext cx="1231490" cy="632779"/>
          </a:xfrm>
          <a:prstGeom prst="flowChartMagneticDisk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 panose="020F0502020204030204" pitchFamily="34" charset="0"/>
              </a:rPr>
              <a:t>cart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98530" y="4255595"/>
            <a:ext cx="1080120" cy="12546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b="1" dirty="0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Tables: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cart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b="1" dirty="0" err="1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cart_item</a:t>
            </a:r>
            <a:endParaRPr lang="en-US" altLang="zh-CN" sz="1200" b="1" dirty="0">
              <a:latin typeface="+mn-lt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23" name="Left Brace 22"/>
          <p:cNvSpPr/>
          <p:nvPr/>
        </p:nvSpPr>
        <p:spPr>
          <a:xfrm>
            <a:off x="5906442" y="4503865"/>
            <a:ext cx="713382" cy="7903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cxnSpLocks/>
            <a:stCxn id="20" idx="6"/>
            <a:endCxn id="21" idx="2"/>
          </p:cNvCxnSpPr>
          <p:nvPr/>
        </p:nvCxnSpPr>
        <p:spPr>
          <a:xfrm>
            <a:off x="3995316" y="4892042"/>
            <a:ext cx="521517" cy="3326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 bwMode="auto">
          <a:xfrm>
            <a:off x="1143000" y="3469315"/>
            <a:ext cx="68390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0" name="Rectangle 29"/>
          <p:cNvSpPr/>
          <p:nvPr/>
        </p:nvSpPr>
        <p:spPr bwMode="auto">
          <a:xfrm>
            <a:off x="2209800" y="3548200"/>
            <a:ext cx="6019800" cy="1849923"/>
          </a:xfrm>
          <a:prstGeom prst="rect">
            <a:avLst/>
          </a:prstGeom>
          <a:noFill/>
          <a:ln w="9525" cap="flat" cmpd="sng" algn="ctr">
            <a:solidFill>
              <a:srgbClr val="0000CC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2477442" y="1803405"/>
            <a:ext cx="1517873" cy="66828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 panose="020F0502020204030204" pitchFamily="34" charset="0"/>
              </a:rPr>
              <a:t>Order</a:t>
            </a:r>
          </a:p>
        </p:txBody>
      </p:sp>
      <p:sp>
        <p:nvSpPr>
          <p:cNvPr id="32" name="Flowchart: Magnetic Disk 31"/>
          <p:cNvSpPr/>
          <p:nvPr/>
        </p:nvSpPr>
        <p:spPr>
          <a:xfrm>
            <a:off x="4516833" y="1786171"/>
            <a:ext cx="1216694" cy="702757"/>
          </a:xfrm>
          <a:prstGeom prst="flowChartMagneticDisk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 panose="020F0502020204030204" pitchFamily="34" charset="0"/>
              </a:rPr>
              <a:t>order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6487692" y="1616858"/>
            <a:ext cx="1080120" cy="11696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CC00FF"/>
              </a:buClr>
              <a:buSzPct val="40000"/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3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200" b="1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Tables: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b="1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order</a:t>
            </a:r>
          </a:p>
          <a:p>
            <a:pPr marL="285750" indent="-28575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200" b="1" err="1">
                <a:latin typeface="+mn-lt"/>
                <a:ea typeface="SimSun" panose="02010600030101010101" pitchFamily="2" charset="-122"/>
                <a:cs typeface="Calibri" panose="020F0502020204030204" pitchFamily="34" charset="0"/>
              </a:rPr>
              <a:t>order_item</a:t>
            </a:r>
            <a:endParaRPr lang="en-US" altLang="zh-CN" sz="1200" b="1">
              <a:latin typeface="+mn-lt"/>
              <a:ea typeface="SimSun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5812233" y="1773478"/>
            <a:ext cx="713382" cy="8339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>
            <a:cxnSpLocks/>
            <a:stCxn id="31" idx="6"/>
            <a:endCxn id="32" idx="2"/>
          </p:cNvCxnSpPr>
          <p:nvPr/>
        </p:nvCxnSpPr>
        <p:spPr>
          <a:xfrm>
            <a:off x="3995315" y="2137549"/>
            <a:ext cx="521518" cy="1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477443" y="2695262"/>
            <a:ext cx="1517873" cy="66828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 panose="020F0502020204030204" pitchFamily="34" charset="0"/>
              </a:rPr>
              <a:t>Shipping Record</a:t>
            </a:r>
          </a:p>
        </p:txBody>
      </p:sp>
      <p:sp>
        <p:nvSpPr>
          <p:cNvPr id="63" name="Oval 62"/>
          <p:cNvSpPr/>
          <p:nvPr/>
        </p:nvSpPr>
        <p:spPr>
          <a:xfrm>
            <a:off x="4495800" y="2716118"/>
            <a:ext cx="1712229" cy="66828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 panose="020F0502020204030204" pitchFamily="34" charset="0"/>
              </a:rPr>
              <a:t>Activity Log</a:t>
            </a:r>
          </a:p>
        </p:txBody>
      </p:sp>
      <p:sp>
        <p:nvSpPr>
          <p:cNvPr id="69" name="Oval 68"/>
          <p:cNvSpPr/>
          <p:nvPr/>
        </p:nvSpPr>
        <p:spPr>
          <a:xfrm>
            <a:off x="6650967" y="2745773"/>
            <a:ext cx="1544277" cy="668288"/>
          </a:xfrm>
          <a:prstGeom prst="ellipse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cs typeface="Calibri" panose="020F0502020204030204" pitchFamily="34" charset="0"/>
              </a:rPr>
              <a:t>Error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1419351" y="5749490"/>
            <a:ext cx="6810249" cy="849313"/>
            <a:chOff x="1495551" y="5791200"/>
            <a:chExt cx="6810249" cy="849313"/>
          </a:xfrm>
        </p:grpSpPr>
        <p:sp>
          <p:nvSpPr>
            <p:cNvPr id="76" name="Rectangle 75"/>
            <p:cNvSpPr/>
            <p:nvPr/>
          </p:nvSpPr>
          <p:spPr bwMode="auto">
            <a:xfrm>
              <a:off x="1495551" y="5791200"/>
              <a:ext cx="6810249" cy="849313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800" b="1" i="0" u="none" strike="noStrike" cap="none" normalizeH="0" baseline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2610333" y="5921550"/>
              <a:ext cx="1236519" cy="630566"/>
            </a:xfrm>
            <a:prstGeom prst="ellipse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cs typeface="Calibri" panose="020F0502020204030204" pitchFamily="34" charset="0"/>
                </a:rPr>
                <a:t>Micro-service logic</a:t>
              </a:r>
            </a:p>
          </p:txBody>
        </p:sp>
        <p:sp>
          <p:nvSpPr>
            <p:cNvPr id="71" name="Rectangle 70"/>
            <p:cNvSpPr/>
            <p:nvPr/>
          </p:nvSpPr>
          <p:spPr bwMode="auto">
            <a:xfrm>
              <a:off x="6810271" y="5921550"/>
              <a:ext cx="1285608" cy="582395"/>
            </a:xfrm>
            <a:prstGeom prst="rect">
              <a:avLst/>
            </a:prstGeom>
            <a:noFill/>
            <a:ln w="9525" cap="flat" cmpd="sng" algn="ctr">
              <a:solidFill>
                <a:srgbClr val="0000CC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SG" sz="12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optional functionalities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495551" y="6141990"/>
              <a:ext cx="925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200"/>
                <a:t>Legends: </a:t>
              </a:r>
            </a:p>
          </p:txBody>
        </p:sp>
        <p:sp>
          <p:nvSpPr>
            <p:cNvPr id="73" name="Flowchart: Magnetic Disk 72"/>
            <p:cNvSpPr/>
            <p:nvPr/>
          </p:nvSpPr>
          <p:spPr>
            <a:xfrm>
              <a:off x="4205793" y="5941044"/>
              <a:ext cx="1014849" cy="634591"/>
            </a:xfrm>
            <a:prstGeom prst="flowChartMagneticDisk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>
                  <a:cs typeface="Calibri" panose="020F0502020204030204" pitchFamily="34" charset="0"/>
                </a:rPr>
                <a:t>database</a:t>
              </a:r>
            </a:p>
          </p:txBody>
        </p:sp>
        <p:sp>
          <p:nvSpPr>
            <p:cNvPr id="74" name="Left Brace 73"/>
            <p:cNvSpPr/>
            <p:nvPr/>
          </p:nvSpPr>
          <p:spPr>
            <a:xfrm>
              <a:off x="5295900" y="5991283"/>
              <a:ext cx="451459" cy="534112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5604774" y="5991283"/>
              <a:ext cx="896623" cy="49852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C00FF"/>
                </a:buClr>
                <a:buSzPct val="40000"/>
                <a:buFont typeface="Wingdings" panose="05000000000000000000" pitchFamily="2" charset="2"/>
                <a:buChar char="n"/>
                <a:defRPr sz="2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3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200" b="1" dirty="0">
                  <a:latin typeface="+mn-lt"/>
                  <a:ea typeface="SimSun" panose="02010600030101010101" pitchFamily="2" charset="-122"/>
                  <a:cs typeface="Calibri" panose="020F0502020204030204" pitchFamily="34" charset="0"/>
                </a:rPr>
                <a:t>table(s) in the </a:t>
              </a:r>
              <a:r>
                <a:rPr lang="en-US" altLang="zh-CN" sz="1200" b="1" dirty="0" err="1">
                  <a:latin typeface="+mn-lt"/>
                  <a:ea typeface="SimSun" panose="02010600030101010101" pitchFamily="2" charset="-122"/>
                  <a:cs typeface="Calibri" panose="020F0502020204030204" pitchFamily="34" charset="0"/>
                </a:rPr>
                <a:t>db</a:t>
              </a:r>
              <a:endParaRPr lang="en-US" altLang="zh-CN" sz="1200" b="1" dirty="0">
                <a:latin typeface="+mn-lt"/>
                <a:ea typeface="SimSun" panose="02010600030101010101" pitchFamily="2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8AB601E-1C56-4134-AC3C-3A84774AE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32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2909" y="5134127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 </a:t>
            </a:r>
            <a:endParaRPr lang="en-GB"/>
          </a:p>
        </p:txBody>
      </p:sp>
      <p:sp>
        <p:nvSpPr>
          <p:cNvPr id="26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1556763" y="3787188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Amazing Bookstore UI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200" dirty="0">
                <a:solidFill>
                  <a:schemeClr val="tx1"/>
                </a:solidFill>
              </a:rPr>
              <a:t>Browse books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5700104" y="2364637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Book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51C108-906D-1343-A87B-2F68C081135B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2840" y="2531297"/>
            <a:ext cx="1634990" cy="16060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7ADC99-A58F-5340-B94A-AD493A90F8F7}"/>
              </a:ext>
            </a:extLst>
          </p:cNvPr>
          <p:cNvSpPr txBox="1"/>
          <p:nvPr/>
        </p:nvSpPr>
        <p:spPr>
          <a:xfrm>
            <a:off x="3091143" y="2572211"/>
            <a:ext cx="216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>
                <a:solidFill>
                  <a:srgbClr val="0070C0"/>
                </a:solidFill>
              </a:rPr>
              <a:t>1. Get all books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65C397-0F55-6846-B066-956BCA03DB2B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1363" y="2763286"/>
            <a:ext cx="1605878" cy="16178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73F6EF-199A-5242-A5FD-D1318A1C042A}"/>
              </a:ext>
            </a:extLst>
          </p:cNvPr>
          <p:cNvSpPr txBox="1"/>
          <p:nvPr/>
        </p:nvSpPr>
        <p:spPr>
          <a:xfrm>
            <a:off x="5022197" y="3398876"/>
            <a:ext cx="216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>
                <a:solidFill>
                  <a:srgbClr val="0070C0"/>
                </a:solidFill>
              </a:rPr>
              <a:t>2. Return a list of books</a:t>
            </a:r>
            <a:endParaRPr lang="en-GB" sz="1400" b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A5ACA9-1A56-1B4F-A66E-0FAF21613A29}"/>
              </a:ext>
            </a:extLst>
          </p:cNvPr>
          <p:cNvGrpSpPr/>
          <p:nvPr/>
        </p:nvGrpSpPr>
        <p:grpSpPr>
          <a:xfrm>
            <a:off x="6803414" y="5144587"/>
            <a:ext cx="2057974" cy="1205167"/>
            <a:chOff x="6803414" y="5144587"/>
            <a:chExt cx="2057974" cy="120516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CB239C-78C4-574D-89F2-C5960FC648B6}"/>
                </a:ext>
              </a:extLst>
            </p:cNvPr>
            <p:cNvSpPr/>
            <p:nvPr/>
          </p:nvSpPr>
          <p:spPr bwMode="auto">
            <a:xfrm>
              <a:off x="6803414" y="5144587"/>
              <a:ext cx="2057974" cy="1205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 dirty="0">
                  <a:solidFill>
                    <a:schemeClr val="tx1"/>
                  </a:solidFill>
                </a:rPr>
                <a:t>Legend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0" dirty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0" dirty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BEB545-A6CD-2144-8F44-618549E331C0}"/>
                </a:ext>
              </a:extLst>
            </p:cNvPr>
            <p:cNvSpPr/>
            <p:nvPr/>
          </p:nvSpPr>
          <p:spPr bwMode="auto">
            <a:xfrm>
              <a:off x="6919304" y="5915799"/>
              <a:ext cx="330861" cy="279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208842-0CB5-614B-8D02-E67A611BAC73}"/>
                </a:ext>
              </a:extLst>
            </p:cNvPr>
            <p:cNvSpPr/>
            <p:nvPr/>
          </p:nvSpPr>
          <p:spPr bwMode="auto">
            <a:xfrm>
              <a:off x="6919304" y="5554181"/>
              <a:ext cx="330861" cy="27913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EA07A6-7C88-A54E-AD56-CB8D76993C99}"/>
                </a:ext>
              </a:extLst>
            </p:cNvPr>
            <p:cNvSpPr/>
            <p:nvPr/>
          </p:nvSpPr>
          <p:spPr bwMode="auto">
            <a:xfrm>
              <a:off x="7294149" y="5554181"/>
              <a:ext cx="1237666" cy="3044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>
                  <a:solidFill>
                    <a:schemeClr val="tx1"/>
                  </a:solidFill>
                </a:rPr>
                <a:t>Micro-service</a:t>
              </a:r>
              <a:endParaRPr kumimoji="0" lang="en-S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4403FA-4B98-F244-B825-175B6EF8C599}"/>
                </a:ext>
              </a:extLst>
            </p:cNvPr>
            <p:cNvSpPr/>
            <p:nvPr/>
          </p:nvSpPr>
          <p:spPr bwMode="auto">
            <a:xfrm>
              <a:off x="7294149" y="5880706"/>
              <a:ext cx="1510126" cy="2941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>
                  <a:solidFill>
                    <a:schemeClr val="tx1"/>
                  </a:solidFill>
                </a:rPr>
                <a:t>External service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6F14D0FE-A902-8F46-8238-14C37356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7" y="79716"/>
            <a:ext cx="8721725" cy="830997"/>
          </a:xfrm>
        </p:spPr>
        <p:txBody>
          <a:bodyPr/>
          <a:lstStyle/>
          <a:p>
            <a:r>
              <a:rPr lang="en-US" sz="2400" dirty="0"/>
              <a:t>Example: Microservice Interaction Diagram </a:t>
            </a:r>
            <a:br>
              <a:rPr lang="en-US" sz="2400" dirty="0"/>
            </a:br>
            <a:r>
              <a:rPr lang="en-US" sz="2400" dirty="0"/>
              <a:t>	– A </a:t>
            </a:r>
            <a:r>
              <a:rPr lang="en-SG" sz="2400" dirty="0"/>
              <a:t>customer browses books in the bookstore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CDFC3B-9D3F-497A-B928-81714541C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8E779-87D2-F9B8-C135-BA42A0BAB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84" y="5016837"/>
            <a:ext cx="431800" cy="863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428A29-5354-4509-81B0-DDC63D95EA9A}"/>
              </a:ext>
            </a:extLst>
          </p:cNvPr>
          <p:cNvCxnSpPr>
            <a:cxnSpLocks/>
            <a:endCxn id="4" idx="3"/>
          </p:cNvCxnSpPr>
          <p:nvPr/>
        </p:nvCxnSpPr>
        <p:spPr bwMode="auto">
          <a:xfrm flipH="1">
            <a:off x="889084" y="4842291"/>
            <a:ext cx="667679" cy="60634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01153C-75C1-AB08-3E9B-9954DBD648FF}"/>
              </a:ext>
            </a:extLst>
          </p:cNvPr>
          <p:cNvCxnSpPr>
            <a:cxnSpLocks/>
          </p:cNvCxnSpPr>
          <p:nvPr/>
        </p:nvCxnSpPr>
        <p:spPr bwMode="auto">
          <a:xfrm flipV="1">
            <a:off x="889084" y="4937582"/>
            <a:ext cx="758963" cy="7197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ECDDCAC1-C164-6EB1-5798-A437A0A0B8D1}"/>
              </a:ext>
            </a:extLst>
          </p:cNvPr>
          <p:cNvSpPr/>
          <p:nvPr/>
        </p:nvSpPr>
        <p:spPr bwMode="auto">
          <a:xfrm>
            <a:off x="211137" y="5915799"/>
            <a:ext cx="855747" cy="203885"/>
          </a:xfrm>
          <a:prstGeom prst="flowChartAlternateProcess">
            <a:avLst/>
          </a:prstGeom>
          <a:noFill/>
          <a:ln w="2540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Customer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B1C0A-4C85-2B96-E01E-EBBE55B4F729}"/>
              </a:ext>
            </a:extLst>
          </p:cNvPr>
          <p:cNvSpPr txBox="1"/>
          <p:nvPr/>
        </p:nvSpPr>
        <p:spPr>
          <a:xfrm>
            <a:off x="1222923" y="5232860"/>
            <a:ext cx="2161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 dirty="0">
                <a:solidFill>
                  <a:srgbClr val="0070C0"/>
                </a:solidFill>
              </a:rPr>
              <a:t>Browse books by visiting the bookstore homepage</a:t>
            </a:r>
            <a:endParaRPr lang="en-GB" sz="1400" b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7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11138" y="76200"/>
            <a:ext cx="8721725" cy="461665"/>
          </a:xfrm>
        </p:spPr>
        <p:txBody>
          <a:bodyPr/>
          <a:lstStyle/>
          <a:p>
            <a:r>
              <a:rPr lang="en-US" altLang="en-US" sz="2400"/>
              <a:t>Technical Overview Diagram</a:t>
            </a:r>
            <a:endParaRPr lang="en-GB" altLang="en-US" sz="2400"/>
          </a:p>
        </p:txBody>
      </p:sp>
      <p:sp>
        <p:nvSpPr>
          <p:cNvPr id="5" name="Can 4"/>
          <p:cNvSpPr/>
          <p:nvPr/>
        </p:nvSpPr>
        <p:spPr bwMode="auto">
          <a:xfrm>
            <a:off x="1067627" y="3661949"/>
            <a:ext cx="1219200" cy="762000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ahoma" pitchFamily="34" charset="0"/>
              </a:rPr>
              <a:t>Book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7627" y="2414738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Book</a:t>
            </a:r>
            <a:endParaRPr kumimoji="0" lang="en-S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Flowchart: Alternate Process 6"/>
          <p:cNvSpPr/>
          <p:nvPr/>
        </p:nvSpPr>
        <p:spPr bwMode="auto">
          <a:xfrm>
            <a:off x="1924050" y="694236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Amazing Bookstore UI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200" b="0" dirty="0">
                <a:solidFill>
                  <a:schemeClr val="tx1"/>
                </a:solidFill>
              </a:rPr>
              <a:t>Browse books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C9980E"/>
                </a:solidFill>
                <a:effectLst/>
              </a:rPr>
              <a:t>?</a:t>
            </a:r>
          </a:p>
        </p:txBody>
      </p:sp>
      <p:cxnSp>
        <p:nvCxnSpPr>
          <p:cNvPr id="46" name="Straight Arrow Connector 45"/>
          <p:cNvCxnSpPr>
            <a:cxnSpLocks/>
            <a:stCxn id="7" idx="2"/>
            <a:endCxn id="4" idx="0"/>
          </p:cNvCxnSpPr>
          <p:nvPr/>
        </p:nvCxnSpPr>
        <p:spPr bwMode="auto">
          <a:xfrm flipH="1">
            <a:off x="1677227" y="1749339"/>
            <a:ext cx="1504123" cy="665399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8579" y="2442698"/>
            <a:ext cx="9210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tx1"/>
                </a:solidFill>
              </a:rPr>
              <a:t>Micro-service Names</a:t>
            </a:r>
          </a:p>
          <a:p>
            <a:endParaRPr lang="en-US" sz="1200" b="0" dirty="0">
              <a:solidFill>
                <a:schemeClr val="tx1"/>
              </a:solidFill>
            </a:endParaRPr>
          </a:p>
          <a:p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8198" y="3844834"/>
            <a:ext cx="973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tx1"/>
                </a:solidFill>
              </a:rPr>
              <a:t>Database / Storage Names</a:t>
            </a:r>
          </a:p>
          <a:p>
            <a:endParaRPr lang="en-US" sz="1200" b="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0" y="3209843"/>
            <a:ext cx="94395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228600" y="752712"/>
            <a:ext cx="15049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tx1"/>
                </a:solidFill>
              </a:rPr>
              <a:t>UI Names</a:t>
            </a:r>
          </a:p>
          <a:p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Menu Items</a:t>
            </a:r>
            <a:endParaRPr lang="en-US" sz="1600" b="0" dirty="0">
              <a:solidFill>
                <a:schemeClr val="tx1"/>
              </a:solidFill>
            </a:endParaRP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211138" y="1125847"/>
            <a:ext cx="118110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00E5A8E-2AD6-5D43-BEAC-3D2F1D6F2279}"/>
              </a:ext>
            </a:extLst>
          </p:cNvPr>
          <p:cNvSpPr/>
          <p:nvPr/>
        </p:nvSpPr>
        <p:spPr bwMode="auto">
          <a:xfrm>
            <a:off x="943952" y="2267983"/>
            <a:ext cx="1494448" cy="25804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3FE4D2-5CFD-154C-ABAF-43B23CE708C6}"/>
              </a:ext>
            </a:extLst>
          </p:cNvPr>
          <p:cNvCxnSpPr>
            <a:cxnSpLocks/>
          </p:cNvCxnSpPr>
          <p:nvPr/>
        </p:nvCxnSpPr>
        <p:spPr bwMode="auto">
          <a:xfrm>
            <a:off x="0" y="4600011"/>
            <a:ext cx="943952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DA016EE-BC92-8746-A2A7-1879B8991C3A}"/>
              </a:ext>
            </a:extLst>
          </p:cNvPr>
          <p:cNvSpPr/>
          <p:nvPr/>
        </p:nvSpPr>
        <p:spPr bwMode="auto">
          <a:xfrm>
            <a:off x="2580375" y="2276979"/>
            <a:ext cx="1494448" cy="2580463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753CCB-60EB-EC4C-AB08-C0C8E04CFD68}"/>
              </a:ext>
            </a:extLst>
          </p:cNvPr>
          <p:cNvSpPr/>
          <p:nvPr/>
        </p:nvSpPr>
        <p:spPr bwMode="auto">
          <a:xfrm>
            <a:off x="4190878" y="2267984"/>
            <a:ext cx="1494448" cy="258945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44E08B1-27CC-AF4D-9BCD-FABB8AD4EECE}"/>
              </a:ext>
            </a:extLst>
          </p:cNvPr>
          <p:cNvSpPr/>
          <p:nvPr/>
        </p:nvSpPr>
        <p:spPr bwMode="auto">
          <a:xfrm>
            <a:off x="5797120" y="2267958"/>
            <a:ext cx="1494448" cy="2589458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12EA258-D0CA-B74B-A1AB-DC3BF5E88F57}"/>
              </a:ext>
            </a:extLst>
          </p:cNvPr>
          <p:cNvSpPr/>
          <p:nvPr/>
        </p:nvSpPr>
        <p:spPr bwMode="auto">
          <a:xfrm>
            <a:off x="7429592" y="2267957"/>
            <a:ext cx="1494448" cy="2589457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2800" b="1" i="0" u="none" strike="noStrike" cap="none" normalizeH="0" baseline="0">
              <a:ln>
                <a:noFill/>
              </a:ln>
              <a:solidFill>
                <a:srgbClr val="C69200"/>
              </a:solidFill>
              <a:effectLst/>
              <a:latin typeface="Tahoma" pitchFamily="34" charset="0"/>
            </a:endParaRPr>
          </a:p>
        </p:txBody>
      </p:sp>
      <p:cxnSp>
        <p:nvCxnSpPr>
          <p:cNvPr id="37" name="Straight Arrow Connector 36"/>
          <p:cNvCxnSpPr>
            <a:cxnSpLocks/>
            <a:stCxn id="4" idx="2"/>
            <a:endCxn id="5" idx="1"/>
          </p:cNvCxnSpPr>
          <p:nvPr/>
        </p:nvCxnSpPr>
        <p:spPr bwMode="auto">
          <a:xfrm>
            <a:off x="1677227" y="3024338"/>
            <a:ext cx="0" cy="637611"/>
          </a:xfrm>
          <a:prstGeom prst="straightConnector1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3116409" y="384483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708473" y="384483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02345" y="3844834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?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82692" y="3846779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/>
              <a:t>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C6F772-B72D-4BC5-9AD8-567E7E53F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54F80-A749-A31B-DC37-E6225D651FAD}"/>
              </a:ext>
            </a:extLst>
          </p:cNvPr>
          <p:cNvSpPr txBox="1"/>
          <p:nvPr/>
        </p:nvSpPr>
        <p:spPr>
          <a:xfrm>
            <a:off x="2177805" y="1853794"/>
            <a:ext cx="545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0" dirty="0">
                <a:solidFill>
                  <a:schemeClr val="tx1"/>
                </a:solidFill>
              </a:rPr>
              <a:t>HTTP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B89E75-27EF-F712-4AB4-19BBCF84846A}"/>
              </a:ext>
            </a:extLst>
          </p:cNvPr>
          <p:cNvSpPr txBox="1"/>
          <p:nvPr/>
        </p:nvSpPr>
        <p:spPr>
          <a:xfrm>
            <a:off x="33946" y="1582522"/>
            <a:ext cx="149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chemeClr val="tx1"/>
                </a:solidFill>
              </a:rPr>
              <a:t>Communication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13719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C77F7-B792-4074-8265-5F590A41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5C1D-9446-42FC-A25C-7375C51D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Pros and cons of this </a:t>
            </a:r>
            <a:r>
              <a:rPr lang="en-SG" dirty="0">
                <a:hlinkClick r:id="rId2" action="ppaction://hlinksldjump"/>
              </a:rPr>
              <a:t>decomposed design</a:t>
            </a:r>
            <a:r>
              <a:rPr lang="en-SG" dirty="0"/>
              <a:t> versus the </a:t>
            </a:r>
            <a:r>
              <a:rPr lang="en-SG" dirty="0">
                <a:hlinkClick r:id="rId3" action="ppaction://hlinksldjump"/>
              </a:rPr>
              <a:t>monolithic design</a:t>
            </a:r>
            <a:endParaRPr lang="en-SG" dirty="0"/>
          </a:p>
          <a:p>
            <a:pPr lvl="1"/>
            <a:r>
              <a:rPr lang="en-SG" dirty="0"/>
              <a:t>Hint: why do we use microservices instead of monoliths? Think of an enterprise that needs to change its business functions, processes, products/services from time to time.</a:t>
            </a:r>
          </a:p>
          <a:p>
            <a:pPr lvl="1"/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A2C0A-F2D0-4B73-AC07-290FAC5DB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226534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22" ma:contentTypeDescription="Create a new document." ma:contentTypeScope="" ma:versionID="42c2ad8d556055bae20c31edb15c7113">
  <xsd:schema xmlns:xsd="http://www.w3.org/2001/XMLSchema" xmlns:xs="http://www.w3.org/2001/XMLSchema" xmlns:p="http://schemas.microsoft.com/office/2006/metadata/properties" xmlns:ns1="http://schemas.microsoft.com/sharepoint/v3" xmlns:ns2="1b6a39ee-1380-4096-9882-8248104ba7f7" xmlns:ns3="4604cec2-e769-4190-9d56-5d48f74b6442" targetNamespace="http://schemas.microsoft.com/office/2006/metadata/properties" ma:root="true" ma:fieldsID="a9131ea6975c1b299e7ff181685267a6" ns1:_="" ns2:_="" ns3:_="">
    <xsd:import namespace="http://schemas.microsoft.com/sharepoint/v3"/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943aed9-ec56-40d8-95cb-c4327e5e8870}" ma:internalName="TaxCatchAll" ma:showField="CatchAllData" ma:web="4604cec2-e769-4190-9d56-5d48f74b64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  <_Flow_SignoffStatus xmlns="1b6a39ee-1380-4096-9882-8248104ba7f7" xsi:nil="true"/>
    <TaxCatchAll xmlns="4604cec2-e769-4190-9d56-5d48f74b6442" xsi:nil="true"/>
    <lcf76f155ced4ddcb4097134ff3c332f xmlns="1b6a39ee-1380-4096-9882-8248104ba7f7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61E023-F94A-4FD4-8DB2-CFB64D333A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9AD9D3-855E-4E99-A231-773ADB9BF132}">
  <ds:schemaRefs>
    <ds:schemaRef ds:uri="http://schemas.microsoft.com/office/2006/documentManagement/types"/>
    <ds:schemaRef ds:uri="http://purl.org/dc/terms/"/>
    <ds:schemaRef ds:uri="http://purl.org/dc/elements/1.1/"/>
    <ds:schemaRef ds:uri="4604cec2-e769-4190-9d56-5d48f74b6442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1b6a39ee-1380-4096-9882-8248104ba7f7"/>
    <ds:schemaRef ds:uri="http://purl.org/dc/dcmitype/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89D6F05C-9684-4995-B870-7FD8D17A975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e756f9c-e3e7-4810-90da-ea6bfb97c434}" enabled="1" method="Privileged" siteId="{c98a79ca-5a9a-4791-a243-f06afd67464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843</TotalTime>
  <Words>1139</Words>
  <Application>Microsoft Office PowerPoint</Application>
  <PresentationFormat>On-screen Show (4:3)</PresentationFormat>
  <Paragraphs>170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Tahoma</vt:lpstr>
      <vt:lpstr>Times New Roman</vt:lpstr>
      <vt:lpstr>Wingdings</vt:lpstr>
      <vt:lpstr>Blends</vt:lpstr>
      <vt:lpstr>Microservices Design Exercise</vt:lpstr>
      <vt:lpstr>Outline</vt:lpstr>
      <vt:lpstr>Business Requirements</vt:lpstr>
      <vt:lpstr>Sample overall scenarios in this bookstore</vt:lpstr>
      <vt:lpstr>Example: Monolithic Bookstore Application</vt:lpstr>
      <vt:lpstr>Example: Bookstore Monolith Decomposed</vt:lpstr>
      <vt:lpstr>Example: Microservice Interaction Diagram   – A customer browses books in the bookstore</vt:lpstr>
      <vt:lpstr>Technical Overview Diagram</vt:lpstr>
      <vt:lpstr>Discussion</vt:lpstr>
      <vt:lpstr>Discussion</vt:lpstr>
      <vt:lpstr>Choreography as an architectural design pattern</vt:lpstr>
      <vt:lpstr>Orchestration as an architectural design pattern</vt:lpstr>
      <vt:lpstr>Choreographic versus Orchestrated Patterns</vt:lpstr>
      <vt:lpstr>API 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claudia cheong</cp:lastModifiedBy>
  <cp:revision>53</cp:revision>
  <dcterms:created xsi:type="dcterms:W3CDTF">1601-01-01T00:00:00Z</dcterms:created>
  <dcterms:modified xsi:type="dcterms:W3CDTF">2025-02-21T00:24:18Z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Owner">
    <vt:lpwstr>venks@smu.edu.sg</vt:lpwstr>
  </property>
  <property fmtid="{D5CDD505-2E9C-101B-9397-08002B2CF9AE}" pid="5" name="MSIP_Label_1e756f9c-e3e7-4810-90da-ea6bfb97c434_SetDate">
    <vt:lpwstr>2019-01-13T09:00:28.7416011Z</vt:lpwstr>
  </property>
  <property fmtid="{D5CDD505-2E9C-101B-9397-08002B2CF9AE}" pid="6" name="MSIP_Label_1e756f9c-e3e7-4810-90da-ea6bfb97c434_Name">
    <vt:lpwstr>Unrestricted</vt:lpwstr>
  </property>
  <property fmtid="{D5CDD505-2E9C-101B-9397-08002B2CF9AE}" pid="7" name="MSIP_Label_1e756f9c-e3e7-4810-90da-ea6bfb97c434_Application">
    <vt:lpwstr>Microsoft Azure Information Protection</vt:lpwstr>
  </property>
  <property fmtid="{D5CDD505-2E9C-101B-9397-08002B2CF9AE}" pid="8" name="MSIP_Label_1e756f9c-e3e7-4810-90da-ea6bfb97c434_Extended_MSFT_Method">
    <vt:lpwstr>Manual</vt:lpwstr>
  </property>
  <property fmtid="{D5CDD505-2E9C-101B-9397-08002B2CF9AE}" pid="9" name="Sensitivity">
    <vt:lpwstr>Unrestricted</vt:lpwstr>
  </property>
  <property fmtid="{D5CDD505-2E9C-101B-9397-08002B2CF9AE}" pid="10" name="ContentTypeId">
    <vt:lpwstr>0x0101000C6AD1B51FFACD45B62528B91A79C429</vt:lpwstr>
  </property>
  <property fmtid="{D5CDD505-2E9C-101B-9397-08002B2CF9AE}" pid="11" name="MediaServiceImageTags">
    <vt:lpwstr/>
  </property>
</Properties>
</file>