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5"/>
  </p:notesMasterIdLst>
  <p:sldIdLst>
    <p:sldId id="319" r:id="rId5"/>
    <p:sldId id="368" r:id="rId6"/>
    <p:sldId id="470" r:id="rId7"/>
    <p:sldId id="471" r:id="rId8"/>
    <p:sldId id="395" r:id="rId9"/>
    <p:sldId id="411" r:id="rId10"/>
    <p:sldId id="466" r:id="rId11"/>
    <p:sldId id="467" r:id="rId12"/>
    <p:sldId id="468" r:id="rId13"/>
    <p:sldId id="4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FF"/>
    <a:srgbClr val="ADE5F9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70974-08AD-4DE5-4FBA-9332D06409AC}" v="61" dt="2021-02-18T06:16:30.910"/>
    <p1510:client id="{E4554186-A6BE-4283-8D96-43867DB55A74}" v="19" dt="2021-02-17T11:22:37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84" autoAdjust="0"/>
  </p:normalViewPr>
  <p:slideViewPr>
    <p:cSldViewPr showGuides="1">
      <p:cViewPr varScale="1">
        <p:scale>
          <a:sx n="53" d="100"/>
          <a:sy n="53" d="100"/>
        </p:scale>
        <p:origin x="1684" y="48"/>
      </p:cViewPr>
      <p:guideLst>
        <p:guide orient="horz"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7C1D344-50A1-4798-B980-67D8421F723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4542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docker compose command can specify which YAML configuration file to use by using -f option; e.g., docker compose –f </a:t>
            </a:r>
            <a:r>
              <a:rPr lang="en-SG" dirty="0" err="1"/>
              <a:t>any_yaml_file_name</a:t>
            </a:r>
            <a:r>
              <a:rPr lang="en-SG" dirty="0"/>
              <a:t> up</a:t>
            </a:r>
          </a:p>
          <a:p>
            <a:r>
              <a:rPr lang="en-SG" dirty="0"/>
              <a:t>Image source: https://www.docker.com/blog/containerized-python-development-part-2/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6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CD109C-1E68-4400-8CAC-2DF63CAB1280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974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1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Qs: in order to build and start running all of containers for the microservices,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* how many command prompt windows we need to open, and how many docker and python commands (e.g., “docker build”, “docker run”, "python book.py") we need to run?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* how many commands (e.g., “docker stop”, “docker rm”) we need to run to turn off/remove all the microservices?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So, better automation is needed to manage the builds/runs/executions of the containers for microservices.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876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easier deployment, each microservice is containerization. The builds/runs/executions of microservices are via docker commands.</a:t>
            </a:r>
          </a:p>
          <a:p>
            <a:r>
              <a:rPr lang="en-SG" dirty="0"/>
              <a:t>So, a better automation of the containerization process of all microservices should be able to deal with images and containers.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3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Questions to consider:</a:t>
            </a:r>
          </a:p>
          <a:p>
            <a:r>
              <a:rPr lang="en-SG" baseline="0" dirty="0"/>
              <a:t>- Will there be too many containers to manage?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- F</a:t>
            </a:r>
            <a:r>
              <a:rPr lang="en-SG" baseline="0" dirty="0"/>
              <a:t>or clients/service consumers, will there be t</a:t>
            </a:r>
            <a:r>
              <a:rPr lang="en-SG" dirty="0"/>
              <a:t>oo many URLs to remember, in order to invoke various</a:t>
            </a:r>
            <a:r>
              <a:rPr lang="en-SG" baseline="0" dirty="0"/>
              <a:t> instances of the microservices?</a:t>
            </a:r>
          </a:p>
          <a:p>
            <a:r>
              <a:rPr lang="en-SG" baseline="0" dirty="0"/>
              <a:t>We can use a container management tool, such as Docker Compose, together with API gateway/load balancer, to help alleviate the management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Beyond the course 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There are many other tools available for alleviating the container/service management problems from different aspects, e.g., NGINX, Kubernetes (k8s, https://kubernetes.io/) cf. https://www.nginx.com/blog/reduce-complexity-with-production-grade-kubernetes/  https://www.nginx.com/blog/how-do-i-choose-api-gateway-vs-ingress-controller-vs-service-mesh/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3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Image source: https://i.morioh.com/2020/01/18/1d54fa053d39.jpg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5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YAML syntaxes are beyond the quiz/exam scope, but within the course project scope as the project will require you to use </a:t>
            </a:r>
            <a:r>
              <a:rPr lang="en-SG" dirty="0" err="1"/>
              <a:t>yaml</a:t>
            </a:r>
            <a:r>
              <a:rPr lang="en-SG" dirty="0"/>
              <a:t> for docker compose.</a:t>
            </a:r>
          </a:p>
          <a:p>
            <a:r>
              <a:rPr lang="en-SG" dirty="0"/>
              <a:t>Cf. https://en.wikipedia.org/wiki/YAML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0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yaml</a:t>
            </a:r>
            <a:r>
              <a:rPr lang="en-US" dirty="0"/>
              <a:t> file specifies: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Which containers to run</a:t>
            </a:r>
            <a:r>
              <a:rPr lang="en-US" dirty="0"/>
              <a:t> (services).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Networking configurations</a:t>
            </a:r>
            <a:r>
              <a:rPr lang="en-US" dirty="0"/>
              <a:t> (how they communicate).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Volumes</a:t>
            </a:r>
            <a:r>
              <a:rPr lang="en-US" dirty="0"/>
              <a:t> (persistent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 variables</a:t>
            </a:r>
            <a:r>
              <a:rPr lang="en-US" dirty="0"/>
              <a:t> for each service.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9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8AE93741-C12C-40AC-90E2-0481BCF875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9CF624-BE01-47A0-B879-6EF54064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E9165EE0-62F2-483A-83D9-09FE8024A7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28A1C9-C49B-4A03-9FF6-8A9390A80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7070108F-6507-488E-9EEC-366B31F868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749084"/>
            <a:ext cx="8510587" cy="523220"/>
          </a:xfrm>
        </p:spPr>
        <p:txBody>
          <a:bodyPr/>
          <a:lstStyle/>
          <a:p>
            <a:pPr eaLnBrk="1" hangingPunct="1"/>
            <a:r>
              <a:rPr lang="en-SG" dirty="0"/>
              <a:t>Docker Compose</a:t>
            </a:r>
            <a:endParaRPr lang="en-GB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BD3D-CC24-48AA-977C-5C8AD44A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FB4F-EEFE-4FCE-9340-2111C3D6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common procedure</a:t>
            </a:r>
          </a:p>
          <a:p>
            <a:pPr lvl="1"/>
            <a:r>
              <a:rPr lang="en-GB" sz="2400" dirty="0"/>
              <a:t>Define a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sz="2400" dirty="0"/>
              <a:t> for each image to be built</a:t>
            </a:r>
          </a:p>
          <a:p>
            <a:pPr lvl="1"/>
            <a:r>
              <a:rPr lang="en-GB" sz="2400" dirty="0"/>
              <a:t>Define needed services in a YMAL configuration file 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r>
              <a:rPr lang="en-GB" sz="2400" dirty="0">
                <a:cs typeface="Courier New" panose="02070309020205020404" pitchFamily="49" charset="0"/>
              </a:rPr>
              <a:t> or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r>
              <a:rPr lang="en-GB" sz="2400" b="1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2400" dirty="0"/>
              <a:t>Run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</a:t>
            </a:r>
            <a:r>
              <a:rPr lang="en-GB" sz="2400" dirty="0"/>
              <a:t> (or other suitable options)</a:t>
            </a:r>
            <a:endParaRPr lang="en-SG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16160E7-277F-4CC4-86B7-79F5D2470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" b="2888"/>
          <a:stretch/>
        </p:blipFill>
        <p:spPr>
          <a:xfrm>
            <a:off x="0" y="2911094"/>
            <a:ext cx="9143999" cy="34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5791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Objectives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US" altLang="en-US" dirty="0"/>
              <a:t>Understand the need of </a:t>
            </a:r>
            <a:r>
              <a:rPr lang="en-US" altLang="en-US" b="1" dirty="0"/>
              <a:t>container management</a:t>
            </a:r>
            <a:r>
              <a:rPr lang="en-US" altLang="en-US" dirty="0"/>
              <a:t> in the context of microservices architecture</a:t>
            </a:r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b="1" dirty="0"/>
              <a:t>Docker Compose</a:t>
            </a:r>
            <a:r>
              <a:rPr lang="en-US" altLang="en-US" dirty="0"/>
              <a:t> to manage multiple containers</a:t>
            </a:r>
          </a:p>
          <a:p>
            <a:pPr eaLnBrk="1" hangingPunct="1"/>
            <a:endParaRPr lang="en-US" altLang="en-US" sz="26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Topics</a:t>
            </a:r>
          </a:p>
          <a:p>
            <a:pPr eaLnBrk="1" hangingPunct="1"/>
            <a:r>
              <a:rPr lang="en-US" altLang="en-US" sz="2600" dirty="0"/>
              <a:t>Docker Compose</a:t>
            </a:r>
          </a:p>
          <a:p>
            <a:pPr lvl="1"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483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1"/>
    </mc:Choice>
    <mc:Fallback xmlns="">
      <p:transition spd="slow" advTm="337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2909" y="5134127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26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1556763" y="3787188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>
                <a:solidFill>
                  <a:schemeClr val="tx1"/>
                </a:solidFill>
              </a:rPr>
              <a:t>Browse books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5700104" y="236463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Book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51C108-906D-1343-A87B-2F68C0811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2840" y="2531297"/>
            <a:ext cx="1634990" cy="16060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7ADC99-A58F-5340-B94A-AD493A90F8F7}"/>
              </a:ext>
            </a:extLst>
          </p:cNvPr>
          <p:cNvSpPr txBox="1"/>
          <p:nvPr/>
        </p:nvSpPr>
        <p:spPr>
          <a:xfrm>
            <a:off x="3091143" y="2572211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1. Get all books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65C397-0F55-6846-B066-956BCA03DB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1363" y="2763286"/>
            <a:ext cx="1605878" cy="16178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73F6EF-199A-5242-A5FD-D1318A1C042A}"/>
              </a:ext>
            </a:extLst>
          </p:cNvPr>
          <p:cNvSpPr txBox="1"/>
          <p:nvPr/>
        </p:nvSpPr>
        <p:spPr>
          <a:xfrm>
            <a:off x="5022197" y="3398876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2. Return a list of books</a:t>
            </a:r>
            <a:endParaRPr lang="en-GB" sz="1400" b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A5ACA9-1A56-1B4F-A66E-0FAF21613A29}"/>
              </a:ext>
            </a:extLst>
          </p:cNvPr>
          <p:cNvGrpSpPr/>
          <p:nvPr/>
        </p:nvGrpSpPr>
        <p:grpSpPr>
          <a:xfrm>
            <a:off x="6874889" y="5108822"/>
            <a:ext cx="2057974" cy="1205167"/>
            <a:chOff x="6874889" y="5108822"/>
            <a:chExt cx="2057974" cy="12051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CB239C-78C4-574D-89F2-C5960FC648B6}"/>
                </a:ext>
              </a:extLst>
            </p:cNvPr>
            <p:cNvSpPr/>
            <p:nvPr/>
          </p:nvSpPr>
          <p:spPr bwMode="auto">
            <a:xfrm>
              <a:off x="6874889" y="5108822"/>
              <a:ext cx="2057974" cy="1205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>
                  <a:solidFill>
                    <a:schemeClr val="tx1"/>
                  </a:solidFill>
                </a:rPr>
                <a:t>Legend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BEB545-A6CD-2144-8F44-618549E331C0}"/>
                </a:ext>
              </a:extLst>
            </p:cNvPr>
            <p:cNvSpPr/>
            <p:nvPr/>
          </p:nvSpPr>
          <p:spPr bwMode="auto">
            <a:xfrm>
              <a:off x="6919304" y="5915799"/>
              <a:ext cx="330861" cy="27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208842-0CB5-614B-8D02-E67A611BAC73}"/>
                </a:ext>
              </a:extLst>
            </p:cNvPr>
            <p:cNvSpPr/>
            <p:nvPr/>
          </p:nvSpPr>
          <p:spPr bwMode="auto">
            <a:xfrm>
              <a:off x="6919304" y="5554181"/>
              <a:ext cx="330861" cy="27913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EA07A6-7C88-A54E-AD56-CB8D76993C99}"/>
                </a:ext>
              </a:extLst>
            </p:cNvPr>
            <p:cNvSpPr/>
            <p:nvPr/>
          </p:nvSpPr>
          <p:spPr bwMode="auto">
            <a:xfrm>
              <a:off x="7294149" y="5554181"/>
              <a:ext cx="1237666" cy="3044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Micro-service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4403FA-4B98-F244-B825-175B6EF8C599}"/>
                </a:ext>
              </a:extLst>
            </p:cNvPr>
            <p:cNvSpPr/>
            <p:nvPr/>
          </p:nvSpPr>
          <p:spPr bwMode="auto">
            <a:xfrm>
              <a:off x="7294149" y="5880706"/>
              <a:ext cx="1510126" cy="2941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External 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6F14D0FE-A902-8F46-8238-14C37356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7" y="79716"/>
            <a:ext cx="8721725" cy="830997"/>
          </a:xfrm>
        </p:spPr>
        <p:txBody>
          <a:bodyPr/>
          <a:lstStyle/>
          <a:p>
            <a:r>
              <a:rPr lang="en-US" sz="2400" dirty="0"/>
              <a:t>Example: Microservice Interaction Diagram </a:t>
            </a:r>
            <a:br>
              <a:rPr lang="en-US" sz="2400" dirty="0"/>
            </a:br>
            <a:r>
              <a:rPr lang="en-US" sz="2400" dirty="0"/>
              <a:t>	– </a:t>
            </a:r>
            <a:r>
              <a:rPr lang="en-SG" sz="2400" dirty="0"/>
              <a:t>Browse books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14894-BADB-43AC-AE69-F64619DA6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49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1645" y="5718452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1579506" y="279086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tx1"/>
                </a:solidFill>
              </a:rPr>
              <a:t>Place an Order</a:t>
            </a:r>
            <a:endParaRPr kumimoji="0" lang="en-SG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1AD066-F2E8-E245-BDD6-836526F833C0}"/>
              </a:ext>
            </a:extLst>
          </p:cNvPr>
          <p:cNvSpPr/>
          <p:nvPr/>
        </p:nvSpPr>
        <p:spPr bwMode="auto">
          <a:xfrm>
            <a:off x="7063164" y="847130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Shipping Record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CBA229-464E-7B49-8B12-C24321A58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7" y="1016059"/>
            <a:ext cx="4264457" cy="17945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FA57A-B137-3446-9A49-C180729632E5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3454645"/>
            <a:ext cx="0" cy="1462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Flowchart: Alternate Process 20">
            <a:extLst>
              <a:ext uri="{FF2B5EF4-FFF2-40B4-BE49-F238E27FC236}">
                <a16:creationId xmlns:a16="http://schemas.microsoft.com/office/drawing/2014/main" id="{AF833BC8-906E-0E4F-A602-9A3CEB9D6FA9}"/>
              </a:ext>
            </a:extLst>
          </p:cNvPr>
          <p:cNvSpPr/>
          <p:nvPr/>
        </p:nvSpPr>
        <p:spPr bwMode="auto">
          <a:xfrm>
            <a:off x="805445" y="4901527"/>
            <a:ext cx="287655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b="0" u="sng">
                <a:solidFill>
                  <a:schemeClr val="tx1"/>
                </a:solidFill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 b="0">
                <a:solidFill>
                  <a:schemeClr val="tx1"/>
                </a:solidFill>
              </a:rPr>
              <a:t>Place an order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1EE8F-B816-2745-893D-4C72577CF88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0055" y="3415014"/>
            <a:ext cx="8699" cy="14865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082909-F45A-2442-987F-8EB66231D3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8706" y="1274222"/>
            <a:ext cx="4235653" cy="16350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716EFE-E63F-7943-AF4A-9383D51FC1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6" y="3005950"/>
            <a:ext cx="4264458" cy="57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7E05D-A30E-774B-AB2A-5B03EF27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6" y="25056"/>
            <a:ext cx="8661624" cy="707886"/>
          </a:xfrm>
        </p:spPr>
        <p:txBody>
          <a:bodyPr/>
          <a:lstStyle/>
          <a:p>
            <a:r>
              <a:rPr lang="en-US" sz="2000" dirty="0"/>
              <a:t>Example: Microservice Interaction Diagram</a:t>
            </a:r>
            <a:br>
              <a:rPr lang="en-SG" sz="2000" dirty="0"/>
            </a:br>
            <a:r>
              <a:rPr lang="en-SG" sz="2000" dirty="0"/>
              <a:t>          – Place an order</a:t>
            </a:r>
            <a:endParaRPr lang="en-US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ABF8C-503D-A84F-9C36-05618E022CF5}"/>
              </a:ext>
            </a:extLst>
          </p:cNvPr>
          <p:cNvSpPr/>
          <p:nvPr/>
        </p:nvSpPr>
        <p:spPr bwMode="auto">
          <a:xfrm>
            <a:off x="7063164" y="2815258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Activity Log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6E035-EFF3-024B-BEC6-F3AFCA7C144B}"/>
              </a:ext>
            </a:extLst>
          </p:cNvPr>
          <p:cNvSpPr/>
          <p:nvPr/>
        </p:nvSpPr>
        <p:spPr bwMode="auto">
          <a:xfrm>
            <a:off x="7063164" y="4745782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Error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D0F26A-3B79-314F-B881-0ECC2DB6C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98706" y="3239701"/>
            <a:ext cx="4264458" cy="16774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3681995" y="989523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Order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 bwMode="auto">
          <a:xfrm flipH="1">
            <a:off x="2362200" y="1599123"/>
            <a:ext cx="1929395" cy="12023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C1AE5D-9BDF-4C38-8559-2F635A5C55E9}"/>
              </a:ext>
            </a:extLst>
          </p:cNvPr>
          <p:cNvSpPr txBox="1"/>
          <p:nvPr/>
        </p:nvSpPr>
        <p:spPr>
          <a:xfrm>
            <a:off x="466968" y="3657600"/>
            <a:ext cx="1636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1. Send the order information</a:t>
            </a:r>
          </a:p>
          <a:p>
            <a:r>
              <a:rPr lang="en-SG" dirty="0"/>
              <a:t>{cart items}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7CABC-06FE-4D4A-9C3F-ACEA4DB13170}"/>
              </a:ext>
            </a:extLst>
          </p:cNvPr>
          <p:cNvSpPr txBox="1"/>
          <p:nvPr/>
        </p:nvSpPr>
        <p:spPr>
          <a:xfrm>
            <a:off x="2321896" y="3703974"/>
            <a:ext cx="128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7. Return the created order and shipping record and/or error</a:t>
            </a:r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83AAF7-42AD-4375-8A6B-33FC7813407E}"/>
              </a:ext>
            </a:extLst>
          </p:cNvPr>
          <p:cNvSpPr txBox="1"/>
          <p:nvPr/>
        </p:nvSpPr>
        <p:spPr>
          <a:xfrm>
            <a:off x="4907122" y="790027"/>
            <a:ext cx="1773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5. Send the newly created order</a:t>
            </a:r>
          </a:p>
          <a:p>
            <a:r>
              <a:rPr lang="en-SG" dirty="0"/>
              <a:t>{ order 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2EA53E-22A1-4C97-8A23-45991BA34DF7}"/>
              </a:ext>
            </a:extLst>
          </p:cNvPr>
          <p:cNvSpPr txBox="1"/>
          <p:nvPr/>
        </p:nvSpPr>
        <p:spPr>
          <a:xfrm>
            <a:off x="4430075" y="4465398"/>
            <a:ext cx="181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 dirty="0">
                <a:solidFill>
                  <a:srgbClr val="0070C0"/>
                </a:solidFill>
              </a:rPr>
              <a:t>3. or 6. If error from any service, activate the error handler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E1E25-1390-428A-BA72-2ED448912F9C}"/>
              </a:ext>
            </a:extLst>
          </p:cNvPr>
          <p:cNvSpPr txBox="1"/>
          <p:nvPr/>
        </p:nvSpPr>
        <p:spPr>
          <a:xfrm>
            <a:off x="4707286" y="2984210"/>
            <a:ext cx="181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4. Send the order activity for recording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2FEDE-978E-4BBF-9E4D-FAA60EFA0AB9}"/>
              </a:ext>
            </a:extLst>
          </p:cNvPr>
          <p:cNvSpPr txBox="1"/>
          <p:nvPr/>
        </p:nvSpPr>
        <p:spPr>
          <a:xfrm>
            <a:off x="6108699" y="1637666"/>
            <a:ext cx="22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6. Return the created shipping record or error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976E7A-9EF4-47C4-BA18-8D292AE88846}"/>
              </a:ext>
            </a:extLst>
          </p:cNvPr>
          <p:cNvSpPr txBox="1"/>
          <p:nvPr/>
        </p:nvSpPr>
        <p:spPr>
          <a:xfrm>
            <a:off x="2332845" y="1187720"/>
            <a:ext cx="1773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2. Send the order information</a:t>
            </a:r>
          </a:p>
          <a:p>
            <a:r>
              <a:rPr lang="en-SG" dirty="0"/>
              <a:t>{cart items}</a:t>
            </a:r>
          </a:p>
          <a:p>
            <a:r>
              <a:rPr lang="en-SG" dirty="0"/>
              <a:t>3. Return the newly created order</a:t>
            </a:r>
          </a:p>
          <a:p>
            <a:r>
              <a:rPr lang="en-SG" dirty="0"/>
              <a:t>{ order }</a:t>
            </a:r>
          </a:p>
        </p:txBody>
      </p:sp>
      <p:pic>
        <p:nvPicPr>
          <p:cNvPr id="32" name="Picture 2" descr="https://www.rabbitmq.com/img/tutorials/producer.png">
            <a:extLst>
              <a:ext uri="{FF2B5EF4-FFF2-40B4-BE49-F238E27FC236}">
                <a16:creationId xmlns:a16="http://schemas.microsoft.com/office/drawing/2014/main" id="{54C91FA8-9A0A-46C4-922E-F81D0E90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29" y="5839391"/>
            <a:ext cx="508925" cy="3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8F6D71-7354-4636-9984-B0F09A913BCD}"/>
              </a:ext>
            </a:extLst>
          </p:cNvPr>
          <p:cNvSpPr txBox="1"/>
          <p:nvPr/>
        </p:nvSpPr>
        <p:spPr>
          <a:xfrm>
            <a:off x="4866285" y="5824218"/>
            <a:ext cx="34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Producer/sender of request data</a:t>
            </a:r>
          </a:p>
        </p:txBody>
      </p:sp>
      <p:pic>
        <p:nvPicPr>
          <p:cNvPr id="34" name="Picture 33" descr="https://www.rabbitmq.com/img/tutorials/consumer.png">
            <a:extLst>
              <a:ext uri="{FF2B5EF4-FFF2-40B4-BE49-F238E27FC236}">
                <a16:creationId xmlns:a16="http://schemas.microsoft.com/office/drawing/2014/main" id="{B63058F2-9D02-4D5C-9E7D-1D7655F3F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19" y="6257242"/>
            <a:ext cx="495367" cy="3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5A672F-2BC9-45D2-A2BE-1B55E38EBA85}"/>
              </a:ext>
            </a:extLst>
          </p:cNvPr>
          <p:cNvSpPr txBox="1"/>
          <p:nvPr/>
        </p:nvSpPr>
        <p:spPr>
          <a:xfrm>
            <a:off x="4853316" y="6167803"/>
            <a:ext cx="372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Consumer/receiver of request data</a:t>
            </a:r>
          </a:p>
        </p:txBody>
      </p:sp>
      <p:pic>
        <p:nvPicPr>
          <p:cNvPr id="42" name="Picture 2" descr="https://www.rabbitmq.com/img/tutorials/producer.png">
            <a:extLst>
              <a:ext uri="{FF2B5EF4-FFF2-40B4-BE49-F238E27FC236}">
                <a16:creationId xmlns:a16="http://schemas.microsoft.com/office/drawing/2014/main" id="{0A3808C3-CA97-48EE-8DA2-631DD637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3" y="315181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s://www.rabbitmq.com/img/tutorials/consumer.png">
            <a:extLst>
              <a:ext uri="{FF2B5EF4-FFF2-40B4-BE49-F238E27FC236}">
                <a16:creationId xmlns:a16="http://schemas.microsoft.com/office/drawing/2014/main" id="{661425C5-708E-41AD-BDB8-BA3A7984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" y="265179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rabbitmq.com/img/tutorials/producer.png">
            <a:extLst>
              <a:ext uri="{FF2B5EF4-FFF2-40B4-BE49-F238E27FC236}">
                <a16:creationId xmlns:a16="http://schemas.microsoft.com/office/drawing/2014/main" id="{EF3B12EE-3CAF-4B33-80E3-D8BA0025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72" y="543147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https://www.rabbitmq.com/img/tutorials/consumer.png">
            <a:extLst>
              <a:ext uri="{FF2B5EF4-FFF2-40B4-BE49-F238E27FC236}">
                <a16:creationId xmlns:a16="http://schemas.microsoft.com/office/drawing/2014/main" id="{E3BDFF20-BC3F-426E-9AC0-5F625348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62" y="82348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www.rabbitmq.com/img/tutorials/consumer.png">
            <a:extLst>
              <a:ext uri="{FF2B5EF4-FFF2-40B4-BE49-F238E27FC236}">
                <a16:creationId xmlns:a16="http://schemas.microsoft.com/office/drawing/2014/main" id="{60A3EAD2-44CD-4543-9B2A-F46DD33D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96370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www.rabbitmq.com/img/tutorials/consumer.png">
            <a:extLst>
              <a:ext uri="{FF2B5EF4-FFF2-40B4-BE49-F238E27FC236}">
                <a16:creationId xmlns:a16="http://schemas.microsoft.com/office/drawing/2014/main" id="{F85B4E01-94F6-4920-849A-CE424E55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38" y="2908922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ttps://www.rabbitmq.com/img/tutorials/consumer.png">
            <a:extLst>
              <a:ext uri="{FF2B5EF4-FFF2-40B4-BE49-F238E27FC236}">
                <a16:creationId xmlns:a16="http://schemas.microsoft.com/office/drawing/2014/main" id="{4DD90375-C0CA-4C66-B8A6-6EB4262D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480769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437AB-7ACE-465C-885E-683FF7AF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9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Docker Containerization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5638800"/>
            <a:ext cx="8704262" cy="762000"/>
          </a:xfrm>
        </p:spPr>
        <p:txBody>
          <a:bodyPr>
            <a:normAutofit fontScale="92500" lnSpcReduction="20000"/>
          </a:bodyPr>
          <a:lstStyle/>
          <a:p>
            <a:r>
              <a:rPr lang="en-SG" b="1" dirty="0" err="1"/>
              <a:t>Dockerfile</a:t>
            </a:r>
            <a:r>
              <a:rPr lang="en-SG" dirty="0"/>
              <a:t> contains the instructions for Docker to build an image (FROM, COPY, RUN, etc.)</a:t>
            </a:r>
          </a:p>
        </p:txBody>
      </p:sp>
      <p:pic>
        <p:nvPicPr>
          <p:cNvPr id="5" name="Picture 4" descr="Docker containerization process picture: &#10;from a Dockerfile, use 'docker build', to produce a docker image; then use 'docker run' to produce and run docker container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17009"/>
            <a:ext cx="5636684" cy="4227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9740" y="6391486"/>
            <a:ext cx="3320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Source: https://cultivatehq.com/posts/docker/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252346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b="0" dirty="0" err="1">
                <a:solidFill>
                  <a:schemeClr val="tx1"/>
                </a:solidFill>
              </a:rPr>
              <a:t>Microservice</a:t>
            </a:r>
            <a:r>
              <a:rPr lang="en-SG" sz="1800" b="0" dirty="0">
                <a:solidFill>
                  <a:schemeClr val="tx1"/>
                </a:solidFill>
              </a:rPr>
              <a:t> code: book.py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b="0" dirty="0">
                <a:solidFill>
                  <a:schemeClr val="tx1"/>
                </a:solidFill>
              </a:rPr>
              <a:t>Python and needed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b="0" dirty="0">
                <a:solidFill>
                  <a:schemeClr val="tx1"/>
                </a:solidFill>
              </a:rPr>
              <a:t>Right DB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b="0" dirty="0">
                <a:solidFill>
                  <a:schemeClr val="tx1"/>
                </a:solidFill>
              </a:rPr>
              <a:t>…</a:t>
            </a:r>
            <a:endParaRPr lang="en-GB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98AC2-279F-4FDC-9D44-CA0B0AE53B4E}"/>
              </a:ext>
            </a:extLst>
          </p:cNvPr>
          <p:cNvSpPr/>
          <p:nvPr/>
        </p:nvSpPr>
        <p:spPr>
          <a:xfrm>
            <a:off x="4572000" y="752380"/>
            <a:ext cx="3810001" cy="4734019"/>
          </a:xfrm>
          <a:prstGeom prst="rect">
            <a:avLst/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algn="ctr"/>
            <a:r>
              <a:rPr lang="en-SG" sz="2400" dirty="0">
                <a:solidFill>
                  <a:srgbClr val="0000CC"/>
                </a:solidFill>
              </a:rPr>
              <a:t>Better Automation?</a:t>
            </a:r>
          </a:p>
        </p:txBody>
      </p:sp>
    </p:spTree>
    <p:extLst>
      <p:ext uri="{BB962C8B-B14F-4D97-AF65-F5344CB8AC3E}">
        <p14:creationId xmlns:p14="http://schemas.microsoft.com/office/powerpoint/2010/main" val="395135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36200"/>
            <a:ext cx="8721725" cy="430887"/>
          </a:xfrm>
        </p:spPr>
        <p:txBody>
          <a:bodyPr/>
          <a:lstStyle/>
          <a:p>
            <a:r>
              <a:rPr lang="en-SG" sz="2200" dirty="0"/>
              <a:t>Running the Book Microservice in Multiple Containers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1125" y="5334000"/>
            <a:ext cx="8263150" cy="805307"/>
          </a:xfrm>
          <a:prstGeom prst="rect">
            <a:avLst/>
          </a:prstGeom>
          <a:solidFill>
            <a:srgbClr val="ADE5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Host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2000" b="0" dirty="0">
                <a:solidFill>
                  <a:schemeClr val="tx1"/>
                </a:solidFill>
              </a:rPr>
              <a:t>(e.g., a Windows OS)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36493" y="4130969"/>
            <a:ext cx="4367782" cy="92253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45720" rIns="91440" bIns="45720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algn="ctr"/>
            <a:r>
              <a:rPr lang="en-SG" sz="12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mapping localhost:6000 to 172.17.0.2:5000</a:t>
            </a:r>
          </a:p>
          <a:p>
            <a:pPr algn="ctr"/>
            <a:r>
              <a:rPr lang="en-SG" sz="12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mapping localhost:6100 to 172.17.0.3:5000</a:t>
            </a:r>
          </a:p>
          <a:p>
            <a:pPr algn="ctr"/>
            <a:r>
              <a:rPr lang="en-SG" sz="1400" b="0" dirty="0">
                <a:solidFill>
                  <a:schemeClr val="tx1"/>
                </a:solidFill>
              </a:rPr>
              <a:t>……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65379" y="2268647"/>
            <a:ext cx="1206125" cy="1608543"/>
            <a:chOff x="3611294" y="1840651"/>
            <a:chExt cx="1206125" cy="1608543"/>
          </a:xfrm>
        </p:grpSpPr>
        <p:sp>
          <p:nvSpPr>
            <p:cNvPr id="14" name="TextBox 13"/>
            <p:cNvSpPr txBox="1"/>
            <p:nvPr/>
          </p:nvSpPr>
          <p:spPr>
            <a:xfrm>
              <a:off x="3611294" y="1840651"/>
              <a:ext cx="1206125" cy="16085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container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02236" y="2307508"/>
              <a:ext cx="811169" cy="425199"/>
            </a:xfrm>
            <a:prstGeom prst="rect">
              <a:avLst/>
            </a:prstGeom>
            <a:solidFill>
              <a:srgbClr val="ADE5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 sz="1800" b="0" dirty="0">
                  <a:solidFill>
                    <a:schemeClr val="tx1"/>
                  </a:solidFill>
                  <a:latin typeface="Tahoma" pitchFamily="34" charset="0"/>
                </a:rPr>
                <a:t>Book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02235" y="2778383"/>
              <a:ext cx="811169" cy="424983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en-SG" sz="1800" b="0" dirty="0">
                  <a:solidFill>
                    <a:schemeClr val="tx1"/>
                  </a:solidFill>
                </a:rPr>
                <a:t>Libs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43643" y="2268647"/>
            <a:ext cx="1206125" cy="1608543"/>
            <a:chOff x="5089558" y="1840651"/>
            <a:chExt cx="1206125" cy="1608543"/>
          </a:xfrm>
        </p:grpSpPr>
        <p:sp>
          <p:nvSpPr>
            <p:cNvPr id="18" name="TextBox 17"/>
            <p:cNvSpPr txBox="1"/>
            <p:nvPr/>
          </p:nvSpPr>
          <p:spPr>
            <a:xfrm>
              <a:off x="5089558" y="1840651"/>
              <a:ext cx="1206125" cy="16085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container 2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280500" y="2307508"/>
              <a:ext cx="811169" cy="425199"/>
            </a:xfrm>
            <a:prstGeom prst="rect">
              <a:avLst/>
            </a:prstGeom>
            <a:solidFill>
              <a:srgbClr val="ADE5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 sz="1800" b="0" dirty="0">
                  <a:solidFill>
                    <a:schemeClr val="tx1"/>
                  </a:solidFill>
                  <a:latin typeface="Tahoma" pitchFamily="34" charset="0"/>
                </a:rPr>
                <a:t>Book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80499" y="2778383"/>
              <a:ext cx="811169" cy="424983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en-SG" sz="1800" b="0" dirty="0">
                  <a:solidFill>
                    <a:schemeClr val="tx1"/>
                  </a:solidFill>
                </a:rPr>
                <a:t>Libs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78811" y="3841386"/>
            <a:ext cx="811170" cy="1206608"/>
            <a:chOff x="930962" y="3515125"/>
            <a:chExt cx="811170" cy="89585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930963" y="3515125"/>
              <a:ext cx="811169" cy="425199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MySQL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30962" y="3986000"/>
              <a:ext cx="811169" cy="424983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en-SG" sz="1600" b="0" dirty="0" err="1">
                  <a:solidFill>
                    <a:schemeClr val="tx1"/>
                  </a:solidFill>
                </a:rPr>
                <a:t>WampServer</a:t>
              </a:r>
              <a:endParaRPr lang="en-SG" sz="16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94261" y="2851312"/>
            <a:ext cx="1388136" cy="2196682"/>
            <a:chOff x="2039448" y="2496890"/>
            <a:chExt cx="1388136" cy="191859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039448" y="2496890"/>
              <a:ext cx="1388136" cy="1918598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CMD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docker</a:t>
              </a:r>
              <a:r>
                <a:rPr kumimoji="0" lang="en-SG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build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6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600" b="0" dirty="0">
                  <a:solidFill>
                    <a:schemeClr val="tx1"/>
                  </a:solidFill>
                  <a:latin typeface="Tahoma" pitchFamily="34" charset="0"/>
                </a:rPr>
                <a:t> pull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6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600" b="0" dirty="0">
                  <a:solidFill>
                    <a:schemeClr val="tx1"/>
                  </a:solidFill>
                  <a:latin typeface="Tahoma" pitchFamily="34" charset="0"/>
                </a:rPr>
                <a:t> run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docker</a:t>
              </a:r>
              <a:r>
                <a:rPr kumimoji="0" lang="en-SG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</a:t>
              </a:r>
              <a:r>
                <a:rPr kumimoji="0" lang="en-SG" sz="1600" b="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rm</a:t>
              </a:r>
              <a:endParaRPr kumimoji="0" lang="en-SG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600" b="0" baseline="0" dirty="0">
                  <a:solidFill>
                    <a:schemeClr val="tx1"/>
                  </a:solidFill>
                  <a:latin typeface="Tahoma" pitchFamily="34" charset="0"/>
                </a:rPr>
                <a:t>…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aseline="0" dirty="0">
                  <a:solidFill>
                    <a:schemeClr val="tx1"/>
                  </a:solidFill>
                  <a:latin typeface="Tahoma" pitchFamily="34" charset="0"/>
                </a:rPr>
                <a:t>Docker Client</a:t>
              </a:r>
              <a:endParaRPr kumimoji="0" lang="en-SG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26" name="Picture 2" descr="Command prompt icon (windows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090" y="25213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urved Connector 27"/>
          <p:cNvCxnSpPr>
            <a:stCxn id="8" idx="2"/>
            <a:endCxn id="18" idx="2"/>
          </p:cNvCxnSpPr>
          <p:nvPr/>
        </p:nvCxnSpPr>
        <p:spPr bwMode="auto">
          <a:xfrm rot="5400000">
            <a:off x="7320374" y="3103523"/>
            <a:ext cx="12700" cy="1547335"/>
          </a:xfrm>
          <a:prstGeom prst="curvedConnector3">
            <a:avLst>
              <a:gd name="adj1" fmla="val 194996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Curved Connector 28"/>
          <p:cNvCxnSpPr>
            <a:stCxn id="6" idx="2"/>
            <a:endCxn id="25" idx="2"/>
          </p:cNvCxnSpPr>
          <p:nvPr/>
        </p:nvCxnSpPr>
        <p:spPr bwMode="auto">
          <a:xfrm rot="5400000" flipH="1">
            <a:off x="5051600" y="3484724"/>
            <a:ext cx="5513" cy="3132055"/>
          </a:xfrm>
          <a:prstGeom prst="curvedConnector3">
            <a:avLst>
              <a:gd name="adj1" fmla="val -522827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0" name="Curved Connector 29"/>
          <p:cNvCxnSpPr>
            <a:stCxn id="8" idx="2"/>
            <a:endCxn id="14" idx="2"/>
          </p:cNvCxnSpPr>
          <p:nvPr/>
        </p:nvCxnSpPr>
        <p:spPr bwMode="auto">
          <a:xfrm rot="5400000">
            <a:off x="6581242" y="2364391"/>
            <a:ext cx="12700" cy="3025599"/>
          </a:xfrm>
          <a:prstGeom prst="curvedConnector3">
            <a:avLst>
              <a:gd name="adj1" fmla="val 224998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Curved Connector 31"/>
          <p:cNvCxnSpPr>
            <a:stCxn id="6" idx="2"/>
            <a:endCxn id="23" idx="2"/>
          </p:cNvCxnSpPr>
          <p:nvPr/>
        </p:nvCxnSpPr>
        <p:spPr bwMode="auto">
          <a:xfrm rot="5400000" flipH="1">
            <a:off x="4399633" y="2832757"/>
            <a:ext cx="5513" cy="4435988"/>
          </a:xfrm>
          <a:prstGeom prst="curvedConnector3">
            <a:avLst>
              <a:gd name="adj1" fmla="val -582929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9273" y="2263527"/>
            <a:ext cx="233089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SG" sz="18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http://localhost:6000</a:t>
            </a:r>
            <a:endParaRPr lang="en-SG" sz="1800" b="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1125" y="3841386"/>
            <a:ext cx="1020133" cy="1206608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600" b="0" dirty="0">
                <a:solidFill>
                  <a:schemeClr val="tx1"/>
                </a:solidFill>
              </a:rPr>
              <a:t>Client (e.g., a Web browser)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191" y="2629563"/>
            <a:ext cx="233089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SG" sz="18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http://localhost:6100</a:t>
            </a:r>
            <a:endParaRPr lang="en-SG" sz="1800" b="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>
            <a:stCxn id="6" idx="2"/>
            <a:endCxn id="36" idx="2"/>
          </p:cNvCxnSpPr>
          <p:nvPr/>
        </p:nvCxnSpPr>
        <p:spPr bwMode="auto">
          <a:xfrm rot="5400000" flipH="1">
            <a:off x="3833031" y="2266155"/>
            <a:ext cx="5513" cy="5569192"/>
          </a:xfrm>
          <a:prstGeom prst="curvedConnector3">
            <a:avLst>
              <a:gd name="adj1" fmla="val -567409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7421907" y="2268647"/>
            <a:ext cx="1344268" cy="1608543"/>
            <a:chOff x="7339764" y="1716671"/>
            <a:chExt cx="1344268" cy="1608543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39764" y="1716671"/>
              <a:ext cx="1344268" cy="1608543"/>
            </a:xfrm>
            <a:prstGeom prst="roundRect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b"/>
            <a:lstStyle/>
            <a:p>
              <a:pPr algn="ctr"/>
              <a:r>
                <a:rPr lang="en-SG" sz="1800" b="0" dirty="0">
                  <a:solidFill>
                    <a:schemeClr val="tx1"/>
                  </a:solidFill>
                  <a:latin typeface="Tahoma" pitchFamily="34" charset="0"/>
                </a:rPr>
                <a:t>Images </a:t>
              </a:r>
            </a:p>
          </p:txBody>
        </p:sp>
        <p:pic>
          <p:nvPicPr>
            <p:cNvPr id="10" name="Picture 9" descr="Python logo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242" y="2342501"/>
              <a:ext cx="490802" cy="4908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011898" y="2352289"/>
              <a:ext cx="5584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b="0" dirty="0">
                  <a:solidFill>
                    <a:schemeClr val="tx1"/>
                  </a:solidFill>
                </a:rPr>
                <a:t>libs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98041" y="1899225"/>
              <a:ext cx="1078630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SG" sz="2000" b="0" dirty="0">
                  <a:solidFill>
                    <a:schemeClr val="tx1"/>
                  </a:solidFill>
                </a:rPr>
                <a:t>book.py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09726" y="916238"/>
            <a:ext cx="776605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1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docker run </a:t>
            </a:r>
            <a:r>
              <a:rPr lang="en-SG" sz="14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-p 6000:5000</a:t>
            </a:r>
            <a:r>
              <a:rPr lang="en-SG" sz="1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-e &lt;url_to_db@</a:t>
            </a:r>
            <a:r>
              <a:rPr lang="en-SG" sz="14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host.docker.internal</a:t>
            </a:r>
            <a:r>
              <a:rPr lang="en-SG" sz="1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:3306/book&gt; &lt;image name&gt;</a:t>
            </a:r>
          </a:p>
          <a:p>
            <a:r>
              <a:rPr lang="en-SG" sz="1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docker run </a:t>
            </a:r>
            <a:r>
              <a:rPr lang="en-SG" sz="14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-p 6100:5000</a:t>
            </a:r>
            <a:r>
              <a:rPr lang="en-SG" sz="1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-e &lt;url_to_db@</a:t>
            </a:r>
            <a:r>
              <a:rPr lang="en-SG" sz="14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host.docker.internal</a:t>
            </a:r>
            <a:r>
              <a:rPr lang="en-SG" sz="14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:3306/book&gt; &lt;image name&gt;</a:t>
            </a:r>
          </a:p>
          <a:p>
            <a:r>
              <a:rPr lang="en-SG" sz="1400" b="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68" name="Straight Connector 67"/>
          <p:cNvCxnSpPr>
            <a:endCxn id="25" idx="0"/>
          </p:cNvCxnSpPr>
          <p:nvPr/>
        </p:nvCxnSpPr>
        <p:spPr bwMode="auto">
          <a:xfrm>
            <a:off x="3276600" y="1653061"/>
            <a:ext cx="211729" cy="11982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37" idx="2"/>
            <a:endCxn id="36" idx="0"/>
          </p:cNvCxnSpPr>
          <p:nvPr/>
        </p:nvCxnSpPr>
        <p:spPr bwMode="auto">
          <a:xfrm flipH="1">
            <a:off x="1051192" y="2998895"/>
            <a:ext cx="137447" cy="8424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1774319" y="3206379"/>
            <a:ext cx="811169" cy="573487"/>
          </a:xfrm>
          <a:prstGeom prst="rect">
            <a:avLst/>
          </a:prstGeom>
          <a:solidFill>
            <a:srgbClr val="ADE5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600" b="0" dirty="0">
                <a:solidFill>
                  <a:schemeClr val="tx1"/>
                </a:solidFill>
                <a:latin typeface="Tahoma" pitchFamily="34" charset="0"/>
              </a:rPr>
              <a:t>Book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1226F-7387-444E-8703-3680B088472B}"/>
              </a:ext>
            </a:extLst>
          </p:cNvPr>
          <p:cNvSpPr/>
          <p:nvPr/>
        </p:nvSpPr>
        <p:spPr>
          <a:xfrm>
            <a:off x="381000" y="752380"/>
            <a:ext cx="8546280" cy="994706"/>
          </a:xfrm>
          <a:prstGeom prst="rect">
            <a:avLst/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algn="ctr"/>
            <a:endParaRPr lang="en-SG" sz="2400" dirty="0">
              <a:solidFill>
                <a:srgbClr val="0000CC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E8B749-3BD0-46B3-B3D2-DB94CFA37F91}"/>
              </a:ext>
            </a:extLst>
          </p:cNvPr>
          <p:cNvSpPr/>
          <p:nvPr/>
        </p:nvSpPr>
        <p:spPr>
          <a:xfrm>
            <a:off x="2667000" y="1752600"/>
            <a:ext cx="6260280" cy="2280670"/>
          </a:xfrm>
          <a:prstGeom prst="rect">
            <a:avLst/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algn="ctr"/>
            <a:r>
              <a:rPr lang="en-SG" sz="2400" dirty="0">
                <a:solidFill>
                  <a:srgbClr val="0000CC"/>
                </a:solidFill>
              </a:rPr>
              <a:t>Better Automation?</a:t>
            </a:r>
          </a:p>
          <a:p>
            <a:pPr algn="ctr"/>
            <a:endParaRPr lang="en-SG" sz="2400" dirty="0">
              <a:solidFill>
                <a:srgbClr val="0000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1FC61-41B6-4F82-BB44-79B0B8933F93}"/>
              </a:ext>
            </a:extLst>
          </p:cNvPr>
          <p:cNvSpPr txBox="1"/>
          <p:nvPr/>
        </p:nvSpPr>
        <p:spPr>
          <a:xfrm>
            <a:off x="4574894" y="2491449"/>
            <a:ext cx="1115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SG" sz="12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172.17.0.2</a:t>
            </a:r>
            <a:endParaRPr lang="en-US" sz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F6003D-5C05-416E-B1AD-9862FC2A391E}"/>
              </a:ext>
            </a:extLst>
          </p:cNvPr>
          <p:cNvSpPr txBox="1"/>
          <p:nvPr/>
        </p:nvSpPr>
        <p:spPr>
          <a:xfrm>
            <a:off x="6057900" y="2491449"/>
            <a:ext cx="1115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SG" sz="12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172.17.0.3</a:t>
            </a:r>
            <a:endParaRPr lang="en-US" sz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741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FDE2-71CF-4924-BDDA-5CB5F587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Docker Compose</a:t>
            </a:r>
          </a:p>
        </p:txBody>
      </p:sp>
      <p:pic>
        <p:nvPicPr>
          <p:cNvPr id="8" name="Picture 7" descr="Docker icon">
            <a:extLst>
              <a:ext uri="{FF2B5EF4-FFF2-40B4-BE49-F238E27FC236}">
                <a16:creationId xmlns:a16="http://schemas.microsoft.com/office/drawing/2014/main" id="{E45F9CAF-7875-451D-810F-D89E77E1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1" y="4240922"/>
            <a:ext cx="2858685" cy="188113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FB069D-2194-4DC1-A684-D79C32E5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tool for </a:t>
            </a:r>
            <a:r>
              <a:rPr lang="en-GB" b="1" dirty="0"/>
              <a:t>defining</a:t>
            </a:r>
            <a:r>
              <a:rPr lang="en-GB" dirty="0"/>
              <a:t> and </a:t>
            </a:r>
            <a:r>
              <a:rPr lang="en-GB" b="1" dirty="0"/>
              <a:t>running</a:t>
            </a:r>
            <a:r>
              <a:rPr lang="en-GB" dirty="0"/>
              <a:t> multi-containers</a:t>
            </a:r>
          </a:p>
          <a:p>
            <a:pPr lvl="1"/>
            <a:r>
              <a:rPr lang="en-GB" dirty="0"/>
              <a:t>Use </a:t>
            </a:r>
            <a:r>
              <a:rPr lang="en-GB" b="1" dirty="0"/>
              <a:t>YAML</a:t>
            </a:r>
            <a:r>
              <a:rPr lang="en-GB" dirty="0"/>
              <a:t> files to define the configurations of containers</a:t>
            </a:r>
          </a:p>
          <a:p>
            <a:pPr lvl="1"/>
            <a:r>
              <a:rPr lang="en-GB" dirty="0"/>
              <a:t>Use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lang="en-GB" dirty="0"/>
              <a:t> (or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</a:t>
            </a:r>
            <a:r>
              <a:rPr lang="en-GB" dirty="0"/>
              <a:t>) command to run containers and related operations according to the configurations in a YAML file</a:t>
            </a:r>
            <a:endParaRPr lang="en-SG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FE3564F-1997-44E9-B91F-4ED54CCD7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94" y="3631323"/>
            <a:ext cx="5410200" cy="3000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CC5A33-0819-4846-910F-1574DC39E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921" y="3678422"/>
            <a:ext cx="2543194" cy="1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D25E-FB04-45A9-8367-486C5764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965C-4711-4A74-B7E3-E3B87B3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Y</a:t>
            </a:r>
            <a:r>
              <a:rPr lang="en-SG" dirty="0"/>
              <a:t>et </a:t>
            </a:r>
            <a:r>
              <a:rPr lang="en-SG" b="1" dirty="0"/>
              <a:t>A</a:t>
            </a:r>
            <a:r>
              <a:rPr lang="en-SG" dirty="0"/>
              <a:t>nother </a:t>
            </a:r>
            <a:r>
              <a:rPr lang="en-SG" b="1" dirty="0" err="1"/>
              <a:t>M</a:t>
            </a:r>
            <a:r>
              <a:rPr lang="en-SG" dirty="0" err="1"/>
              <a:t>arkup</a:t>
            </a:r>
            <a:r>
              <a:rPr lang="en-SG" dirty="0"/>
              <a:t> </a:t>
            </a:r>
            <a:r>
              <a:rPr lang="en-SG" b="1" dirty="0"/>
              <a:t>L</a:t>
            </a:r>
            <a:r>
              <a:rPr lang="en-SG" dirty="0"/>
              <a:t>anguage</a:t>
            </a:r>
          </a:p>
          <a:p>
            <a:pPr lvl="1"/>
            <a:r>
              <a:rPr lang="en-SG" dirty="0"/>
              <a:t>A.k.a., </a:t>
            </a:r>
            <a:r>
              <a:rPr lang="en-SG" b="1" dirty="0"/>
              <a:t>Y</a:t>
            </a:r>
            <a:r>
              <a:rPr lang="en-SG" dirty="0"/>
              <a:t>AML </a:t>
            </a:r>
            <a:r>
              <a:rPr lang="en-SG" b="1" dirty="0" err="1"/>
              <a:t>A</a:t>
            </a:r>
            <a:r>
              <a:rPr lang="en-SG" dirty="0" err="1"/>
              <a:t>in't</a:t>
            </a:r>
            <a:r>
              <a:rPr lang="en-SG" dirty="0"/>
              <a:t> </a:t>
            </a:r>
            <a:r>
              <a:rPr lang="en-SG" b="1" dirty="0" err="1"/>
              <a:t>M</a:t>
            </a:r>
            <a:r>
              <a:rPr lang="en-SG" dirty="0" err="1"/>
              <a:t>arkup</a:t>
            </a:r>
            <a:r>
              <a:rPr lang="en-SG" dirty="0"/>
              <a:t> </a:t>
            </a:r>
            <a:r>
              <a:rPr lang="en-SG" b="1" dirty="0"/>
              <a:t>L</a:t>
            </a:r>
            <a:r>
              <a:rPr lang="en-SG" dirty="0"/>
              <a:t>anguage</a:t>
            </a:r>
          </a:p>
          <a:p>
            <a:pPr lvl="1"/>
            <a:r>
              <a:rPr lang="en-SG" dirty="0"/>
              <a:t>The file suffix is usually .</a:t>
            </a:r>
            <a:r>
              <a:rPr lang="en-SG" dirty="0" err="1"/>
              <a:t>yml</a:t>
            </a:r>
            <a:r>
              <a:rPr lang="en-SG" dirty="0"/>
              <a:t> or .</a:t>
            </a:r>
            <a:r>
              <a:rPr lang="en-SG" dirty="0" err="1"/>
              <a:t>yaml</a:t>
            </a:r>
            <a:endParaRPr lang="en-SG" dirty="0"/>
          </a:p>
          <a:p>
            <a:r>
              <a:rPr lang="en-SG" dirty="0"/>
              <a:t>Often used to describe software configurations in a human-readable way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en-GB" dirty="0"/>
              <a:t> for lists/arrays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r>
              <a:rPr lang="en-GB" dirty="0"/>
              <a:t> for name-value maps/dictionaries. </a:t>
            </a:r>
          </a:p>
          <a:p>
            <a:pPr lvl="2"/>
            <a:r>
              <a:rPr lang="en-GB" dirty="0"/>
              <a:t>Can be considered as a superset of JSON</a:t>
            </a:r>
            <a:endParaRPr lang="en-SG" dirty="0"/>
          </a:p>
          <a:p>
            <a:pPr lvl="1"/>
            <a:r>
              <a:rPr lang="en-SG" dirty="0"/>
              <a:t>Use various compact syntax for describing data</a:t>
            </a:r>
          </a:p>
          <a:p>
            <a:pPr lvl="2"/>
            <a:r>
              <a:rPr lang="en-GB" dirty="0"/>
              <a:t>E.g., use Python-style indentation to indicate nesting</a:t>
            </a:r>
          </a:p>
          <a:p>
            <a:pPr lvl="2"/>
            <a:r>
              <a:rPr lang="en-SG" dirty="0"/>
              <a:t>E.g., use a leading hyphen (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SG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SG" dirty="0"/>
              <a:t>) to indicate a list element</a:t>
            </a:r>
          </a:p>
          <a:p>
            <a:pPr lvl="2"/>
            <a:r>
              <a:rPr lang="en-SG" dirty="0"/>
              <a:t>E.g., use a line to separate array/map elements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04756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5AA2-4A74-468E-A656-F9AFE8DC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YAML for Docker Compose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064D7-17F9-4CB8-AE58-D6813E60542D}"/>
              </a:ext>
            </a:extLst>
          </p:cNvPr>
          <p:cNvSpPr/>
          <p:nvPr/>
        </p:nvSpPr>
        <p:spPr>
          <a:xfrm>
            <a:off x="275431" y="713059"/>
            <a:ext cx="7678738" cy="5469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"3.8"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version of the compose file format; no longer necessary in v3.0 and later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name to be used in compose files for referring to the book microservice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build configuration for the book microservice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eklum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/book:1.0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"5000:5000"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mysql+mysqlconnector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://is213@host.docker.internal:3306/book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dbURL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mysql+mysqlconnector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://is213@host.docker.internal:3306/book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above two lines have the same effect.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bookstore-net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dbms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database management software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mysql:9.2.0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bookstore-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dbms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"3306:3306"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bookstore-net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bookstore-volume:/var/lib/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……  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04F79-26F4-A02C-F9A8-89B43C6642AE}"/>
              </a:ext>
            </a:extLst>
          </p:cNvPr>
          <p:cNvSpPr txBox="1"/>
          <p:nvPr/>
        </p:nvSpPr>
        <p:spPr>
          <a:xfrm>
            <a:off x="4228539" y="4876800"/>
            <a:ext cx="4630737" cy="15200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networks to be used by the services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bookstore-net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name of the network to be referenced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bookstore-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testnet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Actual name of the network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bridge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persistent storages to be used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bookstore-volume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name of the volume to be referenced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bookstore-data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Actual name of the volume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21" ma:contentTypeDescription="Create a new document." ma:contentTypeScope="" ma:versionID="5e55874212f3485aca9a2c72d6a221d8">
  <xsd:schema xmlns:xsd="http://www.w3.org/2001/XMLSchema" xmlns:xs="http://www.w3.org/2001/XMLSchema" xmlns:p="http://schemas.microsoft.com/office/2006/metadata/properties" xmlns:ns1="http://schemas.microsoft.com/sharepoint/v3" xmlns:ns2="1b6a39ee-1380-4096-9882-8248104ba7f7" xmlns:ns3="4604cec2-e769-4190-9d56-5d48f74b6442" targetNamespace="http://schemas.microsoft.com/office/2006/metadata/properties" ma:root="true" ma:fieldsID="efc5624827a0045fff04151da206ab5c" ns1:_="" ns2:_="" ns3:_="">
    <xsd:import namespace="http://schemas.microsoft.com/sharepoint/v3"/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Flow_SignoffStatus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9D2BCB-4A9C-4D9D-B23C-A334383315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0CF13-73D0-404B-9A37-3ED19C666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E1637C-68E4-4D70-A255-DF136D6514AC}">
  <ds:schemaRefs>
    <ds:schemaRef ds:uri="http://schemas.microsoft.com/office/2006/documentManagement/types"/>
    <ds:schemaRef ds:uri="1b6a39ee-1380-4096-9882-8248104ba7f7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604cec2-e769-4190-9d56-5d48f74b6442"/>
    <ds:schemaRef ds:uri="http://schemas.microsoft.com/office/2006/metadata/properties"/>
    <ds:schemaRef ds:uri="http://purl.org/dc/elements/1.1/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18907</TotalTime>
  <Words>1285</Words>
  <Application>Microsoft Office PowerPoint</Application>
  <PresentationFormat>On-screen Show (4:3)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Tahoma</vt:lpstr>
      <vt:lpstr>Times New Roman</vt:lpstr>
      <vt:lpstr>Wingdings</vt:lpstr>
      <vt:lpstr>Blends</vt:lpstr>
      <vt:lpstr>Docker Compose</vt:lpstr>
      <vt:lpstr>Outline</vt:lpstr>
      <vt:lpstr>Example: Microservice Interaction Diagram   – Browse books</vt:lpstr>
      <vt:lpstr>Example: Microservice Interaction Diagram           – Place an order</vt:lpstr>
      <vt:lpstr>Docker Containerization Process</vt:lpstr>
      <vt:lpstr>Running the Book Microservice in Multiple Containers</vt:lpstr>
      <vt:lpstr>Docker Compose</vt:lpstr>
      <vt:lpstr>YAML</vt:lpstr>
      <vt:lpstr>Sample YAML for Docker Compose</vt:lpstr>
      <vt:lpstr>Using 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674</cp:revision>
  <dcterms:created xsi:type="dcterms:W3CDTF">1601-01-01T00:00:00Z</dcterms:created>
  <dcterms:modified xsi:type="dcterms:W3CDTF">2025-03-08T07:33:32Z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