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32"/>
  </p:notesMasterIdLst>
  <p:sldIdLst>
    <p:sldId id="380" r:id="rId5"/>
    <p:sldId id="431" r:id="rId6"/>
    <p:sldId id="508" r:id="rId7"/>
    <p:sldId id="509" r:id="rId8"/>
    <p:sldId id="445" r:id="rId9"/>
    <p:sldId id="460" r:id="rId10"/>
    <p:sldId id="517" r:id="rId11"/>
    <p:sldId id="519" r:id="rId12"/>
    <p:sldId id="518" r:id="rId13"/>
    <p:sldId id="497" r:id="rId14"/>
    <p:sldId id="496" r:id="rId15"/>
    <p:sldId id="498" r:id="rId16"/>
    <p:sldId id="499" r:id="rId17"/>
    <p:sldId id="500" r:id="rId18"/>
    <p:sldId id="501" r:id="rId19"/>
    <p:sldId id="526" r:id="rId20"/>
    <p:sldId id="527" r:id="rId21"/>
    <p:sldId id="520" r:id="rId22"/>
    <p:sldId id="481" r:id="rId23"/>
    <p:sldId id="503" r:id="rId24"/>
    <p:sldId id="512" r:id="rId25"/>
    <p:sldId id="528" r:id="rId26"/>
    <p:sldId id="459" r:id="rId27"/>
    <p:sldId id="470" r:id="rId28"/>
    <p:sldId id="515" r:id="rId29"/>
    <p:sldId id="514" r:id="rId30"/>
    <p:sldId id="487" r:id="rId31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M Eng Kit" initials="LEK" lastIdx="12" clrIdx="0">
    <p:extLst>
      <p:ext uri="{19B8F6BF-5375-455C-9EA6-DF929625EA0E}">
        <p15:presenceInfo xmlns:p15="http://schemas.microsoft.com/office/powerpoint/2012/main" userId="S-1-5-21-701957773-1426065679-1648912389-15421" providerId="AD"/>
      </p:ext>
    </p:extLst>
  </p:cmAuthor>
  <p:cmAuthor id="2" name="JIANG Lingxiao" initials="JL" lastIdx="24" clrIdx="1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3" name="ONG Hong Seng" initials="OHS" lastIdx="9" clrIdx="2">
    <p:extLst>
      <p:ext uri="{19B8F6BF-5375-455C-9EA6-DF929625EA0E}">
        <p15:presenceInfo xmlns:p15="http://schemas.microsoft.com/office/powerpoint/2012/main" userId="S::hsong@smu.edu.sg::54b0f0f0-fca4-487d-89de-c1796e3b3d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DDDDDD"/>
    <a:srgbClr val="C692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779" autoAdjust="0"/>
  </p:normalViewPr>
  <p:slideViewPr>
    <p:cSldViewPr showGuides="1">
      <p:cViewPr varScale="1">
        <p:scale>
          <a:sx n="59" d="100"/>
          <a:sy n="59" d="100"/>
        </p:scale>
        <p:origin x="1488" y="52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436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GB" dirty="0"/>
              <a:t>IPC concepts are applicable to both (micro)services and monolithic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8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16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The dashed lines indicate that some data transmission may not actually happen.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25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dashed lines and question marks indicate that some data transmission may not actually happen.</a:t>
            </a:r>
          </a:p>
          <a:p>
            <a:r>
              <a:rPr lang="en-SG" dirty="0"/>
              <a:t>The senders and receivers usually don't communicate with each other directly; instead, they communicate with some intermediaries.</a:t>
            </a:r>
          </a:p>
          <a:p>
            <a:endParaRPr lang="en-SG" dirty="0"/>
          </a:p>
          <a:p>
            <a:r>
              <a:rPr lang="en-SG" dirty="0"/>
              <a:t>All the previous basic patterns can be combined together to form complex patterns; e.g., taxi booking: what happens between a passenger making a phone call to book a taxi and the taxi drivers?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25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B19AAA24-8DD3-4AC3-A322-2DE29DD4888C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18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976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Lines here indicate the existence of communication; they do </a:t>
            </a:r>
            <a:r>
              <a:rPr lang="en-SG" baseline="0" dirty="0"/>
              <a:t>not indicate a particular communication pattern.</a:t>
            </a:r>
          </a:p>
          <a:p>
            <a:r>
              <a:rPr lang="en-SG" dirty="0"/>
              <a:t>Various</a:t>
            </a:r>
            <a:r>
              <a:rPr lang="en-SG" baseline="0" dirty="0"/>
              <a:t> patterns can be implemented via either invocation-based or message-based technologies.</a:t>
            </a:r>
          </a:p>
          <a:p>
            <a:r>
              <a:rPr lang="en-US" dirty="0"/>
              <a:t>Message brokers or other kinds of message proxies are also collectively known as </a:t>
            </a:r>
            <a:r>
              <a:rPr lang="en-US" i="1" dirty="0"/>
              <a:t>message intermediaries</a:t>
            </a:r>
            <a:r>
              <a:rPr lang="en-US" dirty="0"/>
              <a:t>. </a:t>
            </a:r>
            <a:endParaRPr lang="en-SG" dirty="0"/>
          </a:p>
          <a:p>
            <a:r>
              <a:rPr lang="en-SG" dirty="0"/>
              <a:t>AMQP: Advanced Message Queuing Protocol </a:t>
            </a:r>
          </a:p>
          <a:p>
            <a:r>
              <a:rPr lang="en-SG" dirty="0"/>
              <a:t>-----</a:t>
            </a:r>
          </a:p>
          <a:p>
            <a:r>
              <a:rPr lang="en-SG" dirty="0"/>
              <a:t>Beyond the course scope: </a:t>
            </a:r>
          </a:p>
          <a:p>
            <a:r>
              <a:rPr lang="en-SG" dirty="0"/>
              <a:t>JMS: Java Message Service</a:t>
            </a:r>
          </a:p>
          <a:p>
            <a:r>
              <a:rPr lang="en-SG" dirty="0"/>
              <a:t>IPFS: </a:t>
            </a:r>
            <a:r>
              <a:rPr lang="en-SG" dirty="0" err="1"/>
              <a:t>InterPlanetary</a:t>
            </a:r>
            <a:r>
              <a:rPr lang="en-SG" dirty="0"/>
              <a:t> File System </a:t>
            </a:r>
          </a:p>
          <a:p>
            <a:r>
              <a:rPr lang="en-SG" dirty="0"/>
              <a:t>The message intermediaries can be either centralized or decentralized or even distributed.</a:t>
            </a:r>
          </a:p>
          <a:p>
            <a:r>
              <a:rPr lang="en-SG" dirty="0"/>
              <a:t>Software implementing AMQP and JMS are centralized;</a:t>
            </a:r>
          </a:p>
          <a:p>
            <a:r>
              <a:rPr lang="en-SG" dirty="0"/>
              <a:t>TIBCO Rendezvous Certified Message Delivery software is decentralized/distributed.</a:t>
            </a:r>
          </a:p>
          <a:p>
            <a:r>
              <a:rPr lang="en-SG" dirty="0"/>
              <a:t>IPFS is distributed, can be used to implement a peer-to-peer messaging app, e.g., </a:t>
            </a:r>
            <a:r>
              <a:rPr lang="en-SG" dirty="0" err="1"/>
              <a:t>Berty</a:t>
            </a:r>
            <a:endParaRPr lang="en-SG" dirty="0"/>
          </a:p>
          <a:p>
            <a:r>
              <a:rPr lang="en-SG" altLang="en-US" baseline="0" dirty="0" err="1"/>
              <a:t>ZeroMQ</a:t>
            </a:r>
            <a:r>
              <a:rPr lang="en-SG" altLang="en-US" baseline="0" dirty="0"/>
              <a:t> (a.k.a., ØMQ, 0MQ, or ZMQ) is distributed, for peer-to-peer messaging; all the peers/points in the network collectively provide the capabilities of a message broker.</a:t>
            </a:r>
          </a:p>
          <a:p>
            <a:endParaRPr lang="en-SG" baseline="0" dirty="0"/>
          </a:p>
          <a:p>
            <a:r>
              <a:rPr lang="en-SG" baseline="0"/>
              <a:t>My own notes: </a:t>
            </a:r>
            <a:endParaRPr lang="en-SG" baseline="0" dirty="0"/>
          </a:p>
          <a:p>
            <a:r>
              <a:rPr lang="en-SG" baseline="0" dirty="0"/>
              <a:t>For message-based, receiver doesn’t need to know the </a:t>
            </a:r>
            <a:r>
              <a:rPr lang="en-SG" baseline="0" dirty="0" err="1"/>
              <a:t>ip</a:t>
            </a:r>
            <a:r>
              <a:rPr lang="en-SG" baseline="0" dirty="0"/>
              <a:t> address or port number of the sender and vice versa. They only need to know that of the message intermediary.</a:t>
            </a:r>
          </a:p>
          <a:p>
            <a:r>
              <a:rPr lang="en-SG" baseline="0" dirty="0"/>
              <a:t>Sender also wont know the status of the receiver, just need to know status of the intermediary </a:t>
            </a:r>
          </a:p>
          <a:p>
            <a:r>
              <a:rPr lang="en-SG" baseline="0" dirty="0"/>
              <a:t>If intermediary fails then everything fails</a:t>
            </a:r>
          </a:p>
          <a:p>
            <a:endParaRPr lang="en-SG" baseline="0" dirty="0"/>
          </a:p>
          <a:p>
            <a:r>
              <a:rPr lang="en-SG" baseline="0" dirty="0"/>
              <a:t>For invocation </a:t>
            </a:r>
            <a:r>
              <a:rPr lang="en-SG" baseline="0" dirty="0" err="1"/>
              <a:t>based,if</a:t>
            </a:r>
            <a:r>
              <a:rPr lang="en-SG" baseline="0" dirty="0"/>
              <a:t> one microservice fails, the others can still work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Invocation-based calls often have</a:t>
            </a:r>
            <a:r>
              <a:rPr lang="en-SG" baseline="0" dirty="0"/>
              <a:t> returns, even if return values can be empty or of no use.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8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Function</a:t>
            </a:r>
            <a:r>
              <a:rPr lang="en-SG" baseline="0" dirty="0"/>
              <a:t> calls are language-dependent.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45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"Request-Reply" is often used as a synonym of Request-Response; both are abbreviated as RR.</a:t>
            </a:r>
          </a:p>
          <a:p>
            <a:r>
              <a:rPr lang="en-SG" dirty="0"/>
              <a:t>A client doesn't need to know the language or platform used to implement the server, as long as it knows the</a:t>
            </a:r>
            <a:r>
              <a:rPr lang="en-SG" baseline="0" dirty="0"/>
              <a:t> URLs and how to send http request and receive http reply.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 client doesn't have to be a web browser.</a:t>
            </a:r>
          </a:p>
          <a:p>
            <a:r>
              <a:rPr lang="en-SG" baseline="0" dirty="0"/>
              <a:t>We'll learn using python and its built-in "requests" module to send HTTP requests and receive responses.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3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An event is also data,</a:t>
            </a:r>
            <a:r>
              <a:rPr lang="en-SG" baseline="0" dirty="0"/>
              <a:t> although usually simpler/less informative.</a:t>
            </a:r>
          </a:p>
          <a:p>
            <a:r>
              <a:rPr lang="en-SG" baseline="0" dirty="0"/>
              <a:t>If a message is sent </a:t>
            </a:r>
            <a:r>
              <a:rPr lang="en-SG" i="1" baseline="0" dirty="0"/>
              <a:t>before</a:t>
            </a:r>
            <a:r>
              <a:rPr lang="en-SG" baseline="0" dirty="0"/>
              <a:t> a receiver subscribes to a channel, would the receiver receives the message </a:t>
            </a:r>
            <a:r>
              <a:rPr lang="en-SG" i="1" baseline="0" dirty="0"/>
              <a:t>after</a:t>
            </a:r>
            <a:r>
              <a:rPr lang="en-SG" baseline="0" dirty="0"/>
              <a:t> it subscribes to the channel?</a:t>
            </a:r>
          </a:p>
          <a:p>
            <a:r>
              <a:rPr lang="en-SG" baseline="0" dirty="0"/>
              <a:t> -&gt; Yes and No, depending on the settings of the broker and the channel and the message: if their “time-to-live” (TTL) are long enough (e.g., set to be </a:t>
            </a:r>
            <a:r>
              <a:rPr lang="en-SG" b="0" i="1" baseline="0" dirty="0"/>
              <a:t>durable</a:t>
            </a:r>
            <a:r>
              <a:rPr lang="en-SG" baseline="0" dirty="0"/>
              <a:t> or </a:t>
            </a:r>
            <a:r>
              <a:rPr lang="en-SG" i="1" baseline="0" dirty="0"/>
              <a:t>persistent</a:t>
            </a:r>
            <a:r>
              <a:rPr lang="en-SG" baseline="0" dirty="0"/>
              <a:t>, and they don’t expire), then they can keep the message alive until some receiver receives the message; otherwise, no.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4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3199D74-8409-401C-A940-03816BC3FEB9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82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E.g., an order is created via an order microservice and sent to</a:t>
            </a:r>
            <a:r>
              <a:rPr lang="en-SG" baseline="0" dirty="0"/>
              <a:t> warehouse microservice for packaging and shipping which involves external courier service; later, the courier service (not the warehouse service) replies to the order microservice to update the order status.</a:t>
            </a:r>
          </a:p>
          <a:p>
            <a:r>
              <a:rPr lang="en-SG" baseline="0" dirty="0"/>
              <a:t>In contrast, for invocation-based communications, the callee must be online when a call happens, and usually returns to the caller shortly (unless a failure happens).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13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One-to-one communication via invocation can be used to simulate one-to-many,</a:t>
            </a:r>
            <a:r>
              <a:rPr lang="en-SG" baseline="0" dirty="0"/>
              <a:t> by repeating one-to-one invocations many times (every time sending the same data to a different receiver).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39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This course treats all the terms as synonyms, although they have different meanings in practice, which are beyond the scope of this course. Also, may refer to DIKW (</a:t>
            </a:r>
            <a:r>
              <a:rPr lang="en-US" b="1" dirty="0"/>
              <a:t>Data, Information, Knowledge, Wisdom</a:t>
            </a:r>
            <a:r>
              <a:rPr lang="en-SG" dirty="0"/>
              <a:t>) pyramid https://en.wikipedia.org/wiki/DIKW_pyramid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2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this sample,</a:t>
            </a:r>
          </a:p>
          <a:p>
            <a:r>
              <a:rPr lang="en-SG" dirty="0"/>
              <a:t>Data: is about the JSON data; can be a JSON file (usually in hard disk) or a JSON message (usually in memory);</a:t>
            </a:r>
          </a:p>
          <a:p>
            <a:r>
              <a:rPr lang="en-SG" dirty="0"/>
              <a:t>Information: is about a JSON object containing a key/name-value pair</a:t>
            </a:r>
            <a:r>
              <a:rPr lang="en-SG" baseline="0" dirty="0"/>
              <a:t> (</a:t>
            </a:r>
            <a:r>
              <a:rPr lang="en-SG" dirty="0"/>
              <a:t>"orders" is the name/key; the value is an array</a:t>
            </a:r>
            <a:r>
              <a:rPr lang="en-SG" baseline="0" dirty="0"/>
              <a:t> of other key/name-value pairs…)</a:t>
            </a:r>
            <a:r>
              <a:rPr lang="en-SG" dirty="0"/>
              <a:t>;</a:t>
            </a:r>
          </a:p>
          <a:p>
            <a:r>
              <a:rPr lang="en-SG" dirty="0"/>
              <a:t>Content: is about a list of orders,</a:t>
            </a:r>
            <a:r>
              <a:rPr lang="en-SG" baseline="0" dirty="0"/>
              <a:t> likely for a book ordering scenario;</a:t>
            </a:r>
          </a:p>
          <a:p>
            <a:r>
              <a:rPr lang="en-SG" baseline="0" dirty="0"/>
              <a:t>Value: is about the specific values in the orders, e.g., "Apple TAN" is a value; </a:t>
            </a:r>
            <a:r>
              <a:rPr lang="en-SG" sz="1200" b="0" dirty="0">
                <a:solidFill>
                  <a:schemeClr val="tx1"/>
                </a:solidFill>
              </a:rPr>
              <a:t>"9781434474234"</a:t>
            </a:r>
            <a:r>
              <a:rPr lang="en-SG" sz="1200" b="0" baseline="0" dirty="0">
                <a:solidFill>
                  <a:schemeClr val="tx1"/>
                </a:solidFill>
              </a:rPr>
              <a:t> is another value; …</a:t>
            </a:r>
          </a:p>
          <a:p>
            <a:r>
              <a:rPr lang="en-SG" sz="1200" b="0" baseline="0" dirty="0">
                <a:solidFill>
                  <a:schemeClr val="tx1"/>
                </a:solidFill>
              </a:rPr>
              <a:t>For communications, sending data/information/message/content/value/file/etc. are all possible, depending on the traditions for describing particular scenarios or contexts and how much specific details the description is intended to provide.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53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Notes about the term "process":</a:t>
            </a:r>
          </a:p>
          <a:p>
            <a:pPr marL="171450" indent="-171450">
              <a:buFontTx/>
              <a:buChar char="-"/>
            </a:pPr>
            <a:r>
              <a:rPr lang="en-SG" dirty="0"/>
              <a:t>"processes"</a:t>
            </a:r>
            <a:r>
              <a:rPr lang="en-SG" baseline="0" dirty="0"/>
              <a:t> here refer to software processes running on a platform, not business processes. E.g., you can see the processes on Windows by using "Task Manager". However, software processes can be used to implement business processes.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(Software) processes usually refer to the dynamic, runtime instances of a software application; the same software application can have multiple processes (instances) running at the same time.</a:t>
            </a:r>
          </a:p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71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A936D65-FA88-47F9-A79A-12046D2DC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5E38B220-62A6-46D4-B04D-DEE846AA6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397C7EE-3DB8-4B86-B6BC-234D9F140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1pPr>
            <a:lvl2pPr marL="742950" indent="-28575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2pPr>
            <a:lvl3pPr marL="1143000" indent="-22860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3pPr>
            <a:lvl4pPr marL="1600200" indent="-22860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4pPr>
            <a:lvl5pPr marL="2057400" indent="-22860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9pPr>
          </a:lstStyle>
          <a:p>
            <a:fld id="{D672512E-AEAF-4385-B268-0421FB480ED7}" type="slidenum">
              <a:rPr lang="en-GB" altLang="en-US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GB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B19AAA24-8DD3-4AC3-A322-2DE29DD4888C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6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65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86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Senders/receivers are NOT mutually exclusive: A</a:t>
            </a:r>
            <a:r>
              <a:rPr lang="en-SG" baseline="0" dirty="0"/>
              <a:t> sender can become a receiver when receiving a reply; a receiver can become a sender when forwarding data to another receiver.</a:t>
            </a:r>
          </a:p>
          <a:p>
            <a:r>
              <a:rPr lang="en-SG" dirty="0"/>
              <a:t>Which synonyms to use may depend on business scenarios and the communication technologies used.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2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 sender can simulate one-to-many by repeating one-to-one many times.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3511793C-BBEB-43B8-B56A-C0AF65179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D17AAD-DF38-4396-90A9-27FADEB6B3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4C1C895-2202-43E8-9DD7-CC07FD0DB5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4BEA0BE0-3A50-4C4E-AA2D-DEE3EA40D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283ACD56-7691-4A7D-AE68-0C54072A21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BAA90823-0C8B-40F2-9A17-A1504358C7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26210930-AE1F-4FF2-9912-52096B44DE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8E349C17-7507-4F01-91FA-8D1EC7F978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A9936C8-6D60-4CF1-A60B-6A9EA67222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970DAF94-1308-409D-AF01-E462EDD2BC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3FE9F4C-2855-40CA-895F-A94E72881B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E3E40088-3E2B-419B-A311-819F6EBD9F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7CCCD6CF-32BF-4415-A550-B89A26535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6AFB9-A4CE-4566-A36D-3585EFEE46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B9047466-5197-42CA-A488-F8A4074D42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recycling-sign-vector-graphi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102754"/>
            <a:ext cx="8510587" cy="1815882"/>
          </a:xfrm>
        </p:spPr>
        <p:txBody>
          <a:bodyPr/>
          <a:lstStyle/>
          <a:p>
            <a:pPr eaLnBrk="1" hangingPunct="1"/>
            <a:r>
              <a:rPr lang="en-GB" dirty="0"/>
              <a:t>Inter-Process Communication (IPC)</a:t>
            </a:r>
            <a:br>
              <a:rPr lang="en-GB" dirty="0"/>
            </a:br>
            <a:r>
              <a:rPr lang="en-GB" altLang="en-US" dirty="0">
                <a:cs typeface="Times New Roman" pitchFamily="18" charset="0"/>
              </a:rPr>
              <a:t> </a:t>
            </a:r>
            <a:br>
              <a:rPr lang="en-GB" altLang="en-US" dirty="0">
                <a:cs typeface="Times New Roman" pitchFamily="18" charset="0"/>
              </a:rPr>
            </a:br>
            <a:r>
              <a:rPr lang="en-GB" altLang="en-US" dirty="0">
                <a:cs typeface="Times New Roman" pitchFamily="18" charset="0"/>
              </a:rPr>
              <a:t>(Communication between Microservices)</a:t>
            </a:r>
            <a:br>
              <a:rPr lang="en-GB" dirty="0"/>
            </a:br>
            <a:endParaRPr lang="en-GB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Categorization Criteria for Communication Patterns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8751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/>
              <a:t>How many receivers </a:t>
            </a:r>
            <a:r>
              <a:rPr lang="en-SG" dirty="0"/>
              <a:t>does the sender expect </a:t>
            </a:r>
            <a:r>
              <a:rPr lang="en-SG" b="1" dirty="0"/>
              <a:t>for the same data sent</a:t>
            </a:r>
            <a:r>
              <a:rPr lang="en-SG" dirty="0"/>
              <a:t>?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SG" dirty="0"/>
              <a:t>One receiver: one-to-one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SG" dirty="0"/>
              <a:t>Many receivers: one-to-many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SG" dirty="0"/>
              <a:t>All receivers: one-to-all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SG" dirty="0"/>
              <a:t>Selected receivers: one-to-selected (can be zero, one, multiple, or all)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/>
              <a:t>Does the sender expect a </a:t>
            </a:r>
            <a:r>
              <a:rPr lang="en-SG" b="1" dirty="0"/>
              <a:t>reply</a:t>
            </a:r>
            <a:r>
              <a:rPr lang="en-SG" dirty="0"/>
              <a:t> for the data sent?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SG" dirty="0"/>
              <a:t>No: fire-and-forget (fire &amp; forget, one-way)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SG" dirty="0"/>
              <a:t>Yes: request-reply (request-response)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/>
              <a:t>Do the sender and the receiver need to be </a:t>
            </a:r>
            <a:r>
              <a:rPr lang="en-SG" b="1" dirty="0"/>
              <a:t>online at the same time</a:t>
            </a:r>
            <a:r>
              <a:rPr lang="en-SG" dirty="0"/>
              <a:t> to realize the communication?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SG" dirty="0"/>
              <a:t>Yes: synchronous (synchronized, sync.)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SG" dirty="0"/>
              <a:t>No: asynchronous (asynchronized, async.)</a:t>
            </a:r>
          </a:p>
          <a:p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9593E-CBC1-44F5-9F8B-20A0B33F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60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GB" dirty="0"/>
              <a:t>How many receivers does the sender expect for the same </a:t>
            </a:r>
            <a:r>
              <a:rPr lang="en-SG" dirty="0"/>
              <a:t>data</a:t>
            </a:r>
            <a:r>
              <a:rPr lang="en-GB" dirty="0"/>
              <a:t> sent? (1/3)</a:t>
            </a:r>
            <a:endParaRPr lang="en-S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11138" y="914400"/>
            <a:ext cx="8704262" cy="5486400"/>
          </a:xfrm>
        </p:spPr>
        <p:txBody>
          <a:bodyPr/>
          <a:lstStyle/>
          <a:p>
            <a:r>
              <a:rPr lang="en-SG" dirty="0"/>
              <a:t>One receiver: one-to-one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E.g.,</a:t>
            </a:r>
          </a:p>
          <a:p>
            <a:pPr lvl="1"/>
            <a:r>
              <a:rPr lang="en-SG" dirty="0"/>
              <a:t>Mail a letter to a person</a:t>
            </a:r>
          </a:p>
          <a:p>
            <a:pPr lvl="1"/>
            <a:r>
              <a:rPr lang="en-SG" dirty="0"/>
              <a:t>Email to one address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620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3246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141662" y="1905000"/>
            <a:ext cx="25908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 bwMode="auto">
          <a:xfrm>
            <a:off x="2590800" y="2933700"/>
            <a:ext cx="3733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206EF-9546-49B7-A33E-76EC0AF4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33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GB" dirty="0"/>
              <a:t>How many receivers does the sender expect for the same </a:t>
            </a:r>
            <a:r>
              <a:rPr lang="en-SG" dirty="0"/>
              <a:t>data</a:t>
            </a:r>
            <a:r>
              <a:rPr lang="en-GB" dirty="0"/>
              <a:t> sent? (2/3)</a:t>
            </a:r>
            <a:endParaRPr lang="en-S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11138" y="914400"/>
            <a:ext cx="8704262" cy="5486400"/>
          </a:xfrm>
        </p:spPr>
        <p:txBody>
          <a:bodyPr/>
          <a:lstStyle/>
          <a:p>
            <a:r>
              <a:rPr lang="en-SG" dirty="0"/>
              <a:t>All receivers: one-to-all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E.g.,</a:t>
            </a:r>
          </a:p>
          <a:p>
            <a:pPr lvl="1"/>
            <a:r>
              <a:rPr lang="en-SG" dirty="0"/>
              <a:t>Email to all SMU addresses</a:t>
            </a:r>
          </a:p>
          <a:p>
            <a:pPr lvl="1"/>
            <a:r>
              <a:rPr lang="en-SG" dirty="0"/>
              <a:t>Public Warning System sounds an emergency message</a:t>
            </a:r>
          </a:p>
          <a:p>
            <a:pPr lvl="1"/>
            <a:endParaRPr lang="en-SG" dirty="0"/>
          </a:p>
        </p:txBody>
      </p:sp>
      <p:sp>
        <p:nvSpPr>
          <p:cNvPr id="7" name="Oval 6"/>
          <p:cNvSpPr/>
          <p:nvPr/>
        </p:nvSpPr>
        <p:spPr bwMode="auto">
          <a:xfrm>
            <a:off x="6245372" y="980213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 1</a:t>
            </a:r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 bwMode="auto">
          <a:xfrm flipV="1">
            <a:off x="2590800" y="1551713"/>
            <a:ext cx="3654572" cy="13819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6245372" y="3672613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 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5372" y="2326413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……</a:t>
            </a:r>
          </a:p>
        </p:txBody>
      </p:sp>
      <p:cxnSp>
        <p:nvCxnSpPr>
          <p:cNvPr id="14" name="Straight Arrow Connector 13"/>
          <p:cNvCxnSpPr>
            <a:stCxn id="5" idx="6"/>
            <a:endCxn id="12" idx="2"/>
          </p:cNvCxnSpPr>
          <p:nvPr/>
        </p:nvCxnSpPr>
        <p:spPr bwMode="auto">
          <a:xfrm flipV="1">
            <a:off x="2590800" y="2897913"/>
            <a:ext cx="3654572" cy="357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532401-61E2-4A94-A969-E4973838EB13}"/>
              </a:ext>
            </a:extLst>
          </p:cNvPr>
          <p:cNvCxnSpPr>
            <a:cxnSpLocks/>
          </p:cNvCxnSpPr>
          <p:nvPr/>
        </p:nvCxnSpPr>
        <p:spPr bwMode="auto">
          <a:xfrm>
            <a:off x="2562438" y="2922355"/>
            <a:ext cx="3733987" cy="11781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CCE19662-2E25-48BB-A775-4D97657BAA71}"/>
              </a:ext>
            </a:extLst>
          </p:cNvPr>
          <p:cNvSpPr/>
          <p:nvPr/>
        </p:nvSpPr>
        <p:spPr bwMode="auto">
          <a:xfrm>
            <a:off x="2866571" y="2069128"/>
            <a:ext cx="1652388" cy="1549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0" y="2362200"/>
            <a:ext cx="1828800" cy="1143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BA6FE-CE0B-43F3-A881-E9BFD2DC9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42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GB" dirty="0"/>
              <a:t>How many receivers does the sender expect for the same </a:t>
            </a:r>
            <a:r>
              <a:rPr lang="en-SG" dirty="0"/>
              <a:t>data</a:t>
            </a:r>
            <a:r>
              <a:rPr lang="en-GB" dirty="0"/>
              <a:t> sent? (3/3)</a:t>
            </a:r>
            <a:endParaRPr lang="en-S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11138" y="914400"/>
            <a:ext cx="8704262" cy="5486400"/>
          </a:xfrm>
        </p:spPr>
        <p:txBody>
          <a:bodyPr/>
          <a:lstStyle/>
          <a:p>
            <a:r>
              <a:rPr lang="en-SG" dirty="0"/>
              <a:t>Selected receivers: one-to-selected</a:t>
            </a:r>
            <a:endParaRPr lang="en-SG" dirty="0">
              <a:ea typeface="Tahoma"/>
              <a:cs typeface="Tahoma"/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E.g.,</a:t>
            </a:r>
          </a:p>
          <a:p>
            <a:pPr lvl="1"/>
            <a:r>
              <a:rPr lang="en-SG" dirty="0"/>
              <a:t>WhatsApp to a group</a:t>
            </a:r>
          </a:p>
          <a:p>
            <a:pPr lvl="1"/>
            <a:r>
              <a:rPr lang="en-SG" dirty="0"/>
              <a:t>Email to selected SMU addresses</a:t>
            </a:r>
            <a:endParaRPr lang="en-SG" dirty="0">
              <a:ea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245372" y="980213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Selected</a:t>
            </a:r>
            <a:r>
              <a:rPr kumimoji="0" lang="en-SG" sz="2000" b="1" i="0" u="none" strike="noStrike" cap="none" normalizeH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 </a:t>
            </a: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 1</a:t>
            </a:r>
          </a:p>
        </p:txBody>
      </p: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 bwMode="auto">
          <a:xfrm flipV="1">
            <a:off x="2590800" y="1551713"/>
            <a:ext cx="3654572" cy="13819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6245372" y="3672613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Selected Receiver 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245372" y="2326413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2000" dirty="0"/>
              <a:t>…… </a:t>
            </a:r>
            <a:endParaRPr kumimoji="0" lang="en-SG" sz="20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18" name="Straight Arrow Connector 17"/>
          <p:cNvCxnSpPr>
            <a:stCxn id="5" idx="6"/>
            <a:endCxn id="10" idx="2"/>
          </p:cNvCxnSpPr>
          <p:nvPr/>
        </p:nvCxnSpPr>
        <p:spPr bwMode="auto">
          <a:xfrm>
            <a:off x="2590800" y="2933700"/>
            <a:ext cx="3654572" cy="13104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E4E5461D-29B4-4B0B-A6B0-D5723B67E5DB}"/>
              </a:ext>
            </a:extLst>
          </p:cNvPr>
          <p:cNvSpPr/>
          <p:nvPr/>
        </p:nvSpPr>
        <p:spPr bwMode="auto">
          <a:xfrm>
            <a:off x="2866571" y="2069128"/>
            <a:ext cx="1652388" cy="1549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21E16-F74E-4852-BF97-1C8BA9BF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075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GB" dirty="0"/>
              <a:t>Does the sender expect a reply for the </a:t>
            </a:r>
            <a:r>
              <a:rPr lang="en-SG" dirty="0"/>
              <a:t>data</a:t>
            </a:r>
            <a:r>
              <a:rPr lang="en-GB" dirty="0"/>
              <a:t> sent? (1/2)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1066800"/>
            <a:ext cx="8704262" cy="5334000"/>
          </a:xfrm>
        </p:spPr>
        <p:txBody>
          <a:bodyPr/>
          <a:lstStyle/>
          <a:p>
            <a:r>
              <a:rPr lang="en-SG" dirty="0"/>
              <a:t>No: fire-and-forget (FF)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E.g.,</a:t>
            </a:r>
          </a:p>
          <a:p>
            <a:pPr lvl="1"/>
            <a:r>
              <a:rPr lang="en-SG" dirty="0"/>
              <a:t>Send an anonymous suggestion letter</a:t>
            </a:r>
          </a:p>
          <a:p>
            <a:pPr lvl="1"/>
            <a:r>
              <a:rPr lang="en-SG" dirty="0"/>
              <a:t>Radio broadcasting</a:t>
            </a:r>
          </a:p>
          <a:p>
            <a:pPr lvl="1"/>
            <a:r>
              <a:rPr lang="en-SG" dirty="0"/>
              <a:t>TV news reporting</a:t>
            </a:r>
          </a:p>
          <a:p>
            <a:endParaRPr lang="en-SG" dirty="0"/>
          </a:p>
        </p:txBody>
      </p:sp>
      <p:sp>
        <p:nvSpPr>
          <p:cNvPr id="5" name="Oval 4"/>
          <p:cNvSpPr/>
          <p:nvPr/>
        </p:nvSpPr>
        <p:spPr bwMode="auto">
          <a:xfrm>
            <a:off x="7620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246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 bwMode="auto">
          <a:xfrm>
            <a:off x="2590800" y="2933700"/>
            <a:ext cx="37338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3105150" y="1905000"/>
            <a:ext cx="27051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803D-8E81-4C99-ACE7-CB531A7AC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75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GB" dirty="0"/>
              <a:t>Does the sender expect a reply for the </a:t>
            </a:r>
            <a:r>
              <a:rPr lang="en-SG" dirty="0"/>
              <a:t>data</a:t>
            </a:r>
            <a:r>
              <a:rPr lang="en-GB" dirty="0"/>
              <a:t> sent? (2/2)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1066800"/>
            <a:ext cx="8704262" cy="5334000"/>
          </a:xfrm>
        </p:spPr>
        <p:txBody>
          <a:bodyPr/>
          <a:lstStyle/>
          <a:p>
            <a:r>
              <a:rPr lang="en-SG" dirty="0"/>
              <a:t>Yes: request-reply (RR)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E.g.,</a:t>
            </a:r>
          </a:p>
          <a:p>
            <a:pPr lvl="1"/>
            <a:r>
              <a:rPr lang="en-SG" dirty="0"/>
              <a:t>Phone call</a:t>
            </a:r>
          </a:p>
          <a:p>
            <a:pPr lvl="1"/>
            <a:r>
              <a:rPr lang="en-SG" dirty="0"/>
              <a:t>Place an order for a book</a:t>
            </a:r>
          </a:p>
          <a:p>
            <a:pPr lvl="1"/>
            <a:r>
              <a:rPr lang="en-SG" dirty="0"/>
              <a:t>Post a question on a discussion forum</a:t>
            </a:r>
          </a:p>
          <a:p>
            <a:endParaRPr lang="en-SG" dirty="0"/>
          </a:p>
        </p:txBody>
      </p:sp>
      <p:sp>
        <p:nvSpPr>
          <p:cNvPr id="5" name="Oval 4"/>
          <p:cNvSpPr/>
          <p:nvPr/>
        </p:nvSpPr>
        <p:spPr bwMode="auto">
          <a:xfrm>
            <a:off x="7620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246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67050" y="1759749"/>
            <a:ext cx="27051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SG" sz="2400" b="0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Request </a:t>
            </a:r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14600" y="2743200"/>
            <a:ext cx="381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514600" y="3124200"/>
            <a:ext cx="381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3067050" y="3200400"/>
            <a:ext cx="27051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SG" sz="2400" b="0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Reply </a:t>
            </a:r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EA5E90-F69E-4371-9CE2-BB4BA808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35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SG" dirty="0"/>
              <a:t>Do the sender and the receiver need to be online at the same time? </a:t>
            </a:r>
            <a:r>
              <a:rPr lang="en-GB" dirty="0"/>
              <a:t>(1/2)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1066800"/>
            <a:ext cx="8704262" cy="5334000"/>
          </a:xfrm>
        </p:spPr>
        <p:txBody>
          <a:bodyPr/>
          <a:lstStyle/>
          <a:p>
            <a:r>
              <a:rPr lang="en-SG" dirty="0"/>
              <a:t>Yes: synchronous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May or may not have reply data. E.g.,</a:t>
            </a:r>
          </a:p>
          <a:p>
            <a:pPr lvl="1"/>
            <a:r>
              <a:rPr lang="en-SG" dirty="0"/>
              <a:t>Phone call</a:t>
            </a:r>
          </a:p>
          <a:p>
            <a:pPr lvl="1"/>
            <a:r>
              <a:rPr lang="en-SG" dirty="0"/>
              <a:t>Place an order for a book</a:t>
            </a:r>
          </a:p>
          <a:p>
            <a:pPr lvl="1"/>
            <a:r>
              <a:rPr lang="en-SG" dirty="0"/>
              <a:t>Radio broadcasting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5" name="Oval 4"/>
          <p:cNvSpPr/>
          <p:nvPr/>
        </p:nvSpPr>
        <p:spPr bwMode="auto">
          <a:xfrm>
            <a:off x="7620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24600" y="23622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67050" y="1759749"/>
            <a:ext cx="27051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SG" sz="2400" b="0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Request </a:t>
            </a:r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14600" y="2743200"/>
            <a:ext cx="381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514600" y="3124200"/>
            <a:ext cx="381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3067050" y="3200400"/>
            <a:ext cx="27051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SG" sz="2400" b="0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Reply </a:t>
            </a:r>
            <a:r>
              <a:rPr lang="en-SG" sz="2400" b="0" dirty="0"/>
              <a:t>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8D0AB8-23C3-445D-AD7C-05E49D744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164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-25409"/>
            <a:ext cx="8721725" cy="954107"/>
          </a:xfrm>
        </p:spPr>
        <p:txBody>
          <a:bodyPr/>
          <a:lstStyle/>
          <a:p>
            <a:r>
              <a:rPr lang="en-SG" dirty="0"/>
              <a:t>Do the sender and the receiver need to be online at the same time? </a:t>
            </a:r>
            <a:r>
              <a:rPr lang="en-GB" dirty="0"/>
              <a:t>(2/2)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1142999"/>
            <a:ext cx="8704262" cy="5497513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No: asynchronous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May or may not have reply data</a:t>
            </a:r>
          </a:p>
          <a:p>
            <a:r>
              <a:rPr lang="en-SG" dirty="0"/>
              <a:t>Usually have some intermediary(-</a:t>
            </a:r>
            <a:r>
              <a:rPr lang="en-SG" dirty="0" err="1"/>
              <a:t>ies</a:t>
            </a:r>
            <a:r>
              <a:rPr lang="en-SG" dirty="0"/>
              <a:t>). E.g.,</a:t>
            </a:r>
          </a:p>
          <a:p>
            <a:pPr lvl="1"/>
            <a:r>
              <a:rPr lang="en-SG" dirty="0"/>
              <a:t>Mail a letter to a person</a:t>
            </a:r>
          </a:p>
          <a:p>
            <a:pPr lvl="2"/>
            <a:r>
              <a:rPr lang="en-SG" dirty="0"/>
              <a:t>The post office is the intermediary</a:t>
            </a:r>
          </a:p>
          <a:p>
            <a:pPr lvl="1"/>
            <a:r>
              <a:rPr lang="en-SG" dirty="0"/>
              <a:t>Email to all SMU addresses</a:t>
            </a:r>
          </a:p>
          <a:p>
            <a:pPr lvl="2"/>
            <a:r>
              <a:rPr lang="en-SG" dirty="0"/>
              <a:t>The SMU email server is the intermediary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5" name="Oval 4"/>
          <p:cNvSpPr/>
          <p:nvPr/>
        </p:nvSpPr>
        <p:spPr bwMode="auto">
          <a:xfrm>
            <a:off x="398462" y="2108206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84412" y="1651007"/>
            <a:ext cx="14097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Request 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>
            <a:cxnSpLocks/>
            <a:stCxn id="5" idx="6"/>
            <a:endCxn id="11" idx="2"/>
          </p:cNvCxnSpPr>
          <p:nvPr/>
        </p:nvCxnSpPr>
        <p:spPr bwMode="auto">
          <a:xfrm>
            <a:off x="2227262" y="2679706"/>
            <a:ext cx="1524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99493D6-C43E-4B6B-8EBA-5F7D487B6AEC}"/>
              </a:ext>
            </a:extLst>
          </p:cNvPr>
          <p:cNvSpPr/>
          <p:nvPr/>
        </p:nvSpPr>
        <p:spPr bwMode="auto">
          <a:xfrm>
            <a:off x="3751262" y="2108206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Inter-</a:t>
            </a:r>
            <a:r>
              <a:rPr kumimoji="0" lang="en-SG" sz="2000" b="1" i="0" u="none" strike="noStrike" cap="none" normalizeH="0" baseline="0" dirty="0" err="1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mediary</a:t>
            </a:r>
            <a:endParaRPr kumimoji="0" lang="en-SG" sz="20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4F4FB-4520-4441-B7BF-48539C064B2C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 bwMode="auto">
          <a:xfrm>
            <a:off x="5580062" y="2679706"/>
            <a:ext cx="1524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E23DC18-0872-498F-B6E7-CC731BFFB059}"/>
              </a:ext>
            </a:extLst>
          </p:cNvPr>
          <p:cNvSpPr/>
          <p:nvPr/>
        </p:nvSpPr>
        <p:spPr bwMode="auto">
          <a:xfrm>
            <a:off x="7104062" y="2108206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Receiver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9FE33-9CBB-4FF8-B2A7-346804136526}"/>
              </a:ext>
            </a:extLst>
          </p:cNvPr>
          <p:cNvSpPr txBox="1"/>
          <p:nvPr/>
        </p:nvSpPr>
        <p:spPr>
          <a:xfrm>
            <a:off x="5656262" y="2253127"/>
            <a:ext cx="43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0" dirty="0"/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9F7E2-13CB-47C4-800E-771EE394378B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062" y="2794006"/>
            <a:ext cx="1524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2BD6E-C9CA-4046-9481-D6351B8AB1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27262" y="2794006"/>
            <a:ext cx="15430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0FEBA193-9497-40E5-8F77-DB0E25A2531D}"/>
              </a:ext>
            </a:extLst>
          </p:cNvPr>
          <p:cNvSpPr/>
          <p:nvPr/>
        </p:nvSpPr>
        <p:spPr bwMode="auto">
          <a:xfrm>
            <a:off x="2295071" y="2946406"/>
            <a:ext cx="14097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Reply 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58052-2071-475B-9A15-AB8776447243}"/>
              </a:ext>
            </a:extLst>
          </p:cNvPr>
          <p:cNvSpPr txBox="1"/>
          <p:nvPr/>
        </p:nvSpPr>
        <p:spPr>
          <a:xfrm>
            <a:off x="3221038" y="2565407"/>
            <a:ext cx="43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0" dirty="0"/>
              <a:t>?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64A2D192-328C-497E-8ECB-A246D90F9DA6}"/>
              </a:ext>
            </a:extLst>
          </p:cNvPr>
          <p:cNvSpPr/>
          <p:nvPr/>
        </p:nvSpPr>
        <p:spPr bwMode="auto">
          <a:xfrm>
            <a:off x="5656262" y="1654635"/>
            <a:ext cx="14097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Request 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E178AD79-5971-4A9E-8159-629FBED8EA0C}"/>
              </a:ext>
            </a:extLst>
          </p:cNvPr>
          <p:cNvSpPr/>
          <p:nvPr/>
        </p:nvSpPr>
        <p:spPr bwMode="auto">
          <a:xfrm>
            <a:off x="5659436" y="2946406"/>
            <a:ext cx="1409700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2400" b="0" dirty="0"/>
              <a:t>Reply data</a:t>
            </a:r>
            <a:endParaRPr kumimoji="0" lang="en-SG" sz="2400" b="0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D5134-8949-488D-B00C-50CE83F66B8C}"/>
              </a:ext>
            </a:extLst>
          </p:cNvPr>
          <p:cNvSpPr txBox="1"/>
          <p:nvPr/>
        </p:nvSpPr>
        <p:spPr>
          <a:xfrm>
            <a:off x="6585403" y="2565407"/>
            <a:ext cx="43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0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5CA33-9DAC-4466-BA04-658A842DB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65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Communication Technologies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23098-5EE9-43A7-9979-7676B3626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4643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Communication Technologies (a.k.a. Protocols)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138" y="762000"/>
            <a:ext cx="8721725" cy="5638800"/>
          </a:xfrm>
        </p:spPr>
        <p:txBody>
          <a:bodyPr/>
          <a:lstStyle/>
          <a:p>
            <a:r>
              <a:rPr lang="en-SG" dirty="0"/>
              <a:t>Used to implement various communication patterns</a:t>
            </a:r>
          </a:p>
          <a:p>
            <a:pPr lvl="1"/>
            <a:r>
              <a:rPr lang="en-SG" b="1" dirty="0"/>
              <a:t>Invocation-based</a:t>
            </a:r>
            <a:r>
              <a:rPr lang="en-SG" dirty="0"/>
              <a:t>: data goes </a:t>
            </a:r>
            <a:r>
              <a:rPr lang="en-SG" b="1" dirty="0"/>
              <a:t>point-to-point</a:t>
            </a:r>
          </a:p>
          <a:p>
            <a:pPr lvl="2"/>
            <a:r>
              <a:rPr lang="en-SG" dirty="0"/>
              <a:t>Usually synchronous. E.g., function (method) call; </a:t>
            </a:r>
            <a:r>
              <a:rPr lang="en-SG" b="1" dirty="0"/>
              <a:t>HTTP</a:t>
            </a:r>
            <a:r>
              <a:rPr lang="en-SG" dirty="0"/>
              <a:t>; </a:t>
            </a:r>
            <a:r>
              <a:rPr lang="en-SG" dirty="0" err="1"/>
              <a:t>gRPC</a:t>
            </a: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sz="2000" dirty="0"/>
          </a:p>
          <a:p>
            <a:pPr lvl="1"/>
            <a:r>
              <a:rPr lang="en-SG" b="1" dirty="0"/>
              <a:t>Message-based</a:t>
            </a:r>
            <a:r>
              <a:rPr lang="en-SG" dirty="0"/>
              <a:t> (a.k.a., </a:t>
            </a:r>
            <a:r>
              <a:rPr lang="en-SG" b="1" dirty="0"/>
              <a:t>messaging</a:t>
            </a:r>
            <a:r>
              <a:rPr lang="en-SG" dirty="0"/>
              <a:t>): data goes through a </a:t>
            </a:r>
            <a:r>
              <a:rPr lang="en-SG" b="1" dirty="0"/>
              <a:t>message broker</a:t>
            </a:r>
            <a:r>
              <a:rPr lang="en-SG" dirty="0"/>
              <a:t> or intermediary(-</a:t>
            </a:r>
            <a:r>
              <a:rPr lang="en-SG" dirty="0" err="1"/>
              <a:t>ies</a:t>
            </a:r>
            <a:r>
              <a:rPr lang="en-SG" dirty="0"/>
              <a:t>)</a:t>
            </a:r>
          </a:p>
          <a:p>
            <a:pPr lvl="2"/>
            <a:r>
              <a:rPr lang="en-SG" dirty="0"/>
              <a:t>Usually asynchronous.</a:t>
            </a:r>
          </a:p>
          <a:p>
            <a:pPr lvl="2"/>
            <a:r>
              <a:rPr lang="en-SG" dirty="0"/>
              <a:t>E.g., </a:t>
            </a:r>
            <a:r>
              <a:rPr lang="en-SG" b="1" dirty="0"/>
              <a:t>AMQP</a:t>
            </a:r>
            <a:r>
              <a:rPr lang="en-SG" dirty="0"/>
              <a:t>, JMS, IPFS, …</a:t>
            </a:r>
          </a:p>
          <a:p>
            <a:pPr lvl="2"/>
            <a:endParaRPr lang="en-SG" dirty="0"/>
          </a:p>
          <a:p>
            <a:pPr lvl="2"/>
            <a:endParaRPr lang="en-S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629400" y="2216487"/>
            <a:ext cx="1524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b="0" dirty="0" err="1">
                <a:solidFill>
                  <a:schemeClr val="tx1"/>
                </a:solidFill>
              </a:rPr>
              <a:t>Microservice</a:t>
            </a:r>
            <a:r>
              <a:rPr lang="en-SG" sz="1400" b="0" dirty="0">
                <a:solidFill>
                  <a:schemeClr val="tx1"/>
                </a:solidFill>
              </a:rPr>
              <a:t> B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2216487"/>
            <a:ext cx="1524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b="0" dirty="0" err="1">
                <a:solidFill>
                  <a:schemeClr val="tx1"/>
                </a:solidFill>
              </a:rPr>
              <a:t>Microservice</a:t>
            </a:r>
            <a:r>
              <a:rPr lang="en-SG" sz="1400" b="0" dirty="0">
                <a:solidFill>
                  <a:schemeClr val="tx1"/>
                </a:solidFill>
              </a:rPr>
              <a:t> A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Straight Connector 7"/>
          <p:cNvCxnSpPr>
            <a:stCxn id="7" idx="3"/>
            <a:endCxn id="6" idx="1"/>
          </p:cNvCxnSpPr>
          <p:nvPr/>
        </p:nvCxnSpPr>
        <p:spPr bwMode="auto">
          <a:xfrm>
            <a:off x="2895600" y="2559387"/>
            <a:ext cx="3733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ounded Rectangle 13"/>
          <p:cNvSpPr/>
          <p:nvPr/>
        </p:nvSpPr>
        <p:spPr bwMode="auto">
          <a:xfrm>
            <a:off x="3974470" y="3016179"/>
            <a:ext cx="1524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b="0" dirty="0" err="1">
                <a:solidFill>
                  <a:schemeClr val="tx1"/>
                </a:solidFill>
              </a:rPr>
              <a:t>Microservice</a:t>
            </a:r>
            <a:r>
              <a:rPr lang="en-SG" sz="1400" b="0" dirty="0">
                <a:solidFill>
                  <a:schemeClr val="tx1"/>
                </a:solidFill>
              </a:rPr>
              <a:t> C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 bwMode="auto">
          <a:xfrm>
            <a:off x="2907670" y="2558979"/>
            <a:ext cx="1066800" cy="8001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4" idx="3"/>
          </p:cNvCxnSpPr>
          <p:nvPr/>
        </p:nvCxnSpPr>
        <p:spPr bwMode="auto">
          <a:xfrm flipH="1">
            <a:off x="5498470" y="2558979"/>
            <a:ext cx="1143000" cy="8001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888362" y="4909344"/>
            <a:ext cx="1524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b="0" dirty="0">
                <a:solidFill>
                  <a:schemeClr val="tx1"/>
                </a:solidFill>
              </a:rPr>
              <a:t>Microservice B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371600" y="5824706"/>
            <a:ext cx="1524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b="0" dirty="0" err="1">
                <a:solidFill>
                  <a:schemeClr val="tx1"/>
                </a:solidFill>
              </a:rPr>
              <a:t>Microservice</a:t>
            </a:r>
            <a:r>
              <a:rPr lang="en-SG" sz="1400" b="0" dirty="0">
                <a:solidFill>
                  <a:schemeClr val="tx1"/>
                </a:solidFill>
              </a:rPr>
              <a:t> A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937837" y="5809444"/>
            <a:ext cx="1524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b="0" dirty="0">
                <a:solidFill>
                  <a:schemeClr val="tx1"/>
                </a:solidFill>
              </a:rPr>
              <a:t>Microservice C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Connector 29"/>
          <p:cNvCxnSpPr>
            <a:cxnSpLocks/>
            <a:stCxn id="27" idx="3"/>
          </p:cNvCxnSpPr>
          <p:nvPr/>
        </p:nvCxnSpPr>
        <p:spPr bwMode="auto">
          <a:xfrm>
            <a:off x="2895600" y="6167606"/>
            <a:ext cx="105472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cxnSpLocks/>
            <a:endCxn id="29" idx="1"/>
          </p:cNvCxnSpPr>
          <p:nvPr/>
        </p:nvCxnSpPr>
        <p:spPr bwMode="auto">
          <a:xfrm flipV="1">
            <a:off x="5498470" y="6152344"/>
            <a:ext cx="1439367" cy="15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cxnSpLocks/>
            <a:endCxn id="26" idx="1"/>
          </p:cNvCxnSpPr>
          <p:nvPr/>
        </p:nvCxnSpPr>
        <p:spPr bwMode="auto">
          <a:xfrm flipV="1">
            <a:off x="5105400" y="5252244"/>
            <a:ext cx="782962" cy="4567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05627-DD24-403C-9E4B-17EDA21F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8668DAB8-B75C-4465-80D7-476C512E46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779" t="9641" r="9197" b="8412"/>
          <a:stretch/>
        </p:blipFill>
        <p:spPr>
          <a:xfrm>
            <a:off x="3889837" y="5475991"/>
            <a:ext cx="1993271" cy="12954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687D813-0F78-4B4E-8013-F0D4D233384D}"/>
              </a:ext>
            </a:extLst>
          </p:cNvPr>
          <p:cNvSpPr txBox="1"/>
          <p:nvPr/>
        </p:nvSpPr>
        <p:spPr>
          <a:xfrm>
            <a:off x="4092952" y="5781993"/>
            <a:ext cx="1418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400" dirty="0">
                <a:solidFill>
                  <a:schemeClr val="tx1"/>
                </a:solidFill>
              </a:rPr>
              <a:t>Message Intermediary (-</a:t>
            </a:r>
            <a:r>
              <a:rPr lang="en-SG" sz="1400" dirty="0" err="1">
                <a:solidFill>
                  <a:schemeClr val="tx1"/>
                </a:solidFill>
              </a:rPr>
              <a:t>ies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  <a:endParaRPr kumimoji="0" lang="en-GB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22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Module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59039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Objectives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Demonstrate an understanding of </a:t>
            </a:r>
            <a:r>
              <a:rPr lang="en-GB" altLang="en-US" b="1" dirty="0">
                <a:cs typeface="Times New Roman" pitchFamily="18" charset="0"/>
              </a:rPr>
              <a:t>the need for communication </a:t>
            </a:r>
            <a:r>
              <a:rPr lang="en-GB" altLang="en-US" dirty="0">
                <a:cs typeface="Times New Roman" pitchFamily="18" charset="0"/>
              </a:rPr>
              <a:t>among processes and (micro)services</a:t>
            </a:r>
          </a:p>
          <a:p>
            <a:pPr eaLnBrk="1" hangingPunct="1"/>
            <a:r>
              <a:rPr lang="en-SG" altLang="en-US" dirty="0">
                <a:cs typeface="Times New Roman" pitchFamily="18" charset="0"/>
              </a:rPr>
              <a:t>Explain basic </a:t>
            </a:r>
            <a:r>
              <a:rPr lang="en-SG" altLang="en-US" b="1" dirty="0">
                <a:cs typeface="Times New Roman" pitchFamily="18" charset="0"/>
              </a:rPr>
              <a:t>communication patterns </a:t>
            </a:r>
            <a:r>
              <a:rPr lang="en-SG" altLang="en-US" dirty="0">
                <a:cs typeface="Times New Roman" pitchFamily="18" charset="0"/>
              </a:rPr>
              <a:t>among processes and (micro)services</a:t>
            </a: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Understand variants of </a:t>
            </a:r>
            <a:r>
              <a:rPr lang="en-GB" altLang="en-US" b="1" dirty="0">
                <a:cs typeface="Times New Roman" pitchFamily="18" charset="0"/>
              </a:rPr>
              <a:t>communication (transport) technologies</a:t>
            </a:r>
          </a:p>
          <a:p>
            <a:pPr eaLnBrk="1" hangingPunct="1"/>
            <a:endParaRPr lang="en-GB" altLang="en-US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Topics</a:t>
            </a:r>
          </a:p>
          <a:p>
            <a:pPr lvl="1" eaLnBrk="1" hangingPunct="1"/>
            <a:r>
              <a:rPr lang="en-SG" altLang="en-US" dirty="0">
                <a:cs typeface="Times New Roman" pitchFamily="18" charset="0"/>
              </a:rPr>
              <a:t>Communication patterns</a:t>
            </a:r>
          </a:p>
          <a:p>
            <a:pPr lvl="1" eaLnBrk="1" hangingPunct="1"/>
            <a:r>
              <a:rPr lang="en-SG" altLang="en-US" dirty="0">
                <a:cs typeface="Times New Roman" pitchFamily="18" charset="0"/>
              </a:rPr>
              <a:t>Communication (transport) technologies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91FE5-5D75-4208-8869-A2B55ECAA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7680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1999"/>
            <a:ext cx="8532943" cy="5878513"/>
          </a:xfrm>
        </p:spPr>
        <p:txBody>
          <a:bodyPr>
            <a:normAutofit/>
          </a:bodyPr>
          <a:lstStyle/>
          <a:p>
            <a:r>
              <a:rPr lang="en-SG" sz="2400" dirty="0"/>
              <a:t>Invocation-based: point-to-point</a:t>
            </a:r>
          </a:p>
          <a:p>
            <a:pPr lvl="1"/>
            <a:r>
              <a:rPr lang="en-SG" sz="2000" i="1" dirty="0"/>
              <a:t>Phone call</a:t>
            </a:r>
            <a:r>
              <a:rPr lang="en-SG" sz="2000" dirty="0"/>
              <a:t>: a sender connects to a receiver by dialling a phone number; communication fails if the receiver doesn't answer</a:t>
            </a:r>
          </a:p>
          <a:p>
            <a:pPr lvl="1"/>
            <a:r>
              <a:rPr lang="en-SG" sz="2000" i="1" dirty="0"/>
              <a:t>Web browsing </a:t>
            </a:r>
            <a:r>
              <a:rPr lang="en-SG" sz="2000" dirty="0"/>
              <a:t>(via HTTP): a web browser takes us to an URL; communication fails (e.g., 404) if the website doesn't respond properly.</a:t>
            </a:r>
          </a:p>
          <a:p>
            <a:r>
              <a:rPr lang="en-SG" sz="2400" dirty="0"/>
              <a:t>Message-based: through </a:t>
            </a:r>
            <a:r>
              <a:rPr lang="en-US" sz="2400" dirty="0"/>
              <a:t>some message intermediary(-</a:t>
            </a:r>
            <a:r>
              <a:rPr lang="en-US" sz="2400" dirty="0" err="1"/>
              <a:t>ies</a:t>
            </a:r>
            <a:r>
              <a:rPr lang="en-US" sz="2400" dirty="0"/>
              <a:t>)</a:t>
            </a:r>
            <a:endParaRPr lang="en-SG" sz="2400" dirty="0"/>
          </a:p>
          <a:p>
            <a:pPr lvl="1"/>
            <a:r>
              <a:rPr lang="en-SG" sz="2000" i="1" dirty="0"/>
              <a:t>Email</a:t>
            </a:r>
            <a:r>
              <a:rPr lang="en-SG" sz="2000" dirty="0"/>
              <a:t>: a sender sends an email to an address; the sender needs to connect to an email server to do so; the email may go through many email servers before reaching the receiver’s email server; the receiver may or may not receive the email at the time.</a:t>
            </a:r>
          </a:p>
          <a:p>
            <a:pPr lvl="1"/>
            <a:r>
              <a:rPr lang="en-SG" sz="2000" i="1" dirty="0"/>
              <a:t>Phone voice message box</a:t>
            </a:r>
            <a:r>
              <a:rPr lang="en-SG" sz="2000" dirty="0"/>
              <a:t>: "leave a message"; the phone server stores the message, waiting for the receiver to retrieve the message sometime later.</a:t>
            </a:r>
          </a:p>
          <a:p>
            <a:pPr lvl="1"/>
            <a:r>
              <a:rPr lang="en-SG" sz="2000" i="1" dirty="0"/>
              <a:t>WhatsApp messaging</a:t>
            </a:r>
            <a:r>
              <a:rPr lang="en-SG" sz="2000" dirty="0"/>
              <a:t>: two ticks for each message sent; one indicates the message reaches the server; the other indicates the message reaches the receiver's phone.</a:t>
            </a:r>
          </a:p>
          <a:p>
            <a:pPr lvl="1"/>
            <a:endParaRPr lang="en-SG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17D9A-F0D2-40DF-B305-AD3E940D6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965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Example: Language-Level Function Call in Python</a:t>
            </a:r>
            <a:endParaRPr lang="en-GB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149866"/>
            <a:ext cx="2971800" cy="1066800"/>
            <a:chOff x="533400" y="1600200"/>
            <a:chExt cx="2971800" cy="1066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676400"/>
              <a:ext cx="2514600" cy="8191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533400" y="1600200"/>
              <a:ext cx="2971800" cy="1066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300" y="3588266"/>
            <a:ext cx="3048000" cy="1905000"/>
            <a:chOff x="3810000" y="4114800"/>
            <a:chExt cx="3048000" cy="1905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2400" y="4267200"/>
              <a:ext cx="2562225" cy="1095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2400" y="5562600"/>
              <a:ext cx="2771775" cy="3238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3810000" y="4114800"/>
              <a:ext cx="3048000" cy="190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 bwMode="auto">
          <a:xfrm flipV="1">
            <a:off x="2019300" y="2216666"/>
            <a:ext cx="0" cy="1371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99472" y="762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Function 1- support.py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782" y="556818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Function 2- letter.py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4357946" y="1367435"/>
            <a:ext cx="1569873" cy="41214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94" y="1343529"/>
            <a:ext cx="1276350" cy="409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01476" y="183830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Output</a:t>
            </a: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6363514"/>
            <a:ext cx="489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tx1"/>
                </a:solidFill>
              </a:rPr>
              <a:t>Source: https://www.tutorialspoint.com/python/python_modules.htm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475" y="5522019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caller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9475" y="73201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/>
              <a:t>callee</a:t>
            </a:r>
            <a:endParaRPr lang="en-S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808537"/>
            <a:ext cx="44475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Arguments</a:t>
            </a:r>
            <a:r>
              <a:rPr lang="en-SG" sz="2000" b="0" dirty="0"/>
              <a:t> and/or</a:t>
            </a:r>
            <a:r>
              <a:rPr lang="en-SG" sz="2000" dirty="0"/>
              <a:t> return values</a:t>
            </a:r>
          </a:p>
          <a:p>
            <a:r>
              <a:rPr lang="en-SG" sz="1800" b="0" dirty="0"/>
              <a:t>(if any) passed along with </a:t>
            </a:r>
            <a:r>
              <a:rPr lang="en-SG" sz="1800" dirty="0"/>
              <a:t>function calls</a:t>
            </a:r>
          </a:p>
        </p:txBody>
      </p:sp>
      <p:cxnSp>
        <p:nvCxnSpPr>
          <p:cNvPr id="21" name="Straight Arrow Connector 20"/>
          <p:cNvCxnSpPr>
            <a:stCxn id="11" idx="0"/>
            <a:endCxn id="20" idx="2"/>
          </p:cNvCxnSpPr>
          <p:nvPr/>
        </p:nvCxnSpPr>
        <p:spPr bwMode="auto">
          <a:xfrm flipV="1">
            <a:off x="3935803" y="1193676"/>
            <a:ext cx="24846" cy="43283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191000" y="1193676"/>
            <a:ext cx="0" cy="42995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19101" y="259841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function (method) calls as a communication mechanism</a:t>
            </a:r>
            <a:endParaRPr lang="en-GB" sz="1800" b="0" dirty="0">
              <a:solidFill>
                <a:schemeClr val="tx1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FD75822-D4F3-41FF-BDAD-4D78128C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35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2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81200" y="1676400"/>
            <a:ext cx="4572000" cy="914400"/>
            <a:chOff x="2895601" y="2497689"/>
            <a:chExt cx="3740727" cy="378070"/>
          </a:xfrm>
        </p:grpSpPr>
        <p:sp>
          <p:nvSpPr>
            <p:cNvPr id="24" name="Can 23"/>
            <p:cNvSpPr/>
            <p:nvPr/>
          </p:nvSpPr>
          <p:spPr bwMode="auto">
            <a:xfrm rot="5400000">
              <a:off x="4576930" y="816360"/>
              <a:ext cx="378070" cy="3740727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3190" y="2533764"/>
              <a:ext cx="1953157" cy="30008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SG" sz="2000" dirty="0"/>
                <a:t>HTTP Connection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Request-Response (RR)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1479901"/>
            <a:ext cx="1339499" cy="1339499"/>
          </a:xfrm>
        </p:spPr>
      </p:pic>
      <p:sp>
        <p:nvSpPr>
          <p:cNvPr id="7" name="TextBox 6"/>
          <p:cNvSpPr txBox="1"/>
          <p:nvPr/>
        </p:nvSpPr>
        <p:spPr>
          <a:xfrm>
            <a:off x="523711" y="289976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HTTP Client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0" y="1529166"/>
            <a:ext cx="1075195" cy="1290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6311" y="2828365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HTTP Server</a:t>
            </a:r>
          </a:p>
          <a:p>
            <a:pPr algn="ctr"/>
            <a:r>
              <a:rPr lang="en-SG" sz="1800" dirty="0">
                <a:solidFill>
                  <a:schemeClr val="tx1"/>
                </a:solidFill>
              </a:rPr>
              <a:t>(Web Server)</a:t>
            </a:r>
            <a:endParaRPr lang="en-GB" sz="1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981201" y="1905000"/>
            <a:ext cx="45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966665" y="2330025"/>
            <a:ext cx="4572000" cy="176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460845" y="160099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 Request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1998" y="2292227"/>
            <a:ext cx="192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 Response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5835" y="194776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URLs</a:t>
            </a:r>
            <a:endParaRPr lang="en-GB" sz="18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6A3839-83BC-45DE-97D6-C128EEC7482F}"/>
              </a:ext>
            </a:extLst>
          </p:cNvPr>
          <p:cNvGraphicFramePr>
            <a:graphicFrameLocks noGrp="1"/>
          </p:cNvGraphicFramePr>
          <p:nvPr/>
        </p:nvGraphicFramePr>
        <p:xfrm>
          <a:off x="766383" y="3989352"/>
          <a:ext cx="7592421" cy="1920240"/>
        </p:xfrm>
        <a:graphic>
          <a:graphicData uri="http://schemas.openxmlformats.org/drawingml/2006/table">
            <a:tbl>
              <a:tblPr firstRow="1" bandRow="1">
                <a:effectLst/>
                <a:tableStyleId>{C4B1156A-380E-4F78-BDF5-A606A8083BF9}</a:tableStyleId>
              </a:tblPr>
              <a:tblGrid>
                <a:gridCol w="27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9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Commonly used HTTP Request Methods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Intended meaning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Create</a:t>
                      </a:r>
                      <a:r>
                        <a:rPr lang="en-GB" sz="1600" baseline="0" dirty="0"/>
                        <a:t> data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Retrieve</a:t>
                      </a:r>
                      <a:r>
                        <a:rPr lang="en-GB" sz="1600" baseline="0" dirty="0"/>
                        <a:t> data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Update</a:t>
                      </a:r>
                      <a:r>
                        <a:rPr lang="en-GB" sz="1600" baseline="0" dirty="0"/>
                        <a:t> data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DELETE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Delete</a:t>
                      </a:r>
                      <a:r>
                        <a:rPr lang="en-GB" sz="1600" baseline="0" dirty="0"/>
                        <a:t> data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84620-9F79-4541-8D2E-4CE9009F2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2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1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Messaging (Publish-Subscribe)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3136401"/>
            <a:ext cx="8704262" cy="35041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(micro)service can </a:t>
            </a:r>
            <a:r>
              <a:rPr lang="en-US" b="1" dirty="0"/>
              <a:t>publish</a:t>
            </a:r>
            <a:r>
              <a:rPr lang="en-US" dirty="0"/>
              <a:t> a </a:t>
            </a:r>
            <a:r>
              <a:rPr lang="en-US" b="1" dirty="0"/>
              <a:t>message</a:t>
            </a:r>
            <a:r>
              <a:rPr lang="en-US" dirty="0"/>
              <a:t> to a certain communication channel maintained by the broker. A message can be used to send detailed information, or simply indicate an </a:t>
            </a:r>
            <a:r>
              <a:rPr lang="en-US" b="1" dirty="0"/>
              <a:t>event</a:t>
            </a:r>
            <a:r>
              <a:rPr lang="en-US" dirty="0"/>
              <a:t> when something notable happens. For example, a message may contain the actual details of an order or simply an event---"a new order 123 created".  </a:t>
            </a:r>
          </a:p>
          <a:p>
            <a:pPr>
              <a:lnSpc>
                <a:spcPct val="110000"/>
              </a:lnSpc>
            </a:pPr>
            <a:r>
              <a:rPr lang="en-US" dirty="0"/>
              <a:t>Other (micro)services </a:t>
            </a:r>
            <a:r>
              <a:rPr lang="en-US" b="1" dirty="0"/>
              <a:t>subscribe</a:t>
            </a:r>
            <a:r>
              <a:rPr lang="en-US" dirty="0"/>
              <a:t> to the channels maintained by the broker. The broker relays messages to the appropriate (micro)services subscribed to the appropriate channels.</a:t>
            </a:r>
          </a:p>
          <a:p>
            <a:pPr>
              <a:lnSpc>
                <a:spcPct val="110000"/>
              </a:lnSpc>
            </a:pPr>
            <a:r>
              <a:rPr lang="en-US" dirty="0"/>
              <a:t>When a (micro)service </a:t>
            </a:r>
            <a:r>
              <a:rPr lang="en-US" b="1" dirty="0"/>
              <a:t>receives</a:t>
            </a:r>
            <a:r>
              <a:rPr lang="en-US" dirty="0"/>
              <a:t> a message, it can update its own data entities, which might raise more events or lead to more messages being published.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21933" y="1500931"/>
            <a:ext cx="1325289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Order</a:t>
            </a:r>
            <a:r>
              <a:rPr kumimoji="0" lang="en-SG" sz="1600" b="1" i="0" u="none" strike="noStrike" cap="none" normalizeH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 Service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45953" y="1062091"/>
            <a:ext cx="2213495" cy="13083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Message Broker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SG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>
            <a:cxnSpLocks/>
            <a:stCxn id="5" idx="6"/>
            <a:endCxn id="25" idx="1"/>
          </p:cNvCxnSpPr>
          <p:nvPr/>
        </p:nvCxnSpPr>
        <p:spPr bwMode="auto">
          <a:xfrm flipV="1">
            <a:off x="1447222" y="1838378"/>
            <a:ext cx="1997012" cy="54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405656" y="1494066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"order 123 created"</a:t>
            </a:r>
            <a:endParaRPr lang="en-GB" sz="1400" dirty="0"/>
          </a:p>
        </p:txBody>
      </p:sp>
      <p:sp>
        <p:nvSpPr>
          <p:cNvPr id="10" name="Oval 9"/>
          <p:cNvSpPr/>
          <p:nvPr/>
        </p:nvSpPr>
        <p:spPr bwMode="auto">
          <a:xfrm>
            <a:off x="7269467" y="418627"/>
            <a:ext cx="1752600" cy="861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600" dirty="0"/>
              <a:t>Shipping Record</a:t>
            </a:r>
            <a:r>
              <a:rPr kumimoji="0" lang="en-SG" sz="1600" b="1" i="0" u="none" strike="noStrike" cap="none" normalizeH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rPr>
              <a:t> Service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269467" y="1923577"/>
            <a:ext cx="1752600" cy="8619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SG" sz="1600" dirty="0"/>
              <a:t>Activity Log Service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25" idx="4"/>
            <a:endCxn id="10" idx="2"/>
          </p:cNvCxnSpPr>
          <p:nvPr/>
        </p:nvCxnSpPr>
        <p:spPr bwMode="auto">
          <a:xfrm flipV="1">
            <a:off x="5410200" y="849594"/>
            <a:ext cx="1859267" cy="9887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cxnSpLocks/>
            <a:stCxn id="25" idx="4"/>
            <a:endCxn id="11" idx="2"/>
          </p:cNvCxnSpPr>
          <p:nvPr/>
        </p:nvCxnSpPr>
        <p:spPr bwMode="auto">
          <a:xfrm>
            <a:off x="5410200" y="1838378"/>
            <a:ext cx="1859267" cy="5161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 rot="20023741">
            <a:off x="5525387" y="829744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"order 123 created"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 rot="1017801">
            <a:off x="5538642" y="2221146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"order 123 created"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670039" y="130392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0" dirty="0">
                <a:solidFill>
                  <a:schemeClr val="tx1"/>
                </a:solidFill>
              </a:rPr>
              <a:t>Subscriber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85472" y="279417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0" dirty="0">
                <a:solidFill>
                  <a:schemeClr val="tx1"/>
                </a:solidFill>
              </a:rPr>
              <a:t>Subscriber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602" y="2198882"/>
            <a:ext cx="90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0" dirty="0">
                <a:solidFill>
                  <a:schemeClr val="tx1"/>
                </a:solidFill>
              </a:rPr>
              <a:t>Publisher</a:t>
            </a:r>
            <a:endParaRPr lang="en-GB" sz="1400" b="0" dirty="0">
              <a:solidFill>
                <a:schemeClr val="tx1"/>
              </a:solidFill>
            </a:endParaRPr>
          </a:p>
        </p:txBody>
      </p:sp>
      <p:sp>
        <p:nvSpPr>
          <p:cNvPr id="25" name="Flowchart: Direct Access Storage 24">
            <a:extLst>
              <a:ext uri="{FF2B5EF4-FFF2-40B4-BE49-F238E27FC236}">
                <a16:creationId xmlns:a16="http://schemas.microsoft.com/office/drawing/2014/main" id="{0F8205A0-AD02-47B6-8E80-58110C2A692C}"/>
              </a:ext>
            </a:extLst>
          </p:cNvPr>
          <p:cNvSpPr/>
          <p:nvPr/>
        </p:nvSpPr>
        <p:spPr bwMode="auto">
          <a:xfrm>
            <a:off x="3444234" y="1626204"/>
            <a:ext cx="1965966" cy="424347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SG" sz="1600" b="0" dirty="0"/>
              <a:t>A channel for "order"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109C2-074F-4013-9DF6-C42F42DF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8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/>
      <p:bldP spid="10" grpId="0" animBg="1"/>
      <p:bldP spid="11" grpId="0" animBg="1"/>
      <p:bldP spid="16" grpId="0"/>
      <p:bldP spid="18" grpId="0"/>
      <p:bldP spid="22" grpId="0"/>
      <p:bldP spid="23" grpId="0"/>
      <p:bldP spid="24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Messaging (Publish-Subscribe)</a:t>
            </a:r>
            <a:endParaRPr lang="en-GB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11138" y="838200"/>
            <a:ext cx="8704262" cy="554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dirty="0"/>
              <a:t>When two or more (micro)services collaborate through messages that are sent/received via a broker, the </a:t>
            </a:r>
            <a:r>
              <a:rPr lang="en-US" dirty="0"/>
              <a:t>publisher</a:t>
            </a:r>
            <a:r>
              <a:rPr lang="en-US" b="0" dirty="0"/>
              <a:t> is </a:t>
            </a:r>
            <a:r>
              <a:rPr lang="en-US" dirty="0"/>
              <a:t>loosely coupled </a:t>
            </a:r>
            <a:r>
              <a:rPr lang="en-US" b="0" dirty="0"/>
              <a:t>from the </a:t>
            </a:r>
            <a:r>
              <a:rPr lang="en-US" dirty="0"/>
              <a:t>subscriber</a:t>
            </a:r>
            <a:r>
              <a:rPr lang="en-US" b="0" dirty="0"/>
              <a:t>:</a:t>
            </a:r>
          </a:p>
          <a:p>
            <a:r>
              <a:rPr lang="en-US" sz="2600" b="0" dirty="0"/>
              <a:t>When a message is sent, the subscriber does not have to be online;</a:t>
            </a:r>
          </a:p>
          <a:p>
            <a:r>
              <a:rPr lang="en-US" sz="2600" b="0" dirty="0"/>
              <a:t>The handling of a message does not have to happen immediately after the message is received; </a:t>
            </a:r>
          </a:p>
          <a:p>
            <a:r>
              <a:rPr lang="en-US" sz="2600" b="0" dirty="0"/>
              <a:t>Handling of the message can happen whenever the subscriber is ready to do so; the subscriber may or may not reply back to the publisher; the reply may even come from another (micro)service.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9B56F-3494-4F9D-B5AC-BDDC470E7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62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Characteristics of Communication 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99499799"/>
              </p:ext>
            </p:extLst>
          </p:nvPr>
        </p:nvGraphicFramePr>
        <p:xfrm>
          <a:off x="228601" y="711200"/>
          <a:ext cx="8704262" cy="595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8599">
                  <a:extLst>
                    <a:ext uri="{9D8B030D-6E8A-4147-A177-3AD203B41FA5}">
                      <a16:colId xmlns:a16="http://schemas.microsoft.com/office/drawing/2014/main" val="766173375"/>
                    </a:ext>
                  </a:extLst>
                </a:gridCol>
                <a:gridCol w="4665663">
                  <a:extLst>
                    <a:ext uri="{9D8B030D-6E8A-4147-A177-3AD203B41FA5}">
                      <a16:colId xmlns:a16="http://schemas.microsoft.com/office/drawing/2014/main" val="198006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Invocation-based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Message-based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7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Data goes from point-to-point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Data goes through some message intermediary(-</a:t>
                      </a:r>
                      <a:r>
                        <a:rPr lang="en-SG" dirty="0" err="1"/>
                        <a:t>ies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0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Usually</a:t>
                      </a:r>
                      <a:r>
                        <a:rPr lang="en-SG" baseline="0" dirty="0"/>
                        <a:t> for one-to-one communication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The intermediary can help to facilitate one-to-many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aseline="0" dirty="0"/>
                        <a:t>In case of receiver failure or offline, </a:t>
                      </a:r>
                      <a:r>
                        <a:rPr lang="en-SG" dirty="0"/>
                        <a:t>no intermediary </a:t>
                      </a:r>
                      <a:r>
                        <a:rPr lang="en-SG" baseline="0" dirty="0"/>
                        <a:t>to store data and sender cannot send data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aseline="0" dirty="0"/>
                        <a:t>In case of receiver failure or offline, sender can still send data and </a:t>
                      </a:r>
                      <a:r>
                        <a:rPr lang="en-SG" dirty="0"/>
                        <a:t>the intermediary</a:t>
                      </a:r>
                      <a:r>
                        <a:rPr lang="en-SG" baseline="0" dirty="0"/>
                        <a:t> can store the data and deliver it later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7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Sender needs to know</a:t>
                      </a:r>
                      <a:r>
                        <a:rPr lang="en-SG" baseline="0" dirty="0"/>
                        <a:t> all of its </a:t>
                      </a:r>
                      <a:r>
                        <a:rPr lang="en-SG" dirty="0"/>
                        <a:t>receivers (unless the receivers are hidden behind subnetworks, load balancers, API gateways,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Sender</a:t>
                      </a:r>
                      <a:r>
                        <a:rPr lang="en-SG" baseline="0" dirty="0"/>
                        <a:t> and receiver may not need to know each other, but need to know the interfaces of the message </a:t>
                      </a:r>
                      <a:r>
                        <a:rPr lang="en-SG" dirty="0"/>
                        <a:t>intermediary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9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Usually sender determines</a:t>
                      </a:r>
                      <a:r>
                        <a:rPr lang="en-SG" baseline="0" dirty="0"/>
                        <a:t> which receiver to receive data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</a:t>
                      </a:r>
                      <a:r>
                        <a:rPr lang="en-SG" baseline="0" dirty="0"/>
                        <a:t>he </a:t>
                      </a:r>
                      <a:r>
                        <a:rPr lang="en-SG" dirty="0"/>
                        <a:t>intermediary</a:t>
                      </a:r>
                      <a:r>
                        <a:rPr lang="en-SG" baseline="0" dirty="0"/>
                        <a:t> affects which receiver to receive data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Senders and receivers need to be online at the same</a:t>
                      </a:r>
                      <a:r>
                        <a:rPr lang="en-GB" baseline="0" dirty="0"/>
                        <a:t> time, so that they </a:t>
                      </a:r>
                      <a:r>
                        <a:rPr lang="en-GB" dirty="0"/>
                        <a:t>are more "tightly coupled"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Senders and receivers do</a:t>
                      </a:r>
                      <a:r>
                        <a:rPr lang="en-US" baseline="0" dirty="0"/>
                        <a:t> not need to be online at the same time as long as the </a:t>
                      </a:r>
                      <a:r>
                        <a:rPr lang="en-SG" dirty="0"/>
                        <a:t>intermediary</a:t>
                      </a:r>
                      <a:r>
                        <a:rPr lang="en-US" baseline="0" dirty="0"/>
                        <a:t> is online, so that they </a:t>
                      </a:r>
                      <a:r>
                        <a:rPr lang="en-US" dirty="0"/>
                        <a:t>are more "loosely coupled"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9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 intermediary to maintain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Need to maintain the intermediary(-</a:t>
                      </a:r>
                      <a:r>
                        <a:rPr lang="en-SG" dirty="0" err="1"/>
                        <a:t>ies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105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A08AD-A234-4312-AFD0-5AADDBCA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20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Similar Terms for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8785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SG" dirty="0"/>
              <a:t>Data, information, message, content, and value are mostly treated as synonyms in this course, although they have subtle differences.</a:t>
            </a:r>
          </a:p>
          <a:p>
            <a:pPr>
              <a:lnSpc>
                <a:spcPct val="110000"/>
              </a:lnSpc>
            </a:pPr>
            <a:r>
              <a:rPr lang="en-SG" dirty="0"/>
              <a:t>Data</a:t>
            </a:r>
          </a:p>
          <a:p>
            <a:pPr lvl="1">
              <a:lnSpc>
                <a:spcPct val="110000"/>
              </a:lnSpc>
            </a:pPr>
            <a:r>
              <a:rPr lang="en-SG" dirty="0"/>
              <a:t>Most general among the terms; it refers to any symbols or signs of something (e.g., </a:t>
            </a:r>
            <a:r>
              <a:rPr lang="en-GB" dirty="0"/>
              <a:t>a situation, person, company, product, account, etc.)</a:t>
            </a:r>
            <a:r>
              <a:rPr lang="en-SG" dirty="0"/>
              <a:t>, whether understandable or not.</a:t>
            </a:r>
          </a:p>
          <a:p>
            <a:pPr>
              <a:lnSpc>
                <a:spcPct val="110000"/>
              </a:lnSpc>
            </a:pPr>
            <a:r>
              <a:rPr lang="en-SG" dirty="0"/>
              <a:t>Information</a:t>
            </a:r>
          </a:p>
          <a:p>
            <a:pPr lvl="1">
              <a:lnSpc>
                <a:spcPct val="110000"/>
              </a:lnSpc>
            </a:pPr>
            <a:r>
              <a:rPr lang="en-GB" i="1" dirty="0"/>
              <a:t>Understandable</a:t>
            </a:r>
            <a:r>
              <a:rPr lang="en-GB" dirty="0"/>
              <a:t> data about facts or details of something.</a:t>
            </a:r>
          </a:p>
          <a:p>
            <a:pPr>
              <a:lnSpc>
                <a:spcPct val="110000"/>
              </a:lnSpc>
            </a:pPr>
            <a:r>
              <a:rPr lang="en-SG" dirty="0"/>
              <a:t>Message</a:t>
            </a:r>
          </a:p>
          <a:p>
            <a:pPr lvl="1">
              <a:lnSpc>
                <a:spcPct val="110000"/>
              </a:lnSpc>
            </a:pPr>
            <a:r>
              <a:rPr lang="en-SG" dirty="0"/>
              <a:t>Data that is usually stored </a:t>
            </a:r>
            <a:r>
              <a:rPr lang="en-SG" i="1" dirty="0"/>
              <a:t>in transient memory </a:t>
            </a:r>
            <a:r>
              <a:rPr lang="en-SG" dirty="0"/>
              <a:t>(in contrast to persistent files, databases, external storages, etc.)</a:t>
            </a:r>
          </a:p>
          <a:p>
            <a:pPr>
              <a:lnSpc>
                <a:spcPct val="110000"/>
              </a:lnSpc>
            </a:pPr>
            <a:r>
              <a:rPr lang="en-SG" dirty="0"/>
              <a:t>Content</a:t>
            </a:r>
          </a:p>
          <a:p>
            <a:pPr lvl="1">
              <a:lnSpc>
                <a:spcPct val="110000"/>
              </a:lnSpc>
            </a:pPr>
            <a:r>
              <a:rPr lang="en-SG" dirty="0"/>
              <a:t>Information that is more relevant to a specific business</a:t>
            </a:r>
            <a:r>
              <a:rPr lang="en-SG" i="1" dirty="0"/>
              <a:t> scenario</a:t>
            </a:r>
          </a:p>
          <a:p>
            <a:pPr lvl="1">
              <a:lnSpc>
                <a:spcPct val="110000"/>
              </a:lnSpc>
            </a:pPr>
            <a:r>
              <a:rPr lang="en-SG" dirty="0"/>
              <a:t>E.g., the content of a message may refer to the business information and networking information in the message</a:t>
            </a:r>
          </a:p>
          <a:p>
            <a:pPr>
              <a:lnSpc>
                <a:spcPct val="110000"/>
              </a:lnSpc>
            </a:pPr>
            <a:r>
              <a:rPr lang="en-SG" dirty="0"/>
              <a:t>Value</a:t>
            </a:r>
          </a:p>
          <a:p>
            <a:pPr lvl="1">
              <a:lnSpc>
                <a:spcPct val="110000"/>
              </a:lnSpc>
            </a:pPr>
            <a:r>
              <a:rPr lang="en-SG" dirty="0"/>
              <a:t>An actual piece of information about a particular fact or detail</a:t>
            </a:r>
          </a:p>
          <a:p>
            <a:pPr lvl="1">
              <a:lnSpc>
                <a:spcPct val="110000"/>
              </a:lnSpc>
            </a:pPr>
            <a:r>
              <a:rPr lang="en-SG" dirty="0"/>
              <a:t>E.g., an argument value in a function call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4EBB-91E5-45DF-B348-71963BBE4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688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Data/Message Format - JSON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734565"/>
            <a:ext cx="502009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0" dirty="0">
                <a:solidFill>
                  <a:schemeClr val="tx1"/>
                </a:solidFill>
              </a:rPr>
              <a:t>{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"orders": [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{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"</a:t>
            </a:r>
            <a:r>
              <a:rPr lang="en-SG" sz="1600" b="0" dirty="0" err="1">
                <a:solidFill>
                  <a:schemeClr val="tx1"/>
                </a:solidFill>
              </a:rPr>
              <a:t>customer_id</a:t>
            </a:r>
            <a:r>
              <a:rPr lang="en-SG" sz="1600" b="0" dirty="0">
                <a:solidFill>
                  <a:schemeClr val="tx1"/>
                </a:solidFill>
              </a:rPr>
              <a:t>": "Apple TAN",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"</a:t>
            </a:r>
            <a:r>
              <a:rPr lang="en-SG" sz="1600" b="0" dirty="0" err="1">
                <a:solidFill>
                  <a:schemeClr val="tx1"/>
                </a:solidFill>
              </a:rPr>
              <a:t>order_id</a:t>
            </a:r>
            <a:r>
              <a:rPr lang="en-SG" sz="1600" b="0" dirty="0">
                <a:solidFill>
                  <a:schemeClr val="tx1"/>
                </a:solidFill>
              </a:rPr>
              <a:t>": 5,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"</a:t>
            </a:r>
            <a:r>
              <a:rPr lang="en-SG" sz="1600" b="0" dirty="0" err="1">
                <a:solidFill>
                  <a:schemeClr val="tx1"/>
                </a:solidFill>
              </a:rPr>
              <a:t>order_item</a:t>
            </a:r>
            <a:r>
              <a:rPr lang="en-SG" sz="1600" b="0" dirty="0">
                <a:solidFill>
                  <a:schemeClr val="tx1"/>
                </a:solidFill>
              </a:rPr>
              <a:t>": [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{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</a:t>
            </a:r>
            <a:r>
              <a:rPr lang="en-SG" sz="1600" b="0" dirty="0" err="1">
                <a:solidFill>
                  <a:schemeClr val="tx1"/>
                </a:solidFill>
              </a:rPr>
              <a:t>book_id</a:t>
            </a:r>
            <a:r>
              <a:rPr lang="en-SG" sz="1600" b="0" dirty="0">
                <a:solidFill>
                  <a:schemeClr val="tx1"/>
                </a:solidFill>
              </a:rPr>
              <a:t>": "9781434474234",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</a:t>
            </a:r>
            <a:r>
              <a:rPr lang="en-SG" sz="1600" b="0" dirty="0" err="1">
                <a:solidFill>
                  <a:schemeClr val="tx1"/>
                </a:solidFill>
              </a:rPr>
              <a:t>item_id</a:t>
            </a:r>
            <a:r>
              <a:rPr lang="en-SG" sz="1600" b="0" dirty="0">
                <a:solidFill>
                  <a:schemeClr val="tx1"/>
                </a:solidFill>
              </a:rPr>
              <a:t>": 3,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</a:t>
            </a:r>
            <a:r>
              <a:rPr lang="en-SG" sz="1600" b="0" dirty="0" err="1">
                <a:solidFill>
                  <a:schemeClr val="tx1"/>
                </a:solidFill>
              </a:rPr>
              <a:t>order_id</a:t>
            </a:r>
            <a:r>
              <a:rPr lang="en-SG" sz="1600" b="0" dirty="0">
                <a:solidFill>
                  <a:schemeClr val="tx1"/>
                </a:solidFill>
              </a:rPr>
              <a:t>": 5,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"quantity": 1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},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{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</a:t>
            </a:r>
            <a:r>
              <a:rPr lang="en-SG" sz="1600" b="0" dirty="0" err="1">
                <a:solidFill>
                  <a:schemeClr val="tx1"/>
                </a:solidFill>
              </a:rPr>
              <a:t>book_id</a:t>
            </a:r>
            <a:r>
              <a:rPr lang="en-SG" sz="1600" b="0" dirty="0">
                <a:solidFill>
                  <a:schemeClr val="tx1"/>
                </a:solidFill>
              </a:rPr>
              <a:t>": "9781449474212",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</a:t>
            </a:r>
            <a:r>
              <a:rPr lang="en-SG" sz="1600" b="0" dirty="0" err="1">
                <a:solidFill>
                  <a:schemeClr val="tx1"/>
                </a:solidFill>
              </a:rPr>
              <a:t>item_id</a:t>
            </a:r>
            <a:r>
              <a:rPr lang="en-SG" sz="1600" b="0" dirty="0">
                <a:solidFill>
                  <a:schemeClr val="tx1"/>
                </a:solidFill>
              </a:rPr>
              <a:t>": 2,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</a:t>
            </a:r>
            <a:r>
              <a:rPr lang="en-SG" sz="1600" b="0" dirty="0" err="1">
                <a:solidFill>
                  <a:schemeClr val="tx1"/>
                </a:solidFill>
              </a:rPr>
              <a:t>order_id</a:t>
            </a:r>
            <a:r>
              <a:rPr lang="en-SG" sz="1600" b="0" dirty="0">
                <a:solidFill>
                  <a:schemeClr val="tx1"/>
                </a:solidFill>
              </a:rPr>
              <a:t>": 5,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  "quantity": 1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},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  …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], 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  "timestamp": "Wed, 14 Nov 2018 22:42:31 GMT"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},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    …</a:t>
            </a:r>
          </a:p>
          <a:p>
            <a:endParaRPr lang="en-SG" sz="16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EE7B1-5929-46AC-A546-0497B65FE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1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 defined by Cambridge Dictionary, </a:t>
            </a:r>
            <a:r>
              <a:rPr lang="en-SG" b="1" dirty="0"/>
              <a:t>communication</a:t>
            </a:r>
            <a:r>
              <a:rPr lang="en-SG" dirty="0"/>
              <a:t> is</a:t>
            </a:r>
            <a:r>
              <a:rPr lang="en-US" dirty="0"/>
              <a:t>:</a:t>
            </a:r>
          </a:p>
          <a:p>
            <a:pPr lvl="1"/>
            <a:r>
              <a:rPr lang="en-GB" dirty="0"/>
              <a:t>the process of sharing information, especially when this increases understanding between people or groups:</a:t>
            </a:r>
            <a:endParaRPr lang="en-US" dirty="0"/>
          </a:p>
          <a:p>
            <a:pPr lvl="2"/>
            <a:r>
              <a:rPr lang="en-US" dirty="0"/>
              <a:t>Transfer and exchange information</a:t>
            </a:r>
          </a:p>
          <a:p>
            <a:pPr lvl="2"/>
            <a:r>
              <a:rPr lang="en-US" dirty="0"/>
              <a:t>Collaborate</a:t>
            </a:r>
            <a:endParaRPr lang="en-US" b="1" dirty="0"/>
          </a:p>
          <a:p>
            <a:r>
              <a:rPr lang="en-US" dirty="0"/>
              <a:t>Between enterprises, enterprise applications, software, (micro)services, etc.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E223D-892F-44D7-A927-610E7A206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68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Need for Communication Among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Enterprise applications</a:t>
            </a:r>
            <a:r>
              <a:rPr lang="en-GB" dirty="0"/>
              <a:t> often need to use each other's functions or </a:t>
            </a:r>
            <a:r>
              <a:rPr lang="en-GB" altLang="en-US" dirty="0"/>
              <a:t>services</a:t>
            </a:r>
            <a:r>
              <a:rPr lang="en-GB" dirty="0"/>
              <a:t>, and</a:t>
            </a:r>
            <a:r>
              <a:rPr lang="en-GB" b="1" dirty="0"/>
              <a:t> exchange data</a:t>
            </a:r>
            <a:r>
              <a:rPr lang="en-GB" dirty="0"/>
              <a:t>, in order to</a:t>
            </a:r>
            <a:r>
              <a:rPr lang="en-GB" altLang="en-US" dirty="0"/>
              <a:t> realize</a:t>
            </a:r>
            <a:r>
              <a:rPr lang="en-GB" b="1" dirty="0"/>
              <a:t> business processes</a:t>
            </a:r>
            <a:r>
              <a:rPr lang="en-GB" dirty="0"/>
              <a:t>, </a:t>
            </a:r>
            <a:r>
              <a:rPr lang="en-GB" u="sng" dirty="0"/>
              <a:t>within and between</a:t>
            </a:r>
            <a:r>
              <a:rPr lang="en-GB" dirty="0"/>
              <a:t> enterprises</a:t>
            </a:r>
            <a:endParaRPr lang="en-GB" dirty="0">
              <a:ea typeface="Tahoma"/>
              <a:cs typeface="Tahoma"/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0" y="3903818"/>
            <a:ext cx="4872450" cy="2079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62" y="2851922"/>
            <a:ext cx="4725849" cy="3398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A866-6644-4035-B26A-AA74DDC6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36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1673100-6367-4F6C-A7DF-A36E48ACC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38" y="204788"/>
            <a:ext cx="8721725" cy="493712"/>
          </a:xfrm>
        </p:spPr>
        <p:txBody>
          <a:bodyPr/>
          <a:lstStyle/>
          <a:p>
            <a:r>
              <a:rPr lang="en-SG" altLang="en-US" sz="2600"/>
              <a:t>Need for Communication Among Microservices</a:t>
            </a:r>
            <a:endParaRPr lang="en-GB" alt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2D16-FDB1-427B-AC14-94A4BA6E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379412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Each microservice often implements functions for </a:t>
            </a:r>
            <a:r>
              <a:rPr lang="en-US" altLang="en-US" sz="2000" b="1" dirty="0"/>
              <a:t>one entity</a:t>
            </a:r>
            <a:r>
              <a:rPr lang="en-US" altLang="en-US" sz="2000" dirty="0"/>
              <a:t> only</a:t>
            </a:r>
            <a:endParaRPr lang="en-US" altLang="en-US" sz="2000" b="1" dirty="0"/>
          </a:p>
          <a:p>
            <a:pPr lvl="1"/>
            <a:r>
              <a:rPr lang="en-US" altLang="en-US" sz="1800" dirty="0"/>
              <a:t>Example entities: customer, account, product, order, payment, etc.</a:t>
            </a:r>
            <a:endParaRPr lang="en-US" altLang="en-US" sz="1800" dirty="0">
              <a:cs typeface="Tahoma" panose="020B0604030504040204" pitchFamily="34" charset="0"/>
            </a:endParaRPr>
          </a:p>
          <a:p>
            <a:r>
              <a:rPr lang="en-US" altLang="en-US" sz="2000" dirty="0"/>
              <a:t>Microservices can be </a:t>
            </a:r>
            <a:r>
              <a:rPr lang="en-US" altLang="en-US" sz="2000" b="1" dirty="0"/>
              <a:t>deployed separately</a:t>
            </a:r>
            <a:r>
              <a:rPr lang="en-US" altLang="en-US" sz="2000" dirty="0"/>
              <a:t> to different machines</a:t>
            </a:r>
          </a:p>
          <a:p>
            <a:pPr lvl="1"/>
            <a:r>
              <a:rPr lang="en-US" altLang="en-US" sz="1800" dirty="0"/>
              <a:t>Each run of a microservice is a separate process in the OS in a machine</a:t>
            </a:r>
          </a:p>
          <a:p>
            <a:r>
              <a:rPr lang="en-US" altLang="en-US" sz="2000" dirty="0"/>
              <a:t>Implementing a business process may require collaboration among more microservices than monolithic applications</a:t>
            </a:r>
            <a:endParaRPr lang="en-GB" altLang="en-US" sz="2000" dirty="0">
              <a:cs typeface="Tahoma" panose="020B0604030504040204" pitchFamily="34" charset="0"/>
            </a:endParaRPr>
          </a:p>
          <a:p>
            <a:pPr lvl="1"/>
            <a:r>
              <a:rPr lang="en-SG" altLang="en-US" sz="1800" dirty="0"/>
              <a:t>More communication among microservices across networks may be needed</a:t>
            </a:r>
          </a:p>
          <a:p>
            <a:pPr lvl="1"/>
            <a:r>
              <a:rPr lang="en-SG" altLang="en-US" sz="1800" dirty="0"/>
              <a:t>A status change in a microservice may induce changes in other microservices, triggering communications</a:t>
            </a:r>
          </a:p>
          <a:p>
            <a:pPr lvl="1"/>
            <a:r>
              <a:rPr lang="en-SG" altLang="en-US" sz="1800" dirty="0">
                <a:cs typeface="Tahoma" panose="020B0604030504040204" pitchFamily="34" charset="0"/>
              </a:rPr>
              <a:t>User interfaces need communications with underlying microservices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01C300-272A-4B8E-9364-94652075826D}"/>
              </a:ext>
            </a:extLst>
          </p:cNvPr>
          <p:cNvSpPr/>
          <p:nvPr/>
        </p:nvSpPr>
        <p:spPr bwMode="auto">
          <a:xfrm>
            <a:off x="3320105" y="4842008"/>
            <a:ext cx="743279" cy="5730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MS1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D67B8C-0A5F-47EE-9E91-8F08EA104FBC}"/>
              </a:ext>
            </a:extLst>
          </p:cNvPr>
          <p:cNvSpPr/>
          <p:nvPr/>
        </p:nvSpPr>
        <p:spPr bwMode="auto">
          <a:xfrm>
            <a:off x="7611419" y="4842008"/>
            <a:ext cx="743279" cy="5730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MS2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AED5EE-5D28-47B8-82E6-05A43F4767F0}"/>
              </a:ext>
            </a:extLst>
          </p:cNvPr>
          <p:cNvSpPr/>
          <p:nvPr/>
        </p:nvSpPr>
        <p:spPr bwMode="auto">
          <a:xfrm>
            <a:off x="5029200" y="6019800"/>
            <a:ext cx="743279" cy="5730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MS3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DCDF20-05CA-485F-A91C-C7BF7B9AED73}"/>
              </a:ext>
            </a:extLst>
          </p:cNvPr>
          <p:cNvCxnSpPr>
            <a:stCxn id="23" idx="6"/>
            <a:endCxn id="24" idx="2"/>
          </p:cNvCxnSpPr>
          <p:nvPr/>
        </p:nvCxnSpPr>
        <p:spPr bwMode="auto">
          <a:xfrm>
            <a:off x="4063384" y="5128547"/>
            <a:ext cx="354803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C6EEC0-175E-4C5E-A8C5-438F5E9624A2}"/>
              </a:ext>
            </a:extLst>
          </p:cNvPr>
          <p:cNvCxnSpPr>
            <a:stCxn id="25" idx="0"/>
            <a:endCxn id="23" idx="4"/>
          </p:cNvCxnSpPr>
          <p:nvPr/>
        </p:nvCxnSpPr>
        <p:spPr bwMode="auto">
          <a:xfrm flipH="1" flipV="1">
            <a:off x="3691745" y="5415085"/>
            <a:ext cx="1709095" cy="6047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E8634-B91B-4CD0-B04E-7A18FDC781A5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 bwMode="auto">
          <a:xfrm flipV="1">
            <a:off x="5400840" y="5331160"/>
            <a:ext cx="2319430" cy="6886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C3E3F37-7A62-4167-B0B2-5D06561D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724400"/>
            <a:ext cx="1432341" cy="100104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9F282C-8250-4916-AC3E-82E7F0F8DE53}"/>
              </a:ext>
            </a:extLst>
          </p:cNvPr>
          <p:cNvCxnSpPr/>
          <p:nvPr/>
        </p:nvCxnSpPr>
        <p:spPr bwMode="auto">
          <a:xfrm>
            <a:off x="2506019" y="5128546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94C53F-DB82-4202-BDF4-B6456036D535}"/>
              </a:ext>
            </a:extLst>
          </p:cNvPr>
          <p:cNvCxnSpPr/>
          <p:nvPr/>
        </p:nvCxnSpPr>
        <p:spPr bwMode="auto">
          <a:xfrm flipH="1">
            <a:off x="2506019" y="5415085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5EBA36A-0B5D-4708-8714-B139592AAEDE}"/>
              </a:ext>
            </a:extLst>
          </p:cNvPr>
          <p:cNvSpPr/>
          <p:nvPr/>
        </p:nvSpPr>
        <p:spPr bwMode="auto">
          <a:xfrm>
            <a:off x="5094122" y="4268930"/>
            <a:ext cx="743279" cy="573077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MS4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F8D7FF-92C3-4B3D-AC17-0BFC38BD8025}"/>
              </a:ext>
            </a:extLst>
          </p:cNvPr>
          <p:cNvSpPr/>
          <p:nvPr/>
        </p:nvSpPr>
        <p:spPr bwMode="auto">
          <a:xfrm>
            <a:off x="6728632" y="5867400"/>
            <a:ext cx="743279" cy="57307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MS5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05B433-75FD-4D75-A5B0-A946502ECFAF}"/>
              </a:ext>
            </a:extLst>
          </p:cNvPr>
          <p:cNvCxnSpPr>
            <a:cxnSpLocks/>
            <a:stCxn id="23" idx="7"/>
            <a:endCxn id="32" idx="2"/>
          </p:cNvCxnSpPr>
          <p:nvPr/>
        </p:nvCxnSpPr>
        <p:spPr bwMode="auto">
          <a:xfrm flipV="1">
            <a:off x="3954533" y="4555469"/>
            <a:ext cx="1139589" cy="3704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93CEB7-9473-47D1-9ADF-506561C25830}"/>
              </a:ext>
            </a:extLst>
          </p:cNvPr>
          <p:cNvCxnSpPr>
            <a:cxnSpLocks/>
            <a:stCxn id="25" idx="0"/>
            <a:endCxn id="32" idx="4"/>
          </p:cNvCxnSpPr>
          <p:nvPr/>
        </p:nvCxnSpPr>
        <p:spPr bwMode="auto">
          <a:xfrm flipV="1">
            <a:off x="5400840" y="4842007"/>
            <a:ext cx="64922" cy="11777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858DFE-EC30-409B-A98A-BFA0B964664F}"/>
              </a:ext>
            </a:extLst>
          </p:cNvPr>
          <p:cNvCxnSpPr>
            <a:cxnSpLocks/>
            <a:stCxn id="33" idx="0"/>
            <a:endCxn id="32" idx="5"/>
          </p:cNvCxnSpPr>
          <p:nvPr/>
        </p:nvCxnSpPr>
        <p:spPr bwMode="auto">
          <a:xfrm flipH="1" flipV="1">
            <a:off x="5728550" y="4758082"/>
            <a:ext cx="1371722" cy="1109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00F11F-CC52-4BD6-B10B-9CA4D3AE87DB}"/>
              </a:ext>
            </a:extLst>
          </p:cNvPr>
          <p:cNvCxnSpPr>
            <a:cxnSpLocks/>
            <a:stCxn id="24" idx="1"/>
            <a:endCxn id="32" idx="6"/>
          </p:cNvCxnSpPr>
          <p:nvPr/>
        </p:nvCxnSpPr>
        <p:spPr bwMode="auto">
          <a:xfrm flipH="1" flipV="1">
            <a:off x="5837401" y="4555469"/>
            <a:ext cx="1882869" cy="3704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58F6F8-71F7-4797-A44B-ED1AA5E3394C}"/>
              </a:ext>
            </a:extLst>
          </p:cNvPr>
          <p:cNvCxnSpPr>
            <a:cxnSpLocks/>
            <a:stCxn id="33" idx="0"/>
            <a:endCxn id="24" idx="4"/>
          </p:cNvCxnSpPr>
          <p:nvPr/>
        </p:nvCxnSpPr>
        <p:spPr bwMode="auto">
          <a:xfrm flipV="1">
            <a:off x="7100272" y="5415085"/>
            <a:ext cx="882787" cy="4523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B5F45B-0E7A-44AB-8A47-8D8B2197ACEC}"/>
              </a:ext>
            </a:extLst>
          </p:cNvPr>
          <p:cNvCxnSpPr>
            <a:cxnSpLocks/>
            <a:stCxn id="25" idx="0"/>
            <a:endCxn id="33" idx="1"/>
          </p:cNvCxnSpPr>
          <p:nvPr/>
        </p:nvCxnSpPr>
        <p:spPr bwMode="auto">
          <a:xfrm flipV="1">
            <a:off x="5400840" y="5951325"/>
            <a:ext cx="1436643" cy="68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739B6B-0F39-425F-982E-BA48BD71410E}"/>
              </a:ext>
            </a:extLst>
          </p:cNvPr>
          <p:cNvCxnSpPr>
            <a:cxnSpLocks/>
            <a:stCxn id="33" idx="1"/>
            <a:endCxn id="23" idx="5"/>
          </p:cNvCxnSpPr>
          <p:nvPr/>
        </p:nvCxnSpPr>
        <p:spPr bwMode="auto">
          <a:xfrm flipH="1" flipV="1">
            <a:off x="3954533" y="5331160"/>
            <a:ext cx="2882950" cy="6201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1FFCF-08EC-4C5E-96F1-80CF4270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Communication Patterns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1218E-4FED-4EC0-8220-A42B0C086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41772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Terms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3400" y="1981200"/>
            <a:ext cx="1600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29400" y="1981200"/>
            <a:ext cx="1600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Receiver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114550" y="2286000"/>
            <a:ext cx="4495800" cy="75485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67000" y="2057400"/>
            <a:ext cx="3352800" cy="1219200"/>
            <a:chOff x="2895600" y="2304256"/>
            <a:chExt cx="2743200" cy="914400"/>
          </a:xfrm>
        </p:grpSpPr>
        <p:sp>
          <p:nvSpPr>
            <p:cNvPr id="9" name="Can 8"/>
            <p:cNvSpPr/>
            <p:nvPr/>
          </p:nvSpPr>
          <p:spPr bwMode="auto">
            <a:xfrm rot="5400000">
              <a:off x="3810000" y="1389856"/>
              <a:ext cx="914400" cy="2743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7946" y="2411999"/>
              <a:ext cx="2493818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Communication Channel</a:t>
              </a:r>
            </a:p>
          </p:txBody>
        </p:sp>
      </p:grpSp>
      <p:sp>
        <p:nvSpPr>
          <p:cNvPr id="13" name="Flowchart: Document 12"/>
          <p:cNvSpPr/>
          <p:nvPr/>
        </p:nvSpPr>
        <p:spPr bwMode="auto">
          <a:xfrm>
            <a:off x="914400" y="2678112"/>
            <a:ext cx="838200" cy="515144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Data </a:t>
            </a:r>
          </a:p>
        </p:txBody>
      </p:sp>
      <p:sp>
        <p:nvSpPr>
          <p:cNvPr id="14" name="Flowchart: Document 13"/>
          <p:cNvSpPr/>
          <p:nvPr/>
        </p:nvSpPr>
        <p:spPr bwMode="auto">
          <a:xfrm>
            <a:off x="914400" y="2678112"/>
            <a:ext cx="838200" cy="515144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C5439-03EA-4DE2-9F5F-D38A354869AF}"/>
              </a:ext>
            </a:extLst>
          </p:cNvPr>
          <p:cNvSpPr txBox="1"/>
          <p:nvPr/>
        </p:nvSpPr>
        <p:spPr>
          <a:xfrm>
            <a:off x="534345" y="965452"/>
            <a:ext cx="80185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Send Data, or Request 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59BCE-2C36-4C2F-9EED-9944A8009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91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5.55556E-6 L -1.11111E-6 -5.55556E-6 C 0.00209 -0.0007 0.00417 -0.00093 0.00625 -0.00186 C 0.01632 -0.00695 0.00226 -0.00278 0.01389 -0.00741 C 0.01546 -0.00811 0.01702 -0.00811 0.01875 -0.00834 C 0.02014 -0.00903 0.02153 -0.0095 0.02292 -0.01019 C 0.02431 -0.01112 0.02553 -0.01251 0.02709 -0.01297 C 0.02969 -0.01413 0.03264 -0.01413 0.03542 -0.01482 C 0.03681 -0.01528 0.04202 -0.0169 0.04445 -0.0176 C 0.04601 -0.01829 0.04757 -0.01899 0.04931 -0.01945 C 0.05087 -0.01991 0.05244 -0.02014 0.05417 -0.02038 C 0.05573 -0.02084 0.06094 -0.02292 0.06181 -0.02315 C 0.06268 -0.02362 0.06355 -0.02408 0.06459 -0.02408 C 0.07136 -0.02501 0.07848 -0.02524 0.08542 -0.02593 C 0.08768 -0.02639 0.09462 -0.02755 0.09723 -0.02778 C 0.10157 -0.03172 0.09653 -0.02801 0.10417 -0.03056 C 0.10504 -0.03102 0.10591 -0.03218 0.10695 -0.03241 C 0.10799 -0.03311 0.10921 -0.03311 0.11042 -0.03334 C 0.11112 -0.0338 0.11164 -0.03403 0.1125 -0.03426 C 0.11441 -0.03496 0.11667 -0.03565 0.11875 -0.03612 C 0.11962 -0.03658 0.12049 -0.03681 0.12153 -0.03704 L 0.14792 -0.03612 C 0.14948 -0.03612 0.15105 -0.03588 0.15278 -0.03519 C 0.15365 -0.03496 0.15452 -0.03403 0.15556 -0.03334 C 0.15921 -0.03403 0.16285 -0.03565 0.16667 -0.03519 C 0.17882 -0.03426 0.17362 -0.03496 0.18264 -0.03334 C 0.18403 -0.03288 0.18525 -0.03195 0.18681 -0.03149 C 0.19063 -0.03056 0.20434 -0.02987 0.20625 -0.02963 C 0.20903 -0.0294 0.21181 -0.02917 0.21459 -0.02871 C 0.2158 -0.02917 0.22848 -0.03172 0.23125 -0.03149 C 0.23855 -0.03126 0.24601 -0.03033 0.25348 -0.02963 C 0.25573 -0.02917 0.2573 -0.02871 0.25973 -0.02778 C 0.26042 -0.02755 0.26094 -0.02732 0.26181 -0.02686 C 0.26285 -0.02663 0.26407 -0.02639 0.26528 -0.02593 C 0.26737 -0.02524 0.26928 -0.02385 0.27153 -0.02315 L 0.27848 -0.0213 L 0.28195 -0.02038 C 0.28421 -0.01899 0.28455 -0.01852 0.28681 -0.0176 C 0.28855 -0.01713 0.29046 -0.01667 0.29237 -0.01575 C 0.29306 -0.01551 0.29358 -0.01505 0.29445 -0.01482 C 0.30469 -0.01436 0.31528 -0.01436 0.3257 -0.01389 C 0.32952 -0.01459 0.33351 -0.01575 0.3375 -0.01575 C 0.35157 -0.01621 0.36129 -0.01505 0.37431 -0.01389 C 0.38299 -0.01459 0.39184 -0.01459 0.4007 -0.01575 C 0.40244 -0.01621 0.40382 -0.01806 0.40556 -0.01852 C 0.40678 -0.01922 0.40834 -0.01922 0.40973 -0.01945 C 0.41945 -0.02292 0.40712 -0.02038 0.42014 -0.02223 C 0.425 -0.0257 0.42136 -0.02362 0.42917 -0.02501 C 0.43212 -0.0257 0.43507 -0.02663 0.4382 -0.02686 C 0.45087 -0.02871 0.44723 -0.02709 0.45834 -0.02871 C 0.46129 -0.0294 0.46424 -0.0301 0.46737 -0.03056 C 0.48421 -0.03033 0.50105 -0.03056 0.51806 -0.02963 C 0.5198 -0.02963 0.52171 -0.02825 0.52362 -0.02778 C 0.52744 -0.02732 0.53143 -0.02732 0.53542 -0.02686 C 0.54098 -0.02315 0.53577 -0.02616 0.54584 -0.02408 C 0.54653 -0.02408 0.54705 -0.02362 0.54792 -0.02315 C 0.54966 -0.02269 0.55157 -0.02176 0.55348 -0.0213 C 0.55539 -0.02084 0.55764 -0.02084 0.55973 -0.02038 C 0.579 -0.0132 0.55521 -0.02223 0.56737 -0.0176 C 0.56893 -0.01713 0.57049 -0.01644 0.57223 -0.01575 C 0.57309 -0.01551 0.57396 -0.01505 0.575 -0.01482 C 0.58629 -0.01436 0.59757 -0.01436 0.60903 -0.01389 C 0.61129 -0.0132 0.6165 -0.01135 0.61806 -0.01112 C 0.62188 -0.01065 0.62587 -0.01065 0.62987 -0.01019 C 0.63334 -0.00926 0.63664 -0.00834 0.64028 -0.00741 C 0.64306 -0.00695 0.64584 -0.00649 0.64862 -0.00556 C 0.64931 -0.00556 0.65 -0.0051 0.6507 -0.00463 C 0.65139 -0.00417 0.65209 -0.00348 0.65278 -0.00278 C 0.65799 -0.00463 0.65382 -0.00209 0.65625 -0.01019 C 0.65678 -0.01227 0.6573 -0.01575 0.65903 -0.01575 L 0.6632 -0.01575 L 0.65764 -0.01204 " pathEditMode="relative" ptsTypes="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 bwMode="auto">
          <a:xfrm flipH="1">
            <a:off x="2133600" y="2289572"/>
            <a:ext cx="4495800" cy="754856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Terms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3400" y="1981200"/>
            <a:ext cx="1600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Sender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1981200"/>
            <a:ext cx="1600200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Receiver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A0010-34F1-4494-BEA9-73FC8040FCF6}"/>
              </a:ext>
            </a:extLst>
          </p:cNvPr>
          <p:cNvSpPr txBox="1"/>
          <p:nvPr/>
        </p:nvSpPr>
        <p:spPr>
          <a:xfrm>
            <a:off x="534345" y="965452"/>
            <a:ext cx="80185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Reply Data, or Reply Status, or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BC8AB-D570-4046-B5EA-F72071DD4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FC1C13-1B9C-454A-AB44-4855BDE226AE}"/>
              </a:ext>
            </a:extLst>
          </p:cNvPr>
          <p:cNvGrpSpPr/>
          <p:nvPr/>
        </p:nvGrpSpPr>
        <p:grpSpPr>
          <a:xfrm>
            <a:off x="2667000" y="2057400"/>
            <a:ext cx="3352800" cy="1219200"/>
            <a:chOff x="2895600" y="2304256"/>
            <a:chExt cx="2743200" cy="914400"/>
          </a:xfrm>
        </p:grpSpPr>
        <p:sp>
          <p:nvSpPr>
            <p:cNvPr id="15" name="Can 8">
              <a:extLst>
                <a:ext uri="{FF2B5EF4-FFF2-40B4-BE49-F238E27FC236}">
                  <a16:creationId xmlns:a16="http://schemas.microsoft.com/office/drawing/2014/main" id="{A35D64F9-1549-482C-837E-445FD9CAEF4A}"/>
                </a:ext>
              </a:extLst>
            </p:cNvPr>
            <p:cNvSpPr/>
            <p:nvPr/>
          </p:nvSpPr>
          <p:spPr bwMode="auto">
            <a:xfrm rot="5400000">
              <a:off x="3810000" y="1389856"/>
              <a:ext cx="914400" cy="274320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A1AA73-1BD1-40D6-B8FE-BC78211F0442}"/>
                </a:ext>
              </a:extLst>
            </p:cNvPr>
            <p:cNvSpPr txBox="1"/>
            <p:nvPr/>
          </p:nvSpPr>
          <p:spPr>
            <a:xfrm>
              <a:off x="2957946" y="2411999"/>
              <a:ext cx="2493818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Communication Channel</a:t>
              </a:r>
            </a:p>
          </p:txBody>
        </p:sp>
      </p:grpSp>
      <p:sp>
        <p:nvSpPr>
          <p:cNvPr id="13" name="Flowchart: Document 12"/>
          <p:cNvSpPr/>
          <p:nvPr/>
        </p:nvSpPr>
        <p:spPr bwMode="auto">
          <a:xfrm>
            <a:off x="6934200" y="2588424"/>
            <a:ext cx="838200" cy="515144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Reply Data </a:t>
            </a:r>
          </a:p>
        </p:txBody>
      </p:sp>
    </p:spTree>
    <p:extLst>
      <p:ext uri="{BB962C8B-B14F-4D97-AF65-F5344CB8AC3E}">
        <p14:creationId xmlns:p14="http://schemas.microsoft.com/office/powerpoint/2010/main" val="379297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0.00023 C -0.01476 0.00046 -0.02934 0.00069 -0.04393 0.00162 C -0.04584 0.00185 -0.04775 0.00324 -0.04983 0.00347 C -0.05521 0.00393 -0.06059 0.00393 -0.06615 0.00439 C -0.07882 0.00625 -0.07795 0.00717 -0.09219 0.00439 C -0.09445 0.00393 -0.09653 0.00231 -0.09879 0.00162 C -0.11389 -0.00324 -0.10365 0.00046 -0.1125 -0.00186 C -0.11441 -0.00232 -0.1165 -0.00278 -0.11841 -0.00348 C -0.12292 -0.0051 -0.12136 -0.00556 -0.12552 -0.00625 C -0.13403 -0.00764 -0.13733 -0.00787 -0.14514 -0.0088 L -0.15243 -0.01065 C -0.1533 -0.01088 -0.15417 -0.01111 -0.15504 -0.01135 L -0.16094 -0.0132 C -0.16198 -0.01343 -0.16302 -0.01366 -0.16407 -0.01412 C -0.16476 -0.01436 -0.16545 -0.01459 -0.16615 -0.01505 C -0.16719 -0.01551 -0.16823 -0.01644 -0.16945 -0.01667 C -0.17136 -0.01713 -0.17327 -0.01736 -0.17535 -0.0176 C -0.17657 -0.01806 -0.17795 -0.01829 -0.17917 -0.01922 C -0.18073 -0.02061 -0.18247 -0.02246 -0.18438 -0.02292 C -0.18889 -0.02361 -0.19358 -0.02338 -0.19809 -0.02361 C -0.19931 -0.02431 -0.20018 -0.02547 -0.20139 -0.02547 C -0.20539 -0.0257 -0.2092 -0.025 -0.2132 -0.02454 C -0.21389 -0.02454 -0.21441 -0.02385 -0.21511 -0.02361 C -0.21736 -0.02315 -0.21945 -0.02315 -0.2217 -0.02292 C -0.24827 -0.01274 -0.22622 -0.02037 -0.29549 -0.02199 C -0.30278 -0.02199 -0.31424 -0.02385 -0.32101 -0.02454 C -0.32639 -0.02524 -0.33195 -0.02616 -0.33733 -0.02639 L -0.51059 -0.02894 L -0.5224 -0.02986 C -0.52431 -0.0301 -0.52622 -0.03056 -0.5283 -0.03056 C -0.53993 -0.03056 -0.55174 -0.0301 -0.56354 -0.02986 L -0.64323 -0.02801 C -0.65018 -0.0257 -0.63993 -0.02894 -0.65104 -0.02639 C -0.65174 -0.02616 -0.65243 -0.0257 -0.65313 -0.02547 C -0.65417 -0.025 -0.65521 -0.02477 -0.65625 -0.02454 C -0.65729 -0.02431 -0.65816 -0.02408 -0.65903 -0.02361 C -0.66077 -0.02199 -0.66146 -0.0213 -0.66354 -0.02014 C -0.66476 -0.01945 -0.66615 -0.01899 -0.66736 -0.01852 L -0.66945 -0.0176 C -0.6717 -0.01297 -0.67066 -0.01598 -0.67066 -0.00787 L -0.67066 -0.00764 " pathEditMode="relative" rAng="0" ptsTypes="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59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Send</a:t>
            </a:r>
            <a:r>
              <a:rPr lang="en-GB" dirty="0"/>
              <a:t>: produce, push, publish, broadcast, request, trigger, …</a:t>
            </a:r>
          </a:p>
          <a:p>
            <a:r>
              <a:rPr lang="en-GB" b="1" dirty="0"/>
              <a:t>Sender</a:t>
            </a:r>
            <a:r>
              <a:rPr lang="en-GB" dirty="0"/>
              <a:t>: producer, publisher, caller, requestor, …</a:t>
            </a:r>
          </a:p>
          <a:p>
            <a:r>
              <a:rPr lang="en-GB" b="1" dirty="0"/>
              <a:t>Receive</a:t>
            </a:r>
            <a:r>
              <a:rPr lang="en-GB" dirty="0"/>
              <a:t>: accept, consume, take, get, retrieve, acquire, pick up, …</a:t>
            </a:r>
          </a:p>
          <a:p>
            <a:r>
              <a:rPr lang="en-GB" b="1" dirty="0"/>
              <a:t>Receiver</a:t>
            </a:r>
            <a:r>
              <a:rPr lang="en-GB" dirty="0"/>
              <a:t>: listener, consumer, subscriber, </a:t>
            </a:r>
            <a:r>
              <a:rPr lang="en-GB" dirty="0" err="1"/>
              <a:t>callee</a:t>
            </a:r>
            <a:r>
              <a:rPr lang="en-GB" dirty="0"/>
              <a:t>, …</a:t>
            </a:r>
          </a:p>
          <a:p>
            <a:r>
              <a:rPr lang="en-GB" b="1" dirty="0"/>
              <a:t>Wait to receive</a:t>
            </a:r>
            <a:r>
              <a:rPr lang="en-GB" dirty="0"/>
              <a:t>: wait for, listen for, subscribe for a piece of data, …</a:t>
            </a:r>
          </a:p>
          <a:p>
            <a:r>
              <a:rPr lang="en-SG" b="1" dirty="0"/>
              <a:t>Reply</a:t>
            </a:r>
            <a:r>
              <a:rPr lang="en-SG" dirty="0"/>
              <a:t>: response, feedback, return, …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FC59-1155-43DB-AFBA-7027D4FC4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88539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22" ma:contentTypeDescription="Create a new document." ma:contentTypeScope="" ma:versionID="42c2ad8d556055bae20c31edb15c7113">
  <xsd:schema xmlns:xsd="http://www.w3.org/2001/XMLSchema" xmlns:xs="http://www.w3.org/2001/XMLSchema" xmlns:p="http://schemas.microsoft.com/office/2006/metadata/properties" xmlns:ns1="http://schemas.microsoft.com/sharepoint/v3" xmlns:ns2="1b6a39ee-1380-4096-9882-8248104ba7f7" xmlns:ns3="4604cec2-e769-4190-9d56-5d48f74b6442" targetNamespace="http://schemas.microsoft.com/office/2006/metadata/properties" ma:root="true" ma:fieldsID="a9131ea6975c1b299e7ff181685267a6" ns1:_="" ns2:_="" ns3:_="">
    <xsd:import namespace="http://schemas.microsoft.com/sharepoint/v3"/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ip_UnifiedCompliancePolicyUIAction xmlns="http://schemas.microsoft.com/sharepoint/v3" xsi:nil="true"/>
    <_Flow_SignoffStatus xmlns="1b6a39ee-1380-4096-9882-8248104ba7f7" xsi:nil="true"/>
    <_ip_UnifiedCompliancePolicyProperties xmlns="http://schemas.microsoft.com/sharepoint/v3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2E8168-11FA-4B14-9C03-7505173C3F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64A228-A8F3-4D13-807B-1AC6F53D3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AA33F1-7C0D-4C0A-9506-B05080EF3E41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4604cec2-e769-4190-9d56-5d48f74b644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b6a39ee-1380-4096-9882-8248104ba7f7"/>
    <ds:schemaRef ds:uri="http://www.w3.org/XML/1998/namespac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22908</TotalTime>
  <Words>2990</Words>
  <Application>Microsoft Office PowerPoint</Application>
  <PresentationFormat>On-screen Show (4:3)</PresentationFormat>
  <Paragraphs>413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Tahoma</vt:lpstr>
      <vt:lpstr>Times New Roman</vt:lpstr>
      <vt:lpstr>Wingdings</vt:lpstr>
      <vt:lpstr>Blends</vt:lpstr>
      <vt:lpstr>Inter-Process Communication (IPC)   (Communication between Microservices) </vt:lpstr>
      <vt:lpstr>Module Outline</vt:lpstr>
      <vt:lpstr>Communication</vt:lpstr>
      <vt:lpstr>Need for Communication Among Processes</vt:lpstr>
      <vt:lpstr>Need for Communication Among Microservices</vt:lpstr>
      <vt:lpstr>Communication Patterns</vt:lpstr>
      <vt:lpstr>Basic Terms</vt:lpstr>
      <vt:lpstr>Basic Terms</vt:lpstr>
      <vt:lpstr>Synonyms</vt:lpstr>
      <vt:lpstr>Categorization Criteria for Communication Patterns</vt:lpstr>
      <vt:lpstr>How many receivers does the sender expect for the same data sent? (1/3)</vt:lpstr>
      <vt:lpstr>How many receivers does the sender expect for the same data sent? (2/3)</vt:lpstr>
      <vt:lpstr>How many receivers does the sender expect for the same data sent? (3/3)</vt:lpstr>
      <vt:lpstr>Does the sender expect a reply for the data sent? (1/2)</vt:lpstr>
      <vt:lpstr>Does the sender expect a reply for the data sent? (2/2)</vt:lpstr>
      <vt:lpstr>Do the sender and the receiver need to be online at the same time? (1/2)</vt:lpstr>
      <vt:lpstr>Do the sender and the receiver need to be online at the same time? (2/2)</vt:lpstr>
      <vt:lpstr>Communication Technologies</vt:lpstr>
      <vt:lpstr>Communication Technologies (a.k.a. Protocols)</vt:lpstr>
      <vt:lpstr>Sample Use Cases</vt:lpstr>
      <vt:lpstr>Example: Language-Level Function Call in Python</vt:lpstr>
      <vt:lpstr>HTTP Request-Response (RR)</vt:lpstr>
      <vt:lpstr>Messaging (Publish-Subscribe)</vt:lpstr>
      <vt:lpstr>Messaging (Publish-Subscribe)</vt:lpstr>
      <vt:lpstr>Characteristics of Communication Technologies</vt:lpstr>
      <vt:lpstr>Similar Terms for Data</vt:lpstr>
      <vt:lpstr>Sample Data/Message Format -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1133</cp:revision>
  <cp:lastPrinted>2019-02-21T00:05:48Z</cp:lastPrinted>
  <dcterms:created xsi:type="dcterms:W3CDTF">1601-01-01T00:00:00Z</dcterms:created>
  <dcterms:modified xsi:type="dcterms:W3CDTF">2025-02-21T00:51:12Z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</Properties>
</file>