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21"/>
  </p:notesMasterIdLst>
  <p:sldIdLst>
    <p:sldId id="380" r:id="rId5"/>
    <p:sldId id="431" r:id="rId6"/>
    <p:sldId id="528" r:id="rId7"/>
    <p:sldId id="533" r:id="rId8"/>
    <p:sldId id="534" r:id="rId9"/>
    <p:sldId id="530" r:id="rId10"/>
    <p:sldId id="529" r:id="rId11"/>
    <p:sldId id="531" r:id="rId12"/>
    <p:sldId id="538" r:id="rId13"/>
    <p:sldId id="532" r:id="rId14"/>
    <p:sldId id="504" r:id="rId15"/>
    <p:sldId id="465" r:id="rId16"/>
    <p:sldId id="441" r:id="rId17"/>
    <p:sldId id="535" r:id="rId18"/>
    <p:sldId id="536" r:id="rId19"/>
    <p:sldId id="537" r:id="rId20"/>
  </p:sldIdLst>
  <p:sldSz cx="9144000" cy="6858000" type="screen4x3"/>
  <p:notesSz cx="6669088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M Eng Kit" initials="LEK" lastIdx="12" clrIdx="0">
    <p:extLst>
      <p:ext uri="{19B8F6BF-5375-455C-9EA6-DF929625EA0E}">
        <p15:presenceInfo xmlns:p15="http://schemas.microsoft.com/office/powerpoint/2012/main" userId="S-1-5-21-701957773-1426065679-1648912389-15421" providerId="AD"/>
      </p:ext>
    </p:extLst>
  </p:cmAuthor>
  <p:cmAuthor id="2" name="JIANG Lingxiao" initials="JL" lastIdx="24" clrIdx="1">
    <p:extLst>
      <p:ext uri="{19B8F6BF-5375-455C-9EA6-DF929625EA0E}">
        <p15:presenceInfo xmlns:p15="http://schemas.microsoft.com/office/powerpoint/2012/main" userId="S-1-5-21-701957773-1426065679-1648912389-16067" providerId="AD"/>
      </p:ext>
    </p:extLst>
  </p:cmAuthor>
  <p:cmAuthor id="3" name="ONG Hong Seng" initials="OHS" lastIdx="9" clrIdx="2">
    <p:extLst>
      <p:ext uri="{19B8F6BF-5375-455C-9EA6-DF929625EA0E}">
        <p15:presenceInfo xmlns:p15="http://schemas.microsoft.com/office/powerpoint/2012/main" userId="S::hsong@smu.edu.sg::54b0f0f0-fca4-487d-89de-c1796e3b3d29" providerId="AD"/>
      </p:ext>
    </p:extLst>
  </p:cmAuthor>
  <p:cmAuthor id="4" name="THIANG Lay Foo" initials="TLF" lastIdx="2" clrIdx="3">
    <p:extLst>
      <p:ext uri="{19B8F6BF-5375-455C-9EA6-DF929625EA0E}">
        <p15:presenceInfo xmlns:p15="http://schemas.microsoft.com/office/powerpoint/2012/main" userId="S-1-5-21-701957773-1426065679-1648912389-185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9200"/>
    <a:srgbClr val="CC00FF"/>
    <a:srgbClr val="DDDDDD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FE9469-B891-5009-EEBF-BDF93A0D9C8B}" v="4" dt="2025-02-02T07:51:35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68252" autoAdjust="0"/>
  </p:normalViewPr>
  <p:slideViewPr>
    <p:cSldViewPr showGuides="1">
      <p:cViewPr varScale="1">
        <p:scale>
          <a:sx n="50" d="100"/>
          <a:sy n="50" d="100"/>
        </p:scale>
        <p:origin x="1552" y="44"/>
      </p:cViewPr>
      <p:guideLst>
        <p:guide orient="horz" pos="432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 Lingxiao" userId="S::lxjiang@smu.edu.sg::1042c31d-ca89-4d94-b38a-2df9a8951651" providerId="AD" clId="Web-{A0FE9469-B891-5009-EEBF-BDF93A0D9C8B}"/>
    <pc:docChg chg="modSld">
      <pc:chgData name="JIANG Lingxiao" userId="S::lxjiang@smu.edu.sg::1042c31d-ca89-4d94-b38a-2df9a8951651" providerId="AD" clId="Web-{A0FE9469-B891-5009-EEBF-BDF93A0D9C8B}" dt="2025-02-02T07:51:35.310" v="4" actId="20577"/>
      <pc:docMkLst>
        <pc:docMk/>
      </pc:docMkLst>
      <pc:sldChg chg="modSp">
        <pc:chgData name="JIANG Lingxiao" userId="S::lxjiang@smu.edu.sg::1042c31d-ca89-4d94-b38a-2df9a8951651" providerId="AD" clId="Web-{A0FE9469-B891-5009-EEBF-BDF93A0D9C8B}" dt="2025-02-02T07:51:35.310" v="4" actId="20577"/>
        <pc:sldMkLst>
          <pc:docMk/>
          <pc:sldMk cId="1563667390" sldId="537"/>
        </pc:sldMkLst>
        <pc:spChg chg="mod">
          <ac:chgData name="JIANG Lingxiao" userId="S::lxjiang@smu.edu.sg::1042c31d-ca89-4d94-b38a-2df9a8951651" providerId="AD" clId="Web-{A0FE9469-B891-5009-EEBF-BDF93A0D9C8B}" dt="2025-02-02T07:51:35.310" v="4" actId="20577"/>
          <ac:spMkLst>
            <pc:docMk/>
            <pc:sldMk cId="1563667390" sldId="537"/>
            <ac:spMk id="3" creationId="{B8F6D1DF-BF2B-4981-9E89-E3C4FDD19508}"/>
          </ac:spMkLst>
        </pc:spChg>
      </pc:sldChg>
    </pc:docChg>
  </pc:docChgLst>
  <pc:docChgLst>
    <pc:chgData name="Alan MEGARGEL" userId="S::alanmegargel@smu.edu.sg::e9791401-61ba-4ab0-b0a3-856677d2123a" providerId="AD" clId="Web-{236E21AE-FB95-9BE9-26F3-79870A80BDE3}"/>
    <pc:docChg chg="modSld">
      <pc:chgData name="Alan MEGARGEL" userId="S::alanmegargel@smu.edu.sg::e9791401-61ba-4ab0-b0a3-856677d2123a" providerId="AD" clId="Web-{236E21AE-FB95-9BE9-26F3-79870A80BDE3}" dt="2020-01-22T12:41:25.573" v="50" actId="20577"/>
      <pc:docMkLst>
        <pc:docMk/>
      </pc:docMkLst>
      <pc:sldChg chg="modSp">
        <pc:chgData name="Alan MEGARGEL" userId="S::alanmegargel@smu.edu.sg::e9791401-61ba-4ab0-b0a3-856677d2123a" providerId="AD" clId="Web-{236E21AE-FB95-9BE9-26F3-79870A80BDE3}" dt="2020-01-22T12:41:25.573" v="49" actId="20577"/>
        <pc:sldMkLst>
          <pc:docMk/>
          <pc:sldMk cId="1209076802" sldId="431"/>
        </pc:sldMkLst>
      </pc:sldChg>
    </pc:docChg>
  </pc:docChgLst>
  <pc:docChgLst>
    <pc:chgData name="Swetha GOTTIPATI" userId="S::sgottipati@smu.edu.sg::13a88606-54de-43f0-b865-9010635a859d" providerId="AD" clId="Web-{08872339-7A2D-BEDB-044E-DB360D31732F}"/>
    <pc:docChg chg="modSld">
      <pc:chgData name="Swetha GOTTIPATI" userId="S::sgottipati@smu.edu.sg::13a88606-54de-43f0-b865-9010635a859d" providerId="AD" clId="Web-{08872339-7A2D-BEDB-044E-DB360D31732F}" dt="2020-01-17T01:13:02.924" v="7" actId="20577"/>
      <pc:docMkLst>
        <pc:docMk/>
      </pc:docMkLst>
      <pc:sldChg chg="modSp">
        <pc:chgData name="Swetha GOTTIPATI" userId="S::sgottipati@smu.edu.sg::13a88606-54de-43f0-b865-9010635a859d" providerId="AD" clId="Web-{08872339-7A2D-BEDB-044E-DB360D31732F}" dt="2020-01-17T01:13:02.924" v="6" actId="20577"/>
        <pc:sldMkLst>
          <pc:docMk/>
          <pc:sldMk cId="2343895725" sldId="520"/>
        </pc:sldMkLst>
      </pc:sldChg>
    </pc:docChg>
  </pc:docChgLst>
  <pc:docChgLst>
    <pc:chgData name="JIANG Lingxiao" userId="1042c31d-ca89-4d94-b38a-2df9a8951651" providerId="ADAL" clId="{785A7156-9606-4349-B3C6-FA2E6BD22CD5}"/>
    <pc:docChg chg="custSel addSld modSld">
      <pc:chgData name="JIANG Lingxiao" userId="1042c31d-ca89-4d94-b38a-2df9a8951651" providerId="ADAL" clId="{785A7156-9606-4349-B3C6-FA2E6BD22CD5}" dt="2021-01-29T04:06:47.037" v="277" actId="108"/>
      <pc:docMkLst>
        <pc:docMk/>
      </pc:docMkLst>
      <pc:sldChg chg="modSp">
        <pc:chgData name="JIANG Lingxiao" userId="1042c31d-ca89-4d94-b38a-2df9a8951651" providerId="ADAL" clId="{785A7156-9606-4349-B3C6-FA2E6BD22CD5}" dt="2021-01-28T04:53:25.205" v="228"/>
        <pc:sldMkLst>
          <pc:docMk/>
          <pc:sldMk cId="3886746417" sldId="441"/>
        </pc:sldMkLst>
      </pc:sldChg>
      <pc:sldChg chg="delCm">
        <pc:chgData name="JIANG Lingxiao" userId="1042c31d-ca89-4d94-b38a-2df9a8951651" providerId="ADAL" clId="{785A7156-9606-4349-B3C6-FA2E6BD22CD5}" dt="2021-01-28T04:57:36.645" v="234" actId="1592"/>
        <pc:sldMkLst>
          <pc:docMk/>
          <pc:sldMk cId="1560286164" sldId="529"/>
        </pc:sldMkLst>
      </pc:sldChg>
      <pc:sldChg chg="delCm modCm">
        <pc:chgData name="JIANG Lingxiao" userId="1042c31d-ca89-4d94-b38a-2df9a8951651" providerId="ADAL" clId="{785A7156-9606-4349-B3C6-FA2E6BD22CD5}" dt="2021-01-28T03:04:30.014" v="145" actId="1592"/>
        <pc:sldMkLst>
          <pc:docMk/>
          <pc:sldMk cId="2490744287" sldId="531"/>
        </pc:sldMkLst>
      </pc:sldChg>
      <pc:sldChg chg="modSp">
        <pc:chgData name="JIANG Lingxiao" userId="1042c31d-ca89-4d94-b38a-2df9a8951651" providerId="ADAL" clId="{785A7156-9606-4349-B3C6-FA2E6BD22CD5}" dt="2021-01-28T04:54:55.185" v="230"/>
        <pc:sldMkLst>
          <pc:docMk/>
          <pc:sldMk cId="570781981" sldId="535"/>
        </pc:sldMkLst>
      </pc:sldChg>
      <pc:sldChg chg="modSp">
        <pc:chgData name="JIANG Lingxiao" userId="1042c31d-ca89-4d94-b38a-2df9a8951651" providerId="ADAL" clId="{785A7156-9606-4349-B3C6-FA2E6BD22CD5}" dt="2021-01-28T04:55:02.964" v="232"/>
        <pc:sldMkLst>
          <pc:docMk/>
          <pc:sldMk cId="4112025496" sldId="536"/>
        </pc:sldMkLst>
      </pc:sldChg>
      <pc:sldChg chg="modSp">
        <pc:chgData name="JIANG Lingxiao" userId="1042c31d-ca89-4d94-b38a-2df9a8951651" providerId="ADAL" clId="{785A7156-9606-4349-B3C6-FA2E6BD22CD5}" dt="2021-01-29T04:06:47.037" v="277" actId="108"/>
        <pc:sldMkLst>
          <pc:docMk/>
          <pc:sldMk cId="1563667390" sldId="537"/>
        </pc:sldMkLst>
      </pc:sldChg>
      <pc:sldChg chg="modSp add delCm modNotesTx">
        <pc:chgData name="JIANG Lingxiao" userId="1042c31d-ca89-4d94-b38a-2df9a8951651" providerId="ADAL" clId="{785A7156-9606-4349-B3C6-FA2E6BD22CD5}" dt="2021-01-28T04:56:50.014" v="233" actId="20577"/>
        <pc:sldMkLst>
          <pc:docMk/>
          <pc:sldMk cId="3048554860" sldId="538"/>
        </pc:sldMkLst>
      </pc:sldChg>
    </pc:docChg>
  </pc:docChgLst>
  <pc:docChgLst>
    <pc:chgData name="Swetha GOTTIPATI" userId="S::sgottipati@smu.edu.sg::13a88606-54de-43f0-b865-9010635a859d" providerId="AD" clId="Web-{CFA38DFA-9CA5-7D6D-9F2B-D3155B768C81}"/>
    <pc:docChg chg="modSld">
      <pc:chgData name="Swetha GOTTIPATI" userId="S::sgottipati@smu.edu.sg::13a88606-54de-43f0-b865-9010635a859d" providerId="AD" clId="Web-{CFA38DFA-9CA5-7D6D-9F2B-D3155B768C81}" dt="2020-01-17T01:13:43.612" v="5" actId="20577"/>
      <pc:docMkLst>
        <pc:docMk/>
      </pc:docMkLst>
      <pc:sldChg chg="modSp">
        <pc:chgData name="Swetha GOTTIPATI" userId="S::sgottipati@smu.edu.sg::13a88606-54de-43f0-b865-9010635a859d" providerId="AD" clId="Web-{CFA38DFA-9CA5-7D6D-9F2B-D3155B768C81}" dt="2020-01-17T01:13:43.612" v="4" actId="20577"/>
        <pc:sldMkLst>
          <pc:docMk/>
          <pc:sldMk cId="2343895725" sldId="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150" y="0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212" y="4715153"/>
            <a:ext cx="4890665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150" y="9430306"/>
            <a:ext cx="2889938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A3442453-7C38-4F8E-9C73-1AF050025DA3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965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aseline="0" dirty="0"/>
              <a:t>When a HTTP service is invoked, it always returns a reply (with empty content), even if the sender doesn't need a reply, which may be wasteful.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sz="16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15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042149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Communication patterns and users' preferences are also factors to consider. E.g.,</a:t>
            </a:r>
          </a:p>
          <a:p>
            <a:r>
              <a:rPr lang="en-SG" dirty="0"/>
              <a:t>- does the scenario need one-to-one or one-to-many patterns or both?</a:t>
            </a:r>
          </a:p>
          <a:p>
            <a:r>
              <a:rPr lang="en-SG" dirty="0"/>
              <a:t>- does it require synchronous communication or can be asynchronous?</a:t>
            </a:r>
          </a:p>
          <a:p>
            <a:r>
              <a:rPr lang="en-SG" dirty="0"/>
              <a:t>- do users prefer to use web browsers (via usual http) or special apps supporting messaging (e.g., via WhatsApp)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solution can use combination of different communication patterns and technologies.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595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3199D74-8409-401C-A940-03816BC3FEB9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8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"Request-Reply" is often used as a synonym of Request-Response; both are abbreviated as RR.</a:t>
            </a:r>
          </a:p>
          <a:p>
            <a:r>
              <a:rPr lang="en-SG" dirty="0"/>
              <a:t>A client doesn't need to know the language or platform used to implement the server, as long as it knows the</a:t>
            </a:r>
            <a:r>
              <a:rPr lang="en-SG" baseline="0" dirty="0"/>
              <a:t> URLs and how to send http request and receive http reply.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/>
              <a:t>A client doesn't have to be a web browser.</a:t>
            </a:r>
          </a:p>
          <a:p>
            <a:r>
              <a:rPr lang="en-SG" baseline="0" dirty="0"/>
              <a:t>We'll learn using python and its built-in "requests" module to send HTTP requests and receive responses.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4133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JSON</a:t>
            </a:r>
            <a:r>
              <a:rPr lang="en-SG" baseline="0" dirty="0"/>
              <a:t> objects are dictionaries (i.e., key-value maps) in python, but some types of data are not valid JSON, e.g., datetime, single-quote strings, etc.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695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 can choose the method to be used by </a:t>
            </a:r>
            <a:r>
              <a:rPr lang="en-SG" dirty="0" err="1"/>
              <a:t>requests.request</a:t>
            </a:r>
            <a:r>
              <a:rPr lang="en-SG" dirty="0"/>
              <a:t>(…).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821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B19AAA24-8DD3-4AC3-A322-2DE29DD4888C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rPr>
              <a:pPr eaLnBrk="1" hangingPunct="1"/>
              <a:t>11</a:t>
            </a:fld>
            <a:endParaRPr lang="en-GB" sz="1200" b="0">
              <a:solidFill>
                <a:schemeClr val="tx1"/>
              </a:solidFill>
              <a:latin typeface="Times New Roman" pitchFamily="18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2333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aseline="0" dirty="0"/>
              <a:t>Communication pattern: one-to-one, synchronous request-reply between UI and 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aseline="0" dirty="0"/>
              <a:t>We've implemented our Book microservice in python/flask.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baseline="0" dirty="0"/>
              <a:t>The client in the UI can be written in HTML/JavaScript.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12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8127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aseline="0" dirty="0"/>
              <a:t>This “Place an Order” microservice </a:t>
            </a:r>
            <a:r>
              <a:rPr lang="en-SG" sz="1600" b="0" baseline="0" dirty="0"/>
              <a:t>is a hub of</a:t>
            </a:r>
            <a:r>
              <a:rPr lang="en-SG" sz="1600" baseline="0" dirty="0"/>
              <a:t> all communications with other microservices for the business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aseline="0" dirty="0"/>
              <a:t>Sample communication patterns: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1+7 : one-to-one, synchronous RR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sz="1600" b="0" dirty="0">
                <a:solidFill>
                  <a:schemeClr val="tx1"/>
                </a:solidFill>
              </a:rPr>
              <a:t>2+3 : one-to-one, sync RR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4 : one-to-one, fire &amp; forget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5+6 : one-to-one, sync RR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"If error" (after 3. or 6.) : one-to-one, fire-forget (FF)</a:t>
            </a:r>
          </a:p>
          <a:p>
            <a:endParaRPr lang="en-SG" sz="1600" b="0" dirty="0">
              <a:solidFill>
                <a:schemeClr val="tx1"/>
              </a:solidFill>
            </a:endParaRPr>
          </a:p>
          <a:p>
            <a:r>
              <a:rPr lang="en-SG" sz="1600" b="0" dirty="0">
                <a:solidFill>
                  <a:schemeClr val="tx1"/>
                </a:solidFill>
              </a:rPr>
              <a:t>4+5 when an order is confirmed successfully: one-to-two</a:t>
            </a:r>
          </a:p>
          <a:p>
            <a:r>
              <a:rPr lang="en-SG" sz="1600" b="0" dirty="0">
                <a:solidFill>
                  <a:schemeClr val="tx1"/>
                </a:solidFill>
              </a:rPr>
              <a:t>4+"If error" when an order fails to confirm : one-to-two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SG" sz="16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13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187669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600" dirty="0"/>
              <a:t>Each of the microservices can</a:t>
            </a:r>
            <a:r>
              <a:rPr lang="en-SG" sz="1600" baseline="0" dirty="0"/>
              <a:t> be implemented as a python/flask program.</a:t>
            </a:r>
          </a:p>
          <a:p>
            <a:r>
              <a:rPr lang="en-SG" sz="1600" baseline="0" dirty="0"/>
              <a:t>When the service is reachable and running, each HTTP request always gets a reply including a HTTP status code (e.g., 200 OK; 400 BAD REQUEST; 404 NOT FOUND; 500 INTERNAL SERVER ERROR).</a:t>
            </a:r>
          </a:p>
          <a:p>
            <a:r>
              <a:rPr lang="en-SG" sz="1600" baseline="0" dirty="0"/>
              <a:t>An HTTP request can fail due to various network issues.</a:t>
            </a:r>
          </a:p>
          <a:p>
            <a:endParaRPr lang="en-SG" sz="16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2CBC51-47C4-4B56-A6FD-61AB829B6693}" type="slidenum">
              <a:rPr lang="en-GB" altLang="en-US" smtClean="0"/>
              <a:pPr>
                <a:defRPr/>
              </a:pPr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976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82B2F373-5CBE-46DC-A77B-2D684EB4945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1CA396-AC7E-4438-8506-E9B0446312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946C2F0-CED4-4E06-9157-F4213115AE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228A2413-8ED1-41D1-9080-C69BB2948F0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2E1CC459-6E3D-4E8B-BD7D-FB7E2C4A7B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B667B9D-A0B2-4809-90C3-7639C72B0C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6D5F730F-B984-439B-B95E-8E7F74B25F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46A52941-A02D-4A13-9932-577D58BB2AB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94839FCA-A58E-4010-B467-E160C4D2D2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>
            <a:extLst>
              <a:ext uri="{FF2B5EF4-FFF2-40B4-BE49-F238E27FC236}">
                <a16:creationId xmlns:a16="http://schemas.microsoft.com/office/drawing/2014/main" id="{6D46A7AC-A7D9-4B0D-9B30-E5A7133EF1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CCA964F8-A079-49F7-8247-8EF8A77E437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9152A506-00E0-4753-9464-A65D9D3D73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FOS_H">
            <a:extLst>
              <a:ext uri="{FF2B5EF4-FFF2-40B4-BE49-F238E27FC236}">
                <a16:creationId xmlns:a16="http://schemas.microsoft.com/office/drawing/2014/main" id="{EF243508-854B-4773-BF41-F237400230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A4A7BF-A979-4D0C-B11E-577805D332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927253E2-8EC0-4455-BE42-9446D23F7C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-requests.org/en/latest/" TargetMode="External"/><Relationship Id="rId2" Type="http://schemas.openxmlformats.org/officeDocument/2006/relationships/hyperlink" Target="https://docs.python-requests.org/en/latest/user/quickstar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288" y="2533642"/>
            <a:ext cx="8510587" cy="954107"/>
          </a:xfrm>
        </p:spPr>
        <p:txBody>
          <a:bodyPr/>
          <a:lstStyle/>
          <a:p>
            <a:pPr eaLnBrk="1" hangingPunct="1"/>
            <a:r>
              <a:rPr lang="en-GB" dirty="0"/>
              <a:t>Communication Technologies</a:t>
            </a:r>
            <a:br>
              <a:rPr lang="en-GB" dirty="0"/>
            </a:br>
            <a:r>
              <a:rPr lang="en-GB" dirty="0"/>
              <a:t>--- HTTP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8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Python requests module</a:t>
            </a:r>
          </a:p>
          <a:p>
            <a:pPr lvl="1"/>
            <a:r>
              <a:rPr lang="en-SG" sz="2400" dirty="0">
                <a:hlinkClick r:id="rId2"/>
              </a:rPr>
              <a:t>https://docs.python-requests.org/en/latest/user/quickstart/</a:t>
            </a:r>
            <a:r>
              <a:rPr lang="en-SG" sz="2400" dirty="0"/>
              <a:t> </a:t>
            </a:r>
          </a:p>
          <a:p>
            <a:pPr lvl="1"/>
            <a:r>
              <a:rPr lang="en-SG" sz="2400" dirty="0">
                <a:hlinkClick r:id="rId3"/>
              </a:rPr>
              <a:t>https://docs.python-requests.org/en/latest/</a:t>
            </a:r>
            <a:r>
              <a:rPr lang="en-SG" sz="2400" dirty="0"/>
              <a:t> </a:t>
            </a:r>
          </a:p>
          <a:p>
            <a:pPr lvl="1"/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DEDB3-77C6-4A4A-AAAB-EC2B85D17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24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Bookstore Scenario</a:t>
            </a:r>
          </a:p>
        </p:txBody>
      </p:sp>
      <p:sp>
        <p:nvSpPr>
          <p:cNvPr id="22532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F39B24-434C-4014-93E1-D5D99B72A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856328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612909" y="5134127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 </a:t>
            </a:r>
            <a:endParaRPr lang="en-GB"/>
          </a:p>
        </p:txBody>
      </p:sp>
      <p:sp>
        <p:nvSpPr>
          <p:cNvPr id="26" name="Flowchart: Alternate Process 6">
            <a:extLst>
              <a:ext uri="{FF2B5EF4-FFF2-40B4-BE49-F238E27FC236}">
                <a16:creationId xmlns:a16="http://schemas.microsoft.com/office/drawing/2014/main" id="{70F1E597-0F13-D249-9109-24674BADA46B}"/>
              </a:ext>
            </a:extLst>
          </p:cNvPr>
          <p:cNvSpPr/>
          <p:nvPr/>
        </p:nvSpPr>
        <p:spPr bwMode="auto">
          <a:xfrm>
            <a:off x="1556763" y="3787188"/>
            <a:ext cx="251460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Amazing Bookstore UI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200">
                <a:solidFill>
                  <a:schemeClr val="tx1"/>
                </a:solidFill>
              </a:rPr>
              <a:t>Browse books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69AB8EA-73FE-9143-A237-4661018921ED}"/>
              </a:ext>
            </a:extLst>
          </p:cNvPr>
          <p:cNvSpPr/>
          <p:nvPr/>
        </p:nvSpPr>
        <p:spPr bwMode="auto">
          <a:xfrm>
            <a:off x="5700104" y="2364637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Book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E51C108-906D-1343-A87B-2F68C081135B}"/>
              </a:ext>
            </a:extLst>
          </p:cNvPr>
          <p:cNvCxnSpPr>
            <a:cxnSpLocks/>
          </p:cNvCxnSpPr>
          <p:nvPr/>
        </p:nvCxnSpPr>
        <p:spPr bwMode="auto">
          <a:xfrm flipH="1">
            <a:off x="4062840" y="2531297"/>
            <a:ext cx="1634990" cy="160600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7ADC99-A58F-5340-B94A-AD493A90F8F7}"/>
              </a:ext>
            </a:extLst>
          </p:cNvPr>
          <p:cNvSpPr txBox="1"/>
          <p:nvPr/>
        </p:nvSpPr>
        <p:spPr>
          <a:xfrm>
            <a:off x="3091143" y="2572211"/>
            <a:ext cx="216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>
                <a:solidFill>
                  <a:srgbClr val="0070C0"/>
                </a:solidFill>
              </a:rPr>
              <a:t>1. Get all books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065C397-0F55-6846-B066-956BCA03DB2B}"/>
              </a:ext>
            </a:extLst>
          </p:cNvPr>
          <p:cNvCxnSpPr>
            <a:cxnSpLocks/>
          </p:cNvCxnSpPr>
          <p:nvPr/>
        </p:nvCxnSpPr>
        <p:spPr bwMode="auto">
          <a:xfrm flipV="1">
            <a:off x="4071363" y="2763286"/>
            <a:ext cx="1605878" cy="161786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873F6EF-199A-5242-A5FD-D1318A1C042A}"/>
              </a:ext>
            </a:extLst>
          </p:cNvPr>
          <p:cNvSpPr txBox="1"/>
          <p:nvPr/>
        </p:nvSpPr>
        <p:spPr>
          <a:xfrm>
            <a:off x="5022197" y="3398876"/>
            <a:ext cx="2161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>
                <a:solidFill>
                  <a:srgbClr val="0070C0"/>
                </a:solidFill>
              </a:rPr>
              <a:t>2. Return a list of books</a:t>
            </a:r>
            <a:endParaRPr lang="en-GB" sz="1400" b="0">
              <a:solidFill>
                <a:srgbClr val="0070C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A5ACA9-1A56-1B4F-A66E-0FAF21613A29}"/>
              </a:ext>
            </a:extLst>
          </p:cNvPr>
          <p:cNvGrpSpPr/>
          <p:nvPr/>
        </p:nvGrpSpPr>
        <p:grpSpPr>
          <a:xfrm>
            <a:off x="6874889" y="5108822"/>
            <a:ext cx="2057974" cy="1205167"/>
            <a:chOff x="6874889" y="5108822"/>
            <a:chExt cx="2057974" cy="120516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8CB239C-78C4-574D-89F2-C5960FC648B6}"/>
                </a:ext>
              </a:extLst>
            </p:cNvPr>
            <p:cNvSpPr/>
            <p:nvPr/>
          </p:nvSpPr>
          <p:spPr bwMode="auto">
            <a:xfrm>
              <a:off x="6874889" y="5108822"/>
              <a:ext cx="2057974" cy="1205167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0">
                  <a:solidFill>
                    <a:schemeClr val="tx1"/>
                  </a:solidFill>
                </a:rPr>
                <a:t>Legend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1600" b="0">
                <a:solidFill>
                  <a:schemeClr val="tx1"/>
                </a:solidFill>
              </a:endParaRP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BEB545-A6CD-2144-8F44-618549E331C0}"/>
                </a:ext>
              </a:extLst>
            </p:cNvPr>
            <p:cNvSpPr/>
            <p:nvPr/>
          </p:nvSpPr>
          <p:spPr bwMode="auto">
            <a:xfrm>
              <a:off x="6919304" y="5915799"/>
              <a:ext cx="330861" cy="27913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208842-0CB5-614B-8D02-E67A611BAC73}"/>
                </a:ext>
              </a:extLst>
            </p:cNvPr>
            <p:cNvSpPr/>
            <p:nvPr/>
          </p:nvSpPr>
          <p:spPr bwMode="auto">
            <a:xfrm>
              <a:off x="6919304" y="5554181"/>
              <a:ext cx="330861" cy="279137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AEA07A6-7C88-A54E-AD56-CB8D76993C99}"/>
                </a:ext>
              </a:extLst>
            </p:cNvPr>
            <p:cNvSpPr/>
            <p:nvPr/>
          </p:nvSpPr>
          <p:spPr bwMode="auto">
            <a:xfrm>
              <a:off x="7294149" y="5554181"/>
              <a:ext cx="1237666" cy="304469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>
                  <a:solidFill>
                    <a:schemeClr val="tx1"/>
                  </a:solidFill>
                </a:rPr>
                <a:t>Micro-service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4403FA-4B98-F244-B825-175B6EF8C599}"/>
                </a:ext>
              </a:extLst>
            </p:cNvPr>
            <p:cNvSpPr/>
            <p:nvPr/>
          </p:nvSpPr>
          <p:spPr bwMode="auto">
            <a:xfrm>
              <a:off x="7294149" y="5880706"/>
              <a:ext cx="1510126" cy="29411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>
                  <a:solidFill>
                    <a:schemeClr val="tx1"/>
                  </a:solidFill>
                </a:rPr>
                <a:t>External service</a:t>
              </a:r>
              <a:endParaRPr kumimoji="0" lang="en-SG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6F14D0FE-A902-8F46-8238-14C37356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7" y="79716"/>
            <a:ext cx="8721725" cy="830997"/>
          </a:xfrm>
        </p:spPr>
        <p:txBody>
          <a:bodyPr/>
          <a:lstStyle/>
          <a:p>
            <a:r>
              <a:rPr lang="en-US" sz="2400" dirty="0"/>
              <a:t>Example: Microservice Interaction Diagram </a:t>
            </a:r>
            <a:br>
              <a:rPr lang="en-US" sz="2400" dirty="0"/>
            </a:br>
            <a:r>
              <a:rPr lang="en-US" sz="2400" dirty="0"/>
              <a:t>	– </a:t>
            </a:r>
            <a:r>
              <a:rPr lang="en-SG" sz="2400" dirty="0"/>
              <a:t>Browse books</a:t>
            </a: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014894-BADB-43AC-AE69-F64619DA6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475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1645" y="5718452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 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F56E41-B57B-DC41-8D3D-10C37CAE0DF0}"/>
              </a:ext>
            </a:extLst>
          </p:cNvPr>
          <p:cNvSpPr/>
          <p:nvPr/>
        </p:nvSpPr>
        <p:spPr bwMode="auto">
          <a:xfrm>
            <a:off x="1579506" y="2790867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chemeClr val="tx1"/>
                </a:solidFill>
              </a:rPr>
              <a:t>Place an Order</a:t>
            </a:r>
            <a:endParaRPr kumimoji="0" lang="en-SG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1AD066-F2E8-E245-BDD6-836526F833C0}"/>
              </a:ext>
            </a:extLst>
          </p:cNvPr>
          <p:cNvSpPr/>
          <p:nvPr/>
        </p:nvSpPr>
        <p:spPr bwMode="auto">
          <a:xfrm>
            <a:off x="7063164" y="847130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Shipping Record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CBA229-464E-7B49-8B12-C24321A58FA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8707" y="1016059"/>
            <a:ext cx="4264457" cy="17945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FA57A-B137-3446-9A49-C180729632E5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200" y="3454645"/>
            <a:ext cx="0" cy="1462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Flowchart: Alternate Process 20">
            <a:extLst>
              <a:ext uri="{FF2B5EF4-FFF2-40B4-BE49-F238E27FC236}">
                <a16:creationId xmlns:a16="http://schemas.microsoft.com/office/drawing/2014/main" id="{AF833BC8-906E-0E4F-A602-9A3CEB9D6FA9}"/>
              </a:ext>
            </a:extLst>
          </p:cNvPr>
          <p:cNvSpPr/>
          <p:nvPr/>
        </p:nvSpPr>
        <p:spPr bwMode="auto">
          <a:xfrm>
            <a:off x="805445" y="4901527"/>
            <a:ext cx="287655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b="0" u="sng">
                <a:solidFill>
                  <a:schemeClr val="tx1"/>
                </a:solidFill>
              </a:rPr>
              <a:t>Amazing Bookstore UI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200" b="0">
                <a:solidFill>
                  <a:schemeClr val="tx1"/>
                </a:solidFill>
              </a:rPr>
              <a:t>Place an order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B1EE8F-B816-2745-893D-4C72577CF883}"/>
              </a:ext>
            </a:extLst>
          </p:cNvPr>
          <p:cNvCxnSpPr>
            <a:cxnSpLocks/>
          </p:cNvCxnSpPr>
          <p:nvPr/>
        </p:nvCxnSpPr>
        <p:spPr bwMode="auto">
          <a:xfrm flipH="1">
            <a:off x="2060055" y="3415014"/>
            <a:ext cx="8699" cy="14865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082909-F45A-2442-987F-8EB66231D3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8706" y="1274222"/>
            <a:ext cx="4235653" cy="16350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716EFE-E63F-7943-AF4A-9383D51FC123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8706" y="3005950"/>
            <a:ext cx="4264458" cy="57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7E05D-A30E-774B-AB2A-5B03EF27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6" y="25056"/>
            <a:ext cx="8661624" cy="707886"/>
          </a:xfrm>
        </p:spPr>
        <p:txBody>
          <a:bodyPr/>
          <a:lstStyle/>
          <a:p>
            <a:r>
              <a:rPr lang="en-US" sz="2000" dirty="0"/>
              <a:t>Example: Microservice Interaction Diagram</a:t>
            </a:r>
            <a:br>
              <a:rPr lang="en-SG" sz="2000" dirty="0"/>
            </a:br>
            <a:r>
              <a:rPr lang="en-SG" sz="2000" dirty="0"/>
              <a:t>          – Place an order</a:t>
            </a:r>
            <a:endParaRPr lang="en-US" sz="1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ABF8C-503D-A84F-9C36-05618E022CF5}"/>
              </a:ext>
            </a:extLst>
          </p:cNvPr>
          <p:cNvSpPr/>
          <p:nvPr/>
        </p:nvSpPr>
        <p:spPr bwMode="auto">
          <a:xfrm>
            <a:off x="7063164" y="2815258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Activity Log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C6E035-EFF3-024B-BEC6-F3AFCA7C144B}"/>
              </a:ext>
            </a:extLst>
          </p:cNvPr>
          <p:cNvSpPr/>
          <p:nvPr/>
        </p:nvSpPr>
        <p:spPr bwMode="auto">
          <a:xfrm>
            <a:off x="7063164" y="4745782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Error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D0F26A-3B79-314F-B881-0ECC2DB6C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98706" y="3239701"/>
            <a:ext cx="4264458" cy="16774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2F56E41-B57B-DC41-8D3D-10C37CAE0DF0}"/>
              </a:ext>
            </a:extLst>
          </p:cNvPr>
          <p:cNvSpPr/>
          <p:nvPr/>
        </p:nvSpPr>
        <p:spPr bwMode="auto">
          <a:xfrm>
            <a:off x="3681995" y="989523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Order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 bwMode="auto">
          <a:xfrm flipH="1">
            <a:off x="2362200" y="1599123"/>
            <a:ext cx="1929395" cy="12023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C1AE5D-9BDF-4C38-8559-2F635A5C55E9}"/>
              </a:ext>
            </a:extLst>
          </p:cNvPr>
          <p:cNvSpPr txBox="1"/>
          <p:nvPr/>
        </p:nvSpPr>
        <p:spPr>
          <a:xfrm>
            <a:off x="466968" y="3657600"/>
            <a:ext cx="1636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1. Send the order information</a:t>
            </a:r>
          </a:p>
          <a:p>
            <a:r>
              <a:rPr lang="en-SG" dirty="0"/>
              <a:t>{cart items}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7CABC-06FE-4D4A-9C3F-ACEA4DB13170}"/>
              </a:ext>
            </a:extLst>
          </p:cNvPr>
          <p:cNvSpPr txBox="1"/>
          <p:nvPr/>
        </p:nvSpPr>
        <p:spPr>
          <a:xfrm>
            <a:off x="2321896" y="3703974"/>
            <a:ext cx="1283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/>
              <a:t>7. Return the created order and shipping record and/or error</a:t>
            </a:r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83AAF7-42AD-4375-8A6B-33FC7813407E}"/>
              </a:ext>
            </a:extLst>
          </p:cNvPr>
          <p:cNvSpPr txBox="1"/>
          <p:nvPr/>
        </p:nvSpPr>
        <p:spPr>
          <a:xfrm>
            <a:off x="4907122" y="790027"/>
            <a:ext cx="1773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5. Send the newly created order</a:t>
            </a:r>
          </a:p>
          <a:p>
            <a:r>
              <a:rPr lang="en-SG" dirty="0"/>
              <a:t>{ order 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2EA53E-22A1-4C97-8A23-45991BA34DF7}"/>
              </a:ext>
            </a:extLst>
          </p:cNvPr>
          <p:cNvSpPr txBox="1"/>
          <p:nvPr/>
        </p:nvSpPr>
        <p:spPr>
          <a:xfrm>
            <a:off x="4430075" y="4465398"/>
            <a:ext cx="181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 dirty="0">
                <a:solidFill>
                  <a:srgbClr val="0070C0"/>
                </a:solidFill>
              </a:rPr>
              <a:t>3. or 6. If error from any service, activate the error handler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5E1E25-1390-428A-BA72-2ED448912F9C}"/>
              </a:ext>
            </a:extLst>
          </p:cNvPr>
          <p:cNvSpPr txBox="1"/>
          <p:nvPr/>
        </p:nvSpPr>
        <p:spPr>
          <a:xfrm>
            <a:off x="4707286" y="2984210"/>
            <a:ext cx="181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4. Send the order activity for recording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2FEDE-978E-4BBF-9E4D-FAA60EFA0AB9}"/>
              </a:ext>
            </a:extLst>
          </p:cNvPr>
          <p:cNvSpPr txBox="1"/>
          <p:nvPr/>
        </p:nvSpPr>
        <p:spPr>
          <a:xfrm>
            <a:off x="6108699" y="1637666"/>
            <a:ext cx="229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/>
              <a:t>6. Return the created shipping record or error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976E7A-9EF4-47C4-BA18-8D292AE88846}"/>
              </a:ext>
            </a:extLst>
          </p:cNvPr>
          <p:cNvSpPr txBox="1"/>
          <p:nvPr/>
        </p:nvSpPr>
        <p:spPr>
          <a:xfrm>
            <a:off x="2332845" y="1187720"/>
            <a:ext cx="1773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2. Send the order information</a:t>
            </a:r>
          </a:p>
          <a:p>
            <a:r>
              <a:rPr lang="en-SG" dirty="0"/>
              <a:t>{cart items}</a:t>
            </a:r>
          </a:p>
          <a:p>
            <a:r>
              <a:rPr lang="en-SG" dirty="0"/>
              <a:t>3. Return the newly created order</a:t>
            </a:r>
          </a:p>
          <a:p>
            <a:r>
              <a:rPr lang="en-SG" dirty="0"/>
              <a:t>{ order }</a:t>
            </a:r>
          </a:p>
        </p:txBody>
      </p:sp>
      <p:pic>
        <p:nvPicPr>
          <p:cNvPr id="32" name="Picture 2" descr="https://www.rabbitmq.com/img/tutorials/producer.png">
            <a:extLst>
              <a:ext uri="{FF2B5EF4-FFF2-40B4-BE49-F238E27FC236}">
                <a16:creationId xmlns:a16="http://schemas.microsoft.com/office/drawing/2014/main" id="{54C91FA8-9A0A-46C4-922E-F81D0E90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29" y="5839391"/>
            <a:ext cx="508925" cy="36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8F6D71-7354-4636-9984-B0F09A913BCD}"/>
              </a:ext>
            </a:extLst>
          </p:cNvPr>
          <p:cNvSpPr txBox="1"/>
          <p:nvPr/>
        </p:nvSpPr>
        <p:spPr>
          <a:xfrm>
            <a:off x="4866285" y="5824218"/>
            <a:ext cx="348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</a:rPr>
              <a:t>Producer/sender of request data</a:t>
            </a:r>
          </a:p>
        </p:txBody>
      </p:sp>
      <p:pic>
        <p:nvPicPr>
          <p:cNvPr id="34" name="Picture 33" descr="https://www.rabbitmq.com/img/tutorials/consumer.png">
            <a:extLst>
              <a:ext uri="{FF2B5EF4-FFF2-40B4-BE49-F238E27FC236}">
                <a16:creationId xmlns:a16="http://schemas.microsoft.com/office/drawing/2014/main" id="{B63058F2-9D02-4D5C-9E7D-1D7655F3F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19" y="6257242"/>
            <a:ext cx="495367" cy="3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5A672F-2BC9-45D2-A2BE-1B55E38EBA85}"/>
              </a:ext>
            </a:extLst>
          </p:cNvPr>
          <p:cNvSpPr txBox="1"/>
          <p:nvPr/>
        </p:nvSpPr>
        <p:spPr>
          <a:xfrm>
            <a:off x="4853316" y="6167803"/>
            <a:ext cx="372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</a:rPr>
              <a:t>Consumer/receiver of request data</a:t>
            </a:r>
          </a:p>
        </p:txBody>
      </p:sp>
      <p:pic>
        <p:nvPicPr>
          <p:cNvPr id="42" name="Picture 2" descr="https://www.rabbitmq.com/img/tutorials/producer.png">
            <a:extLst>
              <a:ext uri="{FF2B5EF4-FFF2-40B4-BE49-F238E27FC236}">
                <a16:creationId xmlns:a16="http://schemas.microsoft.com/office/drawing/2014/main" id="{0A3808C3-CA97-48EE-8DA2-631DD637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43" y="3151810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https://www.rabbitmq.com/img/tutorials/consumer.png">
            <a:extLst>
              <a:ext uri="{FF2B5EF4-FFF2-40B4-BE49-F238E27FC236}">
                <a16:creationId xmlns:a16="http://schemas.microsoft.com/office/drawing/2014/main" id="{661425C5-708E-41AD-BDB8-BA3A7984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0" y="2651790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www.rabbitmq.com/img/tutorials/producer.png">
            <a:extLst>
              <a:ext uri="{FF2B5EF4-FFF2-40B4-BE49-F238E27FC236}">
                <a16:creationId xmlns:a16="http://schemas.microsoft.com/office/drawing/2014/main" id="{EF3B12EE-3CAF-4B33-80E3-D8BA0025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72" y="5431474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https://www.rabbitmq.com/img/tutorials/consumer.png">
            <a:extLst>
              <a:ext uri="{FF2B5EF4-FFF2-40B4-BE49-F238E27FC236}">
                <a16:creationId xmlns:a16="http://schemas.microsoft.com/office/drawing/2014/main" id="{E3BDFF20-BC3F-426E-9AC0-5F625348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62" y="823483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s://www.rabbitmq.com/img/tutorials/consumer.png">
            <a:extLst>
              <a:ext uri="{FF2B5EF4-FFF2-40B4-BE49-F238E27FC236}">
                <a16:creationId xmlns:a16="http://schemas.microsoft.com/office/drawing/2014/main" id="{60A3EAD2-44CD-4543-9B2A-F46DD33D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69" y="963703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s://www.rabbitmq.com/img/tutorials/consumer.png">
            <a:extLst>
              <a:ext uri="{FF2B5EF4-FFF2-40B4-BE49-F238E27FC236}">
                <a16:creationId xmlns:a16="http://schemas.microsoft.com/office/drawing/2014/main" id="{F85B4E01-94F6-4920-849A-CE424E55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38" y="2908922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https://www.rabbitmq.com/img/tutorials/consumer.png">
            <a:extLst>
              <a:ext uri="{FF2B5EF4-FFF2-40B4-BE49-F238E27FC236}">
                <a16:creationId xmlns:a16="http://schemas.microsoft.com/office/drawing/2014/main" id="{4DD90375-C0CA-4C66-B8A6-6EB4262D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69" y="4807694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437AB-7ACE-465C-885E-683FF7AF7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674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1645" y="5718452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 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F56E41-B57B-DC41-8D3D-10C37CAE0DF0}"/>
              </a:ext>
            </a:extLst>
          </p:cNvPr>
          <p:cNvSpPr/>
          <p:nvPr/>
        </p:nvSpPr>
        <p:spPr bwMode="auto">
          <a:xfrm>
            <a:off x="1579506" y="2790867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chemeClr val="tx1"/>
                </a:solidFill>
              </a:rPr>
              <a:t>Place an Order</a:t>
            </a:r>
            <a:endParaRPr kumimoji="0" lang="en-SG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1AD066-F2E8-E245-BDD6-836526F833C0}"/>
              </a:ext>
            </a:extLst>
          </p:cNvPr>
          <p:cNvSpPr/>
          <p:nvPr/>
        </p:nvSpPr>
        <p:spPr bwMode="auto">
          <a:xfrm>
            <a:off x="7063164" y="847130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Shipping Record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CBA229-464E-7B49-8B12-C24321A58FA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8707" y="1016059"/>
            <a:ext cx="4264457" cy="17945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FA57A-B137-3446-9A49-C180729632E5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200" y="3454645"/>
            <a:ext cx="0" cy="1462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Flowchart: Alternate Process 20">
            <a:extLst>
              <a:ext uri="{FF2B5EF4-FFF2-40B4-BE49-F238E27FC236}">
                <a16:creationId xmlns:a16="http://schemas.microsoft.com/office/drawing/2014/main" id="{AF833BC8-906E-0E4F-A602-9A3CEB9D6FA9}"/>
              </a:ext>
            </a:extLst>
          </p:cNvPr>
          <p:cNvSpPr/>
          <p:nvPr/>
        </p:nvSpPr>
        <p:spPr bwMode="auto">
          <a:xfrm>
            <a:off x="805445" y="4901527"/>
            <a:ext cx="287655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b="0" u="sng">
                <a:solidFill>
                  <a:schemeClr val="tx1"/>
                </a:solidFill>
              </a:rPr>
              <a:t>Amazing Bookstore UI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200" b="0">
                <a:solidFill>
                  <a:schemeClr val="tx1"/>
                </a:solidFill>
              </a:rPr>
              <a:t>Place an order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B1EE8F-B816-2745-893D-4C72577CF883}"/>
              </a:ext>
            </a:extLst>
          </p:cNvPr>
          <p:cNvCxnSpPr>
            <a:cxnSpLocks/>
          </p:cNvCxnSpPr>
          <p:nvPr/>
        </p:nvCxnSpPr>
        <p:spPr bwMode="auto">
          <a:xfrm flipH="1">
            <a:off x="2060055" y="3415014"/>
            <a:ext cx="8699" cy="14865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082909-F45A-2442-987F-8EB66231D3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8706" y="1274222"/>
            <a:ext cx="4235653" cy="16350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716EFE-E63F-7943-AF4A-9383D51FC123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8706" y="3005950"/>
            <a:ext cx="4264458" cy="57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7E05D-A30E-774B-AB2A-5B03EF27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6" y="25056"/>
            <a:ext cx="8661624" cy="707886"/>
          </a:xfrm>
        </p:spPr>
        <p:txBody>
          <a:bodyPr/>
          <a:lstStyle/>
          <a:p>
            <a:r>
              <a:rPr lang="en-US" sz="2000" dirty="0"/>
              <a:t>Example: Microservice Interaction Diagram</a:t>
            </a:r>
            <a:br>
              <a:rPr lang="en-SG" sz="2000" dirty="0"/>
            </a:br>
            <a:r>
              <a:rPr lang="en-SG" sz="2000" dirty="0"/>
              <a:t>          – Place an order: </a:t>
            </a:r>
            <a:r>
              <a:rPr lang="en-US" sz="1800" dirty="0"/>
              <a:t>Implementation with HTTP Calls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ABF8C-503D-A84F-9C36-05618E022CF5}"/>
              </a:ext>
            </a:extLst>
          </p:cNvPr>
          <p:cNvSpPr/>
          <p:nvPr/>
        </p:nvSpPr>
        <p:spPr bwMode="auto">
          <a:xfrm>
            <a:off x="7063164" y="2815258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Activity Log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C6E035-EFF3-024B-BEC6-F3AFCA7C144B}"/>
              </a:ext>
            </a:extLst>
          </p:cNvPr>
          <p:cNvSpPr/>
          <p:nvPr/>
        </p:nvSpPr>
        <p:spPr bwMode="auto">
          <a:xfrm>
            <a:off x="7063164" y="4745782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Error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D0F26A-3B79-314F-B881-0ECC2DB6C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98706" y="3239701"/>
            <a:ext cx="4264458" cy="16774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2F56E41-B57B-DC41-8D3D-10C37CAE0DF0}"/>
              </a:ext>
            </a:extLst>
          </p:cNvPr>
          <p:cNvSpPr/>
          <p:nvPr/>
        </p:nvSpPr>
        <p:spPr bwMode="auto">
          <a:xfrm>
            <a:off x="3681995" y="989523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Order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 bwMode="auto">
          <a:xfrm flipH="1">
            <a:off x="2362200" y="1599123"/>
            <a:ext cx="1929395" cy="12023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C1AE5D-9BDF-4C38-8559-2F635A5C55E9}"/>
              </a:ext>
            </a:extLst>
          </p:cNvPr>
          <p:cNvSpPr txBox="1"/>
          <p:nvPr/>
        </p:nvSpPr>
        <p:spPr>
          <a:xfrm>
            <a:off x="466968" y="3657600"/>
            <a:ext cx="1636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1. Send the order information</a:t>
            </a:r>
          </a:p>
          <a:p>
            <a:r>
              <a:rPr lang="en-SG" dirty="0"/>
              <a:t>{cart items}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7CABC-06FE-4D4A-9C3F-ACEA4DB13170}"/>
              </a:ext>
            </a:extLst>
          </p:cNvPr>
          <p:cNvSpPr txBox="1"/>
          <p:nvPr/>
        </p:nvSpPr>
        <p:spPr>
          <a:xfrm>
            <a:off x="2321896" y="3703974"/>
            <a:ext cx="1283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7. Return the created order and shipping record and/or error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83AAF7-42AD-4375-8A6B-33FC7813407E}"/>
              </a:ext>
            </a:extLst>
          </p:cNvPr>
          <p:cNvSpPr txBox="1"/>
          <p:nvPr/>
        </p:nvSpPr>
        <p:spPr>
          <a:xfrm>
            <a:off x="4907122" y="790027"/>
            <a:ext cx="1773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/>
              <a:t>5. Send the newly created order</a:t>
            </a:r>
          </a:p>
          <a:p>
            <a:r>
              <a:rPr lang="en-SG"/>
              <a:t>{ order 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2EA53E-22A1-4C97-8A23-45991BA34DF7}"/>
              </a:ext>
            </a:extLst>
          </p:cNvPr>
          <p:cNvSpPr txBox="1"/>
          <p:nvPr/>
        </p:nvSpPr>
        <p:spPr>
          <a:xfrm>
            <a:off x="4430075" y="4465398"/>
            <a:ext cx="181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 dirty="0">
                <a:solidFill>
                  <a:srgbClr val="0070C0"/>
                </a:solidFill>
              </a:rPr>
              <a:t>3. or 6. If error from any service, activate the error handler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5E1E25-1390-428A-BA72-2ED448912F9C}"/>
              </a:ext>
            </a:extLst>
          </p:cNvPr>
          <p:cNvSpPr txBox="1"/>
          <p:nvPr/>
        </p:nvSpPr>
        <p:spPr>
          <a:xfrm>
            <a:off x="4707286" y="2984210"/>
            <a:ext cx="181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4. Send the order activity for recording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2FEDE-978E-4BBF-9E4D-FAA60EFA0AB9}"/>
              </a:ext>
            </a:extLst>
          </p:cNvPr>
          <p:cNvSpPr txBox="1"/>
          <p:nvPr/>
        </p:nvSpPr>
        <p:spPr>
          <a:xfrm>
            <a:off x="6108699" y="1637666"/>
            <a:ext cx="229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/>
              <a:t>6. Return the created shipping record or error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976E7A-9EF4-47C4-BA18-8D292AE88846}"/>
              </a:ext>
            </a:extLst>
          </p:cNvPr>
          <p:cNvSpPr txBox="1"/>
          <p:nvPr/>
        </p:nvSpPr>
        <p:spPr>
          <a:xfrm>
            <a:off x="2332845" y="1187720"/>
            <a:ext cx="1773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2. Send the order information</a:t>
            </a:r>
          </a:p>
          <a:p>
            <a:r>
              <a:rPr lang="en-SG" dirty="0"/>
              <a:t>{cart items}</a:t>
            </a:r>
          </a:p>
          <a:p>
            <a:r>
              <a:rPr lang="en-SG" dirty="0"/>
              <a:t>3. Return the newly created order</a:t>
            </a:r>
          </a:p>
          <a:p>
            <a:r>
              <a:rPr lang="en-SG" dirty="0"/>
              <a:t>{ order }</a:t>
            </a:r>
          </a:p>
        </p:txBody>
      </p:sp>
      <p:pic>
        <p:nvPicPr>
          <p:cNvPr id="32" name="Picture 2" descr="https://www.rabbitmq.com/img/tutorials/producer.png">
            <a:extLst>
              <a:ext uri="{FF2B5EF4-FFF2-40B4-BE49-F238E27FC236}">
                <a16:creationId xmlns:a16="http://schemas.microsoft.com/office/drawing/2014/main" id="{54C91FA8-9A0A-46C4-922E-F81D0E90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29" y="5839391"/>
            <a:ext cx="508925" cy="36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8F6D71-7354-4636-9984-B0F09A913BCD}"/>
              </a:ext>
            </a:extLst>
          </p:cNvPr>
          <p:cNvSpPr txBox="1"/>
          <p:nvPr/>
        </p:nvSpPr>
        <p:spPr>
          <a:xfrm>
            <a:off x="4866285" y="5824218"/>
            <a:ext cx="348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</a:rPr>
              <a:t>Producer/sender of request data</a:t>
            </a:r>
          </a:p>
        </p:txBody>
      </p:sp>
      <p:pic>
        <p:nvPicPr>
          <p:cNvPr id="34" name="Picture 33" descr="https://www.rabbitmq.com/img/tutorials/consumer.png">
            <a:extLst>
              <a:ext uri="{FF2B5EF4-FFF2-40B4-BE49-F238E27FC236}">
                <a16:creationId xmlns:a16="http://schemas.microsoft.com/office/drawing/2014/main" id="{B63058F2-9D02-4D5C-9E7D-1D7655F3F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19" y="6257242"/>
            <a:ext cx="495367" cy="3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5A672F-2BC9-45D2-A2BE-1B55E38EBA85}"/>
              </a:ext>
            </a:extLst>
          </p:cNvPr>
          <p:cNvSpPr txBox="1"/>
          <p:nvPr/>
        </p:nvSpPr>
        <p:spPr>
          <a:xfrm>
            <a:off x="4853316" y="6167803"/>
            <a:ext cx="372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</a:rPr>
              <a:t>Consumer/receiver of request data</a:t>
            </a:r>
          </a:p>
        </p:txBody>
      </p:sp>
      <p:pic>
        <p:nvPicPr>
          <p:cNvPr id="42" name="Picture 2" descr="https://www.rabbitmq.com/img/tutorials/producer.png">
            <a:extLst>
              <a:ext uri="{FF2B5EF4-FFF2-40B4-BE49-F238E27FC236}">
                <a16:creationId xmlns:a16="http://schemas.microsoft.com/office/drawing/2014/main" id="{0A3808C3-CA97-48EE-8DA2-631DD637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43" y="3151810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https://www.rabbitmq.com/img/tutorials/consumer.png">
            <a:extLst>
              <a:ext uri="{FF2B5EF4-FFF2-40B4-BE49-F238E27FC236}">
                <a16:creationId xmlns:a16="http://schemas.microsoft.com/office/drawing/2014/main" id="{661425C5-708E-41AD-BDB8-BA3A7984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0" y="2651790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www.rabbitmq.com/img/tutorials/producer.png">
            <a:extLst>
              <a:ext uri="{FF2B5EF4-FFF2-40B4-BE49-F238E27FC236}">
                <a16:creationId xmlns:a16="http://schemas.microsoft.com/office/drawing/2014/main" id="{EF3B12EE-3CAF-4B33-80E3-D8BA0025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72" y="5431474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https://www.rabbitmq.com/img/tutorials/consumer.png">
            <a:extLst>
              <a:ext uri="{FF2B5EF4-FFF2-40B4-BE49-F238E27FC236}">
                <a16:creationId xmlns:a16="http://schemas.microsoft.com/office/drawing/2014/main" id="{E3BDFF20-BC3F-426E-9AC0-5F625348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62" y="823483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s://www.rabbitmq.com/img/tutorials/consumer.png">
            <a:extLst>
              <a:ext uri="{FF2B5EF4-FFF2-40B4-BE49-F238E27FC236}">
                <a16:creationId xmlns:a16="http://schemas.microsoft.com/office/drawing/2014/main" id="{60A3EAD2-44CD-4543-9B2A-F46DD33D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69" y="963703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s://www.rabbitmq.com/img/tutorials/consumer.png">
            <a:extLst>
              <a:ext uri="{FF2B5EF4-FFF2-40B4-BE49-F238E27FC236}">
                <a16:creationId xmlns:a16="http://schemas.microsoft.com/office/drawing/2014/main" id="{F85B4E01-94F6-4920-849A-CE424E55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38" y="2908922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https://www.rabbitmq.com/img/tutorials/consumer.png">
            <a:extLst>
              <a:ext uri="{FF2B5EF4-FFF2-40B4-BE49-F238E27FC236}">
                <a16:creationId xmlns:a16="http://schemas.microsoft.com/office/drawing/2014/main" id="{4DD90375-C0CA-4C66-B8A6-6EB4262D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69" y="4807694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3DD817-AD0B-46E5-A612-06F7B65AE6FE}"/>
              </a:ext>
            </a:extLst>
          </p:cNvPr>
          <p:cNvSpPr/>
          <p:nvPr/>
        </p:nvSpPr>
        <p:spPr>
          <a:xfrm>
            <a:off x="1836562" y="4185878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</a:t>
            </a:r>
            <a:endParaRPr lang="en-SG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A1ABF3-CC89-4978-99BB-2589CD86A403}"/>
              </a:ext>
            </a:extLst>
          </p:cNvPr>
          <p:cNvSpPr/>
          <p:nvPr/>
        </p:nvSpPr>
        <p:spPr>
          <a:xfrm>
            <a:off x="2235558" y="2255901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</a:t>
            </a:r>
            <a:endParaRPr lang="en-SG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8E62A1-19FE-4379-891D-71B19CC81A47}"/>
              </a:ext>
            </a:extLst>
          </p:cNvPr>
          <p:cNvSpPr/>
          <p:nvPr/>
        </p:nvSpPr>
        <p:spPr>
          <a:xfrm>
            <a:off x="4784314" y="1751689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</a:t>
            </a:r>
            <a:endParaRPr lang="en-SG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EC0731-4191-4CCB-972A-459F5DA52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0781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81645" y="5718452"/>
            <a:ext cx="45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/>
              <a:t> </a:t>
            </a:r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F56E41-B57B-DC41-8D3D-10C37CAE0DF0}"/>
              </a:ext>
            </a:extLst>
          </p:cNvPr>
          <p:cNvSpPr/>
          <p:nvPr/>
        </p:nvSpPr>
        <p:spPr bwMode="auto">
          <a:xfrm>
            <a:off x="1579506" y="2790867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>
                <a:solidFill>
                  <a:schemeClr val="tx1"/>
                </a:solidFill>
              </a:rPr>
              <a:t>Place an Order</a:t>
            </a:r>
            <a:endParaRPr kumimoji="0" lang="en-SG" sz="16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1AD066-F2E8-E245-BDD6-836526F833C0}"/>
              </a:ext>
            </a:extLst>
          </p:cNvPr>
          <p:cNvSpPr/>
          <p:nvPr/>
        </p:nvSpPr>
        <p:spPr bwMode="auto">
          <a:xfrm>
            <a:off x="7063164" y="847130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Shipping Record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CBA229-464E-7B49-8B12-C24321A58FA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8707" y="1016059"/>
            <a:ext cx="4264457" cy="179455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2FA57A-B137-3446-9A49-C180729632E5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200" y="3454645"/>
            <a:ext cx="0" cy="146246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5" name="Flowchart: Alternate Process 20">
            <a:extLst>
              <a:ext uri="{FF2B5EF4-FFF2-40B4-BE49-F238E27FC236}">
                <a16:creationId xmlns:a16="http://schemas.microsoft.com/office/drawing/2014/main" id="{AF833BC8-906E-0E4F-A602-9A3CEB9D6FA9}"/>
              </a:ext>
            </a:extLst>
          </p:cNvPr>
          <p:cNvSpPr/>
          <p:nvPr/>
        </p:nvSpPr>
        <p:spPr bwMode="auto">
          <a:xfrm>
            <a:off x="805445" y="4901527"/>
            <a:ext cx="2876550" cy="1055103"/>
          </a:xfrm>
          <a:prstGeom prst="flowChartAlternateProcess">
            <a:avLst/>
          </a:prstGeom>
          <a:noFill/>
          <a:ln w="254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1600" b="0" u="sng">
                <a:solidFill>
                  <a:schemeClr val="tx1"/>
                </a:solidFill>
              </a:rPr>
              <a:t>Amazing Bookstore UI</a:t>
            </a:r>
          </a:p>
          <a:p>
            <a:pPr marL="285750" marR="0" indent="-198438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1200" b="0">
                <a:solidFill>
                  <a:schemeClr val="tx1"/>
                </a:solidFill>
              </a:rPr>
              <a:t>Place an order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8B1EE8F-B816-2745-893D-4C72577CF883}"/>
              </a:ext>
            </a:extLst>
          </p:cNvPr>
          <p:cNvCxnSpPr>
            <a:cxnSpLocks/>
          </p:cNvCxnSpPr>
          <p:nvPr/>
        </p:nvCxnSpPr>
        <p:spPr bwMode="auto">
          <a:xfrm flipH="1">
            <a:off x="2060055" y="3415014"/>
            <a:ext cx="8699" cy="14865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0082909-F45A-2442-987F-8EB66231D33B}"/>
              </a:ext>
            </a:extLst>
          </p:cNvPr>
          <p:cNvCxnSpPr>
            <a:cxnSpLocks/>
          </p:cNvCxnSpPr>
          <p:nvPr/>
        </p:nvCxnSpPr>
        <p:spPr bwMode="auto">
          <a:xfrm flipV="1">
            <a:off x="2798706" y="1274222"/>
            <a:ext cx="4235653" cy="16350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716EFE-E63F-7943-AF4A-9383D51FC123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8706" y="3042206"/>
            <a:ext cx="4264458" cy="57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BF07E05D-A30E-774B-AB2A-5B03EF27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776" y="25056"/>
            <a:ext cx="8661624" cy="707886"/>
          </a:xfrm>
        </p:spPr>
        <p:txBody>
          <a:bodyPr/>
          <a:lstStyle/>
          <a:p>
            <a:r>
              <a:rPr lang="en-US" sz="2000" dirty="0"/>
              <a:t>Example: Microservice Interaction Diagram</a:t>
            </a:r>
            <a:br>
              <a:rPr lang="en-SG" sz="2000" dirty="0"/>
            </a:br>
            <a:r>
              <a:rPr lang="en-SG" sz="2000" dirty="0"/>
              <a:t>          – Place an order: </a:t>
            </a:r>
            <a:r>
              <a:rPr lang="en-US" sz="1800" dirty="0"/>
              <a:t>Implementation with HTTP Calls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9ABF8C-503D-A84F-9C36-05618E022CF5}"/>
              </a:ext>
            </a:extLst>
          </p:cNvPr>
          <p:cNvSpPr/>
          <p:nvPr/>
        </p:nvSpPr>
        <p:spPr bwMode="auto">
          <a:xfrm>
            <a:off x="7063164" y="2815258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Activity Log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C6E035-EFF3-024B-BEC6-F3AFCA7C144B}"/>
              </a:ext>
            </a:extLst>
          </p:cNvPr>
          <p:cNvSpPr/>
          <p:nvPr/>
        </p:nvSpPr>
        <p:spPr bwMode="auto">
          <a:xfrm>
            <a:off x="7063164" y="4745782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Error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2D0F26A-3B79-314F-B881-0ECC2DB6CD7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98706" y="3239701"/>
            <a:ext cx="4264458" cy="16774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2F56E41-B57B-DC41-8D3D-10C37CAE0DF0}"/>
              </a:ext>
            </a:extLst>
          </p:cNvPr>
          <p:cNvSpPr/>
          <p:nvPr/>
        </p:nvSpPr>
        <p:spPr bwMode="auto">
          <a:xfrm>
            <a:off x="3681995" y="989523"/>
            <a:ext cx="1219200" cy="60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>
                <a:solidFill>
                  <a:schemeClr val="tx1"/>
                </a:solidFill>
              </a:rPr>
              <a:t>Order</a:t>
            </a:r>
            <a:endParaRPr kumimoji="0" lang="en-SG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31" name="Straight Arrow Connector 30"/>
          <p:cNvCxnSpPr>
            <a:stCxn id="29" idx="2"/>
          </p:cNvCxnSpPr>
          <p:nvPr/>
        </p:nvCxnSpPr>
        <p:spPr bwMode="auto">
          <a:xfrm flipH="1">
            <a:off x="2362200" y="1599123"/>
            <a:ext cx="1929395" cy="120230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C1AE5D-9BDF-4C38-8559-2F635A5C55E9}"/>
              </a:ext>
            </a:extLst>
          </p:cNvPr>
          <p:cNvSpPr txBox="1"/>
          <p:nvPr/>
        </p:nvSpPr>
        <p:spPr>
          <a:xfrm>
            <a:off x="466968" y="3657600"/>
            <a:ext cx="16366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1. Send the order information</a:t>
            </a:r>
          </a:p>
          <a:p>
            <a:r>
              <a:rPr lang="en-SG" dirty="0"/>
              <a:t>{cart items}</a:t>
            </a:r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B7CABC-06FE-4D4A-9C3F-ACEA4DB13170}"/>
              </a:ext>
            </a:extLst>
          </p:cNvPr>
          <p:cNvSpPr txBox="1"/>
          <p:nvPr/>
        </p:nvSpPr>
        <p:spPr>
          <a:xfrm>
            <a:off x="2321896" y="3703974"/>
            <a:ext cx="1283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7. Return the created order and shipping record and/or error</a:t>
            </a:r>
            <a:endParaRPr lang="en-GB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83AAF7-42AD-4375-8A6B-33FC7813407E}"/>
              </a:ext>
            </a:extLst>
          </p:cNvPr>
          <p:cNvSpPr txBox="1"/>
          <p:nvPr/>
        </p:nvSpPr>
        <p:spPr>
          <a:xfrm>
            <a:off x="4907122" y="790027"/>
            <a:ext cx="17735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/>
              <a:t>5. Send the newly created order</a:t>
            </a:r>
          </a:p>
          <a:p>
            <a:r>
              <a:rPr lang="en-SG"/>
              <a:t>{ order }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42EA53E-22A1-4C97-8A23-45991BA34DF7}"/>
              </a:ext>
            </a:extLst>
          </p:cNvPr>
          <p:cNvSpPr txBox="1"/>
          <p:nvPr/>
        </p:nvSpPr>
        <p:spPr>
          <a:xfrm>
            <a:off x="4430075" y="4465398"/>
            <a:ext cx="18183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400" b="0" dirty="0">
                <a:solidFill>
                  <a:srgbClr val="0070C0"/>
                </a:solidFill>
              </a:rPr>
              <a:t>3. or 6. If error from any service, activate the error handler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5E1E25-1390-428A-BA72-2ED448912F9C}"/>
              </a:ext>
            </a:extLst>
          </p:cNvPr>
          <p:cNvSpPr txBox="1"/>
          <p:nvPr/>
        </p:nvSpPr>
        <p:spPr>
          <a:xfrm>
            <a:off x="4707286" y="2984210"/>
            <a:ext cx="1818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4. Send the order activity for recording</a:t>
            </a:r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EE2FEDE-978E-4BBF-9E4D-FAA60EFA0AB9}"/>
              </a:ext>
            </a:extLst>
          </p:cNvPr>
          <p:cNvSpPr txBox="1"/>
          <p:nvPr/>
        </p:nvSpPr>
        <p:spPr>
          <a:xfrm>
            <a:off x="6108699" y="1637666"/>
            <a:ext cx="2292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/>
              <a:t>6. Return the created shipping record or error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976E7A-9EF4-47C4-BA18-8D292AE88846}"/>
              </a:ext>
            </a:extLst>
          </p:cNvPr>
          <p:cNvSpPr txBox="1"/>
          <p:nvPr/>
        </p:nvSpPr>
        <p:spPr>
          <a:xfrm>
            <a:off x="2332845" y="1187720"/>
            <a:ext cx="17735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2. Send the order information</a:t>
            </a:r>
          </a:p>
          <a:p>
            <a:r>
              <a:rPr lang="en-SG" dirty="0"/>
              <a:t>{cart items}</a:t>
            </a:r>
          </a:p>
          <a:p>
            <a:r>
              <a:rPr lang="en-SG" dirty="0"/>
              <a:t>3. Return the newly created order</a:t>
            </a:r>
          </a:p>
          <a:p>
            <a:r>
              <a:rPr lang="en-SG" dirty="0"/>
              <a:t>{ order }</a:t>
            </a:r>
          </a:p>
        </p:txBody>
      </p:sp>
      <p:pic>
        <p:nvPicPr>
          <p:cNvPr id="32" name="Picture 2" descr="https://www.rabbitmq.com/img/tutorials/producer.png">
            <a:extLst>
              <a:ext uri="{FF2B5EF4-FFF2-40B4-BE49-F238E27FC236}">
                <a16:creationId xmlns:a16="http://schemas.microsoft.com/office/drawing/2014/main" id="{54C91FA8-9A0A-46C4-922E-F81D0E90B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829" y="5839391"/>
            <a:ext cx="508925" cy="36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8F6D71-7354-4636-9984-B0F09A913BCD}"/>
              </a:ext>
            </a:extLst>
          </p:cNvPr>
          <p:cNvSpPr txBox="1"/>
          <p:nvPr/>
        </p:nvSpPr>
        <p:spPr>
          <a:xfrm>
            <a:off x="4866285" y="5824218"/>
            <a:ext cx="3486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</a:rPr>
              <a:t>Producer/sender of request data</a:t>
            </a:r>
          </a:p>
        </p:txBody>
      </p:sp>
      <p:pic>
        <p:nvPicPr>
          <p:cNvPr id="34" name="Picture 33" descr="https://www.rabbitmq.com/img/tutorials/consumer.png">
            <a:extLst>
              <a:ext uri="{FF2B5EF4-FFF2-40B4-BE49-F238E27FC236}">
                <a16:creationId xmlns:a16="http://schemas.microsoft.com/office/drawing/2014/main" id="{B63058F2-9D02-4D5C-9E7D-1D7655F3FB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219" y="6257242"/>
            <a:ext cx="495367" cy="35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5A672F-2BC9-45D2-A2BE-1B55E38EBA85}"/>
              </a:ext>
            </a:extLst>
          </p:cNvPr>
          <p:cNvSpPr txBox="1"/>
          <p:nvPr/>
        </p:nvSpPr>
        <p:spPr>
          <a:xfrm>
            <a:off x="4853316" y="6167803"/>
            <a:ext cx="372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b="0" dirty="0">
                <a:solidFill>
                  <a:schemeClr val="tx1"/>
                </a:solidFill>
              </a:rPr>
              <a:t>Consumer/receiver of request data</a:t>
            </a:r>
          </a:p>
        </p:txBody>
      </p:sp>
      <p:pic>
        <p:nvPicPr>
          <p:cNvPr id="42" name="Picture 2" descr="https://www.rabbitmq.com/img/tutorials/producer.png">
            <a:extLst>
              <a:ext uri="{FF2B5EF4-FFF2-40B4-BE49-F238E27FC236}">
                <a16:creationId xmlns:a16="http://schemas.microsoft.com/office/drawing/2014/main" id="{0A3808C3-CA97-48EE-8DA2-631DD6370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43" y="3151810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https://www.rabbitmq.com/img/tutorials/consumer.png">
            <a:extLst>
              <a:ext uri="{FF2B5EF4-FFF2-40B4-BE49-F238E27FC236}">
                <a16:creationId xmlns:a16="http://schemas.microsoft.com/office/drawing/2014/main" id="{661425C5-708E-41AD-BDB8-BA3A79842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60" y="2651790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www.rabbitmq.com/img/tutorials/producer.png">
            <a:extLst>
              <a:ext uri="{FF2B5EF4-FFF2-40B4-BE49-F238E27FC236}">
                <a16:creationId xmlns:a16="http://schemas.microsoft.com/office/drawing/2014/main" id="{EF3B12EE-3CAF-4B33-80E3-D8BA00254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72" y="5431474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https://www.rabbitmq.com/img/tutorials/consumer.png">
            <a:extLst>
              <a:ext uri="{FF2B5EF4-FFF2-40B4-BE49-F238E27FC236}">
                <a16:creationId xmlns:a16="http://schemas.microsoft.com/office/drawing/2014/main" id="{E3BDFF20-BC3F-426E-9AC0-5F6253486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462" y="823483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https://www.rabbitmq.com/img/tutorials/consumer.png">
            <a:extLst>
              <a:ext uri="{FF2B5EF4-FFF2-40B4-BE49-F238E27FC236}">
                <a16:creationId xmlns:a16="http://schemas.microsoft.com/office/drawing/2014/main" id="{60A3EAD2-44CD-4543-9B2A-F46DD33D3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69" y="963703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https://www.rabbitmq.com/img/tutorials/consumer.png">
            <a:extLst>
              <a:ext uri="{FF2B5EF4-FFF2-40B4-BE49-F238E27FC236}">
                <a16:creationId xmlns:a16="http://schemas.microsoft.com/office/drawing/2014/main" id="{F85B4E01-94F6-4920-849A-CE424E55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638" y="2908922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50" descr="https://www.rabbitmq.com/img/tutorials/consumer.png">
            <a:extLst>
              <a:ext uri="{FF2B5EF4-FFF2-40B4-BE49-F238E27FC236}">
                <a16:creationId xmlns:a16="http://schemas.microsoft.com/office/drawing/2014/main" id="{4DD90375-C0CA-4C66-B8A6-6EB4262D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169" y="4807694"/>
            <a:ext cx="6762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3DD817-AD0B-46E5-A612-06F7B65AE6FE}"/>
              </a:ext>
            </a:extLst>
          </p:cNvPr>
          <p:cNvSpPr/>
          <p:nvPr/>
        </p:nvSpPr>
        <p:spPr>
          <a:xfrm>
            <a:off x="1836562" y="4185878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</a:t>
            </a:r>
            <a:endParaRPr lang="en-SG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3A1ABF3-CC89-4978-99BB-2589CD86A403}"/>
              </a:ext>
            </a:extLst>
          </p:cNvPr>
          <p:cNvSpPr/>
          <p:nvPr/>
        </p:nvSpPr>
        <p:spPr>
          <a:xfrm>
            <a:off x="2235558" y="2255901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</a:t>
            </a:r>
            <a:endParaRPr lang="en-SG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F8E62A1-19FE-4379-891D-71B19CC81A47}"/>
              </a:ext>
            </a:extLst>
          </p:cNvPr>
          <p:cNvSpPr/>
          <p:nvPr/>
        </p:nvSpPr>
        <p:spPr>
          <a:xfrm>
            <a:off x="4784314" y="1751689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</a:t>
            </a:r>
            <a:endParaRPr lang="en-SG" sz="16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02C84EC-E61F-4BC5-B495-630B42E78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98706" y="2966006"/>
            <a:ext cx="4264458" cy="579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6A4B87C-D347-4547-B4F2-D3549995876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794558" y="3346406"/>
            <a:ext cx="4264458" cy="16774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E29CAD7-093D-4E20-BB59-2C16437AF5F4}"/>
              </a:ext>
            </a:extLst>
          </p:cNvPr>
          <p:cNvSpPr/>
          <p:nvPr/>
        </p:nvSpPr>
        <p:spPr>
          <a:xfrm>
            <a:off x="3902019" y="2787778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</a:t>
            </a:r>
            <a:endParaRPr lang="en-SG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5C1A999-50DD-4EB3-86D3-98C42FCD1108}"/>
              </a:ext>
            </a:extLst>
          </p:cNvPr>
          <p:cNvSpPr txBox="1"/>
          <p:nvPr/>
        </p:nvSpPr>
        <p:spPr>
          <a:xfrm>
            <a:off x="4568666" y="2672127"/>
            <a:ext cx="181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Return?</a:t>
            </a:r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BA973F-FFDE-4033-88D9-AFEB46A7376C}"/>
              </a:ext>
            </a:extLst>
          </p:cNvPr>
          <p:cNvSpPr txBox="1"/>
          <p:nvPr/>
        </p:nvSpPr>
        <p:spPr>
          <a:xfrm>
            <a:off x="4889959" y="4061770"/>
            <a:ext cx="18183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0">
                <a:solidFill>
                  <a:srgbClr val="0070C0"/>
                </a:solidFill>
              </a:defRPr>
            </a:lvl1pPr>
          </a:lstStyle>
          <a:p>
            <a:r>
              <a:rPr lang="en-SG" dirty="0"/>
              <a:t>Return?</a:t>
            </a:r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E19275F-0748-40D7-94C8-7C20E3EFC16B}"/>
              </a:ext>
            </a:extLst>
          </p:cNvPr>
          <p:cNvSpPr/>
          <p:nvPr/>
        </p:nvSpPr>
        <p:spPr>
          <a:xfrm>
            <a:off x="4057867" y="3719192"/>
            <a:ext cx="7264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</a:t>
            </a:r>
            <a:endParaRPr lang="en-SG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E6256E-8C90-4BBD-90A6-8E4762CED6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12025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2940-A4B2-4F72-96CB-2750F218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Choices of Communication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6D1DF-BF2B-4981-9E89-E3C4FDD19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/>
              <a:t>P1</a:t>
            </a:r>
            <a:r>
              <a:rPr lang="en-US" altLang="en-US" dirty="0"/>
              <a:t> – If a process or a user </a:t>
            </a:r>
            <a:r>
              <a:rPr lang="en-US" altLang="en-US" b="1" dirty="0">
                <a:solidFill>
                  <a:srgbClr val="0066FF"/>
                </a:solidFill>
              </a:rPr>
              <a:t>needs an immediate response</a:t>
            </a:r>
            <a:r>
              <a:rPr lang="en-US" altLang="en-US" dirty="0"/>
              <a:t>, then the communication with all the relevant underlying microservices should use </a:t>
            </a:r>
            <a:r>
              <a:rPr lang="en-US" altLang="en-US" b="1" dirty="0">
                <a:solidFill>
                  <a:srgbClr val="0066FF"/>
                </a:solidFill>
              </a:rPr>
              <a:t>invocation-based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FF"/>
                </a:solidFill>
              </a:rPr>
              <a:t>synchronous</a:t>
            </a:r>
            <a:r>
              <a:rPr lang="en-US" altLang="en-US" dirty="0"/>
              <a:t> communication.</a:t>
            </a:r>
          </a:p>
          <a:p>
            <a:pPr lvl="1"/>
            <a:r>
              <a:rPr lang="en-GB" altLang="en-US" dirty="0"/>
              <a:t>To make it straightforward in receiving a response and avoid the perception of no reaction or slow performance</a:t>
            </a:r>
            <a:endParaRPr lang="en-US" altLang="en-US" dirty="0"/>
          </a:p>
          <a:p>
            <a:r>
              <a:rPr lang="en-US" altLang="en-US" b="1" dirty="0"/>
              <a:t>P2</a:t>
            </a:r>
            <a:r>
              <a:rPr lang="en-US" altLang="en-US" dirty="0"/>
              <a:t> – If a process or a user </a:t>
            </a:r>
            <a:r>
              <a:rPr lang="en-US" altLang="en-US" b="1" dirty="0">
                <a:solidFill>
                  <a:srgbClr val="0066FF"/>
                </a:solidFill>
              </a:rPr>
              <a:t>does not need an immediate response</a:t>
            </a:r>
            <a:r>
              <a:rPr lang="en-US" altLang="en-US" b="1" dirty="0"/>
              <a:t> </a:t>
            </a:r>
            <a:r>
              <a:rPr lang="en-US" altLang="en-US" dirty="0"/>
              <a:t>(i.e., the process may be long-running or the user may interact at later time), then the communication with all the relevant underlying microservices should use </a:t>
            </a:r>
            <a:r>
              <a:rPr lang="en-US" altLang="en-US" b="1" dirty="0">
                <a:solidFill>
                  <a:srgbClr val="0066FF"/>
                </a:solidFill>
              </a:rPr>
              <a:t>message-based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66FF"/>
                </a:solidFill>
              </a:rPr>
              <a:t>asynchronous</a:t>
            </a:r>
            <a:r>
              <a:rPr lang="en-US" altLang="en-US" dirty="0"/>
              <a:t> communication.</a:t>
            </a:r>
          </a:p>
          <a:p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08FF86-94DD-4E00-9E6C-4857F333B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3667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Module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u="sng" dirty="0"/>
              <a:t>Objectives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On completing this module, you will be able to:</a:t>
            </a:r>
          </a:p>
          <a:p>
            <a:pPr eaLnBrk="1" hangingPunct="1"/>
            <a:r>
              <a:rPr lang="en-GB" altLang="en-US" b="1" dirty="0">
                <a:cs typeface="Times New Roman"/>
              </a:rPr>
              <a:t>Identify</a:t>
            </a:r>
            <a:r>
              <a:rPr lang="en-GB" altLang="en-US" dirty="0">
                <a:cs typeface="Times New Roman"/>
              </a:rPr>
              <a:t> the communication patterns which are suitable for a given scenario</a:t>
            </a:r>
            <a:endParaRPr lang="en-GB" altLang="en-US" dirty="0">
              <a:ea typeface="Tahoma"/>
              <a:cs typeface="Times New Roman"/>
            </a:endParaRPr>
          </a:p>
          <a:p>
            <a:pPr eaLnBrk="1" hangingPunct="1"/>
            <a:r>
              <a:rPr lang="en-SG" altLang="en-US" b="1" dirty="0">
                <a:cs typeface="Times New Roman"/>
              </a:rPr>
              <a:t>Implement</a:t>
            </a:r>
            <a:r>
              <a:rPr lang="en-SG" altLang="en-US" dirty="0">
                <a:cs typeface="Times New Roman"/>
              </a:rPr>
              <a:t> the communication patterns in a given scenario by using </a:t>
            </a:r>
            <a:r>
              <a:rPr lang="en-GB" altLang="en-US" dirty="0">
                <a:cs typeface="Times New Roman"/>
              </a:rPr>
              <a:t>different </a:t>
            </a:r>
            <a:r>
              <a:rPr lang="en-SG" altLang="en-US" dirty="0">
                <a:cs typeface="Times New Roman"/>
              </a:rPr>
              <a:t>communication technologies</a:t>
            </a:r>
            <a:endParaRPr lang="en-GB" altLang="en-US" dirty="0">
              <a:cs typeface="Times New Roman"/>
            </a:endParaRPr>
          </a:p>
          <a:p>
            <a:pPr eaLnBrk="1" hangingPunct="1"/>
            <a:endParaRPr lang="en-GB" altLang="en-US" dirty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u="sng" dirty="0"/>
              <a:t>Topics</a:t>
            </a:r>
          </a:p>
          <a:p>
            <a:pPr lvl="1" eaLnBrk="1" hangingPunct="1"/>
            <a:r>
              <a:rPr lang="en-SG" altLang="en-US" dirty="0">
                <a:cs typeface="Times New Roman" pitchFamily="18" charset="0"/>
              </a:rPr>
              <a:t>Implementation of communication patterns</a:t>
            </a:r>
          </a:p>
          <a:p>
            <a:pPr lvl="2" eaLnBrk="1" hangingPunct="1"/>
            <a:r>
              <a:rPr lang="en-SG" altLang="en-US" dirty="0">
                <a:cs typeface="Times New Roman" pitchFamily="18" charset="0"/>
              </a:rPr>
              <a:t>HTTP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AF3E23-A183-4710-93EA-CFCA65850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076802"/>
      </p:ext>
    </p:extLst>
  </p:cSld>
  <p:clrMapOvr>
    <a:masterClrMapping/>
  </p:clrMapOvr>
  <p:transition advTm="2264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981200" y="1676400"/>
            <a:ext cx="4572000" cy="914400"/>
            <a:chOff x="2895601" y="2497689"/>
            <a:chExt cx="3740727" cy="378070"/>
          </a:xfrm>
        </p:grpSpPr>
        <p:sp>
          <p:nvSpPr>
            <p:cNvPr id="24" name="Can 23"/>
            <p:cNvSpPr/>
            <p:nvPr/>
          </p:nvSpPr>
          <p:spPr bwMode="auto">
            <a:xfrm rot="5400000">
              <a:off x="4576930" y="816360"/>
              <a:ext cx="378070" cy="3740727"/>
            </a:xfrm>
            <a:prstGeom prst="can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2000" b="1" i="0" u="none" strike="noStrike" cap="none" normalizeH="0" baseline="0" dirty="0">
                <a:ln>
                  <a:noFill/>
                </a:ln>
                <a:solidFill>
                  <a:srgbClr val="C69200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943190" y="2533764"/>
              <a:ext cx="1953157" cy="30008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SG" sz="2000" dirty="0"/>
                <a:t>HTTP Connection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HTTP Request-Response (RR)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12" y="1479901"/>
            <a:ext cx="1339499" cy="1339499"/>
          </a:xfrm>
        </p:spPr>
      </p:pic>
      <p:sp>
        <p:nvSpPr>
          <p:cNvPr id="7" name="TextBox 6"/>
          <p:cNvSpPr txBox="1"/>
          <p:nvPr/>
        </p:nvSpPr>
        <p:spPr>
          <a:xfrm>
            <a:off x="523711" y="2899762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HTTP Client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510" y="1529166"/>
            <a:ext cx="1075195" cy="12902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86311" y="2828365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800" dirty="0">
                <a:solidFill>
                  <a:schemeClr val="tx1"/>
                </a:solidFill>
              </a:rPr>
              <a:t>HTTP Server</a:t>
            </a:r>
          </a:p>
          <a:p>
            <a:pPr algn="ctr"/>
            <a:r>
              <a:rPr lang="en-SG" sz="1800" dirty="0">
                <a:solidFill>
                  <a:schemeClr val="tx1"/>
                </a:solidFill>
              </a:rPr>
              <a:t>(Web Server)</a:t>
            </a:r>
            <a:endParaRPr lang="en-GB" sz="1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1981201" y="1905000"/>
            <a:ext cx="45720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966665" y="2330025"/>
            <a:ext cx="4572000" cy="17645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TextBox 17"/>
          <p:cNvSpPr txBox="1"/>
          <p:nvPr/>
        </p:nvSpPr>
        <p:spPr>
          <a:xfrm>
            <a:off x="3460845" y="1600992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 Request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1998" y="2292227"/>
            <a:ext cx="19256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chemeClr val="tx1"/>
                </a:solidFill>
              </a:rPr>
              <a:t>HTTP Response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585835" y="1947762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800" dirty="0">
                <a:solidFill>
                  <a:schemeClr val="tx1"/>
                </a:solidFill>
              </a:rPr>
              <a:t>URLs</a:t>
            </a:r>
            <a:endParaRPr lang="en-GB" sz="1800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56A3839-83BC-45DE-97D6-C128EEC7482F}"/>
              </a:ext>
            </a:extLst>
          </p:cNvPr>
          <p:cNvGraphicFramePr>
            <a:graphicFrameLocks noGrp="1"/>
          </p:cNvGraphicFramePr>
          <p:nvPr/>
        </p:nvGraphicFramePr>
        <p:xfrm>
          <a:off x="766383" y="3989352"/>
          <a:ext cx="7592421" cy="1920240"/>
        </p:xfrm>
        <a:graphic>
          <a:graphicData uri="http://schemas.openxmlformats.org/drawingml/2006/table">
            <a:tbl>
              <a:tblPr firstRow="1" bandRow="1">
                <a:effectLst/>
                <a:tableStyleId>{C4B1156A-380E-4F78-BDF5-A606A8083BF9}</a:tableStyleId>
              </a:tblPr>
              <a:tblGrid>
                <a:gridCol w="274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96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Commonly used HTTP Request Methods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Intended meaning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POST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Create</a:t>
                      </a:r>
                      <a:r>
                        <a:rPr lang="en-GB" sz="1600" baseline="0" dirty="0"/>
                        <a:t> data on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Retrieve</a:t>
                      </a:r>
                      <a:r>
                        <a:rPr lang="en-GB" sz="1600" baseline="0" dirty="0"/>
                        <a:t> data from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Update</a:t>
                      </a:r>
                      <a:r>
                        <a:rPr lang="en-GB" sz="1600" baseline="0" dirty="0"/>
                        <a:t> data on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DELETE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Delete</a:t>
                      </a:r>
                      <a:r>
                        <a:rPr lang="en-GB" sz="1600" baseline="0" dirty="0"/>
                        <a:t> data from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484620-9F79-4541-8D2E-4CE9009F2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7729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8" grpId="0"/>
      <p:bldP spid="19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00839" y="1295400"/>
          <a:ext cx="8353660" cy="466852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75561">
                  <a:extLst>
                    <a:ext uri="{9D8B030D-6E8A-4147-A177-3AD203B41FA5}">
                      <a16:colId xmlns:a16="http://schemas.microsoft.com/office/drawing/2014/main" val="2952252398"/>
                    </a:ext>
                  </a:extLst>
                </a:gridCol>
                <a:gridCol w="6978099">
                  <a:extLst>
                    <a:ext uri="{9D8B030D-6E8A-4147-A177-3AD203B41FA5}">
                      <a16:colId xmlns:a16="http://schemas.microsoft.com/office/drawing/2014/main" val="3922384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GET http://localhost:5000/book/</a:t>
                      </a:r>
                      <a:r>
                        <a:rPr lang="en-SG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9781129474251</a:t>
                      </a:r>
                      <a:endParaRPr lang="en-SG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4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GET /book/9781129474251 HTTP/1.1</a:t>
                      </a:r>
                    </a:p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</a:rPr>
                        <a:t>Host: localhost:5000</a:t>
                      </a:r>
                    </a:p>
                    <a:p>
                      <a:endParaRPr lang="en-GB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39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HTTP/1.0 200 OK</a:t>
                      </a:r>
                    </a:p>
                    <a:p>
                      <a:r>
                        <a:rPr lang="en-GB" dirty="0"/>
                        <a:t>Content-Type: application/</a:t>
                      </a:r>
                      <a:r>
                        <a:rPr lang="en-GB" dirty="0" err="1"/>
                        <a:t>json</a:t>
                      </a:r>
                      <a:endParaRPr lang="en-GB" dirty="0"/>
                    </a:p>
                    <a:p>
                      <a:r>
                        <a:rPr lang="en-GB" dirty="0"/>
                        <a:t>Content-Length: 103</a:t>
                      </a:r>
                    </a:p>
                    <a:p>
                      <a:r>
                        <a:rPr lang="en-GB" dirty="0"/>
                        <a:t>Access-Control-Allow-Origin: *</a:t>
                      </a:r>
                    </a:p>
                    <a:p>
                      <a:r>
                        <a:rPr lang="en-GB" dirty="0"/>
                        <a:t>Server: </a:t>
                      </a:r>
                      <a:r>
                        <a:rPr lang="en-GB" dirty="0" err="1"/>
                        <a:t>Werkzeug</a:t>
                      </a:r>
                      <a:r>
                        <a:rPr lang="en-GB" dirty="0"/>
                        <a:t>/0.16.0 Python/3.7.4</a:t>
                      </a:r>
                    </a:p>
                    <a:p>
                      <a:r>
                        <a:rPr lang="en-GB" dirty="0"/>
                        <a:t>Date: Sun, 29 Dec 2019 16:01:11 GMT</a:t>
                      </a:r>
                    </a:p>
                    <a:p>
                      <a:r>
                        <a:rPr lang="en-GB" dirty="0"/>
                        <a:t>{</a:t>
                      </a:r>
                    </a:p>
                    <a:p>
                      <a:r>
                        <a:rPr lang="en-GB" dirty="0"/>
                        <a:t>"availability": 2,</a:t>
                      </a:r>
                    </a:p>
                    <a:p>
                      <a:r>
                        <a:rPr lang="en-GB" dirty="0"/>
                        <a:t>"isbn13": "9781129474251",</a:t>
                      </a:r>
                    </a:p>
                    <a:p>
                      <a:r>
                        <a:rPr lang="en-GB" dirty="0"/>
                        <a:t>"price": 21.5,</a:t>
                      </a:r>
                    </a:p>
                    <a:p>
                      <a:r>
                        <a:rPr lang="en-GB" dirty="0"/>
                        <a:t>"title": "SQL in Nutshell"</a:t>
                      </a:r>
                    </a:p>
                    <a:p>
                      <a:r>
                        <a:rPr lang="en-GB" dirty="0"/>
                        <a:t>}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4856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36146"/>
            <a:ext cx="8721725" cy="830997"/>
          </a:xfrm>
        </p:spPr>
        <p:txBody>
          <a:bodyPr/>
          <a:lstStyle/>
          <a:p>
            <a:r>
              <a:rPr lang="en-SG" sz="2400" dirty="0"/>
              <a:t>Sample Message Formats - HTTP Request &amp; Response (GET)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D29DA0-A2CB-4E8F-AD44-12591D2D8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6711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33270" y="885599"/>
          <a:ext cx="8277460" cy="576580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95530">
                  <a:extLst>
                    <a:ext uri="{9D8B030D-6E8A-4147-A177-3AD203B41FA5}">
                      <a16:colId xmlns:a16="http://schemas.microsoft.com/office/drawing/2014/main" val="2952252398"/>
                    </a:ext>
                  </a:extLst>
                </a:gridCol>
                <a:gridCol w="6881930">
                  <a:extLst>
                    <a:ext uri="{9D8B030D-6E8A-4147-A177-3AD203B41FA5}">
                      <a16:colId xmlns:a16="http://schemas.microsoft.com/office/drawing/2014/main" val="7531671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b="0" dirty="0"/>
                        <a:t>POST http://127.0.0.1:5000/book/9781449474453400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04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SG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Request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POST /book/9781449474453 HTTP/1.1</a:t>
                      </a:r>
                    </a:p>
                    <a:p>
                      <a:r>
                        <a:rPr lang="en-GB" dirty="0"/>
                        <a:t>Content-Type: application/</a:t>
                      </a:r>
                      <a:r>
                        <a:rPr lang="en-GB" dirty="0" err="1"/>
                        <a:t>json</a:t>
                      </a:r>
                      <a:endParaRPr lang="en-GB" dirty="0"/>
                    </a:p>
                    <a:p>
                      <a:r>
                        <a:rPr lang="en-GB" dirty="0"/>
                        <a:t>Host: 127.0.0.1:5000</a:t>
                      </a:r>
                    </a:p>
                    <a:p>
                      <a:r>
                        <a:rPr lang="en-GB" dirty="0"/>
                        <a:t>{</a:t>
                      </a:r>
                    </a:p>
                    <a:p>
                      <a:r>
                        <a:rPr lang="en-GB" dirty="0"/>
                        <a:t>"title": "Tale of Zelda",</a:t>
                      </a:r>
                    </a:p>
                    <a:p>
                      <a:r>
                        <a:rPr lang="en-GB" dirty="0"/>
                        <a:t>"price": 33.40,</a:t>
                      </a:r>
                    </a:p>
                    <a:p>
                      <a:r>
                        <a:rPr lang="en-GB" dirty="0"/>
                        <a:t>"availability": 21</a:t>
                      </a:r>
                    </a:p>
                    <a:p>
                      <a:r>
                        <a:rPr lang="en-GB" dirty="0"/>
                        <a:t>}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39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b="1" dirty="0"/>
                        <a:t>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HTTP/1.0 400 BAD REQUEST</a:t>
                      </a:r>
                    </a:p>
                    <a:p>
                      <a:r>
                        <a:rPr lang="en-GB" dirty="0"/>
                        <a:t>Content-Type: application/</a:t>
                      </a:r>
                      <a:r>
                        <a:rPr lang="en-GB" dirty="0" err="1"/>
                        <a:t>json</a:t>
                      </a:r>
                      <a:endParaRPr lang="en-GB" dirty="0"/>
                    </a:p>
                    <a:p>
                      <a:r>
                        <a:rPr lang="en-GB" dirty="0"/>
                        <a:t>Content-Length: 109</a:t>
                      </a:r>
                    </a:p>
                    <a:p>
                      <a:r>
                        <a:rPr lang="en-GB" dirty="0"/>
                        <a:t>Access-Control-Allow-Origin: *</a:t>
                      </a:r>
                    </a:p>
                    <a:p>
                      <a:r>
                        <a:rPr lang="en-GB" dirty="0"/>
                        <a:t>Server: </a:t>
                      </a:r>
                      <a:r>
                        <a:rPr lang="en-GB" dirty="0" err="1"/>
                        <a:t>Werkzeug</a:t>
                      </a:r>
                      <a:r>
                        <a:rPr lang="en-GB" dirty="0"/>
                        <a:t>/0.16.0 Python/3.7.4</a:t>
                      </a:r>
                    </a:p>
                    <a:p>
                      <a:r>
                        <a:rPr lang="en-GB" dirty="0"/>
                        <a:t>Date: Sun, 29 Dec 2019 16:11:32 GMT</a:t>
                      </a:r>
                    </a:p>
                    <a:p>
                      <a:r>
                        <a:rPr lang="en-GB" dirty="0"/>
                        <a:t>{</a:t>
                      </a:r>
                    </a:p>
                    <a:p>
                      <a:r>
                        <a:rPr lang="en-GB" dirty="0"/>
                        <a:t>"code": 400,</a:t>
                      </a:r>
                    </a:p>
                    <a:p>
                      <a:r>
                        <a:rPr lang="en-GB" dirty="0"/>
                        <a:t>"data": "9781449474453",</a:t>
                      </a:r>
                    </a:p>
                    <a:p>
                      <a:r>
                        <a:rPr lang="en-GB" dirty="0"/>
                        <a:t>"message": "A book with the isbn13 has already existed."</a:t>
                      </a:r>
                    </a:p>
                    <a:p>
                      <a:r>
                        <a:rPr lang="en-GB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204856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36146"/>
            <a:ext cx="8721725" cy="830997"/>
          </a:xfrm>
        </p:spPr>
        <p:txBody>
          <a:bodyPr/>
          <a:lstStyle/>
          <a:p>
            <a:r>
              <a:rPr lang="en-SG" sz="2400" dirty="0"/>
              <a:t>Sample Message Formats - HTTP Request &amp; Response (POST)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61C794-E293-4AFC-9331-85CDA15FB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3508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251589"/>
            <a:ext cx="8721725" cy="400110"/>
          </a:xfrm>
        </p:spPr>
        <p:txBody>
          <a:bodyPr/>
          <a:lstStyle/>
          <a:p>
            <a:r>
              <a:rPr lang="en-SG" sz="2000" dirty="0"/>
              <a:t>Server Side: Receive HTTP Request and Send Response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GET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POST</a:t>
            </a:r>
          </a:p>
          <a:p>
            <a:endParaRPr lang="en-SG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1274651"/>
            <a:ext cx="670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Flask, request</a:t>
            </a:r>
          </a:p>
          <a:p>
            <a:endParaRPr lang="en-GB" sz="1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("/book/&lt;string:isbn13&gt;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/&lt;more&gt;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GB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find_by_isbn13(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isbn13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more):</a:t>
            </a:r>
          </a:p>
          <a:p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isbn13 + "/" + more, 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lang="en-SG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0863" y="3429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flask import Flask, request</a:t>
            </a:r>
          </a:p>
          <a:p>
            <a:endParaRPr lang="en-GB" sz="18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app.route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("/book/&lt;string:isbn13&gt;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/&lt;more&gt;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methods=['POST'])</a:t>
            </a:r>
          </a:p>
          <a:p>
            <a:r>
              <a:rPr lang="en-GB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create_book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isbn13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more):</a:t>
            </a:r>
          </a:p>
          <a:p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request.is_json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data = </a:t>
            </a:r>
            <a:r>
              <a:rPr lang="en-GB" sz="18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request.get_json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data = </a:t>
            </a:r>
            <a:r>
              <a:rPr lang="en-GB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request.get_data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isbn13 + "/" + more + "/" + </a:t>
            </a:r>
            <a:r>
              <a:rPr lang="en-GB" sz="18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18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(data), </a:t>
            </a:r>
            <a:r>
              <a:rPr lang="en-GB" sz="1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endParaRPr lang="en-SG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CBBBA-782B-441F-B0BE-9C42729AF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6594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97701"/>
            <a:ext cx="8721725" cy="707886"/>
          </a:xfrm>
        </p:spPr>
        <p:txBody>
          <a:bodyPr/>
          <a:lstStyle/>
          <a:p>
            <a:r>
              <a:rPr lang="en-SG" sz="2000" dirty="0"/>
              <a:t>Client Side: Send HTTP Request and Receive Response in Python (GET)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2385" y="1295400"/>
            <a:ext cx="8510663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r>
              <a:rPr lang="en-SG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endParaRPr lang="en-SG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serviceURL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"http://localhost:5000/book"</a:t>
            </a:r>
          </a:p>
          <a:p>
            <a:endParaRPr lang="en-SG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 = 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requests.get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serviceURL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timeout=1)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</a:t>
            </a:r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requests.exceptions.RequestException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print(e)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.status_code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SG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7FC48A-37FF-4C8B-86BD-FE55B4CF5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28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97701"/>
            <a:ext cx="8721725" cy="707886"/>
          </a:xfrm>
        </p:spPr>
        <p:txBody>
          <a:bodyPr/>
          <a:lstStyle/>
          <a:p>
            <a:r>
              <a:rPr lang="en-SG" sz="2000" dirty="0"/>
              <a:t>Client Side: Send HTTP Request and Receive Response in Python (POST)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1066800"/>
            <a:ext cx="7661072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endParaRPr lang="en-SG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serviceURL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"http://localhost:5000/book"</a:t>
            </a:r>
          </a:p>
          <a:p>
            <a:endParaRPr lang="en-SG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isbn13 = "9781129474251"</a:t>
            </a:r>
          </a:p>
          <a:p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bookinfo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"title": "Tale of Zelda",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"price": 33.40,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"availability": 21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requests.post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serviceURL</a:t>
            </a:r>
            <a:r>
              <a:rPr lang="en-SG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"/" + isbn13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  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SG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bookinfo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timeout=1)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.status_code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FFEC0-10B9-4B59-B75B-8A0652BD0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90744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138" y="97701"/>
            <a:ext cx="8721725" cy="707886"/>
          </a:xfrm>
        </p:spPr>
        <p:txBody>
          <a:bodyPr/>
          <a:lstStyle/>
          <a:p>
            <a:r>
              <a:rPr lang="en-SG" sz="2000" dirty="0"/>
              <a:t>Client Side: Send HTTP Request and Receive Response in Python</a:t>
            </a:r>
            <a:br>
              <a:rPr lang="en-SG" sz="2000" dirty="0"/>
            </a:br>
            <a:r>
              <a:rPr lang="en-SG" sz="2000" dirty="0"/>
              <a:t>    --- Using </a:t>
            </a:r>
            <a:r>
              <a:rPr lang="en-SG" sz="2000" dirty="0" err="1"/>
              <a:t>requests.request</a:t>
            </a:r>
            <a:r>
              <a:rPr lang="en-SG" sz="2000" dirty="0"/>
              <a:t>(…)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3400" y="1066800"/>
            <a:ext cx="715131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requests</a:t>
            </a:r>
          </a:p>
          <a:p>
            <a:endParaRPr lang="en-SG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serviceURL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"http://localhost:5000/book"</a:t>
            </a:r>
          </a:p>
          <a:p>
            <a:endParaRPr lang="en-SG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isbn13 = "9781129474251"</a:t>
            </a:r>
          </a:p>
          <a:p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bookinfo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"title": "Tale of Zelda",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"price": 33.40,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"availability": 21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SG" sz="2200" b="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= 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requests.request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'POST'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serviceURL</a:t>
            </a:r>
            <a:r>
              <a:rPr lang="en-SG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"/" + isbn13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SG" sz="2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json=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bookinfo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timeout=1)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.status_code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SG" sz="2200" b="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SG" sz="2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</a:t>
            </a:r>
            <a:r>
              <a:rPr lang="en-SG" sz="2200" b="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EAC3A7-D226-45C4-A45C-5778D08C0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48554860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  <_ip_UnifiedCompliancePolicyUIAction xmlns="http://schemas.microsoft.com/sharepoint/v3" xsi:nil="true"/>
    <_Flow_SignoffStatus xmlns="1b6a39ee-1380-4096-9882-8248104ba7f7" xsi:nil="true"/>
    <_ip_UnifiedCompliancePolicyProperties xmlns="http://schemas.microsoft.com/sharepoint/v3" xsi:nil="true"/>
    <TaxCatchAll xmlns="4604cec2-e769-4190-9d56-5d48f74b6442" xsi:nil="true"/>
    <lcf76f155ced4ddcb4097134ff3c332f xmlns="1b6a39ee-1380-4096-9882-8248104ba7f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22" ma:contentTypeDescription="Create a new document." ma:contentTypeScope="" ma:versionID="42c2ad8d556055bae20c31edb15c7113">
  <xsd:schema xmlns:xsd="http://www.w3.org/2001/XMLSchema" xmlns:xs="http://www.w3.org/2001/XMLSchema" xmlns:p="http://schemas.microsoft.com/office/2006/metadata/properties" xmlns:ns1="http://schemas.microsoft.com/sharepoint/v3" xmlns:ns2="1b6a39ee-1380-4096-9882-8248104ba7f7" xmlns:ns3="4604cec2-e769-4190-9d56-5d48f74b6442" targetNamespace="http://schemas.microsoft.com/office/2006/metadata/properties" ma:root="true" ma:fieldsID="a9131ea6975c1b299e7ff181685267a6" ns1:_="" ns2:_="" ns3:_="">
    <xsd:import namespace="http://schemas.microsoft.com/sharepoint/v3"/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943aed9-ec56-40d8-95cb-c4327e5e8870}" ma:internalName="TaxCatchAll" ma:showField="CatchAllData" ma:web="4604cec2-e769-4190-9d56-5d48f74b64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E92B9D-62E1-41EC-87E2-6F9E60D736EF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4604cec2-e769-4190-9d56-5d48f74b6442"/>
    <ds:schemaRef ds:uri="1b6a39ee-1380-4096-9882-8248104ba7f7"/>
    <ds:schemaRef ds:uri="http://purl.org/dc/dcmitype/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00452858-0510-40BD-9F59-C50CAC451A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C4C578-C911-4827-8487-56B4EE0D9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1e756f9c-e3e7-4810-90da-ea6bfb97c434}" enabled="1" method="Privileged" siteId="{c98a79ca-5a9a-4791-a243-f06afd6746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25192</TotalTime>
  <Words>1733</Words>
  <Application>Microsoft Office PowerPoint</Application>
  <PresentationFormat>On-screen Show (4:3)</PresentationFormat>
  <Paragraphs>289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Courier New</vt:lpstr>
      <vt:lpstr>Tahoma</vt:lpstr>
      <vt:lpstr>Times New Roman</vt:lpstr>
      <vt:lpstr>Wingdings</vt:lpstr>
      <vt:lpstr>Blends</vt:lpstr>
      <vt:lpstr>Communication Technologies --- HTTP</vt:lpstr>
      <vt:lpstr>Module Outline</vt:lpstr>
      <vt:lpstr>HTTP Request-Response (RR)</vt:lpstr>
      <vt:lpstr>Sample Message Formats - HTTP Request &amp; Response (GET)</vt:lpstr>
      <vt:lpstr>Sample Message Formats - HTTP Request &amp; Response (POST)</vt:lpstr>
      <vt:lpstr>Server Side: Receive HTTP Request and Send Response in Python</vt:lpstr>
      <vt:lpstr>Client Side: Send HTTP Request and Receive Response in Python (GET)</vt:lpstr>
      <vt:lpstr>Client Side: Send HTTP Request and Receive Response in Python (POST)</vt:lpstr>
      <vt:lpstr>Client Side: Send HTTP Request and Receive Response in Python     --- Using requests.request(…)</vt:lpstr>
      <vt:lpstr>References</vt:lpstr>
      <vt:lpstr>Bookstore Scenario</vt:lpstr>
      <vt:lpstr>Example: Microservice Interaction Diagram   – Browse books</vt:lpstr>
      <vt:lpstr>Example: Microservice Interaction Diagram           – Place an order</vt:lpstr>
      <vt:lpstr>Example: Microservice Interaction Diagram           – Place an order: Implementation with HTTP Calls</vt:lpstr>
      <vt:lpstr>Example: Microservice Interaction Diagram           – Place an order: Implementation with HTTP Calls</vt:lpstr>
      <vt:lpstr>Choices of Communication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claudia cheong</cp:lastModifiedBy>
  <cp:revision>941</cp:revision>
  <cp:lastPrinted>2019-02-21T00:05:48Z</cp:lastPrinted>
  <dcterms:created xsi:type="dcterms:W3CDTF">1601-01-01T00:00:00Z</dcterms:created>
  <dcterms:modified xsi:type="dcterms:W3CDTF">2025-02-27T04:37:45Z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  <property fmtid="{D5CDD505-2E9C-101B-9397-08002B2CF9AE}" pid="12" name="MediaServiceImageTags">
    <vt:lpwstr/>
  </property>
</Properties>
</file>