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21"/>
  </p:notesMasterIdLst>
  <p:sldIdLst>
    <p:sldId id="380" r:id="rId5"/>
    <p:sldId id="431" r:id="rId6"/>
    <p:sldId id="512" r:id="rId7"/>
    <p:sldId id="508" r:id="rId8"/>
    <p:sldId id="510" r:id="rId9"/>
    <p:sldId id="513" r:id="rId10"/>
    <p:sldId id="509" r:id="rId11"/>
    <p:sldId id="511" r:id="rId12"/>
    <p:sldId id="461" r:id="rId13"/>
    <p:sldId id="462" r:id="rId14"/>
    <p:sldId id="471" r:id="rId15"/>
    <p:sldId id="464" r:id="rId16"/>
    <p:sldId id="468" r:id="rId17"/>
    <p:sldId id="469" r:id="rId18"/>
    <p:sldId id="514" r:id="rId19"/>
    <p:sldId id="466" r:id="rId20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M Eng Kit" initials="LEK" lastIdx="12" clrIdx="0">
    <p:extLst>
      <p:ext uri="{19B8F6BF-5375-455C-9EA6-DF929625EA0E}">
        <p15:presenceInfo xmlns:p15="http://schemas.microsoft.com/office/powerpoint/2012/main" userId="S-1-5-21-701957773-1426065679-1648912389-15421" providerId="AD"/>
      </p:ext>
    </p:extLst>
  </p:cmAuthor>
  <p:cmAuthor id="2" name="JIANG Lingxiao" initials="JL" lastIdx="24" clrIdx="1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  <p:cmAuthor id="3" name="ONG Hong Seng" initials="OHS" lastIdx="9" clrIdx="2">
    <p:extLst>
      <p:ext uri="{19B8F6BF-5375-455C-9EA6-DF929625EA0E}">
        <p15:presenceInfo xmlns:p15="http://schemas.microsoft.com/office/powerpoint/2012/main" userId="S::hsong@smu.edu.sg::54b0f0f0-fca4-487d-89de-c1796e3b3d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69200"/>
    <a:srgbClr val="CC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FFEB8-4EDA-40AE-8D7F-46105684F2C4}" v="3" dt="2023-02-08T14:51:55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5441" autoAdjust="0"/>
  </p:normalViewPr>
  <p:slideViewPr>
    <p:cSldViewPr showGuides="1">
      <p:cViewPr varScale="1">
        <p:scale>
          <a:sx n="56" d="100"/>
          <a:sy n="56" d="100"/>
        </p:scale>
        <p:origin x="1604" y="40"/>
      </p:cViewPr>
      <p:guideLst>
        <p:guide orient="horz" pos="432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A3442453-7C38-4F8E-9C73-1AF050025DA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65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Messaging protocols</a:t>
            </a:r>
            <a:r>
              <a:rPr lang="en-SG" baseline="0" dirty="0"/>
              <a:t> supported by </a:t>
            </a:r>
            <a:r>
              <a:rPr lang="en-SG" baseline="0" dirty="0" err="1"/>
              <a:t>RabbitMQ</a:t>
            </a:r>
            <a:r>
              <a:rPr lang="en-SG" baseline="0" dirty="0"/>
              <a:t>: various versions of AMQP, STOMP, MQTT, messaging via HTTP and </a:t>
            </a:r>
            <a:r>
              <a:rPr lang="en-SG" baseline="0" dirty="0" err="1"/>
              <a:t>WebSocket</a:t>
            </a:r>
            <a:endParaRPr lang="en-SG" baseline="0" dirty="0"/>
          </a:p>
          <a:p>
            <a:endParaRPr lang="en-SG" baseline="0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89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kern="0" dirty="0"/>
              <a:t>Producers/consumers can be any (micro)service</a:t>
            </a:r>
            <a:r>
              <a:rPr lang="en-US" b="0" kern="0" baseline="0" dirty="0"/>
              <a:t> or application.</a:t>
            </a:r>
            <a:endParaRPr lang="en-US" b="0" kern="0" dirty="0"/>
          </a:p>
          <a:p>
            <a:r>
              <a:rPr lang="en-US" b="0" kern="0" dirty="0"/>
              <a:t>Analogy to Post Office- the broker provides the functionalities of a post office; </a:t>
            </a:r>
            <a:r>
              <a:rPr lang="en-SG" dirty="0"/>
              <a:t>A queue in the broker is like</a:t>
            </a:r>
            <a:r>
              <a:rPr lang="en-SG" baseline="0" dirty="0"/>
              <a:t> a post box in a post office; An exchange in the broker is like a postman who dispatches mails into different post boxes.</a:t>
            </a:r>
            <a:endParaRPr lang="en-SG" dirty="0"/>
          </a:p>
          <a:p>
            <a:r>
              <a:rPr lang="en-SG" dirty="0"/>
              <a:t>A queue may or may not be </a:t>
            </a:r>
            <a:r>
              <a:rPr lang="en-SG" i="1" dirty="0"/>
              <a:t>durable</a:t>
            </a:r>
            <a:r>
              <a:rPr lang="en-SG" dirty="0"/>
              <a:t>; if not, a</a:t>
            </a:r>
            <a:r>
              <a:rPr lang="en-SG" baseline="0" dirty="0"/>
              <a:t> message sent to the queue may be lost if the broker reboots or if there is no subscriber when the message reaches the queue.</a:t>
            </a:r>
          </a:p>
          <a:p>
            <a:r>
              <a:rPr lang="en-SG" baseline="0" dirty="0"/>
              <a:t>An exchange may or may not be </a:t>
            </a:r>
            <a:r>
              <a:rPr lang="en-SG" i="1" baseline="0" dirty="0"/>
              <a:t>durable</a:t>
            </a:r>
            <a:r>
              <a:rPr lang="en-SG" baseline="0" dirty="0"/>
              <a:t>; if not, the exchange would be gone if the broker reboots.</a:t>
            </a:r>
          </a:p>
          <a:p>
            <a:r>
              <a:rPr lang="en-SG" dirty="0"/>
              <a:t>A message may or may not be </a:t>
            </a:r>
            <a:r>
              <a:rPr lang="en-SG" i="1" dirty="0"/>
              <a:t>persistent</a:t>
            </a:r>
            <a:r>
              <a:rPr lang="en-SG" dirty="0"/>
              <a:t> (</a:t>
            </a:r>
            <a:r>
              <a:rPr lang="en-US" dirty="0" err="1"/>
              <a:t>delivery_mode</a:t>
            </a:r>
            <a:r>
              <a:rPr lang="en-US" dirty="0"/>
              <a:t>=2 or </a:t>
            </a:r>
            <a:r>
              <a:rPr lang="en-US" dirty="0" err="1"/>
              <a:t>pika.spec.PERSISTENT_DELIVERY_MODE</a:t>
            </a:r>
            <a:r>
              <a:rPr lang="en-US" dirty="0"/>
              <a:t>)</a:t>
            </a:r>
            <a:r>
              <a:rPr lang="en-SG" dirty="0"/>
              <a:t>; if not (i.e., </a:t>
            </a:r>
            <a:r>
              <a:rPr lang="en-SG" dirty="0" err="1"/>
              <a:t>delivery_mode</a:t>
            </a:r>
            <a:r>
              <a:rPr lang="en-SG" dirty="0"/>
              <a:t>=1 or </a:t>
            </a:r>
            <a:r>
              <a:rPr lang="en-SG" dirty="0" err="1"/>
              <a:t>pika.spec</a:t>
            </a:r>
            <a:r>
              <a:rPr lang="en-SG" dirty="0"/>
              <a:t>.</a:t>
            </a:r>
            <a:r>
              <a:rPr lang="en-US" dirty="0"/>
              <a:t>TRANSIENT_DELIVERY_MODE)</a:t>
            </a:r>
            <a:r>
              <a:rPr lang="en-SG" dirty="0"/>
              <a:t>, the message would be dropped if there is no receiver online when the message is sent.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9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Different</a:t>
            </a:r>
            <a:r>
              <a:rPr lang="en-SG" baseline="0" dirty="0"/>
              <a:t> exchange types can support different communication patterns.</a:t>
            </a:r>
          </a:p>
          <a:p>
            <a:r>
              <a:rPr lang="en-SG" baseline="0" dirty="0"/>
              <a:t>Exchange is like a postman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32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dirty="0"/>
              <a:t>Queues are bound</a:t>
            </a:r>
            <a:r>
              <a:rPr lang="en-SG" sz="1200" b="0" baseline="0" dirty="0"/>
              <a:t> </a:t>
            </a:r>
            <a:r>
              <a:rPr lang="en-SG" sz="1200" b="0" dirty="0"/>
              <a:t>to some exchanges via </a:t>
            </a:r>
            <a:r>
              <a:rPr lang="en-SG" sz="1200" b="1" dirty="0"/>
              <a:t>binding keys / patterns</a:t>
            </a:r>
            <a:r>
              <a:rPr lang="en-SG" sz="1200" b="0" dirty="0"/>
              <a:t>. Producer sets a </a:t>
            </a:r>
            <a:r>
              <a:rPr lang="en-SG" sz="1200" b="1" dirty="0"/>
              <a:t>routing key</a:t>
            </a:r>
            <a:r>
              <a:rPr lang="en-SG" sz="1200" b="0" dirty="0"/>
              <a:t> for a message and sends the message to a selected exchange in a broker. The routing key is then matched by the exchange to the binding keys. Consumer subscribes to some queue(s) to receive messages.</a:t>
            </a:r>
            <a:endParaRPr lang="en-SG" dirty="0"/>
          </a:p>
          <a:p>
            <a:r>
              <a:rPr lang="en-SG" dirty="0"/>
              <a:t>Sample scenarios when different</a:t>
            </a:r>
            <a:r>
              <a:rPr lang="en-SG" baseline="0" dirty="0"/>
              <a:t> types of exchanges may be more convenient for implementing the communication patterns:</a:t>
            </a:r>
          </a:p>
          <a:p>
            <a:pPr marL="171450" indent="-171450">
              <a:buFontTx/>
              <a:buChar char="-"/>
            </a:pPr>
            <a:r>
              <a:rPr lang="en-SG" baseline="0" dirty="0" err="1"/>
              <a:t>Fanout</a:t>
            </a:r>
            <a:r>
              <a:rPr lang="en-SG" baseline="0" dirty="0"/>
              <a:t>: radio station broadcast / news paper subscription / email group;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Topic: select which notification to receive in your </a:t>
            </a:r>
            <a:r>
              <a:rPr lang="en-SG" baseline="0" dirty="0" err="1"/>
              <a:t>facebook</a:t>
            </a:r>
            <a:r>
              <a:rPr lang="en-SG" baseline="0" dirty="0"/>
              <a:t> account;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Direct: email address / home mail box</a:t>
            </a:r>
          </a:p>
          <a:p>
            <a:r>
              <a:rPr lang="en-SG" baseline="0" dirty="0"/>
              <a:t>If multiple consumers subscribe to the same queue (bounded to the same exchanges) (AMQP 0-9-1):</a:t>
            </a:r>
          </a:p>
          <a:p>
            <a:pPr marL="171450" indent="-171450">
              <a:buFontTx/>
              <a:buChar char="-"/>
            </a:pPr>
            <a:r>
              <a:rPr lang="en-SG" baseline="0" dirty="0"/>
              <a:t>Messages are </a:t>
            </a:r>
            <a:r>
              <a:rPr lang="en-SG" b="1" baseline="0" dirty="0"/>
              <a:t>load balanced </a:t>
            </a:r>
            <a:r>
              <a:rPr lang="en-SG" baseline="0" dirty="0"/>
              <a:t>among the consumers.</a:t>
            </a:r>
          </a:p>
          <a:p>
            <a:pPr marL="171450" indent="-171450">
              <a:buFontTx/>
              <a:buChar char="-"/>
            </a:pPr>
            <a:endParaRPr lang="en-SG" baseline="0" dirty="0"/>
          </a:p>
          <a:p>
            <a:pPr marL="171450" indent="-171450">
              <a:buFontTx/>
              <a:buChar char="-"/>
            </a:pPr>
            <a:endParaRPr lang="en-SG" baseline="0" dirty="0"/>
          </a:p>
          <a:p>
            <a:r>
              <a:rPr lang="en-US" b="1" dirty="0"/>
              <a:t>What Does Load Balanced Mean?</a:t>
            </a:r>
          </a:p>
          <a:p>
            <a:r>
              <a:rPr lang="en-US" b="1" dirty="0"/>
              <a:t>Load balancing</a:t>
            </a:r>
            <a:r>
              <a:rPr lang="en-US" dirty="0"/>
              <a:t> refers to the process of distributing </a:t>
            </a:r>
            <a:r>
              <a:rPr lang="en-US" b="1" dirty="0"/>
              <a:t>incoming network traffic or workload</a:t>
            </a:r>
            <a:r>
              <a:rPr lang="en-US" dirty="0"/>
              <a:t> across multiple servers or resources to </a:t>
            </a:r>
            <a:r>
              <a:rPr lang="en-US" b="1" dirty="0"/>
              <a:t>optimize performance, improve reliability, and prevent any single server from being overloaded</a:t>
            </a:r>
            <a:r>
              <a:rPr lang="en-US" dirty="0"/>
              <a:t>. It ensures </a:t>
            </a:r>
            <a:r>
              <a:rPr lang="en-US" b="1" dirty="0"/>
              <a:t>high availability, fault tolerance, and efficient resource utilization</a:t>
            </a:r>
            <a:r>
              <a:rPr lang="en-US" dirty="0"/>
              <a:t> in distributed systems.</a:t>
            </a:r>
          </a:p>
          <a:p>
            <a:r>
              <a:rPr lang="en-US" b="1" dirty="0"/>
              <a:t>How Load Balancing Works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 client sends a request (e.g., visiting a website or accessing an application).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The load balancer receives the request and determines which server to forward it to</a:t>
            </a:r>
            <a:r>
              <a:rPr lang="en-US" dirty="0"/>
              <a:t> based on factors like server health, current load, and request type.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The selected server processes the request and sends the response back to the client.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If a server fails, the load balancer redirects traffic to other healthy servers, ensuring availability.</a:t>
            </a:r>
            <a:endParaRPr lang="en-US" dirty="0"/>
          </a:p>
          <a:p>
            <a:pPr marL="0" indent="0">
              <a:buFontTx/>
              <a:buNone/>
            </a:pPr>
            <a:endParaRPr lang="en-SG" baseline="0" dirty="0"/>
          </a:p>
          <a:p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62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</a:t>
            </a:r>
            <a:r>
              <a:rPr lang="en-SG" baseline="0" dirty="0"/>
              <a:t> key is a sequence of words separated by ".“</a:t>
            </a:r>
          </a:p>
          <a:p>
            <a:r>
              <a:rPr lang="en-SG" baseline="0" dirty="0"/>
              <a:t>Wildcards: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baseline="0" dirty="0"/>
              <a:t>matches any one word; # matches zero, one, or many words;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queue is bound with </a:t>
            </a:r>
            <a:r>
              <a:rPr lang="en-US" b="1" dirty="0"/>
              <a:t>"order.*"</a:t>
            </a:r>
            <a:r>
              <a:rPr lang="en-US" dirty="0"/>
              <a:t> → Matches </a:t>
            </a:r>
            <a:r>
              <a:rPr lang="en-US" b="1" dirty="0"/>
              <a:t>"</a:t>
            </a:r>
            <a:r>
              <a:rPr lang="en-US" b="1" dirty="0" err="1"/>
              <a:t>order.created</a:t>
            </a:r>
            <a:r>
              <a:rPr lang="en-US" b="1" dirty="0"/>
              <a:t>"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order.updated</a:t>
            </a:r>
            <a:r>
              <a:rPr lang="en-US" b="1" dirty="0"/>
              <a:t>"</a:t>
            </a:r>
            <a:r>
              <a:rPr lang="en-US" dirty="0"/>
              <a:t> but NOT </a:t>
            </a:r>
            <a:r>
              <a:rPr lang="en-US" b="1" dirty="0"/>
              <a:t>"</a:t>
            </a:r>
            <a:r>
              <a:rPr lang="en-US" b="1" dirty="0" err="1"/>
              <a:t>payment.processed</a:t>
            </a:r>
            <a:r>
              <a:rPr lang="en-US" b="1" dirty="0"/>
              <a:t>"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queue is bound with </a:t>
            </a:r>
            <a:r>
              <a:rPr lang="en-US" b="1" dirty="0"/>
              <a:t>"order.#"</a:t>
            </a:r>
            <a:r>
              <a:rPr lang="en-US" dirty="0"/>
              <a:t> → Matches </a:t>
            </a:r>
            <a:r>
              <a:rPr lang="en-US" b="1" dirty="0"/>
              <a:t>"</a:t>
            </a:r>
            <a:r>
              <a:rPr lang="en-US" b="1" dirty="0" err="1"/>
              <a:t>order.created</a:t>
            </a:r>
            <a:r>
              <a:rPr lang="en-US" b="1" dirty="0"/>
              <a:t>"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order.updated.shipping</a:t>
            </a:r>
            <a:r>
              <a:rPr lang="en-US" b="1" dirty="0"/>
              <a:t>"</a:t>
            </a:r>
            <a:r>
              <a:rPr lang="en-US" dirty="0"/>
              <a:t>, </a:t>
            </a:r>
            <a:r>
              <a:rPr lang="en-US" b="1" dirty="0"/>
              <a:t>"</a:t>
            </a:r>
            <a:r>
              <a:rPr lang="en-US" b="1" dirty="0" err="1"/>
              <a:t>order.completed.payment</a:t>
            </a:r>
            <a:r>
              <a:rPr lang="en-US" b="1" dirty="0"/>
              <a:t>"</a:t>
            </a:r>
            <a:r>
              <a:rPr lang="en-US" dirty="0"/>
              <a:t> (any number of words after "order").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message with </a:t>
            </a:r>
            <a:r>
              <a:rPr lang="en-US" b="1" dirty="0"/>
              <a:t>routing key "</a:t>
            </a:r>
            <a:r>
              <a:rPr lang="en-US" b="1" dirty="0" err="1"/>
              <a:t>user.login</a:t>
            </a:r>
            <a:r>
              <a:rPr lang="en-US" b="1" dirty="0"/>
              <a:t>"</a:t>
            </a:r>
            <a:r>
              <a:rPr lang="en-US" dirty="0"/>
              <a:t> will </a:t>
            </a:r>
            <a:r>
              <a:rPr lang="en-US" b="1" dirty="0"/>
              <a:t>not be routed</a:t>
            </a:r>
            <a:r>
              <a:rPr lang="en-US" dirty="0"/>
              <a:t> to queues expecting "order.#".</a:t>
            </a:r>
            <a:endParaRPr lang="en-SG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Topic exchanges with proper binding keys can be used to implement the same functionality of direct / fanout exchanges too.</a:t>
            </a:r>
          </a:p>
          <a:p>
            <a:r>
              <a:rPr lang="en-SG" dirty="0"/>
              <a:t>Q: which communication patterns can be implemented by which type of exchanges more conveniently?</a:t>
            </a:r>
          </a:p>
          <a:p>
            <a:pPr marL="171450" indent="-171450">
              <a:buFontTx/>
              <a:buChar char="-"/>
            </a:pPr>
            <a:r>
              <a:rPr lang="en-SG" dirty="0"/>
              <a:t>One-to-one: direct</a:t>
            </a:r>
          </a:p>
          <a:p>
            <a:pPr marL="171450" indent="-171450">
              <a:buFontTx/>
              <a:buChar char="-"/>
            </a:pPr>
            <a:r>
              <a:rPr lang="en-SG" dirty="0"/>
              <a:t>One-to-all: fanout</a:t>
            </a:r>
          </a:p>
          <a:p>
            <a:pPr marL="171450" indent="-171450">
              <a:buFontTx/>
              <a:buChar char="-"/>
            </a:pPr>
            <a:r>
              <a:rPr lang="en-SG" dirty="0"/>
              <a:t>One-to-selected many: topic</a:t>
            </a:r>
          </a:p>
          <a:p>
            <a:pPr marL="171450" indent="-171450">
              <a:buFontTx/>
              <a:buChar char="-"/>
            </a:pPr>
            <a:r>
              <a:rPr lang="en-SG" dirty="0"/>
              <a:t>Fire-forget: direct/fanout/topic</a:t>
            </a:r>
          </a:p>
          <a:p>
            <a:pPr marL="171450" indent="-171450">
              <a:buFontTx/>
              <a:buChar char="-"/>
            </a:pPr>
            <a:r>
              <a:rPr lang="en-SG" dirty="0"/>
              <a:t>Request-reply: may be implemented as </a:t>
            </a:r>
            <a:r>
              <a:rPr lang="en-SG" i="1" dirty="0"/>
              <a:t>two</a:t>
            </a:r>
            <a:r>
              <a:rPr lang="en-SG" dirty="0"/>
              <a:t> one-way messaging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8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connection/channel to the broker needs to be set up for each/every run of a publisher or a consumer.</a:t>
            </a:r>
          </a:p>
          <a:p>
            <a:r>
              <a:rPr lang="en-US" altLang="en-US" dirty="0"/>
              <a:t>The set-ups of </a:t>
            </a:r>
            <a:r>
              <a:rPr lang="en-US" altLang="en-US" b="1" dirty="0"/>
              <a:t>exchange</a:t>
            </a:r>
            <a:r>
              <a:rPr lang="en-US" altLang="en-US" dirty="0"/>
              <a:t>/</a:t>
            </a:r>
            <a:r>
              <a:rPr lang="en-US" altLang="en-US" b="1" dirty="0"/>
              <a:t>queue</a:t>
            </a:r>
            <a:r>
              <a:rPr lang="en-US" altLang="en-US" dirty="0"/>
              <a:t> may need be done only once for all sessions/connections; they can be done separately via RabbitMQ management GUI or an automated script.</a:t>
            </a:r>
          </a:p>
          <a:p>
            <a:r>
              <a:rPr lang="en-US" altLang="en-US" dirty="0"/>
              <a:t>In the same session/connection, a publisher/a consumer can publish/consume many messages.</a:t>
            </a:r>
          </a:p>
          <a:p>
            <a:r>
              <a:rPr lang="en-US" altLang="en-US" dirty="0"/>
              <a:t>"</a:t>
            </a:r>
            <a:r>
              <a:rPr lang="en-US" altLang="en-US" b="1" dirty="0" err="1"/>
              <a:t>on_message_callback</a:t>
            </a:r>
            <a:r>
              <a:rPr lang="en-US" altLang="en-US" dirty="0"/>
              <a:t>" refers to a function that is defined in</a:t>
            </a:r>
            <a:r>
              <a:rPr lang="en-US" altLang="en-US" baseline="0" dirty="0"/>
              <a:t> the consumer; the function can do anything with the message received according to the business requirements.</a:t>
            </a:r>
          </a:p>
          <a:p>
            <a:r>
              <a:rPr lang="en-US" altLang="en-US" dirty="0"/>
              <a:t>“</a:t>
            </a:r>
            <a:r>
              <a:rPr lang="en-SG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basic_consume</a:t>
            </a:r>
            <a:r>
              <a:rPr lang="en-SG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sets up a consumer and binds the “</a:t>
            </a:r>
            <a:r>
              <a:rPr lang="en-SG" sz="1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on_message_callback</a:t>
            </a:r>
            <a:r>
              <a:rPr lang="en-SG" sz="1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function to all messages to be received.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“</a:t>
            </a:r>
            <a:r>
              <a:rPr lang="en-US" altLang="en-US" dirty="0" err="1"/>
              <a:t>start_consuming</a:t>
            </a:r>
            <a:r>
              <a:rPr lang="en-US" altLang="en-US" dirty="0"/>
              <a:t>”</a:t>
            </a:r>
            <a:r>
              <a:rPr lang="en-US" altLang="en-US" baseline="0" dirty="0"/>
              <a:t> starts a loop to wait to receive any message from the queue, and automatically invokes the "</a:t>
            </a:r>
            <a:r>
              <a:rPr lang="en-US" altLang="en-US" baseline="0" dirty="0" err="1"/>
              <a:t>on_message_callback</a:t>
            </a:r>
            <a:r>
              <a:rPr lang="en-US" altLang="en-US" baseline="0" dirty="0"/>
              <a:t>" function to process each of the messages received. Use Ctrl + C in the </a:t>
            </a:r>
            <a:r>
              <a:rPr lang="en-US" altLang="en-US" baseline="0" dirty="0" err="1"/>
              <a:t>cmd</a:t>
            </a:r>
            <a:r>
              <a:rPr lang="en-US" altLang="en-US" baseline="0" dirty="0"/>
              <a:t> windows to terminate it.</a:t>
            </a:r>
            <a:endParaRPr lang="en-US" altLang="en-US" dirty="0"/>
          </a:p>
          <a:p>
            <a:endParaRPr lang="en-SG" altLang="en-US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9EF5B9-4521-4C34-BDC9-C93BC88F043C}" type="slidenum">
              <a:rPr lang="en-GB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80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20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3199D74-8409-401C-A940-03816BC3FEB9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8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B19AAA24-8DD3-4AC3-A322-2DE29DD4888C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3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18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SG" dirty="0"/>
              <a:t>The applications (either senders or receivers) can be called </a:t>
            </a:r>
            <a:r>
              <a:rPr lang="en-SG" i="1" dirty="0"/>
              <a:t>clients</a:t>
            </a:r>
            <a:r>
              <a:rPr lang="en-SG" dirty="0"/>
              <a:t> of the MOM server.</a:t>
            </a: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C4E37BFC-1FBA-4824-85E4-7AE69D064886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4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0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en-US" dirty="0"/>
              <a:t>The connections overall form a </a:t>
            </a:r>
            <a:r>
              <a:rPr lang="en-SG" altLang="en-US" i="1" dirty="0"/>
              <a:t>hub-spoke</a:t>
            </a:r>
            <a:r>
              <a:rPr lang="en-SG" altLang="en-US" dirty="0"/>
              <a:t> architecture pattern, in contrast to peer-to-peer connections in invocation-based communication</a:t>
            </a:r>
            <a:r>
              <a:rPr lang="en-SG" altLang="en-US" baseline="0" dirty="0"/>
              <a:t> technologies.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en-US" baseline="0" dirty="0"/>
              <a:t>Beyond the course scope: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altLang="en-US" baseline="0" dirty="0"/>
              <a:t>There are also messaging technologies </a:t>
            </a:r>
            <a:r>
              <a:rPr lang="en-SG" altLang="en-US" b="0" i="1" baseline="0" dirty="0"/>
              <a:t>without</a:t>
            </a:r>
            <a:r>
              <a:rPr lang="en-SG" altLang="en-US" baseline="0" dirty="0"/>
              <a:t> relying on a central broker, e.g., </a:t>
            </a:r>
            <a:r>
              <a:rPr lang="en-SG" altLang="en-US" baseline="0" dirty="0" err="1"/>
              <a:t>ZeroMQ</a:t>
            </a:r>
            <a:r>
              <a:rPr lang="en-SG" altLang="en-US" baseline="0" dirty="0"/>
              <a:t> (a.k.a., ØMQ, 0MQ, or ZMQ), for peer-to-peer messaging; each peer/point in the network provides some capabilities of a broker.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3545209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Networking part is usually protocol/technology dependent (headers);</a:t>
            </a:r>
          </a:p>
          <a:p>
            <a:r>
              <a:rPr lang="en-US" dirty="0"/>
              <a:t>Properties</a:t>
            </a:r>
            <a:r>
              <a:rPr lang="en-US" baseline="0" dirty="0"/>
              <a:t> are usually key-value pairs;</a:t>
            </a:r>
          </a:p>
          <a:p>
            <a:r>
              <a:rPr lang="en-US" baseline="0" dirty="0"/>
              <a:t>Body contains application-specific business data;</a:t>
            </a:r>
          </a:p>
          <a:p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1B70F05-66A4-496C-9FA4-4F8E2A4C48B2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6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923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Actual format of a message depends on the broker's specification and implementation, and the </a:t>
            </a:r>
            <a:r>
              <a:rPr lang="en-SG" dirty="0"/>
              <a:t>s</a:t>
            </a:r>
            <a:r>
              <a:rPr lang="en-SG" baseline="0" dirty="0"/>
              <a:t>pecific details are beyond the course scope.</a:t>
            </a:r>
            <a:endParaRPr lang="en-SG" dirty="0"/>
          </a:p>
          <a:p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1B70F05-66A4-496C-9FA4-4F8E2A4C48B2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7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00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Interoperability</a:t>
            </a:r>
            <a:r>
              <a:rPr lang="en-US" dirty="0"/>
              <a:t> refers to the ability of </a:t>
            </a:r>
            <a:r>
              <a:rPr lang="en-US" b="1" dirty="0"/>
              <a:t>different systems, devices, applications, or services to communicate, exchange data, and work together seamlessly</a:t>
            </a:r>
            <a:r>
              <a:rPr lang="en-US" dirty="0"/>
              <a:t> without requiring extensive modifications.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FEEF9B4E-56B7-44A8-BF08-6DAE9A25005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8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06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B19AAA24-8DD3-4AC3-A322-2DE29DD4888C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9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2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/>
              <a:t>EI-IS301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E8C31489-E123-4A3A-A89A-39402031AF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74765-E422-4996-8A2B-C5AD0406CF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0B25CC71-FCD3-4CB0-B06C-0E95B4DFBC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27558A76-3CAA-4909-B4B9-BCEE807B65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A081DE6-3942-415C-81D1-CE8843A285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A3C0D4C4-1AAB-46A3-A74A-8A637C5593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C2EC0867-B92D-40B4-9E8B-54A7E8402B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2503BC34-AE9D-4EED-919B-8EE40291BA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52D0B8E-35ED-4525-9E1F-C9D6CC5510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>
            <a:extLst>
              <a:ext uri="{FF2B5EF4-FFF2-40B4-BE49-F238E27FC236}">
                <a16:creationId xmlns:a16="http://schemas.microsoft.com/office/drawing/2014/main" id="{49020363-0639-4786-9547-57B6A05C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057D63E-916B-48FB-AEDB-28DD435FE6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6E751651-C42B-4178-B248-6E3FBE7E18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 descr="FOS_H">
            <a:extLst>
              <a:ext uri="{FF2B5EF4-FFF2-40B4-BE49-F238E27FC236}">
                <a16:creationId xmlns:a16="http://schemas.microsoft.com/office/drawing/2014/main" id="{9FADBADF-F200-427A-9D2A-0ABFD1A8B6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E50F0-2625-48D8-B76D-747BA68562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C7AD4D53-50EE-4A1B-A88F-7D94C67E18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oudamqp.com/" TargetMode="External"/><Relationship Id="rId4" Type="http://schemas.openxmlformats.org/officeDocument/2006/relationships/hyperlink" Target="https://www.rabbitmq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mqp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part1-rabbitmq-for-beginners-what-is-rabbitmq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pika/" TargetMode="External"/><Relationship Id="rId4" Type="http://schemas.openxmlformats.org/officeDocument/2006/relationships/hyperlink" Target="https://www.rabbitmq.com/getstarte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1887311"/>
            <a:ext cx="8510587" cy="2246769"/>
          </a:xfrm>
        </p:spPr>
        <p:txBody>
          <a:bodyPr/>
          <a:lstStyle/>
          <a:p>
            <a:pPr eaLnBrk="1" hangingPunct="1"/>
            <a:r>
              <a:rPr lang="en-GB" dirty="0"/>
              <a:t>Communication Technologies</a:t>
            </a:r>
            <a:br>
              <a:rPr lang="en-GB" dirty="0"/>
            </a:br>
            <a:r>
              <a:rPr lang="en-GB" dirty="0"/>
              <a:t>---Messaging</a:t>
            </a:r>
            <a:br>
              <a:rPr lang="en-GB" dirty="0"/>
            </a:br>
            <a:r>
              <a:rPr lang="en-GB" altLang="en-US" dirty="0">
                <a:cs typeface="Times New Roman" pitchFamily="18" charset="0"/>
              </a:rPr>
              <a:t> </a:t>
            </a:r>
            <a:br>
              <a:rPr lang="en-GB" altLang="en-US" dirty="0">
                <a:cs typeface="Times New Roman" pitchFamily="18" charset="0"/>
              </a:rPr>
            </a:br>
            <a:r>
              <a:rPr lang="en-GB" altLang="en-US" dirty="0">
                <a:cs typeface="Times New Roman" pitchFamily="18" charset="0"/>
              </a:rPr>
              <a:t>(Message-Oriented Middleware)</a:t>
            </a:r>
            <a:br>
              <a:rPr lang="en-GB" dirty="0"/>
            </a:br>
            <a:endParaRPr lang="en-GB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RabbitMQ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932862" cy="1385776"/>
          </a:xfrm>
        </p:spPr>
        <p:txBody>
          <a:bodyPr>
            <a:normAutofit fontScale="92500" lnSpcReduction="10000"/>
          </a:bodyPr>
          <a:lstStyle/>
          <a:p>
            <a:r>
              <a:rPr lang="en-SG" b="1" dirty="0" err="1"/>
              <a:t>RabbitMQ</a:t>
            </a:r>
            <a:r>
              <a:rPr lang="en-SG" dirty="0"/>
              <a:t> is a </a:t>
            </a:r>
            <a:r>
              <a:rPr lang="en-US" dirty="0"/>
              <a:t>message-queueing software;</a:t>
            </a:r>
          </a:p>
          <a:p>
            <a:pPr lvl="1"/>
            <a:r>
              <a:rPr lang="en-US" dirty="0"/>
              <a:t>It supports </a:t>
            </a:r>
            <a:r>
              <a:rPr lang="en-US" b="1" dirty="0"/>
              <a:t>AMQP</a:t>
            </a:r>
            <a:r>
              <a:rPr lang="en-US" dirty="0"/>
              <a:t> (and other protocols)</a:t>
            </a:r>
          </a:p>
          <a:p>
            <a:r>
              <a:rPr lang="en-US" dirty="0"/>
              <a:t>It can be called a </a:t>
            </a:r>
            <a:r>
              <a:rPr lang="en-US" b="1" dirty="0"/>
              <a:t>message broker </a:t>
            </a:r>
            <a:r>
              <a:rPr lang="en-US" dirty="0"/>
              <a:t>or </a:t>
            </a:r>
            <a:r>
              <a:rPr lang="en-US" b="1" dirty="0"/>
              <a:t>queue manager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4" y="2531795"/>
            <a:ext cx="8483601" cy="8668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9000" y="6354809"/>
            <a:ext cx="4898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0" dirty="0">
                <a:solidFill>
                  <a:schemeClr val="tx1"/>
                </a:solidFill>
              </a:rPr>
              <a:t>Source: </a:t>
            </a:r>
            <a:r>
              <a:rPr lang="en-SG" sz="1200" b="0" dirty="0">
                <a:solidFill>
                  <a:schemeClr val="tx1"/>
                </a:solidFill>
                <a:hlinkClick r:id="rId4"/>
              </a:rPr>
              <a:t>https://www.rabbitmq.com</a:t>
            </a:r>
            <a:r>
              <a:rPr lang="en-SG" sz="1200" b="0" dirty="0">
                <a:solidFill>
                  <a:schemeClr val="tx1"/>
                </a:solidFill>
              </a:rPr>
              <a:t> and </a:t>
            </a:r>
            <a:r>
              <a:rPr lang="en-SG" sz="1200" b="0" dirty="0">
                <a:solidFill>
                  <a:schemeClr val="tx1"/>
                </a:solidFill>
                <a:hlinkClick r:id="rId5"/>
              </a:rPr>
              <a:t>https://www.cloudamqp.com</a:t>
            </a:r>
            <a:endParaRPr lang="en-GB" sz="1200" b="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14190" y="3276600"/>
            <a:ext cx="2057400" cy="1591965"/>
            <a:chOff x="3429000" y="3015916"/>
            <a:chExt cx="2057400" cy="1591965"/>
          </a:xfrm>
        </p:grpSpPr>
        <p:sp>
          <p:nvSpPr>
            <p:cNvPr id="10" name="Rectangle 9"/>
            <p:cNvSpPr/>
            <p:nvPr/>
          </p:nvSpPr>
          <p:spPr bwMode="auto">
            <a:xfrm>
              <a:off x="3429000" y="3015916"/>
              <a:ext cx="2057400" cy="15919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657600" y="3874770"/>
              <a:ext cx="1600200" cy="27591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Message #2</a:t>
              </a:r>
              <a:endPara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665316" y="4276050"/>
              <a:ext cx="1600200" cy="27591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</a:rPr>
                <a:t>Message #1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657600" y="3446583"/>
              <a:ext cx="1600200" cy="27591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3087" y="3015917"/>
              <a:ext cx="1601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tx1"/>
                  </a:solidFill>
                </a:rPr>
                <a:t>Message Queue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355210" y="318862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tx1"/>
                </a:solidFill>
              </a:rPr>
              <a:t>Subscriber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478" y="3188622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tx1"/>
                </a:solidFill>
              </a:rPr>
              <a:t>Publisher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8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RabbitMQ</a:t>
            </a:r>
            <a:r>
              <a:rPr lang="en-SG" dirty="0"/>
              <a:t> Messaging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6354809"/>
            <a:ext cx="4898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0" dirty="0">
                <a:solidFill>
                  <a:schemeClr val="tx1"/>
                </a:solidFill>
              </a:rPr>
              <a:t>Source: </a:t>
            </a:r>
            <a:r>
              <a:rPr lang="en-SG" sz="1200" b="0" dirty="0">
                <a:solidFill>
                  <a:schemeClr val="tx1"/>
                </a:solidFill>
                <a:hlinkClick r:id="rId3"/>
              </a:rPr>
              <a:t>https://www.rabbitmq.com</a:t>
            </a:r>
            <a:r>
              <a:rPr lang="en-SG" sz="1200" b="0" dirty="0">
                <a:solidFill>
                  <a:schemeClr val="tx1"/>
                </a:solidFill>
              </a:rPr>
              <a:t> and </a:t>
            </a:r>
            <a:r>
              <a:rPr lang="en-SG" sz="1200" b="0" dirty="0">
                <a:solidFill>
                  <a:schemeClr val="tx1"/>
                </a:solidFill>
                <a:hlinkClick r:id="rId4"/>
              </a:rPr>
              <a:t>https://www.cloudamqp.com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10064" y="914400"/>
            <a:ext cx="8704262" cy="544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40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3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/>
              <a:t>The </a:t>
            </a:r>
            <a:r>
              <a:rPr lang="en-US" dirty="0"/>
              <a:t>broker</a:t>
            </a:r>
            <a:r>
              <a:rPr lang="en-US" b="0" dirty="0"/>
              <a:t> accepts and forwards messages</a:t>
            </a:r>
          </a:p>
          <a:p>
            <a:pPr lvl="1"/>
            <a:r>
              <a:rPr lang="en-GB" sz="2400" b="0" dirty="0"/>
              <a:t>A </a:t>
            </a:r>
            <a:r>
              <a:rPr lang="en-GB" sz="2400" dirty="0"/>
              <a:t>producer</a:t>
            </a:r>
            <a:r>
              <a:rPr lang="en-GB" sz="2400" b="0" dirty="0"/>
              <a:t> (publisher) sends messages to the broker</a:t>
            </a:r>
          </a:p>
          <a:p>
            <a:pPr lvl="1"/>
            <a:r>
              <a:rPr lang="en-US" sz="2400" b="0" dirty="0"/>
              <a:t>A </a:t>
            </a:r>
            <a:r>
              <a:rPr lang="en-US" sz="2400" dirty="0"/>
              <a:t>consumer</a:t>
            </a:r>
            <a:r>
              <a:rPr lang="en-US" sz="2400" b="0" dirty="0"/>
              <a:t> (subscriber) receives messages from the broker</a:t>
            </a:r>
          </a:p>
          <a:p>
            <a:r>
              <a:rPr lang="en-US" b="0" dirty="0"/>
              <a:t>A </a:t>
            </a:r>
            <a:r>
              <a:rPr lang="en-US" dirty="0"/>
              <a:t>message</a:t>
            </a:r>
            <a:r>
              <a:rPr lang="en-US" b="0" dirty="0"/>
              <a:t> can be anything, including detailed business data or simply an event. E.g.,</a:t>
            </a:r>
          </a:p>
          <a:p>
            <a:pPr lvl="1"/>
            <a:r>
              <a:rPr lang="en-US" sz="2400" b="0" dirty="0"/>
              <a:t>Order message- {"order id":14, </a:t>
            </a:r>
            <a:r>
              <a:rPr lang="en-US" sz="2400" b="0" dirty="0" err="1"/>
              <a:t>cust</a:t>
            </a:r>
            <a:r>
              <a:rPr lang="en-US" sz="2400" b="0" dirty="0"/>
              <a:t> id:"191"}</a:t>
            </a:r>
          </a:p>
          <a:p>
            <a:pPr lvl="1"/>
            <a:r>
              <a:rPr lang="en-US" sz="2400" b="0" dirty="0"/>
              <a:t>Order event- "New order 14 created"</a:t>
            </a:r>
          </a:p>
          <a:p>
            <a:r>
              <a:rPr lang="en-US" b="0" dirty="0"/>
              <a:t>The broker can keep a message in a </a:t>
            </a:r>
            <a:r>
              <a:rPr lang="en-US" dirty="0"/>
              <a:t>queue</a:t>
            </a:r>
            <a:r>
              <a:rPr lang="en-US" b="0" dirty="0"/>
              <a:t> until a consumer takes the message off the queue</a:t>
            </a:r>
          </a:p>
          <a:p>
            <a:pPr lvl="1"/>
            <a:r>
              <a:rPr lang="en-US" sz="2400" b="0" dirty="0"/>
              <a:t>A queue is a name indicating a message storage in the broker</a:t>
            </a:r>
          </a:p>
          <a:p>
            <a:pPr lvl="1"/>
            <a:r>
              <a:rPr lang="en-US" sz="2400" b="0" dirty="0"/>
              <a:t>Many queues can be created</a:t>
            </a:r>
          </a:p>
          <a:p>
            <a:pPr lvl="1"/>
            <a:r>
              <a:rPr lang="en-US" sz="2400" b="0" dirty="0"/>
              <a:t>Many messages can be sent to one queue; the same message can be sent to multiple queues </a:t>
            </a:r>
          </a:p>
          <a:p>
            <a:r>
              <a:rPr lang="en-GB" b="0" kern="0" dirty="0"/>
              <a:t>A message is routed to a queue or queues via an </a:t>
            </a:r>
            <a:r>
              <a:rPr lang="en-GB" kern="0" dirty="0"/>
              <a:t>exchange</a:t>
            </a:r>
            <a:r>
              <a:rPr lang="en-GB" b="0" kern="0" dirty="0"/>
              <a:t> in the broker and </a:t>
            </a:r>
            <a:r>
              <a:rPr lang="en-GB" kern="0" dirty="0"/>
              <a:t>key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42911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RabbitMQ</a:t>
            </a:r>
            <a:r>
              <a:rPr lang="en-SG" dirty="0"/>
              <a:t> Messaging - Exchange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77660" y="2544719"/>
            <a:ext cx="2057400" cy="1591965"/>
            <a:chOff x="3429000" y="3015916"/>
            <a:chExt cx="2057400" cy="1591965"/>
          </a:xfrm>
        </p:grpSpPr>
        <p:sp>
          <p:nvSpPr>
            <p:cNvPr id="6" name="Rectangle 5"/>
            <p:cNvSpPr/>
            <p:nvPr/>
          </p:nvSpPr>
          <p:spPr bwMode="auto">
            <a:xfrm>
              <a:off x="3429000" y="3015916"/>
              <a:ext cx="2057400" cy="15919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657600" y="3874770"/>
              <a:ext cx="1600200" cy="27591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Message #2</a:t>
              </a:r>
              <a:endPara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665316" y="4276050"/>
              <a:ext cx="1600200" cy="27591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SG" sz="1400" dirty="0">
                  <a:solidFill>
                    <a:schemeClr val="tx1"/>
                  </a:solidFill>
                </a:rPr>
                <a:t>Message #1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657600" y="3446583"/>
              <a:ext cx="1600200" cy="275912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3087" y="3015917"/>
              <a:ext cx="1601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tx1"/>
                  </a:solidFill>
                </a:rPr>
                <a:t>Message Queue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11" y="2803184"/>
            <a:ext cx="1181100" cy="133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398" y="3122271"/>
            <a:ext cx="1247775" cy="6953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1987925" y="1905000"/>
            <a:ext cx="519808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185" y="1930275"/>
            <a:ext cx="1743075" cy="495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33" y="3003523"/>
            <a:ext cx="628650" cy="40005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5" idx="3"/>
          </p:cNvCxnSpPr>
          <p:nvPr/>
        </p:nvCxnSpPr>
        <p:spPr bwMode="auto">
          <a:xfrm>
            <a:off x="1645083" y="3203548"/>
            <a:ext cx="304981" cy="43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857" y="2985968"/>
            <a:ext cx="628650" cy="40005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3"/>
          </p:cNvCxnSpPr>
          <p:nvPr/>
        </p:nvCxnSpPr>
        <p:spPr bwMode="auto">
          <a:xfrm>
            <a:off x="8182507" y="3185993"/>
            <a:ext cx="304981" cy="43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7222908" y="3185993"/>
            <a:ext cx="304981" cy="43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25455" y="3199193"/>
            <a:ext cx="304981" cy="43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34724" y="2985968"/>
            <a:ext cx="552813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P</a:t>
            </a:r>
            <a:endParaRPr kumimoji="0" lang="en-GB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563793" y="2957393"/>
            <a:ext cx="552813" cy="457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G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  <a:endParaRPr kumimoji="0" lang="en-GB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60AC8D-0D0B-454A-AF6D-D60CFAA4B871}"/>
              </a:ext>
            </a:extLst>
          </p:cNvPr>
          <p:cNvSpPr txBox="1"/>
          <p:nvPr/>
        </p:nvSpPr>
        <p:spPr>
          <a:xfrm>
            <a:off x="460020" y="3679485"/>
            <a:ext cx="1431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Publish a message with a routing key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99D6E-62EA-4DEF-B735-81E9E9C757E3}"/>
              </a:ext>
            </a:extLst>
          </p:cNvPr>
          <p:cNvSpPr txBox="1"/>
          <p:nvPr/>
        </p:nvSpPr>
        <p:spPr>
          <a:xfrm>
            <a:off x="7468906" y="3541529"/>
            <a:ext cx="1290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Subscribe to a queue to receive messages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5334E-1FBB-4015-B77E-09FEE9974C37}"/>
              </a:ext>
            </a:extLst>
          </p:cNvPr>
          <p:cNvSpPr txBox="1"/>
          <p:nvPr/>
        </p:nvSpPr>
        <p:spPr>
          <a:xfrm>
            <a:off x="3252911" y="3830125"/>
            <a:ext cx="1649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Each queue is bound to some exchange(s) via a binding key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9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Exchanges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7" y="914400"/>
            <a:ext cx="8772683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1447799"/>
            <a:ext cx="76200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b="0" dirty="0"/>
              <a:t>Producer sets a </a:t>
            </a:r>
            <a:r>
              <a:rPr lang="en-SG" sz="1800" dirty="0"/>
              <a:t>routing key</a:t>
            </a:r>
            <a:r>
              <a:rPr lang="en-SG" sz="1800" b="0" dirty="0"/>
              <a:t> for a message and sends it to an exchange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2956A-3236-4032-8AB4-D1B2DC7C06CA}"/>
              </a:ext>
            </a:extLst>
          </p:cNvPr>
          <p:cNvSpPr txBox="1"/>
          <p:nvPr/>
        </p:nvSpPr>
        <p:spPr>
          <a:xfrm>
            <a:off x="2476500" y="5040869"/>
            <a:ext cx="632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/>
            </a:lvl1pPr>
          </a:lstStyle>
          <a:p>
            <a:pPr algn="ctr"/>
            <a:r>
              <a:rPr lang="en-SG" dirty="0"/>
              <a:t>Consumer subscribes to some queue(s) to receive messages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0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Types of Exchanges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Direct:</a:t>
            </a:r>
            <a:r>
              <a:rPr lang="en-US" dirty="0"/>
              <a:t> A direct exchange delivers a message to a queue whose </a:t>
            </a:r>
            <a:r>
              <a:rPr lang="en-US" b="1" dirty="0"/>
              <a:t>binding key</a:t>
            </a:r>
            <a:r>
              <a:rPr lang="en-US" dirty="0"/>
              <a:t> to the exchange </a:t>
            </a:r>
            <a:r>
              <a:rPr lang="en-US" b="1" dirty="0"/>
              <a:t>matches exactly</a:t>
            </a:r>
            <a:r>
              <a:rPr lang="en-US" dirty="0"/>
              <a:t> the </a:t>
            </a:r>
            <a:r>
              <a:rPr lang="en-US" b="1" dirty="0"/>
              <a:t>routing key</a:t>
            </a:r>
            <a:r>
              <a:rPr lang="en-US" dirty="0"/>
              <a:t> of the message sent to the exchange</a:t>
            </a:r>
          </a:p>
          <a:p>
            <a:r>
              <a:rPr lang="en-US" b="1" dirty="0"/>
              <a:t>Topic:</a:t>
            </a:r>
            <a:r>
              <a:rPr lang="en-US" dirty="0"/>
              <a:t> A topic exchange does a </a:t>
            </a:r>
            <a:r>
              <a:rPr lang="en-US" b="1" dirty="0"/>
              <a:t>wildcard match</a:t>
            </a:r>
            <a:r>
              <a:rPr lang="en-US" dirty="0"/>
              <a:t> between the routing key of a message and the binding keys of the queues bound to the exchange</a:t>
            </a:r>
          </a:p>
          <a:p>
            <a:pPr lvl="1"/>
            <a:r>
              <a:rPr lang="en-US" sz="2400" dirty="0"/>
              <a:t>I.e., a message is sent to a queue if the queue is bound to the exchange and the routing key of the message matches the wildcard pattern of the binding key of the queue</a:t>
            </a:r>
          </a:p>
          <a:p>
            <a:r>
              <a:rPr lang="en-US" b="1" dirty="0" err="1"/>
              <a:t>Fanout</a:t>
            </a:r>
            <a:r>
              <a:rPr lang="en-US" b="1" dirty="0"/>
              <a:t>:</a:t>
            </a:r>
            <a:r>
              <a:rPr lang="en-US" dirty="0"/>
              <a:t> A </a:t>
            </a:r>
            <a:r>
              <a:rPr lang="en-US" dirty="0" err="1"/>
              <a:t>fanout</a:t>
            </a:r>
            <a:r>
              <a:rPr lang="en-US" dirty="0"/>
              <a:t> exchange routes a message to </a:t>
            </a:r>
            <a:r>
              <a:rPr lang="en-US" b="1" dirty="0"/>
              <a:t>all</a:t>
            </a:r>
            <a:r>
              <a:rPr lang="en-US" dirty="0"/>
              <a:t> of the queues that are bound to it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Notched Right Arrow 10">
            <a:extLst>
              <a:ext uri="{FF2B5EF4-FFF2-40B4-BE49-F238E27FC236}">
                <a16:creationId xmlns:a16="http://schemas.microsoft.com/office/drawing/2014/main" id="{B32AE99F-A1E8-45B3-8F61-98A6EE45E26C}"/>
              </a:ext>
            </a:extLst>
          </p:cNvPr>
          <p:cNvSpPr/>
          <p:nvPr/>
        </p:nvSpPr>
        <p:spPr bwMode="auto">
          <a:xfrm rot="5400000">
            <a:off x="4331240" y="5759345"/>
            <a:ext cx="772688" cy="531599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26" name="Notched Right Arrow 10">
            <a:extLst>
              <a:ext uri="{FF2B5EF4-FFF2-40B4-BE49-F238E27FC236}">
                <a16:creationId xmlns:a16="http://schemas.microsoft.com/office/drawing/2014/main" id="{C5693321-021D-4DD2-87AB-B26F08A3E04A}"/>
              </a:ext>
            </a:extLst>
          </p:cNvPr>
          <p:cNvSpPr/>
          <p:nvPr/>
        </p:nvSpPr>
        <p:spPr bwMode="auto">
          <a:xfrm rot="5400000">
            <a:off x="684251" y="5201872"/>
            <a:ext cx="1909899" cy="531599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25" name="Notched Right Arrow 10">
            <a:extLst>
              <a:ext uri="{FF2B5EF4-FFF2-40B4-BE49-F238E27FC236}">
                <a16:creationId xmlns:a16="http://schemas.microsoft.com/office/drawing/2014/main" id="{CCD32872-C841-4528-A3BF-B69E247A26DD}"/>
              </a:ext>
            </a:extLst>
          </p:cNvPr>
          <p:cNvSpPr/>
          <p:nvPr/>
        </p:nvSpPr>
        <p:spPr bwMode="auto">
          <a:xfrm rot="5400000">
            <a:off x="364412" y="3065226"/>
            <a:ext cx="2549577" cy="531599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676400" y="4228520"/>
            <a:ext cx="1998661" cy="39641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1" name="Notched Right Arrow 10"/>
          <p:cNvSpPr/>
          <p:nvPr/>
        </p:nvSpPr>
        <p:spPr bwMode="auto">
          <a:xfrm rot="5400000">
            <a:off x="682448" y="1141451"/>
            <a:ext cx="1909899" cy="531599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21725" cy="461665"/>
          </a:xfrm>
        </p:spPr>
        <p:txBody>
          <a:bodyPr/>
          <a:lstStyle/>
          <a:p>
            <a:pPr eaLnBrk="1" hangingPunct="1"/>
            <a:r>
              <a:rPr lang="en-GB" altLang="en-US" sz="2400" dirty="0" err="1"/>
              <a:t>RabbitMQ</a:t>
            </a:r>
            <a:r>
              <a:rPr lang="en-GB" altLang="en-US" sz="2400" dirty="0"/>
              <a:t>/</a:t>
            </a:r>
            <a:r>
              <a:rPr lang="en-GB" altLang="en-US" sz="2400" dirty="0" err="1"/>
              <a:t>Pika</a:t>
            </a:r>
            <a:r>
              <a:rPr lang="en-GB" altLang="en-US" sz="2400" dirty="0"/>
              <a:t> Programming Model for Python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32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EAED50-E29F-44AE-ABC4-DB21700D9612}" type="slidenum">
              <a:rPr lang="en-US" alt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2540" y="697994"/>
            <a:ext cx="28194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Create Connection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52540" y="1446637"/>
            <a:ext cx="28194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Create Channel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52540" y="2183815"/>
            <a:ext cx="2819400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Declare Exchange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52539" y="3658171"/>
            <a:ext cx="2815363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Bind Queue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52540" y="2920993"/>
            <a:ext cx="2824951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Declare Queue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675061" y="5364627"/>
            <a:ext cx="2286000" cy="49956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Process Message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0704" y="668059"/>
            <a:ext cx="5666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# create a physical network connection to the broker</a:t>
            </a:r>
          </a:p>
          <a:p>
            <a:r>
              <a:rPr lang="en-SG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SG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pika.BlockingConnection</a:t>
            </a:r>
            <a:r>
              <a:rPr lang="en-SG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1806" y="1318480"/>
            <a:ext cx="5635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  <a:latin typeface="+mj-lt"/>
              </a:rPr>
              <a:t># create a virtual lightweight connection (session) to the broker for an application/</a:t>
            </a:r>
            <a:r>
              <a:rPr lang="en-SG" sz="1800" b="0" dirty="0" err="1">
                <a:solidFill>
                  <a:schemeClr val="tx1"/>
                </a:solidFill>
                <a:latin typeface="+mj-lt"/>
              </a:rPr>
              <a:t>microservice</a:t>
            </a:r>
            <a:r>
              <a:rPr lang="en-SG" sz="1800" b="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SG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 = </a:t>
            </a:r>
            <a:r>
              <a:rPr lang="en-SG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connection.channel</a:t>
            </a:r>
            <a:r>
              <a:rPr lang="en-SG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1806" y="2234023"/>
            <a:ext cx="5574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# create an exchange if it doesn't exist in the broker</a:t>
            </a:r>
          </a:p>
          <a:p>
            <a:r>
              <a:rPr lang="en-SG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channel.exchange_declare</a:t>
            </a:r>
            <a:r>
              <a:rPr lang="en-SG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2509" y="2928308"/>
            <a:ext cx="5328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# create a queue if it doesn't exist in the broker</a:t>
            </a:r>
          </a:p>
          <a:p>
            <a:r>
              <a:rPr lang="en-SG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channel.queue_declare</a:t>
            </a:r>
            <a:r>
              <a:rPr lang="en-SG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2509" y="3633762"/>
            <a:ext cx="4868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# bind a queue to an exchange in the broker</a:t>
            </a:r>
          </a:p>
          <a:p>
            <a:r>
              <a:rPr lang="en-SG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channel.queue_bind</a:t>
            </a:r>
            <a:r>
              <a:rPr lang="en-SG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6711" y="4659173"/>
            <a:ext cx="3283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channel.basic_consume</a:t>
            </a:r>
            <a:r>
              <a:rPr lang="en-SG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SG" sz="14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channel.start_consuming</a:t>
            </a:r>
            <a:r>
              <a:rPr lang="en-SG" sz="14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36712" y="5426029"/>
            <a:ext cx="30136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on_message_callback</a:t>
            </a:r>
            <a:r>
              <a:rPr lang="en-SG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857" y="5880661"/>
            <a:ext cx="3217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channel.basic_publish</a:t>
            </a:r>
            <a:r>
              <a:rPr lang="en-SG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675062" y="4339216"/>
            <a:ext cx="2286000" cy="102769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Consume Messages from Queue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62128" y="4605814"/>
            <a:ext cx="2815363" cy="609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Prepare Message Content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2127" y="5196947"/>
            <a:ext cx="2815364" cy="66230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GB" altLang="en-US" sz="2000" dirty="0"/>
              <a:t>Publish Message(s)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14400" y="6246173"/>
            <a:ext cx="4493278" cy="3779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solidFill>
                  <a:srgbClr val="C69200"/>
                </a:solidFill>
              </a:rPr>
              <a:t>Close Connection / Channel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35197" y="6277435"/>
            <a:ext cx="259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connection.close</a:t>
            </a:r>
            <a:r>
              <a:rPr lang="en-US" altLang="en-US" sz="16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13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12" grpId="0" animBg="1"/>
      <p:bldP spid="11" grpId="0" animBg="1"/>
      <p:bldP spid="12292" grpId="0" animBg="1"/>
      <p:bldP spid="10245" grpId="0" animBg="1"/>
      <p:bldP spid="10246" grpId="0" animBg="1"/>
      <p:bldP spid="10249" grpId="0" animBg="1"/>
      <p:bldP spid="10250" grpId="0" animBg="1"/>
      <p:bldP spid="10251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0248" grpId="0" animBg="1"/>
      <p:bldP spid="38" grpId="0" animBg="1"/>
      <p:bldP spid="10247" grpId="0" animBg="1"/>
      <p:bldP spid="23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RabbitMQ for beginners - What is RabbitMQ?</a:t>
            </a:r>
          </a:p>
          <a:p>
            <a:pPr lvl="1"/>
            <a:r>
              <a:rPr lang="en-GB" dirty="0">
                <a:hlinkClick r:id="rId3"/>
              </a:rPr>
              <a:t>https://www.cloudamqp.com/blog/part1-rabbitmq-for-beginners-what-is-rabbitmq.html</a:t>
            </a:r>
            <a:r>
              <a:rPr lang="en-GB" dirty="0"/>
              <a:t> </a:t>
            </a:r>
          </a:p>
          <a:p>
            <a:r>
              <a:rPr lang="en-SG" dirty="0" err="1"/>
              <a:t>RabbitMQ</a:t>
            </a:r>
            <a:r>
              <a:rPr lang="en-SG" dirty="0"/>
              <a:t> Tutorials</a:t>
            </a:r>
          </a:p>
          <a:p>
            <a:pPr lvl="1"/>
            <a:r>
              <a:rPr lang="en-SG" dirty="0">
                <a:hlinkClick r:id="rId4"/>
              </a:rPr>
              <a:t>https://www.rabbitmq.com/getstarted.html</a:t>
            </a:r>
            <a:endParaRPr lang="en-SG" dirty="0"/>
          </a:p>
          <a:p>
            <a:r>
              <a:rPr lang="en-GB" dirty="0" err="1"/>
              <a:t>Pika</a:t>
            </a:r>
            <a:r>
              <a:rPr lang="en-GB" dirty="0"/>
              <a:t> Python AMQP Client Library</a:t>
            </a:r>
          </a:p>
          <a:p>
            <a:pPr lvl="1"/>
            <a:r>
              <a:rPr lang="en-GB" dirty="0">
                <a:hlinkClick r:id="rId5"/>
              </a:rPr>
              <a:t>https://pypi.org/project/pika/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</p:spPr>
        <p:txBody>
          <a:bodyPr/>
          <a:lstStyle/>
          <a:p>
            <a:pPr>
              <a:defRPr/>
            </a:pPr>
            <a:fld id="{DE0CB50F-3AD4-468B-89C7-7C390D88F54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7BC0402-FD44-48AF-BD0E-D7DF14943F7F}" type="slidenum">
              <a:rPr lang="en-US" altLang="en-US" sz="800">
                <a:solidFill>
                  <a:schemeClr val="tx1"/>
                </a:solidFill>
                <a:latin typeface="Arial" charset="0"/>
              </a:rPr>
              <a:pPr eaLnBrk="1" hangingPunct="1"/>
              <a:t>2</a:t>
            </a:fld>
            <a:endParaRPr lang="en-US" altLang="en-US" sz="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Module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61999"/>
            <a:ext cx="8704262" cy="58785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u="sng" dirty="0"/>
              <a:t>Objectives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dirty="0">
                <a:cs typeface="Times New Roman" pitchFamily="18" charset="0"/>
              </a:rPr>
              <a:t>Understand basic concepts of </a:t>
            </a:r>
            <a:r>
              <a:rPr lang="en-GB" altLang="en-US" b="1" dirty="0">
                <a:cs typeface="Times New Roman" pitchFamily="18" charset="0"/>
              </a:rPr>
              <a:t>Message-Oriented Middleware</a:t>
            </a:r>
            <a:r>
              <a:rPr lang="en-GB" altLang="en-US" dirty="0">
                <a:cs typeface="Times New Roman" pitchFamily="18" charset="0"/>
              </a:rPr>
              <a:t> (</a:t>
            </a:r>
            <a:r>
              <a:rPr lang="en-GB" altLang="en-US" b="1" dirty="0">
                <a:cs typeface="Times New Roman" pitchFamily="18" charset="0"/>
              </a:rPr>
              <a:t>MOM</a:t>
            </a:r>
            <a:r>
              <a:rPr lang="en-GB" altLang="en-US" dirty="0"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en-US" dirty="0">
                <a:cs typeface="Times New Roman" pitchFamily="18" charset="0"/>
              </a:rPr>
              <a:t>Understand basic concepts of the </a:t>
            </a:r>
            <a:r>
              <a:rPr lang="en-SG" b="1" dirty="0"/>
              <a:t>Advanced Message Queuing Protocol</a:t>
            </a:r>
            <a:r>
              <a:rPr lang="en-GB" altLang="en-US" dirty="0">
                <a:cs typeface="Times New Roman" pitchFamily="18" charset="0"/>
              </a:rPr>
              <a:t> (</a:t>
            </a:r>
            <a:r>
              <a:rPr lang="en-GB" altLang="en-US" b="1" dirty="0">
                <a:cs typeface="Times New Roman" pitchFamily="18" charset="0"/>
              </a:rPr>
              <a:t>AMQP</a:t>
            </a:r>
            <a:r>
              <a:rPr lang="en-GB" altLang="en-US" dirty="0">
                <a:cs typeface="Times New Roman" pitchFamily="18" charset="0"/>
              </a:rPr>
              <a:t>)</a:t>
            </a:r>
            <a:endParaRPr lang="en-SG" altLang="en-US" dirty="0"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SG" altLang="en-US" dirty="0">
                <a:cs typeface="Times New Roman" pitchFamily="18" charset="0"/>
              </a:rPr>
              <a:t>Understand </a:t>
            </a:r>
            <a:r>
              <a:rPr lang="en-SG" altLang="en-US" b="1" dirty="0">
                <a:cs typeface="Times New Roman" pitchFamily="18" charset="0"/>
              </a:rPr>
              <a:t>different AMQP settings </a:t>
            </a:r>
            <a:r>
              <a:rPr lang="en-SG" altLang="en-US" dirty="0">
                <a:cs typeface="Times New Roman" pitchFamily="18" charset="0"/>
              </a:rPr>
              <a:t>that can be useful for different communication patterns </a:t>
            </a:r>
          </a:p>
          <a:p>
            <a:pPr eaLnBrk="1" hangingPunct="1">
              <a:lnSpc>
                <a:spcPct val="110000"/>
              </a:lnSpc>
            </a:pPr>
            <a:endParaRPr lang="en-GB" altLang="en-US" dirty="0"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u="sng" dirty="0"/>
              <a:t>Topics</a:t>
            </a:r>
          </a:p>
          <a:p>
            <a:pPr lvl="1" eaLnBrk="1" hangingPunct="1">
              <a:lnSpc>
                <a:spcPct val="110000"/>
              </a:lnSpc>
            </a:pPr>
            <a:r>
              <a:rPr lang="en-SG" altLang="en-US" dirty="0">
                <a:cs typeface="Times New Roman" pitchFamily="18" charset="0"/>
              </a:rPr>
              <a:t>MOM</a:t>
            </a:r>
          </a:p>
          <a:p>
            <a:pPr lvl="1" eaLnBrk="1" hangingPunct="1">
              <a:lnSpc>
                <a:spcPct val="110000"/>
              </a:lnSpc>
            </a:pPr>
            <a:r>
              <a:rPr lang="en-SG" altLang="en-US" dirty="0">
                <a:cs typeface="Times New Roman" pitchFamily="18" charset="0"/>
              </a:rPr>
              <a:t>AMQP</a:t>
            </a:r>
          </a:p>
          <a:p>
            <a:pPr lvl="2" eaLnBrk="1" hangingPunct="1">
              <a:lnSpc>
                <a:spcPct val="110000"/>
              </a:lnSpc>
            </a:pPr>
            <a:r>
              <a:rPr lang="en-SG" altLang="en-US" dirty="0">
                <a:cs typeface="Times New Roman" pitchFamily="18" charset="0"/>
              </a:rPr>
              <a:t>Exchange, Queue, Binding Key / Routing Key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err="1"/>
              <a:t>RabbitMQ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9076802"/>
      </p:ext>
    </p:extLst>
  </p:cSld>
  <p:clrMapOvr>
    <a:masterClrMapping/>
  </p:clrMapOvr>
  <p:transition advTm="2264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DFCB07CB-8AEA-428D-8192-32C281573F07}" type="slidenum">
              <a:rPr lang="en-US" sz="80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pPr eaLnBrk="1" hangingPunct="1"/>
              <a:t>3</a:t>
            </a:fld>
            <a:endParaRPr lang="en-US" sz="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Message-Oriented Middleware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828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36BAD4D2-1F15-42E3-A5AC-DF60DB589526}" type="slidenum">
              <a:rPr lang="en-US" sz="80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pPr eaLnBrk="1" hangingPunct="1"/>
              <a:t>4</a:t>
            </a:fld>
            <a:endParaRPr lang="en-US" sz="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Message Oriented Middleware</a:t>
            </a:r>
            <a:endParaRPr lang="en-GB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62000"/>
            <a:ext cx="8704262" cy="114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MOM is a software which sits between two or more applications or (micro)services and allow them to exchange data in the form of </a:t>
            </a:r>
            <a:r>
              <a:rPr lang="en-US" sz="2400" b="1" dirty="0"/>
              <a:t>messages</a:t>
            </a:r>
          </a:p>
        </p:txBody>
      </p:sp>
      <p:sp>
        <p:nvSpPr>
          <p:cNvPr id="23557" name="Rounded Rectangle 4"/>
          <p:cNvSpPr>
            <a:spLocks noChangeArrowheads="1"/>
          </p:cNvSpPr>
          <p:nvPr/>
        </p:nvSpPr>
        <p:spPr bwMode="auto">
          <a:xfrm>
            <a:off x="3981450" y="4343400"/>
            <a:ext cx="1524000" cy="1143000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400">
                <a:solidFill>
                  <a:srgbClr val="00B050"/>
                </a:solidFill>
                <a:latin typeface="Times New Roman" pitchFamily="18" charset="0"/>
              </a:rPr>
              <a:t>MOM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400">
                <a:solidFill>
                  <a:srgbClr val="00B050"/>
                </a:solidFill>
                <a:latin typeface="Times New Roman" pitchFamily="18" charset="0"/>
              </a:rPr>
              <a:t>Server</a:t>
            </a:r>
            <a:endParaRPr lang="en-GB" sz="240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838200" y="2416174"/>
            <a:ext cx="1828800" cy="13938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 b="0" dirty="0">
                <a:solidFill>
                  <a:schemeClr val="tx2"/>
                </a:solidFill>
                <a:latin typeface="Times New Roman" pitchFamily="18" charset="0"/>
              </a:rPr>
              <a:t>Application Code</a:t>
            </a:r>
            <a:endParaRPr lang="en-GB" sz="1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838200" y="3810000"/>
            <a:ext cx="1828800" cy="9144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</a:rPr>
              <a:t>Communication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</a:rPr>
              <a:t>Code using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</a:rPr>
              <a:t>Messaging API</a:t>
            </a:r>
            <a:endParaRPr lang="en-GB" sz="1800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009650" y="2057400"/>
            <a:ext cx="1514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800" b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Application A</a:t>
            </a:r>
            <a:endParaRPr lang="en-GB" sz="1800" b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65" name="Rectangle 5"/>
          <p:cNvSpPr>
            <a:spLocks noChangeArrowheads="1"/>
          </p:cNvSpPr>
          <p:nvPr/>
        </p:nvSpPr>
        <p:spPr bwMode="auto">
          <a:xfrm>
            <a:off x="6723063" y="2416174"/>
            <a:ext cx="1828800" cy="13938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 b="0">
                <a:solidFill>
                  <a:schemeClr val="tx2"/>
                </a:solidFill>
                <a:latin typeface="Times New Roman" pitchFamily="18" charset="0"/>
              </a:rPr>
              <a:t>Application Code</a:t>
            </a:r>
            <a:endParaRPr lang="en-GB" sz="18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3566" name="Rectangle 6"/>
          <p:cNvSpPr>
            <a:spLocks noChangeArrowheads="1"/>
          </p:cNvSpPr>
          <p:nvPr/>
        </p:nvSpPr>
        <p:spPr bwMode="auto">
          <a:xfrm>
            <a:off x="6723063" y="3810000"/>
            <a:ext cx="1828800" cy="9144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</a:rPr>
              <a:t>Communication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</a:rPr>
              <a:t>Code using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</a:rPr>
              <a:t>Messaging API</a:t>
            </a:r>
            <a:endParaRPr lang="en-GB" sz="1800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23567" name="Text Box 9"/>
          <p:cNvSpPr txBox="1">
            <a:spLocks noChangeArrowheads="1"/>
          </p:cNvSpPr>
          <p:nvPr/>
        </p:nvSpPr>
        <p:spPr bwMode="auto">
          <a:xfrm>
            <a:off x="6880225" y="2057400"/>
            <a:ext cx="15430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800" b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Application B</a:t>
            </a:r>
            <a:endParaRPr lang="en-GB" sz="1800" b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cxnSp>
        <p:nvCxnSpPr>
          <p:cNvPr id="4" name="Elbow Connector 3"/>
          <p:cNvCxnSpPr>
            <a:stCxn id="23560" idx="3"/>
            <a:endCxn id="23557" idx="1"/>
          </p:cNvCxnSpPr>
          <p:nvPr/>
        </p:nvCxnSpPr>
        <p:spPr bwMode="auto">
          <a:xfrm>
            <a:off x="2667000" y="4267200"/>
            <a:ext cx="1314450" cy="64770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0" name="Elbow Connector 19"/>
          <p:cNvCxnSpPr>
            <a:stCxn id="23566" idx="1"/>
            <a:endCxn id="23557" idx="3"/>
          </p:cNvCxnSpPr>
          <p:nvPr/>
        </p:nvCxnSpPr>
        <p:spPr bwMode="auto">
          <a:xfrm rot="10800000" flipV="1">
            <a:off x="5505451" y="4267200"/>
            <a:ext cx="1217613" cy="64770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08077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Oriented Middleware</a:t>
            </a:r>
            <a:endParaRPr lang="en-GB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D0224252-148C-4302-8706-C33FEABB2F48}" type="slidenum">
              <a:rPr lang="en-US" sz="80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pPr eaLnBrk="1" hangingPunct="1"/>
              <a:t>5</a:t>
            </a:fld>
            <a:endParaRPr lang="en-US" sz="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4" name="Rounded Rectangle 4"/>
          <p:cNvSpPr>
            <a:spLocks noChangeArrowheads="1"/>
          </p:cNvSpPr>
          <p:nvPr/>
        </p:nvSpPr>
        <p:spPr bwMode="auto">
          <a:xfrm>
            <a:off x="3581400" y="3276600"/>
            <a:ext cx="1524000" cy="1143000"/>
          </a:xfrm>
          <a:prstGeom prst="roundRect">
            <a:avLst>
              <a:gd name="adj" fmla="val 16667"/>
            </a:avLst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400">
                <a:solidFill>
                  <a:srgbClr val="00B050"/>
                </a:solidFill>
                <a:latin typeface="Times New Roman" pitchFamily="18" charset="0"/>
              </a:rPr>
              <a:t>MOM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400">
                <a:solidFill>
                  <a:srgbClr val="00B050"/>
                </a:solidFill>
                <a:latin typeface="Times New Roman" pitchFamily="18" charset="0"/>
              </a:rPr>
              <a:t>Server</a:t>
            </a:r>
            <a:endParaRPr lang="en-GB" sz="2400">
              <a:solidFill>
                <a:srgbClr val="00B050"/>
              </a:solidFill>
              <a:latin typeface="Times New Roman" pitchFamily="18" charset="0"/>
            </a:endParaRPr>
          </a:p>
        </p:txBody>
      </p:sp>
      <p:cxnSp>
        <p:nvCxnSpPr>
          <p:cNvPr id="25605" name="Straight Connector 9"/>
          <p:cNvCxnSpPr>
            <a:cxnSpLocks noChangeShapeType="1"/>
          </p:cNvCxnSpPr>
          <p:nvPr/>
        </p:nvCxnSpPr>
        <p:spPr bwMode="auto">
          <a:xfrm>
            <a:off x="2262468" y="2495854"/>
            <a:ext cx="1524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Connector 14"/>
          <p:cNvCxnSpPr>
            <a:cxnSpLocks noChangeShapeType="1"/>
          </p:cNvCxnSpPr>
          <p:nvPr/>
        </p:nvCxnSpPr>
        <p:spPr bwMode="auto">
          <a:xfrm>
            <a:off x="3810000" y="4419600"/>
            <a:ext cx="0" cy="1295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438150" y="1349375"/>
            <a:ext cx="1828800" cy="7778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 b="0" dirty="0">
                <a:solidFill>
                  <a:schemeClr val="tx2"/>
                </a:solidFill>
                <a:latin typeface="Times New Roman" pitchFamily="18" charset="0"/>
              </a:rPr>
              <a:t>Application Code</a:t>
            </a:r>
            <a:endParaRPr lang="en-GB" sz="1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439738" y="2132010"/>
            <a:ext cx="1828800" cy="7302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Communication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Code using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Messaging API</a:t>
            </a:r>
            <a:endParaRPr lang="en-GB" sz="1600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09600" y="990600"/>
            <a:ext cx="1514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800" b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Application A</a:t>
            </a:r>
            <a:endParaRPr lang="en-GB" sz="1800" b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10" name="Rectangle 5"/>
          <p:cNvSpPr>
            <a:spLocks noChangeArrowheads="1"/>
          </p:cNvSpPr>
          <p:nvPr/>
        </p:nvSpPr>
        <p:spPr bwMode="auto">
          <a:xfrm>
            <a:off x="457200" y="4854575"/>
            <a:ext cx="1828800" cy="649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 b="0" dirty="0">
                <a:solidFill>
                  <a:schemeClr val="tx2"/>
                </a:solidFill>
                <a:latin typeface="Times New Roman" pitchFamily="18" charset="0"/>
              </a:rPr>
              <a:t>Service Code</a:t>
            </a:r>
            <a:endParaRPr lang="en-GB" sz="1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458788" y="5508624"/>
            <a:ext cx="1828800" cy="660399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>
                <a:solidFill>
                  <a:srgbClr val="00B050"/>
                </a:solidFill>
                <a:latin typeface="Times New Roman" pitchFamily="18" charset="0"/>
              </a:rPr>
              <a:t>Communication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600">
                <a:solidFill>
                  <a:srgbClr val="00B050"/>
                </a:solidFill>
                <a:latin typeface="Times New Roman" pitchFamily="18" charset="0"/>
              </a:rPr>
              <a:t>Code using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600">
                <a:solidFill>
                  <a:srgbClr val="00B050"/>
                </a:solidFill>
                <a:latin typeface="Times New Roman" pitchFamily="18" charset="0"/>
              </a:rPr>
              <a:t>Messaging API</a:t>
            </a:r>
            <a:endParaRPr lang="en-GB" sz="160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25612" name="Text Box 9"/>
          <p:cNvSpPr txBox="1">
            <a:spLocks noChangeArrowheads="1"/>
          </p:cNvSpPr>
          <p:nvPr/>
        </p:nvSpPr>
        <p:spPr bwMode="auto">
          <a:xfrm>
            <a:off x="794380" y="4495800"/>
            <a:ext cx="1183018" cy="3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800" b="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Service C</a:t>
            </a:r>
            <a:endParaRPr lang="en-GB" sz="1800" b="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cxnSp>
        <p:nvCxnSpPr>
          <p:cNvPr id="25613" name="Straight Connector 9"/>
          <p:cNvCxnSpPr>
            <a:cxnSpLocks noChangeShapeType="1"/>
          </p:cNvCxnSpPr>
          <p:nvPr/>
        </p:nvCxnSpPr>
        <p:spPr bwMode="auto">
          <a:xfrm>
            <a:off x="2286000" y="5713413"/>
            <a:ext cx="1524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Connector 14"/>
          <p:cNvCxnSpPr>
            <a:cxnSpLocks noChangeShapeType="1"/>
          </p:cNvCxnSpPr>
          <p:nvPr/>
        </p:nvCxnSpPr>
        <p:spPr bwMode="auto">
          <a:xfrm>
            <a:off x="3810000" y="2495854"/>
            <a:ext cx="0" cy="7807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Straight Connector 14"/>
          <p:cNvCxnSpPr>
            <a:cxnSpLocks noChangeShapeType="1"/>
          </p:cNvCxnSpPr>
          <p:nvPr/>
        </p:nvCxnSpPr>
        <p:spPr bwMode="auto">
          <a:xfrm>
            <a:off x="4800600" y="4419600"/>
            <a:ext cx="0" cy="1295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Straight Connector 14"/>
          <p:cNvCxnSpPr>
            <a:cxnSpLocks noChangeShapeType="1"/>
          </p:cNvCxnSpPr>
          <p:nvPr/>
        </p:nvCxnSpPr>
        <p:spPr bwMode="auto">
          <a:xfrm>
            <a:off x="4800600" y="2495854"/>
            <a:ext cx="0" cy="78074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Straight Connector 9"/>
          <p:cNvCxnSpPr>
            <a:cxnSpLocks noChangeShapeType="1"/>
          </p:cNvCxnSpPr>
          <p:nvPr/>
        </p:nvCxnSpPr>
        <p:spPr bwMode="auto">
          <a:xfrm>
            <a:off x="4777067" y="2495854"/>
            <a:ext cx="1524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Straight Connector 9"/>
          <p:cNvCxnSpPr>
            <a:cxnSpLocks noChangeShapeType="1"/>
          </p:cNvCxnSpPr>
          <p:nvPr/>
        </p:nvCxnSpPr>
        <p:spPr bwMode="auto">
          <a:xfrm>
            <a:off x="4800600" y="5713413"/>
            <a:ext cx="15240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Rectangle 5"/>
          <p:cNvSpPr>
            <a:spLocks noChangeArrowheads="1"/>
          </p:cNvSpPr>
          <p:nvPr/>
        </p:nvSpPr>
        <p:spPr bwMode="auto">
          <a:xfrm>
            <a:off x="6323013" y="1349375"/>
            <a:ext cx="1828800" cy="78263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 b="0">
                <a:solidFill>
                  <a:schemeClr val="tx2"/>
                </a:solidFill>
                <a:latin typeface="Times New Roman" pitchFamily="18" charset="0"/>
              </a:rPr>
              <a:t>Application Code</a:t>
            </a:r>
            <a:endParaRPr lang="en-GB" sz="1800" b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5620" name="Rectangle 6"/>
          <p:cNvSpPr>
            <a:spLocks noChangeArrowheads="1"/>
          </p:cNvSpPr>
          <p:nvPr/>
        </p:nvSpPr>
        <p:spPr bwMode="auto">
          <a:xfrm>
            <a:off x="6324600" y="2132010"/>
            <a:ext cx="1828800" cy="7302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Communication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Code using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Messaging API</a:t>
            </a:r>
            <a:endParaRPr lang="en-GB" sz="1600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25621" name="Text Box 9"/>
          <p:cNvSpPr txBox="1">
            <a:spLocks noChangeArrowheads="1"/>
          </p:cNvSpPr>
          <p:nvPr/>
        </p:nvSpPr>
        <p:spPr bwMode="auto">
          <a:xfrm>
            <a:off x="6480175" y="990600"/>
            <a:ext cx="15430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800" b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Application B</a:t>
            </a:r>
            <a:endParaRPr lang="en-GB" sz="1800" b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323013" y="4854574"/>
            <a:ext cx="1828800" cy="6445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Service</a:t>
            </a:r>
            <a:r>
              <a:rPr lang="en-US" sz="18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GB" sz="18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3" name="Rectangle 6"/>
          <p:cNvSpPr>
            <a:spLocks noChangeArrowheads="1"/>
          </p:cNvSpPr>
          <p:nvPr/>
        </p:nvSpPr>
        <p:spPr bwMode="auto">
          <a:xfrm>
            <a:off x="6324600" y="5508624"/>
            <a:ext cx="1828800" cy="6635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Communication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Code using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600" dirty="0">
                <a:solidFill>
                  <a:srgbClr val="00B050"/>
                </a:solidFill>
                <a:latin typeface="Times New Roman" pitchFamily="18" charset="0"/>
              </a:rPr>
              <a:t>Messaging API</a:t>
            </a:r>
            <a:endParaRPr lang="en-GB" sz="1600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25624" name="Text Box 9"/>
          <p:cNvSpPr txBox="1">
            <a:spLocks noChangeArrowheads="1"/>
          </p:cNvSpPr>
          <p:nvPr/>
        </p:nvSpPr>
        <p:spPr bwMode="auto">
          <a:xfrm>
            <a:off x="6660192" y="4495800"/>
            <a:ext cx="1183018" cy="3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800" b="0" dirty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Service D</a:t>
            </a:r>
            <a:endParaRPr lang="en-GB" sz="1800" b="0" dirty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98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Common Message Structure</a:t>
            </a:r>
            <a:endParaRPr lang="en-GB" dirty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FA70DD41-060A-4B7D-8D5E-3C580503B5A1}" type="slidenum">
              <a:rPr lang="en-US" sz="80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pPr eaLnBrk="1" hangingPunct="1"/>
              <a:t>6</a:t>
            </a:fld>
            <a:endParaRPr lang="en-US" sz="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03372"/>
              </p:ext>
            </p:extLst>
          </p:nvPr>
        </p:nvGraphicFramePr>
        <p:xfrm>
          <a:off x="831732" y="1828800"/>
          <a:ext cx="7796330" cy="2743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796330">
                  <a:extLst>
                    <a:ext uri="{9D8B030D-6E8A-4147-A177-3AD203B41FA5}">
                      <a16:colId xmlns:a16="http://schemas.microsoft.com/office/drawing/2014/main" val="75316711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SG" sz="1800" b="1" u="none" dirty="0">
                        <a:solidFill>
                          <a:srgbClr val="0000CC"/>
                        </a:solidFill>
                      </a:endParaRPr>
                    </a:p>
                    <a:p>
                      <a:pPr algn="ctr"/>
                      <a:r>
                        <a:rPr lang="en-SG" sz="1800" b="1" u="none" dirty="0">
                          <a:solidFill>
                            <a:srgbClr val="0000CC"/>
                          </a:solidFill>
                        </a:rPr>
                        <a:t>Networking / communication technology related</a:t>
                      </a:r>
                      <a:r>
                        <a:rPr lang="en-SG" sz="1800" b="1" u="none" baseline="0" dirty="0">
                          <a:solidFill>
                            <a:srgbClr val="0000CC"/>
                          </a:solidFill>
                        </a:rPr>
                        <a:t> info</a:t>
                      </a:r>
                    </a:p>
                    <a:p>
                      <a:pPr algn="ctr"/>
                      <a:endParaRPr lang="en-SG" sz="1800" b="1" u="none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4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800" b="1" u="none" dirty="0">
                        <a:solidFill>
                          <a:srgbClr val="0000CC"/>
                        </a:solidFill>
                      </a:endParaRPr>
                    </a:p>
                    <a:p>
                      <a:pPr algn="ctr"/>
                      <a:r>
                        <a:rPr lang="en-GB" sz="1800" b="1" u="none" dirty="0">
                          <a:solidFill>
                            <a:srgbClr val="0000CC"/>
                          </a:solidFill>
                        </a:rPr>
                        <a:t>Properties / metadata of the message</a:t>
                      </a:r>
                    </a:p>
                    <a:p>
                      <a:pPr algn="ctr"/>
                      <a:endParaRPr lang="en-GB" sz="1800" b="1" u="none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04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800" b="1" u="none" dirty="0">
                        <a:solidFill>
                          <a:srgbClr val="0000CC"/>
                        </a:solidFill>
                      </a:endParaRPr>
                    </a:p>
                    <a:p>
                      <a:pPr algn="ctr"/>
                      <a:r>
                        <a:rPr lang="en-GB" sz="1800" b="1" u="none" dirty="0">
                          <a:solidFill>
                            <a:srgbClr val="0000CC"/>
                          </a:solidFill>
                        </a:rPr>
                        <a:t>Body / business data</a:t>
                      </a:r>
                    </a:p>
                    <a:p>
                      <a:pPr algn="ctr"/>
                      <a:endParaRPr lang="en-GB" sz="1800" b="1" u="none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18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1598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Sample Message Structure for An AMQP Message</a:t>
            </a:r>
            <a:endParaRPr lang="en-GB" sz="2400" dirty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FA70DD41-060A-4B7D-8D5E-3C580503B5A1}" type="slidenum">
              <a:rPr lang="en-US" sz="80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pPr eaLnBrk="1" hangingPunct="1"/>
              <a:t>7</a:t>
            </a:fld>
            <a:endParaRPr lang="en-US" sz="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16796"/>
              </p:ext>
            </p:extLst>
          </p:nvPr>
        </p:nvGraphicFramePr>
        <p:xfrm>
          <a:off x="533400" y="1143000"/>
          <a:ext cx="7796330" cy="4937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796330">
                  <a:extLst>
                    <a:ext uri="{9D8B030D-6E8A-4147-A177-3AD203B41FA5}">
                      <a16:colId xmlns:a16="http://schemas.microsoft.com/office/drawing/2014/main" val="753167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1" u="sng" dirty="0">
                          <a:solidFill>
                            <a:srgbClr val="0000CC"/>
                          </a:solidFill>
                        </a:rPr>
                        <a:t>Networking / communication technology related</a:t>
                      </a:r>
                      <a:r>
                        <a:rPr lang="en-SG" sz="1800" b="1" u="sng" baseline="0" dirty="0">
                          <a:solidFill>
                            <a:srgbClr val="0000CC"/>
                          </a:solidFill>
                        </a:rPr>
                        <a:t> info:</a:t>
                      </a:r>
                      <a:endParaRPr lang="en-SG" sz="1800" b="1" u="sng" dirty="0">
                        <a:solidFill>
                          <a:srgbClr val="0000CC"/>
                        </a:solidFill>
                      </a:endParaRPr>
                    </a:p>
                    <a:p>
                      <a:r>
                        <a:rPr lang="en-SG" sz="1800" b="0" dirty="0"/>
                        <a:t>&lt;</a:t>
                      </a:r>
                      <a:r>
                        <a:rPr lang="en-SG" sz="1800" b="0" dirty="0" err="1"/>
                        <a:t>BlockingChannel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 err="1"/>
                        <a:t>impl</a:t>
                      </a:r>
                      <a:r>
                        <a:rPr lang="en-SG" sz="1800" b="0" dirty="0"/>
                        <a:t>=&lt;Channel number=1 OPEN conn=&lt;</a:t>
                      </a:r>
                      <a:r>
                        <a:rPr lang="en-SG" sz="1800" b="0" dirty="0" err="1"/>
                        <a:t>SelectConnection</a:t>
                      </a:r>
                      <a:r>
                        <a:rPr lang="en-SG" sz="1800" b="0" dirty="0"/>
                        <a:t> OPEN transport=&lt;pika.adapters.utils.io_services_</a:t>
                      </a:r>
                      <a:r>
                        <a:rPr lang="en-SG" sz="1800" b="0" dirty="0" err="1"/>
                        <a:t>utils</a:t>
                      </a:r>
                      <a:r>
                        <a:rPr lang="en-SG" sz="1800" b="0" dirty="0"/>
                        <a:t>._</a:t>
                      </a:r>
                      <a:r>
                        <a:rPr lang="en-SG" sz="1800" b="0" dirty="0" err="1"/>
                        <a:t>AsyncPlaintextTransport</a:t>
                      </a:r>
                      <a:r>
                        <a:rPr lang="en-SG" sz="1800" b="0" dirty="0"/>
                        <a:t> object at 0x03A700D0&gt; </a:t>
                      </a:r>
                      <a:r>
                        <a:rPr lang="en-SG" sz="1800" b="0" dirty="0" err="1"/>
                        <a:t>params</a:t>
                      </a:r>
                      <a:r>
                        <a:rPr lang="en-SG" sz="1800" b="0" dirty="0"/>
                        <a:t>=&lt;</a:t>
                      </a:r>
                      <a:r>
                        <a:rPr lang="en-SG" sz="1800" b="0" dirty="0" err="1"/>
                        <a:t>ConnectionParameters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1" dirty="0"/>
                        <a:t>host=localhost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1" dirty="0"/>
                        <a:t>port=5672</a:t>
                      </a:r>
                      <a:r>
                        <a:rPr lang="en-SG" sz="1800" b="0" dirty="0"/>
                        <a:t> </a:t>
                      </a:r>
                      <a:r>
                        <a:rPr lang="en-SG" sz="1800" b="0" dirty="0" err="1"/>
                        <a:t>virtual_host</a:t>
                      </a:r>
                      <a:r>
                        <a:rPr lang="en-SG" sz="1800" b="0" dirty="0"/>
                        <a:t>=/ </a:t>
                      </a:r>
                      <a:r>
                        <a:rPr lang="en-SG" sz="1800" b="0" dirty="0" err="1"/>
                        <a:t>ssl</a:t>
                      </a:r>
                      <a:r>
                        <a:rPr lang="en-SG" sz="1800" b="0" dirty="0"/>
                        <a:t>=False&gt;&gt;&gt;&gt;</a:t>
                      </a:r>
                    </a:p>
                    <a:p>
                      <a:r>
                        <a:rPr lang="en-SG" sz="1800" b="0" dirty="0"/>
                        <a:t>&lt;</a:t>
                      </a:r>
                      <a:r>
                        <a:rPr lang="en-SG" sz="1800" b="0" dirty="0" err="1"/>
                        <a:t>Basic.Deliver</a:t>
                      </a:r>
                      <a:r>
                        <a:rPr lang="en-SG" sz="1800" b="0" dirty="0"/>
                        <a:t>(['</a:t>
                      </a:r>
                      <a:r>
                        <a:rPr lang="en-SG" sz="1800" b="0" dirty="0" err="1"/>
                        <a:t>consumer_tag</a:t>
                      </a:r>
                      <a:r>
                        <a:rPr lang="en-SG" sz="1800" b="0" dirty="0"/>
                        <a:t>=ctag1.8d2bc570099a4128b1abc19953315247', '</a:t>
                      </a:r>
                      <a:r>
                        <a:rPr lang="en-SG" sz="1800" b="0" dirty="0" err="1"/>
                        <a:t>delivery_tag</a:t>
                      </a:r>
                      <a:r>
                        <a:rPr lang="en-SG" sz="1800" b="0" dirty="0"/>
                        <a:t>=1', </a:t>
                      </a:r>
                      <a:r>
                        <a:rPr lang="en-SG" sz="1800" b="1" dirty="0"/>
                        <a:t>'exchange</a:t>
                      </a:r>
                      <a:r>
                        <a:rPr lang="en-SG" sz="1800" b="0" dirty="0"/>
                        <a:t>=</a:t>
                      </a:r>
                      <a:r>
                        <a:rPr lang="en-SG" sz="1800" b="0" dirty="0" err="1"/>
                        <a:t>order_topic</a:t>
                      </a:r>
                      <a:r>
                        <a:rPr lang="en-SG" sz="1800" b="0" dirty="0"/>
                        <a:t>', 'redelivered=False', </a:t>
                      </a:r>
                      <a:r>
                        <a:rPr lang="en-SG" sz="1800" b="1" dirty="0"/>
                        <a:t>'</a:t>
                      </a:r>
                      <a:r>
                        <a:rPr lang="en-SG" sz="1800" b="1" dirty="0" err="1"/>
                        <a:t>routing_key</a:t>
                      </a:r>
                      <a:r>
                        <a:rPr lang="en-SG" sz="1800" b="0" dirty="0"/>
                        <a:t>=order.info'])&gt;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4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u="sng" dirty="0">
                          <a:solidFill>
                            <a:srgbClr val="0000CC"/>
                          </a:solidFill>
                        </a:rPr>
                        <a:t>Properties / metadata:</a:t>
                      </a:r>
                    </a:p>
                    <a:p>
                      <a:r>
                        <a:rPr lang="en-GB" sz="1800" dirty="0"/>
                        <a:t>&lt;</a:t>
                      </a:r>
                      <a:r>
                        <a:rPr lang="en-GB" sz="1800" dirty="0" err="1"/>
                        <a:t>BasicProperties</a:t>
                      </a:r>
                      <a:r>
                        <a:rPr lang="en-GB" sz="1800" dirty="0"/>
                        <a:t>([</a:t>
                      </a:r>
                      <a:r>
                        <a:rPr lang="en-GB" sz="1800" b="0" dirty="0"/>
                        <a:t>'</a:t>
                      </a:r>
                      <a:r>
                        <a:rPr lang="en-GB" sz="1800" b="0" dirty="0" err="1"/>
                        <a:t>correlation_id</a:t>
                      </a:r>
                      <a:r>
                        <a:rPr lang="en-GB" sz="1800" dirty="0"/>
                        <a:t>=8c7cf2b5-4199-4ddf-98ba-c3b43fa9f8a3', '</a:t>
                      </a:r>
                      <a:r>
                        <a:rPr lang="en-GB" sz="1800" dirty="0" err="1"/>
                        <a:t>delivery_mode</a:t>
                      </a:r>
                      <a:r>
                        <a:rPr lang="en-GB" sz="1800" dirty="0"/>
                        <a:t>=2', </a:t>
                      </a:r>
                      <a:r>
                        <a:rPr lang="en-GB" sz="1800" b="1" dirty="0"/>
                        <a:t>'</a:t>
                      </a:r>
                      <a:r>
                        <a:rPr lang="en-GB" sz="1800" b="0" dirty="0" err="1"/>
                        <a:t>reply_to</a:t>
                      </a:r>
                      <a:r>
                        <a:rPr lang="en-GB" sz="1800" b="0" dirty="0"/>
                        <a:t>=none</a:t>
                      </a:r>
                      <a:r>
                        <a:rPr lang="en-GB" sz="1800" dirty="0"/>
                        <a:t>'])&gt;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04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u="sng" dirty="0">
                          <a:solidFill>
                            <a:srgbClr val="0000CC"/>
                          </a:solidFill>
                        </a:rPr>
                        <a:t>Body / business data:</a:t>
                      </a:r>
                    </a:p>
                    <a:p>
                      <a:r>
                        <a:rPr lang="en-GB" sz="1800" dirty="0"/>
                        <a:t>{"</a:t>
                      </a:r>
                      <a:r>
                        <a:rPr lang="en-GB" sz="1800" dirty="0" err="1"/>
                        <a:t>customer_id</a:t>
                      </a:r>
                      <a:r>
                        <a:rPr lang="en-GB" sz="1800" dirty="0"/>
                        <a:t>": "Apple TAN", "</a:t>
                      </a:r>
                      <a:r>
                        <a:rPr lang="en-GB" sz="1800" dirty="0" err="1"/>
                        <a:t>order_id</a:t>
                      </a:r>
                      <a:r>
                        <a:rPr lang="en-GB" sz="1800" dirty="0"/>
                        <a:t>": 10, "timestamp": "2020-01-02 00:44:27.021964", "</a:t>
                      </a:r>
                      <a:r>
                        <a:rPr lang="en-GB" sz="1800" dirty="0" err="1"/>
                        <a:t>order_item</a:t>
                      </a:r>
                      <a:r>
                        <a:rPr lang="en-GB" sz="1800" dirty="0"/>
                        <a:t>": [{"</a:t>
                      </a:r>
                      <a:r>
                        <a:rPr lang="en-GB" sz="1800" dirty="0" err="1"/>
                        <a:t>book_id</a:t>
                      </a:r>
                      <a:r>
                        <a:rPr lang="en-GB" sz="1800" dirty="0"/>
                        <a:t>": "9781434474234", "quantity": 1, "</a:t>
                      </a:r>
                      <a:r>
                        <a:rPr lang="en-GB" sz="1800" dirty="0" err="1"/>
                        <a:t>item_id</a:t>
                      </a:r>
                      <a:r>
                        <a:rPr lang="en-GB" sz="1800" dirty="0"/>
                        <a:t>": 1, "</a:t>
                      </a:r>
                      <a:r>
                        <a:rPr lang="en-GB" sz="1800" dirty="0" err="1"/>
                        <a:t>order_id</a:t>
                      </a:r>
                      <a:r>
                        <a:rPr lang="en-GB" sz="1800" dirty="0"/>
                        <a:t>": 10}, {"</a:t>
                      </a:r>
                      <a:r>
                        <a:rPr lang="en-GB" sz="1800" dirty="0" err="1"/>
                        <a:t>book_id</a:t>
                      </a:r>
                      <a:r>
                        <a:rPr lang="en-GB" sz="1800" dirty="0"/>
                        <a:t>": "9781449474212", "quantity": 1, "</a:t>
                      </a:r>
                      <a:r>
                        <a:rPr lang="en-GB" sz="1800" dirty="0" err="1"/>
                        <a:t>item_id</a:t>
                      </a:r>
                      <a:r>
                        <a:rPr lang="en-GB" sz="1800" dirty="0"/>
                        <a:t>": 2, "</a:t>
                      </a:r>
                      <a:r>
                        <a:rPr lang="en-GB" sz="1800" dirty="0" err="1"/>
                        <a:t>order_id</a:t>
                      </a:r>
                      <a:r>
                        <a:rPr lang="en-GB" sz="1800" dirty="0"/>
                        <a:t>": 10}]}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18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284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1B8E17F7-E2DC-4528-BC4F-08D3403C018F}" type="slidenum">
              <a:rPr lang="en-US" sz="80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pPr eaLnBrk="1" hangingPunct="1"/>
              <a:t>8</a:t>
            </a:fld>
            <a:endParaRPr lang="en-US" sz="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Advanced Message Queuing Protocol (AMQP)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An </a:t>
            </a:r>
            <a:r>
              <a:rPr lang="en-GB" sz="2400" b="1" dirty="0"/>
              <a:t>open standard protocol </a:t>
            </a:r>
            <a:r>
              <a:rPr lang="en-GB" sz="2400" dirty="0"/>
              <a:t>for MOM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Define a </a:t>
            </a:r>
            <a:r>
              <a:rPr lang="en-GB" sz="2200" dirty="0"/>
              <a:t>message format that allows standard and extensible representations of various types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200" dirty="0"/>
              <a:t>(In theory) Provide </a:t>
            </a:r>
            <a:r>
              <a:rPr lang="en-GB" sz="2200" b="1" dirty="0"/>
              <a:t>interoperability</a:t>
            </a:r>
            <a:r>
              <a:rPr lang="en-GB" sz="2200" dirty="0"/>
              <a:t> among different AMQP-compliant implementation software that can be used on either the client side or the server side</a:t>
            </a:r>
            <a:endParaRPr lang="en-US" sz="22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Supports various communication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One-to-zero, One-to-one</a:t>
            </a:r>
            <a:r>
              <a:rPr lang="en-US" sz="2200" dirty="0"/>
              <a:t>, one-to-many, fire-forget, request-reply, etc.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 err="1"/>
              <a:t>RabbitMQ</a:t>
            </a:r>
            <a:r>
              <a:rPr lang="en-US" sz="2400" dirty="0"/>
              <a:t> is an implementation of AMQP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err="1"/>
              <a:t>pika</a:t>
            </a:r>
            <a:r>
              <a:rPr lang="en-US" sz="2200" dirty="0"/>
              <a:t> is a python module for clients in python to interact with AMQP / </a:t>
            </a:r>
            <a:r>
              <a:rPr lang="en-US" sz="2200" dirty="0" err="1"/>
              <a:t>RabbitMQ</a:t>
            </a:r>
            <a:r>
              <a:rPr lang="en-US" sz="2200" dirty="0"/>
              <a:t> servers.</a:t>
            </a:r>
          </a:p>
        </p:txBody>
      </p:sp>
    </p:spTree>
    <p:extLst>
      <p:ext uri="{BB962C8B-B14F-4D97-AF65-F5344CB8AC3E}">
        <p14:creationId xmlns:p14="http://schemas.microsoft.com/office/powerpoint/2010/main" val="30384958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1850" y="6640513"/>
            <a:ext cx="352425" cy="222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DFCB07CB-8AEA-428D-8192-32C281573F07}" type="slidenum">
              <a:rPr lang="en-US" sz="80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pPr eaLnBrk="1" hangingPunct="1"/>
              <a:t>9</a:t>
            </a:fld>
            <a:endParaRPr lang="en-US" sz="8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 err="1"/>
              <a:t>RabbitMQ</a:t>
            </a:r>
            <a:endParaRPr lang="en-GB" dirty="0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947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_Flow_SignoffStatus xmlns="1b6a39ee-1380-4096-9882-8248104ba7f7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18" ma:contentTypeDescription="Create a new document." ma:contentTypeScope="" ma:versionID="9672dfb9ec3908af57a6b314afe3680d">
  <xsd:schema xmlns:xsd="http://www.w3.org/2001/XMLSchema" xmlns:xs="http://www.w3.org/2001/XMLSchema" xmlns:p="http://schemas.microsoft.com/office/2006/metadata/properties" xmlns:ns2="1b6a39ee-1380-4096-9882-8248104ba7f7" xmlns:ns3="4604cec2-e769-4190-9d56-5d48f74b6442" targetNamespace="http://schemas.microsoft.com/office/2006/metadata/properties" ma:root="true" ma:fieldsID="12d78462d111bb2baa1b9a3ac61ee40a" ns2:_="" ns3:_=""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CE557D-4F9C-4776-9419-25D05C489EFA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4604cec2-e769-4190-9d56-5d48f74b6442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b6a39ee-1380-4096-9882-8248104ba7f7"/>
  </ds:schemaRefs>
</ds:datastoreItem>
</file>

<file path=customXml/itemProps2.xml><?xml version="1.0" encoding="utf-8"?>
<ds:datastoreItem xmlns:ds="http://schemas.openxmlformats.org/officeDocument/2006/customXml" ds:itemID="{F6DA0EA2-68DB-4D0E-8B1D-087D09CAF1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180A63-5CC6-4910-94C3-A50568691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25228</TotalTime>
  <Words>2133</Words>
  <Application>Microsoft Office PowerPoint</Application>
  <PresentationFormat>On-screen Show (4:3)</PresentationFormat>
  <Paragraphs>233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Blends</vt:lpstr>
      <vt:lpstr>Communication Technologies ---Messaging   (Message-Oriented Middleware) </vt:lpstr>
      <vt:lpstr>Module Outline</vt:lpstr>
      <vt:lpstr>Message-Oriented Middleware</vt:lpstr>
      <vt:lpstr>Message Oriented Middleware</vt:lpstr>
      <vt:lpstr>Message Oriented Middleware</vt:lpstr>
      <vt:lpstr>Common Message Structure</vt:lpstr>
      <vt:lpstr>Sample Message Structure for An AMQP Message</vt:lpstr>
      <vt:lpstr>Advanced Message Queuing Protocol (AMQP)</vt:lpstr>
      <vt:lpstr>RabbitMQ</vt:lpstr>
      <vt:lpstr>RabbitMQ</vt:lpstr>
      <vt:lpstr>RabbitMQ Messaging</vt:lpstr>
      <vt:lpstr>RabbitMQ Messaging - Exchange</vt:lpstr>
      <vt:lpstr>Types of Exchanges</vt:lpstr>
      <vt:lpstr>Types of Exchanges</vt:lpstr>
      <vt:lpstr>RabbitMQ/Pika Programming Model for Python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claudia cheong</cp:lastModifiedBy>
  <cp:revision>863</cp:revision>
  <cp:lastPrinted>2019-02-21T00:05:48Z</cp:lastPrinted>
  <dcterms:created xsi:type="dcterms:W3CDTF">1601-01-01T00:00:00Z</dcterms:created>
  <dcterms:modified xsi:type="dcterms:W3CDTF">2025-03-01T16:24:28Z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  <property fmtid="{D5CDD505-2E9C-101B-9397-08002B2CF9AE}" pid="12" name="MediaServiceImageTags">
    <vt:lpwstr/>
  </property>
</Properties>
</file>