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8"/>
  </p:notesMasterIdLst>
  <p:sldIdLst>
    <p:sldId id="380" r:id="rId5"/>
    <p:sldId id="431" r:id="rId6"/>
    <p:sldId id="504" r:id="rId7"/>
    <p:sldId id="441" r:id="rId8"/>
    <p:sldId id="536" r:id="rId9"/>
    <p:sldId id="542" r:id="rId10"/>
    <p:sldId id="535" r:id="rId11"/>
    <p:sldId id="538" r:id="rId12"/>
    <p:sldId id="519" r:id="rId13"/>
    <p:sldId id="540" r:id="rId14"/>
    <p:sldId id="541" r:id="rId15"/>
    <p:sldId id="382" r:id="rId16"/>
    <p:sldId id="543" r:id="rId17"/>
  </p:sldIdLst>
  <p:sldSz cx="9144000" cy="6858000" type="screen4x3"/>
  <p:notesSz cx="6669088" cy="9926638"/>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6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M Eng Kit" initials="LEK" lastIdx="12" clrIdx="0">
    <p:extLst>
      <p:ext uri="{19B8F6BF-5375-455C-9EA6-DF929625EA0E}">
        <p15:presenceInfo xmlns:p15="http://schemas.microsoft.com/office/powerpoint/2012/main" userId="S-1-5-21-701957773-1426065679-1648912389-15421" providerId="AD"/>
      </p:ext>
    </p:extLst>
  </p:cmAuthor>
  <p:cmAuthor id="2" name="JIANG Lingxiao" initials="JL" lastIdx="24" clrIdx="1">
    <p:extLst>
      <p:ext uri="{19B8F6BF-5375-455C-9EA6-DF929625EA0E}">
        <p15:presenceInfo xmlns:p15="http://schemas.microsoft.com/office/powerpoint/2012/main" userId="S-1-5-21-701957773-1426065679-1648912389-16067" providerId="AD"/>
      </p:ext>
    </p:extLst>
  </p:cmAuthor>
  <p:cmAuthor id="3" name="ONG Hong Seng" initials="OHS" lastIdx="9" clrIdx="2">
    <p:extLst>
      <p:ext uri="{19B8F6BF-5375-455C-9EA6-DF929625EA0E}">
        <p15:presenceInfo xmlns:p15="http://schemas.microsoft.com/office/powerpoint/2012/main" userId="S::hsong@smu.edu.sg::54b0f0f0-fca4-487d-89de-c1796e3b3d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69200"/>
    <a:srgbClr val="CC00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9717A-892C-6EFC-0015-21B73040BA7A}" v="6" dt="2025-02-02T07:55:16.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06" autoAdjust="0"/>
  </p:normalViewPr>
  <p:slideViewPr>
    <p:cSldViewPr showGuides="1">
      <p:cViewPr varScale="1">
        <p:scale>
          <a:sx n="59" d="100"/>
          <a:sy n="59" d="100"/>
        </p:scale>
        <p:origin x="1524" y="56"/>
      </p:cViewPr>
      <p:guideLst>
        <p:guide orient="horz" pos="4320"/>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889938"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779150" y="0"/>
            <a:ext cx="2889938"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889212" y="4715153"/>
            <a:ext cx="4890665"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9430306"/>
            <a:ext cx="2889938"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779150" y="9430306"/>
            <a:ext cx="2889938"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A3442453-7C38-4F8E-9C73-1AF050025DA3}"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dirty="0"/>
          </a:p>
        </p:txBody>
      </p:sp>
    </p:spTree>
    <p:extLst>
      <p:ext uri="{BB962C8B-B14F-4D97-AF65-F5344CB8AC3E}">
        <p14:creationId xmlns:p14="http://schemas.microsoft.com/office/powerpoint/2010/main" val="425965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baseline="0" dirty="0"/>
              <a:t>Wildcard patterns can match various kinds of words.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baseline="0" dirty="0"/>
              <a:t>* matches any </a:t>
            </a:r>
            <a:r>
              <a:rPr lang="en-SG" i="1" baseline="0" dirty="0"/>
              <a:t>one</a:t>
            </a:r>
            <a:r>
              <a:rPr lang="en-SG" baseline="0" dirty="0"/>
              <a:t> word in the keys; # matches zero, one, or many words.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baseline="0" dirty="0"/>
              <a:t>E.g., *.error matches </a:t>
            </a:r>
            <a:r>
              <a:rPr lang="en-SG" baseline="0" dirty="0" err="1"/>
              <a:t>order.error</a:t>
            </a:r>
            <a:r>
              <a:rPr lang="en-SG" baseline="0" dirty="0"/>
              <a:t>, </a:t>
            </a:r>
            <a:r>
              <a:rPr lang="en-SG" baseline="0" dirty="0" err="1"/>
              <a:t>shipping.error</a:t>
            </a:r>
            <a:r>
              <a:rPr lang="en-SG" baseline="0" dirty="0"/>
              <a:t>, but not </a:t>
            </a:r>
            <a:r>
              <a:rPr lang="en-SG" baseline="0" dirty="0" err="1"/>
              <a:t>other.kinds.of.error</a:t>
            </a:r>
            <a:r>
              <a:rPr lang="en-SG" baseline="0" dirty="0"/>
              <a:t>;  #.info matches info, order.info, more.order.info, or more.and.more.info;  # matches any key.</a:t>
            </a:r>
            <a:endParaRPr lang="en-SG" dirty="0"/>
          </a:p>
          <a:p>
            <a:r>
              <a:rPr lang="en-SG" dirty="0"/>
              <a:t>Q: does this</a:t>
            </a:r>
            <a:r>
              <a:rPr lang="en-SG" baseline="0" dirty="0"/>
              <a:t> setup satisfy the "Place an order" scenario requirements?</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11</a:t>
            </a:fld>
            <a:endParaRPr lang="en-GB"/>
          </a:p>
        </p:txBody>
      </p:sp>
    </p:spTree>
    <p:extLst>
      <p:ext uri="{BB962C8B-B14F-4D97-AF65-F5344CB8AC3E}">
        <p14:creationId xmlns:p14="http://schemas.microsoft.com/office/powerpoint/2010/main" val="206749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reality, the queue may use a random message distribution strategy, instead of a strict round-robin mode. Then, each message may go to a random receiver.</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12</a:t>
            </a:fld>
            <a:endParaRPr lang="en-GB"/>
          </a:p>
        </p:txBody>
      </p:sp>
    </p:spTree>
    <p:extLst>
      <p:ext uri="{BB962C8B-B14F-4D97-AF65-F5344CB8AC3E}">
        <p14:creationId xmlns:p14="http://schemas.microsoft.com/office/powerpoint/2010/main" val="303398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600" baseline="0" dirty="0"/>
              <a:t>Instead of labelling the lines with "AMQP", the diagram can be more explicit about using an AMQP broker for the communications between "Place and Order" and the other two microservices "Activity Log" and "Error".</a:t>
            </a:r>
          </a:p>
          <a:p>
            <a:endParaRPr lang="en-SG" sz="16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Q: Is it a choreograph style or orchestration style or a mix?</a:t>
            </a:r>
          </a:p>
          <a:p>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13</a:t>
            </a:fld>
            <a:endParaRPr lang="en-GB" altLang="en-US"/>
          </a:p>
        </p:txBody>
      </p:sp>
    </p:spTree>
    <p:extLst>
      <p:ext uri="{BB962C8B-B14F-4D97-AF65-F5344CB8AC3E}">
        <p14:creationId xmlns:p14="http://schemas.microsoft.com/office/powerpoint/2010/main" val="192751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ea typeface="MS PGothic" pitchFamily="34" charset="-128"/>
              </a:defRPr>
            </a:lvl1pPr>
            <a:lvl2pPr marL="742950" indent="-285750" eaLnBrk="0" hangingPunct="0">
              <a:defRPr sz="2800" b="1">
                <a:solidFill>
                  <a:srgbClr val="C69200"/>
                </a:solidFill>
                <a:latin typeface="Tahoma" pitchFamily="34" charset="0"/>
                <a:ea typeface="MS PGothic" pitchFamily="34" charset="-128"/>
              </a:defRPr>
            </a:lvl2pPr>
            <a:lvl3pPr marL="1143000" indent="-228600" eaLnBrk="0" hangingPunct="0">
              <a:defRPr sz="2800" b="1">
                <a:solidFill>
                  <a:srgbClr val="C69200"/>
                </a:solidFill>
                <a:latin typeface="Tahoma" pitchFamily="34" charset="0"/>
                <a:ea typeface="MS PGothic" pitchFamily="34" charset="-128"/>
              </a:defRPr>
            </a:lvl3pPr>
            <a:lvl4pPr marL="1600200" indent="-228600" eaLnBrk="0" hangingPunct="0">
              <a:defRPr sz="2800" b="1">
                <a:solidFill>
                  <a:srgbClr val="C69200"/>
                </a:solidFill>
                <a:latin typeface="Tahoma" pitchFamily="34" charset="0"/>
                <a:ea typeface="MS PGothic" pitchFamily="34" charset="-128"/>
              </a:defRPr>
            </a:lvl4pPr>
            <a:lvl5pPr marL="2057400" indent="-228600" eaLnBrk="0" hangingPunct="0">
              <a:defRPr sz="2800" b="1">
                <a:solidFill>
                  <a:srgbClr val="C69200"/>
                </a:solidFill>
                <a:latin typeface="Tahoma" pitchFamily="34" charset="0"/>
                <a:ea typeface="MS PGothic" pitchFamily="34" charset="-128"/>
              </a:defRPr>
            </a:lvl5pPr>
            <a:lvl6pPr marL="2514600" indent="-228600" eaLnBrk="0" fontAlgn="base" hangingPunct="0">
              <a:spcBef>
                <a:spcPct val="0"/>
              </a:spcBef>
              <a:spcAft>
                <a:spcPct val="0"/>
              </a:spcAft>
              <a:defRPr sz="2800" b="1">
                <a:solidFill>
                  <a:srgbClr val="C69200"/>
                </a:solidFill>
                <a:latin typeface="Tahoma" pitchFamily="34" charset="0"/>
                <a:ea typeface="MS PGothic" pitchFamily="34" charset="-128"/>
              </a:defRPr>
            </a:lvl6pPr>
            <a:lvl7pPr marL="2971800" indent="-228600" eaLnBrk="0" fontAlgn="base" hangingPunct="0">
              <a:spcBef>
                <a:spcPct val="0"/>
              </a:spcBef>
              <a:spcAft>
                <a:spcPct val="0"/>
              </a:spcAft>
              <a:defRPr sz="2800" b="1">
                <a:solidFill>
                  <a:srgbClr val="C69200"/>
                </a:solidFill>
                <a:latin typeface="Tahoma" pitchFamily="34" charset="0"/>
                <a:ea typeface="MS PGothic" pitchFamily="34" charset="-128"/>
              </a:defRPr>
            </a:lvl7pPr>
            <a:lvl8pPr marL="3429000" indent="-228600" eaLnBrk="0" fontAlgn="base" hangingPunct="0">
              <a:spcBef>
                <a:spcPct val="0"/>
              </a:spcBef>
              <a:spcAft>
                <a:spcPct val="0"/>
              </a:spcAft>
              <a:defRPr sz="2800" b="1">
                <a:solidFill>
                  <a:srgbClr val="C69200"/>
                </a:solidFill>
                <a:latin typeface="Tahoma" pitchFamily="34" charset="0"/>
                <a:ea typeface="MS PGothic" pitchFamily="34" charset="-128"/>
              </a:defRPr>
            </a:lvl8pPr>
            <a:lvl9pPr marL="3886200" indent="-228600" eaLnBrk="0" fontAlgn="base" hangingPunct="0">
              <a:spcBef>
                <a:spcPct val="0"/>
              </a:spcBef>
              <a:spcAft>
                <a:spcPct val="0"/>
              </a:spcAft>
              <a:defRPr sz="2800" b="1">
                <a:solidFill>
                  <a:srgbClr val="C69200"/>
                </a:solidFill>
                <a:latin typeface="Tahoma" pitchFamily="34" charset="0"/>
                <a:ea typeface="MS PGothic" pitchFamily="34" charset="-128"/>
              </a:defRPr>
            </a:lvl9pPr>
          </a:lstStyle>
          <a:p>
            <a:pPr eaLnBrk="1" hangingPunct="1"/>
            <a:fld id="{43199D74-8409-401C-A940-03816BC3FEB9}" type="slidenum">
              <a:rPr lang="en-GB" altLang="en-US" sz="1200" b="0">
                <a:solidFill>
                  <a:schemeClr val="tx1"/>
                </a:solidFill>
                <a:latin typeface="Times New Roman" pitchFamily="18" charset="0"/>
              </a:rPr>
              <a:pPr eaLnBrk="1" hangingPunct="1"/>
              <a:t>2</a:t>
            </a:fld>
            <a:endParaRPr lang="en-GB" altLang="en-US" sz="1200" b="0">
              <a:solidFill>
                <a:schemeClr val="tx1"/>
              </a:solidFill>
              <a:latin typeface="Times New Roman" pitchFamily="18" charset="0"/>
            </a:endParaRPr>
          </a:p>
        </p:txBody>
      </p:sp>
    </p:spTree>
    <p:extLst>
      <p:ext uri="{BB962C8B-B14F-4D97-AF65-F5344CB8AC3E}">
        <p14:creationId xmlns:p14="http://schemas.microsoft.com/office/powerpoint/2010/main" val="94918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B19AAA24-8DD3-4AC3-A322-2DE29DD4888C}" type="slidenum">
              <a:rPr lang="en-GB" sz="1200" b="0" smtClean="0">
                <a:solidFill>
                  <a:schemeClr val="tx1"/>
                </a:solidFill>
                <a:latin typeface="Times New Roman" pitchFamily="18" charset="0"/>
                <a:ea typeface="MS PGothic" pitchFamily="34" charset="-128"/>
              </a:rPr>
              <a:pPr eaLnBrk="1" hangingPunct="1"/>
              <a:t>3</a:t>
            </a:fld>
            <a:endParaRPr lang="en-GB" sz="1200" b="0">
              <a:solidFill>
                <a:schemeClr val="tx1"/>
              </a:solidFill>
              <a:latin typeface="Times New Roman" pitchFamily="18" charset="0"/>
              <a:ea typeface="MS PGothic" pitchFamily="34" charset="-128"/>
            </a:endParaRPr>
          </a:p>
        </p:txBody>
      </p:sp>
    </p:spTree>
    <p:extLst>
      <p:ext uri="{BB962C8B-B14F-4D97-AF65-F5344CB8AC3E}">
        <p14:creationId xmlns:p14="http://schemas.microsoft.com/office/powerpoint/2010/main" val="349233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This “Place an Order” microservice </a:t>
            </a:r>
            <a:r>
              <a:rPr lang="en-SG" sz="1600" b="0" baseline="0" dirty="0"/>
              <a:t>is a hub of</a:t>
            </a:r>
            <a:r>
              <a:rPr lang="en-SG" sz="1600" baseline="0" dirty="0"/>
              <a:t> all communications with other microservices for the business process.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Sample communication patterns:</a:t>
            </a:r>
          </a:p>
          <a:p>
            <a:r>
              <a:rPr lang="en-SG" sz="1600" b="0" dirty="0">
                <a:solidFill>
                  <a:schemeClr val="tx1"/>
                </a:solidFill>
              </a:rPr>
              <a:t>1+7 : one-to-one, synchronous RR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0" dirty="0">
                <a:solidFill>
                  <a:schemeClr val="tx1"/>
                </a:solidFill>
              </a:rPr>
              <a:t>2+3 : one-to-one, sync RR</a:t>
            </a:r>
          </a:p>
          <a:p>
            <a:r>
              <a:rPr lang="en-SG" sz="1600" b="0" dirty="0">
                <a:solidFill>
                  <a:schemeClr val="tx1"/>
                </a:solidFill>
              </a:rPr>
              <a:t>4 : one-to-one, fire &amp; forget</a:t>
            </a:r>
          </a:p>
          <a:p>
            <a:r>
              <a:rPr lang="en-SG" sz="1600" b="0" dirty="0">
                <a:solidFill>
                  <a:schemeClr val="tx1"/>
                </a:solidFill>
              </a:rPr>
              <a:t>5+6 : one-to-one, sync RR</a:t>
            </a:r>
          </a:p>
          <a:p>
            <a:r>
              <a:rPr lang="en-SG" sz="1600" b="0" dirty="0">
                <a:solidFill>
                  <a:schemeClr val="tx1"/>
                </a:solidFill>
              </a:rPr>
              <a:t>"If error" (after 3. or 6.) : one-to-one, fire-forget (FF)</a:t>
            </a:r>
          </a:p>
          <a:p>
            <a:endParaRPr lang="en-SG" sz="1600" b="0" dirty="0">
              <a:solidFill>
                <a:schemeClr val="tx1"/>
              </a:solidFill>
            </a:endParaRPr>
          </a:p>
          <a:p>
            <a:r>
              <a:rPr lang="en-SG" sz="1600" b="0" dirty="0">
                <a:solidFill>
                  <a:schemeClr val="tx1"/>
                </a:solidFill>
              </a:rPr>
              <a:t>4+5 when an order is confirmed successfully: one-to-two</a:t>
            </a:r>
          </a:p>
          <a:p>
            <a:r>
              <a:rPr lang="en-SG" sz="1600" b="0" dirty="0">
                <a:solidFill>
                  <a:schemeClr val="tx1"/>
                </a:solidFill>
              </a:rPr>
              <a:t>4+"If error" when an order fails to confirm : one-to-two</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4</a:t>
            </a:fld>
            <a:endParaRPr lang="en-GB" altLang="en-US"/>
          </a:p>
        </p:txBody>
      </p:sp>
    </p:spTree>
    <p:extLst>
      <p:ext uri="{BB962C8B-B14F-4D97-AF65-F5344CB8AC3E}">
        <p14:creationId xmlns:p14="http://schemas.microsoft.com/office/powerpoint/2010/main" val="171876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When a HTTP service is invoked, it always returns a reply (with empty content), even if the sender doesn't need a reply, which may be wasteful.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5</a:t>
            </a:fld>
            <a:endParaRPr lang="en-GB" altLang="en-US"/>
          </a:p>
        </p:txBody>
      </p:sp>
    </p:spTree>
    <p:extLst>
      <p:ext uri="{BB962C8B-B14F-4D97-AF65-F5344CB8AC3E}">
        <p14:creationId xmlns:p14="http://schemas.microsoft.com/office/powerpoint/2010/main" val="340421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P1- orchestration</a:t>
            </a:r>
          </a:p>
          <a:p>
            <a:r>
              <a:rPr lang="en-SG" dirty="0"/>
              <a:t>P2- choreography</a:t>
            </a:r>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6</a:t>
            </a:fld>
            <a:endParaRPr lang="en-GB"/>
          </a:p>
        </p:txBody>
      </p:sp>
    </p:spTree>
    <p:extLst>
      <p:ext uri="{BB962C8B-B14F-4D97-AF65-F5344CB8AC3E}">
        <p14:creationId xmlns:p14="http://schemas.microsoft.com/office/powerpoint/2010/main" val="222090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7</a:t>
            </a:fld>
            <a:endParaRPr lang="en-GB" altLang="en-US"/>
          </a:p>
        </p:txBody>
      </p:sp>
    </p:spTree>
    <p:extLst>
      <p:ext uri="{BB962C8B-B14F-4D97-AF65-F5344CB8AC3E}">
        <p14:creationId xmlns:p14="http://schemas.microsoft.com/office/powerpoint/2010/main" val="98976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Times New Roman" pitchFamily="18" charset="0"/>
                <a:ea typeface="+mn-ea"/>
                <a:cs typeface="+mn-cs"/>
              </a:rPr>
              <a:t>The "AMQP Code" in the dashed boxes indicate that each microservice contains some </a:t>
            </a:r>
            <a:r>
              <a:rPr lang="en-GB" sz="1200" kern="1200" dirty="0">
                <a:solidFill>
                  <a:schemeClr val="tx1"/>
                </a:solidFill>
                <a:effectLst/>
                <a:latin typeface="Times New Roman" pitchFamily="18" charset="0"/>
                <a:ea typeface="+mn-ea"/>
                <a:cs typeface="+mn-cs"/>
              </a:rPr>
              <a:t>necessary AMQP code (e.g., using RabbitMQ/</a:t>
            </a:r>
            <a:r>
              <a:rPr lang="en-GB" sz="1200" kern="1200" dirty="0" err="1">
                <a:solidFill>
                  <a:schemeClr val="tx1"/>
                </a:solidFill>
                <a:effectLst/>
                <a:latin typeface="Times New Roman" pitchFamily="18" charset="0"/>
                <a:ea typeface="+mn-ea"/>
                <a:cs typeface="+mn-cs"/>
              </a:rPr>
              <a:t>pika</a:t>
            </a:r>
            <a:r>
              <a:rPr lang="en-GB" sz="1200" kern="1200" dirty="0">
                <a:solidFill>
                  <a:schemeClr val="tx1"/>
                </a:solidFill>
                <a:effectLst/>
                <a:latin typeface="Times New Roman" pitchFamily="18" charset="0"/>
                <a:ea typeface="+mn-ea"/>
                <a:cs typeface="+mn-cs"/>
              </a:rPr>
              <a:t> APIs). They can be omitted from the diagrams when the context is clear and the specific details are not a focus of the diagram.</a:t>
            </a:r>
            <a:endParaRPr lang="en-SG" sz="1200" kern="1200" dirty="0">
              <a:solidFill>
                <a:schemeClr val="tx1"/>
              </a:solidFill>
              <a:effectLst/>
              <a:latin typeface="Times New Roman" pitchFamily="18" charset="0"/>
              <a:ea typeface="+mn-ea"/>
              <a:cs typeface="+mn-cs"/>
            </a:endParaRPr>
          </a:p>
          <a:p>
            <a:r>
              <a:rPr lang="en-SG" sz="1200" kern="1200" dirty="0">
                <a:solidFill>
                  <a:schemeClr val="tx1"/>
                </a:solidFill>
                <a:effectLst/>
                <a:latin typeface="Times New Roman" pitchFamily="18" charset="0"/>
                <a:ea typeface="+mn-ea"/>
                <a:cs typeface="+mn-cs"/>
              </a:rPr>
              <a:t>The </a:t>
            </a:r>
            <a:r>
              <a:rPr lang="en-SG" sz="1200" b="1" kern="1200" dirty="0">
                <a:solidFill>
                  <a:schemeClr val="tx1"/>
                </a:solidFill>
                <a:effectLst/>
                <a:latin typeface="Times New Roman" pitchFamily="18" charset="0"/>
                <a:ea typeface="+mn-ea"/>
                <a:cs typeface="+mn-cs"/>
              </a:rPr>
              <a:t>sender</a:t>
            </a:r>
            <a:r>
              <a:rPr lang="en-SG" sz="1200" kern="1200" dirty="0">
                <a:solidFill>
                  <a:schemeClr val="tx1"/>
                </a:solidFill>
                <a:effectLst/>
                <a:latin typeface="Times New Roman" pitchFamily="18" charset="0"/>
                <a:ea typeface="+mn-ea"/>
                <a:cs typeface="+mn-cs"/>
              </a:rPr>
              <a:t> doesn't need to know any receiving queue's</a:t>
            </a:r>
            <a:r>
              <a:rPr lang="en-SG" sz="1200" kern="1200" baseline="0" dirty="0">
                <a:solidFill>
                  <a:schemeClr val="tx1"/>
                </a:solidFill>
                <a:effectLst/>
                <a:latin typeface="Times New Roman" pitchFamily="18" charset="0"/>
                <a:ea typeface="+mn-ea"/>
                <a:cs typeface="+mn-cs"/>
              </a:rPr>
              <a:t> name, as long as it knows the right </a:t>
            </a:r>
            <a:r>
              <a:rPr lang="en-SG" sz="1200" b="1" kern="1200" baseline="0" dirty="0">
                <a:solidFill>
                  <a:schemeClr val="tx1"/>
                </a:solidFill>
                <a:effectLst/>
                <a:latin typeface="Times New Roman" pitchFamily="18" charset="0"/>
                <a:ea typeface="+mn-ea"/>
                <a:cs typeface="+mn-cs"/>
              </a:rPr>
              <a:t>routing key</a:t>
            </a:r>
            <a:r>
              <a:rPr lang="en-SG" sz="1200" kern="1200" baseline="0" dirty="0">
                <a:solidFill>
                  <a:schemeClr val="tx1"/>
                </a:solidFill>
                <a:effectLst/>
                <a:latin typeface="Times New Roman" pitchFamily="18" charset="0"/>
                <a:ea typeface="+mn-ea"/>
                <a:cs typeface="+mn-cs"/>
              </a:rPr>
              <a:t> to use.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A</a:t>
            </a:r>
            <a:r>
              <a:rPr lang="en-SG" baseline="0" dirty="0"/>
              <a:t> key is a sequence of words separated by ".", e.g., order.info,  </a:t>
            </a:r>
            <a:r>
              <a:rPr lang="en-SG" baseline="0" dirty="0" err="1"/>
              <a:t>this.is.also.a.syntactically.valid.key</a:t>
            </a:r>
            <a:endParaRPr lang="en-SG" sz="1200" kern="1200" baseline="0" dirty="0">
              <a:solidFill>
                <a:schemeClr val="tx1"/>
              </a:solidFill>
              <a:effectLst/>
              <a:latin typeface="Times New Roman" pitchFamily="18" charset="0"/>
              <a:ea typeface="+mn-ea"/>
              <a:cs typeface="+mn-cs"/>
            </a:endParaRPr>
          </a:p>
          <a:p>
            <a:r>
              <a:rPr lang="en-SG" sz="1200" kern="1200" baseline="0" dirty="0">
                <a:solidFill>
                  <a:schemeClr val="tx1"/>
                </a:solidFill>
                <a:effectLst/>
                <a:latin typeface="Times New Roman" pitchFamily="18" charset="0"/>
                <a:ea typeface="+mn-ea"/>
                <a:cs typeface="+mn-cs"/>
              </a:rPr>
              <a:t>The </a:t>
            </a:r>
            <a:r>
              <a:rPr lang="en-SG" sz="1200" b="1" kern="1200" baseline="0" dirty="0">
                <a:solidFill>
                  <a:schemeClr val="tx1"/>
                </a:solidFill>
                <a:effectLst/>
                <a:latin typeface="Times New Roman" pitchFamily="18" charset="0"/>
                <a:ea typeface="+mn-ea"/>
                <a:cs typeface="+mn-cs"/>
              </a:rPr>
              <a:t>exchange</a:t>
            </a:r>
            <a:r>
              <a:rPr lang="en-SG" sz="1200" kern="1200" baseline="0" dirty="0">
                <a:solidFill>
                  <a:schemeClr val="tx1"/>
                </a:solidFill>
                <a:effectLst/>
                <a:latin typeface="Times New Roman" pitchFamily="18" charset="0"/>
                <a:ea typeface="+mn-ea"/>
                <a:cs typeface="+mn-cs"/>
              </a:rPr>
              <a:t> in the </a:t>
            </a:r>
            <a:r>
              <a:rPr lang="en-SG" sz="1200" b="1" kern="1200" baseline="0" dirty="0">
                <a:solidFill>
                  <a:schemeClr val="tx1"/>
                </a:solidFill>
                <a:effectLst/>
                <a:latin typeface="Times New Roman" pitchFamily="18" charset="0"/>
                <a:ea typeface="+mn-ea"/>
                <a:cs typeface="+mn-cs"/>
              </a:rPr>
              <a:t>broker</a:t>
            </a:r>
            <a:r>
              <a:rPr lang="en-SG" sz="1200" kern="1200" baseline="0" dirty="0">
                <a:solidFill>
                  <a:schemeClr val="tx1"/>
                </a:solidFill>
                <a:effectLst/>
                <a:latin typeface="Times New Roman" pitchFamily="18" charset="0"/>
                <a:ea typeface="+mn-ea"/>
                <a:cs typeface="+mn-cs"/>
              </a:rPr>
              <a:t> routes the message to the </a:t>
            </a:r>
            <a:r>
              <a:rPr lang="en-SG" sz="1200" b="1" kern="1200" baseline="0" dirty="0">
                <a:solidFill>
                  <a:schemeClr val="tx1"/>
                </a:solidFill>
                <a:effectLst/>
                <a:latin typeface="Times New Roman" pitchFamily="18" charset="0"/>
                <a:ea typeface="+mn-ea"/>
                <a:cs typeface="+mn-cs"/>
              </a:rPr>
              <a:t>queue</a:t>
            </a:r>
            <a:r>
              <a:rPr lang="en-SG" sz="1200" kern="1200" baseline="0" dirty="0">
                <a:solidFill>
                  <a:schemeClr val="tx1"/>
                </a:solidFill>
                <a:effectLst/>
                <a:latin typeface="Times New Roman" pitchFamily="18" charset="0"/>
                <a:ea typeface="+mn-ea"/>
                <a:cs typeface="+mn-cs"/>
              </a:rPr>
              <a:t>(s) with the matching </a:t>
            </a:r>
            <a:r>
              <a:rPr lang="en-SG" sz="1200" b="1" kern="1200" baseline="0" dirty="0">
                <a:solidFill>
                  <a:schemeClr val="tx1"/>
                </a:solidFill>
                <a:effectLst/>
                <a:latin typeface="Times New Roman" pitchFamily="18" charset="0"/>
                <a:ea typeface="+mn-ea"/>
                <a:cs typeface="+mn-cs"/>
              </a:rPr>
              <a:t>binding key</a:t>
            </a:r>
            <a:r>
              <a:rPr lang="en-SG" sz="1200" kern="1200" baseline="0" dirty="0">
                <a:solidFill>
                  <a:schemeClr val="tx1"/>
                </a:solidFill>
                <a:effectLst/>
                <a:latin typeface="Times New Roman" pitchFamily="18" charset="0"/>
                <a:ea typeface="+mn-ea"/>
                <a:cs typeface="+mn-cs"/>
              </a:rPr>
              <a:t>.</a:t>
            </a:r>
            <a:endParaRPr lang="en-SG" sz="1200" kern="1200" dirty="0">
              <a:solidFill>
                <a:schemeClr val="tx1"/>
              </a:solidFill>
              <a:effectLst/>
              <a:latin typeface="Times New Roman" pitchFamily="18" charset="0"/>
              <a:ea typeface="+mn-ea"/>
              <a:cs typeface="+mn-cs"/>
            </a:endParaRPr>
          </a:p>
          <a:p>
            <a:r>
              <a:rPr lang="en-SG" sz="1200" kern="1200" dirty="0">
                <a:solidFill>
                  <a:schemeClr val="tx1"/>
                </a:solidFill>
                <a:effectLst/>
                <a:latin typeface="Times New Roman" pitchFamily="18" charset="0"/>
                <a:ea typeface="+mn-ea"/>
                <a:cs typeface="+mn-cs"/>
              </a:rPr>
              <a:t>A </a:t>
            </a:r>
            <a:r>
              <a:rPr lang="en-SG" sz="1200" b="1" dirty="0">
                <a:solidFill>
                  <a:schemeClr val="tx1"/>
                </a:solidFill>
              </a:rPr>
              <a:t>receiver</a:t>
            </a:r>
            <a:r>
              <a:rPr lang="en-SG" sz="1200" b="0" dirty="0">
                <a:solidFill>
                  <a:schemeClr val="tx1"/>
                </a:solidFill>
              </a:rPr>
              <a:t> consumes the </a:t>
            </a:r>
            <a:r>
              <a:rPr lang="en-SG" sz="1200" b="1" dirty="0">
                <a:solidFill>
                  <a:schemeClr val="tx1"/>
                </a:solidFill>
              </a:rPr>
              <a:t>message</a:t>
            </a:r>
            <a:r>
              <a:rPr lang="en-SG" sz="1200" b="0" dirty="0">
                <a:solidFill>
                  <a:schemeClr val="tx1"/>
                </a:solidFill>
              </a:rPr>
              <a:t>(s) routed to the </a:t>
            </a:r>
            <a:r>
              <a:rPr lang="en-SG" sz="1200" b="1" dirty="0">
                <a:solidFill>
                  <a:schemeClr val="tx1"/>
                </a:solidFill>
              </a:rPr>
              <a:t>queue</a:t>
            </a:r>
            <a:r>
              <a:rPr lang="en-SG" sz="1200" b="0" dirty="0">
                <a:solidFill>
                  <a:schemeClr val="tx1"/>
                </a:solidFill>
              </a:rPr>
              <a:t>(s) that it is consuming</a:t>
            </a:r>
            <a:r>
              <a:rPr lang="en-SG" sz="1200" b="0" kern="1200" dirty="0">
                <a:solidFill>
                  <a:schemeClr val="tx1"/>
                </a:solidFill>
                <a:effectLst/>
                <a:latin typeface="Times New Roman" pitchFamily="18" charset="0"/>
                <a:ea typeface="+mn-ea"/>
                <a:cs typeface="+mn-cs"/>
              </a:rPr>
              <a:t>.</a:t>
            </a:r>
          </a:p>
          <a:p>
            <a:r>
              <a:rPr lang="en-SG" sz="1200" b="0" kern="1200" dirty="0">
                <a:solidFill>
                  <a:schemeClr val="tx1"/>
                </a:solidFill>
                <a:effectLst/>
                <a:latin typeface="Times New Roman" pitchFamily="18" charset="0"/>
                <a:ea typeface="+mn-ea"/>
                <a:cs typeface="+mn-cs"/>
              </a:rPr>
              <a:t>Both exchanges and queues can be configured to be </a:t>
            </a:r>
            <a:r>
              <a:rPr lang="en-SG" sz="1200" b="1" kern="1200" dirty="0">
                <a:solidFill>
                  <a:schemeClr val="tx1"/>
                </a:solidFill>
                <a:effectLst/>
                <a:latin typeface="Times New Roman" pitchFamily="18" charset="0"/>
                <a:ea typeface="+mn-ea"/>
                <a:cs typeface="+mn-cs"/>
              </a:rPr>
              <a:t>durable</a:t>
            </a:r>
            <a:r>
              <a:rPr lang="en-SG" sz="1200" b="0" kern="1200" dirty="0">
                <a:solidFill>
                  <a:schemeClr val="tx1"/>
                </a:solidFill>
                <a:effectLst/>
                <a:latin typeface="Times New Roman" pitchFamily="18" charset="0"/>
                <a:ea typeface="+mn-ea"/>
                <a:cs typeface="+mn-cs"/>
              </a:rPr>
              <a:t> so that they can survive the reboots of the broker.</a:t>
            </a:r>
            <a:endParaRPr lang="en-SG" sz="1200" kern="1200" dirty="0">
              <a:solidFill>
                <a:schemeClr val="tx1"/>
              </a:solidFill>
              <a:effectLst/>
              <a:latin typeface="Times New Roman" pitchFamily="18" charset="0"/>
              <a:ea typeface="+mn-ea"/>
              <a:cs typeface="+mn-cs"/>
            </a:endParaRPr>
          </a:p>
          <a:p>
            <a:r>
              <a:rPr lang="en-SG" sz="1200" kern="1200" dirty="0">
                <a:solidFill>
                  <a:schemeClr val="tx1"/>
                </a:solidFill>
                <a:effectLst/>
                <a:latin typeface="Times New Roman" pitchFamily="18" charset="0"/>
                <a:ea typeface="+mn-ea"/>
                <a:cs typeface="+mn-cs"/>
              </a:rPr>
              <a:t>Additional notes about AMQP queue/exchange behaviours </a:t>
            </a:r>
            <a:r>
              <a:rPr lang="en-SG" sz="1200" kern="1200" baseline="0" dirty="0">
                <a:solidFill>
                  <a:schemeClr val="tx1"/>
                </a:solidFill>
                <a:effectLst/>
                <a:latin typeface="Times New Roman" pitchFamily="18" charset="0"/>
                <a:ea typeface="+mn-ea"/>
                <a:cs typeface="+mn-cs"/>
              </a:rPr>
              <a:t>(beyond the course scope)</a:t>
            </a:r>
            <a:r>
              <a:rPr lang="en-SG" sz="1200" kern="1200" dirty="0">
                <a:solidFill>
                  <a:schemeClr val="tx1"/>
                </a:solidFill>
                <a:effectLst/>
                <a:latin typeface="Times New Roman" pitchFamily="18" charset="0"/>
                <a:ea typeface="+mn-ea"/>
                <a:cs typeface="+mn-cs"/>
              </a:rPr>
              <a:t>:</a:t>
            </a:r>
          </a:p>
          <a:p>
            <a:pPr lvl="0"/>
            <a:r>
              <a:rPr lang="en-SG" sz="1200" kern="1200" dirty="0">
                <a:solidFill>
                  <a:schemeClr val="tx1"/>
                </a:solidFill>
                <a:effectLst/>
                <a:latin typeface="Times New Roman" pitchFamily="18" charset="0"/>
                <a:ea typeface="+mn-ea"/>
                <a:cs typeface="+mn-cs"/>
              </a:rPr>
              <a:t>- Each queue in the same broker needs to have a unique name;</a:t>
            </a:r>
          </a:p>
          <a:p>
            <a:pPr lvl="0"/>
            <a:r>
              <a:rPr lang="en-SG" sz="1200" kern="1200" dirty="0">
                <a:solidFill>
                  <a:schemeClr val="tx1"/>
                </a:solidFill>
                <a:effectLst/>
                <a:latin typeface="Times New Roman" pitchFamily="18" charset="0"/>
                <a:ea typeface="+mn-ea"/>
                <a:cs typeface="+mn-cs"/>
              </a:rPr>
              <a:t>- Each queue can have more than one binding key to the same exchange;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b="0" kern="1200" dirty="0">
                <a:solidFill>
                  <a:schemeClr val="tx1"/>
                </a:solidFill>
                <a:effectLst/>
                <a:latin typeface="Times New Roman" pitchFamily="18" charset="0"/>
                <a:ea typeface="+mn-ea"/>
                <a:cs typeface="+mn-cs"/>
              </a:rPr>
              <a:t>- Different queues in the same broker can have the same binding key to the same exchange; (thus, Direct Exchange can in fact be used to implement one-to-many communication patterns too);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Times New Roman" pitchFamily="18" charset="0"/>
                <a:ea typeface="+mn-ea"/>
                <a:cs typeface="+mn-cs"/>
              </a:rPr>
              <a:t>- An exchange can be bound to another exchange too using binding key(s), so that an exchange can receive messages from another exchange;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Times New Roman" pitchFamily="18" charset="0"/>
                <a:ea typeface="+mn-ea"/>
                <a:cs typeface="+mn-cs"/>
              </a:rPr>
              <a:t>- </a:t>
            </a:r>
            <a:r>
              <a:rPr lang="en-GB" sz="1200" b="0" i="0" kern="1200" dirty="0">
                <a:solidFill>
                  <a:schemeClr val="tx1"/>
                </a:solidFill>
                <a:effectLst/>
                <a:latin typeface="Times New Roman" pitchFamily="18" charset="0"/>
                <a:ea typeface="+mn-ea"/>
                <a:cs typeface="+mn-cs"/>
              </a:rPr>
              <a:t>A routing key used by a publisher can contain wildcard patterns too, but it requires the "Reverse Topic" exchange type plugin for RabbitMQ: https://github.com/rabbitmq/rabbitmq-rtopic-exchange.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Times New Roman" pitchFamily="18" charset="0"/>
                <a:ea typeface="+mn-ea"/>
                <a:cs typeface="+mn-cs"/>
              </a:rPr>
              <a:t>  -- without the plugin, the wildcard characters (* and #) are treated as a normal character by the exchanges when matching with binding keys/patterns.</a:t>
            </a:r>
            <a:endParaRPr lang="en-SG"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Times New Roman" pitchFamily="18" charset="0"/>
                <a:ea typeface="+mn-ea"/>
                <a:cs typeface="+mn-cs"/>
              </a:rPr>
              <a:t>Cf. AMQP 0-9-1 Complete Reference Guide: https://www.rabbitmq.com/amqp-0-9-1-reference.html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Times New Roman" pitchFamily="18" charset="0"/>
                <a:ea typeface="+mn-ea"/>
                <a:cs typeface="+mn-cs"/>
              </a:rPr>
              <a:t>Which protocols does </a:t>
            </a:r>
            <a:r>
              <a:rPr lang="en-GB" sz="1200" b="0" i="0" kern="1200" dirty="0" err="1">
                <a:solidFill>
                  <a:schemeClr val="tx1"/>
                </a:solidFill>
                <a:effectLst/>
                <a:latin typeface="Times New Roman" pitchFamily="18" charset="0"/>
                <a:ea typeface="+mn-ea"/>
                <a:cs typeface="+mn-cs"/>
              </a:rPr>
              <a:t>RabbitMQ</a:t>
            </a:r>
            <a:r>
              <a:rPr lang="en-GB" sz="1200" b="0" i="0" kern="1200" dirty="0">
                <a:solidFill>
                  <a:schemeClr val="tx1"/>
                </a:solidFill>
                <a:effectLst/>
                <a:latin typeface="Times New Roman" pitchFamily="18" charset="0"/>
                <a:ea typeface="+mn-ea"/>
                <a:cs typeface="+mn-cs"/>
              </a:rPr>
              <a:t> support? https://www.rabbitmq.com/protocols.html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9</a:t>
            </a:fld>
            <a:endParaRPr lang="en-GB"/>
          </a:p>
        </p:txBody>
      </p:sp>
    </p:spTree>
    <p:extLst>
      <p:ext uri="{BB962C8B-B14F-4D97-AF65-F5344CB8AC3E}">
        <p14:creationId xmlns:p14="http://schemas.microsoft.com/office/powerpoint/2010/main" val="2247461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Times New Roman" pitchFamily="18" charset="0"/>
                <a:ea typeface="+mn-ea"/>
                <a:cs typeface="+mn-cs"/>
              </a:rPr>
              <a:t>The "AMQP Code" in the dashed boxes indicate that each microservice contains some </a:t>
            </a:r>
            <a:r>
              <a:rPr lang="en-GB" sz="1200" kern="1200" dirty="0">
                <a:solidFill>
                  <a:schemeClr val="tx1"/>
                </a:solidFill>
                <a:effectLst/>
                <a:latin typeface="Times New Roman" pitchFamily="18" charset="0"/>
                <a:ea typeface="+mn-ea"/>
                <a:cs typeface="+mn-cs"/>
              </a:rPr>
              <a:t>necessary AMQP code (e.g., using RabbitMQ/</a:t>
            </a:r>
            <a:r>
              <a:rPr lang="en-GB" sz="1200" kern="1200" dirty="0" err="1">
                <a:solidFill>
                  <a:schemeClr val="tx1"/>
                </a:solidFill>
                <a:effectLst/>
                <a:latin typeface="Times New Roman" pitchFamily="18" charset="0"/>
                <a:ea typeface="+mn-ea"/>
                <a:cs typeface="+mn-cs"/>
              </a:rPr>
              <a:t>pika</a:t>
            </a:r>
            <a:r>
              <a:rPr lang="en-GB" sz="1200" kern="1200" dirty="0">
                <a:solidFill>
                  <a:schemeClr val="tx1"/>
                </a:solidFill>
                <a:effectLst/>
                <a:latin typeface="Times New Roman" pitchFamily="18" charset="0"/>
                <a:ea typeface="+mn-ea"/>
                <a:cs typeface="+mn-cs"/>
              </a:rPr>
              <a:t> APIs). They can be omitted from the diagrams when the context is clear and the specific details are not a focus of the diagram.</a:t>
            </a:r>
            <a:endParaRPr lang="en-SG" sz="1200" kern="1200" dirty="0">
              <a:solidFill>
                <a:schemeClr val="tx1"/>
              </a:solidFill>
              <a:effectLst/>
              <a:latin typeface="Times New Roman" pitchFamily="18" charset="0"/>
              <a:ea typeface="+mn-ea"/>
              <a:cs typeface="+mn-cs"/>
            </a:endParaRPr>
          </a:p>
          <a:p>
            <a:r>
              <a:rPr lang="en-SG" dirty="0"/>
              <a:t>Q: does this</a:t>
            </a:r>
            <a:r>
              <a:rPr lang="en-SG" baseline="0" dirty="0"/>
              <a:t> setup satisfy the "Place an order" scenario requirements?</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10</a:t>
            </a:fld>
            <a:endParaRPr lang="en-GB"/>
          </a:p>
        </p:txBody>
      </p:sp>
    </p:spTree>
    <p:extLst>
      <p:ext uri="{BB962C8B-B14F-4D97-AF65-F5344CB8AC3E}">
        <p14:creationId xmlns:p14="http://schemas.microsoft.com/office/powerpoint/2010/main" val="2122158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41288" y="2722563"/>
            <a:ext cx="8861425"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6858000" y="6248400"/>
            <a:ext cx="1905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29D1AAAF-725B-4FBA-936D-65888984FAE5}"/>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777146"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34014A27-7332-42CC-BCF2-B7E19D47B184}"/>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92088"/>
            <a:ext cx="2179638"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1138" y="192088"/>
            <a:ext cx="6389687"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11138" y="762000"/>
            <a:ext cx="8704262"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1138" y="762000"/>
            <a:ext cx="4275137"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38675" y="762000"/>
            <a:ext cx="4276725"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4" descr="FOS_H">
            <a:extLst>
              <a:ext uri="{FF2B5EF4-FFF2-40B4-BE49-F238E27FC236}">
                <a16:creationId xmlns:a16="http://schemas.microsoft.com/office/drawing/2014/main" id="{F9AB1F43-6572-4275-AC0D-0882A378C45E}"/>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8545334"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07572EC9-65EC-4F2B-B368-54F0909E0303}"/>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026" name="Rectangle 10"/>
          <p:cNvSpPr>
            <a:spLocks noGrp="1" noChangeArrowheads="1"/>
          </p:cNvSpPr>
          <p:nvPr>
            <p:ph type="body" idx="1"/>
          </p:nvPr>
        </p:nvSpPr>
        <p:spPr bwMode="auto">
          <a:xfrm>
            <a:off x="211138" y="761999"/>
            <a:ext cx="8704262"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23825" y="6624638"/>
            <a:ext cx="11795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032" name="Rectangle 30"/>
          <p:cNvSpPr>
            <a:spLocks noGrp="1" noChangeArrowheads="1"/>
          </p:cNvSpPr>
          <p:nvPr>
            <p:ph type="title"/>
          </p:nvPr>
        </p:nvSpPr>
        <p:spPr bwMode="auto">
          <a:xfrm>
            <a:off x="211138" y="192088"/>
            <a:ext cx="872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9" name="Rectangle 28">
            <a:extLst>
              <a:ext uri="{FF2B5EF4-FFF2-40B4-BE49-F238E27FC236}">
                <a16:creationId xmlns:a16="http://schemas.microsoft.com/office/drawing/2014/main" id="{56818DFA-F7E2-4330-A251-B1DC41688976}"/>
              </a:ext>
            </a:extLst>
          </p:cNvPr>
          <p:cNvSpPr txBox="1">
            <a:spLocks noChangeArrowheads="1"/>
          </p:cNvSpPr>
          <p:nvPr userDrawn="1"/>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41288" y="2533642"/>
            <a:ext cx="8510587" cy="954107"/>
          </a:xfrm>
        </p:spPr>
        <p:txBody>
          <a:bodyPr/>
          <a:lstStyle/>
          <a:p>
            <a:pPr eaLnBrk="1" hangingPunct="1"/>
            <a:r>
              <a:rPr lang="en-GB" dirty="0"/>
              <a:t>Communication Technologies</a:t>
            </a:r>
            <a:br>
              <a:rPr lang="en-GB" dirty="0"/>
            </a:br>
            <a:r>
              <a:rPr lang="en-GB" dirty="0"/>
              <a:t>--- AMQP</a:t>
            </a:r>
          </a:p>
        </p:txBody>
      </p:sp>
      <p:sp>
        <p:nvSpPr>
          <p:cNvPr id="3075" name="Rectangle 5"/>
          <p:cNvSpPr>
            <a:spLocks noGrp="1" noChangeArrowheads="1"/>
          </p:cNvSpPr>
          <p:nvPr>
            <p:ph type="subTitle" idx="1"/>
          </p:nvPr>
        </p:nvSpPr>
        <p:spPr/>
        <p:txBody>
          <a:bodyPr/>
          <a:lstStyle/>
          <a:p>
            <a:pPr eaLnBrk="1" hangingPunct="1"/>
            <a:endParaRPr lang="en-GB"/>
          </a:p>
        </p:txBody>
      </p:sp>
    </p:spTree>
    <p:extLst>
      <p:ext uri="{BB962C8B-B14F-4D97-AF65-F5344CB8AC3E}">
        <p14:creationId xmlns:p14="http://schemas.microsoft.com/office/powerpoint/2010/main" val="71881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000" dirty="0"/>
              <a:t>Implementation: AMQP with </a:t>
            </a:r>
            <a:r>
              <a:rPr lang="en-SG" sz="2000" dirty="0">
                <a:solidFill>
                  <a:srgbClr val="0000CC"/>
                </a:solidFill>
              </a:rPr>
              <a:t>Fanout</a:t>
            </a:r>
            <a:r>
              <a:rPr lang="en-SG" sz="2000" dirty="0"/>
              <a:t> Exchange</a:t>
            </a:r>
          </a:p>
        </p:txBody>
      </p:sp>
      <p:sp>
        <p:nvSpPr>
          <p:cNvPr id="5" name="Rectangle 4">
            <a:extLst>
              <a:ext uri="{FF2B5EF4-FFF2-40B4-BE49-F238E27FC236}">
                <a16:creationId xmlns:a16="http://schemas.microsoft.com/office/drawing/2014/main" id="{F2F56E41-B57B-DC41-8D3D-10C37CAE0DF0}"/>
              </a:ext>
            </a:extLst>
          </p:cNvPr>
          <p:cNvSpPr/>
          <p:nvPr/>
        </p:nvSpPr>
        <p:spPr bwMode="auto">
          <a:xfrm>
            <a:off x="294704" y="3263752"/>
            <a:ext cx="1002780" cy="7703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a:solidFill>
                  <a:schemeClr val="tx1"/>
                </a:solidFill>
              </a:rPr>
              <a:t>Place an Order</a:t>
            </a:r>
            <a:endParaRPr lang="en-SG" sz="1600" dirty="0">
              <a:solidFill>
                <a:schemeClr val="tx1"/>
              </a:solidFill>
            </a:endParaRPr>
          </a:p>
        </p:txBody>
      </p:sp>
      <p:cxnSp>
        <p:nvCxnSpPr>
          <p:cNvPr id="13" name="Straight Connector 12">
            <a:extLst>
              <a:ext uri="{FF2B5EF4-FFF2-40B4-BE49-F238E27FC236}">
                <a16:creationId xmlns:a16="http://schemas.microsoft.com/office/drawing/2014/main" id="{BD716EFE-E63F-7943-AF4A-9383D51FC123}"/>
              </a:ext>
            </a:extLst>
          </p:cNvPr>
          <p:cNvCxnSpPr>
            <a:cxnSpLocks/>
            <a:stCxn id="26" idx="1"/>
            <a:endCxn id="40" idx="3"/>
          </p:cNvCxnSpPr>
          <p:nvPr/>
        </p:nvCxnSpPr>
        <p:spPr bwMode="auto">
          <a:xfrm flipH="1">
            <a:off x="1966125" y="3626238"/>
            <a:ext cx="1086346" cy="22665"/>
          </a:xfrm>
          <a:prstGeom prst="line">
            <a:avLst/>
          </a:prstGeom>
          <a:noFill/>
          <a:ln w="9525" cap="flat" cmpd="sng" algn="ctr">
            <a:solidFill>
              <a:schemeClr val="tx1"/>
            </a:solidFill>
            <a:prstDash val="dash"/>
            <a:round/>
            <a:headEnd type="triangle" w="med" len="med"/>
            <a:tailEnd type="none" w="med" len="med"/>
          </a:ln>
          <a:effectLst/>
        </p:spPr>
      </p:cxnSp>
      <p:sp>
        <p:nvSpPr>
          <p:cNvPr id="16" name="Rectangle 15">
            <a:extLst>
              <a:ext uri="{FF2B5EF4-FFF2-40B4-BE49-F238E27FC236}">
                <a16:creationId xmlns:a16="http://schemas.microsoft.com/office/drawing/2014/main" id="{D89ABF8C-503D-A84F-9C36-05618E022CF5}"/>
              </a:ext>
            </a:extLst>
          </p:cNvPr>
          <p:cNvSpPr/>
          <p:nvPr/>
        </p:nvSpPr>
        <p:spPr bwMode="auto">
          <a:xfrm>
            <a:off x="7348134" y="33739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Activity</a:t>
            </a:r>
          </a:p>
          <a:p>
            <a:pPr algn="ctr"/>
            <a:r>
              <a:rPr lang="en-US" sz="1600" b="0" dirty="0">
                <a:solidFill>
                  <a:schemeClr val="tx1"/>
                </a:solidFill>
              </a:rPr>
              <a:t>Log</a:t>
            </a:r>
            <a:endParaRPr lang="en-SG" sz="1600" b="0" dirty="0">
              <a:solidFill>
                <a:schemeClr val="tx1"/>
              </a:solidFill>
            </a:endParaRPr>
          </a:p>
        </p:txBody>
      </p:sp>
      <p:sp>
        <p:nvSpPr>
          <p:cNvPr id="17" name="Rectangle 16">
            <a:extLst>
              <a:ext uri="{FF2B5EF4-FFF2-40B4-BE49-F238E27FC236}">
                <a16:creationId xmlns:a16="http://schemas.microsoft.com/office/drawing/2014/main" id="{A7C6E035-EFF3-024B-BEC6-F3AFCA7C144B}"/>
              </a:ext>
            </a:extLst>
          </p:cNvPr>
          <p:cNvSpPr/>
          <p:nvPr/>
        </p:nvSpPr>
        <p:spPr bwMode="auto">
          <a:xfrm>
            <a:off x="7358265" y="5181279"/>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chemeClr val="tx1"/>
                </a:solidFill>
              </a:rPr>
              <a:t>Error</a:t>
            </a:r>
            <a:endParaRPr kumimoji="0" lang="en-SG" sz="1600" b="0" i="0" u="none" strike="noStrike" cap="none" normalizeH="0" baseline="0" dirty="0">
              <a:ln>
                <a:noFill/>
              </a:ln>
              <a:solidFill>
                <a:schemeClr val="tx1"/>
              </a:solidFill>
              <a:effectLst/>
              <a:latin typeface="Tahoma" pitchFamily="34" charset="0"/>
            </a:endParaRPr>
          </a:p>
        </p:txBody>
      </p:sp>
      <p:sp>
        <p:nvSpPr>
          <p:cNvPr id="30" name="TextBox 29"/>
          <p:cNvSpPr txBox="1"/>
          <p:nvPr/>
        </p:nvSpPr>
        <p:spPr>
          <a:xfrm>
            <a:off x="294705" y="4048761"/>
            <a:ext cx="1671420" cy="307777"/>
          </a:xfrm>
          <a:prstGeom prst="rect">
            <a:avLst/>
          </a:prstGeom>
          <a:noFill/>
        </p:spPr>
        <p:txBody>
          <a:bodyPr wrap="square" rtlCol="0">
            <a:spAutoFit/>
          </a:bodyPr>
          <a:lstStyle/>
          <a:p>
            <a:pPr algn="ctr"/>
            <a:r>
              <a:rPr lang="en-SG" sz="1400" b="0" dirty="0">
                <a:solidFill>
                  <a:schemeClr val="tx1"/>
                </a:solidFill>
              </a:rPr>
              <a:t>Sender</a:t>
            </a:r>
          </a:p>
        </p:txBody>
      </p:sp>
      <p:sp>
        <p:nvSpPr>
          <p:cNvPr id="32" name="TextBox 31"/>
          <p:cNvSpPr txBox="1"/>
          <p:nvPr/>
        </p:nvSpPr>
        <p:spPr>
          <a:xfrm>
            <a:off x="7174719" y="3983530"/>
            <a:ext cx="1638190" cy="338554"/>
          </a:xfrm>
          <a:prstGeom prst="rect">
            <a:avLst/>
          </a:prstGeom>
          <a:noFill/>
        </p:spPr>
        <p:txBody>
          <a:bodyPr wrap="square" rtlCol="0">
            <a:spAutoFit/>
          </a:bodyPr>
          <a:lstStyle/>
          <a:p>
            <a:pPr algn="ctr"/>
            <a:r>
              <a:rPr lang="en-SG" sz="1600" b="0" dirty="0">
                <a:solidFill>
                  <a:schemeClr val="tx1"/>
                </a:solidFill>
              </a:rPr>
              <a:t>Receiver</a:t>
            </a:r>
          </a:p>
        </p:txBody>
      </p:sp>
      <p:sp>
        <p:nvSpPr>
          <p:cNvPr id="33" name="TextBox 32"/>
          <p:cNvSpPr txBox="1"/>
          <p:nvPr/>
        </p:nvSpPr>
        <p:spPr>
          <a:xfrm>
            <a:off x="7174391" y="5772509"/>
            <a:ext cx="1638190" cy="338554"/>
          </a:xfrm>
          <a:prstGeom prst="rect">
            <a:avLst/>
          </a:prstGeom>
          <a:noFill/>
        </p:spPr>
        <p:txBody>
          <a:bodyPr wrap="square" rtlCol="0">
            <a:spAutoFit/>
          </a:bodyPr>
          <a:lstStyle/>
          <a:p>
            <a:pPr algn="ctr"/>
            <a:r>
              <a:rPr lang="en-SG" sz="1600" b="0" dirty="0">
                <a:solidFill>
                  <a:schemeClr val="tx1"/>
                </a:solidFill>
              </a:rPr>
              <a:t>Receiver</a:t>
            </a:r>
          </a:p>
        </p:txBody>
      </p:sp>
      <p:sp>
        <p:nvSpPr>
          <p:cNvPr id="27" name="Rectangle 26"/>
          <p:cNvSpPr/>
          <p:nvPr/>
        </p:nvSpPr>
        <p:spPr bwMode="auto">
          <a:xfrm>
            <a:off x="7345912" y="2960904"/>
            <a:ext cx="1209242"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28" name="Rectangle 27"/>
          <p:cNvSpPr/>
          <p:nvPr/>
        </p:nvSpPr>
        <p:spPr bwMode="auto">
          <a:xfrm>
            <a:off x="7363244" y="4764435"/>
            <a:ext cx="1209242"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40" name="Rectangle 39"/>
          <p:cNvSpPr/>
          <p:nvPr/>
        </p:nvSpPr>
        <p:spPr bwMode="auto">
          <a:xfrm>
            <a:off x="1287526" y="3263753"/>
            <a:ext cx="678599" cy="770299"/>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a:ln>
                  <a:noFill/>
                </a:ln>
                <a:solidFill>
                  <a:schemeClr val="tx1"/>
                </a:solidFill>
                <a:effectLst/>
                <a:latin typeface="Tahoma" pitchFamily="34" charset="0"/>
              </a:rPr>
              <a:t>AMQP </a:t>
            </a:r>
            <a:r>
              <a:rPr kumimoji="0" lang="en-SG" sz="1400" b="0" i="0" u="none" strike="noStrike" cap="none" normalizeH="0" dirty="0">
                <a:ln>
                  <a:noFill/>
                </a:ln>
                <a:solidFill>
                  <a:schemeClr val="tx1"/>
                </a:solidFill>
                <a:effectLst/>
                <a:latin typeface="Tahoma" pitchFamily="34" charset="0"/>
              </a:rPr>
              <a:t>Code</a:t>
            </a:r>
            <a:endParaRPr kumimoji="0" lang="en-SG" sz="1400" b="0" i="0" u="none" strike="noStrike" cap="none" normalizeH="0" baseline="0" dirty="0">
              <a:ln>
                <a:noFill/>
              </a:ln>
              <a:solidFill>
                <a:schemeClr val="tx1"/>
              </a:solidFill>
              <a:effectLst/>
              <a:latin typeface="Tahoma" pitchFamily="34" charset="0"/>
            </a:endParaRPr>
          </a:p>
        </p:txBody>
      </p:sp>
      <p:cxnSp>
        <p:nvCxnSpPr>
          <p:cNvPr id="66" name="Straight Arrow Connector 65"/>
          <p:cNvCxnSpPr>
            <a:cxnSpLocks/>
            <a:stCxn id="26" idx="3"/>
            <a:endCxn id="34" idx="1"/>
          </p:cNvCxnSpPr>
          <p:nvPr/>
        </p:nvCxnSpPr>
        <p:spPr bwMode="auto">
          <a:xfrm flipV="1">
            <a:off x="3662071" y="3373930"/>
            <a:ext cx="1258759" cy="252308"/>
          </a:xfrm>
          <a:prstGeom prst="straightConnector1">
            <a:avLst/>
          </a:prstGeom>
          <a:noFill/>
          <a:ln w="9525" cap="flat" cmpd="sng" algn="ctr">
            <a:solidFill>
              <a:schemeClr val="tx1"/>
            </a:solidFill>
            <a:prstDash val="solid"/>
            <a:round/>
            <a:headEnd type="none" w="med" len="med"/>
            <a:tailEnd type="none" w="med" len="med"/>
          </a:ln>
          <a:effectLst/>
        </p:spPr>
      </p:cxnSp>
      <p:cxnSp>
        <p:nvCxnSpPr>
          <p:cNvPr id="77" name="Straight Arrow Connector 76"/>
          <p:cNvCxnSpPr>
            <a:cxnSpLocks/>
            <a:endCxn id="50" idx="1"/>
          </p:cNvCxnSpPr>
          <p:nvPr/>
        </p:nvCxnSpPr>
        <p:spPr bwMode="auto">
          <a:xfrm>
            <a:off x="3375052" y="3664003"/>
            <a:ext cx="1545778" cy="892751"/>
          </a:xfrm>
          <a:prstGeom prst="straightConnector1">
            <a:avLst/>
          </a:prstGeom>
          <a:noFill/>
          <a:ln w="9525" cap="flat" cmpd="sng" algn="ctr">
            <a:solidFill>
              <a:schemeClr val="tx1"/>
            </a:solidFill>
            <a:prstDash val="solid"/>
            <a:round/>
            <a:headEnd type="none" w="med" len="med"/>
            <a:tailEnd type="none" w="med" len="med"/>
          </a:ln>
          <a:effectLst/>
        </p:spPr>
      </p:cxnSp>
      <p:pic>
        <p:nvPicPr>
          <p:cNvPr id="34" name="Picture 4" descr="https://www.rabbitmq.com/img/tutorials/queue.png"/>
          <p:cNvPicPr>
            <a:picLocks noChangeAspect="1" noChangeArrowheads="1"/>
          </p:cNvPicPr>
          <p:nvPr/>
        </p:nvPicPr>
        <p:blipFill rotWithShape="1">
          <a:blip r:embed="rId3">
            <a:extLst>
              <a:ext uri="{28A0092B-C50C-407E-A947-70E740481C1C}">
                <a14:useLocalDpi xmlns:a14="http://schemas.microsoft.com/office/drawing/2010/main" val="0"/>
              </a:ext>
            </a:extLst>
          </a:blip>
          <a:srcRect l="12634" t="41296" r="12663" b="16082"/>
          <a:stretch/>
        </p:blipFill>
        <p:spPr bwMode="auto">
          <a:xfrm>
            <a:off x="4920830" y="3189216"/>
            <a:ext cx="925007" cy="3694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s://www.rabbitmq.com/img/tutorials/exchanges.png"/>
          <p:cNvPicPr>
            <a:picLocks noChangeAspect="1" noChangeArrowheads="1"/>
          </p:cNvPicPr>
          <p:nvPr/>
        </p:nvPicPr>
        <p:blipFill rotWithShape="1">
          <a:blip r:embed="rId4">
            <a:extLst>
              <a:ext uri="{28A0092B-C50C-407E-A947-70E740481C1C}">
                <a14:useLocalDpi xmlns:a14="http://schemas.microsoft.com/office/drawing/2010/main" val="0"/>
              </a:ext>
            </a:extLst>
          </a:blip>
          <a:srcRect l="31325" t="28828" r="49398" b="27929"/>
          <a:stretch/>
        </p:blipFill>
        <p:spPr bwMode="auto">
          <a:xfrm>
            <a:off x="3052471" y="3397638"/>
            <a:ext cx="6096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240650" y="771444"/>
            <a:ext cx="8534400" cy="1077218"/>
          </a:xfrm>
          <a:prstGeom prst="rect">
            <a:avLst/>
          </a:prstGeom>
          <a:noFill/>
        </p:spPr>
        <p:txBody>
          <a:bodyPr wrap="square" rtlCol="0">
            <a:spAutoFit/>
          </a:bodyPr>
          <a:lstStyle/>
          <a:p>
            <a:pPr marL="285750" indent="-285750">
              <a:buFont typeface="Arial" panose="020B0604020202020204" pitchFamily="34" charset="0"/>
              <a:buChar char="•"/>
            </a:pPr>
            <a:r>
              <a:rPr lang="en-SG" sz="1600" b="0" dirty="0">
                <a:solidFill>
                  <a:schemeClr val="tx1"/>
                </a:solidFill>
              </a:rPr>
              <a:t>The </a:t>
            </a:r>
            <a:r>
              <a:rPr lang="en-SG" sz="1600" dirty="0">
                <a:solidFill>
                  <a:schemeClr val="tx1"/>
                </a:solidFill>
              </a:rPr>
              <a:t>queue</a:t>
            </a:r>
            <a:r>
              <a:rPr lang="en-SG" sz="1600" b="0" dirty="0">
                <a:solidFill>
                  <a:schemeClr val="tx1"/>
                </a:solidFill>
              </a:rPr>
              <a:t>(s) are bound to a </a:t>
            </a:r>
            <a:r>
              <a:rPr lang="en-SG" sz="1600" dirty="0">
                <a:solidFill>
                  <a:srgbClr val="0000CC"/>
                </a:solidFill>
              </a:rPr>
              <a:t>fanout</a:t>
            </a:r>
            <a:r>
              <a:rPr lang="en-SG" sz="1600" dirty="0">
                <a:solidFill>
                  <a:schemeClr val="tx1"/>
                </a:solidFill>
              </a:rPr>
              <a:t> exchange</a:t>
            </a:r>
            <a:r>
              <a:rPr lang="en-SG" sz="1600" b="0" dirty="0">
                <a:solidFill>
                  <a:schemeClr val="tx1"/>
                </a:solidFill>
              </a:rPr>
              <a:t> with </a:t>
            </a:r>
            <a:r>
              <a:rPr lang="en-SG" sz="1600" dirty="0">
                <a:solidFill>
                  <a:schemeClr val="tx1"/>
                </a:solidFill>
              </a:rPr>
              <a:t>no binding key</a:t>
            </a:r>
            <a:r>
              <a:rPr lang="en-SG" sz="1600" b="0" dirty="0">
                <a:solidFill>
                  <a:schemeClr val="tx1"/>
                </a:solidFill>
              </a:rPr>
              <a:t>;</a:t>
            </a:r>
          </a:p>
          <a:p>
            <a:pPr marL="285750" indent="-285750">
              <a:buFont typeface="Arial" panose="020B0604020202020204" pitchFamily="34" charset="0"/>
              <a:buChar char="•"/>
            </a:pPr>
            <a:r>
              <a:rPr lang="en-SG" sz="1600" b="0" dirty="0">
                <a:solidFill>
                  <a:schemeClr val="tx1"/>
                </a:solidFill>
              </a:rPr>
              <a:t>The </a:t>
            </a:r>
            <a:r>
              <a:rPr lang="en-SG" sz="1600" dirty="0">
                <a:solidFill>
                  <a:schemeClr val="tx1"/>
                </a:solidFill>
              </a:rPr>
              <a:t>receiver</a:t>
            </a:r>
            <a:r>
              <a:rPr lang="en-SG" sz="1600" b="0" dirty="0">
                <a:solidFill>
                  <a:schemeClr val="tx1"/>
                </a:solidFill>
              </a:rPr>
              <a:t>(s) connect to the </a:t>
            </a:r>
            <a:r>
              <a:rPr lang="en-SG" sz="1600" dirty="0">
                <a:solidFill>
                  <a:schemeClr val="tx1"/>
                </a:solidFill>
              </a:rPr>
              <a:t>broker</a:t>
            </a:r>
            <a:r>
              <a:rPr lang="en-SG" sz="1600" b="0" dirty="0">
                <a:solidFill>
                  <a:schemeClr val="tx1"/>
                </a:solidFill>
              </a:rPr>
              <a:t> and wait for messages from specific </a:t>
            </a:r>
            <a:r>
              <a:rPr lang="en-SG" sz="1600" dirty="0">
                <a:solidFill>
                  <a:schemeClr val="tx1"/>
                </a:solidFill>
              </a:rPr>
              <a:t>queue</a:t>
            </a:r>
            <a:r>
              <a:rPr lang="en-SG" sz="1600" b="0" dirty="0">
                <a:solidFill>
                  <a:schemeClr val="tx1"/>
                </a:solidFill>
              </a:rPr>
              <a:t>(s); </a:t>
            </a:r>
          </a:p>
          <a:p>
            <a:pPr marL="285750" indent="-285750">
              <a:buFont typeface="Arial" panose="020B0604020202020204" pitchFamily="34" charset="0"/>
              <a:buChar char="•"/>
            </a:pPr>
            <a:r>
              <a:rPr lang="en-SG" sz="1600" dirty="0">
                <a:solidFill>
                  <a:schemeClr val="tx1"/>
                </a:solidFill>
              </a:rPr>
              <a:t>Every queue bound to the exchange gets every message</a:t>
            </a:r>
            <a:r>
              <a:rPr lang="en-SG" sz="1600" b="0" dirty="0">
                <a:solidFill>
                  <a:schemeClr val="tx1"/>
                </a:solidFill>
              </a:rPr>
              <a:t> sent to the exchange;</a:t>
            </a:r>
          </a:p>
          <a:p>
            <a:pPr marL="285750" indent="-285750">
              <a:buFont typeface="Arial" panose="020B0604020202020204" pitchFamily="34" charset="0"/>
              <a:buChar char="•"/>
            </a:pPr>
            <a:endParaRPr lang="en-SG" sz="1600" b="0" dirty="0">
              <a:solidFill>
                <a:schemeClr val="tx1"/>
              </a:solidFill>
            </a:endParaRPr>
          </a:p>
        </p:txBody>
      </p:sp>
      <p:cxnSp>
        <p:nvCxnSpPr>
          <p:cNvPr id="49" name="Straight Arrow Connector 48">
            <a:extLst>
              <a:ext uri="{FF2B5EF4-FFF2-40B4-BE49-F238E27FC236}">
                <a16:creationId xmlns:a16="http://schemas.microsoft.com/office/drawing/2014/main" id="{AC732482-1C0F-40A4-9448-C7C83ADD618D}"/>
              </a:ext>
            </a:extLst>
          </p:cNvPr>
          <p:cNvCxnSpPr>
            <a:cxnSpLocks/>
            <a:stCxn id="34" idx="3"/>
            <a:endCxn id="27" idx="1"/>
          </p:cNvCxnSpPr>
          <p:nvPr/>
        </p:nvCxnSpPr>
        <p:spPr bwMode="auto">
          <a:xfrm flipV="1">
            <a:off x="5845837" y="3169326"/>
            <a:ext cx="1500075" cy="204604"/>
          </a:xfrm>
          <a:prstGeom prst="straightConnector1">
            <a:avLst/>
          </a:prstGeom>
          <a:noFill/>
          <a:ln w="9525" cap="flat" cmpd="sng" algn="ctr">
            <a:solidFill>
              <a:schemeClr val="tx1"/>
            </a:solidFill>
            <a:prstDash val="dash"/>
            <a:round/>
            <a:headEnd type="triangle" w="med" len="med"/>
            <a:tailEnd type="none" w="med" len="med"/>
          </a:ln>
          <a:effectLst/>
        </p:spPr>
      </p:cxnSp>
      <p:pic>
        <p:nvPicPr>
          <p:cNvPr id="50" name="Picture 4" descr="https://www.rabbitmq.com/img/tutorials/queue.png">
            <a:extLst>
              <a:ext uri="{FF2B5EF4-FFF2-40B4-BE49-F238E27FC236}">
                <a16:creationId xmlns:a16="http://schemas.microsoft.com/office/drawing/2014/main" id="{16E6BF49-7576-4823-95F3-C507A27A47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34" t="41296" r="12663" b="16082"/>
          <a:stretch/>
        </p:blipFill>
        <p:spPr bwMode="auto">
          <a:xfrm>
            <a:off x="4920830" y="4372040"/>
            <a:ext cx="925007" cy="36942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50">
            <a:extLst>
              <a:ext uri="{FF2B5EF4-FFF2-40B4-BE49-F238E27FC236}">
                <a16:creationId xmlns:a16="http://schemas.microsoft.com/office/drawing/2014/main" id="{33C47A0F-38A5-4BF2-98D3-F689F2FD3395}"/>
              </a:ext>
            </a:extLst>
          </p:cNvPr>
          <p:cNvCxnSpPr>
            <a:cxnSpLocks/>
            <a:stCxn id="50" idx="3"/>
            <a:endCxn id="28" idx="1"/>
          </p:cNvCxnSpPr>
          <p:nvPr/>
        </p:nvCxnSpPr>
        <p:spPr bwMode="auto">
          <a:xfrm>
            <a:off x="5845837" y="4556754"/>
            <a:ext cx="1517407" cy="416103"/>
          </a:xfrm>
          <a:prstGeom prst="straightConnector1">
            <a:avLst/>
          </a:prstGeom>
          <a:noFill/>
          <a:ln w="9525" cap="flat" cmpd="sng" algn="ctr">
            <a:solidFill>
              <a:schemeClr val="tx1"/>
            </a:solidFill>
            <a:prstDash val="dash"/>
            <a:round/>
            <a:headEnd type="triangle" w="med" len="med"/>
            <a:tailEnd type="none" w="med" len="med"/>
          </a:ln>
          <a:effectLst/>
        </p:spPr>
      </p:cxnSp>
      <p:sp>
        <p:nvSpPr>
          <p:cNvPr id="67" name="Rectangle 66">
            <a:extLst>
              <a:ext uri="{FF2B5EF4-FFF2-40B4-BE49-F238E27FC236}">
                <a16:creationId xmlns:a16="http://schemas.microsoft.com/office/drawing/2014/main" id="{260691A6-195D-4316-AB1A-609242EF281E}"/>
              </a:ext>
            </a:extLst>
          </p:cNvPr>
          <p:cNvSpPr/>
          <p:nvPr/>
        </p:nvSpPr>
        <p:spPr bwMode="auto">
          <a:xfrm>
            <a:off x="2590800" y="3043928"/>
            <a:ext cx="3810000" cy="3439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pic>
        <p:nvPicPr>
          <p:cNvPr id="68" name="Picture 67">
            <a:extLst>
              <a:ext uri="{FF2B5EF4-FFF2-40B4-BE49-F238E27FC236}">
                <a16:creationId xmlns:a16="http://schemas.microsoft.com/office/drawing/2014/main" id="{D5870968-4B3D-4542-8008-019AD8957A07}"/>
              </a:ext>
            </a:extLst>
          </p:cNvPr>
          <p:cNvPicPr>
            <a:picLocks noChangeAspect="1"/>
          </p:cNvPicPr>
          <p:nvPr/>
        </p:nvPicPr>
        <p:blipFill>
          <a:blip r:embed="rId5"/>
          <a:stretch>
            <a:fillRect/>
          </a:stretch>
        </p:blipFill>
        <p:spPr>
          <a:xfrm>
            <a:off x="3649371" y="5988228"/>
            <a:ext cx="1743075" cy="495300"/>
          </a:xfrm>
          <a:prstGeom prst="rect">
            <a:avLst/>
          </a:prstGeom>
        </p:spPr>
      </p:pic>
      <p:sp>
        <p:nvSpPr>
          <p:cNvPr id="29" name="TextBox 28">
            <a:extLst>
              <a:ext uri="{FF2B5EF4-FFF2-40B4-BE49-F238E27FC236}">
                <a16:creationId xmlns:a16="http://schemas.microsoft.com/office/drawing/2014/main" id="{CD58C55A-2DF9-4E10-870D-C7B5F5AB6B07}"/>
              </a:ext>
            </a:extLst>
          </p:cNvPr>
          <p:cNvSpPr txBox="1"/>
          <p:nvPr/>
        </p:nvSpPr>
        <p:spPr>
          <a:xfrm>
            <a:off x="5101606" y="4690533"/>
            <a:ext cx="632481" cy="338554"/>
          </a:xfrm>
          <a:prstGeom prst="rect">
            <a:avLst/>
          </a:prstGeom>
          <a:noFill/>
        </p:spPr>
        <p:txBody>
          <a:bodyPr wrap="none" rtlCol="0">
            <a:spAutoFit/>
          </a:bodyPr>
          <a:lstStyle/>
          <a:p>
            <a:r>
              <a:rPr lang="en-SG" sz="1600" b="0" dirty="0">
                <a:solidFill>
                  <a:schemeClr val="tx1"/>
                </a:solidFill>
              </a:rPr>
              <a:t>Error</a:t>
            </a:r>
          </a:p>
        </p:txBody>
      </p:sp>
      <p:sp>
        <p:nvSpPr>
          <p:cNvPr id="31" name="TextBox 30">
            <a:extLst>
              <a:ext uri="{FF2B5EF4-FFF2-40B4-BE49-F238E27FC236}">
                <a16:creationId xmlns:a16="http://schemas.microsoft.com/office/drawing/2014/main" id="{2F53EC98-0419-4A13-A335-BAE3F0342A31}"/>
              </a:ext>
            </a:extLst>
          </p:cNvPr>
          <p:cNvSpPr txBox="1"/>
          <p:nvPr/>
        </p:nvSpPr>
        <p:spPr>
          <a:xfrm>
            <a:off x="4765660" y="3503852"/>
            <a:ext cx="1272784" cy="338554"/>
          </a:xfrm>
          <a:prstGeom prst="rect">
            <a:avLst/>
          </a:prstGeom>
          <a:noFill/>
        </p:spPr>
        <p:txBody>
          <a:bodyPr wrap="none" rtlCol="0">
            <a:spAutoFit/>
          </a:bodyPr>
          <a:lstStyle/>
          <a:p>
            <a:r>
              <a:rPr lang="en-SG" sz="1600" b="0" dirty="0" err="1">
                <a:solidFill>
                  <a:schemeClr val="tx1"/>
                </a:solidFill>
              </a:rPr>
              <a:t>Activity_Log</a:t>
            </a:r>
            <a:endParaRPr lang="en-SG" sz="1600" b="0" dirty="0">
              <a:solidFill>
                <a:schemeClr val="tx1"/>
              </a:solidFill>
            </a:endParaRPr>
          </a:p>
        </p:txBody>
      </p:sp>
      <p:sp>
        <p:nvSpPr>
          <p:cNvPr id="3" name="TextBox 2">
            <a:extLst>
              <a:ext uri="{FF2B5EF4-FFF2-40B4-BE49-F238E27FC236}">
                <a16:creationId xmlns:a16="http://schemas.microsoft.com/office/drawing/2014/main" id="{3E6A4B1D-D21B-5216-C266-14E3F876F7EB}"/>
              </a:ext>
            </a:extLst>
          </p:cNvPr>
          <p:cNvSpPr txBox="1"/>
          <p:nvPr/>
        </p:nvSpPr>
        <p:spPr>
          <a:xfrm>
            <a:off x="6216912" y="2711438"/>
            <a:ext cx="1169390" cy="523220"/>
          </a:xfrm>
          <a:prstGeom prst="rect">
            <a:avLst/>
          </a:prstGeom>
          <a:noFill/>
        </p:spPr>
        <p:txBody>
          <a:bodyPr wrap="square" rtlCol="0">
            <a:spAutoFit/>
          </a:bodyPr>
          <a:lstStyle/>
          <a:p>
            <a:pPr algn="ctr"/>
            <a:r>
              <a:rPr lang="en-SG" sz="1400" b="0" dirty="0"/>
              <a:t>connect &amp; subscribe</a:t>
            </a:r>
            <a:endParaRPr lang="en-US" sz="1400" b="0" dirty="0"/>
          </a:p>
        </p:txBody>
      </p:sp>
      <p:sp>
        <p:nvSpPr>
          <p:cNvPr id="4" name="TextBox 3">
            <a:extLst>
              <a:ext uri="{FF2B5EF4-FFF2-40B4-BE49-F238E27FC236}">
                <a16:creationId xmlns:a16="http://schemas.microsoft.com/office/drawing/2014/main" id="{472B894E-FE39-1AFC-D24D-EA2244F4CCE9}"/>
              </a:ext>
            </a:extLst>
          </p:cNvPr>
          <p:cNvSpPr txBox="1"/>
          <p:nvPr/>
        </p:nvSpPr>
        <p:spPr>
          <a:xfrm>
            <a:off x="6276774" y="4910735"/>
            <a:ext cx="1169390" cy="523220"/>
          </a:xfrm>
          <a:prstGeom prst="rect">
            <a:avLst/>
          </a:prstGeom>
          <a:noFill/>
        </p:spPr>
        <p:txBody>
          <a:bodyPr wrap="square" rtlCol="0">
            <a:spAutoFit/>
          </a:bodyPr>
          <a:lstStyle/>
          <a:p>
            <a:pPr algn="ctr"/>
            <a:r>
              <a:rPr lang="en-SG" sz="1400" b="0" dirty="0"/>
              <a:t>connect &amp; subscribe</a:t>
            </a:r>
            <a:endParaRPr lang="en-US" sz="1400" b="0" dirty="0"/>
          </a:p>
        </p:txBody>
      </p:sp>
      <p:sp>
        <p:nvSpPr>
          <p:cNvPr id="6" name="TextBox 5">
            <a:extLst>
              <a:ext uri="{FF2B5EF4-FFF2-40B4-BE49-F238E27FC236}">
                <a16:creationId xmlns:a16="http://schemas.microsoft.com/office/drawing/2014/main" id="{25953941-8702-F1C9-4B6C-7446EDE18999}"/>
              </a:ext>
            </a:extLst>
          </p:cNvPr>
          <p:cNvSpPr txBox="1"/>
          <p:nvPr/>
        </p:nvSpPr>
        <p:spPr>
          <a:xfrm>
            <a:off x="1877663" y="3058180"/>
            <a:ext cx="1033574" cy="523220"/>
          </a:xfrm>
          <a:prstGeom prst="rect">
            <a:avLst/>
          </a:prstGeom>
          <a:noFill/>
        </p:spPr>
        <p:txBody>
          <a:bodyPr wrap="square" rtlCol="0">
            <a:spAutoFit/>
          </a:bodyPr>
          <a:lstStyle/>
          <a:p>
            <a:pPr algn="ctr"/>
            <a:r>
              <a:rPr lang="en-SG" sz="1400" b="0" dirty="0"/>
              <a:t>connect &amp; publish</a:t>
            </a:r>
            <a:endParaRPr lang="en-US" sz="1400" b="0" dirty="0"/>
          </a:p>
        </p:txBody>
      </p:sp>
      <p:sp>
        <p:nvSpPr>
          <p:cNvPr id="7" name="Flowchart: Document 6">
            <a:extLst>
              <a:ext uri="{FF2B5EF4-FFF2-40B4-BE49-F238E27FC236}">
                <a16:creationId xmlns:a16="http://schemas.microsoft.com/office/drawing/2014/main" id="{B3FECB34-080F-01C9-983E-21E44D9561AF}"/>
              </a:ext>
            </a:extLst>
          </p:cNvPr>
          <p:cNvSpPr/>
          <p:nvPr/>
        </p:nvSpPr>
        <p:spPr bwMode="auto">
          <a:xfrm>
            <a:off x="1140691" y="4063686"/>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a:t>
            </a:r>
            <a:endParaRPr kumimoji="0" lang="en-SG" sz="1400" b="1" i="0" u="none" strike="noStrike" cap="none" normalizeH="0" baseline="0" dirty="0">
              <a:ln>
                <a:noFill/>
              </a:ln>
              <a:solidFill>
                <a:srgbClr val="C69200"/>
              </a:solidFill>
              <a:effectLst/>
            </a:endParaRPr>
          </a:p>
        </p:txBody>
      </p:sp>
      <p:sp>
        <p:nvSpPr>
          <p:cNvPr id="8" name="Flowchart: Document 7">
            <a:extLst>
              <a:ext uri="{FF2B5EF4-FFF2-40B4-BE49-F238E27FC236}">
                <a16:creationId xmlns:a16="http://schemas.microsoft.com/office/drawing/2014/main" id="{1E83766E-B344-7375-8C3F-2057EB14A9CC}"/>
              </a:ext>
            </a:extLst>
          </p:cNvPr>
          <p:cNvSpPr/>
          <p:nvPr/>
        </p:nvSpPr>
        <p:spPr bwMode="auto">
          <a:xfrm>
            <a:off x="3178869" y="3526357"/>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a:t>
            </a:r>
            <a:endParaRPr kumimoji="0" lang="en-SG" sz="1400" b="1" i="0" u="none" strike="noStrike" cap="none" normalizeH="0" baseline="0" dirty="0">
              <a:ln>
                <a:noFill/>
              </a:ln>
              <a:solidFill>
                <a:srgbClr val="C69200"/>
              </a:solidFill>
              <a:effectLst/>
            </a:endParaRPr>
          </a:p>
        </p:txBody>
      </p:sp>
    </p:spTree>
    <p:extLst>
      <p:ext uri="{BB962C8B-B14F-4D97-AF65-F5344CB8AC3E}">
        <p14:creationId xmlns:p14="http://schemas.microsoft.com/office/powerpoint/2010/main" val="378127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3.88889E-6 3.7037E-7 L 0.22292 -0.07824 " pathEditMode="relative" rAng="0" ptsTypes="AA">
                                      <p:cBhvr>
                                        <p:cTn id="9" dur="2000" fill="hold"/>
                                        <p:tgtEl>
                                          <p:spTgt spid="7"/>
                                        </p:tgtEl>
                                        <p:attrNameLst>
                                          <p:attrName>ppt_x</p:attrName>
                                          <p:attrName>ppt_y</p:attrName>
                                        </p:attrNameLst>
                                      </p:cBhvr>
                                      <p:rCtr x="10417" y="-4676"/>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5.55556E-7 1.11111E-6 L 0.44965 0.20509 " pathEditMode="relative" rAng="0" ptsTypes="AA">
                                      <p:cBhvr>
                                        <p:cTn id="15" dur="2000" fill="hold"/>
                                        <p:tgtEl>
                                          <p:spTgt spid="8"/>
                                        </p:tgtEl>
                                        <p:attrNameLst>
                                          <p:attrName>ppt_x</p:attrName>
                                          <p:attrName>ppt_y</p:attrName>
                                        </p:attrNameLst>
                                      </p:cBhvr>
                                      <p:rCtr x="22483" y="10255"/>
                                    </p:animMotion>
                                  </p:childTnLst>
                                </p:cTn>
                              </p:par>
                              <p:par>
                                <p:cTn id="16" presetID="42" presetClass="path" presetSubtype="0" accel="50000" decel="50000" fill="hold" grpId="2" nodeType="withEffect">
                                  <p:stCondLst>
                                    <p:cond delay="0"/>
                                  </p:stCondLst>
                                  <p:childTnLst>
                                    <p:animMotion origin="layout" path="M 0.22292 -0.07824 L 0.66268 -0.15926 " pathEditMode="relative" rAng="0" ptsTypes="AA">
                                      <p:cBhvr>
                                        <p:cTn id="17" dur="2000" fill="hold"/>
                                        <p:tgtEl>
                                          <p:spTgt spid="7"/>
                                        </p:tgtEl>
                                        <p:attrNameLst>
                                          <p:attrName>ppt_x</p:attrName>
                                          <p:attrName>ppt_y</p:attrName>
                                        </p:attrNameLst>
                                      </p:cBhvr>
                                      <p:rCtr x="21979"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000" dirty="0"/>
              <a:t>Implementation: AMQP with </a:t>
            </a:r>
            <a:r>
              <a:rPr lang="en-SG" sz="2000" dirty="0">
                <a:solidFill>
                  <a:srgbClr val="0000CC"/>
                </a:solidFill>
              </a:rPr>
              <a:t>Topic</a:t>
            </a:r>
            <a:r>
              <a:rPr lang="en-SG" sz="2000" dirty="0"/>
              <a:t> Exchange</a:t>
            </a:r>
          </a:p>
        </p:txBody>
      </p:sp>
      <p:sp>
        <p:nvSpPr>
          <p:cNvPr id="5" name="Rectangle 4">
            <a:extLst>
              <a:ext uri="{FF2B5EF4-FFF2-40B4-BE49-F238E27FC236}">
                <a16:creationId xmlns:a16="http://schemas.microsoft.com/office/drawing/2014/main" id="{F2F56E41-B57B-DC41-8D3D-10C37CAE0DF0}"/>
              </a:ext>
            </a:extLst>
          </p:cNvPr>
          <p:cNvSpPr/>
          <p:nvPr/>
        </p:nvSpPr>
        <p:spPr bwMode="auto">
          <a:xfrm>
            <a:off x="294704" y="3263752"/>
            <a:ext cx="1002780" cy="7703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a:solidFill>
                  <a:schemeClr val="tx1"/>
                </a:solidFill>
              </a:rPr>
              <a:t>Place an Order</a:t>
            </a:r>
            <a:endParaRPr lang="en-SG" sz="1600" dirty="0">
              <a:solidFill>
                <a:schemeClr val="tx1"/>
              </a:solidFill>
            </a:endParaRPr>
          </a:p>
        </p:txBody>
      </p:sp>
      <p:cxnSp>
        <p:nvCxnSpPr>
          <p:cNvPr id="13" name="Straight Connector 12">
            <a:extLst>
              <a:ext uri="{FF2B5EF4-FFF2-40B4-BE49-F238E27FC236}">
                <a16:creationId xmlns:a16="http://schemas.microsoft.com/office/drawing/2014/main" id="{BD716EFE-E63F-7943-AF4A-9383D51FC123}"/>
              </a:ext>
            </a:extLst>
          </p:cNvPr>
          <p:cNvCxnSpPr>
            <a:cxnSpLocks/>
            <a:stCxn id="26" idx="1"/>
            <a:endCxn id="40" idx="3"/>
          </p:cNvCxnSpPr>
          <p:nvPr/>
        </p:nvCxnSpPr>
        <p:spPr bwMode="auto">
          <a:xfrm flipH="1">
            <a:off x="1966125" y="3626238"/>
            <a:ext cx="1086346" cy="22665"/>
          </a:xfrm>
          <a:prstGeom prst="line">
            <a:avLst/>
          </a:prstGeom>
          <a:noFill/>
          <a:ln w="9525" cap="flat" cmpd="sng" algn="ctr">
            <a:solidFill>
              <a:schemeClr val="tx1"/>
            </a:solidFill>
            <a:prstDash val="dash"/>
            <a:round/>
            <a:headEnd type="triangle" w="med" len="med"/>
            <a:tailEnd type="none" w="med" len="med"/>
          </a:ln>
          <a:effectLst/>
        </p:spPr>
      </p:cxnSp>
      <p:sp>
        <p:nvSpPr>
          <p:cNvPr id="16" name="Rectangle 15">
            <a:extLst>
              <a:ext uri="{FF2B5EF4-FFF2-40B4-BE49-F238E27FC236}">
                <a16:creationId xmlns:a16="http://schemas.microsoft.com/office/drawing/2014/main" id="{D89ABF8C-503D-A84F-9C36-05618E022CF5}"/>
              </a:ext>
            </a:extLst>
          </p:cNvPr>
          <p:cNvSpPr/>
          <p:nvPr/>
        </p:nvSpPr>
        <p:spPr bwMode="auto">
          <a:xfrm>
            <a:off x="7348134" y="33739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Activity</a:t>
            </a:r>
          </a:p>
          <a:p>
            <a:pPr algn="ctr"/>
            <a:r>
              <a:rPr lang="en-US" sz="1600" b="0" dirty="0">
                <a:solidFill>
                  <a:schemeClr val="tx1"/>
                </a:solidFill>
              </a:rPr>
              <a:t>Log</a:t>
            </a:r>
            <a:endParaRPr lang="en-SG" sz="1600" b="0" dirty="0">
              <a:solidFill>
                <a:schemeClr val="tx1"/>
              </a:solidFill>
            </a:endParaRPr>
          </a:p>
        </p:txBody>
      </p:sp>
      <p:sp>
        <p:nvSpPr>
          <p:cNvPr id="17" name="Rectangle 16">
            <a:extLst>
              <a:ext uri="{FF2B5EF4-FFF2-40B4-BE49-F238E27FC236}">
                <a16:creationId xmlns:a16="http://schemas.microsoft.com/office/drawing/2014/main" id="{A7C6E035-EFF3-024B-BEC6-F3AFCA7C144B}"/>
              </a:ext>
            </a:extLst>
          </p:cNvPr>
          <p:cNvSpPr/>
          <p:nvPr/>
        </p:nvSpPr>
        <p:spPr bwMode="auto">
          <a:xfrm>
            <a:off x="7358265" y="5181279"/>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chemeClr val="tx1"/>
                </a:solidFill>
              </a:rPr>
              <a:t>Error</a:t>
            </a:r>
            <a:endParaRPr kumimoji="0" lang="en-SG" sz="1600" b="0" i="0" u="none" strike="noStrike" cap="none" normalizeH="0" baseline="0" dirty="0">
              <a:ln>
                <a:noFill/>
              </a:ln>
              <a:solidFill>
                <a:schemeClr val="tx1"/>
              </a:solidFill>
              <a:effectLst/>
              <a:latin typeface="Tahoma" pitchFamily="34" charset="0"/>
            </a:endParaRPr>
          </a:p>
        </p:txBody>
      </p:sp>
      <p:sp>
        <p:nvSpPr>
          <p:cNvPr id="32" name="TextBox 31"/>
          <p:cNvSpPr txBox="1"/>
          <p:nvPr/>
        </p:nvSpPr>
        <p:spPr>
          <a:xfrm>
            <a:off x="7174719" y="3983530"/>
            <a:ext cx="1638190" cy="338554"/>
          </a:xfrm>
          <a:prstGeom prst="rect">
            <a:avLst/>
          </a:prstGeom>
          <a:noFill/>
        </p:spPr>
        <p:txBody>
          <a:bodyPr wrap="square" rtlCol="0">
            <a:spAutoFit/>
          </a:bodyPr>
          <a:lstStyle/>
          <a:p>
            <a:pPr algn="ctr"/>
            <a:r>
              <a:rPr lang="en-SG" sz="1600" b="0" dirty="0">
                <a:solidFill>
                  <a:schemeClr val="tx1"/>
                </a:solidFill>
              </a:rPr>
              <a:t>Receiver</a:t>
            </a:r>
          </a:p>
        </p:txBody>
      </p:sp>
      <p:sp>
        <p:nvSpPr>
          <p:cNvPr id="33" name="TextBox 32"/>
          <p:cNvSpPr txBox="1"/>
          <p:nvPr/>
        </p:nvSpPr>
        <p:spPr>
          <a:xfrm>
            <a:off x="7174391" y="5772509"/>
            <a:ext cx="1638190" cy="338554"/>
          </a:xfrm>
          <a:prstGeom prst="rect">
            <a:avLst/>
          </a:prstGeom>
          <a:noFill/>
        </p:spPr>
        <p:txBody>
          <a:bodyPr wrap="square" rtlCol="0">
            <a:spAutoFit/>
          </a:bodyPr>
          <a:lstStyle/>
          <a:p>
            <a:pPr algn="ctr"/>
            <a:r>
              <a:rPr lang="en-SG" sz="1600" b="0" dirty="0">
                <a:solidFill>
                  <a:schemeClr val="tx1"/>
                </a:solidFill>
              </a:rPr>
              <a:t>Receiver</a:t>
            </a:r>
          </a:p>
        </p:txBody>
      </p:sp>
      <p:sp>
        <p:nvSpPr>
          <p:cNvPr id="27" name="Rectangle 26"/>
          <p:cNvSpPr/>
          <p:nvPr/>
        </p:nvSpPr>
        <p:spPr bwMode="auto">
          <a:xfrm>
            <a:off x="7345912" y="2960904"/>
            <a:ext cx="1209242"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28" name="Rectangle 27"/>
          <p:cNvSpPr/>
          <p:nvPr/>
        </p:nvSpPr>
        <p:spPr bwMode="auto">
          <a:xfrm>
            <a:off x="7363244" y="4764435"/>
            <a:ext cx="1209242"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40" name="Rectangle 39"/>
          <p:cNvSpPr/>
          <p:nvPr/>
        </p:nvSpPr>
        <p:spPr bwMode="auto">
          <a:xfrm>
            <a:off x="1287526" y="3263753"/>
            <a:ext cx="678599" cy="770299"/>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a:ln>
                  <a:noFill/>
                </a:ln>
                <a:solidFill>
                  <a:schemeClr val="tx1"/>
                </a:solidFill>
                <a:effectLst/>
                <a:latin typeface="Tahoma" pitchFamily="34" charset="0"/>
              </a:rPr>
              <a:t>AMQP </a:t>
            </a:r>
            <a:r>
              <a:rPr kumimoji="0" lang="en-SG" sz="1400" b="0" i="0" u="none" strike="noStrike" cap="none" normalizeH="0" dirty="0">
                <a:ln>
                  <a:noFill/>
                </a:ln>
                <a:solidFill>
                  <a:schemeClr val="tx1"/>
                </a:solidFill>
                <a:effectLst/>
                <a:latin typeface="Tahoma" pitchFamily="34" charset="0"/>
              </a:rPr>
              <a:t>Code</a:t>
            </a:r>
            <a:endParaRPr kumimoji="0" lang="en-SG" sz="1400" b="0" i="0" u="none" strike="noStrike" cap="none" normalizeH="0" baseline="0" dirty="0">
              <a:ln>
                <a:noFill/>
              </a:ln>
              <a:solidFill>
                <a:schemeClr val="tx1"/>
              </a:solidFill>
              <a:effectLst/>
              <a:latin typeface="Tahoma" pitchFamily="34" charset="0"/>
            </a:endParaRPr>
          </a:p>
        </p:txBody>
      </p:sp>
      <p:sp>
        <p:nvSpPr>
          <p:cNvPr id="36" name="TextBox 35"/>
          <p:cNvSpPr txBox="1"/>
          <p:nvPr/>
        </p:nvSpPr>
        <p:spPr>
          <a:xfrm>
            <a:off x="4152999" y="3854838"/>
            <a:ext cx="799193" cy="338554"/>
          </a:xfrm>
          <a:prstGeom prst="rect">
            <a:avLst/>
          </a:prstGeom>
          <a:noFill/>
        </p:spPr>
        <p:txBody>
          <a:bodyPr wrap="none" rtlCol="0">
            <a:spAutoFit/>
          </a:bodyPr>
          <a:lstStyle/>
          <a:p>
            <a:r>
              <a:rPr lang="en-SG" sz="1600" b="0" dirty="0"/>
              <a:t>*.error</a:t>
            </a:r>
          </a:p>
        </p:txBody>
      </p:sp>
      <p:sp>
        <p:nvSpPr>
          <p:cNvPr id="42" name="TextBox 41"/>
          <p:cNvSpPr txBox="1"/>
          <p:nvPr/>
        </p:nvSpPr>
        <p:spPr>
          <a:xfrm>
            <a:off x="4093862" y="3177748"/>
            <a:ext cx="333746" cy="338554"/>
          </a:xfrm>
          <a:prstGeom prst="rect">
            <a:avLst/>
          </a:prstGeom>
          <a:noFill/>
        </p:spPr>
        <p:txBody>
          <a:bodyPr wrap="none" rtlCol="0">
            <a:spAutoFit/>
          </a:bodyPr>
          <a:lstStyle/>
          <a:p>
            <a:r>
              <a:rPr lang="en-SG" sz="1600" b="0" dirty="0"/>
              <a:t>#</a:t>
            </a:r>
          </a:p>
        </p:txBody>
      </p:sp>
      <p:cxnSp>
        <p:nvCxnSpPr>
          <p:cNvPr id="66" name="Straight Arrow Connector 65"/>
          <p:cNvCxnSpPr>
            <a:cxnSpLocks/>
            <a:stCxn id="26" idx="3"/>
            <a:endCxn id="34" idx="1"/>
          </p:cNvCxnSpPr>
          <p:nvPr/>
        </p:nvCxnSpPr>
        <p:spPr bwMode="auto">
          <a:xfrm flipV="1">
            <a:off x="3662071" y="3373930"/>
            <a:ext cx="1258759" cy="252308"/>
          </a:xfrm>
          <a:prstGeom prst="straightConnector1">
            <a:avLst/>
          </a:prstGeom>
          <a:noFill/>
          <a:ln w="9525" cap="flat" cmpd="sng" algn="ctr">
            <a:solidFill>
              <a:schemeClr val="tx1"/>
            </a:solidFill>
            <a:prstDash val="solid"/>
            <a:round/>
            <a:headEnd type="none" w="med" len="med"/>
            <a:tailEnd type="none" w="med" len="med"/>
          </a:ln>
          <a:effectLst/>
        </p:spPr>
      </p:cxnSp>
      <p:cxnSp>
        <p:nvCxnSpPr>
          <p:cNvPr id="77" name="Straight Arrow Connector 76"/>
          <p:cNvCxnSpPr>
            <a:cxnSpLocks/>
            <a:endCxn id="50" idx="1"/>
          </p:cNvCxnSpPr>
          <p:nvPr/>
        </p:nvCxnSpPr>
        <p:spPr bwMode="auto">
          <a:xfrm>
            <a:off x="3375052" y="3664003"/>
            <a:ext cx="1545778" cy="892751"/>
          </a:xfrm>
          <a:prstGeom prst="straightConnector1">
            <a:avLst/>
          </a:prstGeom>
          <a:noFill/>
          <a:ln w="9525" cap="flat" cmpd="sng" algn="ctr">
            <a:solidFill>
              <a:schemeClr val="tx1"/>
            </a:solidFill>
            <a:prstDash val="solid"/>
            <a:round/>
            <a:headEnd type="none" w="med" len="med"/>
            <a:tailEnd type="none" w="med" len="med"/>
          </a:ln>
          <a:effectLst/>
        </p:spPr>
      </p:cxnSp>
      <p:pic>
        <p:nvPicPr>
          <p:cNvPr id="34" name="Picture 4" descr="https://www.rabbitmq.com/img/tutorials/queue.png"/>
          <p:cNvPicPr>
            <a:picLocks noChangeAspect="1" noChangeArrowheads="1"/>
          </p:cNvPicPr>
          <p:nvPr/>
        </p:nvPicPr>
        <p:blipFill rotWithShape="1">
          <a:blip r:embed="rId3">
            <a:extLst>
              <a:ext uri="{28A0092B-C50C-407E-A947-70E740481C1C}">
                <a14:useLocalDpi xmlns:a14="http://schemas.microsoft.com/office/drawing/2010/main" val="0"/>
              </a:ext>
            </a:extLst>
          </a:blip>
          <a:srcRect l="12634" t="41296" r="12663" b="16082"/>
          <a:stretch/>
        </p:blipFill>
        <p:spPr bwMode="auto">
          <a:xfrm>
            <a:off x="4920830" y="3189216"/>
            <a:ext cx="925007" cy="3694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s://www.rabbitmq.com/img/tutorials/exchanges.png"/>
          <p:cNvPicPr>
            <a:picLocks noChangeAspect="1" noChangeArrowheads="1"/>
          </p:cNvPicPr>
          <p:nvPr/>
        </p:nvPicPr>
        <p:blipFill rotWithShape="1">
          <a:blip r:embed="rId4">
            <a:extLst>
              <a:ext uri="{28A0092B-C50C-407E-A947-70E740481C1C}">
                <a14:useLocalDpi xmlns:a14="http://schemas.microsoft.com/office/drawing/2010/main" val="0"/>
              </a:ext>
            </a:extLst>
          </a:blip>
          <a:srcRect l="31325" t="28828" r="49398" b="27929"/>
          <a:stretch/>
        </p:blipFill>
        <p:spPr bwMode="auto">
          <a:xfrm>
            <a:off x="3052471" y="3397638"/>
            <a:ext cx="609600" cy="4572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304800" y="818428"/>
            <a:ext cx="8534400" cy="1323439"/>
          </a:xfrm>
          <a:prstGeom prst="rect">
            <a:avLst/>
          </a:prstGeom>
          <a:noFill/>
        </p:spPr>
        <p:txBody>
          <a:bodyPr wrap="square" rtlCol="0">
            <a:spAutoFit/>
          </a:bodyPr>
          <a:lstStyle/>
          <a:p>
            <a:pPr marL="285750" indent="-285750">
              <a:buFont typeface="Arial" panose="020B0604020202020204" pitchFamily="34" charset="0"/>
              <a:buChar char="•"/>
            </a:pPr>
            <a:r>
              <a:rPr lang="en-SG" sz="1600" b="0" dirty="0">
                <a:solidFill>
                  <a:schemeClr val="tx1"/>
                </a:solidFill>
              </a:rPr>
              <a:t>The </a:t>
            </a:r>
            <a:r>
              <a:rPr lang="en-SG" sz="1600" dirty="0">
                <a:solidFill>
                  <a:schemeClr val="tx1"/>
                </a:solidFill>
              </a:rPr>
              <a:t>queue</a:t>
            </a:r>
            <a:r>
              <a:rPr lang="en-SG" sz="1600" b="0" dirty="0">
                <a:solidFill>
                  <a:schemeClr val="tx1"/>
                </a:solidFill>
              </a:rPr>
              <a:t>(s) are bound to a </a:t>
            </a:r>
            <a:r>
              <a:rPr lang="en-SG" sz="1600" dirty="0">
                <a:solidFill>
                  <a:srgbClr val="0000CC"/>
                </a:solidFill>
              </a:rPr>
              <a:t>topic</a:t>
            </a:r>
            <a:r>
              <a:rPr lang="en-SG" sz="1600" dirty="0">
                <a:solidFill>
                  <a:schemeClr val="tx1"/>
                </a:solidFill>
              </a:rPr>
              <a:t> exchange</a:t>
            </a:r>
            <a:r>
              <a:rPr lang="en-SG" sz="1600" b="0" dirty="0">
                <a:solidFill>
                  <a:schemeClr val="tx1"/>
                </a:solidFill>
              </a:rPr>
              <a:t> with </a:t>
            </a:r>
            <a:r>
              <a:rPr lang="en-SG" sz="1600" dirty="0">
                <a:solidFill>
                  <a:schemeClr val="tx1"/>
                </a:solidFill>
              </a:rPr>
              <a:t>binding key</a:t>
            </a:r>
            <a:r>
              <a:rPr lang="en-SG" sz="1600" b="0" dirty="0">
                <a:solidFill>
                  <a:schemeClr val="tx1"/>
                </a:solidFill>
              </a:rPr>
              <a:t>(s) or </a:t>
            </a:r>
            <a:r>
              <a:rPr lang="en-SG" sz="1600" dirty="0">
                <a:solidFill>
                  <a:schemeClr val="tx1"/>
                </a:solidFill>
              </a:rPr>
              <a:t>pattern</a:t>
            </a:r>
            <a:r>
              <a:rPr lang="en-SG" sz="1600" b="0" dirty="0">
                <a:solidFill>
                  <a:schemeClr val="tx1"/>
                </a:solidFill>
              </a:rPr>
              <a:t>(s);</a:t>
            </a:r>
          </a:p>
          <a:p>
            <a:pPr marL="285750" indent="-285750">
              <a:buFont typeface="Arial" panose="020B0604020202020204" pitchFamily="34" charset="0"/>
              <a:buChar char="•"/>
            </a:pPr>
            <a:r>
              <a:rPr lang="en-SG" sz="1600" b="0" dirty="0">
                <a:solidFill>
                  <a:schemeClr val="tx1"/>
                </a:solidFill>
              </a:rPr>
              <a:t>The </a:t>
            </a:r>
            <a:r>
              <a:rPr lang="en-SG" sz="1600" dirty="0">
                <a:solidFill>
                  <a:schemeClr val="tx1"/>
                </a:solidFill>
              </a:rPr>
              <a:t>receiver</a:t>
            </a:r>
            <a:r>
              <a:rPr lang="en-SG" sz="1600" b="0" dirty="0">
                <a:solidFill>
                  <a:schemeClr val="tx1"/>
                </a:solidFill>
              </a:rPr>
              <a:t>(s) connect to the </a:t>
            </a:r>
            <a:r>
              <a:rPr lang="en-SG" sz="1600" dirty="0">
                <a:solidFill>
                  <a:schemeClr val="tx1"/>
                </a:solidFill>
              </a:rPr>
              <a:t>broker</a:t>
            </a:r>
            <a:r>
              <a:rPr lang="en-SG" sz="1600" b="0" dirty="0">
                <a:solidFill>
                  <a:schemeClr val="tx1"/>
                </a:solidFill>
              </a:rPr>
              <a:t> and wait for messages from specific </a:t>
            </a:r>
            <a:r>
              <a:rPr lang="en-SG" sz="1600" dirty="0">
                <a:solidFill>
                  <a:schemeClr val="tx1"/>
                </a:solidFill>
              </a:rPr>
              <a:t>queue</a:t>
            </a:r>
            <a:r>
              <a:rPr lang="en-SG" sz="1600" b="0" dirty="0">
                <a:solidFill>
                  <a:schemeClr val="tx1"/>
                </a:solidFill>
              </a:rPr>
              <a:t>(s); </a:t>
            </a:r>
          </a:p>
          <a:p>
            <a:pPr marL="285750" indent="-285750">
              <a:buFont typeface="Arial" panose="020B0604020202020204" pitchFamily="34" charset="0"/>
              <a:buChar char="•"/>
            </a:pPr>
            <a:r>
              <a:rPr lang="en-SG" sz="1600" b="0" dirty="0">
                <a:solidFill>
                  <a:schemeClr val="tx1"/>
                </a:solidFill>
              </a:rPr>
              <a:t>A </a:t>
            </a:r>
            <a:r>
              <a:rPr lang="en-SG" sz="1600" dirty="0">
                <a:solidFill>
                  <a:schemeClr val="tx1"/>
                </a:solidFill>
              </a:rPr>
              <a:t>message</a:t>
            </a:r>
            <a:r>
              <a:rPr lang="en-SG" sz="1600" b="0" dirty="0">
                <a:solidFill>
                  <a:schemeClr val="tx1"/>
                </a:solidFill>
              </a:rPr>
              <a:t> is routed to the </a:t>
            </a:r>
            <a:r>
              <a:rPr lang="en-SG" sz="1600" dirty="0">
                <a:solidFill>
                  <a:schemeClr val="tx1"/>
                </a:solidFill>
              </a:rPr>
              <a:t>queue</a:t>
            </a:r>
            <a:r>
              <a:rPr lang="en-SG" sz="1600" b="0" dirty="0">
                <a:solidFill>
                  <a:schemeClr val="tx1"/>
                </a:solidFill>
              </a:rPr>
              <a:t>(s) whose </a:t>
            </a:r>
            <a:r>
              <a:rPr lang="en-SG" sz="1600" dirty="0">
                <a:solidFill>
                  <a:schemeClr val="tx1"/>
                </a:solidFill>
              </a:rPr>
              <a:t>binding key/pattern</a:t>
            </a:r>
            <a:r>
              <a:rPr lang="en-SG" sz="1600" b="0" dirty="0">
                <a:solidFill>
                  <a:schemeClr val="tx1"/>
                </a:solidFill>
              </a:rPr>
              <a:t> matches the </a:t>
            </a:r>
            <a:r>
              <a:rPr lang="en-SG" sz="1600" dirty="0">
                <a:solidFill>
                  <a:schemeClr val="tx1"/>
                </a:solidFill>
              </a:rPr>
              <a:t>routing key</a:t>
            </a:r>
            <a:r>
              <a:rPr lang="en-SG" sz="1600" b="0" dirty="0">
                <a:solidFill>
                  <a:schemeClr val="tx1"/>
                </a:solidFill>
              </a:rPr>
              <a:t> of the message.</a:t>
            </a:r>
          </a:p>
          <a:p>
            <a:pPr marL="285750" indent="-285750">
              <a:buFont typeface="Arial" panose="020B0604020202020204" pitchFamily="34" charset="0"/>
              <a:buChar char="•"/>
            </a:pPr>
            <a:endParaRPr lang="en-SG" sz="1600" b="0" dirty="0">
              <a:solidFill>
                <a:schemeClr val="tx1"/>
              </a:solidFill>
            </a:endParaRPr>
          </a:p>
        </p:txBody>
      </p:sp>
      <p:cxnSp>
        <p:nvCxnSpPr>
          <p:cNvPr id="49" name="Straight Arrow Connector 48">
            <a:extLst>
              <a:ext uri="{FF2B5EF4-FFF2-40B4-BE49-F238E27FC236}">
                <a16:creationId xmlns:a16="http://schemas.microsoft.com/office/drawing/2014/main" id="{AC732482-1C0F-40A4-9448-C7C83ADD618D}"/>
              </a:ext>
            </a:extLst>
          </p:cNvPr>
          <p:cNvCxnSpPr>
            <a:cxnSpLocks/>
            <a:stCxn id="34" idx="3"/>
            <a:endCxn id="27" idx="1"/>
          </p:cNvCxnSpPr>
          <p:nvPr/>
        </p:nvCxnSpPr>
        <p:spPr bwMode="auto">
          <a:xfrm flipV="1">
            <a:off x="5845837" y="3169326"/>
            <a:ext cx="1500075" cy="204604"/>
          </a:xfrm>
          <a:prstGeom prst="straightConnector1">
            <a:avLst/>
          </a:prstGeom>
          <a:noFill/>
          <a:ln w="9525" cap="flat" cmpd="sng" algn="ctr">
            <a:solidFill>
              <a:schemeClr val="tx1"/>
            </a:solidFill>
            <a:prstDash val="dash"/>
            <a:round/>
            <a:headEnd type="triangle" w="med" len="med"/>
            <a:tailEnd type="none" w="med" len="med"/>
          </a:ln>
          <a:effectLst/>
        </p:spPr>
      </p:cxnSp>
      <p:pic>
        <p:nvPicPr>
          <p:cNvPr id="50" name="Picture 4" descr="https://www.rabbitmq.com/img/tutorials/queue.png">
            <a:extLst>
              <a:ext uri="{FF2B5EF4-FFF2-40B4-BE49-F238E27FC236}">
                <a16:creationId xmlns:a16="http://schemas.microsoft.com/office/drawing/2014/main" id="{16E6BF49-7576-4823-95F3-C507A27A47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34" t="41296" r="12663" b="16082"/>
          <a:stretch/>
        </p:blipFill>
        <p:spPr bwMode="auto">
          <a:xfrm>
            <a:off x="4920830" y="4372040"/>
            <a:ext cx="925007" cy="36942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50">
            <a:extLst>
              <a:ext uri="{FF2B5EF4-FFF2-40B4-BE49-F238E27FC236}">
                <a16:creationId xmlns:a16="http://schemas.microsoft.com/office/drawing/2014/main" id="{33C47A0F-38A5-4BF2-98D3-F689F2FD3395}"/>
              </a:ext>
            </a:extLst>
          </p:cNvPr>
          <p:cNvCxnSpPr>
            <a:cxnSpLocks/>
            <a:stCxn id="50" idx="3"/>
            <a:endCxn id="28" idx="1"/>
          </p:cNvCxnSpPr>
          <p:nvPr/>
        </p:nvCxnSpPr>
        <p:spPr bwMode="auto">
          <a:xfrm>
            <a:off x="5845837" y="4556754"/>
            <a:ext cx="1517407" cy="416103"/>
          </a:xfrm>
          <a:prstGeom prst="straightConnector1">
            <a:avLst/>
          </a:prstGeom>
          <a:noFill/>
          <a:ln w="9525" cap="flat" cmpd="sng" algn="ctr">
            <a:solidFill>
              <a:schemeClr val="tx1"/>
            </a:solidFill>
            <a:prstDash val="dash"/>
            <a:round/>
            <a:headEnd type="triangle" w="med" len="med"/>
            <a:tailEnd type="none" w="med" len="med"/>
          </a:ln>
          <a:effectLst/>
        </p:spPr>
      </p:cxnSp>
      <p:sp>
        <p:nvSpPr>
          <p:cNvPr id="67" name="Rectangle 66">
            <a:extLst>
              <a:ext uri="{FF2B5EF4-FFF2-40B4-BE49-F238E27FC236}">
                <a16:creationId xmlns:a16="http://schemas.microsoft.com/office/drawing/2014/main" id="{260691A6-195D-4316-AB1A-609242EF281E}"/>
              </a:ext>
            </a:extLst>
          </p:cNvPr>
          <p:cNvSpPr/>
          <p:nvPr/>
        </p:nvSpPr>
        <p:spPr bwMode="auto">
          <a:xfrm>
            <a:off x="2590800" y="3043928"/>
            <a:ext cx="3810000" cy="3439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pic>
        <p:nvPicPr>
          <p:cNvPr id="68" name="Picture 67">
            <a:extLst>
              <a:ext uri="{FF2B5EF4-FFF2-40B4-BE49-F238E27FC236}">
                <a16:creationId xmlns:a16="http://schemas.microsoft.com/office/drawing/2014/main" id="{D5870968-4B3D-4542-8008-019AD8957A07}"/>
              </a:ext>
            </a:extLst>
          </p:cNvPr>
          <p:cNvPicPr>
            <a:picLocks noChangeAspect="1"/>
          </p:cNvPicPr>
          <p:nvPr/>
        </p:nvPicPr>
        <p:blipFill>
          <a:blip r:embed="rId5"/>
          <a:stretch>
            <a:fillRect/>
          </a:stretch>
        </p:blipFill>
        <p:spPr>
          <a:xfrm>
            <a:off x="3649371" y="5988228"/>
            <a:ext cx="1743075" cy="495300"/>
          </a:xfrm>
          <a:prstGeom prst="rect">
            <a:avLst/>
          </a:prstGeom>
        </p:spPr>
      </p:pic>
      <p:sp>
        <p:nvSpPr>
          <p:cNvPr id="29" name="TextBox 28">
            <a:extLst>
              <a:ext uri="{FF2B5EF4-FFF2-40B4-BE49-F238E27FC236}">
                <a16:creationId xmlns:a16="http://schemas.microsoft.com/office/drawing/2014/main" id="{2A68CC1A-8DA9-4ECE-89C9-26FD46B0FE6C}"/>
              </a:ext>
            </a:extLst>
          </p:cNvPr>
          <p:cNvSpPr txBox="1"/>
          <p:nvPr/>
        </p:nvSpPr>
        <p:spPr>
          <a:xfrm>
            <a:off x="5101606" y="4690533"/>
            <a:ext cx="632481" cy="338554"/>
          </a:xfrm>
          <a:prstGeom prst="rect">
            <a:avLst/>
          </a:prstGeom>
          <a:noFill/>
        </p:spPr>
        <p:txBody>
          <a:bodyPr wrap="none" rtlCol="0">
            <a:spAutoFit/>
          </a:bodyPr>
          <a:lstStyle/>
          <a:p>
            <a:r>
              <a:rPr lang="en-SG" sz="1600" b="0" dirty="0">
                <a:solidFill>
                  <a:schemeClr val="tx1"/>
                </a:solidFill>
              </a:rPr>
              <a:t>Error</a:t>
            </a:r>
          </a:p>
        </p:txBody>
      </p:sp>
      <p:sp>
        <p:nvSpPr>
          <p:cNvPr id="31" name="TextBox 30">
            <a:extLst>
              <a:ext uri="{FF2B5EF4-FFF2-40B4-BE49-F238E27FC236}">
                <a16:creationId xmlns:a16="http://schemas.microsoft.com/office/drawing/2014/main" id="{007BBE0E-F89B-4590-8C13-87512AE17705}"/>
              </a:ext>
            </a:extLst>
          </p:cNvPr>
          <p:cNvSpPr txBox="1"/>
          <p:nvPr/>
        </p:nvSpPr>
        <p:spPr>
          <a:xfrm>
            <a:off x="4765660" y="3503852"/>
            <a:ext cx="1272784" cy="338554"/>
          </a:xfrm>
          <a:prstGeom prst="rect">
            <a:avLst/>
          </a:prstGeom>
          <a:noFill/>
        </p:spPr>
        <p:txBody>
          <a:bodyPr wrap="none" rtlCol="0">
            <a:spAutoFit/>
          </a:bodyPr>
          <a:lstStyle/>
          <a:p>
            <a:r>
              <a:rPr lang="en-SG" sz="1600" b="0" dirty="0" err="1">
                <a:solidFill>
                  <a:schemeClr val="tx1"/>
                </a:solidFill>
              </a:rPr>
              <a:t>Activity_Log</a:t>
            </a:r>
            <a:endParaRPr lang="en-SG" sz="1600" b="0" dirty="0">
              <a:solidFill>
                <a:schemeClr val="tx1"/>
              </a:solidFill>
            </a:endParaRPr>
          </a:p>
        </p:txBody>
      </p:sp>
      <p:sp>
        <p:nvSpPr>
          <p:cNvPr id="3" name="TextBox 2">
            <a:extLst>
              <a:ext uri="{FF2B5EF4-FFF2-40B4-BE49-F238E27FC236}">
                <a16:creationId xmlns:a16="http://schemas.microsoft.com/office/drawing/2014/main" id="{EF9A1483-CB9D-9CFF-5582-3928B6FD3BE2}"/>
              </a:ext>
            </a:extLst>
          </p:cNvPr>
          <p:cNvSpPr txBox="1"/>
          <p:nvPr/>
        </p:nvSpPr>
        <p:spPr>
          <a:xfrm>
            <a:off x="6216912" y="2711438"/>
            <a:ext cx="1169390" cy="523220"/>
          </a:xfrm>
          <a:prstGeom prst="rect">
            <a:avLst/>
          </a:prstGeom>
          <a:noFill/>
        </p:spPr>
        <p:txBody>
          <a:bodyPr wrap="square" rtlCol="0">
            <a:spAutoFit/>
          </a:bodyPr>
          <a:lstStyle/>
          <a:p>
            <a:pPr algn="ctr"/>
            <a:r>
              <a:rPr lang="en-SG" sz="1400" b="0" dirty="0"/>
              <a:t>connect &amp; subscribe</a:t>
            </a:r>
            <a:endParaRPr lang="en-US" sz="1400" b="0" dirty="0"/>
          </a:p>
        </p:txBody>
      </p:sp>
      <p:sp>
        <p:nvSpPr>
          <p:cNvPr id="4" name="TextBox 3">
            <a:extLst>
              <a:ext uri="{FF2B5EF4-FFF2-40B4-BE49-F238E27FC236}">
                <a16:creationId xmlns:a16="http://schemas.microsoft.com/office/drawing/2014/main" id="{C61FA8C4-8476-B2EA-2C3E-611E6EA677FF}"/>
              </a:ext>
            </a:extLst>
          </p:cNvPr>
          <p:cNvSpPr txBox="1"/>
          <p:nvPr/>
        </p:nvSpPr>
        <p:spPr>
          <a:xfrm>
            <a:off x="6276774" y="4910735"/>
            <a:ext cx="1169390" cy="523220"/>
          </a:xfrm>
          <a:prstGeom prst="rect">
            <a:avLst/>
          </a:prstGeom>
          <a:noFill/>
        </p:spPr>
        <p:txBody>
          <a:bodyPr wrap="square" rtlCol="0">
            <a:spAutoFit/>
          </a:bodyPr>
          <a:lstStyle/>
          <a:p>
            <a:pPr algn="ctr"/>
            <a:r>
              <a:rPr lang="en-SG" sz="1400" b="0" dirty="0"/>
              <a:t>connect &amp; subscribe</a:t>
            </a:r>
            <a:endParaRPr lang="en-US" sz="1400" b="0" dirty="0"/>
          </a:p>
        </p:txBody>
      </p:sp>
      <p:sp>
        <p:nvSpPr>
          <p:cNvPr id="6" name="TextBox 5">
            <a:extLst>
              <a:ext uri="{FF2B5EF4-FFF2-40B4-BE49-F238E27FC236}">
                <a16:creationId xmlns:a16="http://schemas.microsoft.com/office/drawing/2014/main" id="{340CCBE8-6138-9AF4-678F-C459E9B57B3C}"/>
              </a:ext>
            </a:extLst>
          </p:cNvPr>
          <p:cNvSpPr txBox="1"/>
          <p:nvPr/>
        </p:nvSpPr>
        <p:spPr>
          <a:xfrm>
            <a:off x="1877663" y="3058180"/>
            <a:ext cx="1033574" cy="523220"/>
          </a:xfrm>
          <a:prstGeom prst="rect">
            <a:avLst/>
          </a:prstGeom>
          <a:noFill/>
        </p:spPr>
        <p:txBody>
          <a:bodyPr wrap="square" rtlCol="0">
            <a:spAutoFit/>
          </a:bodyPr>
          <a:lstStyle/>
          <a:p>
            <a:pPr algn="ctr"/>
            <a:r>
              <a:rPr lang="en-SG" sz="1400" b="0" dirty="0"/>
              <a:t>connect &amp; publish</a:t>
            </a:r>
            <a:endParaRPr lang="en-US" sz="1400" b="0" dirty="0"/>
          </a:p>
        </p:txBody>
      </p:sp>
      <p:sp>
        <p:nvSpPr>
          <p:cNvPr id="11" name="TextBox 10">
            <a:extLst>
              <a:ext uri="{FF2B5EF4-FFF2-40B4-BE49-F238E27FC236}">
                <a16:creationId xmlns:a16="http://schemas.microsoft.com/office/drawing/2014/main" id="{DD6E24EF-5149-DE49-C0E3-87A7805D38B3}"/>
              </a:ext>
            </a:extLst>
          </p:cNvPr>
          <p:cNvSpPr txBox="1"/>
          <p:nvPr/>
        </p:nvSpPr>
        <p:spPr>
          <a:xfrm>
            <a:off x="294705" y="4048761"/>
            <a:ext cx="1671420" cy="307777"/>
          </a:xfrm>
          <a:prstGeom prst="rect">
            <a:avLst/>
          </a:prstGeom>
          <a:noFill/>
        </p:spPr>
        <p:txBody>
          <a:bodyPr wrap="square" rtlCol="0">
            <a:spAutoFit/>
          </a:bodyPr>
          <a:lstStyle/>
          <a:p>
            <a:pPr algn="ctr"/>
            <a:r>
              <a:rPr lang="en-SG" sz="1400" b="0" dirty="0">
                <a:solidFill>
                  <a:schemeClr val="tx1"/>
                </a:solidFill>
              </a:rPr>
              <a:t>Sender</a:t>
            </a:r>
          </a:p>
        </p:txBody>
      </p:sp>
      <p:sp>
        <p:nvSpPr>
          <p:cNvPr id="12" name="Flowchart: Document 11">
            <a:extLst>
              <a:ext uri="{FF2B5EF4-FFF2-40B4-BE49-F238E27FC236}">
                <a16:creationId xmlns:a16="http://schemas.microsoft.com/office/drawing/2014/main" id="{E9075517-C76B-CDD3-352F-06C64D863EC0}"/>
              </a:ext>
            </a:extLst>
          </p:cNvPr>
          <p:cNvSpPr/>
          <p:nvPr/>
        </p:nvSpPr>
        <p:spPr bwMode="auto">
          <a:xfrm>
            <a:off x="211138" y="3981531"/>
            <a:ext cx="2296742"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1</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="order.info"</a:t>
            </a:r>
            <a:endParaRPr kumimoji="0" lang="en-SG" sz="1400" b="0" i="0" u="none" strike="noStrike" cap="none" normalizeH="0" baseline="0" dirty="0">
              <a:ln>
                <a:noFill/>
              </a:ln>
              <a:solidFill>
                <a:srgbClr val="C69200"/>
              </a:solidFill>
              <a:effectLst/>
            </a:endParaRPr>
          </a:p>
        </p:txBody>
      </p:sp>
      <p:sp>
        <p:nvSpPr>
          <p:cNvPr id="14" name="Flowchart: Document 13">
            <a:extLst>
              <a:ext uri="{FF2B5EF4-FFF2-40B4-BE49-F238E27FC236}">
                <a16:creationId xmlns:a16="http://schemas.microsoft.com/office/drawing/2014/main" id="{6BA36FA7-5841-9096-4781-614B39BFC6B1}"/>
              </a:ext>
            </a:extLst>
          </p:cNvPr>
          <p:cNvSpPr/>
          <p:nvPr/>
        </p:nvSpPr>
        <p:spPr bwMode="auto">
          <a:xfrm>
            <a:off x="273358" y="4030134"/>
            <a:ext cx="2296742"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2</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a:t>
            </a:r>
            <a:r>
              <a:rPr lang="en-SG" sz="1400" b="0" dirty="0" err="1">
                <a:solidFill>
                  <a:srgbClr val="C69200"/>
                </a:solidFill>
              </a:rPr>
              <a:t>order.error</a:t>
            </a:r>
            <a:r>
              <a:rPr lang="en-SG" sz="1400" b="0" dirty="0">
                <a:solidFill>
                  <a:srgbClr val="C69200"/>
                </a:solidFill>
              </a:rPr>
              <a:t>"</a:t>
            </a:r>
            <a:endParaRPr kumimoji="0" lang="en-SG" sz="1400" b="0" i="0" u="none" strike="noStrike" cap="none" normalizeH="0" baseline="0" dirty="0">
              <a:ln>
                <a:noFill/>
              </a:ln>
              <a:solidFill>
                <a:srgbClr val="C69200"/>
              </a:solidFill>
              <a:effectLst/>
            </a:endParaRPr>
          </a:p>
        </p:txBody>
      </p:sp>
      <p:sp>
        <p:nvSpPr>
          <p:cNvPr id="15" name="Flowchart: Document 14">
            <a:extLst>
              <a:ext uri="{FF2B5EF4-FFF2-40B4-BE49-F238E27FC236}">
                <a16:creationId xmlns:a16="http://schemas.microsoft.com/office/drawing/2014/main" id="{03E4D7BA-9FC7-1D89-0CF5-7621C1728A25}"/>
              </a:ext>
            </a:extLst>
          </p:cNvPr>
          <p:cNvSpPr/>
          <p:nvPr/>
        </p:nvSpPr>
        <p:spPr bwMode="auto">
          <a:xfrm>
            <a:off x="175158" y="4117365"/>
            <a:ext cx="2493900"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3</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a:t>
            </a:r>
            <a:r>
              <a:rPr lang="en-SG" sz="1400" b="0" dirty="0" err="1">
                <a:solidFill>
                  <a:srgbClr val="C69200"/>
                </a:solidFill>
              </a:rPr>
              <a:t>shipping.error</a:t>
            </a:r>
            <a:r>
              <a:rPr lang="en-SG" sz="1400" b="0" dirty="0">
                <a:solidFill>
                  <a:srgbClr val="C69200"/>
                </a:solidFill>
              </a:rPr>
              <a:t>"</a:t>
            </a:r>
            <a:endParaRPr kumimoji="0" lang="en-SG" sz="1400" b="0" i="0" u="none" strike="noStrike" cap="none" normalizeH="0" baseline="0" dirty="0">
              <a:ln>
                <a:noFill/>
              </a:ln>
              <a:solidFill>
                <a:srgbClr val="C69200"/>
              </a:solidFill>
              <a:effectLst/>
            </a:endParaRPr>
          </a:p>
        </p:txBody>
      </p:sp>
      <p:sp>
        <p:nvSpPr>
          <p:cNvPr id="19" name="Flowchart: Document 18">
            <a:extLst>
              <a:ext uri="{FF2B5EF4-FFF2-40B4-BE49-F238E27FC236}">
                <a16:creationId xmlns:a16="http://schemas.microsoft.com/office/drawing/2014/main" id="{16221530-9A37-2B2F-7219-6AD2A4B52C9B}"/>
              </a:ext>
            </a:extLst>
          </p:cNvPr>
          <p:cNvSpPr/>
          <p:nvPr/>
        </p:nvSpPr>
        <p:spPr bwMode="auto">
          <a:xfrm>
            <a:off x="2572741" y="3429000"/>
            <a:ext cx="2296742"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2</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a:t>
            </a:r>
            <a:r>
              <a:rPr lang="en-SG" sz="1400" b="0" dirty="0" err="1">
                <a:solidFill>
                  <a:srgbClr val="C69200"/>
                </a:solidFill>
              </a:rPr>
              <a:t>order.error</a:t>
            </a:r>
            <a:r>
              <a:rPr lang="en-SG" sz="1400" b="0" dirty="0">
                <a:solidFill>
                  <a:srgbClr val="C69200"/>
                </a:solidFill>
              </a:rPr>
              <a:t>"</a:t>
            </a:r>
            <a:endParaRPr kumimoji="0" lang="en-SG" sz="1400" b="0" i="0" u="none" strike="noStrike" cap="none" normalizeH="0" baseline="0" dirty="0">
              <a:ln>
                <a:noFill/>
              </a:ln>
              <a:solidFill>
                <a:srgbClr val="C69200"/>
              </a:solidFill>
              <a:effectLst/>
            </a:endParaRPr>
          </a:p>
        </p:txBody>
      </p:sp>
      <p:sp>
        <p:nvSpPr>
          <p:cNvPr id="20" name="Flowchart: Document 19">
            <a:extLst>
              <a:ext uri="{FF2B5EF4-FFF2-40B4-BE49-F238E27FC236}">
                <a16:creationId xmlns:a16="http://schemas.microsoft.com/office/drawing/2014/main" id="{88843D7D-AC0E-C666-31F7-56B8B33E5779}"/>
              </a:ext>
            </a:extLst>
          </p:cNvPr>
          <p:cNvSpPr/>
          <p:nvPr/>
        </p:nvSpPr>
        <p:spPr bwMode="auto">
          <a:xfrm>
            <a:off x="2567203" y="3412599"/>
            <a:ext cx="2493900"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3</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a:t>
            </a:r>
            <a:r>
              <a:rPr lang="en-SG" sz="1400" b="0" dirty="0" err="1">
                <a:solidFill>
                  <a:srgbClr val="C69200"/>
                </a:solidFill>
              </a:rPr>
              <a:t>shipping.error</a:t>
            </a:r>
            <a:r>
              <a:rPr lang="en-SG" sz="1400" b="0" dirty="0">
                <a:solidFill>
                  <a:srgbClr val="C69200"/>
                </a:solidFill>
              </a:rPr>
              <a:t>"</a:t>
            </a:r>
            <a:endParaRPr kumimoji="0" lang="en-SG" sz="1400" b="0" i="0" u="none" strike="noStrike" cap="none" normalizeH="0" baseline="0" dirty="0">
              <a:ln>
                <a:noFill/>
              </a:ln>
              <a:solidFill>
                <a:srgbClr val="C69200"/>
              </a:solidFill>
              <a:effectLst/>
            </a:endParaRPr>
          </a:p>
        </p:txBody>
      </p:sp>
    </p:spTree>
    <p:extLst>
      <p:ext uri="{BB962C8B-B14F-4D97-AF65-F5344CB8AC3E}">
        <p14:creationId xmlns:p14="http://schemas.microsoft.com/office/powerpoint/2010/main" val="392957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0243 0.0044 L -0.00243 0.0044 C 0.00174 0.00209 0.00573 -0.00046 0.01007 -0.00231 C 0.02761 -0.01088 0.03594 -0.01342 0.05504 -0.0206 C 0.0625 -0.02778 0.06892 -0.03495 0.07743 -0.03912 C 0.08316 -0.0419 0.08941 -0.04259 0.09497 -0.0456 C 0.10365 -0.05046 0.1125 -0.05509 0.11997 -0.06227 C 0.1441 -0.08518 0.1184 -0.0618 0.13368 -0.07407 C 0.13629 -0.07615 0.13854 -0.07893 0.14132 -0.08078 C 0.14358 -0.08217 0.14636 -0.08264 0.14879 -0.08403 C 0.15052 -0.08495 0.15191 -0.08657 0.15382 -0.08727 C 0.15833 -0.08935 0.16285 -0.09097 0.16754 -0.09236 C 0.17396 -0.09421 0.1875 -0.09514 0.19254 -0.0956 C 0.19462 -0.09629 0.1967 -0.09745 0.19879 -0.09745 C 0.20799 -0.09745 0.20399 -0.09629 0.21007 -0.09236 C 0.21198 -0.09097 0.21424 -0.09004 0.21632 -0.08912 C 0.22639 -0.09004 0.27205 -0.09259 0.29375 -0.09907 C 0.3382 -0.11227 0.2816 -0.09907 0.34132 -0.11412 C 0.35174 -0.11666 0.36198 -0.12037 0.37257 -0.1206 L 0.50886 -0.12407 C 0.5467 -0.12708 0.51267 -0.12453 0.56754 -0.12731 L 0.62882 -0.13055 L 0.69132 -0.12893 C 0.69601 -0.12847 0.69983 -0.12384 0.70382 -0.1206 C 0.70903 -0.11666 0.71059 -0.11574 0.71511 -0.11065 C 0.71597 -0.10972 0.71684 -0.10856 0.71754 -0.1074 L 0.71754 -0.1074 " pathEditMode="relative" ptsTypes="AAAAAAAAAAAAAAAAAAAAAAAAAAA">
                                      <p:cBhvr>
                                        <p:cTn id="10" dur="2000" fill="hold"/>
                                        <p:tgtEl>
                                          <p:spTgt spid="1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42" presetClass="path" presetSubtype="0" accel="50000" decel="50000" fill="hold" grpId="1" nodeType="afterEffect">
                                  <p:stCondLst>
                                    <p:cond delay="0"/>
                                  </p:stCondLst>
                                  <p:childTnLst>
                                    <p:animMotion origin="layout" path="M -1.94444E-6 1.48148E-6 L 0.24965 -0.08264 " pathEditMode="relative" rAng="0" ptsTypes="AA">
                                      <p:cBhvr>
                                        <p:cTn id="17" dur="2000" fill="hold"/>
                                        <p:tgtEl>
                                          <p:spTgt spid="14"/>
                                        </p:tgtEl>
                                        <p:attrNameLst>
                                          <p:attrName>ppt_x</p:attrName>
                                          <p:attrName>ppt_y</p:attrName>
                                        </p:attrNameLst>
                                      </p:cBhvr>
                                      <p:rCtr x="12483" y="-4144"/>
                                    </p:animMotion>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2000"/>
                            </p:stCondLst>
                            <p:childTnLst>
                              <p:par>
                                <p:cTn id="22" presetID="0" presetClass="path" presetSubtype="0" accel="50000" decel="50000" fill="hold" grpId="1" nodeType="afterEffect">
                                  <p:stCondLst>
                                    <p:cond delay="0"/>
                                  </p:stCondLst>
                                  <p:childTnLst>
                                    <p:animMotion origin="layout" path="M -0.00191 0.00509 L -0.00191 0.00509 C 0.03594 -0.0044 0.00157 0.00602 0.05296 -0.02014 C 0.05869 -0.02292 0.06476 -0.02431 0.07049 -0.02662 C 0.07431 -0.02824 0.07796 -0.03033 0.08178 -0.03172 C 0.08594 -0.0331 0.09011 -0.03357 0.09428 -0.03496 C 0.10105 -0.0375 0.10747 -0.04098 0.11424 -0.04329 C 0.129 -0.04861 0.16059 -0.0507 0.16928 -0.05162 C 0.18125 -0.05116 0.19341 -0.05116 0.20556 -0.05 C 0.21181 -0.04954 0.21789 -0.04746 0.22431 -0.04676 C 0.23664 -0.04514 0.26303 -0.04398 0.27292 -0.04329 C 0.27952 -0.0419 0.2908 -0.03912 0.29792 -0.03843 C 0.30504 -0.03773 0.31216 -0.03727 0.31928 -0.03681 C 0.32379 -0.03496 0.3283 -0.0331 0.33299 -0.03172 C 0.33872 -0.02986 0.3448 -0.02917 0.35053 -0.02662 C 0.35816 -0.02338 0.36094 -0.02199 0.37171 -0.01829 C 0.37622 -0.0169 0.38681 -0.01551 0.39046 -0.01505 C 0.40174 -0.00741 0.38785 -0.01621 0.40556 -0.00834 C 0.40678 -0.00787 0.40799 -0.00695 0.40921 -0.00672 C 0.41372 -0.00579 0.41841 -0.00579 0.42292 -0.0051 C 0.42553 -0.00463 0.42796 -0.00371 0.43056 -0.00348 C 0.43421 -0.00278 0.43803 -0.00232 0.44167 -0.00162 C 0.44757 0.00023 0.44514 -0.00116 0.44931 0.00162 " pathEditMode="relative" ptsTypes="AAAAAAAAAAAAAAAAAAAAAAA">
                                      <p:cBhvr>
                                        <p:cTn id="23" dur="2000" fill="hold"/>
                                        <p:tgtEl>
                                          <p:spTgt spid="19"/>
                                        </p:tgtEl>
                                        <p:attrNameLst>
                                          <p:attrName>ppt_x</p:attrName>
                                          <p:attrName>ppt_y</p:attrName>
                                        </p:attrNameLst>
                                      </p:cBhvr>
                                    </p:animMotion>
                                  </p:childTnLst>
                                </p:cTn>
                              </p:par>
                              <p:par>
                                <p:cTn id="24" presetID="42" presetClass="path" presetSubtype="0" accel="50000" decel="50000" fill="hold" grpId="2" nodeType="withEffect">
                                  <p:stCondLst>
                                    <p:cond delay="0"/>
                                  </p:stCondLst>
                                  <p:childTnLst>
                                    <p:animMotion origin="layout" path="M 0.24965 -0.08264 L 0.70382 0.15856 " pathEditMode="relative" rAng="0" ptsTypes="AA">
                                      <p:cBhvr>
                                        <p:cTn id="25" dur="2000" fill="hold"/>
                                        <p:tgtEl>
                                          <p:spTgt spid="14"/>
                                        </p:tgtEl>
                                        <p:attrNameLst>
                                          <p:attrName>ppt_x</p:attrName>
                                          <p:attrName>ppt_y</p:attrName>
                                        </p:attrNameLst>
                                      </p:cBhvr>
                                      <p:rCtr x="22708" y="1206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42" presetClass="path" presetSubtype="0" accel="50000" decel="50000" fill="hold" grpId="1" nodeType="afterEffect">
                                  <p:stCondLst>
                                    <p:cond delay="0"/>
                                  </p:stCondLst>
                                  <p:childTnLst>
                                    <p:animMotion origin="layout" path="M -1.94444E-6 1.11022E-16 L 0.24965 -0.09537 " pathEditMode="relative" rAng="0" ptsTypes="AA">
                                      <p:cBhvr>
                                        <p:cTn id="32" dur="2000" fill="hold"/>
                                        <p:tgtEl>
                                          <p:spTgt spid="15"/>
                                        </p:tgtEl>
                                        <p:attrNameLst>
                                          <p:attrName>ppt_x</p:attrName>
                                          <p:attrName>ppt_y</p:attrName>
                                        </p:attrNameLst>
                                      </p:cBhvr>
                                      <p:rCtr x="13108" y="-5324"/>
                                    </p:animMotion>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par>
                          <p:cTn id="36" fill="hold">
                            <p:stCondLst>
                              <p:cond delay="2000"/>
                            </p:stCondLst>
                            <p:childTnLst>
                              <p:par>
                                <p:cTn id="37" presetID="0" presetClass="path" presetSubtype="0" accel="50000" decel="50000" fill="hold" grpId="1" nodeType="afterEffect">
                                  <p:stCondLst>
                                    <p:cond delay="0"/>
                                  </p:stCondLst>
                                  <p:childTnLst>
                                    <p:animMotion origin="layout" path="M -0.00329 0.00394 L -0.00329 0.00394 C 0.02379 -0.00602 0.05122 -0.01435 0.07796 -0.02616 C 0.09011 -0.03148 0.09532 -0.03449 0.10782 -0.03773 C 0.11407 -0.03958 0.12032 -0.0419 0.12657 -0.04282 C 0.14289 -0.04491 0.13507 -0.04398 0.15035 -0.04606 L 0.20921 -0.04444 C 0.21459 -0.04421 0.22014 -0.04421 0.22535 -0.04282 C 0.22934 -0.0419 0.23282 -0.03935 0.23664 -0.03773 C 0.23872 -0.03703 0.2408 -0.0368 0.24289 -0.03611 C 0.24549 -0.03518 0.24792 -0.03356 0.25035 -0.03287 C 0.25556 -0.03148 0.26059 -0.03032 0.26546 -0.02778 C 0.27014 -0.02546 0.27448 -0.02176 0.27917 -0.01944 C 0.2908 -0.01412 0.29514 -0.01435 0.30677 -0.01273 C 0.30799 -0.01157 0.30903 -0.01018 0.31042 -0.00949 C 0.31789 -0.00509 0.32066 -0.00578 0.32917 -0.0044 C 0.34115 0.00093 0.33941 0.0007 0.35677 0.00394 C 0.35955 0.0044 0.3698 0.00625 0.37292 0.00718 C 0.37431 0.00764 0.37552 0.00834 0.37674 0.00903 C 0.38091 0.01042 0.38368 0.01111 0.38802 0.01227 C 0.39879 0.02176 0.38612 0.00903 0.39289 0.0206 C 0.39549 0.02477 0.40712 0.02871 0.40799 0.02894 L 0.41789 0.03241 C 0.41927 0.03334 0.42032 0.03496 0.42171 0.03565 C 0.42379 0.03658 0.42587 0.03658 0.42796 0.03727 C 0.4349 0.03935 0.43073 0.03889 0.43681 0.03889 L 0.43681 0.03889 " pathEditMode="relative" ptsTypes="AAAAAAAAAAAAAAAAAAAAAAAAAAA">
                                      <p:cBhvr>
                                        <p:cTn id="38" dur="2000" fill="hold"/>
                                        <p:tgtEl>
                                          <p:spTgt spid="20"/>
                                        </p:tgtEl>
                                        <p:attrNameLst>
                                          <p:attrName>ppt_x</p:attrName>
                                          <p:attrName>ppt_y</p:attrName>
                                        </p:attrNameLst>
                                      </p:cBhvr>
                                    </p:animMotion>
                                  </p:childTnLst>
                                </p:cTn>
                              </p:par>
                              <p:par>
                                <p:cTn id="39" presetID="42" presetClass="path" presetSubtype="0" accel="50000" decel="50000" fill="hold" grpId="2" nodeType="withEffect">
                                  <p:stCondLst>
                                    <p:cond delay="0"/>
                                  </p:stCondLst>
                                  <p:childTnLst>
                                    <p:animMotion origin="layout" path="M 0.24965 -0.09537 L 0.68629 0.18958 " pathEditMode="relative" rAng="0" ptsTypes="AA">
                                      <p:cBhvr>
                                        <p:cTn id="40" dur="2000" fill="hold"/>
                                        <p:tgtEl>
                                          <p:spTgt spid="15"/>
                                        </p:tgtEl>
                                        <p:attrNameLst>
                                          <p:attrName>ppt_x</p:attrName>
                                          <p:attrName>ppt_y</p:attrName>
                                        </p:attrNameLst>
                                      </p:cBhvr>
                                      <p:rCtr x="21823" y="14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4" grpId="2" animBg="1"/>
      <p:bldP spid="15" grpId="0" animBg="1"/>
      <p:bldP spid="15" grpId="1" animBg="1"/>
      <p:bldP spid="15" grpId="2" animBg="1"/>
      <p:bldP spid="19" grpId="0" animBg="1"/>
      <p:bldP spid="19" grpId="1" animBg="1"/>
      <p:bldP spid="20" grpId="0" animBg="1"/>
      <p:bldP spid="2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200" dirty="0"/>
              <a:t>Implementation: Load Balancing among AMQP Consumers</a:t>
            </a:r>
          </a:p>
        </p:txBody>
      </p:sp>
      <p:sp>
        <p:nvSpPr>
          <p:cNvPr id="5" name="Rectangle 4">
            <a:extLst>
              <a:ext uri="{FF2B5EF4-FFF2-40B4-BE49-F238E27FC236}">
                <a16:creationId xmlns:a16="http://schemas.microsoft.com/office/drawing/2014/main" id="{F2F56E41-B57B-DC41-8D3D-10C37CAE0DF0}"/>
              </a:ext>
            </a:extLst>
          </p:cNvPr>
          <p:cNvSpPr/>
          <p:nvPr/>
        </p:nvSpPr>
        <p:spPr bwMode="auto">
          <a:xfrm>
            <a:off x="533400" y="3304215"/>
            <a:ext cx="1002780" cy="7703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a:solidFill>
                  <a:schemeClr val="tx1"/>
                </a:solidFill>
              </a:rPr>
              <a:t>Place an Order</a:t>
            </a:r>
            <a:endParaRPr lang="en-SG" sz="1600" dirty="0">
              <a:solidFill>
                <a:schemeClr val="tx1"/>
              </a:solidFill>
            </a:endParaRPr>
          </a:p>
        </p:txBody>
      </p:sp>
      <p:sp>
        <p:nvSpPr>
          <p:cNvPr id="6" name="Rectangle 5">
            <a:extLst>
              <a:ext uri="{FF2B5EF4-FFF2-40B4-BE49-F238E27FC236}">
                <a16:creationId xmlns:a16="http://schemas.microsoft.com/office/drawing/2014/main" id="{471AD066-F2E8-E245-BDD6-836526F833C0}"/>
              </a:ext>
            </a:extLst>
          </p:cNvPr>
          <p:cNvSpPr/>
          <p:nvPr/>
        </p:nvSpPr>
        <p:spPr bwMode="auto">
          <a:xfrm>
            <a:off x="6479236" y="1808861"/>
            <a:ext cx="1369363"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Error</a:t>
            </a:r>
            <a:endParaRPr kumimoji="0" lang="en-SG" sz="1600" b="0" i="0" u="none" strike="noStrike" cap="none" normalizeH="0" baseline="0" dirty="0">
              <a:ln>
                <a:noFill/>
              </a:ln>
              <a:solidFill>
                <a:schemeClr val="tx1"/>
              </a:solidFill>
              <a:effectLst/>
              <a:latin typeface="Tahoma" pitchFamily="34" charset="0"/>
            </a:endParaRPr>
          </a:p>
        </p:txBody>
      </p:sp>
      <p:cxnSp>
        <p:nvCxnSpPr>
          <p:cNvPr id="13" name="Straight Connector 12">
            <a:extLst>
              <a:ext uri="{FF2B5EF4-FFF2-40B4-BE49-F238E27FC236}">
                <a16:creationId xmlns:a16="http://schemas.microsoft.com/office/drawing/2014/main" id="{BD716EFE-E63F-7943-AF4A-9383D51FC123}"/>
              </a:ext>
            </a:extLst>
          </p:cNvPr>
          <p:cNvCxnSpPr>
            <a:cxnSpLocks/>
            <a:stCxn id="26" idx="1"/>
            <a:endCxn id="40" idx="3"/>
          </p:cNvCxnSpPr>
          <p:nvPr/>
        </p:nvCxnSpPr>
        <p:spPr bwMode="auto">
          <a:xfrm flipH="1">
            <a:off x="2204821" y="3626238"/>
            <a:ext cx="847650" cy="63128"/>
          </a:xfrm>
          <a:prstGeom prst="line">
            <a:avLst/>
          </a:prstGeom>
          <a:noFill/>
          <a:ln w="9525" cap="flat" cmpd="sng" algn="ctr">
            <a:solidFill>
              <a:schemeClr val="tx1"/>
            </a:solidFill>
            <a:prstDash val="dash"/>
            <a:round/>
            <a:headEnd type="triangle" w="med" len="med"/>
            <a:tailEnd type="none" w="med" len="med"/>
          </a:ln>
          <a:effectLst/>
        </p:spPr>
      </p:cxnSp>
      <p:sp>
        <p:nvSpPr>
          <p:cNvPr id="16" name="Rectangle 15">
            <a:extLst>
              <a:ext uri="{FF2B5EF4-FFF2-40B4-BE49-F238E27FC236}">
                <a16:creationId xmlns:a16="http://schemas.microsoft.com/office/drawing/2014/main" id="{D89ABF8C-503D-A84F-9C36-05618E022CF5}"/>
              </a:ext>
            </a:extLst>
          </p:cNvPr>
          <p:cNvSpPr/>
          <p:nvPr/>
        </p:nvSpPr>
        <p:spPr bwMode="auto">
          <a:xfrm>
            <a:off x="6474258" y="3430394"/>
            <a:ext cx="137434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Error</a:t>
            </a:r>
            <a:endParaRPr kumimoji="0" lang="en-SG" sz="1600" b="0" i="0" u="none" strike="noStrike" cap="none" normalizeH="0" baseline="0" dirty="0">
              <a:ln>
                <a:noFill/>
              </a:ln>
              <a:solidFill>
                <a:schemeClr val="tx1"/>
              </a:solidFill>
              <a:effectLst/>
              <a:latin typeface="Tahoma" pitchFamily="34" charset="0"/>
            </a:endParaRPr>
          </a:p>
        </p:txBody>
      </p:sp>
      <p:sp>
        <p:nvSpPr>
          <p:cNvPr id="17" name="Rectangle 16">
            <a:extLst>
              <a:ext uri="{FF2B5EF4-FFF2-40B4-BE49-F238E27FC236}">
                <a16:creationId xmlns:a16="http://schemas.microsoft.com/office/drawing/2014/main" id="{A7C6E035-EFF3-024B-BEC6-F3AFCA7C144B}"/>
              </a:ext>
            </a:extLst>
          </p:cNvPr>
          <p:cNvSpPr/>
          <p:nvPr/>
        </p:nvSpPr>
        <p:spPr bwMode="auto">
          <a:xfrm>
            <a:off x="6474257" y="5360918"/>
            <a:ext cx="1374341"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Error</a:t>
            </a:r>
            <a:endParaRPr kumimoji="0" lang="en-SG" sz="1600" b="0" i="0" u="none" strike="noStrike" cap="none" normalizeH="0" baseline="0" dirty="0">
              <a:ln>
                <a:noFill/>
              </a:ln>
              <a:solidFill>
                <a:schemeClr val="tx1"/>
              </a:solidFill>
              <a:effectLst/>
              <a:latin typeface="Tahoma" pitchFamily="34" charset="0"/>
            </a:endParaRPr>
          </a:p>
        </p:txBody>
      </p:sp>
      <p:sp>
        <p:nvSpPr>
          <p:cNvPr id="30" name="TextBox 29"/>
          <p:cNvSpPr txBox="1"/>
          <p:nvPr/>
        </p:nvSpPr>
        <p:spPr>
          <a:xfrm>
            <a:off x="533401" y="4089224"/>
            <a:ext cx="1671420" cy="307777"/>
          </a:xfrm>
          <a:prstGeom prst="rect">
            <a:avLst/>
          </a:prstGeom>
          <a:noFill/>
        </p:spPr>
        <p:txBody>
          <a:bodyPr wrap="square" rtlCol="0">
            <a:spAutoFit/>
          </a:bodyPr>
          <a:lstStyle/>
          <a:p>
            <a:pPr algn="ctr"/>
            <a:r>
              <a:rPr lang="en-SG" sz="1400" b="0" dirty="0">
                <a:solidFill>
                  <a:schemeClr val="tx1"/>
                </a:solidFill>
              </a:rPr>
              <a:t>Sender</a:t>
            </a:r>
          </a:p>
        </p:txBody>
      </p:sp>
      <p:sp>
        <p:nvSpPr>
          <p:cNvPr id="39" name="TextBox 38"/>
          <p:cNvSpPr txBox="1"/>
          <p:nvPr/>
        </p:nvSpPr>
        <p:spPr>
          <a:xfrm>
            <a:off x="400057" y="4757777"/>
            <a:ext cx="4687533" cy="1815882"/>
          </a:xfrm>
          <a:prstGeom prst="rect">
            <a:avLst/>
          </a:prstGeom>
          <a:noFill/>
        </p:spPr>
        <p:txBody>
          <a:bodyPr wrap="square" rtlCol="0">
            <a:spAutoFit/>
          </a:bodyPr>
          <a:lstStyle/>
          <a:p>
            <a:pPr marL="285750" indent="-285750">
              <a:buFont typeface="Arial" panose="020B0604020202020204" pitchFamily="34" charset="0"/>
              <a:buChar char="•"/>
            </a:pPr>
            <a:r>
              <a:rPr lang="en-SG" sz="1600" b="0" dirty="0">
                <a:solidFill>
                  <a:schemeClr val="tx1"/>
                </a:solidFill>
              </a:rPr>
              <a:t>All </a:t>
            </a:r>
            <a:r>
              <a:rPr lang="en-SG" sz="1600" dirty="0">
                <a:solidFill>
                  <a:schemeClr val="tx1"/>
                </a:solidFill>
              </a:rPr>
              <a:t>receivers</a:t>
            </a:r>
            <a:r>
              <a:rPr lang="en-SG" sz="1600" b="0" dirty="0">
                <a:solidFill>
                  <a:schemeClr val="tx1"/>
                </a:solidFill>
              </a:rPr>
              <a:t> subscribed to the </a:t>
            </a:r>
            <a:r>
              <a:rPr lang="en-SG" sz="1600" dirty="0">
                <a:solidFill>
                  <a:srgbClr val="0000CC"/>
                </a:solidFill>
              </a:rPr>
              <a:t>same</a:t>
            </a:r>
            <a:r>
              <a:rPr lang="en-SG" sz="1600" dirty="0">
                <a:solidFill>
                  <a:schemeClr val="tx1"/>
                </a:solidFill>
              </a:rPr>
              <a:t> queue</a:t>
            </a:r>
            <a:r>
              <a:rPr lang="en-SG" sz="1600" b="0" dirty="0">
                <a:solidFill>
                  <a:schemeClr val="tx1"/>
                </a:solidFill>
              </a:rPr>
              <a:t> take turns to retrieve a message from the queue; this is a </a:t>
            </a:r>
            <a:r>
              <a:rPr lang="en-SG" sz="1600" dirty="0">
                <a:solidFill>
                  <a:schemeClr val="tx1"/>
                </a:solidFill>
              </a:rPr>
              <a:t>round-robin</a:t>
            </a:r>
            <a:r>
              <a:rPr lang="en-SG" sz="1600" b="0" dirty="0">
                <a:solidFill>
                  <a:schemeClr val="tx1"/>
                </a:solidFill>
              </a:rPr>
              <a:t> mode</a:t>
            </a:r>
          </a:p>
          <a:p>
            <a:pPr marL="285750" indent="-285750">
              <a:buFont typeface="Arial" panose="020B0604020202020204" pitchFamily="34" charset="0"/>
              <a:buChar char="•"/>
            </a:pPr>
            <a:r>
              <a:rPr lang="en-SG" sz="1600" b="0" dirty="0">
                <a:solidFill>
                  <a:schemeClr val="tx1"/>
                </a:solidFill>
              </a:rPr>
              <a:t>The workload of receiving and processing data is thus (often) evenly distributed among all the receivers, which is known as </a:t>
            </a:r>
            <a:r>
              <a:rPr lang="en-SG" sz="1600" dirty="0">
                <a:solidFill>
                  <a:schemeClr val="tx1"/>
                </a:solidFill>
              </a:rPr>
              <a:t>load balancing</a:t>
            </a:r>
            <a:r>
              <a:rPr lang="en-SG" sz="1600" b="0" dirty="0">
                <a:solidFill>
                  <a:schemeClr val="tx1"/>
                </a:solidFill>
              </a:rPr>
              <a:t>, and the </a:t>
            </a:r>
            <a:r>
              <a:rPr lang="en-SG" sz="1600" dirty="0">
                <a:solidFill>
                  <a:schemeClr val="tx1"/>
                </a:solidFill>
              </a:rPr>
              <a:t>queue</a:t>
            </a:r>
            <a:r>
              <a:rPr lang="en-SG" sz="1600" b="0" dirty="0">
                <a:solidFill>
                  <a:schemeClr val="tx1"/>
                </a:solidFill>
              </a:rPr>
              <a:t> acts as a </a:t>
            </a:r>
            <a:r>
              <a:rPr lang="en-SG" sz="1600" dirty="0">
                <a:solidFill>
                  <a:schemeClr val="tx1"/>
                </a:solidFill>
              </a:rPr>
              <a:t>load balancer</a:t>
            </a:r>
          </a:p>
        </p:txBody>
      </p:sp>
      <p:sp>
        <p:nvSpPr>
          <p:cNvPr id="27" name="Rectangle 26"/>
          <p:cNvSpPr/>
          <p:nvPr/>
        </p:nvSpPr>
        <p:spPr bwMode="auto">
          <a:xfrm>
            <a:off x="6472036" y="3017368"/>
            <a:ext cx="1367576"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28" name="Rectangle 27"/>
          <p:cNvSpPr/>
          <p:nvPr/>
        </p:nvSpPr>
        <p:spPr bwMode="auto">
          <a:xfrm>
            <a:off x="6479236" y="4944074"/>
            <a:ext cx="1360375"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29" name="Rectangle 28"/>
          <p:cNvSpPr/>
          <p:nvPr/>
        </p:nvSpPr>
        <p:spPr bwMode="auto">
          <a:xfrm>
            <a:off x="6490462" y="1388236"/>
            <a:ext cx="1349150"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a:ln>
                  <a:noFill/>
                </a:ln>
                <a:solidFill>
                  <a:schemeClr val="tx1"/>
                </a:solidFill>
                <a:effectLst/>
                <a:latin typeface="Tahoma" pitchFamily="34" charset="0"/>
              </a:rPr>
              <a:t>AMQP Code</a:t>
            </a:r>
          </a:p>
        </p:txBody>
      </p:sp>
      <p:sp>
        <p:nvSpPr>
          <p:cNvPr id="40" name="Rectangle 39"/>
          <p:cNvSpPr/>
          <p:nvPr/>
        </p:nvSpPr>
        <p:spPr bwMode="auto">
          <a:xfrm>
            <a:off x="1526222" y="3304216"/>
            <a:ext cx="678599" cy="770299"/>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a:ln>
                  <a:noFill/>
                </a:ln>
                <a:solidFill>
                  <a:schemeClr val="tx1"/>
                </a:solidFill>
                <a:effectLst/>
                <a:latin typeface="Tahoma" pitchFamily="34" charset="0"/>
              </a:rPr>
              <a:t>AMQP </a:t>
            </a:r>
            <a:r>
              <a:rPr kumimoji="0" lang="en-SG" sz="1400" b="0" i="0" u="none" strike="noStrike" cap="none" normalizeH="0" dirty="0">
                <a:ln>
                  <a:noFill/>
                </a:ln>
                <a:solidFill>
                  <a:schemeClr val="tx1"/>
                </a:solidFill>
                <a:effectLst/>
                <a:latin typeface="Tahoma" pitchFamily="34" charset="0"/>
              </a:rPr>
              <a:t>Code</a:t>
            </a:r>
            <a:endParaRPr kumimoji="0" lang="en-SG" sz="1400" b="0" i="0" u="none" strike="noStrike" cap="none" normalizeH="0" baseline="0" dirty="0">
              <a:ln>
                <a:noFill/>
              </a:ln>
              <a:solidFill>
                <a:schemeClr val="tx1"/>
              </a:solidFill>
              <a:effectLst/>
              <a:latin typeface="Tahoma" pitchFamily="34" charset="0"/>
            </a:endParaRPr>
          </a:p>
        </p:txBody>
      </p:sp>
      <p:cxnSp>
        <p:nvCxnSpPr>
          <p:cNvPr id="65" name="Straight Arrow Connector 64"/>
          <p:cNvCxnSpPr>
            <a:cxnSpLocks/>
            <a:stCxn id="48" idx="3"/>
            <a:endCxn id="29" idx="1"/>
          </p:cNvCxnSpPr>
          <p:nvPr/>
        </p:nvCxnSpPr>
        <p:spPr bwMode="auto">
          <a:xfrm flipV="1">
            <a:off x="5249541" y="1596658"/>
            <a:ext cx="1240921" cy="1942877"/>
          </a:xfrm>
          <a:prstGeom prst="straightConnector1">
            <a:avLst/>
          </a:prstGeom>
          <a:noFill/>
          <a:ln w="9525" cap="flat" cmpd="sng" algn="ctr">
            <a:solidFill>
              <a:schemeClr val="tx1"/>
            </a:solidFill>
            <a:prstDash val="dash"/>
            <a:round/>
            <a:headEnd type="triangle" w="med" len="med"/>
            <a:tailEnd type="none" w="med" len="med"/>
          </a:ln>
          <a:effectLst/>
        </p:spPr>
      </p:cxnSp>
      <p:cxnSp>
        <p:nvCxnSpPr>
          <p:cNvPr id="77" name="Straight Arrow Connector 76"/>
          <p:cNvCxnSpPr>
            <a:cxnSpLocks/>
            <a:stCxn id="48" idx="3"/>
            <a:endCxn id="28" idx="1"/>
          </p:cNvCxnSpPr>
          <p:nvPr/>
        </p:nvCxnSpPr>
        <p:spPr bwMode="auto">
          <a:xfrm>
            <a:off x="5249541" y="3539535"/>
            <a:ext cx="1229695" cy="1612961"/>
          </a:xfrm>
          <a:prstGeom prst="straightConnector1">
            <a:avLst/>
          </a:prstGeom>
          <a:noFill/>
          <a:ln w="9525" cap="flat" cmpd="sng" algn="ctr">
            <a:solidFill>
              <a:schemeClr val="tx1"/>
            </a:solidFill>
            <a:prstDash val="dash"/>
            <a:round/>
            <a:headEnd type="triangle" w="med" len="med"/>
            <a:tailEnd type="none" w="med" len="med"/>
          </a:ln>
          <a:effectLst/>
        </p:spPr>
      </p:cxnSp>
      <p:pic>
        <p:nvPicPr>
          <p:cNvPr id="26" name="Picture 8" descr="https://www.rabbitmq.com/img/tutorials/exchanges.png"/>
          <p:cNvPicPr>
            <a:picLocks noChangeAspect="1" noChangeArrowheads="1"/>
          </p:cNvPicPr>
          <p:nvPr/>
        </p:nvPicPr>
        <p:blipFill rotWithShape="1">
          <a:blip r:embed="rId3">
            <a:extLst>
              <a:ext uri="{28A0092B-C50C-407E-A947-70E740481C1C}">
                <a14:useLocalDpi xmlns:a14="http://schemas.microsoft.com/office/drawing/2010/main" val="0"/>
              </a:ext>
            </a:extLst>
          </a:blip>
          <a:srcRect l="31325" t="28828" r="49398" b="27929"/>
          <a:stretch/>
        </p:blipFill>
        <p:spPr bwMode="auto">
          <a:xfrm>
            <a:off x="3052471" y="3397638"/>
            <a:ext cx="609600" cy="4572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rot="16200000">
            <a:off x="4667449" y="3226637"/>
            <a:ext cx="1869423" cy="369332"/>
          </a:xfrm>
          <a:prstGeom prst="rect">
            <a:avLst/>
          </a:prstGeom>
        </p:spPr>
        <p:txBody>
          <a:bodyPr wrap="none">
            <a:spAutoFit/>
          </a:bodyPr>
          <a:lstStyle/>
          <a:p>
            <a:pPr algn="ctr"/>
            <a:r>
              <a:rPr lang="en-SG" sz="1800" dirty="0">
                <a:solidFill>
                  <a:schemeClr val="tx1"/>
                </a:solidFill>
              </a:rPr>
              <a:t>load balancing</a:t>
            </a:r>
            <a:endParaRPr lang="en-SG" sz="1800" dirty="0"/>
          </a:p>
        </p:txBody>
      </p:sp>
      <p:cxnSp>
        <p:nvCxnSpPr>
          <p:cNvPr id="45" name="Straight Arrow Connector 44"/>
          <p:cNvCxnSpPr>
            <a:cxnSpLocks/>
            <a:stCxn id="48" idx="3"/>
            <a:endCxn id="27" idx="1"/>
          </p:cNvCxnSpPr>
          <p:nvPr/>
        </p:nvCxnSpPr>
        <p:spPr bwMode="auto">
          <a:xfrm flipV="1">
            <a:off x="5249541" y="3225790"/>
            <a:ext cx="1222495" cy="313745"/>
          </a:xfrm>
          <a:prstGeom prst="straightConnector1">
            <a:avLst/>
          </a:prstGeom>
          <a:noFill/>
          <a:ln w="9525" cap="flat" cmpd="sng" algn="ctr">
            <a:solidFill>
              <a:schemeClr val="tx1"/>
            </a:solidFill>
            <a:prstDash val="dash"/>
            <a:round/>
            <a:headEnd type="triangle" w="med" len="med"/>
            <a:tailEnd type="none" w="med" len="med"/>
          </a:ln>
          <a:effectLst/>
        </p:spPr>
      </p:cxnSp>
      <p:sp>
        <p:nvSpPr>
          <p:cNvPr id="46" name="Flowchart: Document 45"/>
          <p:cNvSpPr/>
          <p:nvPr/>
        </p:nvSpPr>
        <p:spPr bwMode="auto">
          <a:xfrm>
            <a:off x="996245" y="3740710"/>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Data1</a:t>
            </a:r>
            <a:endParaRPr kumimoji="0" lang="en-SG" sz="1400" b="1" i="0" u="none" strike="noStrike" cap="none" normalizeH="0" baseline="0" dirty="0">
              <a:ln>
                <a:noFill/>
              </a:ln>
              <a:solidFill>
                <a:srgbClr val="C69200"/>
              </a:solidFill>
              <a:effectLst/>
            </a:endParaRPr>
          </a:p>
        </p:txBody>
      </p:sp>
      <p:sp>
        <p:nvSpPr>
          <p:cNvPr id="33" name="Flowchart: Document 32"/>
          <p:cNvSpPr/>
          <p:nvPr/>
        </p:nvSpPr>
        <p:spPr bwMode="auto">
          <a:xfrm>
            <a:off x="894136" y="3874840"/>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2</a:t>
            </a:r>
            <a:endParaRPr kumimoji="0" lang="en-SG" sz="1400" b="1" i="0" u="none" strike="noStrike" cap="none" normalizeH="0" baseline="0" dirty="0">
              <a:ln>
                <a:noFill/>
              </a:ln>
              <a:solidFill>
                <a:srgbClr val="C69200"/>
              </a:solidFill>
              <a:effectLst/>
            </a:endParaRPr>
          </a:p>
        </p:txBody>
      </p:sp>
      <p:sp>
        <p:nvSpPr>
          <p:cNvPr id="35" name="Flowchart: Document 34"/>
          <p:cNvSpPr/>
          <p:nvPr/>
        </p:nvSpPr>
        <p:spPr bwMode="auto">
          <a:xfrm>
            <a:off x="945190" y="3981531"/>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3</a:t>
            </a:r>
            <a:endParaRPr kumimoji="0" lang="en-SG" sz="1400" b="1" i="0" u="none" strike="noStrike" cap="none" normalizeH="0" baseline="0" dirty="0">
              <a:ln>
                <a:noFill/>
              </a:ln>
              <a:solidFill>
                <a:srgbClr val="C69200"/>
              </a:solidFill>
              <a:effectLst/>
            </a:endParaRPr>
          </a:p>
        </p:txBody>
      </p:sp>
      <p:sp>
        <p:nvSpPr>
          <p:cNvPr id="36" name="Flowchart: Document 35"/>
          <p:cNvSpPr/>
          <p:nvPr/>
        </p:nvSpPr>
        <p:spPr bwMode="auto">
          <a:xfrm>
            <a:off x="1191746" y="3822865"/>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Data4</a:t>
            </a:r>
            <a:endParaRPr kumimoji="0" lang="en-SG" sz="1400" b="1" i="0" u="none" strike="noStrike" cap="none" normalizeH="0" baseline="0" dirty="0">
              <a:ln>
                <a:noFill/>
              </a:ln>
              <a:solidFill>
                <a:srgbClr val="C69200"/>
              </a:solidFill>
              <a:effectLst/>
            </a:endParaRPr>
          </a:p>
        </p:txBody>
      </p:sp>
      <p:sp>
        <p:nvSpPr>
          <p:cNvPr id="37" name="Flowchart: Document 36"/>
          <p:cNvSpPr/>
          <p:nvPr/>
        </p:nvSpPr>
        <p:spPr bwMode="auto">
          <a:xfrm>
            <a:off x="1089637" y="3956995"/>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5</a:t>
            </a:r>
            <a:endParaRPr kumimoji="0" lang="en-SG" sz="1400" b="1" i="0" u="none" strike="noStrike" cap="none" normalizeH="0" baseline="0" dirty="0">
              <a:ln>
                <a:noFill/>
              </a:ln>
              <a:solidFill>
                <a:srgbClr val="C69200"/>
              </a:solidFill>
              <a:effectLst/>
            </a:endParaRPr>
          </a:p>
        </p:txBody>
      </p:sp>
      <p:sp>
        <p:nvSpPr>
          <p:cNvPr id="38" name="Flowchart: Document 37"/>
          <p:cNvSpPr/>
          <p:nvPr/>
        </p:nvSpPr>
        <p:spPr bwMode="auto">
          <a:xfrm>
            <a:off x="1140691" y="4063686"/>
            <a:ext cx="660149"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6</a:t>
            </a:r>
            <a:endParaRPr kumimoji="0" lang="en-SG" sz="1400" b="1" i="0" u="none" strike="noStrike" cap="none" normalizeH="0" baseline="0" dirty="0">
              <a:ln>
                <a:noFill/>
              </a:ln>
              <a:solidFill>
                <a:srgbClr val="C69200"/>
              </a:solidFill>
              <a:effectLst/>
            </a:endParaRPr>
          </a:p>
        </p:txBody>
      </p:sp>
      <p:sp>
        <p:nvSpPr>
          <p:cNvPr id="41" name="TextBox 40">
            <a:extLst>
              <a:ext uri="{FF2B5EF4-FFF2-40B4-BE49-F238E27FC236}">
                <a16:creationId xmlns:a16="http://schemas.microsoft.com/office/drawing/2014/main" id="{5D85CAEC-7538-4F66-B9D6-3BF8EE08435E}"/>
              </a:ext>
            </a:extLst>
          </p:cNvPr>
          <p:cNvSpPr txBox="1"/>
          <p:nvPr/>
        </p:nvSpPr>
        <p:spPr>
          <a:xfrm>
            <a:off x="6224876" y="2435419"/>
            <a:ext cx="1900056" cy="307777"/>
          </a:xfrm>
          <a:prstGeom prst="rect">
            <a:avLst/>
          </a:prstGeom>
          <a:noFill/>
        </p:spPr>
        <p:txBody>
          <a:bodyPr wrap="square" rtlCol="0">
            <a:spAutoFit/>
          </a:bodyPr>
          <a:lstStyle/>
          <a:p>
            <a:pPr algn="ctr"/>
            <a:r>
              <a:rPr lang="en-SG" sz="1400" b="0" dirty="0">
                <a:solidFill>
                  <a:schemeClr val="tx1"/>
                </a:solidFill>
              </a:rPr>
              <a:t>Receiver (instance 1)</a:t>
            </a:r>
          </a:p>
        </p:txBody>
      </p:sp>
      <p:sp>
        <p:nvSpPr>
          <p:cNvPr id="43" name="TextBox 42">
            <a:extLst>
              <a:ext uri="{FF2B5EF4-FFF2-40B4-BE49-F238E27FC236}">
                <a16:creationId xmlns:a16="http://schemas.microsoft.com/office/drawing/2014/main" id="{33C62E52-F7A5-4A29-B5F3-16D141E87B3B}"/>
              </a:ext>
            </a:extLst>
          </p:cNvPr>
          <p:cNvSpPr txBox="1"/>
          <p:nvPr/>
        </p:nvSpPr>
        <p:spPr>
          <a:xfrm>
            <a:off x="6229662" y="4039229"/>
            <a:ext cx="1895270" cy="307777"/>
          </a:xfrm>
          <a:prstGeom prst="rect">
            <a:avLst/>
          </a:prstGeom>
          <a:noFill/>
        </p:spPr>
        <p:txBody>
          <a:bodyPr wrap="square" rtlCol="0">
            <a:spAutoFit/>
          </a:bodyPr>
          <a:lstStyle/>
          <a:p>
            <a:pPr algn="ctr"/>
            <a:r>
              <a:rPr lang="en-SG" sz="1400" b="0" dirty="0">
                <a:solidFill>
                  <a:schemeClr val="tx1"/>
                </a:solidFill>
              </a:rPr>
              <a:t>Receiver (instance 2)</a:t>
            </a:r>
          </a:p>
        </p:txBody>
      </p:sp>
      <p:sp>
        <p:nvSpPr>
          <p:cNvPr id="44" name="TextBox 43">
            <a:extLst>
              <a:ext uri="{FF2B5EF4-FFF2-40B4-BE49-F238E27FC236}">
                <a16:creationId xmlns:a16="http://schemas.microsoft.com/office/drawing/2014/main" id="{35C6F60D-6019-4B18-8D09-D36CCE1156A7}"/>
              </a:ext>
            </a:extLst>
          </p:cNvPr>
          <p:cNvSpPr txBox="1"/>
          <p:nvPr/>
        </p:nvSpPr>
        <p:spPr>
          <a:xfrm>
            <a:off x="6153492" y="5970518"/>
            <a:ext cx="1971440" cy="307777"/>
          </a:xfrm>
          <a:prstGeom prst="rect">
            <a:avLst/>
          </a:prstGeom>
          <a:noFill/>
        </p:spPr>
        <p:txBody>
          <a:bodyPr wrap="square" rtlCol="0">
            <a:spAutoFit/>
          </a:bodyPr>
          <a:lstStyle/>
          <a:p>
            <a:pPr algn="ctr"/>
            <a:r>
              <a:rPr lang="en-SG" sz="1400" b="0" dirty="0">
                <a:solidFill>
                  <a:schemeClr val="tx1"/>
                </a:solidFill>
              </a:rPr>
              <a:t>Receiver (instance …)</a:t>
            </a:r>
          </a:p>
        </p:txBody>
      </p:sp>
      <p:sp>
        <p:nvSpPr>
          <p:cNvPr id="34" name="TextBox 33">
            <a:extLst>
              <a:ext uri="{FF2B5EF4-FFF2-40B4-BE49-F238E27FC236}">
                <a16:creationId xmlns:a16="http://schemas.microsoft.com/office/drawing/2014/main" id="{BE0EE443-5319-472B-B4FD-CCAD2D0E36B7}"/>
              </a:ext>
            </a:extLst>
          </p:cNvPr>
          <p:cNvSpPr txBox="1"/>
          <p:nvPr/>
        </p:nvSpPr>
        <p:spPr>
          <a:xfrm>
            <a:off x="3546259" y="3195849"/>
            <a:ext cx="799193" cy="338554"/>
          </a:xfrm>
          <a:prstGeom prst="rect">
            <a:avLst/>
          </a:prstGeom>
          <a:noFill/>
        </p:spPr>
        <p:txBody>
          <a:bodyPr wrap="none" rtlCol="0">
            <a:spAutoFit/>
          </a:bodyPr>
          <a:lstStyle/>
          <a:p>
            <a:r>
              <a:rPr lang="en-SG" sz="1600" b="0" dirty="0"/>
              <a:t>*.error</a:t>
            </a:r>
          </a:p>
        </p:txBody>
      </p:sp>
      <p:sp>
        <p:nvSpPr>
          <p:cNvPr id="42" name="TextBox 41">
            <a:extLst>
              <a:ext uri="{FF2B5EF4-FFF2-40B4-BE49-F238E27FC236}">
                <a16:creationId xmlns:a16="http://schemas.microsoft.com/office/drawing/2014/main" id="{FADD61B3-2523-4952-9581-CF5D272F43CF}"/>
              </a:ext>
            </a:extLst>
          </p:cNvPr>
          <p:cNvSpPr txBox="1"/>
          <p:nvPr/>
        </p:nvSpPr>
        <p:spPr>
          <a:xfrm>
            <a:off x="4480857" y="3644114"/>
            <a:ext cx="632481" cy="338554"/>
          </a:xfrm>
          <a:prstGeom prst="rect">
            <a:avLst/>
          </a:prstGeom>
          <a:noFill/>
        </p:spPr>
        <p:txBody>
          <a:bodyPr wrap="none" rtlCol="0">
            <a:spAutoFit/>
          </a:bodyPr>
          <a:lstStyle/>
          <a:p>
            <a:r>
              <a:rPr lang="en-SG" sz="1600" b="0" dirty="0">
                <a:solidFill>
                  <a:schemeClr val="tx1"/>
                </a:solidFill>
              </a:rPr>
              <a:t>Error</a:t>
            </a:r>
          </a:p>
        </p:txBody>
      </p:sp>
      <p:cxnSp>
        <p:nvCxnSpPr>
          <p:cNvPr id="47" name="Straight Arrow Connector 46">
            <a:extLst>
              <a:ext uri="{FF2B5EF4-FFF2-40B4-BE49-F238E27FC236}">
                <a16:creationId xmlns:a16="http://schemas.microsoft.com/office/drawing/2014/main" id="{3BE4526B-E581-49C8-8E72-35A3E184A76A}"/>
              </a:ext>
            </a:extLst>
          </p:cNvPr>
          <p:cNvCxnSpPr>
            <a:cxnSpLocks/>
            <a:stCxn id="26" idx="3"/>
            <a:endCxn id="48" idx="1"/>
          </p:cNvCxnSpPr>
          <p:nvPr/>
        </p:nvCxnSpPr>
        <p:spPr bwMode="auto">
          <a:xfrm flipV="1">
            <a:off x="3662071" y="3539535"/>
            <a:ext cx="662463" cy="86703"/>
          </a:xfrm>
          <a:prstGeom prst="straightConnector1">
            <a:avLst/>
          </a:prstGeom>
          <a:noFill/>
          <a:ln w="9525" cap="flat" cmpd="sng" algn="ctr">
            <a:solidFill>
              <a:schemeClr val="tx1"/>
            </a:solidFill>
            <a:prstDash val="solid"/>
            <a:round/>
            <a:headEnd type="none" w="med" len="med"/>
            <a:tailEnd type="none" w="med" len="med"/>
          </a:ln>
          <a:effectLst/>
        </p:spPr>
      </p:cxnSp>
      <p:pic>
        <p:nvPicPr>
          <p:cNvPr id="48" name="Picture 4" descr="https://www.rabbitmq.com/img/tutorials/queue.png">
            <a:extLst>
              <a:ext uri="{FF2B5EF4-FFF2-40B4-BE49-F238E27FC236}">
                <a16:creationId xmlns:a16="http://schemas.microsoft.com/office/drawing/2014/main" id="{72BFDDB0-263B-4599-A039-2F49A192B2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34" t="41296" r="12663" b="16082"/>
          <a:stretch/>
        </p:blipFill>
        <p:spPr bwMode="auto">
          <a:xfrm>
            <a:off x="4324534" y="3354821"/>
            <a:ext cx="925007" cy="36942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F82E5A70-4EFA-41C3-BEFF-05A29BB4DE3B}"/>
              </a:ext>
            </a:extLst>
          </p:cNvPr>
          <p:cNvSpPr/>
          <p:nvPr/>
        </p:nvSpPr>
        <p:spPr bwMode="auto">
          <a:xfrm>
            <a:off x="2706714" y="2417967"/>
            <a:ext cx="3162471" cy="203237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pic>
        <p:nvPicPr>
          <p:cNvPr id="50" name="Picture 49">
            <a:extLst>
              <a:ext uri="{FF2B5EF4-FFF2-40B4-BE49-F238E27FC236}">
                <a16:creationId xmlns:a16="http://schemas.microsoft.com/office/drawing/2014/main" id="{E796EC2E-50CA-4563-99F1-2154F6054A5D}"/>
              </a:ext>
            </a:extLst>
          </p:cNvPr>
          <p:cNvPicPr>
            <a:picLocks noChangeAspect="1"/>
          </p:cNvPicPr>
          <p:nvPr/>
        </p:nvPicPr>
        <p:blipFill>
          <a:blip r:embed="rId5"/>
          <a:stretch>
            <a:fillRect/>
          </a:stretch>
        </p:blipFill>
        <p:spPr>
          <a:xfrm>
            <a:off x="3379811" y="2418461"/>
            <a:ext cx="1743075" cy="495300"/>
          </a:xfrm>
          <a:prstGeom prst="rect">
            <a:avLst/>
          </a:prstGeom>
        </p:spPr>
      </p:pic>
    </p:spTree>
    <p:extLst>
      <p:ext uri="{BB962C8B-B14F-4D97-AF65-F5344CB8AC3E}">
        <p14:creationId xmlns:p14="http://schemas.microsoft.com/office/powerpoint/2010/main" val="392097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4.72222E-6 1.11111E-6 L 4.72222E-6 0.00023 C 0.00191 -0.00046 0.00416 -0.00046 0.00607 -0.00093 C 0.00711 -0.00139 0.00798 -0.00232 0.00885 -0.00278 C 0.01006 -0.00347 0.01128 -0.00394 0.01232 -0.00463 C 0.01319 -0.00533 0.01371 -0.00625 0.01441 -0.00648 C 0.01666 -0.00741 0.01909 -0.00787 0.02135 -0.00833 C 0.02361 -0.00903 0.02552 -0.00972 0.0276 -0.01019 C 0.03298 -0.01389 0.02777 -0.01065 0.03454 -0.01389 C 0.03663 -0.01505 0.04288 -0.01875 0.04566 -0.01945 C 0.04826 -0.02037 0.05086 -0.02083 0.05329 -0.0213 C 0.0592 -0.02523 0.05295 -0.02153 0.05954 -0.02408 C 0.06076 -0.02477 0.06197 -0.02546 0.06302 -0.02593 C 0.06371 -0.02639 0.06441 -0.02685 0.0651 -0.02685 C 0.06961 -0.02778 0.07395 -0.02801 0.07829 -0.0287 C 0.08142 -0.0294 0.08437 -0.03009 0.08732 -0.03056 C 0.09652 -0.03681 0.08697 -0.03102 0.11024 -0.03333 C 0.11267 -0.0338 0.11493 -0.03495 0.11718 -0.03519 C 0.11979 -0.03588 0.12239 -0.03611 0.12482 -0.03611 L 0.15052 -0.03796 L 0.17274 -0.03982 C 0.17395 -0.04028 0.17517 -0.04051 0.17621 -0.04074 C 0.17795 -0.04144 0.17968 -0.04236 0.18142 -0.04259 C 0.18437 -0.04329 0.18663 -0.04329 0.18941 -0.04352 C 0.19253 -0.04421 0.19513 -0.04514 0.19843 -0.04537 C 0.2052 -0.0463 0.21197 -0.04653 0.21857 -0.04722 C 0.23229 -0.04884 0.22777 -0.04908 0.2401 -0.05093 C 0.26302 -0.05463 0.24583 -0.05116 0.27274 -0.05463 C 0.27604 -0.05509 0.27934 -0.05602 0.28246 -0.05648 C 0.28888 -0.05949 0.28732 -0.05903 0.29635 -0.06019 C 0.30677 -0.06181 0.31718 -0.06343 0.3276 -0.06389 L 0.3776 -0.06667 C 0.38003 -0.06736 0.38229 -0.06783 0.38454 -0.06852 C 0.39496 -0.07222 0.37986 -0.06898 0.3927 -0.0713 C 0.39392 -0.07199 0.39513 -0.07269 0.39618 -0.07315 C 0.39809 -0.07408 0.39965 -0.07454 0.40121 -0.075 C 0.40208 -0.07546 0.40277 -0.0757 0.40312 -0.07593 C 0.40399 -0.07662 0.40468 -0.07732 0.40538 -0.07778 C 0.4059 -0.07824 0.40694 -0.07847 0.40746 -0.0787 C 0.40972 -0.08009 0.41215 -0.08148 0.41441 -0.08241 C 0.4151 -0.08287 0.41562 -0.0831 0.41631 -0.08333 C 0.41822 -0.08403 0.41979 -0.08449 0.42135 -0.08519 C 0.42256 -0.08588 0.42361 -0.08658 0.42482 -0.08704 C 0.42552 -0.0875 0.42638 -0.08773 0.42673 -0.08796 C 0.43559 -0.09236 0.42586 -0.0875 0.43298 -0.09167 C 0.43368 -0.09213 0.43454 -0.09236 0.43524 -0.09259 C 0.43611 -0.09329 0.43645 -0.09398 0.43715 -0.09445 C 0.43802 -0.09491 0.43871 -0.09514 0.43941 -0.09537 C 0.44409 -0.09861 0.43836 -0.0963 0.44409 -0.09815 C 0.44566 -0.09954 0.44722 -0.10046 0.44843 -0.10185 C 0.44913 -0.10278 0.45 -0.1037 0.45034 -0.10463 C 0.45451 -0.11158 0.44843 -0.10278 0.45381 -0.11111 C 0.45729 -0.11644 0.45763 -0.1162 0.46076 -0.11945 C 0.46163 -0.12176 0.46163 -0.12338 0.46302 -0.125 C 0.46423 -0.12662 0.46545 -0.12732 0.46649 -0.1287 C 0.4677 -0.13033 0.4684 -0.13195 0.46927 -0.13333 C 0.47118 -0.14329 0.46805 -0.13195 0.47274 -0.13796 C 0.47343 -0.13889 0.47309 -0.14074 0.47343 -0.14167 C 0.47395 -0.14283 0.47465 -0.14375 0.47552 -0.14445 C 0.47743 -0.14676 0.47899 -0.14745 0.48038 -0.15 C 0.48125 -0.15162 0.48194 -0.15324 0.48246 -0.15463 C 0.48281 -0.15602 0.48316 -0.15741 0.4835 -0.15833 C 0.48472 -0.15949 0.48559 -0.15972 0.48663 -0.16019 C 0.48784 -0.16528 0.48663 -0.16134 0.48941 -0.16574 C 0.4901 -0.16667 0.4901 -0.16783 0.49062 -0.16852 C 0.49131 -0.16968 0.49201 -0.17037 0.49288 -0.1713 C 0.49357 -0.17222 0.49357 -0.17338 0.49409 -0.17408 C 0.49548 -0.1757 0.4967 -0.17662 0.49756 -0.17778 C 0.49947 -0.18866 0.4967 -0.17708 0.50104 -0.18519 C 0.50607 -0.19445 0.49635 -0.18357 0.50451 -0.19167 C 0.50607 -0.19699 0.50451 -0.19236 0.50798 -0.19722 C 0.50954 -0.19908 0.51059 -0.20093 0.51145 -0.20278 C 0.5125 -0.20648 0.5125 -0.20718 0.51493 -0.21019 C 0.51562 -0.21088 0.51649 -0.21088 0.51718 -0.21111 C 0.51753 -0.2125 0.51875 -0.21366 0.51909 -0.21482 C 0.521 -0.21783 0.52031 -0.21806 0.52256 -0.22037 C 0.52343 -0.2213 0.52413 -0.22176 0.52447 -0.22222 C 0.52569 -0.22315 0.52656 -0.22408 0.5276 -0.225 C 0.52847 -0.22593 0.52881 -0.22685 0.52951 -0.22778 C 0.53003 -0.2294 0.53038 -0.23102 0.53107 -0.23241 C 0.53142 -0.2338 0.5342 -0.2382 0.53454 -0.23889 C 0.53454 -0.24028 0.53506 -0.24144 0.53506 -0.24259 C 0.53576 -0.24445 0.53697 -0.24769 0.53802 -0.24908 C 0.53854 -0.25023 0.53923 -0.25093 0.53993 -0.25185 C 0.54045 -0.25347 0.54045 -0.25509 0.54079 -0.25648 C 0.54149 -0.25857 0.54322 -0.26204 0.54322 -0.26181 C 0.54496 -0.26991 0.54305 -0.26227 0.54548 -0.26852 C 0.54583 -0.26945 0.54618 -0.2706 0.54618 -0.2713 C 0.54652 -0.27245 0.54739 -0.27315 0.54774 -0.27408 C 0.54843 -0.2757 0.54843 -0.27732 0.54895 -0.2787 C 0.55052 -0.29005 0.54895 -0.2794 0.55121 -0.28796 C 0.55156 -0.28935 0.55156 -0.29051 0.55156 -0.29167 C 0.55191 -0.29283 0.55277 -0.29352 0.55312 -0.29445 C 0.55347 -0.29583 0.55399 -0.29722 0.55468 -0.29815 C 0.5559 -0.30023 0.55746 -0.30185 0.55868 -0.3037 L 0.56284 -0.30926 L 0.56562 -0.31296 C 0.56649 -0.31389 0.56736 -0.31482 0.56788 -0.31574 C 0.56996 -0.31968 0.56875 -0.31783 0.57135 -0.3213 C 0.57309 -0.32778 0.57083 -0.32014 0.57482 -0.32778 C 0.57829 -0.33403 0.57135 -0.32685 0.57829 -0.33333 C 0.57968 -0.33472 0.58246 -0.33704 0.58246 -0.33681 C 0.58402 -0.34028 0.58385 -0.33889 0.58385 -0.34074 L 0.58385 -0.34051 " pathEditMode="relative" rAng="0" ptsTypes="AAAAAAAAAAAAAAAAAAAAAAAAAAAAAAAAAAAAAAAAAAAAAAAAAAAAAAAAAAAAAAAAAAAAAAAAAAAAAAAAAAAAAAAAAAAAAAAAAAAAAAAA">
                                      <p:cBhvr>
                                        <p:cTn id="9" dur="1000" fill="hold"/>
                                        <p:tgtEl>
                                          <p:spTgt spid="46"/>
                                        </p:tgtEl>
                                        <p:attrNameLst>
                                          <p:attrName>ppt_x</p:attrName>
                                          <p:attrName>ppt_y</p:attrName>
                                        </p:attrNameLst>
                                      </p:cBhvr>
                                      <p:rCtr x="29184" y="-17037"/>
                                    </p:animMotion>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par>
                          <p:cTn id="13" fill="hold">
                            <p:stCondLst>
                              <p:cond delay="1000"/>
                            </p:stCondLst>
                            <p:childTnLst>
                              <p:par>
                                <p:cTn id="14" presetID="0" presetClass="path" presetSubtype="0" accel="50000" decel="50000" fill="hold" grpId="1" nodeType="afterEffect">
                                  <p:stCondLst>
                                    <p:cond delay="0"/>
                                  </p:stCondLst>
                                  <p:childTnLst>
                                    <p:animMotion origin="layout" path="M -4.16667E-6 -3.33333E-6 L -4.16667E-6 0.00023 C 0.04618 -0.0074 -0.00225 0.00162 0.02639 -0.00648 C 0.03178 -0.0081 0.0375 -0.00879 0.04306 -0.01018 C 0.06841 -0.01759 0.04844 -0.01504 0.06875 -0.01666 C 0.07761 -0.02268 0.06945 -0.01782 0.09167 -0.02037 C 0.09532 -0.02083 0.09896 -0.02176 0.10278 -0.02222 C 0.11493 -0.0243 0.11684 -0.0243 0.12987 -0.02592 C 0.13143 -0.02662 0.13299 -0.02754 0.13473 -0.02777 C 0.13941 -0.02893 0.14445 -0.02893 0.14931 -0.03055 C 0.15417 -0.0324 0.15921 -0.0331 0.16389 -0.03611 C 0.16476 -0.0368 0.16563 -0.03773 0.16667 -0.03796 C 0.16841 -0.03865 0.17032 -0.03889 0.17223 -0.03889 C 0.1823 -0.03981 0.19254 -0.04027 0.20278 -0.04074 L 0.25278 -0.04259 L 0.29653 -0.04444 C 0.3165 -0.05115 0.30747 -0.04907 0.32362 -0.05185 C 0.33976 -0.05926 0.32535 -0.0537 0.35209 -0.0574 C 0.35417 -0.05787 0.35591 -0.05879 0.35764 -0.05926 C 0.36077 -0.05995 0.3632 -0.06088 0.36598 -0.06111 C 0.36962 -0.0618 0.37327 -0.0618 0.37709 -0.06203 C 0.37813 -0.06273 0.38004 -0.06342 0.38178 -0.06389 C 0.38924 -0.06597 0.39775 -0.06666 0.40556 -0.06944 L 0.40973 -0.07129 C 0.41164 -0.07199 0.41337 -0.07245 0.41528 -0.07314 C 0.41893 -0.07453 0.42188 -0.07662 0.42466 -0.07777 C 0.43021 -0.08009 0.42813 -0.07916 0.43334 -0.08055 C 0.43507 -0.08217 0.43733 -0.0831 0.43889 -0.08518 C 0.43941 -0.08634 0.44132 -0.08935 0.44306 -0.08981 C 0.44497 -0.09097 0.45053 -0.09189 0.45417 -0.09259 C 0.46737 -0.09606 0.45573 -0.09328 0.46528 -0.09537 C 0.47448 -0.10046 0.4691 -0.09884 0.47987 -0.1 C 0.48907 -0.10509 0.48039 -0.10139 0.5007 -0.10277 C 0.50782 -0.10324 0.51372 -0.10416 0.52084 -0.10463 C 0.5323 -0.10555 0.54341 -0.10602 0.55625 -0.10648 L 0.57639 -0.1074 C 0.5823 -0.10764 0.58837 -0.1074 0.59445 -0.1074 L 0.59445 -0.10717 L 0.59445 -0.1074 " pathEditMode="relative" rAng="0" ptsTypes="AAAAAAAAAAAAAAAAAAAAAAAAAAAAAAAAAAAAAAA">
                                      <p:cBhvr>
                                        <p:cTn id="15" dur="1000" fill="hold"/>
                                        <p:tgtEl>
                                          <p:spTgt spid="33"/>
                                        </p:tgtEl>
                                        <p:attrNameLst>
                                          <p:attrName>ppt_x</p:attrName>
                                          <p:attrName>ppt_y</p:attrName>
                                        </p:attrNameLst>
                                      </p:cBhvr>
                                      <p:rCtr x="29722" y="-5370"/>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1" nodeType="afterEffect">
                                  <p:stCondLst>
                                    <p:cond delay="0"/>
                                  </p:stCondLst>
                                  <p:childTnLst>
                                    <p:animMotion origin="layout" path="M 2.77778E-7 -2.59259E-6 L 2.77778E-7 0.00023 C 0.00295 -0.00162 0.0059 -0.00347 0.00885 -0.00463 C 0.01146 -0.00578 0.01424 -0.00625 0.01649 -0.0074 C 0.0191 -0.00903 0.02135 -0.01088 0.02344 -0.01296 C 0.02917 -0.01852 0.02743 -0.01852 0.03177 -0.02222 C 0.03333 -0.02361 0.04913 -0.03657 0.05052 -0.03703 C 0.05312 -0.03796 0.05573 -0.03865 0.05816 -0.03981 C 0.06372 -0.04259 0.06858 -0.04745 0.07413 -0.04907 C 0.08819 -0.05324 0.08056 -0.05162 0.10608 -0.05278 C 0.11545 -0.05347 0.12465 -0.05347 0.13385 -0.0537 L 0.15538 -0.05555 C 0.18889 -0.05949 0.17639 -0.05972 0.20885 -0.06111 C 0.32187 -0.06666 0.26736 -0.06227 0.31094 -0.06574 C 0.33108 -0.0699 0.32309 -0.06875 0.33524 -0.07037 C 0.33663 -0.07106 0.33819 -0.07153 0.33941 -0.07222 C 0.34132 -0.07338 0.34306 -0.07569 0.34497 -0.07592 C 0.35052 -0.07708 0.35608 -0.07662 0.36163 -0.07685 C 0.36649 -0.07754 0.37135 -0.07778 0.37622 -0.0787 C 0.37743 -0.07916 0.37847 -0.08032 0.37969 -0.08055 C 0.38229 -0.08125 0.3849 -0.08125 0.38733 -0.08148 C 0.38941 -0.08287 0.39358 -0.08495 0.39549 -0.08518 C 0.40243 -0.08611 0.4092 -0.08588 0.41562 -0.08611 C 0.42656 -0.09051 0.41337 -0.08541 0.42969 -0.09074 C 0.43872 -0.09375 0.43038 -0.0919 0.43872 -0.09352 C 0.43924 -0.09421 0.4401 -0.09537 0.4408 -0.09537 C 0.45451 -0.09768 0.47865 -0.09514 0.48941 -0.09444 C 0.49097 -0.09398 0.49219 -0.09352 0.4934 -0.09166 C 0.49444 -0.09051 0.49497 -0.08865 0.49549 -0.08703 C 0.49601 -0.08611 0.49653 -0.08518 0.49705 -0.08426 C 0.49774 -0.08333 0.49861 -0.08264 0.49878 -0.08148 C 0.49931 -0.08078 0.49983 -0.07986 0.50052 -0.0787 C 0.50087 -0.07801 0.50087 -0.07685 0.50104 -0.07592 C 0.50208 -0.07453 0.50312 -0.07361 0.50365 -0.07222 C 0.50538 -0.06597 0.50312 -0.07361 0.50747 -0.06481 C 0.50799 -0.06412 0.50747 -0.06296 0.50816 -0.06203 C 0.5092 -0.05903 0.50955 -0.05926 0.51146 -0.0574 C 0.51458 -0.05092 0.51128 -0.05926 0.51354 -0.05 C 0.51406 -0.04815 0.51615 -0.04606 0.51684 -0.04444 C 0.52066 -0.03264 0.51615 -0.04745 0.52066 -0.03518 C 0.52066 -0.03449 0.52066 -0.03333 0.52118 -0.0324 C 0.52222 -0.03125 0.52326 -0.03078 0.52396 -0.02963 C 0.525 -0.02893 0.52552 -0.02778 0.52622 -0.02685 C 0.52656 -0.02569 0.52622 -0.0243 0.52674 -0.02315 C 0.5283 -0.02083 0.5316 -0.01666 0.5316 -0.01643 C 0.53212 -0.01528 0.53212 -0.01365 0.53212 -0.01203 C 0.53264 -0.01111 0.53368 -0.01041 0.53385 -0.00926 C 0.53437 -0.00787 0.5342 -0.00625 0.53437 -0.00463 C 0.5349 -0.00254 0.53646 -0.00046 0.53715 0.00185 C 0.53767 0.00255 0.53767 0.00371 0.53802 0.00463 C 0.53872 0.00602 0.53924 0.00764 0.53976 0.00926 C 0.54097 0.01111 0.54253 0.01482 0.54253 0.01505 C 0.5441 0.02408 0.54253 0.01459 0.54566 0.02408 C 0.54635 0.0257 0.54635 0.02778 0.54687 0.02963 C 0.5474 0.03056 0.54792 0.03125 0.54844 0.03241 C 0.54913 0.0338 0.54965 0.03542 0.55017 0.03704 C 0.55069 0.03889 0.55069 0.04074 0.55122 0.0426 C 0.55122 0.04398 0.55243 0.04537 0.55243 0.04722 C 0.55608 0.06945 0.55243 0.0551 0.55451 0.06389 C 0.55503 0.06783 0.55556 0.07176 0.55608 0.07593 C 0.55625 0.07685 0.5566 0.07755 0.55677 0.07871 C 0.55781 0.08542 0.55781 0.0875 0.55955 0.09352 C 0.56007 0.09537 0.56059 0.09722 0.56163 0.09908 C 0.56337 0.11597 0.56059 0.09514 0.56493 0.11111 C 0.56875 0.12431 0.56215 0.11135 0.56823 0.12222 C 0.56875 0.12454 0.56823 0.12732 0.56927 0.12963 C 0.56979 0.13056 0.57135 0.12963 0.57205 0.13056 C 0.57257 0.13125 0.57222 0.13287 0.57257 0.13426 C 0.57361 0.13635 0.57483 0.13797 0.57604 0.13982 C 0.57743 0.14398 0.57691 0.14283 0.57969 0.14815 C 0.58021 0.14931 0.5809 0.1507 0.58177 0.15185 C 0.58247 0.15232 0.58316 0.15232 0.58385 0.15278 C 0.58437 0.15417 0.5849 0.15579 0.58524 0.15741 C 0.58559 0.1581 0.58576 0.15926 0.58594 0.16019 C 0.58646 0.16158 0.58698 0.1632 0.58733 0.16482 C 0.58767 0.16713 0.58785 0.17176 0.58941 0.17408 C 0.59201 0.17732 0.59149 0.17246 0.59149 0.17685 L 0.59149 0.17709 " pathEditMode="relative" rAng="0" ptsTypes="AAAAAAAAAAAAAAAAAAAAAAAAAAAAAAAAAAAAAAAAAAAAAAAAAAAAAAAAAAAAAAAAAAAAAAAAAAAAAA">
                                      <p:cBhvr>
                                        <p:cTn id="21" dur="1000" fill="hold"/>
                                        <p:tgtEl>
                                          <p:spTgt spid="35"/>
                                        </p:tgtEl>
                                        <p:attrNameLst>
                                          <p:attrName>ppt_x</p:attrName>
                                          <p:attrName>ppt_y</p:attrName>
                                        </p:attrNameLst>
                                      </p:cBhvr>
                                      <p:rCtr x="29566" y="4028"/>
                                    </p:animMotion>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p:stCondLst>
                              <p:cond delay="3000"/>
                            </p:stCondLst>
                            <p:childTnLst>
                              <p:par>
                                <p:cTn id="26" presetID="0" presetClass="path" presetSubtype="0" accel="50000" decel="50000" fill="hold" grpId="1" nodeType="afterEffect">
                                  <p:stCondLst>
                                    <p:cond delay="0"/>
                                  </p:stCondLst>
                                  <p:childTnLst>
                                    <p:animMotion origin="layout" path="M -3.05556E-6 -4.44444E-6 L -3.05556E-6 0.00024 C 0.00191 -0.00046 0.00417 -0.00046 0.00608 -0.00092 C 0.00712 -0.00138 0.00799 -0.00231 0.00886 -0.00277 C 0.01007 -0.00347 0.01129 -0.00393 0.01233 -0.00463 C 0.0132 -0.00532 0.01372 -0.00625 0.01441 -0.00648 C 0.01667 -0.0074 0.0191 -0.00787 0.02136 -0.00833 C 0.02361 -0.00902 0.02552 -0.00972 0.02761 -0.01018 C 0.03299 -0.01388 0.02778 -0.01064 0.03455 -0.01388 C 0.03664 -0.01504 0.04289 -0.01875 0.04566 -0.01944 C 0.04827 -0.02037 0.05087 -0.02083 0.0533 -0.02129 C 0.0592 -0.02523 0.05295 -0.02152 0.05955 -0.02407 C 0.06077 -0.02476 0.06198 -0.02546 0.06302 -0.02592 C 0.06372 -0.02638 0.06441 -0.02685 0.06511 -0.02685 C 0.06962 -0.02777 0.07396 -0.028 0.0783 -0.0287 C 0.08143 -0.02939 0.08438 -0.03009 0.08733 -0.03055 C 0.09653 -0.0368 0.08698 -0.03101 0.11025 -0.03333 C 0.11268 -0.03379 0.11493 -0.03495 0.11719 -0.03518 C 0.11979 -0.03588 0.1224 -0.03611 0.12483 -0.03611 L 0.15052 -0.03796 L 0.17275 -0.03981 C 0.17396 -0.04027 0.17518 -0.0405 0.17622 -0.04074 C 0.17795 -0.04143 0.17969 -0.04236 0.18143 -0.04259 C 0.18438 -0.04328 0.18646 -0.04328 0.18941 -0.04351 C 0.19254 -0.04421 0.19514 -0.04513 0.19844 -0.04537 C 0.20521 -0.04629 0.21198 -0.04652 0.21858 -0.04722 C 0.23229 -0.04884 0.22778 -0.04907 0.24011 -0.05092 C 0.26302 -0.05463 0.24584 -0.05115 0.27275 -0.05463 C 0.27604 -0.05509 0.27934 -0.05601 0.28247 -0.05648 C 0.28889 -0.05949 0.28733 -0.05902 0.29636 -0.06018 C 0.30677 -0.0618 0.31719 -0.06342 0.32761 -0.06388 L 0.37761 -0.06666 C 0.38004 -0.06736 0.38229 -0.06782 0.38455 -0.06851 C 0.39497 -0.07222 0.37986 -0.06898 0.39271 -0.07129 C 0.39393 -0.07199 0.39514 -0.07268 0.39618 -0.07314 C 0.39809 -0.07407 0.39966 -0.07453 0.40122 -0.075 C 0.40209 -0.07546 0.40278 -0.07569 0.40313 -0.07592 C 0.404 -0.07662 0.40469 -0.07731 0.40539 -0.07777 C 0.40591 -0.07824 0.40695 -0.07847 0.40747 -0.0787 C 0.40973 -0.08009 0.41216 -0.08148 0.41441 -0.0824 C 0.41511 -0.08287 0.41563 -0.0831 0.41632 -0.08333 C 0.41823 -0.08402 0.41979 -0.08449 0.42136 -0.08518 C 0.42257 -0.08588 0.42361 -0.08657 0.42483 -0.08703 C 0.42552 -0.0875 0.42639 -0.08773 0.42674 -0.08796 C 0.43559 -0.09236 0.42587 -0.0875 0.43299 -0.09166 C 0.43368 -0.09213 0.43455 -0.09236 0.43525 -0.09259 C 0.43611 -0.09328 0.43646 -0.09398 0.43716 -0.09444 C 0.43802 -0.0949 0.43872 -0.09513 0.43941 -0.09537 C 0.4441 -0.09861 0.43837 -0.09629 0.4441 -0.09814 C 0.44566 -0.09953 0.44723 -0.10046 0.44844 -0.10185 C 0.44914 -0.10277 0.45 -0.1037 0.45035 -0.10463 C 0.45452 -0.11157 0.44844 -0.10277 0.45382 -0.11111 C 0.45729 -0.11643 0.45764 -0.1162 0.46077 -0.11944 C 0.46164 -0.12175 0.46164 -0.12338 0.46302 -0.125 C 0.46424 -0.12662 0.46545 -0.12731 0.4665 -0.1287 C 0.46771 -0.13032 0.46841 -0.13194 0.46927 -0.13333 C 0.47118 -0.14328 0.46806 -0.13194 0.47275 -0.13796 C 0.47344 -0.13888 0.47309 -0.14074 0.47344 -0.14166 C 0.47396 -0.14282 0.47466 -0.14375 0.47552 -0.14444 C 0.47743 -0.14675 0.479 -0.14745 0.48039 -0.15 C 0.48125 -0.15162 0.48195 -0.15324 0.48247 -0.15463 C 0.48282 -0.15601 0.48316 -0.1574 0.48351 -0.15833 C 0.48473 -0.15949 0.48559 -0.15972 0.48664 -0.16018 C 0.48785 -0.16527 0.48664 -0.16134 0.48941 -0.16574 C 0.49011 -0.16666 0.49011 -0.16782 0.49063 -0.16851 C 0.49132 -0.16967 0.49202 -0.17037 0.49289 -0.17129 C 0.49358 -0.17222 0.49358 -0.17338 0.4941 -0.17407 C 0.49549 -0.17569 0.4967 -0.17662 0.49757 -0.17777 C 0.49948 -0.18865 0.4967 -0.17708 0.50104 -0.18518 C 0.50608 -0.19444 0.49636 -0.18356 0.50452 -0.19166 C 0.50608 -0.19699 0.50452 -0.19236 0.50799 -0.19722 C 0.50955 -0.19907 0.51059 -0.20092 0.51146 -0.20277 C 0.5125 -0.20648 0.5125 -0.20717 0.51493 -0.21018 C 0.51563 -0.21088 0.5165 -0.21088 0.51719 -0.21111 C 0.51754 -0.2125 0.51875 -0.21365 0.5191 -0.21481 C 0.52101 -0.21782 0.52032 -0.21805 0.52257 -0.22037 C 0.52344 -0.22129 0.52414 -0.22175 0.52448 -0.22222 C 0.5257 -0.22314 0.52657 -0.22407 0.52761 -0.225 C 0.52848 -0.22592 0.52882 -0.22685 0.52952 -0.22777 C 0.53004 -0.22939 0.53039 -0.23101 0.53108 -0.2324 C 0.53143 -0.23379 0.5342 -0.23819 0.53455 -0.23888 C 0.53455 -0.24027 0.53507 -0.24143 0.53507 -0.24259 C 0.53577 -0.24444 0.53698 -0.24768 0.53802 -0.24907 C 0.53854 -0.25023 0.53924 -0.25092 0.53993 -0.25185 C 0.54045 -0.25347 0.54045 -0.25509 0.5408 -0.25648 C 0.5415 -0.25856 0.54306 -0.26203 0.54306 -0.2618 C 0.54497 -0.2699 0.54306 -0.26226 0.54549 -0.26851 C 0.54584 -0.26944 0.54618 -0.2706 0.54618 -0.27129 C 0.54653 -0.27245 0.5474 -0.27314 0.54775 -0.27407 C 0.54844 -0.27569 0.54844 -0.27731 0.54896 -0.2787 C 0.55052 -0.29004 0.54896 -0.27939 0.55122 -0.28796 C 0.55157 -0.28935 0.55157 -0.2905 0.55157 -0.29166 C 0.55191 -0.29282 0.55278 -0.29351 0.55313 -0.29444 C 0.55348 -0.29583 0.554 -0.29722 0.55469 -0.29814 C 0.55591 -0.30023 0.55747 -0.30185 0.55868 -0.3037 L 0.56285 -0.30925 L 0.56563 -0.31296 C 0.5665 -0.31388 0.56736 -0.31481 0.56789 -0.31574 C 0.56997 -0.31967 0.56875 -0.31782 0.57136 -0.32129 C 0.57309 -0.32777 0.57084 -0.32013 0.57483 -0.32777 C 0.5783 -0.33402 0.57136 -0.32685 0.5783 -0.33333 C 0.57969 -0.33472 0.58247 -0.33703 0.58247 -0.3368 C 0.58403 -0.34027 0.58386 -0.33888 0.58386 -0.34074 L 0.58386 -0.3405 " pathEditMode="relative" rAng="0" ptsTypes="AAAAAAAAAAAAAAAAAAAAAAAAAAAAAAAAAAAAAAAAAAAAAAAAAAAAAAAAAAAAAAAAAAAAAAAAAAAAAAAAAAAAAAAAAAAAAAAAAAAAAAAA">
                                      <p:cBhvr>
                                        <p:cTn id="27" dur="1000" fill="hold"/>
                                        <p:tgtEl>
                                          <p:spTgt spid="36"/>
                                        </p:tgtEl>
                                        <p:attrNameLst>
                                          <p:attrName>ppt_x</p:attrName>
                                          <p:attrName>ppt_y</p:attrName>
                                        </p:attrNameLst>
                                      </p:cBhvr>
                                      <p:rCtr x="29184" y="-17037"/>
                                    </p:animMotion>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4000"/>
                            </p:stCondLst>
                            <p:childTnLst>
                              <p:par>
                                <p:cTn id="32" presetID="0" presetClass="path" presetSubtype="0" accel="50000" decel="50000" fill="hold" grpId="1" nodeType="afterEffect">
                                  <p:stCondLst>
                                    <p:cond delay="0"/>
                                  </p:stCondLst>
                                  <p:childTnLst>
                                    <p:animMotion origin="layout" path="M 1.66667E-6 -3.7037E-7 L 1.66667E-6 0.00023 C 0.04618 -0.00741 -0.00226 0.00162 0.02639 -0.00648 C 0.03177 -0.0081 0.0375 -0.0088 0.04305 -0.01018 C 0.0684 -0.01759 0.04844 -0.01505 0.06875 -0.01667 C 0.0776 -0.02268 0.06944 -0.01782 0.09167 -0.02037 C 0.09531 -0.02083 0.09896 -0.02176 0.10278 -0.02222 C 0.11493 -0.02431 0.11684 -0.02431 0.12986 -0.02593 C 0.13142 -0.02662 0.13298 -0.02755 0.13472 -0.02778 C 0.13941 -0.02893 0.14444 -0.02893 0.1493 -0.03056 C 0.15417 -0.03241 0.1592 -0.0331 0.16389 -0.03611 C 0.16476 -0.03681 0.16562 -0.03773 0.16667 -0.03796 C 0.1684 -0.03866 0.17031 -0.03889 0.17222 -0.03889 C 0.18229 -0.03981 0.19253 -0.04028 0.20278 -0.04074 L 0.25278 -0.04259 L 0.29653 -0.04444 C 0.31649 -0.05116 0.30746 -0.04907 0.32361 -0.05185 C 0.33976 -0.05926 0.32535 -0.0537 0.35208 -0.05741 C 0.35417 -0.05787 0.3559 -0.0588 0.35764 -0.05926 C 0.36076 -0.05995 0.36319 -0.06088 0.36597 -0.06111 C 0.36962 -0.06181 0.37326 -0.06181 0.37708 -0.06204 C 0.37812 -0.06273 0.38003 -0.06343 0.38177 -0.06389 C 0.38923 -0.06597 0.39774 -0.06667 0.40555 -0.06944 L 0.40972 -0.0713 C 0.41163 -0.07199 0.41337 -0.07245 0.41528 -0.07315 C 0.41892 -0.07454 0.42187 -0.07662 0.42465 -0.07778 C 0.43021 -0.08009 0.42812 -0.07917 0.43333 -0.08056 C 0.43507 -0.08218 0.43732 -0.0831 0.43889 -0.08518 C 0.43941 -0.08634 0.44132 -0.08935 0.44305 -0.08981 C 0.44496 -0.09097 0.45052 -0.0919 0.45417 -0.09259 C 0.46736 -0.09606 0.45573 -0.09329 0.46528 -0.09537 C 0.47448 -0.10046 0.4691 -0.09884 0.47986 -0.1 C 0.48906 -0.10509 0.48038 -0.10139 0.50069 -0.10278 C 0.50781 -0.10324 0.51371 -0.10417 0.52083 -0.10463 C 0.53229 -0.10556 0.5434 -0.10602 0.55625 -0.10648 L 0.57639 -0.10741 C 0.58229 -0.10764 0.58837 -0.10741 0.59444 -0.10741 L 0.59444 -0.10718 L 0.59444 -0.10741 " pathEditMode="relative" rAng="0" ptsTypes="AAAAAAAAAAAAAAAAAAAAAAAAAAAAAAAAAAAAAAA">
                                      <p:cBhvr>
                                        <p:cTn id="33" dur="1000" fill="hold"/>
                                        <p:tgtEl>
                                          <p:spTgt spid="37"/>
                                        </p:tgtEl>
                                        <p:attrNameLst>
                                          <p:attrName>ppt_x</p:attrName>
                                          <p:attrName>ppt_y</p:attrName>
                                        </p:attrNameLst>
                                      </p:cBhvr>
                                      <p:rCtr x="29722" y="-5370"/>
                                    </p:animMotion>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par>
                          <p:cTn id="37" fill="hold">
                            <p:stCondLst>
                              <p:cond delay="5000"/>
                            </p:stCondLst>
                            <p:childTnLst>
                              <p:par>
                                <p:cTn id="38" presetID="0" presetClass="path" presetSubtype="0" accel="50000" decel="50000" fill="hold" grpId="1" nodeType="afterEffect">
                                  <p:stCondLst>
                                    <p:cond delay="0"/>
                                  </p:stCondLst>
                                  <p:childTnLst>
                                    <p:animMotion origin="layout" path="M -3.88889E-6 3.7037E-7 L -3.88889E-6 0.00023 C 0.00296 -0.00162 0.00591 -0.00347 0.00886 -0.00463 C 0.01146 -0.00579 0.01424 -0.00625 0.0165 -0.00741 C 0.0191 -0.00903 0.02136 -0.01088 0.02344 -0.01296 C 0.02917 -0.01852 0.02743 -0.01852 0.03177 -0.02222 C 0.03334 -0.02361 0.04914 -0.03657 0.05052 -0.03704 C 0.05313 -0.03796 0.05573 -0.03866 0.05816 -0.03982 C 0.06372 -0.04259 0.06858 -0.04745 0.07414 -0.04907 C 0.0882 -0.05324 0.08056 -0.05162 0.10608 -0.05278 C 0.11546 -0.05347 0.12466 -0.05347 0.13386 -0.0537 L 0.15539 -0.05556 C 0.18889 -0.05949 0.17639 -0.05972 0.20886 -0.06111 C 0.32188 -0.06667 0.26737 -0.06227 0.31094 -0.06574 C 0.33108 -0.06991 0.32309 -0.06875 0.33525 -0.07037 C 0.33664 -0.07107 0.3382 -0.07153 0.33941 -0.07222 C 0.34132 -0.07338 0.34306 -0.07569 0.34497 -0.07593 C 0.35052 -0.07708 0.35608 -0.07662 0.36164 -0.07685 C 0.3665 -0.07755 0.37136 -0.07778 0.37622 -0.0787 C 0.37743 -0.07917 0.37848 -0.08032 0.37969 -0.08056 C 0.3823 -0.08125 0.3849 -0.08125 0.38733 -0.08148 C 0.38941 -0.08287 0.39358 -0.08495 0.39549 -0.08519 C 0.40243 -0.08611 0.40921 -0.08588 0.41563 -0.08611 C 0.42657 -0.09051 0.41337 -0.08542 0.42969 -0.09074 C 0.43872 -0.09375 0.43039 -0.0919 0.43872 -0.09352 C 0.43924 -0.09421 0.44011 -0.09537 0.4408 -0.09537 C 0.45452 -0.09769 0.47865 -0.09514 0.48941 -0.09444 C 0.49098 -0.09398 0.49219 -0.09352 0.49341 -0.09167 C 0.49445 -0.09051 0.49497 -0.08866 0.49549 -0.08704 C 0.49601 -0.08611 0.49653 -0.08519 0.49705 -0.08426 C 0.49775 -0.08333 0.49862 -0.08264 0.49879 -0.08148 C 0.49931 -0.08079 0.49983 -0.07986 0.50052 -0.0787 C 0.50087 -0.07801 0.50087 -0.07685 0.50105 -0.07593 C 0.50209 -0.07454 0.50313 -0.07361 0.50365 -0.07222 C 0.50539 -0.06597 0.50313 -0.07361 0.50747 -0.06482 C 0.50799 -0.06412 0.50747 -0.06296 0.50816 -0.06204 C 0.50921 -0.05903 0.50955 -0.05926 0.51146 -0.05741 C 0.51459 -0.05093 0.51129 -0.05926 0.51355 -0.05 C 0.51407 -0.04815 0.51615 -0.04607 0.51684 -0.04444 C 0.52066 -0.03264 0.51615 -0.04745 0.52066 -0.03519 C 0.52066 -0.03449 0.52066 -0.03333 0.52118 -0.03241 C 0.52223 -0.03125 0.52327 -0.03079 0.52396 -0.02963 C 0.525 -0.02894 0.52552 -0.02778 0.52622 -0.02685 C 0.52657 -0.02569 0.52622 -0.02431 0.52674 -0.02315 C 0.5283 -0.02083 0.5316 -0.01667 0.5316 -0.01644 C 0.53212 -0.01528 0.53212 -0.01366 0.53212 -0.01204 C 0.53264 -0.01111 0.53368 -0.01042 0.53386 -0.00926 C 0.53438 -0.00787 0.53421 -0.00625 0.53438 -0.00463 C 0.5349 -0.00255 0.53646 -0.00046 0.53716 0.00185 C 0.53768 0.00255 0.53768 0.0037 0.53802 0.00463 C 0.53872 0.00602 0.53924 0.00764 0.53976 0.00926 C 0.54098 0.01111 0.54254 0.01481 0.54254 0.01505 C 0.5441 0.02407 0.54254 0.01458 0.54566 0.02407 C 0.54636 0.02569 0.54636 0.02778 0.54688 0.02963 C 0.5474 0.03056 0.54792 0.03125 0.54844 0.03241 C 0.54914 0.0338 0.54966 0.03542 0.55018 0.03704 C 0.5507 0.03889 0.5507 0.04074 0.55122 0.04259 C 0.55122 0.04398 0.55243 0.04537 0.55243 0.04722 C 0.55608 0.06944 0.55243 0.05509 0.55452 0.06389 C 0.55504 0.06782 0.55556 0.07176 0.55608 0.07593 C 0.55625 0.07685 0.5566 0.07755 0.55677 0.0787 C 0.55782 0.08542 0.55782 0.0875 0.55955 0.09352 C 0.56007 0.09537 0.56059 0.09722 0.56164 0.09907 C 0.56337 0.11597 0.56059 0.09514 0.56493 0.11111 C 0.56875 0.12431 0.56216 0.11134 0.56823 0.12222 C 0.56875 0.12454 0.56823 0.12731 0.56927 0.12963 C 0.5698 0.13056 0.57136 0.12963 0.57205 0.13056 C 0.57257 0.13125 0.57223 0.13287 0.57257 0.13426 C 0.57362 0.13634 0.57483 0.13796 0.57605 0.13981 C 0.57743 0.14398 0.57691 0.14282 0.57969 0.14815 C 0.58021 0.14931 0.58091 0.15069 0.58177 0.15185 C 0.58247 0.15231 0.58316 0.15231 0.58386 0.15278 C 0.58438 0.15417 0.5849 0.15579 0.58525 0.15741 C 0.58559 0.1581 0.58577 0.15926 0.58594 0.16018 C 0.58646 0.16157 0.58698 0.16319 0.58733 0.16481 C 0.58768 0.16713 0.58785 0.17176 0.58941 0.17407 C 0.59202 0.17731 0.5915 0.17245 0.5915 0.17685 L 0.5915 0.17708 " pathEditMode="relative" rAng="0" ptsTypes="AAAAAAAAAAAAAAAAAAAAAAAAAAAAAAAAAAAAAAAAAAAAAAAAAAAAAAAAAAAAAAAAAAAAAAAAAAAAAA">
                                      <p:cBhvr>
                                        <p:cTn id="39" dur="1000" fill="hold"/>
                                        <p:tgtEl>
                                          <p:spTgt spid="38"/>
                                        </p:tgtEl>
                                        <p:attrNameLst>
                                          <p:attrName>ppt_x</p:attrName>
                                          <p:attrName>ppt_y</p:attrName>
                                        </p:attrNameLst>
                                      </p:cBhvr>
                                      <p:rCtr x="29566" y="4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3" grpId="0" animBg="1"/>
      <p:bldP spid="33"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1645"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1579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Place an Order</a:t>
            </a:r>
            <a:endParaRPr kumimoji="0" lang="en-SG" sz="1600" i="0" u="none" strike="noStrike" cap="none" normalizeH="0" baseline="0" dirty="0">
              <a:ln>
                <a:noFill/>
              </a:ln>
              <a:solidFill>
                <a:schemeClr val="tx1"/>
              </a:solidFill>
              <a:effectLst/>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7063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chemeClr val="tx1"/>
                </a:solidFill>
              </a:rPr>
              <a:t>Shipping Record</a:t>
            </a:r>
            <a:endParaRPr kumimoji="0" lang="en-SG" sz="1600" b="0" i="0" u="none" strike="noStrike" cap="none" normalizeH="0" baseline="0" dirty="0">
              <a:ln>
                <a:noFill/>
              </a:ln>
              <a:solidFill>
                <a:schemeClr val="tx1"/>
              </a:solidFill>
              <a:effectLst/>
              <a:latin typeface="Tahoma" pitchFamily="34" charset="0"/>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2798707" y="1016059"/>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2362200" y="3454645"/>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805445" y="4901527"/>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marR="0" indent="-198438"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2060055" y="3415014"/>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2798706"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a:stCxn id="60" idx="1"/>
            <a:endCxn id="16" idx="3"/>
          </p:cNvCxnSpPr>
          <p:nvPr/>
        </p:nvCxnSpPr>
        <p:spPr bwMode="auto">
          <a:xfrm flipH="1" flipV="1">
            <a:off x="2798706" y="3095667"/>
            <a:ext cx="2749549" cy="335322"/>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253776" y="25056"/>
            <a:ext cx="8661624" cy="707886"/>
          </a:xfrm>
        </p:spPr>
        <p:txBody>
          <a:bodyPr/>
          <a:lstStyle/>
          <a:p>
            <a:r>
              <a:rPr lang="en-US" sz="2000" dirty="0"/>
              <a:t>Example: Microservice Interaction Diagram</a:t>
            </a:r>
            <a:br>
              <a:rPr lang="en-SG" sz="2000" dirty="0"/>
            </a:br>
            <a:r>
              <a:rPr lang="en-SG" sz="2000" dirty="0"/>
              <a:t>          – Place an order: </a:t>
            </a:r>
            <a:r>
              <a:rPr lang="en-US" sz="1800" dirty="0"/>
              <a:t>Implementation with HTTP and AMQP</a:t>
            </a:r>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7063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Activity Log</a:t>
            </a:r>
            <a:endParaRPr kumimoji="0" lang="en-SG" sz="1600" b="0" i="0" u="none" strike="noStrike" cap="none" normalizeH="0" baseline="0" dirty="0">
              <a:ln>
                <a:noFill/>
              </a:ln>
              <a:solidFill>
                <a:schemeClr val="tx1"/>
              </a:solidFill>
              <a:effectLst/>
              <a:latin typeface="Tahoma" pitchFamily="34" charset="0"/>
            </a:endParaRPr>
          </a:p>
        </p:txBody>
      </p:sp>
      <p:cxnSp>
        <p:nvCxnSpPr>
          <p:cNvPr id="35" name="Straight Connector 34">
            <a:extLst>
              <a:ext uri="{FF2B5EF4-FFF2-40B4-BE49-F238E27FC236}">
                <a16:creationId xmlns:a16="http://schemas.microsoft.com/office/drawing/2014/main" id="{F2D0F26A-3B79-314F-B881-0ECC2DB6CD71}"/>
              </a:ext>
            </a:extLst>
          </p:cNvPr>
          <p:cNvCxnSpPr>
            <a:cxnSpLocks/>
            <a:stCxn id="5" idx="1"/>
            <a:endCxn id="60" idx="3"/>
          </p:cNvCxnSpPr>
          <p:nvPr/>
        </p:nvCxnSpPr>
        <p:spPr bwMode="auto">
          <a:xfrm flipH="1" flipV="1">
            <a:off x="6511581" y="3430989"/>
            <a:ext cx="551583" cy="1619593"/>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3681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cxnSp>
        <p:nvCxnSpPr>
          <p:cNvPr id="31" name="Straight Arrow Connector 30"/>
          <p:cNvCxnSpPr>
            <a:stCxn id="29" idx="2"/>
          </p:cNvCxnSpPr>
          <p:nvPr/>
        </p:nvCxnSpPr>
        <p:spPr bwMode="auto">
          <a:xfrm flipH="1">
            <a:off x="2362200"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466968"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2321896" y="3703974"/>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7. Return the created order and shipping record and/or error</a:t>
            </a:r>
            <a:endParaRPr lang="en-GB" dirty="0"/>
          </a:p>
        </p:txBody>
      </p:sp>
      <p:sp>
        <p:nvSpPr>
          <p:cNvPr id="37" name="TextBox 36">
            <a:extLst>
              <a:ext uri="{FF2B5EF4-FFF2-40B4-BE49-F238E27FC236}">
                <a16:creationId xmlns:a16="http://schemas.microsoft.com/office/drawing/2014/main" id="{AF83AAF7-42AD-4375-8A6B-33FC7813407E}"/>
              </a:ext>
            </a:extLst>
          </p:cNvPr>
          <p:cNvSpPr txBox="1"/>
          <p:nvPr/>
        </p:nvSpPr>
        <p:spPr>
          <a:xfrm>
            <a:off x="4907122"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5. Send the newly created order</a:t>
            </a:r>
          </a:p>
          <a:p>
            <a:r>
              <a:rPr lang="en-SG"/>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3625602" y="3386757"/>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3658108" y="2747047"/>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6108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2332845" y="1187720"/>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p>
          <a:p>
            <a:r>
              <a:rPr lang="en-SG" dirty="0"/>
              <a:t>{cart items}</a:t>
            </a:r>
          </a:p>
          <a:p>
            <a:r>
              <a:rPr lang="en-SG" dirty="0"/>
              <a:t>3. Return the newly created order</a:t>
            </a:r>
          </a:p>
          <a:p>
            <a:r>
              <a:rPr lang="en-SG" dirty="0"/>
              <a:t>{ order }</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43" y="315181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960" y="265179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272" y="543147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462" y="82348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96370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638" y="2908922"/>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3DD817-AD0B-46E5-A612-06F7B65AE6FE}"/>
              </a:ext>
            </a:extLst>
          </p:cNvPr>
          <p:cNvSpPr/>
          <p:nvPr/>
        </p:nvSpPr>
        <p:spPr>
          <a:xfrm>
            <a:off x="1836562" y="41858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2" name="Rectangle 51">
            <a:extLst>
              <a:ext uri="{FF2B5EF4-FFF2-40B4-BE49-F238E27FC236}">
                <a16:creationId xmlns:a16="http://schemas.microsoft.com/office/drawing/2014/main" id="{53A1ABF3-CC89-4978-99BB-2589CD86A403}"/>
              </a:ext>
            </a:extLst>
          </p:cNvPr>
          <p:cNvSpPr/>
          <p:nvPr/>
        </p:nvSpPr>
        <p:spPr>
          <a:xfrm>
            <a:off x="2235558" y="2255901"/>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3" name="Rectangle 52">
            <a:extLst>
              <a:ext uri="{FF2B5EF4-FFF2-40B4-BE49-F238E27FC236}">
                <a16:creationId xmlns:a16="http://schemas.microsoft.com/office/drawing/2014/main" id="{7F8E62A1-19FE-4379-891D-71B19CC81A47}"/>
              </a:ext>
            </a:extLst>
          </p:cNvPr>
          <p:cNvSpPr/>
          <p:nvPr/>
        </p:nvSpPr>
        <p:spPr>
          <a:xfrm>
            <a:off x="4784314" y="1751689"/>
            <a:ext cx="726481" cy="338554"/>
          </a:xfrm>
          <a:prstGeom prst="rect">
            <a:avLst/>
          </a:prstGeom>
        </p:spPr>
        <p:txBody>
          <a:bodyPr wrap="none">
            <a:spAutoFit/>
          </a:bodyPr>
          <a:lstStyle/>
          <a:p>
            <a:r>
              <a:rPr lang="en-SG" sz="1600" dirty="0">
                <a:solidFill>
                  <a:schemeClr val="tx1"/>
                </a:solidFill>
              </a:rPr>
              <a:t>HTTP</a:t>
            </a:r>
            <a:endParaRPr lang="en-SG" sz="1600" dirty="0"/>
          </a:p>
        </p:txBody>
      </p:sp>
      <p:pic>
        <p:nvPicPr>
          <p:cNvPr id="56" name="Picture 2" descr="https://www.rabbitmq.com/img/tutorials/producer.png">
            <a:extLst>
              <a:ext uri="{FF2B5EF4-FFF2-40B4-BE49-F238E27FC236}">
                <a16:creationId xmlns:a16="http://schemas.microsoft.com/office/drawing/2014/main" id="{E8D305F0-5DA2-47BF-9985-5115E4350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9"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4FEBF01-434D-4E6A-9F18-58EF21BE5E77}"/>
              </a:ext>
            </a:extLst>
          </p:cNvPr>
          <p:cNvSpPr txBox="1"/>
          <p:nvPr/>
        </p:nvSpPr>
        <p:spPr>
          <a:xfrm>
            <a:off x="4866285"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58" name="Picture 57" descr="https://www.rabbitmq.com/img/tutorials/consumer.png">
            <a:extLst>
              <a:ext uri="{FF2B5EF4-FFF2-40B4-BE49-F238E27FC236}">
                <a16:creationId xmlns:a16="http://schemas.microsoft.com/office/drawing/2014/main" id="{EA63D0AB-FDB8-4CF8-9B82-1541BF4BC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219" y="6257242"/>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D827656C-8D26-458C-8533-5B236572995C}"/>
              </a:ext>
            </a:extLst>
          </p:cNvPr>
          <p:cNvSpPr txBox="1"/>
          <p:nvPr/>
        </p:nvSpPr>
        <p:spPr>
          <a:xfrm>
            <a:off x="4853316"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cxnSp>
        <p:nvCxnSpPr>
          <p:cNvPr id="61" name="Straight Connector 60">
            <a:extLst>
              <a:ext uri="{FF2B5EF4-FFF2-40B4-BE49-F238E27FC236}">
                <a16:creationId xmlns:a16="http://schemas.microsoft.com/office/drawing/2014/main" id="{2E83D6C0-5443-40EE-B24F-0B7C5F336C6D}"/>
              </a:ext>
            </a:extLst>
          </p:cNvPr>
          <p:cNvCxnSpPr>
            <a:cxnSpLocks/>
            <a:stCxn id="27" idx="1"/>
            <a:endCxn id="60" idx="3"/>
          </p:cNvCxnSpPr>
          <p:nvPr/>
        </p:nvCxnSpPr>
        <p:spPr bwMode="auto">
          <a:xfrm flipH="1">
            <a:off x="6511581" y="3120058"/>
            <a:ext cx="551583" cy="310931"/>
          </a:xfrm>
          <a:prstGeom prst="line">
            <a:avLst/>
          </a:prstGeom>
          <a:noFill/>
          <a:ln w="9525" cap="flat" cmpd="sng" algn="ctr">
            <a:solidFill>
              <a:schemeClr val="tx1"/>
            </a:solidFill>
            <a:prstDash val="solid"/>
            <a:round/>
            <a:headEnd type="triangle" w="med" len="med"/>
            <a:tailEnd type="none" w="med" len="med"/>
          </a:ln>
          <a:effectLst/>
        </p:spPr>
      </p:cxnSp>
      <p:grpSp>
        <p:nvGrpSpPr>
          <p:cNvPr id="80" name="Group 79">
            <a:extLst>
              <a:ext uri="{FF2B5EF4-FFF2-40B4-BE49-F238E27FC236}">
                <a16:creationId xmlns:a16="http://schemas.microsoft.com/office/drawing/2014/main" id="{71227BA0-54C5-4E3A-9D0D-3322EE134147}"/>
              </a:ext>
            </a:extLst>
          </p:cNvPr>
          <p:cNvGrpSpPr/>
          <p:nvPr/>
        </p:nvGrpSpPr>
        <p:grpSpPr>
          <a:xfrm>
            <a:off x="5548255" y="2919541"/>
            <a:ext cx="963326" cy="1022895"/>
            <a:chOff x="5510795" y="3466708"/>
            <a:chExt cx="963326" cy="1022895"/>
          </a:xfrm>
        </p:grpSpPr>
        <p:sp>
          <p:nvSpPr>
            <p:cNvPr id="60" name="Rectangle 59">
              <a:extLst>
                <a:ext uri="{FF2B5EF4-FFF2-40B4-BE49-F238E27FC236}">
                  <a16:creationId xmlns:a16="http://schemas.microsoft.com/office/drawing/2014/main" id="{87221FE9-7419-41FC-870F-438457A748AE}"/>
                </a:ext>
              </a:extLst>
            </p:cNvPr>
            <p:cNvSpPr/>
            <p:nvPr/>
          </p:nvSpPr>
          <p:spPr bwMode="auto">
            <a:xfrm>
              <a:off x="5510795" y="3466708"/>
              <a:ext cx="963326" cy="102289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ahoma" pitchFamily="34" charset="0"/>
                </a:rPr>
                <a:t>AMQP Broker</a:t>
              </a:r>
            </a:p>
          </p:txBody>
        </p:sp>
        <p:pic>
          <p:nvPicPr>
            <p:cNvPr id="64" name="Picture 63">
              <a:extLst>
                <a:ext uri="{FF2B5EF4-FFF2-40B4-BE49-F238E27FC236}">
                  <a16:creationId xmlns:a16="http://schemas.microsoft.com/office/drawing/2014/main" id="{C1F0C309-99D6-412B-949A-96634B109462}"/>
                </a:ext>
              </a:extLst>
            </p:cNvPr>
            <p:cNvPicPr>
              <a:picLocks noChangeAspect="1"/>
            </p:cNvPicPr>
            <p:nvPr/>
          </p:nvPicPr>
          <p:blipFill rotWithShape="1">
            <a:blip r:embed="rId5"/>
            <a:srcRect l="1722" r="66220"/>
            <a:stretch/>
          </p:blipFill>
          <p:spPr>
            <a:xfrm>
              <a:off x="5749011" y="3488196"/>
              <a:ext cx="486893" cy="431555"/>
            </a:xfrm>
            <a:prstGeom prst="rect">
              <a:avLst/>
            </a:prstGeom>
          </p:spPr>
        </p:pic>
      </p:grpSp>
      <p:sp>
        <p:nvSpPr>
          <p:cNvPr id="5" name="Rectangle 4">
            <a:extLst>
              <a:ext uri="{FF2B5EF4-FFF2-40B4-BE49-F238E27FC236}">
                <a16:creationId xmlns:a16="http://schemas.microsoft.com/office/drawing/2014/main" id="{5E7EDA52-E418-9F93-6B23-D9909F79D2C1}"/>
              </a:ext>
            </a:extLst>
          </p:cNvPr>
          <p:cNvSpPr/>
          <p:nvPr/>
        </p:nvSpPr>
        <p:spPr bwMode="auto">
          <a:xfrm>
            <a:off x="7063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Error</a:t>
            </a:r>
            <a:endParaRPr kumimoji="0" lang="en-SG" sz="1600" b="0" i="0" u="none" strike="noStrike" cap="none" normalizeH="0" baseline="0">
              <a:ln>
                <a:noFill/>
              </a:ln>
              <a:solidFill>
                <a:schemeClr val="tx1"/>
              </a:solidFill>
              <a:effectLst/>
              <a:latin typeface="Tahoma" pitchFamily="34" charset="0"/>
            </a:endParaRPr>
          </a:p>
        </p:txBody>
      </p:sp>
      <p:pic>
        <p:nvPicPr>
          <p:cNvPr id="6" name="Picture 5" descr="https://www.rabbitmq.com/img/tutorials/consumer.png">
            <a:extLst>
              <a:ext uri="{FF2B5EF4-FFF2-40B4-BE49-F238E27FC236}">
                <a16:creationId xmlns:a16="http://schemas.microsoft.com/office/drawing/2014/main" id="{722FE425-9684-0F3E-C588-EA015A6B8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4807694"/>
            <a:ext cx="6762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6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altLang="en-US"/>
              <a:t>Module Outline</a:t>
            </a:r>
          </a:p>
        </p:txBody>
      </p:sp>
      <p:sp>
        <p:nvSpPr>
          <p:cNvPr id="4100" name="Rectangle 3"/>
          <p:cNvSpPr>
            <a:spLocks noGrp="1" noChangeArrowheads="1"/>
          </p:cNvSpPr>
          <p:nvPr>
            <p:ph type="body" idx="1"/>
          </p:nvPr>
        </p:nvSpPr>
        <p:spPr/>
        <p:txBody>
          <a:bodyPr>
            <a:normAutofit/>
          </a:bodyPr>
          <a:lstStyle/>
          <a:p>
            <a:pPr eaLnBrk="1" hangingPunct="1">
              <a:buFont typeface="Wingdings" pitchFamily="2" charset="2"/>
              <a:buNone/>
            </a:pPr>
            <a:r>
              <a:rPr lang="en-US" altLang="en-US" b="1" u="sng" dirty="0"/>
              <a:t>Objectives</a:t>
            </a:r>
          </a:p>
          <a:p>
            <a:pPr eaLnBrk="1" hangingPunct="1">
              <a:buFont typeface="Wingdings" pitchFamily="2" charset="2"/>
              <a:buNone/>
            </a:pPr>
            <a:r>
              <a:rPr lang="en-US" altLang="en-US" dirty="0"/>
              <a:t>On completing this module, you will be able to:</a:t>
            </a:r>
          </a:p>
          <a:p>
            <a:pPr eaLnBrk="1" hangingPunct="1"/>
            <a:r>
              <a:rPr lang="en-GB" altLang="en-US" b="1" dirty="0">
                <a:cs typeface="Times New Roman"/>
              </a:rPr>
              <a:t>Identify</a:t>
            </a:r>
            <a:r>
              <a:rPr lang="en-GB" altLang="en-US" dirty="0">
                <a:cs typeface="Times New Roman"/>
              </a:rPr>
              <a:t> the communication patterns which are suitable for a given scenario</a:t>
            </a:r>
            <a:endParaRPr lang="en-GB" altLang="en-US" dirty="0">
              <a:ea typeface="Tahoma"/>
              <a:cs typeface="Times New Roman"/>
            </a:endParaRPr>
          </a:p>
          <a:p>
            <a:pPr eaLnBrk="1" hangingPunct="1"/>
            <a:r>
              <a:rPr lang="en-SG" altLang="en-US" b="1" dirty="0">
                <a:cs typeface="Times New Roman"/>
              </a:rPr>
              <a:t>Implement</a:t>
            </a:r>
            <a:r>
              <a:rPr lang="en-SG" altLang="en-US" dirty="0">
                <a:cs typeface="Times New Roman"/>
              </a:rPr>
              <a:t> the communication patterns in a given scenario by using </a:t>
            </a:r>
            <a:r>
              <a:rPr lang="en-GB" altLang="en-US" dirty="0">
                <a:cs typeface="Times New Roman"/>
              </a:rPr>
              <a:t>different </a:t>
            </a:r>
            <a:r>
              <a:rPr lang="en-SG" altLang="en-US" dirty="0">
                <a:cs typeface="Times New Roman"/>
              </a:rPr>
              <a:t>communication technologies</a:t>
            </a:r>
            <a:endParaRPr lang="en-GB" altLang="en-US" dirty="0">
              <a:cs typeface="Times New Roman"/>
            </a:endParaRPr>
          </a:p>
          <a:p>
            <a:pPr eaLnBrk="1" hangingPunct="1"/>
            <a:endParaRPr lang="en-GB" altLang="en-US" dirty="0">
              <a:cs typeface="Times New Roman" pitchFamily="18" charset="0"/>
            </a:endParaRPr>
          </a:p>
          <a:p>
            <a:pPr eaLnBrk="1" hangingPunct="1">
              <a:buFont typeface="Wingdings" pitchFamily="2" charset="2"/>
              <a:buNone/>
            </a:pPr>
            <a:r>
              <a:rPr lang="en-US" altLang="en-US" b="1" u="sng" dirty="0"/>
              <a:t>Topics</a:t>
            </a:r>
          </a:p>
          <a:p>
            <a:pPr lvl="1" eaLnBrk="1" hangingPunct="1"/>
            <a:r>
              <a:rPr lang="en-SG" altLang="en-US" dirty="0">
                <a:cs typeface="Times New Roman" pitchFamily="18" charset="0"/>
              </a:rPr>
              <a:t>Implementation of communication patterns</a:t>
            </a:r>
          </a:p>
          <a:p>
            <a:pPr lvl="2" eaLnBrk="1" hangingPunct="1"/>
            <a:r>
              <a:rPr lang="en-SG" altLang="en-US" dirty="0">
                <a:cs typeface="Times New Roman" pitchFamily="18" charset="0"/>
              </a:rPr>
              <a:t>AMQP</a:t>
            </a:r>
          </a:p>
        </p:txBody>
      </p:sp>
    </p:spTree>
    <p:extLst>
      <p:ext uri="{BB962C8B-B14F-4D97-AF65-F5344CB8AC3E}">
        <p14:creationId xmlns:p14="http://schemas.microsoft.com/office/powerpoint/2010/main" val="1209076802"/>
      </p:ext>
    </p:extLst>
  </p:cSld>
  <p:clrMapOvr>
    <a:masterClrMapping/>
  </p:clrMapOvr>
  <p:transition advTm="2264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68288" y="2825750"/>
            <a:ext cx="8485187" cy="519113"/>
          </a:xfrm>
          <a:noFill/>
        </p:spPr>
        <p:txBody>
          <a:bodyPr/>
          <a:lstStyle/>
          <a:p>
            <a:pPr eaLnBrk="1" hangingPunct="1"/>
            <a:r>
              <a:rPr lang="en-GB" dirty="0"/>
              <a:t>Bookstore Scenario</a:t>
            </a:r>
          </a:p>
        </p:txBody>
      </p:sp>
      <p:sp>
        <p:nvSpPr>
          <p:cNvPr id="22532" name="Line 3"/>
          <p:cNvSpPr>
            <a:spLocks noChangeShapeType="1"/>
          </p:cNvSpPr>
          <p:nvPr/>
        </p:nvSpPr>
        <p:spPr bwMode="auto">
          <a:xfrm>
            <a:off x="161925" y="2366963"/>
            <a:ext cx="88423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b"/>
          <a:lstStyle/>
          <a:p>
            <a:endParaRPr lang="en-GB"/>
          </a:p>
        </p:txBody>
      </p:sp>
      <p:sp>
        <p:nvSpPr>
          <p:cNvPr id="22533" name="Line 4"/>
          <p:cNvSpPr>
            <a:spLocks noChangeShapeType="1"/>
          </p:cNvSpPr>
          <p:nvPr/>
        </p:nvSpPr>
        <p:spPr bwMode="auto">
          <a:xfrm>
            <a:off x="161925" y="3897313"/>
            <a:ext cx="88423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b"/>
          <a:lstStyle/>
          <a:p>
            <a:endParaRPr lang="en-GB"/>
          </a:p>
        </p:txBody>
      </p:sp>
    </p:spTree>
    <p:extLst>
      <p:ext uri="{BB962C8B-B14F-4D97-AF65-F5344CB8AC3E}">
        <p14:creationId xmlns:p14="http://schemas.microsoft.com/office/powerpoint/2010/main" val="24285632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1645"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1579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a:solidFill>
                  <a:schemeClr val="tx1"/>
                </a:solidFill>
              </a:rPr>
              <a:t>Place an Order</a:t>
            </a:r>
            <a:endParaRPr kumimoji="0" lang="en-SG" sz="1600" i="0" u="none" strike="noStrike" cap="none" normalizeH="0" baseline="0">
              <a:ln>
                <a:noFill/>
              </a:ln>
              <a:solidFill>
                <a:schemeClr val="tx1"/>
              </a:solidFill>
              <a:effectLst/>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7063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Shipping Record</a:t>
            </a:r>
            <a:endParaRPr kumimoji="0" lang="en-SG" sz="1600" b="0" i="0" u="none" strike="noStrike" cap="none" normalizeH="0" baseline="0">
              <a:ln>
                <a:noFill/>
              </a:ln>
              <a:solidFill>
                <a:schemeClr val="tx1"/>
              </a:solidFill>
              <a:effectLst/>
              <a:latin typeface="Tahoma" pitchFamily="34" charset="0"/>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2798707" y="1016059"/>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2362200" y="3454645"/>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805445" y="4901527"/>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marR="0" indent="-198438"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2060055" y="3415014"/>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2798706"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p:cNvCxnSpPr>
          <p:nvPr/>
        </p:nvCxnSpPr>
        <p:spPr bwMode="auto">
          <a:xfrm flipH="1">
            <a:off x="2798706" y="3005950"/>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253776" y="25056"/>
            <a:ext cx="8661624" cy="707886"/>
          </a:xfrm>
        </p:spPr>
        <p:txBody>
          <a:bodyPr/>
          <a:lstStyle/>
          <a:p>
            <a:r>
              <a:rPr lang="en-US" sz="2000" dirty="0"/>
              <a:t>Example: Microservice Interaction Diagram</a:t>
            </a:r>
            <a:br>
              <a:rPr lang="en-SG" sz="2000" dirty="0"/>
            </a:br>
            <a:r>
              <a:rPr lang="en-SG" sz="2000" dirty="0"/>
              <a:t>          – Place an order</a:t>
            </a:r>
            <a:endParaRPr lang="en-US" sz="1800" dirty="0"/>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7063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Activity Log</a:t>
            </a:r>
            <a:endParaRPr kumimoji="0" lang="en-SG" sz="1600" b="0" i="0" u="none" strike="noStrike" cap="none" normalizeH="0" baseline="0">
              <a:ln>
                <a:noFill/>
              </a:ln>
              <a:solidFill>
                <a:schemeClr val="tx1"/>
              </a:solidFill>
              <a:effectLst/>
              <a:latin typeface="Tahoma" pitchFamily="34" charset="0"/>
            </a:endParaRPr>
          </a:p>
        </p:txBody>
      </p:sp>
      <p:sp>
        <p:nvSpPr>
          <p:cNvPr id="28" name="Rectangle 27">
            <a:extLst>
              <a:ext uri="{FF2B5EF4-FFF2-40B4-BE49-F238E27FC236}">
                <a16:creationId xmlns:a16="http://schemas.microsoft.com/office/drawing/2014/main" id="{A7C6E035-EFF3-024B-BEC6-F3AFCA7C144B}"/>
              </a:ext>
            </a:extLst>
          </p:cNvPr>
          <p:cNvSpPr/>
          <p:nvPr/>
        </p:nvSpPr>
        <p:spPr bwMode="auto">
          <a:xfrm>
            <a:off x="7063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35" name="Straight Connector 34">
            <a:extLst>
              <a:ext uri="{FF2B5EF4-FFF2-40B4-BE49-F238E27FC236}">
                <a16:creationId xmlns:a16="http://schemas.microsoft.com/office/drawing/2014/main" id="{F2D0F26A-3B79-314F-B881-0ECC2DB6CD71}"/>
              </a:ext>
            </a:extLst>
          </p:cNvPr>
          <p:cNvCxnSpPr>
            <a:cxnSpLocks/>
          </p:cNvCxnSpPr>
          <p:nvPr/>
        </p:nvCxnSpPr>
        <p:spPr bwMode="auto">
          <a:xfrm flipH="1" flipV="1">
            <a:off x="2798706" y="3239701"/>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3681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cxnSp>
        <p:nvCxnSpPr>
          <p:cNvPr id="31" name="Straight Arrow Connector 30"/>
          <p:cNvCxnSpPr>
            <a:stCxn id="29" idx="2"/>
          </p:cNvCxnSpPr>
          <p:nvPr/>
        </p:nvCxnSpPr>
        <p:spPr bwMode="auto">
          <a:xfrm flipH="1">
            <a:off x="2362200"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466968"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2321896" y="3703974"/>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a:t>7. Return the created order and shipping record and/or error</a:t>
            </a:r>
            <a:endParaRPr lang="en-GB"/>
          </a:p>
        </p:txBody>
      </p:sp>
      <p:sp>
        <p:nvSpPr>
          <p:cNvPr id="37" name="TextBox 36">
            <a:extLst>
              <a:ext uri="{FF2B5EF4-FFF2-40B4-BE49-F238E27FC236}">
                <a16:creationId xmlns:a16="http://schemas.microsoft.com/office/drawing/2014/main" id="{AF83AAF7-42AD-4375-8A6B-33FC7813407E}"/>
              </a:ext>
            </a:extLst>
          </p:cNvPr>
          <p:cNvSpPr txBox="1"/>
          <p:nvPr/>
        </p:nvSpPr>
        <p:spPr>
          <a:xfrm>
            <a:off x="4907122"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5. Send the newly created order</a:t>
            </a:r>
          </a:p>
          <a:p>
            <a:r>
              <a:rPr lang="en-SG" dirty="0"/>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4430075" y="4465398"/>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4707286"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6108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2332845" y="1187720"/>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p>
          <a:p>
            <a:r>
              <a:rPr lang="en-SG" dirty="0"/>
              <a:t>{cart items}</a:t>
            </a:r>
          </a:p>
          <a:p>
            <a:r>
              <a:rPr lang="en-SG" dirty="0"/>
              <a:t>3. Return the newly created order</a:t>
            </a:r>
          </a:p>
          <a:p>
            <a:r>
              <a:rPr lang="en-SG" dirty="0"/>
              <a:t>{ order }</a:t>
            </a:r>
          </a:p>
        </p:txBody>
      </p:sp>
      <p:pic>
        <p:nvPicPr>
          <p:cNvPr id="32" name="Picture 2" descr="https://www.rabbitmq.com/img/tutorials/producer.png">
            <a:extLst>
              <a:ext uri="{FF2B5EF4-FFF2-40B4-BE49-F238E27FC236}">
                <a16:creationId xmlns:a16="http://schemas.microsoft.com/office/drawing/2014/main" id="{54C91FA8-9A0A-46C4-922E-F81D0E90B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9"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938F6D71-7354-4636-9984-B0F09A913BCD}"/>
              </a:ext>
            </a:extLst>
          </p:cNvPr>
          <p:cNvSpPr txBox="1"/>
          <p:nvPr/>
        </p:nvSpPr>
        <p:spPr>
          <a:xfrm>
            <a:off x="4866285"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34" name="Picture 33" descr="https://www.rabbitmq.com/img/tutorials/consumer.png">
            <a:extLst>
              <a:ext uri="{FF2B5EF4-FFF2-40B4-BE49-F238E27FC236}">
                <a16:creationId xmlns:a16="http://schemas.microsoft.com/office/drawing/2014/main" id="{B63058F2-9D02-4D5C-9E7D-1D7655F3F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219" y="6257242"/>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465A672F-2BC9-45D2-A2BE-1B55E38EBA85}"/>
              </a:ext>
            </a:extLst>
          </p:cNvPr>
          <p:cNvSpPr txBox="1"/>
          <p:nvPr/>
        </p:nvSpPr>
        <p:spPr>
          <a:xfrm>
            <a:off x="4853316"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43" y="315181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960" y="265179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272" y="543147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462" y="82348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96370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638" y="2908922"/>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a:extLst>
              <a:ext uri="{FF2B5EF4-FFF2-40B4-BE49-F238E27FC236}">
                <a16:creationId xmlns:a16="http://schemas.microsoft.com/office/drawing/2014/main" id="{4DD90375-C0CA-4C66-B8A6-6EB4262D9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4807694"/>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48437AB-7ACE-465C-885E-683FF7AF75DC}"/>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4</a:t>
            </a:fld>
            <a:endParaRPr lang="en-US" altLang="zh-CN" dirty="0"/>
          </a:p>
        </p:txBody>
      </p:sp>
    </p:spTree>
    <p:extLst>
      <p:ext uri="{BB962C8B-B14F-4D97-AF65-F5344CB8AC3E}">
        <p14:creationId xmlns:p14="http://schemas.microsoft.com/office/powerpoint/2010/main" val="388674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1645"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1579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a:solidFill>
                  <a:schemeClr val="tx1"/>
                </a:solidFill>
              </a:rPr>
              <a:t>Place an Order</a:t>
            </a:r>
            <a:endParaRPr kumimoji="0" lang="en-SG" sz="1600" i="0" u="none" strike="noStrike" cap="none" normalizeH="0" baseline="0">
              <a:ln>
                <a:noFill/>
              </a:ln>
              <a:solidFill>
                <a:schemeClr val="tx1"/>
              </a:solidFill>
              <a:effectLst/>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7063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Shipping Record</a:t>
            </a:r>
            <a:endParaRPr kumimoji="0" lang="en-SG" sz="1600" b="0" i="0" u="none" strike="noStrike" cap="none" normalizeH="0" baseline="0">
              <a:ln>
                <a:noFill/>
              </a:ln>
              <a:solidFill>
                <a:schemeClr val="tx1"/>
              </a:solidFill>
              <a:effectLst/>
              <a:latin typeface="Tahoma" pitchFamily="34" charset="0"/>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2798707" y="1016059"/>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2362200" y="3454645"/>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805445" y="4901527"/>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marR="0" indent="-198438"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2060055" y="3415014"/>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2798706"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p:cNvCxnSpPr>
          <p:nvPr/>
        </p:nvCxnSpPr>
        <p:spPr bwMode="auto">
          <a:xfrm flipH="1">
            <a:off x="2798706" y="3042206"/>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253776" y="25056"/>
            <a:ext cx="8661624" cy="707886"/>
          </a:xfrm>
        </p:spPr>
        <p:txBody>
          <a:bodyPr/>
          <a:lstStyle/>
          <a:p>
            <a:r>
              <a:rPr lang="en-US" sz="2000" dirty="0"/>
              <a:t>Example: Microservice Interaction Diagram</a:t>
            </a:r>
            <a:br>
              <a:rPr lang="en-SG" sz="2000" dirty="0"/>
            </a:br>
            <a:r>
              <a:rPr lang="en-SG" sz="2000" dirty="0"/>
              <a:t>          – Place an order: </a:t>
            </a:r>
            <a:r>
              <a:rPr lang="en-US" sz="1800" dirty="0"/>
              <a:t>Implementation with HTTP Calls</a:t>
            </a:r>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7063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Activity Log</a:t>
            </a:r>
            <a:endParaRPr kumimoji="0" lang="en-SG" sz="1600" b="0" i="0" u="none" strike="noStrike" cap="none" normalizeH="0" baseline="0">
              <a:ln>
                <a:noFill/>
              </a:ln>
              <a:solidFill>
                <a:schemeClr val="tx1"/>
              </a:solidFill>
              <a:effectLst/>
              <a:latin typeface="Tahoma" pitchFamily="34" charset="0"/>
            </a:endParaRPr>
          </a:p>
        </p:txBody>
      </p:sp>
      <p:sp>
        <p:nvSpPr>
          <p:cNvPr id="28" name="Rectangle 27">
            <a:extLst>
              <a:ext uri="{FF2B5EF4-FFF2-40B4-BE49-F238E27FC236}">
                <a16:creationId xmlns:a16="http://schemas.microsoft.com/office/drawing/2014/main" id="{A7C6E035-EFF3-024B-BEC6-F3AFCA7C144B}"/>
              </a:ext>
            </a:extLst>
          </p:cNvPr>
          <p:cNvSpPr/>
          <p:nvPr/>
        </p:nvSpPr>
        <p:spPr bwMode="auto">
          <a:xfrm>
            <a:off x="7063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35" name="Straight Connector 34">
            <a:extLst>
              <a:ext uri="{FF2B5EF4-FFF2-40B4-BE49-F238E27FC236}">
                <a16:creationId xmlns:a16="http://schemas.microsoft.com/office/drawing/2014/main" id="{F2D0F26A-3B79-314F-B881-0ECC2DB6CD71}"/>
              </a:ext>
            </a:extLst>
          </p:cNvPr>
          <p:cNvCxnSpPr>
            <a:cxnSpLocks/>
          </p:cNvCxnSpPr>
          <p:nvPr/>
        </p:nvCxnSpPr>
        <p:spPr bwMode="auto">
          <a:xfrm flipH="1" flipV="1">
            <a:off x="2798706" y="3239701"/>
            <a:ext cx="4264458" cy="1677411"/>
          </a:xfrm>
          <a:prstGeom prst="line">
            <a:avLst/>
          </a:prstGeom>
          <a:noFill/>
          <a:ln w="9525" cap="flat" cmpd="sng" algn="ctr">
            <a:solidFill>
              <a:schemeClr val="tx1"/>
            </a:solidFill>
            <a:prstDash val="solid"/>
            <a:round/>
            <a:headEnd type="none" w="med" len="med"/>
            <a:tailEnd type="triangl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3681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cxnSp>
        <p:nvCxnSpPr>
          <p:cNvPr id="31" name="Straight Arrow Connector 30"/>
          <p:cNvCxnSpPr>
            <a:stCxn id="29" idx="2"/>
          </p:cNvCxnSpPr>
          <p:nvPr/>
        </p:nvCxnSpPr>
        <p:spPr bwMode="auto">
          <a:xfrm flipH="1">
            <a:off x="2362200"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466968"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2321896" y="3703974"/>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7. Return the created order and shipping record and/or error</a:t>
            </a:r>
            <a:endParaRPr lang="en-GB" dirty="0"/>
          </a:p>
        </p:txBody>
      </p:sp>
      <p:sp>
        <p:nvSpPr>
          <p:cNvPr id="37" name="TextBox 36">
            <a:extLst>
              <a:ext uri="{FF2B5EF4-FFF2-40B4-BE49-F238E27FC236}">
                <a16:creationId xmlns:a16="http://schemas.microsoft.com/office/drawing/2014/main" id="{AF83AAF7-42AD-4375-8A6B-33FC7813407E}"/>
              </a:ext>
            </a:extLst>
          </p:cNvPr>
          <p:cNvSpPr txBox="1"/>
          <p:nvPr/>
        </p:nvSpPr>
        <p:spPr>
          <a:xfrm>
            <a:off x="4907122"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5. Send the newly created order</a:t>
            </a:r>
          </a:p>
          <a:p>
            <a:r>
              <a:rPr lang="en-SG"/>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4430075" y="4465398"/>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4707286"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6108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2332845" y="1187720"/>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p>
          <a:p>
            <a:r>
              <a:rPr lang="en-SG" dirty="0"/>
              <a:t>{cart items}</a:t>
            </a:r>
          </a:p>
          <a:p>
            <a:r>
              <a:rPr lang="en-SG" dirty="0"/>
              <a:t>3. Return the newly created order</a:t>
            </a:r>
          </a:p>
          <a:p>
            <a:r>
              <a:rPr lang="en-SG" dirty="0"/>
              <a:t>{ order }</a:t>
            </a:r>
          </a:p>
        </p:txBody>
      </p:sp>
      <p:pic>
        <p:nvPicPr>
          <p:cNvPr id="32" name="Picture 2" descr="https://www.rabbitmq.com/img/tutorials/producer.png">
            <a:extLst>
              <a:ext uri="{FF2B5EF4-FFF2-40B4-BE49-F238E27FC236}">
                <a16:creationId xmlns:a16="http://schemas.microsoft.com/office/drawing/2014/main" id="{54C91FA8-9A0A-46C4-922E-F81D0E90B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9"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938F6D71-7354-4636-9984-B0F09A913BCD}"/>
              </a:ext>
            </a:extLst>
          </p:cNvPr>
          <p:cNvSpPr txBox="1"/>
          <p:nvPr/>
        </p:nvSpPr>
        <p:spPr>
          <a:xfrm>
            <a:off x="4866285"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34" name="Picture 33" descr="https://www.rabbitmq.com/img/tutorials/consumer.png">
            <a:extLst>
              <a:ext uri="{FF2B5EF4-FFF2-40B4-BE49-F238E27FC236}">
                <a16:creationId xmlns:a16="http://schemas.microsoft.com/office/drawing/2014/main" id="{B63058F2-9D02-4D5C-9E7D-1D7655F3F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219" y="6257242"/>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465A672F-2BC9-45D2-A2BE-1B55E38EBA85}"/>
              </a:ext>
            </a:extLst>
          </p:cNvPr>
          <p:cNvSpPr txBox="1"/>
          <p:nvPr/>
        </p:nvSpPr>
        <p:spPr>
          <a:xfrm>
            <a:off x="4853316"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43" y="315181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960" y="265179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272" y="543147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462" y="82348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96370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638" y="2908922"/>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a:extLst>
              <a:ext uri="{FF2B5EF4-FFF2-40B4-BE49-F238E27FC236}">
                <a16:creationId xmlns:a16="http://schemas.microsoft.com/office/drawing/2014/main" id="{4DD90375-C0CA-4C66-B8A6-6EB4262D9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4807694"/>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3DD817-AD0B-46E5-A612-06F7B65AE6FE}"/>
              </a:ext>
            </a:extLst>
          </p:cNvPr>
          <p:cNvSpPr/>
          <p:nvPr/>
        </p:nvSpPr>
        <p:spPr>
          <a:xfrm>
            <a:off x="1836562" y="41858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2" name="Rectangle 51">
            <a:extLst>
              <a:ext uri="{FF2B5EF4-FFF2-40B4-BE49-F238E27FC236}">
                <a16:creationId xmlns:a16="http://schemas.microsoft.com/office/drawing/2014/main" id="{53A1ABF3-CC89-4978-99BB-2589CD86A403}"/>
              </a:ext>
            </a:extLst>
          </p:cNvPr>
          <p:cNvSpPr/>
          <p:nvPr/>
        </p:nvSpPr>
        <p:spPr>
          <a:xfrm>
            <a:off x="2235558" y="2255901"/>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3" name="Rectangle 52">
            <a:extLst>
              <a:ext uri="{FF2B5EF4-FFF2-40B4-BE49-F238E27FC236}">
                <a16:creationId xmlns:a16="http://schemas.microsoft.com/office/drawing/2014/main" id="{7F8E62A1-19FE-4379-891D-71B19CC81A47}"/>
              </a:ext>
            </a:extLst>
          </p:cNvPr>
          <p:cNvSpPr/>
          <p:nvPr/>
        </p:nvSpPr>
        <p:spPr>
          <a:xfrm>
            <a:off x="4784314" y="1751689"/>
            <a:ext cx="726481" cy="338554"/>
          </a:xfrm>
          <a:prstGeom prst="rect">
            <a:avLst/>
          </a:prstGeom>
        </p:spPr>
        <p:txBody>
          <a:bodyPr wrap="none">
            <a:spAutoFit/>
          </a:bodyPr>
          <a:lstStyle/>
          <a:p>
            <a:r>
              <a:rPr lang="en-SG" sz="1600" dirty="0">
                <a:solidFill>
                  <a:schemeClr val="tx1"/>
                </a:solidFill>
              </a:rPr>
              <a:t>HTTP</a:t>
            </a:r>
            <a:endParaRPr lang="en-SG" sz="1600" dirty="0"/>
          </a:p>
        </p:txBody>
      </p:sp>
      <p:cxnSp>
        <p:nvCxnSpPr>
          <p:cNvPr id="54" name="Straight Connector 53">
            <a:extLst>
              <a:ext uri="{FF2B5EF4-FFF2-40B4-BE49-F238E27FC236}">
                <a16:creationId xmlns:a16="http://schemas.microsoft.com/office/drawing/2014/main" id="{302C84EC-E61F-4BC5-B495-630B42E78EED}"/>
              </a:ext>
            </a:extLst>
          </p:cNvPr>
          <p:cNvCxnSpPr>
            <a:cxnSpLocks/>
          </p:cNvCxnSpPr>
          <p:nvPr/>
        </p:nvCxnSpPr>
        <p:spPr bwMode="auto">
          <a:xfrm flipH="1">
            <a:off x="2798706" y="2966006"/>
            <a:ext cx="4264458" cy="5794"/>
          </a:xfrm>
          <a:prstGeom prst="line">
            <a:avLst/>
          </a:prstGeom>
          <a:noFill/>
          <a:ln w="9525" cap="flat" cmpd="sng" algn="ctr">
            <a:solidFill>
              <a:schemeClr val="tx1"/>
            </a:solidFill>
            <a:prstDash val="solid"/>
            <a:round/>
            <a:headEnd type="none" w="med" len="med"/>
            <a:tailEnd type="triangle" w="med" len="med"/>
          </a:ln>
          <a:effectLst/>
        </p:spPr>
      </p:cxnSp>
      <p:cxnSp>
        <p:nvCxnSpPr>
          <p:cNvPr id="55" name="Straight Connector 54">
            <a:extLst>
              <a:ext uri="{FF2B5EF4-FFF2-40B4-BE49-F238E27FC236}">
                <a16:creationId xmlns:a16="http://schemas.microsoft.com/office/drawing/2014/main" id="{A6A4B87C-D347-4547-B4F2-D3549995876F}"/>
              </a:ext>
            </a:extLst>
          </p:cNvPr>
          <p:cNvCxnSpPr>
            <a:cxnSpLocks/>
          </p:cNvCxnSpPr>
          <p:nvPr/>
        </p:nvCxnSpPr>
        <p:spPr bwMode="auto">
          <a:xfrm flipH="1" flipV="1">
            <a:off x="2794558" y="3346406"/>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56" name="Rectangle 55">
            <a:extLst>
              <a:ext uri="{FF2B5EF4-FFF2-40B4-BE49-F238E27FC236}">
                <a16:creationId xmlns:a16="http://schemas.microsoft.com/office/drawing/2014/main" id="{5E29CAD7-093D-4E20-BB59-2C16437AF5F4}"/>
              </a:ext>
            </a:extLst>
          </p:cNvPr>
          <p:cNvSpPr/>
          <p:nvPr/>
        </p:nvSpPr>
        <p:spPr>
          <a:xfrm>
            <a:off x="3902019" y="27877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7" name="TextBox 56">
            <a:extLst>
              <a:ext uri="{FF2B5EF4-FFF2-40B4-BE49-F238E27FC236}">
                <a16:creationId xmlns:a16="http://schemas.microsoft.com/office/drawing/2014/main" id="{45C1A999-50DD-4EB3-86D3-98C42FCD1108}"/>
              </a:ext>
            </a:extLst>
          </p:cNvPr>
          <p:cNvSpPr txBox="1"/>
          <p:nvPr/>
        </p:nvSpPr>
        <p:spPr>
          <a:xfrm>
            <a:off x="4568666" y="2672127"/>
            <a:ext cx="1818325" cy="307777"/>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Return?</a:t>
            </a:r>
            <a:endParaRPr lang="en-GB" dirty="0"/>
          </a:p>
        </p:txBody>
      </p:sp>
      <p:sp>
        <p:nvSpPr>
          <p:cNvPr id="58" name="TextBox 57">
            <a:extLst>
              <a:ext uri="{FF2B5EF4-FFF2-40B4-BE49-F238E27FC236}">
                <a16:creationId xmlns:a16="http://schemas.microsoft.com/office/drawing/2014/main" id="{26BA973F-FFDE-4033-88D9-AFEB46A7376C}"/>
              </a:ext>
            </a:extLst>
          </p:cNvPr>
          <p:cNvSpPr txBox="1"/>
          <p:nvPr/>
        </p:nvSpPr>
        <p:spPr>
          <a:xfrm>
            <a:off x="4889959" y="4061770"/>
            <a:ext cx="1818325" cy="307777"/>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Return?</a:t>
            </a:r>
            <a:endParaRPr lang="en-GB" dirty="0"/>
          </a:p>
        </p:txBody>
      </p:sp>
      <p:sp>
        <p:nvSpPr>
          <p:cNvPr id="59" name="Rectangle 58">
            <a:extLst>
              <a:ext uri="{FF2B5EF4-FFF2-40B4-BE49-F238E27FC236}">
                <a16:creationId xmlns:a16="http://schemas.microsoft.com/office/drawing/2014/main" id="{5E19275F-0748-40D7-94C8-7C20E3EFC16B}"/>
              </a:ext>
            </a:extLst>
          </p:cNvPr>
          <p:cNvSpPr/>
          <p:nvPr/>
        </p:nvSpPr>
        <p:spPr>
          <a:xfrm>
            <a:off x="4057867" y="3719192"/>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3" name="Slide Number Placeholder 2">
            <a:extLst>
              <a:ext uri="{FF2B5EF4-FFF2-40B4-BE49-F238E27FC236}">
                <a16:creationId xmlns:a16="http://schemas.microsoft.com/office/drawing/2014/main" id="{5CE6256E-8C90-4BBD-90A6-8E4762CED6B5}"/>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5</a:t>
            </a:fld>
            <a:endParaRPr lang="en-US" altLang="zh-CN" dirty="0"/>
          </a:p>
        </p:txBody>
      </p:sp>
    </p:spTree>
    <p:extLst>
      <p:ext uri="{BB962C8B-B14F-4D97-AF65-F5344CB8AC3E}">
        <p14:creationId xmlns:p14="http://schemas.microsoft.com/office/powerpoint/2010/main" val="411202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2940-A4B2-4F72-96CB-2750F218BAEA}"/>
              </a:ext>
            </a:extLst>
          </p:cNvPr>
          <p:cNvSpPr>
            <a:spLocks noGrp="1"/>
          </p:cNvSpPr>
          <p:nvPr>
            <p:ph type="title"/>
          </p:nvPr>
        </p:nvSpPr>
        <p:spPr/>
        <p:txBody>
          <a:bodyPr/>
          <a:lstStyle/>
          <a:p>
            <a:r>
              <a:rPr lang="en-SG" dirty="0"/>
              <a:t>Choices of Communication Technologies</a:t>
            </a:r>
          </a:p>
        </p:txBody>
      </p:sp>
      <p:sp>
        <p:nvSpPr>
          <p:cNvPr id="3" name="Content Placeholder 2">
            <a:extLst>
              <a:ext uri="{FF2B5EF4-FFF2-40B4-BE49-F238E27FC236}">
                <a16:creationId xmlns:a16="http://schemas.microsoft.com/office/drawing/2014/main" id="{B8F6D1DF-BF2B-4981-9E89-E3C4FDD19508}"/>
              </a:ext>
            </a:extLst>
          </p:cNvPr>
          <p:cNvSpPr>
            <a:spLocks noGrp="1"/>
          </p:cNvSpPr>
          <p:nvPr>
            <p:ph idx="1"/>
          </p:nvPr>
        </p:nvSpPr>
        <p:spPr/>
        <p:txBody>
          <a:bodyPr>
            <a:normAutofit lnSpcReduction="10000"/>
          </a:bodyPr>
          <a:lstStyle/>
          <a:p>
            <a:r>
              <a:rPr lang="en-US" altLang="en-US" b="1" dirty="0"/>
              <a:t>P1</a:t>
            </a:r>
            <a:r>
              <a:rPr lang="en-US" altLang="en-US" dirty="0"/>
              <a:t> – If a process or a user </a:t>
            </a:r>
            <a:r>
              <a:rPr lang="en-US" altLang="en-US" b="1" dirty="0">
                <a:solidFill>
                  <a:srgbClr val="0066FF"/>
                </a:solidFill>
              </a:rPr>
              <a:t>needs an immediate response</a:t>
            </a:r>
            <a:r>
              <a:rPr lang="en-US" altLang="en-US" dirty="0"/>
              <a:t>, then the communication with all the relevant underlying microservices should use </a:t>
            </a:r>
            <a:r>
              <a:rPr lang="en-US" altLang="en-US" b="1" dirty="0">
                <a:solidFill>
                  <a:srgbClr val="0066FF"/>
                </a:solidFill>
              </a:rPr>
              <a:t>invocation-based</a:t>
            </a:r>
            <a:r>
              <a:rPr lang="en-US" altLang="en-US" dirty="0"/>
              <a:t>, </a:t>
            </a:r>
            <a:r>
              <a:rPr lang="en-US" altLang="en-US" b="1" dirty="0">
                <a:solidFill>
                  <a:srgbClr val="0066FF"/>
                </a:solidFill>
              </a:rPr>
              <a:t>synchronous</a:t>
            </a:r>
            <a:r>
              <a:rPr lang="en-US" altLang="en-US" dirty="0"/>
              <a:t> communication.</a:t>
            </a:r>
          </a:p>
          <a:p>
            <a:pPr lvl="1"/>
            <a:r>
              <a:rPr lang="en-GB" altLang="en-US" dirty="0"/>
              <a:t>To make it straightforward in receiving a response and avoid the perception of no reaction or slow performance</a:t>
            </a:r>
            <a:endParaRPr lang="en-US" altLang="en-US" dirty="0">
              <a:ea typeface="Tahoma"/>
              <a:cs typeface="Tahoma"/>
            </a:endParaRPr>
          </a:p>
          <a:p>
            <a:r>
              <a:rPr lang="en-US" altLang="en-US" b="1" dirty="0"/>
              <a:t>P2</a:t>
            </a:r>
            <a:r>
              <a:rPr lang="en-US" altLang="en-US" dirty="0"/>
              <a:t> – If a process or a user </a:t>
            </a:r>
            <a:r>
              <a:rPr lang="en-US" altLang="en-US" b="1" dirty="0">
                <a:solidFill>
                  <a:srgbClr val="0066FF"/>
                </a:solidFill>
              </a:rPr>
              <a:t>does not need an immediate response</a:t>
            </a:r>
            <a:r>
              <a:rPr lang="en-US" altLang="en-US" b="1" dirty="0"/>
              <a:t> </a:t>
            </a:r>
            <a:r>
              <a:rPr lang="en-US" altLang="en-US" dirty="0"/>
              <a:t>(i.e., the process may be long-running or the user may interact at later time), then the communication with all the relevant underlying microservices should use </a:t>
            </a:r>
            <a:r>
              <a:rPr lang="en-US" altLang="en-US" b="1" dirty="0">
                <a:solidFill>
                  <a:srgbClr val="0066FF"/>
                </a:solidFill>
              </a:rPr>
              <a:t>message-based</a:t>
            </a:r>
            <a:r>
              <a:rPr lang="en-US" altLang="en-US" dirty="0"/>
              <a:t>, </a:t>
            </a:r>
            <a:r>
              <a:rPr lang="en-US" altLang="en-US" b="1" dirty="0">
                <a:solidFill>
                  <a:srgbClr val="0066FF"/>
                </a:solidFill>
              </a:rPr>
              <a:t>asynchronous</a:t>
            </a:r>
            <a:r>
              <a:rPr lang="en-US" altLang="en-US" dirty="0"/>
              <a:t> communication.</a:t>
            </a:r>
          </a:p>
          <a:p>
            <a:endParaRPr lang="en-SG" dirty="0"/>
          </a:p>
        </p:txBody>
      </p:sp>
    </p:spTree>
    <p:extLst>
      <p:ext uri="{BB962C8B-B14F-4D97-AF65-F5344CB8AC3E}">
        <p14:creationId xmlns:p14="http://schemas.microsoft.com/office/powerpoint/2010/main" val="266832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1645"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1579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Place an Order</a:t>
            </a:r>
            <a:endParaRPr kumimoji="0" lang="en-SG" sz="1600" i="0" u="none" strike="noStrike" cap="none" normalizeH="0" baseline="0" dirty="0">
              <a:ln>
                <a:noFill/>
              </a:ln>
              <a:solidFill>
                <a:schemeClr val="tx1"/>
              </a:solidFill>
              <a:effectLst/>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7063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chemeClr val="tx1"/>
                </a:solidFill>
              </a:rPr>
              <a:t>Shipping Record</a:t>
            </a:r>
            <a:endParaRPr kumimoji="0" lang="en-SG" sz="1600" b="0" i="0" u="none" strike="noStrike" cap="none" normalizeH="0" baseline="0" dirty="0">
              <a:ln>
                <a:noFill/>
              </a:ln>
              <a:solidFill>
                <a:schemeClr val="tx1"/>
              </a:solidFill>
              <a:effectLst/>
              <a:latin typeface="Tahoma" pitchFamily="34" charset="0"/>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2798707" y="1016059"/>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2362200" y="3454645"/>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805445" y="4901527"/>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marR="0" indent="-198438"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2060055" y="3415014"/>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2798706"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p:cNvCxnSpPr>
          <p:nvPr/>
        </p:nvCxnSpPr>
        <p:spPr bwMode="auto">
          <a:xfrm flipH="1">
            <a:off x="2798706" y="3005950"/>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253776" y="25056"/>
            <a:ext cx="8661624" cy="707886"/>
          </a:xfrm>
        </p:spPr>
        <p:txBody>
          <a:bodyPr/>
          <a:lstStyle/>
          <a:p>
            <a:r>
              <a:rPr lang="en-US" sz="2000" dirty="0"/>
              <a:t>Example: Microservice Interaction Diagram</a:t>
            </a:r>
            <a:br>
              <a:rPr lang="en-SG" sz="2000" dirty="0"/>
            </a:br>
            <a:r>
              <a:rPr lang="en-SG" sz="2000" dirty="0"/>
              <a:t>          – Place an order: </a:t>
            </a:r>
            <a:r>
              <a:rPr lang="en-US" sz="1800" dirty="0"/>
              <a:t>Implementation with HTTP and AMQP</a:t>
            </a:r>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7063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Activity Log</a:t>
            </a:r>
            <a:endParaRPr kumimoji="0" lang="en-SG" sz="1600" b="0" i="0" u="none" strike="noStrike" cap="none" normalizeH="0" baseline="0" dirty="0">
              <a:ln>
                <a:noFill/>
              </a:ln>
              <a:solidFill>
                <a:schemeClr val="tx1"/>
              </a:solidFill>
              <a:effectLst/>
              <a:latin typeface="Tahoma" pitchFamily="34" charset="0"/>
            </a:endParaRPr>
          </a:p>
        </p:txBody>
      </p:sp>
      <p:sp>
        <p:nvSpPr>
          <p:cNvPr id="28" name="Rectangle 27">
            <a:extLst>
              <a:ext uri="{FF2B5EF4-FFF2-40B4-BE49-F238E27FC236}">
                <a16:creationId xmlns:a16="http://schemas.microsoft.com/office/drawing/2014/main" id="{A7C6E035-EFF3-024B-BEC6-F3AFCA7C144B}"/>
              </a:ext>
            </a:extLst>
          </p:cNvPr>
          <p:cNvSpPr/>
          <p:nvPr/>
        </p:nvSpPr>
        <p:spPr bwMode="auto">
          <a:xfrm>
            <a:off x="7063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35" name="Straight Connector 34">
            <a:extLst>
              <a:ext uri="{FF2B5EF4-FFF2-40B4-BE49-F238E27FC236}">
                <a16:creationId xmlns:a16="http://schemas.microsoft.com/office/drawing/2014/main" id="{F2D0F26A-3B79-314F-B881-0ECC2DB6CD71}"/>
              </a:ext>
            </a:extLst>
          </p:cNvPr>
          <p:cNvCxnSpPr>
            <a:cxnSpLocks/>
          </p:cNvCxnSpPr>
          <p:nvPr/>
        </p:nvCxnSpPr>
        <p:spPr bwMode="auto">
          <a:xfrm flipH="1" flipV="1">
            <a:off x="2798706" y="3239701"/>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3681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cxnSp>
        <p:nvCxnSpPr>
          <p:cNvPr id="31" name="Straight Arrow Connector 30"/>
          <p:cNvCxnSpPr>
            <a:stCxn id="29" idx="2"/>
          </p:cNvCxnSpPr>
          <p:nvPr/>
        </p:nvCxnSpPr>
        <p:spPr bwMode="auto">
          <a:xfrm flipH="1">
            <a:off x="2362200"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466968"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2321896" y="3703974"/>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7. Return the created order and shipping record and/or error</a:t>
            </a:r>
            <a:endParaRPr lang="en-GB" dirty="0"/>
          </a:p>
        </p:txBody>
      </p:sp>
      <p:sp>
        <p:nvSpPr>
          <p:cNvPr id="37" name="TextBox 36">
            <a:extLst>
              <a:ext uri="{FF2B5EF4-FFF2-40B4-BE49-F238E27FC236}">
                <a16:creationId xmlns:a16="http://schemas.microsoft.com/office/drawing/2014/main" id="{AF83AAF7-42AD-4375-8A6B-33FC7813407E}"/>
              </a:ext>
            </a:extLst>
          </p:cNvPr>
          <p:cNvSpPr txBox="1"/>
          <p:nvPr/>
        </p:nvSpPr>
        <p:spPr>
          <a:xfrm>
            <a:off x="4907122"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5. Send the newly created order</a:t>
            </a:r>
          </a:p>
          <a:p>
            <a:r>
              <a:rPr lang="en-SG"/>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4430075" y="4465398"/>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4707286"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6108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2332845" y="1187720"/>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p>
          <a:p>
            <a:r>
              <a:rPr lang="en-SG" dirty="0"/>
              <a:t>{cart items}</a:t>
            </a:r>
          </a:p>
          <a:p>
            <a:r>
              <a:rPr lang="en-SG" dirty="0"/>
              <a:t>3. Return the newly created order</a:t>
            </a:r>
          </a:p>
          <a:p>
            <a:r>
              <a:rPr lang="en-SG" dirty="0"/>
              <a:t>{ order }</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43" y="315181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960" y="265179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272" y="543147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462" y="82348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96370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638" y="2908922"/>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a:extLst>
              <a:ext uri="{FF2B5EF4-FFF2-40B4-BE49-F238E27FC236}">
                <a16:creationId xmlns:a16="http://schemas.microsoft.com/office/drawing/2014/main" id="{4DD90375-C0CA-4C66-B8A6-6EB4262D9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4807694"/>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3DD817-AD0B-46E5-A612-06F7B65AE6FE}"/>
              </a:ext>
            </a:extLst>
          </p:cNvPr>
          <p:cNvSpPr/>
          <p:nvPr/>
        </p:nvSpPr>
        <p:spPr>
          <a:xfrm>
            <a:off x="1836562" y="41858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2" name="Rectangle 51">
            <a:extLst>
              <a:ext uri="{FF2B5EF4-FFF2-40B4-BE49-F238E27FC236}">
                <a16:creationId xmlns:a16="http://schemas.microsoft.com/office/drawing/2014/main" id="{53A1ABF3-CC89-4978-99BB-2589CD86A403}"/>
              </a:ext>
            </a:extLst>
          </p:cNvPr>
          <p:cNvSpPr/>
          <p:nvPr/>
        </p:nvSpPr>
        <p:spPr>
          <a:xfrm>
            <a:off x="2235558" y="2255901"/>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3" name="Rectangle 52">
            <a:extLst>
              <a:ext uri="{FF2B5EF4-FFF2-40B4-BE49-F238E27FC236}">
                <a16:creationId xmlns:a16="http://schemas.microsoft.com/office/drawing/2014/main" id="{7F8E62A1-19FE-4379-891D-71B19CC81A47}"/>
              </a:ext>
            </a:extLst>
          </p:cNvPr>
          <p:cNvSpPr/>
          <p:nvPr/>
        </p:nvSpPr>
        <p:spPr>
          <a:xfrm>
            <a:off x="4784314" y="1751689"/>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4" name="Rectangle 53">
            <a:extLst>
              <a:ext uri="{FF2B5EF4-FFF2-40B4-BE49-F238E27FC236}">
                <a16:creationId xmlns:a16="http://schemas.microsoft.com/office/drawing/2014/main" id="{551E3962-8012-4400-B032-70BFDB728A69}"/>
              </a:ext>
            </a:extLst>
          </p:cNvPr>
          <p:cNvSpPr/>
          <p:nvPr/>
        </p:nvSpPr>
        <p:spPr>
          <a:xfrm>
            <a:off x="4867191" y="2640993"/>
            <a:ext cx="801823" cy="338554"/>
          </a:xfrm>
          <a:prstGeom prst="rect">
            <a:avLst/>
          </a:prstGeom>
        </p:spPr>
        <p:txBody>
          <a:bodyPr wrap="none">
            <a:spAutoFit/>
          </a:bodyPr>
          <a:lstStyle/>
          <a:p>
            <a:r>
              <a:rPr lang="en-SG" sz="1600" dirty="0">
                <a:solidFill>
                  <a:schemeClr val="tx1"/>
                </a:solidFill>
              </a:rPr>
              <a:t>AMQP</a:t>
            </a:r>
            <a:endParaRPr lang="en-SG" sz="1600" dirty="0"/>
          </a:p>
        </p:txBody>
      </p:sp>
      <p:sp>
        <p:nvSpPr>
          <p:cNvPr id="55" name="Rectangle 54">
            <a:extLst>
              <a:ext uri="{FF2B5EF4-FFF2-40B4-BE49-F238E27FC236}">
                <a16:creationId xmlns:a16="http://schemas.microsoft.com/office/drawing/2014/main" id="{483810F0-A3F4-479A-8CDB-4362CCDEDF9A}"/>
              </a:ext>
            </a:extLst>
          </p:cNvPr>
          <p:cNvSpPr/>
          <p:nvPr/>
        </p:nvSpPr>
        <p:spPr>
          <a:xfrm>
            <a:off x="4530023" y="4125453"/>
            <a:ext cx="801823" cy="338554"/>
          </a:xfrm>
          <a:prstGeom prst="rect">
            <a:avLst/>
          </a:prstGeom>
        </p:spPr>
        <p:txBody>
          <a:bodyPr wrap="none">
            <a:spAutoFit/>
          </a:bodyPr>
          <a:lstStyle/>
          <a:p>
            <a:r>
              <a:rPr lang="en-SG" sz="1600" dirty="0">
                <a:solidFill>
                  <a:schemeClr val="tx1"/>
                </a:solidFill>
              </a:rPr>
              <a:t>AMQP</a:t>
            </a:r>
            <a:endParaRPr lang="en-SG" sz="1600" dirty="0"/>
          </a:p>
        </p:txBody>
      </p:sp>
      <p:pic>
        <p:nvPicPr>
          <p:cNvPr id="56" name="Picture 2" descr="https://www.rabbitmq.com/img/tutorials/producer.png">
            <a:extLst>
              <a:ext uri="{FF2B5EF4-FFF2-40B4-BE49-F238E27FC236}">
                <a16:creationId xmlns:a16="http://schemas.microsoft.com/office/drawing/2014/main" id="{E8D305F0-5DA2-47BF-9985-5115E4350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9"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4FEBF01-434D-4E6A-9F18-58EF21BE5E77}"/>
              </a:ext>
            </a:extLst>
          </p:cNvPr>
          <p:cNvSpPr txBox="1"/>
          <p:nvPr/>
        </p:nvSpPr>
        <p:spPr>
          <a:xfrm>
            <a:off x="4866285"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58" name="Picture 57" descr="https://www.rabbitmq.com/img/tutorials/consumer.png">
            <a:extLst>
              <a:ext uri="{FF2B5EF4-FFF2-40B4-BE49-F238E27FC236}">
                <a16:creationId xmlns:a16="http://schemas.microsoft.com/office/drawing/2014/main" id="{EA63D0AB-FDB8-4CF8-9B82-1541BF4BC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219" y="6257242"/>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D827656C-8D26-458C-8533-5B236572995C}"/>
              </a:ext>
            </a:extLst>
          </p:cNvPr>
          <p:cNvSpPr txBox="1"/>
          <p:nvPr/>
        </p:nvSpPr>
        <p:spPr>
          <a:xfrm>
            <a:off x="4853316"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spTree>
    <p:extLst>
      <p:ext uri="{BB962C8B-B14F-4D97-AF65-F5344CB8AC3E}">
        <p14:creationId xmlns:p14="http://schemas.microsoft.com/office/powerpoint/2010/main" val="57078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220812"/>
            <a:ext cx="8721725" cy="461665"/>
          </a:xfrm>
        </p:spPr>
        <p:txBody>
          <a:bodyPr/>
          <a:lstStyle/>
          <a:p>
            <a:r>
              <a:rPr lang="en-SG" sz="2400" dirty="0"/>
              <a:t>Scenario Diagram - Sample Communication Patterns</a:t>
            </a:r>
          </a:p>
        </p:txBody>
      </p:sp>
      <p:sp>
        <p:nvSpPr>
          <p:cNvPr id="22" name="TextBox 21"/>
          <p:cNvSpPr txBox="1"/>
          <p:nvPr/>
        </p:nvSpPr>
        <p:spPr>
          <a:xfrm>
            <a:off x="619718" y="984474"/>
            <a:ext cx="8184557" cy="2308324"/>
          </a:xfrm>
          <a:prstGeom prst="rect">
            <a:avLst/>
          </a:prstGeom>
          <a:noFill/>
        </p:spPr>
        <p:txBody>
          <a:bodyPr wrap="square" rtlCol="0">
            <a:spAutoFit/>
          </a:bodyPr>
          <a:lstStyle/>
          <a:p>
            <a:pPr marL="285750" indent="-285750">
              <a:buFont typeface="Arial" panose="020B0604020202020204" pitchFamily="34" charset="0"/>
              <a:buChar char="•"/>
            </a:pPr>
            <a:r>
              <a:rPr lang="en-SG" sz="1800" b="0" dirty="0">
                <a:solidFill>
                  <a:schemeClr val="tx1"/>
                </a:solidFill>
              </a:rPr>
              <a:t>If Order creation </a:t>
            </a:r>
            <a:r>
              <a:rPr lang="en-SG" sz="1800" dirty="0">
                <a:solidFill>
                  <a:schemeClr val="tx1"/>
                </a:solidFill>
              </a:rPr>
              <a:t>succeeds</a:t>
            </a:r>
            <a:r>
              <a:rPr lang="en-SG" sz="1800" b="0" dirty="0">
                <a:solidFill>
                  <a:schemeClr val="tx1"/>
                </a:solidFill>
              </a:rPr>
              <a:t> and Shipping Record creation </a:t>
            </a:r>
            <a:r>
              <a:rPr lang="en-SG" sz="1800" dirty="0">
                <a:solidFill>
                  <a:schemeClr val="tx1"/>
                </a:solidFill>
              </a:rPr>
              <a:t>succeeds</a:t>
            </a:r>
            <a:r>
              <a:rPr lang="en-SG" sz="1800" b="0" dirty="0">
                <a:solidFill>
                  <a:schemeClr val="tx1"/>
                </a:solidFill>
              </a:rPr>
              <a:t>:</a:t>
            </a:r>
          </a:p>
          <a:p>
            <a:pPr marL="539750" lvl="1" indent="-285750">
              <a:buFont typeface="Courier New" panose="02070309020205020404" pitchFamily="49" charset="0"/>
              <a:buChar char="o"/>
            </a:pPr>
            <a:r>
              <a:rPr lang="en-SG" sz="1800" b="0" dirty="0">
                <a:solidFill>
                  <a:schemeClr val="tx1"/>
                </a:solidFill>
              </a:rPr>
              <a:t>"Place an Order" -&gt; "Activity Log": One-to-one, fire-forget</a:t>
            </a:r>
          </a:p>
          <a:p>
            <a:pPr marL="285750" indent="-285750">
              <a:buFont typeface="Arial" panose="020B0604020202020204" pitchFamily="34" charset="0"/>
              <a:buChar char="•"/>
            </a:pPr>
            <a:r>
              <a:rPr lang="en-SG" sz="1800" b="0" dirty="0">
                <a:solidFill>
                  <a:schemeClr val="tx1"/>
                </a:solidFill>
              </a:rPr>
              <a:t>If Order creation </a:t>
            </a:r>
            <a:r>
              <a:rPr lang="en-SG" sz="1800" dirty="0">
                <a:solidFill>
                  <a:schemeClr val="tx1"/>
                </a:solidFill>
              </a:rPr>
              <a:t>succeeds</a:t>
            </a:r>
            <a:r>
              <a:rPr lang="en-SG" sz="1800" b="0" dirty="0">
                <a:solidFill>
                  <a:schemeClr val="tx1"/>
                </a:solidFill>
              </a:rPr>
              <a:t> and Shipping Record creation </a:t>
            </a:r>
            <a:r>
              <a:rPr lang="en-SG" sz="1800" dirty="0">
                <a:solidFill>
                  <a:srgbClr val="FF0000"/>
                </a:solidFill>
              </a:rPr>
              <a:t>fails</a:t>
            </a:r>
            <a:r>
              <a:rPr lang="en-SG" sz="1800" b="0" dirty="0">
                <a:solidFill>
                  <a:schemeClr val="tx1"/>
                </a:solidFill>
              </a:rPr>
              <a:t>:</a:t>
            </a:r>
          </a:p>
          <a:p>
            <a:pPr marL="539750" lvl="1" indent="-285750">
              <a:buFont typeface="Courier New" panose="02070309020205020404" pitchFamily="49" charset="0"/>
              <a:buChar char="o"/>
            </a:pPr>
            <a:r>
              <a:rPr lang="en-SG" sz="1800" b="0" dirty="0">
                <a:solidFill>
                  <a:schemeClr val="tx1"/>
                </a:solidFill>
              </a:rPr>
              <a:t>"Place an Order" -&gt; "Activity Log": One-to-one, fire-forget</a:t>
            </a:r>
          </a:p>
          <a:p>
            <a:pPr marL="539750" lvl="1" indent="-285750">
              <a:buFont typeface="Courier New" panose="02070309020205020404" pitchFamily="49" charset="0"/>
              <a:buChar char="o"/>
            </a:pPr>
            <a:r>
              <a:rPr lang="en-SG" sz="1800" b="0" dirty="0">
                <a:solidFill>
                  <a:schemeClr val="tx1"/>
                </a:solidFill>
              </a:rPr>
              <a:t>"Place an Order" -&gt; "Error": One-to-one, fire-forget</a:t>
            </a:r>
          </a:p>
          <a:p>
            <a:pPr marL="285750" indent="-285750">
              <a:buFont typeface="Arial" panose="020B0604020202020204" pitchFamily="34" charset="0"/>
              <a:buChar char="•"/>
            </a:pPr>
            <a:r>
              <a:rPr lang="en-SG" sz="1800" b="0" dirty="0">
                <a:solidFill>
                  <a:schemeClr val="tx1"/>
                </a:solidFill>
              </a:rPr>
              <a:t>If Order creation </a:t>
            </a:r>
            <a:r>
              <a:rPr lang="en-SG" sz="1800" dirty="0">
                <a:solidFill>
                  <a:srgbClr val="FF0000"/>
                </a:solidFill>
              </a:rPr>
              <a:t>fails</a:t>
            </a:r>
            <a:r>
              <a:rPr lang="en-SG" sz="1800" b="0" dirty="0">
                <a:solidFill>
                  <a:schemeClr val="tx1"/>
                </a:solidFill>
              </a:rPr>
              <a:t>: </a:t>
            </a:r>
          </a:p>
          <a:p>
            <a:pPr marL="539750" lvl="1" indent="-285750">
              <a:buFont typeface="Courier New" panose="02070309020205020404" pitchFamily="49" charset="0"/>
              <a:buChar char="o"/>
            </a:pPr>
            <a:r>
              <a:rPr lang="en-SG" sz="1800" b="0" dirty="0">
                <a:solidFill>
                  <a:schemeClr val="tx1"/>
                </a:solidFill>
              </a:rPr>
              <a:t>"Place an Order" -&gt; "Activity Log" </a:t>
            </a:r>
            <a:r>
              <a:rPr lang="en-SG" sz="1800" dirty="0">
                <a:solidFill>
                  <a:schemeClr val="tx1"/>
                </a:solidFill>
              </a:rPr>
              <a:t>and</a:t>
            </a:r>
            <a:r>
              <a:rPr lang="en-SG" sz="1800" b="0" dirty="0">
                <a:solidFill>
                  <a:schemeClr val="tx1"/>
                </a:solidFill>
              </a:rPr>
              <a:t> "Error": One-to-two, fire-forget</a:t>
            </a:r>
          </a:p>
          <a:p>
            <a:pPr marL="285750" indent="-285750">
              <a:buFontTx/>
              <a:buChar char="-"/>
            </a:pPr>
            <a:endParaRPr lang="en-SG" sz="1800" b="0" dirty="0">
              <a:solidFill>
                <a:schemeClr val="tx1"/>
              </a:solidFill>
            </a:endParaRPr>
          </a:p>
        </p:txBody>
      </p:sp>
      <p:sp>
        <p:nvSpPr>
          <p:cNvPr id="35" name="Rectangle 34">
            <a:extLst>
              <a:ext uri="{FF2B5EF4-FFF2-40B4-BE49-F238E27FC236}">
                <a16:creationId xmlns:a16="http://schemas.microsoft.com/office/drawing/2014/main" id="{9D6D0A9D-C2CF-49FE-8636-9FB591277071}"/>
              </a:ext>
            </a:extLst>
          </p:cNvPr>
          <p:cNvSpPr/>
          <p:nvPr/>
        </p:nvSpPr>
        <p:spPr bwMode="auto">
          <a:xfrm>
            <a:off x="1416477" y="3594796"/>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Place an Order</a:t>
            </a:r>
            <a:endParaRPr kumimoji="0" lang="en-SG" sz="1600" i="0" u="none" strike="noStrike" cap="none" normalizeH="0" baseline="0" dirty="0">
              <a:ln>
                <a:noFill/>
              </a:ln>
              <a:solidFill>
                <a:schemeClr val="tx1"/>
              </a:solidFill>
              <a:effectLst/>
            </a:endParaRPr>
          </a:p>
        </p:txBody>
      </p:sp>
      <p:cxnSp>
        <p:nvCxnSpPr>
          <p:cNvPr id="36" name="Straight Connector 35">
            <a:extLst>
              <a:ext uri="{FF2B5EF4-FFF2-40B4-BE49-F238E27FC236}">
                <a16:creationId xmlns:a16="http://schemas.microsoft.com/office/drawing/2014/main" id="{80B6A9AE-7E66-4403-84C1-69C844E12EE2}"/>
              </a:ext>
            </a:extLst>
          </p:cNvPr>
          <p:cNvCxnSpPr>
            <a:cxnSpLocks/>
          </p:cNvCxnSpPr>
          <p:nvPr/>
        </p:nvCxnSpPr>
        <p:spPr bwMode="auto">
          <a:xfrm flipH="1">
            <a:off x="2635677" y="3809879"/>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37" name="Rectangle 36">
            <a:extLst>
              <a:ext uri="{FF2B5EF4-FFF2-40B4-BE49-F238E27FC236}">
                <a16:creationId xmlns:a16="http://schemas.microsoft.com/office/drawing/2014/main" id="{4447BC29-AE8F-4286-BBBD-70D94ACD67CC}"/>
              </a:ext>
            </a:extLst>
          </p:cNvPr>
          <p:cNvSpPr/>
          <p:nvPr/>
        </p:nvSpPr>
        <p:spPr bwMode="auto">
          <a:xfrm>
            <a:off x="6900135" y="361918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rPr>
              <a:t>Activity Log</a:t>
            </a:r>
            <a:endParaRPr kumimoji="0" lang="en-SG" sz="1600" b="0" i="0" u="none" strike="noStrike" cap="none" normalizeH="0" baseline="0" dirty="0">
              <a:ln>
                <a:noFill/>
              </a:ln>
              <a:solidFill>
                <a:schemeClr val="tx1"/>
              </a:solidFill>
              <a:effectLst/>
              <a:latin typeface="Tahoma" pitchFamily="34" charset="0"/>
            </a:endParaRPr>
          </a:p>
        </p:txBody>
      </p:sp>
      <p:sp>
        <p:nvSpPr>
          <p:cNvPr id="38" name="Rectangle 37">
            <a:extLst>
              <a:ext uri="{FF2B5EF4-FFF2-40B4-BE49-F238E27FC236}">
                <a16:creationId xmlns:a16="http://schemas.microsoft.com/office/drawing/2014/main" id="{BF6C338D-E672-42A2-8D70-23B429ACF510}"/>
              </a:ext>
            </a:extLst>
          </p:cNvPr>
          <p:cNvSpPr/>
          <p:nvPr/>
        </p:nvSpPr>
        <p:spPr bwMode="auto">
          <a:xfrm>
            <a:off x="6900135" y="5549711"/>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39" name="Straight Connector 38">
            <a:extLst>
              <a:ext uri="{FF2B5EF4-FFF2-40B4-BE49-F238E27FC236}">
                <a16:creationId xmlns:a16="http://schemas.microsoft.com/office/drawing/2014/main" id="{614E693E-8785-4C46-B508-1735E0DEDDEE}"/>
              </a:ext>
            </a:extLst>
          </p:cNvPr>
          <p:cNvCxnSpPr>
            <a:cxnSpLocks/>
          </p:cNvCxnSpPr>
          <p:nvPr/>
        </p:nvCxnSpPr>
        <p:spPr bwMode="auto">
          <a:xfrm flipH="1" flipV="1">
            <a:off x="2635677" y="4043630"/>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40" name="TextBox 39">
            <a:extLst>
              <a:ext uri="{FF2B5EF4-FFF2-40B4-BE49-F238E27FC236}">
                <a16:creationId xmlns:a16="http://schemas.microsoft.com/office/drawing/2014/main" id="{699FE02F-2890-4CAD-9ECB-C9BE58ED01BD}"/>
              </a:ext>
            </a:extLst>
          </p:cNvPr>
          <p:cNvSpPr txBox="1"/>
          <p:nvPr/>
        </p:nvSpPr>
        <p:spPr>
          <a:xfrm>
            <a:off x="4267046" y="5269327"/>
            <a:ext cx="1818325" cy="738664"/>
          </a:xfrm>
          <a:prstGeom prst="rect">
            <a:avLst/>
          </a:prstGeom>
          <a:noFill/>
        </p:spPr>
        <p:txBody>
          <a:bodyPr wrap="square" rtlCol="0">
            <a:spAutoFit/>
          </a:bodyPr>
          <a:lstStyle/>
          <a:p>
            <a:pPr algn="ctr"/>
            <a:r>
              <a:rPr lang="en-SG" sz="1400" b="0" dirty="0">
                <a:solidFill>
                  <a:srgbClr val="0070C0"/>
                </a:solidFill>
              </a:rPr>
              <a:t>If error from any service, activate the error handler</a:t>
            </a:r>
          </a:p>
        </p:txBody>
      </p:sp>
      <p:sp>
        <p:nvSpPr>
          <p:cNvPr id="41" name="TextBox 40">
            <a:extLst>
              <a:ext uri="{FF2B5EF4-FFF2-40B4-BE49-F238E27FC236}">
                <a16:creationId xmlns:a16="http://schemas.microsoft.com/office/drawing/2014/main" id="{9AC4E537-2707-4FF9-BDE6-6E51EEE4C607}"/>
              </a:ext>
            </a:extLst>
          </p:cNvPr>
          <p:cNvSpPr txBox="1"/>
          <p:nvPr/>
        </p:nvSpPr>
        <p:spPr>
          <a:xfrm>
            <a:off x="4544257" y="3788139"/>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pic>
        <p:nvPicPr>
          <p:cNvPr id="46" name="Picture 2" descr="https://www.rabbitmq.com/img/tutorials/producer.png">
            <a:extLst>
              <a:ext uri="{FF2B5EF4-FFF2-40B4-BE49-F238E27FC236}">
                <a16:creationId xmlns:a16="http://schemas.microsoft.com/office/drawing/2014/main" id="{8CDE3DD6-1CEC-4945-B64E-74A62E639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14" y="3955739"/>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https://www.rabbitmq.com/img/tutorials/consumer.png">
            <a:extLst>
              <a:ext uri="{FF2B5EF4-FFF2-40B4-BE49-F238E27FC236}">
                <a16:creationId xmlns:a16="http://schemas.microsoft.com/office/drawing/2014/main" id="{00E55013-B554-4F89-91E5-491A38C38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 y="3455719"/>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14496731-CFEE-425D-92A0-EEBB62851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609" y="371285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F9195E74-4132-4F72-B0D6-58AB0F373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8140" y="5611623"/>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A4B7F036-B71A-47A4-9023-AEA43B3098F6}"/>
              </a:ext>
            </a:extLst>
          </p:cNvPr>
          <p:cNvSpPr/>
          <p:nvPr/>
        </p:nvSpPr>
        <p:spPr>
          <a:xfrm>
            <a:off x="4366994" y="4929382"/>
            <a:ext cx="801823" cy="338554"/>
          </a:xfrm>
          <a:prstGeom prst="rect">
            <a:avLst/>
          </a:prstGeom>
        </p:spPr>
        <p:txBody>
          <a:bodyPr wrap="none">
            <a:spAutoFit/>
          </a:bodyPr>
          <a:lstStyle/>
          <a:p>
            <a:r>
              <a:rPr lang="en-SG" sz="1600" dirty="0">
                <a:solidFill>
                  <a:schemeClr val="tx1"/>
                </a:solidFill>
              </a:rPr>
              <a:t>AMQP</a:t>
            </a:r>
            <a:endParaRPr lang="en-SG" sz="1600" dirty="0"/>
          </a:p>
        </p:txBody>
      </p:sp>
      <p:sp>
        <p:nvSpPr>
          <p:cNvPr id="21" name="Rectangle 20">
            <a:extLst>
              <a:ext uri="{FF2B5EF4-FFF2-40B4-BE49-F238E27FC236}">
                <a16:creationId xmlns:a16="http://schemas.microsoft.com/office/drawing/2014/main" id="{CEE80C9C-C06A-4006-ACB4-C9EC1B59176E}"/>
              </a:ext>
            </a:extLst>
          </p:cNvPr>
          <p:cNvSpPr/>
          <p:nvPr/>
        </p:nvSpPr>
        <p:spPr>
          <a:xfrm>
            <a:off x="4704162" y="3444922"/>
            <a:ext cx="801823" cy="338554"/>
          </a:xfrm>
          <a:prstGeom prst="rect">
            <a:avLst/>
          </a:prstGeom>
        </p:spPr>
        <p:txBody>
          <a:bodyPr wrap="none">
            <a:spAutoFit/>
          </a:bodyPr>
          <a:lstStyle/>
          <a:p>
            <a:r>
              <a:rPr lang="en-SG" sz="1600" dirty="0">
                <a:solidFill>
                  <a:schemeClr val="tx1"/>
                </a:solidFill>
              </a:rPr>
              <a:t>AMQP</a:t>
            </a:r>
            <a:endParaRPr lang="en-SG" sz="1600" dirty="0"/>
          </a:p>
        </p:txBody>
      </p:sp>
    </p:spTree>
    <p:extLst>
      <p:ext uri="{BB962C8B-B14F-4D97-AF65-F5344CB8AC3E}">
        <p14:creationId xmlns:p14="http://schemas.microsoft.com/office/powerpoint/2010/main" val="105340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000" dirty="0"/>
              <a:t>Implementation: AMQP with </a:t>
            </a:r>
            <a:r>
              <a:rPr lang="en-SG" sz="2000" dirty="0">
                <a:solidFill>
                  <a:srgbClr val="0000CC"/>
                </a:solidFill>
              </a:rPr>
              <a:t>Direct</a:t>
            </a:r>
            <a:r>
              <a:rPr lang="en-SG" sz="2000" dirty="0"/>
              <a:t> Exchange</a:t>
            </a:r>
          </a:p>
        </p:txBody>
      </p:sp>
      <p:sp>
        <p:nvSpPr>
          <p:cNvPr id="5" name="Rectangle 4">
            <a:extLst>
              <a:ext uri="{FF2B5EF4-FFF2-40B4-BE49-F238E27FC236}">
                <a16:creationId xmlns:a16="http://schemas.microsoft.com/office/drawing/2014/main" id="{F2F56E41-B57B-DC41-8D3D-10C37CAE0DF0}"/>
              </a:ext>
            </a:extLst>
          </p:cNvPr>
          <p:cNvSpPr/>
          <p:nvPr/>
        </p:nvSpPr>
        <p:spPr bwMode="auto">
          <a:xfrm>
            <a:off x="294704" y="3263752"/>
            <a:ext cx="1002780" cy="7703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a:solidFill>
                  <a:schemeClr val="tx1"/>
                </a:solidFill>
              </a:rPr>
              <a:t>Place an Order</a:t>
            </a:r>
            <a:endParaRPr lang="en-SG" sz="1600" dirty="0">
              <a:solidFill>
                <a:schemeClr val="tx1"/>
              </a:solidFill>
            </a:endParaRPr>
          </a:p>
        </p:txBody>
      </p:sp>
      <p:cxnSp>
        <p:nvCxnSpPr>
          <p:cNvPr id="13" name="Straight Connector 12">
            <a:extLst>
              <a:ext uri="{FF2B5EF4-FFF2-40B4-BE49-F238E27FC236}">
                <a16:creationId xmlns:a16="http://schemas.microsoft.com/office/drawing/2014/main" id="{BD716EFE-E63F-7943-AF4A-9383D51FC123}"/>
              </a:ext>
            </a:extLst>
          </p:cNvPr>
          <p:cNvCxnSpPr>
            <a:cxnSpLocks/>
            <a:stCxn id="26" idx="1"/>
            <a:endCxn id="40" idx="3"/>
          </p:cNvCxnSpPr>
          <p:nvPr/>
        </p:nvCxnSpPr>
        <p:spPr bwMode="auto">
          <a:xfrm flipH="1">
            <a:off x="1966125" y="3626238"/>
            <a:ext cx="1086346" cy="22665"/>
          </a:xfrm>
          <a:prstGeom prst="line">
            <a:avLst/>
          </a:prstGeom>
          <a:noFill/>
          <a:ln w="9525" cap="flat" cmpd="sng" algn="ctr">
            <a:solidFill>
              <a:schemeClr val="tx1"/>
            </a:solidFill>
            <a:prstDash val="dash"/>
            <a:round/>
            <a:headEnd type="triangle" w="med" len="med"/>
            <a:tailEnd type="none" w="med" len="med"/>
          </a:ln>
          <a:effectLst/>
        </p:spPr>
      </p:cxnSp>
      <p:sp>
        <p:nvSpPr>
          <p:cNvPr id="16" name="Rectangle 15">
            <a:extLst>
              <a:ext uri="{FF2B5EF4-FFF2-40B4-BE49-F238E27FC236}">
                <a16:creationId xmlns:a16="http://schemas.microsoft.com/office/drawing/2014/main" id="{D89ABF8C-503D-A84F-9C36-05618E022CF5}"/>
              </a:ext>
            </a:extLst>
          </p:cNvPr>
          <p:cNvSpPr/>
          <p:nvPr/>
        </p:nvSpPr>
        <p:spPr bwMode="auto">
          <a:xfrm>
            <a:off x="7348134" y="33739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Activity</a:t>
            </a:r>
          </a:p>
          <a:p>
            <a:pPr algn="ctr"/>
            <a:r>
              <a:rPr lang="en-US" sz="1600" b="0" dirty="0">
                <a:solidFill>
                  <a:schemeClr val="tx1"/>
                </a:solidFill>
              </a:rPr>
              <a:t>Log</a:t>
            </a:r>
            <a:endParaRPr lang="en-SG" sz="1600" b="0" dirty="0">
              <a:solidFill>
                <a:schemeClr val="tx1"/>
              </a:solidFill>
            </a:endParaRPr>
          </a:p>
        </p:txBody>
      </p:sp>
      <p:sp>
        <p:nvSpPr>
          <p:cNvPr id="17" name="Rectangle 16">
            <a:extLst>
              <a:ext uri="{FF2B5EF4-FFF2-40B4-BE49-F238E27FC236}">
                <a16:creationId xmlns:a16="http://schemas.microsoft.com/office/drawing/2014/main" id="{A7C6E035-EFF3-024B-BEC6-F3AFCA7C144B}"/>
              </a:ext>
            </a:extLst>
          </p:cNvPr>
          <p:cNvSpPr/>
          <p:nvPr/>
        </p:nvSpPr>
        <p:spPr bwMode="auto">
          <a:xfrm>
            <a:off x="7358265" y="5181279"/>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chemeClr val="tx1"/>
                </a:solidFill>
              </a:rPr>
              <a:t>Error</a:t>
            </a:r>
            <a:endParaRPr kumimoji="0" lang="en-SG" sz="1600" b="0" i="0" u="none" strike="noStrike" cap="none" normalizeH="0" baseline="0" dirty="0">
              <a:ln>
                <a:noFill/>
              </a:ln>
              <a:solidFill>
                <a:schemeClr val="tx1"/>
              </a:solidFill>
              <a:effectLst/>
              <a:latin typeface="Tahoma" pitchFamily="34" charset="0"/>
            </a:endParaRPr>
          </a:p>
        </p:txBody>
      </p:sp>
      <p:sp>
        <p:nvSpPr>
          <p:cNvPr id="30" name="TextBox 29"/>
          <p:cNvSpPr txBox="1"/>
          <p:nvPr/>
        </p:nvSpPr>
        <p:spPr>
          <a:xfrm>
            <a:off x="294705" y="4048761"/>
            <a:ext cx="1671420" cy="307777"/>
          </a:xfrm>
          <a:prstGeom prst="rect">
            <a:avLst/>
          </a:prstGeom>
          <a:noFill/>
        </p:spPr>
        <p:txBody>
          <a:bodyPr wrap="square" rtlCol="0">
            <a:spAutoFit/>
          </a:bodyPr>
          <a:lstStyle/>
          <a:p>
            <a:pPr algn="ctr"/>
            <a:r>
              <a:rPr lang="en-SG" sz="1400" b="0" dirty="0">
                <a:solidFill>
                  <a:schemeClr val="tx1"/>
                </a:solidFill>
              </a:rPr>
              <a:t>Sender</a:t>
            </a:r>
          </a:p>
        </p:txBody>
      </p:sp>
      <p:sp>
        <p:nvSpPr>
          <p:cNvPr id="32" name="TextBox 31"/>
          <p:cNvSpPr txBox="1"/>
          <p:nvPr/>
        </p:nvSpPr>
        <p:spPr>
          <a:xfrm>
            <a:off x="7174719" y="3983530"/>
            <a:ext cx="1638190" cy="338554"/>
          </a:xfrm>
          <a:prstGeom prst="rect">
            <a:avLst/>
          </a:prstGeom>
          <a:noFill/>
        </p:spPr>
        <p:txBody>
          <a:bodyPr wrap="square" rtlCol="0">
            <a:spAutoFit/>
          </a:bodyPr>
          <a:lstStyle/>
          <a:p>
            <a:pPr algn="ctr"/>
            <a:r>
              <a:rPr lang="en-SG" sz="1600" b="0" dirty="0">
                <a:solidFill>
                  <a:schemeClr val="tx1"/>
                </a:solidFill>
              </a:rPr>
              <a:t>Receiver</a:t>
            </a:r>
          </a:p>
        </p:txBody>
      </p:sp>
      <p:sp>
        <p:nvSpPr>
          <p:cNvPr id="33" name="TextBox 32"/>
          <p:cNvSpPr txBox="1"/>
          <p:nvPr/>
        </p:nvSpPr>
        <p:spPr>
          <a:xfrm>
            <a:off x="7174391" y="5772509"/>
            <a:ext cx="1638190" cy="338554"/>
          </a:xfrm>
          <a:prstGeom prst="rect">
            <a:avLst/>
          </a:prstGeom>
          <a:noFill/>
        </p:spPr>
        <p:txBody>
          <a:bodyPr wrap="square" rtlCol="0">
            <a:spAutoFit/>
          </a:bodyPr>
          <a:lstStyle/>
          <a:p>
            <a:pPr algn="ctr"/>
            <a:r>
              <a:rPr lang="en-SG" sz="1600" b="0" dirty="0">
                <a:solidFill>
                  <a:schemeClr val="tx1"/>
                </a:solidFill>
              </a:rPr>
              <a:t>Receiver</a:t>
            </a:r>
          </a:p>
        </p:txBody>
      </p:sp>
      <p:sp>
        <p:nvSpPr>
          <p:cNvPr id="27" name="Rectangle 26"/>
          <p:cNvSpPr/>
          <p:nvPr/>
        </p:nvSpPr>
        <p:spPr bwMode="auto">
          <a:xfrm>
            <a:off x="7345912" y="2960904"/>
            <a:ext cx="1209242"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28" name="Rectangle 27"/>
          <p:cNvSpPr/>
          <p:nvPr/>
        </p:nvSpPr>
        <p:spPr bwMode="auto">
          <a:xfrm>
            <a:off x="7363244" y="4764435"/>
            <a:ext cx="1209242" cy="416844"/>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400" b="0" dirty="0">
                <a:solidFill>
                  <a:schemeClr val="tx1"/>
                </a:solidFill>
              </a:rPr>
              <a:t>AMQP Code</a:t>
            </a:r>
          </a:p>
        </p:txBody>
      </p:sp>
      <p:sp>
        <p:nvSpPr>
          <p:cNvPr id="40" name="Rectangle 39"/>
          <p:cNvSpPr/>
          <p:nvPr/>
        </p:nvSpPr>
        <p:spPr bwMode="auto">
          <a:xfrm>
            <a:off x="1287526" y="3263753"/>
            <a:ext cx="678599" cy="770299"/>
          </a:xfrm>
          <a:prstGeom prst="rect">
            <a:avLst/>
          </a:prstGeom>
          <a:noFill/>
          <a:ln w="2857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a:ln>
                  <a:noFill/>
                </a:ln>
                <a:solidFill>
                  <a:schemeClr val="tx1"/>
                </a:solidFill>
                <a:effectLst/>
                <a:latin typeface="Tahoma" pitchFamily="34" charset="0"/>
              </a:rPr>
              <a:t>AMQP </a:t>
            </a:r>
            <a:r>
              <a:rPr kumimoji="0" lang="en-SG" sz="1400" b="0" i="0" u="none" strike="noStrike" cap="none" normalizeH="0" dirty="0">
                <a:ln>
                  <a:noFill/>
                </a:ln>
                <a:solidFill>
                  <a:schemeClr val="tx1"/>
                </a:solidFill>
                <a:effectLst/>
                <a:latin typeface="Tahoma" pitchFamily="34" charset="0"/>
              </a:rPr>
              <a:t>Code</a:t>
            </a:r>
            <a:endParaRPr kumimoji="0" lang="en-SG" sz="1400" b="0" i="0" u="none" strike="noStrike" cap="none" normalizeH="0" baseline="0" dirty="0">
              <a:ln>
                <a:noFill/>
              </a:ln>
              <a:solidFill>
                <a:schemeClr val="tx1"/>
              </a:solidFill>
              <a:effectLst/>
              <a:latin typeface="Tahoma" pitchFamily="34" charset="0"/>
            </a:endParaRPr>
          </a:p>
        </p:txBody>
      </p:sp>
      <p:sp>
        <p:nvSpPr>
          <p:cNvPr id="36" name="TextBox 35"/>
          <p:cNvSpPr txBox="1"/>
          <p:nvPr/>
        </p:nvSpPr>
        <p:spPr>
          <a:xfrm>
            <a:off x="4152999" y="3854838"/>
            <a:ext cx="1139223" cy="338554"/>
          </a:xfrm>
          <a:prstGeom prst="rect">
            <a:avLst/>
          </a:prstGeom>
          <a:noFill/>
        </p:spPr>
        <p:txBody>
          <a:bodyPr wrap="none" rtlCol="0">
            <a:spAutoFit/>
          </a:bodyPr>
          <a:lstStyle/>
          <a:p>
            <a:r>
              <a:rPr lang="en-SG" sz="1600" b="0" dirty="0" err="1"/>
              <a:t>order.error</a:t>
            </a:r>
            <a:endParaRPr lang="en-SG" sz="1600" b="0" dirty="0"/>
          </a:p>
        </p:txBody>
      </p:sp>
      <p:sp>
        <p:nvSpPr>
          <p:cNvPr id="42" name="TextBox 41"/>
          <p:cNvSpPr txBox="1"/>
          <p:nvPr/>
        </p:nvSpPr>
        <p:spPr>
          <a:xfrm>
            <a:off x="3748858" y="3141095"/>
            <a:ext cx="1035668" cy="338554"/>
          </a:xfrm>
          <a:prstGeom prst="rect">
            <a:avLst/>
          </a:prstGeom>
          <a:noFill/>
        </p:spPr>
        <p:txBody>
          <a:bodyPr wrap="none" rtlCol="0">
            <a:spAutoFit/>
          </a:bodyPr>
          <a:lstStyle/>
          <a:p>
            <a:r>
              <a:rPr lang="en-SG" sz="1600" b="0" dirty="0"/>
              <a:t>order.info</a:t>
            </a:r>
          </a:p>
        </p:txBody>
      </p:sp>
      <p:sp>
        <p:nvSpPr>
          <p:cNvPr id="43" name="TextBox 42"/>
          <p:cNvSpPr txBox="1"/>
          <p:nvPr/>
        </p:nvSpPr>
        <p:spPr>
          <a:xfrm>
            <a:off x="2713878" y="4535814"/>
            <a:ext cx="1440394" cy="338554"/>
          </a:xfrm>
          <a:prstGeom prst="rect">
            <a:avLst/>
          </a:prstGeom>
          <a:noFill/>
        </p:spPr>
        <p:txBody>
          <a:bodyPr wrap="none" rtlCol="0">
            <a:spAutoFit/>
          </a:bodyPr>
          <a:lstStyle/>
          <a:p>
            <a:r>
              <a:rPr lang="en-SG" sz="1600" b="0" dirty="0" err="1"/>
              <a:t>shipping.error</a:t>
            </a:r>
            <a:endParaRPr lang="en-SG" sz="1600" b="0" dirty="0"/>
          </a:p>
        </p:txBody>
      </p:sp>
      <p:cxnSp>
        <p:nvCxnSpPr>
          <p:cNvPr id="66" name="Straight Arrow Connector 65"/>
          <p:cNvCxnSpPr>
            <a:cxnSpLocks/>
            <a:stCxn id="26" idx="3"/>
            <a:endCxn id="34" idx="1"/>
          </p:cNvCxnSpPr>
          <p:nvPr/>
        </p:nvCxnSpPr>
        <p:spPr bwMode="auto">
          <a:xfrm flipV="1">
            <a:off x="3662071" y="3373930"/>
            <a:ext cx="1258759" cy="252308"/>
          </a:xfrm>
          <a:prstGeom prst="straightConnector1">
            <a:avLst/>
          </a:prstGeom>
          <a:noFill/>
          <a:ln w="9525" cap="flat" cmpd="sng" algn="ctr">
            <a:solidFill>
              <a:schemeClr val="tx1"/>
            </a:solidFill>
            <a:prstDash val="solid"/>
            <a:round/>
            <a:headEnd type="none" w="med" len="med"/>
            <a:tailEnd type="none" w="med" len="med"/>
          </a:ln>
          <a:effectLst/>
        </p:spPr>
      </p:cxnSp>
      <p:cxnSp>
        <p:nvCxnSpPr>
          <p:cNvPr id="77" name="Straight Arrow Connector 76"/>
          <p:cNvCxnSpPr>
            <a:cxnSpLocks/>
            <a:endCxn id="50" idx="1"/>
          </p:cNvCxnSpPr>
          <p:nvPr/>
        </p:nvCxnSpPr>
        <p:spPr bwMode="auto">
          <a:xfrm>
            <a:off x="3375052" y="3664003"/>
            <a:ext cx="1545778" cy="892751"/>
          </a:xfrm>
          <a:prstGeom prst="straightConnector1">
            <a:avLst/>
          </a:prstGeom>
          <a:noFill/>
          <a:ln w="9525" cap="flat" cmpd="sng" algn="ctr">
            <a:solidFill>
              <a:schemeClr val="tx1"/>
            </a:solidFill>
            <a:prstDash val="solid"/>
            <a:round/>
            <a:headEnd type="none" w="med" len="med"/>
            <a:tailEnd type="none" w="med" len="med"/>
          </a:ln>
          <a:effectLst/>
        </p:spPr>
      </p:cxnSp>
      <p:pic>
        <p:nvPicPr>
          <p:cNvPr id="34" name="Picture 4" descr="https://www.rabbitmq.com/img/tutorials/queue.png"/>
          <p:cNvPicPr>
            <a:picLocks noChangeAspect="1" noChangeArrowheads="1"/>
          </p:cNvPicPr>
          <p:nvPr/>
        </p:nvPicPr>
        <p:blipFill rotWithShape="1">
          <a:blip r:embed="rId3">
            <a:extLst>
              <a:ext uri="{28A0092B-C50C-407E-A947-70E740481C1C}">
                <a14:useLocalDpi xmlns:a14="http://schemas.microsoft.com/office/drawing/2010/main" val="0"/>
              </a:ext>
            </a:extLst>
          </a:blip>
          <a:srcRect l="12634" t="41296" r="12663" b="16082"/>
          <a:stretch/>
        </p:blipFill>
        <p:spPr bwMode="auto">
          <a:xfrm>
            <a:off x="4920830" y="3189216"/>
            <a:ext cx="925007" cy="3694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s://www.rabbitmq.com/img/tutorials/exchanges.png"/>
          <p:cNvPicPr>
            <a:picLocks noChangeAspect="1" noChangeArrowheads="1"/>
          </p:cNvPicPr>
          <p:nvPr/>
        </p:nvPicPr>
        <p:blipFill rotWithShape="1">
          <a:blip r:embed="rId4">
            <a:extLst>
              <a:ext uri="{28A0092B-C50C-407E-A947-70E740481C1C}">
                <a14:useLocalDpi xmlns:a14="http://schemas.microsoft.com/office/drawing/2010/main" val="0"/>
              </a:ext>
            </a:extLst>
          </a:blip>
          <a:srcRect l="31325" t="28828" r="49398" b="27929"/>
          <a:stretch/>
        </p:blipFill>
        <p:spPr bwMode="auto">
          <a:xfrm>
            <a:off x="3052471" y="3397638"/>
            <a:ext cx="609600" cy="4572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101606" y="4690533"/>
            <a:ext cx="632481" cy="338554"/>
          </a:xfrm>
          <a:prstGeom prst="rect">
            <a:avLst/>
          </a:prstGeom>
          <a:noFill/>
        </p:spPr>
        <p:txBody>
          <a:bodyPr wrap="none" rtlCol="0">
            <a:spAutoFit/>
          </a:bodyPr>
          <a:lstStyle/>
          <a:p>
            <a:r>
              <a:rPr lang="en-SG" sz="1600" b="0" dirty="0">
                <a:solidFill>
                  <a:schemeClr val="tx1"/>
                </a:solidFill>
              </a:rPr>
              <a:t>Error</a:t>
            </a:r>
          </a:p>
        </p:txBody>
      </p:sp>
      <p:sp>
        <p:nvSpPr>
          <p:cNvPr id="44" name="TextBox 43"/>
          <p:cNvSpPr txBox="1"/>
          <p:nvPr/>
        </p:nvSpPr>
        <p:spPr>
          <a:xfrm>
            <a:off x="4765660" y="3503852"/>
            <a:ext cx="1272784" cy="338554"/>
          </a:xfrm>
          <a:prstGeom prst="rect">
            <a:avLst/>
          </a:prstGeom>
          <a:noFill/>
        </p:spPr>
        <p:txBody>
          <a:bodyPr wrap="none" rtlCol="0">
            <a:spAutoFit/>
          </a:bodyPr>
          <a:lstStyle/>
          <a:p>
            <a:r>
              <a:rPr lang="en-SG" sz="1600" b="0" dirty="0" err="1">
                <a:solidFill>
                  <a:schemeClr val="tx1"/>
                </a:solidFill>
              </a:rPr>
              <a:t>Activity_Log</a:t>
            </a:r>
            <a:endParaRPr lang="en-SG" sz="1600" b="0" dirty="0">
              <a:solidFill>
                <a:schemeClr val="tx1"/>
              </a:solidFill>
            </a:endParaRPr>
          </a:p>
        </p:txBody>
      </p:sp>
      <p:sp>
        <p:nvSpPr>
          <p:cNvPr id="45" name="TextBox 44"/>
          <p:cNvSpPr txBox="1"/>
          <p:nvPr/>
        </p:nvSpPr>
        <p:spPr>
          <a:xfrm>
            <a:off x="228600" y="763533"/>
            <a:ext cx="8534400" cy="1815882"/>
          </a:xfrm>
          <a:prstGeom prst="rect">
            <a:avLst/>
          </a:prstGeom>
          <a:noFill/>
        </p:spPr>
        <p:txBody>
          <a:bodyPr wrap="square" rtlCol="0">
            <a:spAutoFit/>
          </a:bodyPr>
          <a:lstStyle/>
          <a:p>
            <a:pPr marL="285750" indent="-285750">
              <a:buFont typeface="Arial" panose="020B0604020202020204" pitchFamily="34" charset="0"/>
              <a:buChar char="•"/>
            </a:pPr>
            <a:r>
              <a:rPr lang="en-SG" sz="1600" b="0" dirty="0">
                <a:solidFill>
                  <a:schemeClr val="tx1"/>
                </a:solidFill>
              </a:rPr>
              <a:t>The </a:t>
            </a:r>
            <a:r>
              <a:rPr lang="en-SG" sz="1600" dirty="0">
                <a:solidFill>
                  <a:schemeClr val="tx1"/>
                </a:solidFill>
              </a:rPr>
              <a:t>queue</a:t>
            </a:r>
            <a:r>
              <a:rPr lang="en-SG" sz="1600" b="0" dirty="0">
                <a:solidFill>
                  <a:schemeClr val="tx1"/>
                </a:solidFill>
              </a:rPr>
              <a:t>(s) are bound to a </a:t>
            </a:r>
            <a:r>
              <a:rPr lang="en-SG" sz="1600" dirty="0">
                <a:solidFill>
                  <a:srgbClr val="0000CC"/>
                </a:solidFill>
              </a:rPr>
              <a:t>direct</a:t>
            </a:r>
            <a:r>
              <a:rPr lang="en-SG" sz="1600" dirty="0">
                <a:solidFill>
                  <a:schemeClr val="tx1"/>
                </a:solidFill>
              </a:rPr>
              <a:t> exchange</a:t>
            </a:r>
            <a:r>
              <a:rPr lang="en-SG" sz="1600" b="0" dirty="0">
                <a:solidFill>
                  <a:schemeClr val="tx1"/>
                </a:solidFill>
              </a:rPr>
              <a:t> with specific </a:t>
            </a:r>
            <a:r>
              <a:rPr lang="en-SG" sz="1600" dirty="0">
                <a:solidFill>
                  <a:schemeClr val="tx1"/>
                </a:solidFill>
              </a:rPr>
              <a:t>binding key</a:t>
            </a:r>
            <a:r>
              <a:rPr lang="en-SG" sz="1600" b="0" dirty="0">
                <a:solidFill>
                  <a:schemeClr val="tx1"/>
                </a:solidFill>
              </a:rPr>
              <a:t>(s);</a:t>
            </a:r>
          </a:p>
          <a:p>
            <a:pPr marL="285750" indent="-285750">
              <a:buFont typeface="Arial" panose="020B0604020202020204" pitchFamily="34" charset="0"/>
              <a:buChar char="•"/>
            </a:pPr>
            <a:r>
              <a:rPr lang="en-SG" sz="1600" b="0" dirty="0">
                <a:solidFill>
                  <a:schemeClr val="tx1"/>
                </a:solidFill>
              </a:rPr>
              <a:t>The </a:t>
            </a:r>
            <a:r>
              <a:rPr lang="en-SG" sz="1600" dirty="0">
                <a:solidFill>
                  <a:schemeClr val="tx1"/>
                </a:solidFill>
              </a:rPr>
              <a:t>receiver</a:t>
            </a:r>
            <a:r>
              <a:rPr lang="en-SG" sz="1600" b="0" dirty="0">
                <a:solidFill>
                  <a:schemeClr val="tx1"/>
                </a:solidFill>
              </a:rPr>
              <a:t>(s) connect to the </a:t>
            </a:r>
            <a:r>
              <a:rPr lang="en-SG" sz="1600" dirty="0">
                <a:solidFill>
                  <a:schemeClr val="tx1"/>
                </a:solidFill>
              </a:rPr>
              <a:t>broker</a:t>
            </a:r>
            <a:r>
              <a:rPr lang="en-SG" sz="1600" b="0" dirty="0">
                <a:solidFill>
                  <a:schemeClr val="tx1"/>
                </a:solidFill>
              </a:rPr>
              <a:t> and wait for messages from specific </a:t>
            </a:r>
            <a:r>
              <a:rPr lang="en-SG" sz="1600" dirty="0">
                <a:solidFill>
                  <a:schemeClr val="tx1"/>
                </a:solidFill>
              </a:rPr>
              <a:t>queue</a:t>
            </a:r>
            <a:r>
              <a:rPr lang="en-SG" sz="1600" b="0" dirty="0">
                <a:solidFill>
                  <a:schemeClr val="tx1"/>
                </a:solidFill>
              </a:rPr>
              <a:t>(s); </a:t>
            </a:r>
          </a:p>
          <a:p>
            <a:pPr marL="285750" indent="-285750">
              <a:buFont typeface="Arial" panose="020B0604020202020204" pitchFamily="34" charset="0"/>
              <a:buChar char="•"/>
            </a:pPr>
            <a:r>
              <a:rPr lang="en-SG" sz="1600" b="0" dirty="0">
                <a:solidFill>
                  <a:schemeClr val="tx1"/>
                </a:solidFill>
              </a:rPr>
              <a:t>Data is passed in the form of </a:t>
            </a:r>
            <a:r>
              <a:rPr lang="en-SG" sz="1600" dirty="0">
                <a:solidFill>
                  <a:schemeClr val="tx1"/>
                </a:solidFill>
              </a:rPr>
              <a:t>AMQP messages</a:t>
            </a:r>
            <a:r>
              <a:rPr lang="en-SG" sz="1600" b="0" dirty="0">
                <a:solidFill>
                  <a:schemeClr val="tx1"/>
                </a:solidFill>
              </a:rPr>
              <a:t>;</a:t>
            </a:r>
          </a:p>
          <a:p>
            <a:pPr marL="285750" indent="-285750">
              <a:buFont typeface="Arial" panose="020B0604020202020204" pitchFamily="34" charset="0"/>
              <a:buChar char="•"/>
            </a:pPr>
            <a:r>
              <a:rPr lang="en-SG" sz="1600" b="0" dirty="0">
                <a:solidFill>
                  <a:schemeClr val="tx1"/>
                </a:solidFill>
              </a:rPr>
              <a:t>When sending a message to the </a:t>
            </a:r>
            <a:r>
              <a:rPr lang="en-SG" sz="1600" dirty="0">
                <a:solidFill>
                  <a:schemeClr val="tx1"/>
                </a:solidFill>
              </a:rPr>
              <a:t>broker</a:t>
            </a:r>
            <a:r>
              <a:rPr lang="en-SG" sz="1600" b="0" dirty="0">
                <a:solidFill>
                  <a:schemeClr val="tx1"/>
                </a:solidFill>
              </a:rPr>
              <a:t>, the </a:t>
            </a:r>
            <a:r>
              <a:rPr lang="en-SG" sz="1600" dirty="0">
                <a:solidFill>
                  <a:schemeClr val="tx1"/>
                </a:solidFill>
              </a:rPr>
              <a:t>sender</a:t>
            </a:r>
            <a:r>
              <a:rPr lang="en-SG" sz="1600" b="0" dirty="0">
                <a:solidFill>
                  <a:schemeClr val="tx1"/>
                </a:solidFill>
              </a:rPr>
              <a:t> sets the </a:t>
            </a:r>
            <a:r>
              <a:rPr lang="en-SG" sz="1600" dirty="0">
                <a:solidFill>
                  <a:schemeClr val="tx1"/>
                </a:solidFill>
              </a:rPr>
              <a:t>routing key</a:t>
            </a:r>
            <a:r>
              <a:rPr lang="en-SG" sz="1600" b="0" dirty="0">
                <a:solidFill>
                  <a:schemeClr val="tx1"/>
                </a:solidFill>
              </a:rPr>
              <a:t> of the message according to the </a:t>
            </a:r>
            <a:r>
              <a:rPr lang="en-SG" sz="1600" dirty="0">
                <a:solidFill>
                  <a:schemeClr val="tx1"/>
                </a:solidFill>
              </a:rPr>
              <a:t>binding key</a:t>
            </a:r>
            <a:r>
              <a:rPr lang="en-SG" sz="1600" b="0" dirty="0">
                <a:solidFill>
                  <a:schemeClr val="tx1"/>
                </a:solidFill>
              </a:rPr>
              <a:t> of intended receiving </a:t>
            </a:r>
            <a:r>
              <a:rPr lang="en-SG" sz="1600" dirty="0">
                <a:solidFill>
                  <a:schemeClr val="tx1"/>
                </a:solidFill>
              </a:rPr>
              <a:t>queue</a:t>
            </a:r>
            <a:r>
              <a:rPr lang="en-SG" sz="1600" b="0" dirty="0">
                <a:solidFill>
                  <a:schemeClr val="tx1"/>
                </a:solidFill>
              </a:rPr>
              <a:t>(s);</a:t>
            </a:r>
          </a:p>
          <a:p>
            <a:pPr marL="285750" indent="-285750">
              <a:buFont typeface="Arial" panose="020B0604020202020204" pitchFamily="34" charset="0"/>
              <a:buChar char="•"/>
            </a:pPr>
            <a:r>
              <a:rPr lang="en-SG" sz="1600" b="0" dirty="0">
                <a:solidFill>
                  <a:schemeClr val="tx1"/>
                </a:solidFill>
              </a:rPr>
              <a:t>After sending a message to the broker, the </a:t>
            </a:r>
            <a:r>
              <a:rPr lang="en-SG" sz="1600" dirty="0">
                <a:solidFill>
                  <a:schemeClr val="tx1"/>
                </a:solidFill>
              </a:rPr>
              <a:t>sender doesn't have to wait for a reply</a:t>
            </a:r>
            <a:r>
              <a:rPr lang="en-SG" sz="1600" b="0" dirty="0">
                <a:solidFill>
                  <a:schemeClr val="tx1"/>
                </a:solidFill>
              </a:rPr>
              <a:t> before doing other things;</a:t>
            </a:r>
          </a:p>
        </p:txBody>
      </p:sp>
      <p:cxnSp>
        <p:nvCxnSpPr>
          <p:cNvPr id="49" name="Straight Arrow Connector 48">
            <a:extLst>
              <a:ext uri="{FF2B5EF4-FFF2-40B4-BE49-F238E27FC236}">
                <a16:creationId xmlns:a16="http://schemas.microsoft.com/office/drawing/2014/main" id="{AC732482-1C0F-40A4-9448-C7C83ADD618D}"/>
              </a:ext>
            </a:extLst>
          </p:cNvPr>
          <p:cNvCxnSpPr>
            <a:cxnSpLocks/>
            <a:stCxn id="34" idx="3"/>
            <a:endCxn id="27" idx="1"/>
          </p:cNvCxnSpPr>
          <p:nvPr/>
        </p:nvCxnSpPr>
        <p:spPr bwMode="auto">
          <a:xfrm flipV="1">
            <a:off x="5845837" y="3169326"/>
            <a:ext cx="1500075" cy="204604"/>
          </a:xfrm>
          <a:prstGeom prst="straightConnector1">
            <a:avLst/>
          </a:prstGeom>
          <a:noFill/>
          <a:ln w="9525" cap="flat" cmpd="sng" algn="ctr">
            <a:solidFill>
              <a:schemeClr val="tx1"/>
            </a:solidFill>
            <a:prstDash val="dash"/>
            <a:round/>
            <a:headEnd type="triangle" w="med" len="med"/>
            <a:tailEnd type="none" w="med" len="med"/>
          </a:ln>
          <a:effectLst/>
        </p:spPr>
      </p:cxnSp>
      <p:pic>
        <p:nvPicPr>
          <p:cNvPr id="50" name="Picture 4" descr="https://www.rabbitmq.com/img/tutorials/queue.png">
            <a:extLst>
              <a:ext uri="{FF2B5EF4-FFF2-40B4-BE49-F238E27FC236}">
                <a16:creationId xmlns:a16="http://schemas.microsoft.com/office/drawing/2014/main" id="{16E6BF49-7576-4823-95F3-C507A27A47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34" t="41296" r="12663" b="16082"/>
          <a:stretch/>
        </p:blipFill>
        <p:spPr bwMode="auto">
          <a:xfrm>
            <a:off x="4920830" y="4372040"/>
            <a:ext cx="925007" cy="36942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50">
            <a:extLst>
              <a:ext uri="{FF2B5EF4-FFF2-40B4-BE49-F238E27FC236}">
                <a16:creationId xmlns:a16="http://schemas.microsoft.com/office/drawing/2014/main" id="{33C47A0F-38A5-4BF2-98D3-F689F2FD3395}"/>
              </a:ext>
            </a:extLst>
          </p:cNvPr>
          <p:cNvCxnSpPr>
            <a:cxnSpLocks/>
            <a:stCxn id="50" idx="3"/>
            <a:endCxn id="28" idx="1"/>
          </p:cNvCxnSpPr>
          <p:nvPr/>
        </p:nvCxnSpPr>
        <p:spPr bwMode="auto">
          <a:xfrm>
            <a:off x="5845837" y="4556754"/>
            <a:ext cx="1517407" cy="416103"/>
          </a:xfrm>
          <a:prstGeom prst="straightConnector1">
            <a:avLst/>
          </a:prstGeom>
          <a:noFill/>
          <a:ln w="9525" cap="flat" cmpd="sng" algn="ctr">
            <a:solidFill>
              <a:schemeClr val="tx1"/>
            </a:solidFill>
            <a:prstDash val="dash"/>
            <a:round/>
            <a:headEnd type="triangle" w="med" len="med"/>
            <a:tailEnd type="none" w="med" len="med"/>
          </a:ln>
          <a:effectLst/>
        </p:spPr>
      </p:cxnSp>
      <p:sp>
        <p:nvSpPr>
          <p:cNvPr id="67" name="Rectangle 66">
            <a:extLst>
              <a:ext uri="{FF2B5EF4-FFF2-40B4-BE49-F238E27FC236}">
                <a16:creationId xmlns:a16="http://schemas.microsoft.com/office/drawing/2014/main" id="{260691A6-195D-4316-AB1A-609242EF281E}"/>
              </a:ext>
            </a:extLst>
          </p:cNvPr>
          <p:cNvSpPr/>
          <p:nvPr/>
        </p:nvSpPr>
        <p:spPr bwMode="auto">
          <a:xfrm>
            <a:off x="2590800" y="3043928"/>
            <a:ext cx="3810000" cy="3439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pic>
        <p:nvPicPr>
          <p:cNvPr id="68" name="Picture 67">
            <a:extLst>
              <a:ext uri="{FF2B5EF4-FFF2-40B4-BE49-F238E27FC236}">
                <a16:creationId xmlns:a16="http://schemas.microsoft.com/office/drawing/2014/main" id="{D5870968-4B3D-4542-8008-019AD8957A07}"/>
              </a:ext>
            </a:extLst>
          </p:cNvPr>
          <p:cNvPicPr>
            <a:picLocks noChangeAspect="1"/>
          </p:cNvPicPr>
          <p:nvPr/>
        </p:nvPicPr>
        <p:blipFill>
          <a:blip r:embed="rId5"/>
          <a:stretch>
            <a:fillRect/>
          </a:stretch>
        </p:blipFill>
        <p:spPr>
          <a:xfrm>
            <a:off x="3649371" y="5988228"/>
            <a:ext cx="1743075" cy="495300"/>
          </a:xfrm>
          <a:prstGeom prst="rect">
            <a:avLst/>
          </a:prstGeom>
        </p:spPr>
      </p:pic>
      <p:sp>
        <p:nvSpPr>
          <p:cNvPr id="9" name="Freeform: Shape 8">
            <a:extLst>
              <a:ext uri="{FF2B5EF4-FFF2-40B4-BE49-F238E27FC236}">
                <a16:creationId xmlns:a16="http://schemas.microsoft.com/office/drawing/2014/main" id="{8CAA751A-4B55-4A1F-B823-42512D0757F5}"/>
              </a:ext>
            </a:extLst>
          </p:cNvPr>
          <p:cNvSpPr/>
          <p:nvPr/>
        </p:nvSpPr>
        <p:spPr bwMode="auto">
          <a:xfrm>
            <a:off x="3364173" y="3807725"/>
            <a:ext cx="1569493" cy="839712"/>
          </a:xfrm>
          <a:custGeom>
            <a:avLst/>
            <a:gdLst>
              <a:gd name="connsiteX0" fmla="*/ 0 w 1569493"/>
              <a:gd name="connsiteY0" fmla="*/ 0 h 839712"/>
              <a:gd name="connsiteX1" fmla="*/ 429905 w 1569493"/>
              <a:gd name="connsiteY1" fmla="*/ 702860 h 839712"/>
              <a:gd name="connsiteX2" fmla="*/ 1569493 w 1569493"/>
              <a:gd name="connsiteY2" fmla="*/ 839338 h 839712"/>
            </a:gdLst>
            <a:ahLst/>
            <a:cxnLst>
              <a:cxn ang="0">
                <a:pos x="connsiteX0" y="connsiteY0"/>
              </a:cxn>
              <a:cxn ang="0">
                <a:pos x="connsiteX1" y="connsiteY1"/>
              </a:cxn>
              <a:cxn ang="0">
                <a:pos x="connsiteX2" y="connsiteY2"/>
              </a:cxn>
            </a:cxnLst>
            <a:rect l="l" t="t" r="r" b="b"/>
            <a:pathLst>
              <a:path w="1569493" h="839712">
                <a:moveTo>
                  <a:pt x="0" y="0"/>
                </a:moveTo>
                <a:cubicBezTo>
                  <a:pt x="84161" y="281485"/>
                  <a:pt x="168323" y="562970"/>
                  <a:pt x="429905" y="702860"/>
                </a:cubicBezTo>
                <a:cubicBezTo>
                  <a:pt x="691487" y="842750"/>
                  <a:pt x="1130490" y="841044"/>
                  <a:pt x="1569493" y="839338"/>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2800" b="1" i="0" u="none" strike="noStrike" cap="none" normalizeH="0" baseline="0">
              <a:ln>
                <a:noFill/>
              </a:ln>
              <a:solidFill>
                <a:srgbClr val="C69200"/>
              </a:solidFill>
              <a:effectLst/>
              <a:latin typeface="Tahoma" pitchFamily="34" charset="0"/>
            </a:endParaRPr>
          </a:p>
        </p:txBody>
      </p:sp>
      <p:sp>
        <p:nvSpPr>
          <p:cNvPr id="6" name="TextBox 5">
            <a:extLst>
              <a:ext uri="{FF2B5EF4-FFF2-40B4-BE49-F238E27FC236}">
                <a16:creationId xmlns:a16="http://schemas.microsoft.com/office/drawing/2014/main" id="{5C252680-8470-788E-B7DC-395AF58FB9B1}"/>
              </a:ext>
            </a:extLst>
          </p:cNvPr>
          <p:cNvSpPr txBox="1"/>
          <p:nvPr/>
        </p:nvSpPr>
        <p:spPr>
          <a:xfrm>
            <a:off x="6216912" y="2711438"/>
            <a:ext cx="1169390" cy="523220"/>
          </a:xfrm>
          <a:prstGeom prst="rect">
            <a:avLst/>
          </a:prstGeom>
          <a:noFill/>
        </p:spPr>
        <p:txBody>
          <a:bodyPr wrap="square" rtlCol="0">
            <a:spAutoFit/>
          </a:bodyPr>
          <a:lstStyle/>
          <a:p>
            <a:pPr algn="ctr"/>
            <a:r>
              <a:rPr lang="en-SG" sz="1400" b="0" dirty="0"/>
              <a:t>connect &amp; subscribe</a:t>
            </a:r>
            <a:endParaRPr lang="en-US" sz="1400" b="0" dirty="0"/>
          </a:p>
        </p:txBody>
      </p:sp>
      <p:sp>
        <p:nvSpPr>
          <p:cNvPr id="7" name="TextBox 6">
            <a:extLst>
              <a:ext uri="{FF2B5EF4-FFF2-40B4-BE49-F238E27FC236}">
                <a16:creationId xmlns:a16="http://schemas.microsoft.com/office/drawing/2014/main" id="{96D0DE37-A798-E8F6-D8D0-D0E654D3A036}"/>
              </a:ext>
            </a:extLst>
          </p:cNvPr>
          <p:cNvSpPr txBox="1"/>
          <p:nvPr/>
        </p:nvSpPr>
        <p:spPr>
          <a:xfrm>
            <a:off x="6276774" y="4910735"/>
            <a:ext cx="1169390" cy="523220"/>
          </a:xfrm>
          <a:prstGeom prst="rect">
            <a:avLst/>
          </a:prstGeom>
          <a:noFill/>
        </p:spPr>
        <p:txBody>
          <a:bodyPr wrap="square" rtlCol="0">
            <a:spAutoFit/>
          </a:bodyPr>
          <a:lstStyle/>
          <a:p>
            <a:pPr algn="ctr"/>
            <a:r>
              <a:rPr lang="en-SG" sz="1400" b="0" dirty="0"/>
              <a:t>connect &amp; subscribe</a:t>
            </a:r>
            <a:endParaRPr lang="en-US" sz="1400" b="0" dirty="0"/>
          </a:p>
        </p:txBody>
      </p:sp>
      <p:sp>
        <p:nvSpPr>
          <p:cNvPr id="8" name="TextBox 7">
            <a:extLst>
              <a:ext uri="{FF2B5EF4-FFF2-40B4-BE49-F238E27FC236}">
                <a16:creationId xmlns:a16="http://schemas.microsoft.com/office/drawing/2014/main" id="{5064DED9-122B-6E94-D020-1AFB2812EBCC}"/>
              </a:ext>
            </a:extLst>
          </p:cNvPr>
          <p:cNvSpPr txBox="1"/>
          <p:nvPr/>
        </p:nvSpPr>
        <p:spPr>
          <a:xfrm>
            <a:off x="1877663" y="3058180"/>
            <a:ext cx="1033574" cy="523220"/>
          </a:xfrm>
          <a:prstGeom prst="rect">
            <a:avLst/>
          </a:prstGeom>
          <a:noFill/>
        </p:spPr>
        <p:txBody>
          <a:bodyPr wrap="square" rtlCol="0">
            <a:spAutoFit/>
          </a:bodyPr>
          <a:lstStyle/>
          <a:p>
            <a:pPr algn="ctr"/>
            <a:r>
              <a:rPr lang="en-SG" sz="1400" b="0" dirty="0"/>
              <a:t>connect &amp; publish</a:t>
            </a:r>
            <a:endParaRPr lang="en-US" sz="1400" b="0" dirty="0"/>
          </a:p>
        </p:txBody>
      </p:sp>
      <p:sp>
        <p:nvSpPr>
          <p:cNvPr id="10" name="Flowchart: Document 9">
            <a:extLst>
              <a:ext uri="{FF2B5EF4-FFF2-40B4-BE49-F238E27FC236}">
                <a16:creationId xmlns:a16="http://schemas.microsoft.com/office/drawing/2014/main" id="{9F774D21-6321-AAB0-BF73-D78D162F7B3E}"/>
              </a:ext>
            </a:extLst>
          </p:cNvPr>
          <p:cNvSpPr/>
          <p:nvPr/>
        </p:nvSpPr>
        <p:spPr bwMode="auto">
          <a:xfrm>
            <a:off x="211138" y="3981531"/>
            <a:ext cx="2296742"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1</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="order.info"</a:t>
            </a:r>
            <a:endParaRPr kumimoji="0" lang="en-SG" sz="1400" b="0" i="0" u="none" strike="noStrike" cap="none" normalizeH="0" baseline="0" dirty="0">
              <a:ln>
                <a:noFill/>
              </a:ln>
              <a:solidFill>
                <a:srgbClr val="C69200"/>
              </a:solidFill>
              <a:effectLst/>
            </a:endParaRPr>
          </a:p>
        </p:txBody>
      </p:sp>
      <p:sp>
        <p:nvSpPr>
          <p:cNvPr id="11" name="Flowchart: Document 10">
            <a:extLst>
              <a:ext uri="{FF2B5EF4-FFF2-40B4-BE49-F238E27FC236}">
                <a16:creationId xmlns:a16="http://schemas.microsoft.com/office/drawing/2014/main" id="{EBC9D9EE-8851-94E6-7E6E-A17F64439245}"/>
              </a:ext>
            </a:extLst>
          </p:cNvPr>
          <p:cNvSpPr/>
          <p:nvPr/>
        </p:nvSpPr>
        <p:spPr bwMode="auto">
          <a:xfrm>
            <a:off x="273358" y="4030134"/>
            <a:ext cx="2296742"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2</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a:t>
            </a:r>
            <a:r>
              <a:rPr lang="en-SG" sz="1400" b="0" dirty="0" err="1">
                <a:solidFill>
                  <a:srgbClr val="C69200"/>
                </a:solidFill>
              </a:rPr>
              <a:t>order.error</a:t>
            </a:r>
            <a:r>
              <a:rPr lang="en-SG" sz="1400" b="0" dirty="0">
                <a:solidFill>
                  <a:srgbClr val="C69200"/>
                </a:solidFill>
              </a:rPr>
              <a:t>"</a:t>
            </a:r>
            <a:endParaRPr kumimoji="0" lang="en-SG" sz="1400" b="0" i="0" u="none" strike="noStrike" cap="none" normalizeH="0" baseline="0" dirty="0">
              <a:ln>
                <a:noFill/>
              </a:ln>
              <a:solidFill>
                <a:srgbClr val="C69200"/>
              </a:solidFill>
              <a:effectLst/>
            </a:endParaRPr>
          </a:p>
        </p:txBody>
      </p:sp>
      <p:sp>
        <p:nvSpPr>
          <p:cNvPr id="12" name="Flowchart: Document 11">
            <a:extLst>
              <a:ext uri="{FF2B5EF4-FFF2-40B4-BE49-F238E27FC236}">
                <a16:creationId xmlns:a16="http://schemas.microsoft.com/office/drawing/2014/main" id="{9000A067-8D06-DD8D-9AFB-9FED4A04B4E3}"/>
              </a:ext>
            </a:extLst>
          </p:cNvPr>
          <p:cNvSpPr/>
          <p:nvPr/>
        </p:nvSpPr>
        <p:spPr bwMode="auto">
          <a:xfrm>
            <a:off x="175158" y="4117365"/>
            <a:ext cx="2493900" cy="59583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dirty="0"/>
              <a:t>Data 3</a:t>
            </a:r>
          </a:p>
          <a:p>
            <a:pPr marL="0" marR="0" indent="0" algn="ctr" defTabSz="914400" rtl="0" eaLnBrk="1" fontAlgn="base" latinLnBrk="0" hangingPunct="1">
              <a:lnSpc>
                <a:spcPct val="100000"/>
              </a:lnSpc>
              <a:spcBef>
                <a:spcPct val="0"/>
              </a:spcBef>
              <a:spcAft>
                <a:spcPct val="0"/>
              </a:spcAft>
              <a:buClrTx/>
              <a:buSzTx/>
              <a:buFontTx/>
              <a:buNone/>
              <a:tabLst/>
            </a:pPr>
            <a:r>
              <a:rPr kumimoji="0" lang="en-SG" sz="1400" b="0" i="0" u="none" strike="noStrike" cap="none" normalizeH="0" baseline="0" dirty="0" err="1">
                <a:ln>
                  <a:noFill/>
                </a:ln>
                <a:solidFill>
                  <a:srgbClr val="C69200"/>
                </a:solidFill>
                <a:effectLst/>
              </a:rPr>
              <a:t>routing</a:t>
            </a:r>
            <a:r>
              <a:rPr lang="en-SG" sz="1400" b="0" dirty="0" err="1">
                <a:solidFill>
                  <a:srgbClr val="C69200"/>
                </a:solidFill>
              </a:rPr>
              <a:t>_key</a:t>
            </a:r>
            <a:r>
              <a:rPr lang="en-SG" sz="1400" b="0" dirty="0">
                <a:solidFill>
                  <a:srgbClr val="C69200"/>
                </a:solidFill>
              </a:rPr>
              <a:t>="</a:t>
            </a:r>
            <a:r>
              <a:rPr lang="en-SG" sz="1400" b="0" dirty="0" err="1">
                <a:solidFill>
                  <a:srgbClr val="C69200"/>
                </a:solidFill>
              </a:rPr>
              <a:t>shipping.error</a:t>
            </a:r>
            <a:r>
              <a:rPr lang="en-SG" sz="1400" b="0" dirty="0">
                <a:solidFill>
                  <a:srgbClr val="C69200"/>
                </a:solidFill>
              </a:rPr>
              <a:t>"</a:t>
            </a:r>
            <a:endParaRPr kumimoji="0" lang="en-SG" sz="1400" b="0" i="0" u="none" strike="noStrike" cap="none" normalizeH="0" baseline="0" dirty="0">
              <a:ln>
                <a:noFill/>
              </a:ln>
              <a:solidFill>
                <a:srgbClr val="C69200"/>
              </a:solidFill>
              <a:effectLst/>
            </a:endParaRPr>
          </a:p>
        </p:txBody>
      </p:sp>
    </p:spTree>
    <p:extLst>
      <p:ext uri="{BB962C8B-B14F-4D97-AF65-F5344CB8AC3E}">
        <p14:creationId xmlns:p14="http://schemas.microsoft.com/office/powerpoint/2010/main" val="39674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right)">
                                      <p:cBhvr>
                                        <p:cTn id="14" dur="500"/>
                                        <p:tgtEl>
                                          <p:spTgt spid="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00243 0.0044 L -0.00243 0.0044 C 0.00174 0.00209 0.00573 -0.00046 0.01007 -0.00231 C 0.02761 -0.01088 0.03594 -0.01342 0.05504 -0.0206 C 0.0625 -0.02778 0.06892 -0.03495 0.07743 -0.03912 C 0.08316 -0.0419 0.08941 -0.04259 0.09497 -0.0456 C 0.10365 -0.05046 0.1125 -0.05509 0.11997 -0.06227 C 0.1441 -0.08518 0.1184 -0.0618 0.13368 -0.07407 C 0.13629 -0.07615 0.13854 -0.07893 0.14132 -0.08078 C 0.14358 -0.08217 0.14636 -0.08264 0.14879 -0.08403 C 0.15052 -0.08495 0.15191 -0.08657 0.15382 -0.08727 C 0.15833 -0.08935 0.16285 -0.09097 0.16754 -0.09236 C 0.17396 -0.09421 0.1875 -0.09514 0.19254 -0.0956 C 0.19462 -0.09629 0.1967 -0.09745 0.19879 -0.09745 C 0.20799 -0.09745 0.20399 -0.09629 0.21007 -0.09236 C 0.21198 -0.09097 0.21424 -0.09004 0.21632 -0.08912 C 0.22639 -0.09004 0.27205 -0.09259 0.29375 -0.09907 C 0.3382 -0.11227 0.2816 -0.09907 0.34132 -0.11412 C 0.35174 -0.11666 0.36198 -0.12037 0.37257 -0.1206 L 0.50886 -0.12407 C 0.5467 -0.12708 0.51267 -0.12453 0.56754 -0.12731 L 0.62882 -0.13055 L 0.69132 -0.12893 C 0.69601 -0.12847 0.69983 -0.12384 0.70382 -0.1206 C 0.70903 -0.11666 0.71059 -0.11574 0.71511 -0.11065 C 0.71597 -0.10972 0.71684 -0.10856 0.71754 -0.1074 L 0.71754 -0.1074 " pathEditMode="relative" ptsTypes="AAAAAAAAAAAAAAAAAAAAAAAAAAA">
                                      <p:cBhvr>
                                        <p:cTn id="33" dur="2000" fill="hold"/>
                                        <p:tgtEl>
                                          <p:spTgt spid="10"/>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4.72222E-6 7.31836E-17 L -4.72222E-6 0.00023 C 0.0158 -0.0044 0.0323 -0.00764 0.0481 -0.01296 C 0.06737 -0.01968 0.0856 -0.03032 0.10487 -0.03588 L 0.1158 -0.03912 C 0.12414 -0.04537 0.13212 -0.05255 0.14098 -0.05741 C 0.14566 -0.05972 0.14775 -0.06065 0.15191 -0.06366 C 0.15678 -0.06759 0.16146 -0.07153 0.16632 -0.07523 C 0.16962 -0.07755 0.1731 -0.07917 0.17605 -0.08194 C 0.17796 -0.08356 0.17917 -0.08634 0.18073 -0.08819 C 0.18195 -0.08958 0.18334 -0.09051 0.18455 -0.09167 C 0.18612 -0.09329 0.18768 -0.09491 0.18941 -0.0963 C 0.20053 -0.09167 0.21216 -0.08773 0.2231 -0.08194 C 0.23872 -0.07292 0.24167 -0.06667 0.25452 -0.05556 C 0.25799 -0.05255 0.26164 -0.05 0.26528 -0.04722 C 0.27119 -0.04352 0.29132 -0.03356 0.29306 -0.03287 C 0.29775 -0.03102 0.30278 -0.03102 0.30747 -0.0294 C 0.33247 -0.02153 0.30244 -0.02639 0.33299 -0.02269 C 0.33733 -0.02176 0.34185 -0.02153 0.34619 -0.01968 C 0.37362 -0.00856 0.34445 -0.01597 0.36441 -0.01134 C 0.37379 -0.00185 0.36441 -0.01088 0.37518 -0.00162 C 0.37882 0.00162 0.3823 0.00509 0.38594 0.0081 C 0.38837 0.01019 0.39098 0.01111 0.39341 0.01319 C 0.39462 0.01458 0.39549 0.01667 0.39688 0.01806 C 0.40591 0.02662 0.40348 0.02292 0.41268 0.02801 C 0.42813 0.03634 0.39827 0.02662 0.43681 0.04259 C 0.44584 0.0463 0.45539 0.04722 0.46441 0.05093 C 0.49219 0.06134 0.47483 0.06065 0.50313 0.06713 C 0.5106 0.06875 0.51841 0.06898 0.52605 0.07037 C 0.56893 0.07755 0.53733 0.07361 0.56702 0.07708 L 0.579 0.08009 C 0.5816 0.08079 0.58386 0.08102 0.58646 0.08171 C 0.62223 0.09398 0.56806 0.07847 0.61667 0.09167 C 0.64532 0.11898 0.61528 0.09213 0.63698 0.1081 C 0.63959 0.10995 0.64167 0.1125 0.64428 0.11458 C 0.65226 0.1213 0.65035 0.11991 0.65625 0.12269 C 0.66476 0.13426 0.66268 0.13218 0.67813 0.14398 C 0.68143 0.14676 0.68525 0.14861 0.68907 0.15069 C 0.69011 0.15139 0.69132 0.15208 0.69254 0.15231 C 0.69341 0.15255 0.69428 0.15231 0.69497 0.15231 L 0.69497 0.15255 " pathEditMode="relative" rAng="0" ptsTypes="AAAAAAAAAAAAAAAAAAAAAAAAAAAAAAAAAAAAAAAAA">
                                      <p:cBhvr>
                                        <p:cTn id="40" dur="2000" fill="hold"/>
                                        <p:tgtEl>
                                          <p:spTgt spid="11"/>
                                        </p:tgtEl>
                                        <p:attrNameLst>
                                          <p:attrName>ppt_x</p:attrName>
                                          <p:attrName>ppt_y</p:attrName>
                                        </p:attrNameLst>
                                      </p:cBhvr>
                                      <p:rCtr x="34740" y="2801"/>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par>
                          <p:cTn id="45" fill="hold">
                            <p:stCondLst>
                              <p:cond delay="0"/>
                            </p:stCondLst>
                            <p:childTnLst>
                              <p:par>
                                <p:cTn id="46" presetID="0" presetClass="path" presetSubtype="0" accel="50000" decel="50000" fill="hold" grpId="1" nodeType="afterEffect">
                                  <p:stCondLst>
                                    <p:cond delay="0"/>
                                  </p:stCondLst>
                                  <p:childTnLst>
                                    <p:animMotion origin="layout" path="M 5.55556E-7 -2.22222E-6 L 5.55556E-7 0.00023 C 0.01476 -0.00301 0.03021 -0.00416 0.04479 -0.00926 C 0.05486 -0.01296 0.06406 -0.02083 0.07396 -0.02616 C 0.11128 -0.04537 0.09271 -0.03055 0.12743 -0.05764 C 0.13646 -0.06481 0.14531 -0.07222 0.15417 -0.08009 C 0.15625 -0.08148 0.15816 -0.08426 0.16024 -0.08541 L 0.17708 -0.09653 C 0.17847 -0.09907 0.17899 -0.10278 0.1809 -0.10416 C 0.18542 -0.10787 0.19062 -0.10903 0.19531 -0.11157 C 0.19757 -0.1125 0.19948 -0.11412 0.20139 -0.11504 C 0.20712 -0.09838 0.20243 -0.11435 0.20642 -0.08009 C 0.20712 -0.07477 0.20799 -0.06991 0.20885 -0.06504 C 0.2092 -0.06203 0.20955 -0.05879 0.21007 -0.05578 C 0.21076 -0.05069 0.2125 -0.04166 0.21371 -0.03727 C 0.21667 -0.02708 0.2217 -0.01828 0.22344 -0.00741 C 0.22378 -0.00486 0.22413 -0.00231 0.22465 -2.22222E-6 C 0.22708 0.01019 0.22639 0.0044 0.22951 0.01297 C 0.23194 0.02037 0.23281 0.0294 0.23681 0.03542 C 0.23802 0.03727 0.23889 0.03982 0.24045 0.04074 C 0.24358 0.04283 0.24687 0.04306 0.25017 0.04468 C 0.2559 0.04699 0.26128 0.05185 0.26719 0.05209 L 0.33646 0.05394 L 0.39097 0.05209 C 0.39444 0.05185 0.39757 0.05116 0.40087 0.05 C 0.40208 0.04977 0.40312 0.04861 0.40451 0.04838 C 0.41215 0.04722 0.41996 0.04722 0.42743 0.04653 C 0.43333 0.04607 0.43906 0.04514 0.44462 0.04468 C 0.45573 0.04028 0.44219 0.04514 0.46163 0.04074 C 0.46615 0.04005 0.47049 0.03843 0.475 0.03727 C 0.47812 0.03773 0.48177 0.03727 0.48472 0.03889 C 0.48802 0.04097 0.4901 0.04607 0.49323 0.04838 C 0.50312 0.05579 0.51337 0.06204 0.52361 0.06875 L 0.52361 0.06898 L 0.53576 0.07246 C 0.53941 0.07361 0.54306 0.07523 0.5467 0.07616 C 0.54983 0.07685 0.55312 0.07755 0.55625 0.07801 C 0.56007 0.07871 0.56371 0.07963 0.56736 0.08009 C 0.57257 0.08056 0.57795 0.08079 0.58316 0.08195 C 0.58924 0.08287 0.59531 0.08426 0.60139 0.08542 C 0.60573 0.08797 0.61024 0.09074 0.61476 0.09306 C 0.61632 0.09375 0.61788 0.09398 0.61962 0.09468 C 0.62083 0.09537 0.62205 0.09607 0.62309 0.09653 C 0.63194 0.10741 0.62795 0.10324 0.64028 0.11343 C 0.64184 0.11459 0.64358 0.11551 0.64514 0.11713 C 0.64913 0.12199 0.65156 0.12801 0.65486 0.1338 C 0.65642 0.13634 0.65781 0.13935 0.65955 0.14121 C 0.66146 0.14306 0.66389 0.14352 0.66562 0.14514 C 0.66788 0.14676 0.66979 0.14884 0.6717 0.15047 C 0.67639 0.16111 0.6717 0.15301 0.68281 0.15972 C 0.69531 0.16759 0.67483 0.16019 0.69253 0.16551 C 0.6967 0.16991 0.69618 0.1669 0.69618 0.17292 L 0.69618 0.17338 " pathEditMode="relative" rAng="0" ptsTypes="AAAAAAAAAAAAAAAAAAAAAAAAAAAAAAAAAAAAAAAAAAAAAAAAAAAAA">
                                      <p:cBhvr>
                                        <p:cTn id="47" dur="2000" fill="hold"/>
                                        <p:tgtEl>
                                          <p:spTgt spid="12"/>
                                        </p:tgtEl>
                                        <p:attrNameLst>
                                          <p:attrName>ppt_x</p:attrName>
                                          <p:attrName>ppt_y</p:attrName>
                                        </p:attrNameLst>
                                      </p:cBhvr>
                                      <p:rCtr x="34809"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42c2ad8d556055bae20c31edb15c711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a9131ea6975c1b299e7ff181685267a6"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Flow_SignoffStatus xmlns="1b6a39ee-1380-4096-9882-8248104ba7f7" xsi:nil="true"/>
    <TaxCatchAll xmlns="4604cec2-e769-4190-9d56-5d48f74b6442" xsi:nil="true"/>
    <lcf76f155ced4ddcb4097134ff3c332f xmlns="1b6a39ee-1380-4096-9882-8248104ba7f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2A17995-9B61-4941-9E2A-E1F39B869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452858-0510-40BD-9F59-C50CAC451A36}">
  <ds:schemaRefs>
    <ds:schemaRef ds:uri="http://schemas.microsoft.com/sharepoint/v3/contenttype/forms"/>
  </ds:schemaRefs>
</ds:datastoreItem>
</file>

<file path=customXml/itemProps3.xml><?xml version="1.0" encoding="utf-8"?>
<ds:datastoreItem xmlns:ds="http://schemas.openxmlformats.org/officeDocument/2006/customXml" ds:itemID="{4FE92B9D-62E1-41EC-87E2-6F9E60D736EF}">
  <ds:schemaRefs>
    <ds:schemaRef ds:uri="http://schemas.openxmlformats.org/package/2006/metadata/core-properties"/>
    <ds:schemaRef ds:uri="1b6a39ee-1380-4096-9882-8248104ba7f7"/>
    <ds:schemaRef ds:uri="http://purl.org/dc/terms/"/>
    <ds:schemaRef ds:uri="http://schemas.microsoft.com/office/2006/documentManagement/types"/>
    <ds:schemaRef ds:uri="http://schemas.microsoft.com/office/2006/metadata/properties"/>
    <ds:schemaRef ds:uri="http://schemas.microsoft.com/office/infopath/2007/PartnerControls"/>
    <ds:schemaRef ds:uri="4604cec2-e769-4190-9d56-5d48f74b6442"/>
    <ds:schemaRef ds:uri="http://www.w3.org/XML/1998/namespace"/>
    <ds:schemaRef ds:uri="http://purl.org/dc/dcmitype/"/>
    <ds:schemaRef ds:uri="http://purl.org/dc/elements/1.1/"/>
    <ds:schemaRef ds:uri="http://schemas.microsoft.com/sharepoint/v3"/>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26259</TotalTime>
  <Words>2076</Words>
  <Application>Microsoft Office PowerPoint</Application>
  <PresentationFormat>On-screen Show (4:3)</PresentationFormat>
  <Paragraphs>296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Tahoma</vt:lpstr>
      <vt:lpstr>Times New Roman</vt:lpstr>
      <vt:lpstr>Wingdings</vt:lpstr>
      <vt:lpstr>Blends</vt:lpstr>
      <vt:lpstr>Communication Technologies --- AMQP</vt:lpstr>
      <vt:lpstr>Module Outline</vt:lpstr>
      <vt:lpstr>Bookstore Scenario</vt:lpstr>
      <vt:lpstr>Example: Microservice Interaction Diagram           – Place an order</vt:lpstr>
      <vt:lpstr>Example: Microservice Interaction Diagram           – Place an order: Implementation with HTTP Calls</vt:lpstr>
      <vt:lpstr>Choices of Communication Technologies</vt:lpstr>
      <vt:lpstr>Example: Microservice Interaction Diagram           – Place an order: Implementation with HTTP and AMQP</vt:lpstr>
      <vt:lpstr>Scenario Diagram - Sample Communication Patterns</vt:lpstr>
      <vt:lpstr>Implementation: AMQP with Direct Exchange</vt:lpstr>
      <vt:lpstr>Implementation: AMQP with Fanout Exchange</vt:lpstr>
      <vt:lpstr>Implementation: AMQP with Topic Exchange</vt:lpstr>
      <vt:lpstr>Implementation: Load Balancing among AMQP Consumers</vt:lpstr>
      <vt:lpstr>Example: Microservice Interaction Diagram           – Place an order: Implementation with HTTP and AMQP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claudia cheong</cp:lastModifiedBy>
  <cp:revision>948</cp:revision>
  <cp:lastPrinted>2019-02-21T00:05:48Z</cp:lastPrinted>
  <dcterms:created xsi:type="dcterms:W3CDTF">1601-01-01T00:00:00Z</dcterms:created>
  <dcterms:modified xsi:type="dcterms:W3CDTF">2025-03-08T07:33:10Z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y fmtid="{D5CDD505-2E9C-101B-9397-08002B2CF9AE}" pid="12" name="MediaServiceImageTags">
    <vt:lpwstr/>
  </property>
</Properties>
</file>