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4"/>
  </p:sldMasterIdLst>
  <p:notesMasterIdLst>
    <p:notesMasterId r:id="rId19"/>
  </p:notesMasterIdLst>
  <p:sldIdLst>
    <p:sldId id="319" r:id="rId5"/>
    <p:sldId id="368" r:id="rId6"/>
    <p:sldId id="445" r:id="rId7"/>
    <p:sldId id="538" r:id="rId8"/>
    <p:sldId id="441" r:id="rId9"/>
    <p:sldId id="382" r:id="rId10"/>
    <p:sldId id="465" r:id="rId11"/>
    <p:sldId id="536" r:id="rId12"/>
    <p:sldId id="447" r:id="rId13"/>
    <p:sldId id="383" r:id="rId14"/>
    <p:sldId id="384" r:id="rId15"/>
    <p:sldId id="444" r:id="rId16"/>
    <p:sldId id="387" r:id="rId17"/>
    <p:sldId id="400" r:id="rId18"/>
  </p:sldIdLst>
  <p:sldSz cx="12192000" cy="6858000"/>
  <p:notesSz cx="6858000" cy="9144000"/>
  <p:defaultTextStyle>
    <a:defPPr>
      <a:defRPr lang="en-US"/>
    </a:defPPr>
    <a:lvl1pPr algn="l" rtl="0" fontAlgn="base">
      <a:spcBef>
        <a:spcPct val="0"/>
      </a:spcBef>
      <a:spcAft>
        <a:spcPct val="0"/>
      </a:spcAft>
      <a:defRPr sz="2800" b="1" kern="1200">
        <a:solidFill>
          <a:srgbClr val="C69200"/>
        </a:solidFill>
        <a:latin typeface="Tahoma" pitchFamily="34" charset="0"/>
        <a:ea typeface="+mn-ea"/>
        <a:cs typeface="+mn-cs"/>
      </a:defRPr>
    </a:lvl1pPr>
    <a:lvl2pPr marL="457200" algn="l" rtl="0" fontAlgn="base">
      <a:spcBef>
        <a:spcPct val="0"/>
      </a:spcBef>
      <a:spcAft>
        <a:spcPct val="0"/>
      </a:spcAft>
      <a:defRPr sz="2800" b="1" kern="1200">
        <a:solidFill>
          <a:srgbClr val="C69200"/>
        </a:solidFill>
        <a:latin typeface="Tahoma" pitchFamily="34" charset="0"/>
        <a:ea typeface="+mn-ea"/>
        <a:cs typeface="+mn-cs"/>
      </a:defRPr>
    </a:lvl2pPr>
    <a:lvl3pPr marL="914400" algn="l" rtl="0" fontAlgn="base">
      <a:spcBef>
        <a:spcPct val="0"/>
      </a:spcBef>
      <a:spcAft>
        <a:spcPct val="0"/>
      </a:spcAft>
      <a:defRPr sz="2800" b="1" kern="1200">
        <a:solidFill>
          <a:srgbClr val="C69200"/>
        </a:solidFill>
        <a:latin typeface="Tahoma" pitchFamily="34" charset="0"/>
        <a:ea typeface="+mn-ea"/>
        <a:cs typeface="+mn-cs"/>
      </a:defRPr>
    </a:lvl3pPr>
    <a:lvl4pPr marL="1371600" algn="l" rtl="0" fontAlgn="base">
      <a:spcBef>
        <a:spcPct val="0"/>
      </a:spcBef>
      <a:spcAft>
        <a:spcPct val="0"/>
      </a:spcAft>
      <a:defRPr sz="2800" b="1" kern="1200">
        <a:solidFill>
          <a:srgbClr val="C69200"/>
        </a:solidFill>
        <a:latin typeface="Tahoma" pitchFamily="34" charset="0"/>
        <a:ea typeface="+mn-ea"/>
        <a:cs typeface="+mn-cs"/>
      </a:defRPr>
    </a:lvl4pPr>
    <a:lvl5pPr marL="1828800" algn="l" rtl="0" fontAlgn="base">
      <a:spcBef>
        <a:spcPct val="0"/>
      </a:spcBef>
      <a:spcAft>
        <a:spcPct val="0"/>
      </a:spcAft>
      <a:defRPr sz="2800" b="1" kern="1200">
        <a:solidFill>
          <a:srgbClr val="C69200"/>
        </a:solidFill>
        <a:latin typeface="Tahoma" pitchFamily="34" charset="0"/>
        <a:ea typeface="+mn-ea"/>
        <a:cs typeface="+mn-cs"/>
      </a:defRPr>
    </a:lvl5pPr>
    <a:lvl6pPr marL="2286000" algn="l" defTabSz="914400" rtl="0" eaLnBrk="1" latinLnBrk="0" hangingPunct="1">
      <a:defRPr sz="2800" b="1" kern="1200">
        <a:solidFill>
          <a:srgbClr val="C69200"/>
        </a:solidFill>
        <a:latin typeface="Tahoma" pitchFamily="34" charset="0"/>
        <a:ea typeface="+mn-ea"/>
        <a:cs typeface="+mn-cs"/>
      </a:defRPr>
    </a:lvl6pPr>
    <a:lvl7pPr marL="2743200" algn="l" defTabSz="914400" rtl="0" eaLnBrk="1" latinLnBrk="0" hangingPunct="1">
      <a:defRPr sz="2800" b="1" kern="1200">
        <a:solidFill>
          <a:srgbClr val="C69200"/>
        </a:solidFill>
        <a:latin typeface="Tahoma" pitchFamily="34" charset="0"/>
        <a:ea typeface="+mn-ea"/>
        <a:cs typeface="+mn-cs"/>
      </a:defRPr>
    </a:lvl7pPr>
    <a:lvl8pPr marL="3200400" algn="l" defTabSz="914400" rtl="0" eaLnBrk="1" latinLnBrk="0" hangingPunct="1">
      <a:defRPr sz="2800" b="1" kern="1200">
        <a:solidFill>
          <a:srgbClr val="C69200"/>
        </a:solidFill>
        <a:latin typeface="Tahoma" pitchFamily="34" charset="0"/>
        <a:ea typeface="+mn-ea"/>
        <a:cs typeface="+mn-cs"/>
      </a:defRPr>
    </a:lvl8pPr>
    <a:lvl9pPr marL="3657600" algn="l" defTabSz="914400" rtl="0" eaLnBrk="1" latinLnBrk="0" hangingPunct="1">
      <a:defRPr sz="2800" b="1" kern="1200">
        <a:solidFill>
          <a:srgbClr val="C69200"/>
        </a:solidFill>
        <a:latin typeface="Tahoma" pitchFamily="34" charset="0"/>
        <a:ea typeface="+mn-ea"/>
        <a:cs typeface="+mn-cs"/>
      </a:defRPr>
    </a:lvl9pPr>
  </p:defaultTextStyle>
  <p:extLst>
    <p:ext uri="{EFAFB233-063F-42B5-8137-9DF3F51BA10A}">
      <p15:sldGuideLst xmlns:p15="http://schemas.microsoft.com/office/powerpoint/2012/main">
        <p15:guide id="1" orient="horz" pos="768" userDrawn="1">
          <p15:clr>
            <a:srgbClr val="A4A3A4"/>
          </p15:clr>
        </p15:guide>
        <p15:guide id="2" pos="748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24509AA-C849-A760-6793-F52D41B8F971}" name="JIANG Lingxiao" initials="JL" userId="S::lxjiang@smu.edu.sg::1042c31d-ca89-4d94-b38a-2df9a8951651"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JIANG Lingxiao" initials="JL" lastIdx="1" clrIdx="0">
    <p:extLst>
      <p:ext uri="{19B8F6BF-5375-455C-9EA6-DF929625EA0E}">
        <p15:presenceInfo xmlns:p15="http://schemas.microsoft.com/office/powerpoint/2012/main" userId="S-1-5-21-701957773-1426065679-1648912389-1606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00FF"/>
    <a:srgbClr val="FF9900"/>
    <a:srgbClr val="DDDDDD"/>
    <a:srgbClr val="C692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40D7D-7E03-4F5C-9500-5DE1B7734878}" v="92" dt="2025-02-02T03:39:11.7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419" autoAdjust="0"/>
  </p:normalViewPr>
  <p:slideViewPr>
    <p:cSldViewPr snapToGrid="0">
      <p:cViewPr>
        <p:scale>
          <a:sx n="50" d="100"/>
          <a:sy n="50" d="100"/>
        </p:scale>
        <p:origin x="1188" y="176"/>
      </p:cViewPr>
      <p:guideLst>
        <p:guide orient="horz" pos="768"/>
        <p:guide pos="748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ANG Lingxiao" userId="1042c31d-ca89-4d94-b38a-2df9a8951651" providerId="ADAL" clId="{AF440D7D-7E03-4F5C-9500-5DE1B7734878}"/>
    <pc:docChg chg="undo redo custSel addSld delSld modSld">
      <pc:chgData name="JIANG Lingxiao" userId="1042c31d-ca89-4d94-b38a-2df9a8951651" providerId="ADAL" clId="{AF440D7D-7E03-4F5C-9500-5DE1B7734878}" dt="2025-02-02T04:01:25.022" v="1137" actId="20577"/>
      <pc:docMkLst>
        <pc:docMk/>
      </pc:docMkLst>
      <pc:sldChg chg="modSp add mod">
        <pc:chgData name="JIANG Lingxiao" userId="1042c31d-ca89-4d94-b38a-2df9a8951651" providerId="ADAL" clId="{AF440D7D-7E03-4F5C-9500-5DE1B7734878}" dt="2025-02-02T03:12:58.547" v="44" actId="20577"/>
        <pc:sldMkLst>
          <pc:docMk/>
          <pc:sldMk cId="1120089903" sldId="382"/>
        </pc:sldMkLst>
        <pc:spChg chg="mod">
          <ac:chgData name="JIANG Lingxiao" userId="1042c31d-ca89-4d94-b38a-2df9a8951651" providerId="ADAL" clId="{AF440D7D-7E03-4F5C-9500-5DE1B7734878}" dt="2025-02-02T03:12:58.547" v="44" actId="20577"/>
          <ac:spMkLst>
            <pc:docMk/>
            <pc:sldMk cId="1120089903" sldId="382"/>
            <ac:spMk id="8196" creationId="{00000000-0000-0000-0000-000000000000}"/>
          </ac:spMkLst>
        </pc:spChg>
      </pc:sldChg>
      <pc:sldChg chg="modSp mod">
        <pc:chgData name="JIANG Lingxiao" userId="1042c31d-ca89-4d94-b38a-2df9a8951651" providerId="ADAL" clId="{AF440D7D-7E03-4F5C-9500-5DE1B7734878}" dt="2025-02-02T03:21:03.755" v="154" actId="14100"/>
        <pc:sldMkLst>
          <pc:docMk/>
          <pc:sldMk cId="2741952312" sldId="383"/>
        </pc:sldMkLst>
        <pc:spChg chg="mod">
          <ac:chgData name="JIANG Lingxiao" userId="1042c31d-ca89-4d94-b38a-2df9a8951651" providerId="ADAL" clId="{AF440D7D-7E03-4F5C-9500-5DE1B7734878}" dt="2025-02-02T03:21:03.755" v="154" actId="14100"/>
          <ac:spMkLst>
            <pc:docMk/>
            <pc:sldMk cId="2741952312" sldId="383"/>
            <ac:spMk id="7" creationId="{C3F0EF38-61D0-2149-7D50-9187E7E7A321}"/>
          </ac:spMkLst>
        </pc:spChg>
        <pc:spChg chg="mod">
          <ac:chgData name="JIANG Lingxiao" userId="1042c31d-ca89-4d94-b38a-2df9a8951651" providerId="ADAL" clId="{AF440D7D-7E03-4F5C-9500-5DE1B7734878}" dt="2025-02-02T03:19:33.761" v="124" actId="14100"/>
          <ac:spMkLst>
            <pc:docMk/>
            <pc:sldMk cId="2741952312" sldId="383"/>
            <ac:spMk id="10244" creationId="{00000000-0000-0000-0000-000000000000}"/>
          </ac:spMkLst>
        </pc:spChg>
      </pc:sldChg>
      <pc:sldChg chg="modSp mod modNotesTx">
        <pc:chgData name="JIANG Lingxiao" userId="1042c31d-ca89-4d94-b38a-2df9a8951651" providerId="ADAL" clId="{AF440D7D-7E03-4F5C-9500-5DE1B7734878}" dt="2025-02-02T03:25:03.165" v="316" actId="20577"/>
        <pc:sldMkLst>
          <pc:docMk/>
          <pc:sldMk cId="881455918" sldId="384"/>
        </pc:sldMkLst>
        <pc:spChg chg="mod">
          <ac:chgData name="JIANG Lingxiao" userId="1042c31d-ca89-4d94-b38a-2df9a8951651" providerId="ADAL" clId="{AF440D7D-7E03-4F5C-9500-5DE1B7734878}" dt="2025-02-02T03:21:33.956" v="161" actId="20577"/>
          <ac:spMkLst>
            <pc:docMk/>
            <pc:sldMk cId="881455918" sldId="384"/>
            <ac:spMk id="12296" creationId="{00000000-0000-0000-0000-000000000000}"/>
          </ac:spMkLst>
        </pc:spChg>
      </pc:sldChg>
      <pc:sldChg chg="modSp mod">
        <pc:chgData name="JIANG Lingxiao" userId="1042c31d-ca89-4d94-b38a-2df9a8951651" providerId="ADAL" clId="{AF440D7D-7E03-4F5C-9500-5DE1B7734878}" dt="2025-02-02T03:53:05.166" v="978" actId="20577"/>
        <pc:sldMkLst>
          <pc:docMk/>
          <pc:sldMk cId="3446614536" sldId="387"/>
        </pc:sldMkLst>
        <pc:spChg chg="mod">
          <ac:chgData name="JIANG Lingxiao" userId="1042c31d-ca89-4d94-b38a-2df9a8951651" providerId="ADAL" clId="{AF440D7D-7E03-4F5C-9500-5DE1B7734878}" dt="2025-02-02T03:53:05.166" v="978" actId="20577"/>
          <ac:spMkLst>
            <pc:docMk/>
            <pc:sldMk cId="3446614536" sldId="387"/>
            <ac:spMk id="16387" creationId="{00000000-0000-0000-0000-000000000000}"/>
          </ac:spMkLst>
        </pc:spChg>
      </pc:sldChg>
      <pc:sldChg chg="modSp mod modNotesTx">
        <pc:chgData name="JIANG Lingxiao" userId="1042c31d-ca89-4d94-b38a-2df9a8951651" providerId="ADAL" clId="{AF440D7D-7E03-4F5C-9500-5DE1B7734878}" dt="2025-02-02T04:01:25.022" v="1137" actId="20577"/>
        <pc:sldMkLst>
          <pc:docMk/>
          <pc:sldMk cId="3837105506" sldId="400"/>
        </pc:sldMkLst>
        <pc:spChg chg="mod">
          <ac:chgData name="JIANG Lingxiao" userId="1042c31d-ca89-4d94-b38a-2df9a8951651" providerId="ADAL" clId="{AF440D7D-7E03-4F5C-9500-5DE1B7734878}" dt="2025-02-02T03:59:42.864" v="1022" actId="20577"/>
          <ac:spMkLst>
            <pc:docMk/>
            <pc:sldMk cId="3837105506" sldId="400"/>
            <ac:spMk id="3" creationId="{00000000-0000-0000-0000-000000000000}"/>
          </ac:spMkLst>
        </pc:spChg>
      </pc:sldChg>
      <pc:sldChg chg="del">
        <pc:chgData name="JIANG Lingxiao" userId="1042c31d-ca89-4d94-b38a-2df9a8951651" providerId="ADAL" clId="{AF440D7D-7E03-4F5C-9500-5DE1B7734878}" dt="2025-02-02T03:09:09.937" v="12" actId="47"/>
        <pc:sldMkLst>
          <pc:docMk/>
          <pc:sldMk cId="2390551827" sldId="415"/>
        </pc:sldMkLst>
      </pc:sldChg>
      <pc:sldChg chg="modSp add modNotesTx">
        <pc:chgData name="JIANG Lingxiao" userId="1042c31d-ca89-4d94-b38a-2df9a8951651" providerId="ADAL" clId="{AF440D7D-7E03-4F5C-9500-5DE1B7734878}" dt="2025-02-02T03:10:34.159" v="22" actId="14100"/>
        <pc:sldMkLst>
          <pc:docMk/>
          <pc:sldMk cId="1314075045" sldId="441"/>
        </pc:sldMkLst>
        <pc:spChg chg="mod">
          <ac:chgData name="JIANG Lingxiao" userId="1042c31d-ca89-4d94-b38a-2df9a8951651" providerId="ADAL" clId="{AF440D7D-7E03-4F5C-9500-5DE1B7734878}" dt="2025-02-02T03:09:36.190" v="13"/>
          <ac:spMkLst>
            <pc:docMk/>
            <pc:sldMk cId="1314075045" sldId="441"/>
            <ac:spMk id="3" creationId="{DD23757B-1226-4841-A8E3-79F35E8A624C}"/>
          </ac:spMkLst>
        </pc:spChg>
        <pc:spChg chg="mod">
          <ac:chgData name="JIANG Lingxiao" userId="1042c31d-ca89-4d94-b38a-2df9a8951651" providerId="ADAL" clId="{AF440D7D-7E03-4F5C-9500-5DE1B7734878}" dt="2025-02-02T03:10:34.159" v="22" actId="14100"/>
          <ac:spMkLst>
            <pc:docMk/>
            <pc:sldMk cId="1314075045" sldId="441"/>
            <ac:spMk id="15363" creationId="{00000000-0000-0000-0000-000000000000}"/>
          </ac:spMkLst>
        </pc:spChg>
      </pc:sldChg>
      <pc:sldChg chg="modSp modNotesTx">
        <pc:chgData name="JIANG Lingxiao" userId="1042c31d-ca89-4d94-b38a-2df9a8951651" providerId="ADAL" clId="{AF440D7D-7E03-4F5C-9500-5DE1B7734878}" dt="2025-02-02T03:39:44.381" v="619" actId="20577"/>
        <pc:sldMkLst>
          <pc:docMk/>
          <pc:sldMk cId="1404768967" sldId="444"/>
        </pc:sldMkLst>
        <pc:spChg chg="mod">
          <ac:chgData name="JIANG Lingxiao" userId="1042c31d-ca89-4d94-b38a-2df9a8951651" providerId="ADAL" clId="{AF440D7D-7E03-4F5C-9500-5DE1B7734878}" dt="2025-02-02T03:31:38.510" v="386" actId="20577"/>
          <ac:spMkLst>
            <pc:docMk/>
            <pc:sldMk cId="1404768967" sldId="444"/>
            <ac:spMk id="63" creationId="{00000000-0000-0000-0000-000000000000}"/>
          </ac:spMkLst>
        </pc:spChg>
        <pc:spChg chg="mod">
          <ac:chgData name="JIANG Lingxiao" userId="1042c31d-ca89-4d94-b38a-2df9a8951651" providerId="ADAL" clId="{AF440D7D-7E03-4F5C-9500-5DE1B7734878}" dt="2025-02-02T03:32:59.985" v="457" actId="20577"/>
          <ac:spMkLst>
            <pc:docMk/>
            <pc:sldMk cId="1404768967" sldId="444"/>
            <ac:spMk id="18470" creationId="{00000000-0000-0000-0000-000000000000}"/>
          </ac:spMkLst>
        </pc:spChg>
        <pc:spChg chg="mod">
          <ac:chgData name="JIANG Lingxiao" userId="1042c31d-ca89-4d94-b38a-2df9a8951651" providerId="ADAL" clId="{AF440D7D-7E03-4F5C-9500-5DE1B7734878}" dt="2025-02-02T03:31:43.729" v="387"/>
          <ac:spMkLst>
            <pc:docMk/>
            <pc:sldMk cId="1404768967" sldId="444"/>
            <ac:spMk id="18473" creationId="{00000000-0000-0000-0000-000000000000}"/>
          </ac:spMkLst>
        </pc:spChg>
        <pc:spChg chg="mod">
          <ac:chgData name="JIANG Lingxiao" userId="1042c31d-ca89-4d94-b38a-2df9a8951651" providerId="ADAL" clId="{AF440D7D-7E03-4F5C-9500-5DE1B7734878}" dt="2025-02-02T03:31:45.283" v="388"/>
          <ac:spMkLst>
            <pc:docMk/>
            <pc:sldMk cId="1404768967" sldId="444"/>
            <ac:spMk id="18474" creationId="{00000000-0000-0000-0000-000000000000}"/>
          </ac:spMkLst>
        </pc:spChg>
        <pc:spChg chg="mod">
          <ac:chgData name="JIANG Lingxiao" userId="1042c31d-ca89-4d94-b38a-2df9a8951651" providerId="ADAL" clId="{AF440D7D-7E03-4F5C-9500-5DE1B7734878}" dt="2025-02-02T03:31:46.923" v="389"/>
          <ac:spMkLst>
            <pc:docMk/>
            <pc:sldMk cId="1404768967" sldId="444"/>
            <ac:spMk id="18475" creationId="{00000000-0000-0000-0000-000000000000}"/>
          </ac:spMkLst>
        </pc:spChg>
      </pc:sldChg>
      <pc:sldChg chg="modSp mod">
        <pc:chgData name="JIANG Lingxiao" userId="1042c31d-ca89-4d94-b38a-2df9a8951651" providerId="ADAL" clId="{AF440D7D-7E03-4F5C-9500-5DE1B7734878}" dt="2025-02-02T03:07:19.837" v="0" actId="113"/>
        <pc:sldMkLst>
          <pc:docMk/>
          <pc:sldMk cId="3026160190" sldId="445"/>
        </pc:sldMkLst>
        <pc:spChg chg="mod">
          <ac:chgData name="JIANG Lingxiao" userId="1042c31d-ca89-4d94-b38a-2df9a8951651" providerId="ADAL" clId="{AF440D7D-7E03-4F5C-9500-5DE1B7734878}" dt="2025-02-02T03:07:19.837" v="0" actId="113"/>
          <ac:spMkLst>
            <pc:docMk/>
            <pc:sldMk cId="3026160190" sldId="445"/>
            <ac:spMk id="15364" creationId="{00000000-0000-0000-0000-000000000000}"/>
          </ac:spMkLst>
        </pc:spChg>
      </pc:sldChg>
      <pc:sldChg chg="del">
        <pc:chgData name="JIANG Lingxiao" userId="1042c31d-ca89-4d94-b38a-2df9a8951651" providerId="ADAL" clId="{AF440D7D-7E03-4F5C-9500-5DE1B7734878}" dt="2025-02-02T03:10:40.769" v="23" actId="47"/>
        <pc:sldMkLst>
          <pc:docMk/>
          <pc:sldMk cId="2872288516" sldId="446"/>
        </pc:sldMkLst>
      </pc:sldChg>
      <pc:sldChg chg="modNotesTx">
        <pc:chgData name="JIANG Lingxiao" userId="1042c31d-ca89-4d94-b38a-2df9a8951651" providerId="ADAL" clId="{AF440D7D-7E03-4F5C-9500-5DE1B7734878}" dt="2025-02-02T03:15:46.928" v="57" actId="20577"/>
        <pc:sldMkLst>
          <pc:docMk/>
          <pc:sldMk cId="881475624" sldId="465"/>
        </pc:sldMkLst>
      </pc:sldChg>
      <pc:sldChg chg="modNotesTx">
        <pc:chgData name="JIANG Lingxiao" userId="1042c31d-ca89-4d94-b38a-2df9a8951651" providerId="ADAL" clId="{AF440D7D-7E03-4F5C-9500-5DE1B7734878}" dt="2025-02-02T03:16:25.866" v="78" actId="20577"/>
        <pc:sldMkLst>
          <pc:docMk/>
          <pc:sldMk cId="1529041999" sldId="536"/>
        </pc:sldMkLst>
      </pc:sldChg>
      <pc:sldChg chg="del">
        <pc:chgData name="JIANG Lingxiao" userId="1042c31d-ca89-4d94-b38a-2df9a8951651" providerId="ADAL" clId="{AF440D7D-7E03-4F5C-9500-5DE1B7734878}" dt="2025-02-02T03:13:31.615" v="45" actId="47"/>
        <pc:sldMkLst>
          <pc:docMk/>
          <pc:sldMk cId="1075703407" sldId="537"/>
        </pc:sldMkLst>
      </pc:sldChg>
      <pc:sldChg chg="modSp add modNotesTx">
        <pc:chgData name="JIANG Lingxiao" userId="1042c31d-ca89-4d94-b38a-2df9a8951651" providerId="ADAL" clId="{AF440D7D-7E03-4F5C-9500-5DE1B7734878}" dt="2025-02-02T03:08:59.073" v="11" actId="20577"/>
        <pc:sldMkLst>
          <pc:docMk/>
          <pc:sldMk cId="2749977078" sldId="538"/>
        </pc:sldMkLst>
        <pc:spChg chg="mod">
          <ac:chgData name="JIANG Lingxiao" userId="1042c31d-ca89-4d94-b38a-2df9a8951651" providerId="ADAL" clId="{AF440D7D-7E03-4F5C-9500-5DE1B7734878}" dt="2025-02-02T03:07:52.344" v="1"/>
          <ac:spMkLst>
            <pc:docMk/>
            <pc:sldMk cId="2749977078" sldId="538"/>
            <ac:spMk id="5" creationId="{57F60E2C-E8B4-4BEC-B38A-C837830B03E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solidFill>
                  <a:schemeClr val="tx1"/>
                </a:solidFill>
                <a:latin typeface="Times New Roman" pitchFamily="18" charset="0"/>
              </a:defRPr>
            </a:lvl1pPr>
          </a:lstStyle>
          <a:p>
            <a:pPr>
              <a:defRPr/>
            </a:pPr>
            <a:endParaRPr lang="en-GB"/>
          </a:p>
        </p:txBody>
      </p:sp>
      <p:sp>
        <p:nvSpPr>
          <p:cNvPr id="4710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chemeClr val="tx1"/>
                </a:solidFill>
                <a:latin typeface="Times New Roman" pitchFamily="18" charset="0"/>
              </a:defRPr>
            </a:lvl1pPr>
          </a:lstStyle>
          <a:p>
            <a:pPr>
              <a:defRPr/>
            </a:pPr>
            <a:endParaRPr lang="en-GB"/>
          </a:p>
        </p:txBody>
      </p:sp>
      <p:sp>
        <p:nvSpPr>
          <p:cNvPr id="1229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711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solidFill>
                  <a:schemeClr val="tx1"/>
                </a:solidFill>
                <a:latin typeface="Times New Roman" pitchFamily="18" charset="0"/>
              </a:defRPr>
            </a:lvl1pPr>
          </a:lstStyle>
          <a:p>
            <a:pPr>
              <a:defRPr/>
            </a:pPr>
            <a:endParaRPr lang="en-GB"/>
          </a:p>
        </p:txBody>
      </p:sp>
      <p:sp>
        <p:nvSpPr>
          <p:cNvPr id="4711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solidFill>
                  <a:schemeClr val="tx1"/>
                </a:solidFill>
                <a:latin typeface="Times New Roman" pitchFamily="18" charset="0"/>
              </a:defRPr>
            </a:lvl1pPr>
          </a:lstStyle>
          <a:p>
            <a:pPr>
              <a:defRPr/>
            </a:pPr>
            <a:fld id="{A7FEF89C-D053-4A2C-A6B5-5A5A7DCF2882}" type="slidenum">
              <a:rPr lang="en-GB"/>
              <a:pPr>
                <a:defRPr/>
              </a:pPr>
              <a:t>‹#›</a:t>
            </a:fld>
            <a:endParaRPr lang="en-GB"/>
          </a:p>
        </p:txBody>
      </p:sp>
    </p:spTree>
    <p:extLst>
      <p:ext uri="{BB962C8B-B14F-4D97-AF65-F5344CB8AC3E}">
        <p14:creationId xmlns:p14="http://schemas.microsoft.com/office/powerpoint/2010/main" val="24646074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69200"/>
                </a:solidFill>
                <a:latin typeface="Tahoma" pitchFamily="34" charset="0"/>
              </a:defRPr>
            </a:lvl1pPr>
            <a:lvl2pPr marL="742950" indent="-285750" eaLnBrk="0" hangingPunct="0">
              <a:defRPr sz="2800" b="1">
                <a:solidFill>
                  <a:srgbClr val="C69200"/>
                </a:solidFill>
                <a:latin typeface="Tahoma" pitchFamily="34" charset="0"/>
              </a:defRPr>
            </a:lvl2pPr>
            <a:lvl3pPr marL="1143000" indent="-228600" eaLnBrk="0" hangingPunct="0">
              <a:defRPr sz="2800" b="1">
                <a:solidFill>
                  <a:srgbClr val="C69200"/>
                </a:solidFill>
                <a:latin typeface="Tahoma" pitchFamily="34" charset="0"/>
              </a:defRPr>
            </a:lvl3pPr>
            <a:lvl4pPr marL="1600200" indent="-228600" eaLnBrk="0" hangingPunct="0">
              <a:defRPr sz="2800" b="1">
                <a:solidFill>
                  <a:srgbClr val="C69200"/>
                </a:solidFill>
                <a:latin typeface="Tahoma" pitchFamily="34" charset="0"/>
              </a:defRPr>
            </a:lvl4pPr>
            <a:lvl5pPr marL="2057400" indent="-228600" eaLnBrk="0" hangingPunct="0">
              <a:defRPr sz="2800" b="1">
                <a:solidFill>
                  <a:srgbClr val="C69200"/>
                </a:solidFill>
                <a:latin typeface="Tahoma" pitchFamily="34" charset="0"/>
              </a:defRPr>
            </a:lvl5pPr>
            <a:lvl6pPr marL="2514600" indent="-228600" eaLnBrk="0" fontAlgn="base" hangingPunct="0">
              <a:spcBef>
                <a:spcPct val="0"/>
              </a:spcBef>
              <a:spcAft>
                <a:spcPct val="0"/>
              </a:spcAft>
              <a:defRPr sz="2800" b="1">
                <a:solidFill>
                  <a:srgbClr val="C69200"/>
                </a:solidFill>
                <a:latin typeface="Tahoma" pitchFamily="34" charset="0"/>
              </a:defRPr>
            </a:lvl6pPr>
            <a:lvl7pPr marL="2971800" indent="-228600" eaLnBrk="0" fontAlgn="base" hangingPunct="0">
              <a:spcBef>
                <a:spcPct val="0"/>
              </a:spcBef>
              <a:spcAft>
                <a:spcPct val="0"/>
              </a:spcAft>
              <a:defRPr sz="2800" b="1">
                <a:solidFill>
                  <a:srgbClr val="C69200"/>
                </a:solidFill>
                <a:latin typeface="Tahoma" pitchFamily="34" charset="0"/>
              </a:defRPr>
            </a:lvl7pPr>
            <a:lvl8pPr marL="3429000" indent="-228600" eaLnBrk="0" fontAlgn="base" hangingPunct="0">
              <a:spcBef>
                <a:spcPct val="0"/>
              </a:spcBef>
              <a:spcAft>
                <a:spcPct val="0"/>
              </a:spcAft>
              <a:defRPr sz="2800" b="1">
                <a:solidFill>
                  <a:srgbClr val="C69200"/>
                </a:solidFill>
                <a:latin typeface="Tahoma" pitchFamily="34" charset="0"/>
              </a:defRPr>
            </a:lvl8pPr>
            <a:lvl9pPr marL="3886200" indent="-228600" eaLnBrk="0" fontAlgn="base" hangingPunct="0">
              <a:spcBef>
                <a:spcPct val="0"/>
              </a:spcBef>
              <a:spcAft>
                <a:spcPct val="0"/>
              </a:spcAft>
              <a:defRPr sz="2800" b="1">
                <a:solidFill>
                  <a:srgbClr val="C69200"/>
                </a:solidFill>
                <a:latin typeface="Tahoma" pitchFamily="34" charset="0"/>
              </a:defRPr>
            </a:lvl9pPr>
          </a:lstStyle>
          <a:p>
            <a:pPr eaLnBrk="1" hangingPunct="1"/>
            <a:fld id="{67C1D344-50A1-4798-B980-67D8421F7236}" type="slidenum">
              <a:rPr lang="en-GB" sz="1200" b="0" smtClean="0">
                <a:solidFill>
                  <a:schemeClr val="tx1"/>
                </a:solidFill>
                <a:latin typeface="Times New Roman" pitchFamily="18" charset="0"/>
              </a:rPr>
              <a:pPr eaLnBrk="1" hangingPunct="1"/>
              <a:t>1</a:t>
            </a:fld>
            <a:endParaRPr lang="en-GB" sz="1200" b="0">
              <a:solidFill>
                <a:schemeClr val="tx1"/>
              </a:solidFill>
              <a:latin typeface="Times New Roman" pitchFamily="18" charset="0"/>
            </a:endParaRPr>
          </a:p>
        </p:txBody>
      </p:sp>
      <p:sp>
        <p:nvSpPr>
          <p:cNvPr id="13315" name="Rectangle 2"/>
          <p:cNvSpPr>
            <a:spLocks noGrp="1" noRot="1" noChangeAspect="1" noChangeArrowheads="1" noTextEdit="1"/>
          </p:cNvSpPr>
          <p:nvPr>
            <p:ph type="sldImg"/>
          </p:nvPr>
        </p:nvSpPr>
        <p:spPr>
          <a:xfrm>
            <a:off x="381000" y="685800"/>
            <a:ext cx="6096000" cy="3429000"/>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GB" b="0"/>
          </a:p>
        </p:txBody>
      </p:sp>
    </p:spTree>
    <p:extLst>
      <p:ext uri="{BB962C8B-B14F-4D97-AF65-F5344CB8AC3E}">
        <p14:creationId xmlns:p14="http://schemas.microsoft.com/office/powerpoint/2010/main" val="2845428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xfrm>
            <a:off x="381000" y="685800"/>
            <a:ext cx="6096000" cy="3429000"/>
          </a:xfrm>
          <a:ln/>
        </p:spPr>
      </p:sp>
      <p:sp>
        <p:nvSpPr>
          <p:cNvPr id="11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altLang="en-US"/>
          </a:p>
        </p:txBody>
      </p:sp>
      <p:sp>
        <p:nvSpPr>
          <p:cNvPr id="11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615039D-AA41-4D9C-BE29-6A2E8B4C583D}" type="slidenum">
              <a:rPr lang="en-GB" altLang="en-US" smtClean="0">
                <a:solidFill>
                  <a:srgbClr val="000000"/>
                </a:solidFill>
              </a:rPr>
              <a:pPr>
                <a:spcBef>
                  <a:spcPct val="0"/>
                </a:spcBef>
              </a:pPr>
              <a:t>10</a:t>
            </a:fld>
            <a:endParaRPr lang="en-GB" altLang="en-US">
              <a:solidFill>
                <a:srgbClr val="000000"/>
              </a:solidFill>
            </a:endParaRPr>
          </a:p>
        </p:txBody>
      </p:sp>
    </p:spTree>
    <p:extLst>
      <p:ext uri="{BB962C8B-B14F-4D97-AF65-F5344CB8AC3E}">
        <p14:creationId xmlns:p14="http://schemas.microsoft.com/office/powerpoint/2010/main" val="2084959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xfrm>
            <a:off x="381000" y="685800"/>
            <a:ext cx="6096000" cy="3429000"/>
          </a:xfrm>
          <a:ln/>
        </p:spPr>
      </p:sp>
      <p:sp>
        <p:nvSpPr>
          <p:cNvPr id="13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GB" altLang="en-US" sz="1200" dirty="0">
                <a:solidFill>
                  <a:srgbClr val="C69200"/>
                </a:solidFill>
              </a:rPr>
              <a:t>The IT Systems or applications act as data sources for the wrapper services. They may be monoliths without service interfaces (although they may provide APIs e.g., functions that can be invoked by other systems or services).</a:t>
            </a:r>
          </a:p>
          <a:p>
            <a:pPr marL="171450" indent="-171450">
              <a:buFont typeface="Arial" panose="020B0604020202020204" pitchFamily="34" charset="0"/>
              <a:buChar char="•"/>
            </a:pPr>
            <a:r>
              <a:rPr lang="en-GB" altLang="en-US" sz="1200" dirty="0">
                <a:solidFill>
                  <a:srgbClr val="C69200"/>
                </a:solidFill>
              </a:rPr>
              <a:t>The wrapper services provide service interfaces for the monoliths, by accepting requests from other microservices or UIs, transforming data, and invoking some functionalities of the IT Systems/applications (often by invoking some APIs of the systems/applications directly).</a:t>
            </a:r>
          </a:p>
          <a:p>
            <a:pPr marL="171450" indent="-171450">
              <a:buFont typeface="Arial" panose="020B0604020202020204" pitchFamily="34" charset="0"/>
              <a:buChar char="•"/>
            </a:pPr>
            <a:r>
              <a:rPr lang="en-GB" altLang="en-US" sz="1200" dirty="0">
                <a:solidFill>
                  <a:srgbClr val="C69200"/>
                </a:solidFill>
              </a:rPr>
              <a:t>The procedure (including needed coding) to provide a standard service interface for some functionalities of an IT system is called to </a:t>
            </a:r>
            <a:r>
              <a:rPr lang="en-GB" altLang="en-US" sz="1200" b="1" i="1" dirty="0">
                <a:solidFill>
                  <a:srgbClr val="C69200"/>
                </a:solidFill>
              </a:rPr>
              <a:t>expose</a:t>
            </a:r>
            <a:r>
              <a:rPr lang="en-GB" altLang="en-US" sz="1200" dirty="0">
                <a:solidFill>
                  <a:srgbClr val="C69200"/>
                </a:solidFill>
              </a:rPr>
              <a:t> the functionalities of a system as a service. This service is often called a wrapper service; although this service is often small and simple, it is usually NOT called a microservice because it depends on the IT system which may be a monolith, and it's not easy to just deploy the service itself without deploying the IT system together.</a:t>
            </a:r>
          </a:p>
          <a:p>
            <a:pPr marL="171450" indent="-171450">
              <a:buFont typeface="Arial" panose="020B0604020202020204" pitchFamily="34" charset="0"/>
              <a:buChar char="•"/>
            </a:pPr>
            <a:endParaRPr lang="en-GB" altLang="en-US" dirty="0"/>
          </a:p>
        </p:txBody>
      </p:sp>
      <p:sp>
        <p:nvSpPr>
          <p:cNvPr id="133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2791C89-F3AD-4378-9759-DBED29DE2CF9}" type="slidenum">
              <a:rPr lang="en-GB" altLang="en-US" smtClean="0">
                <a:solidFill>
                  <a:srgbClr val="000000"/>
                </a:solidFill>
              </a:rPr>
              <a:pPr>
                <a:spcBef>
                  <a:spcPct val="0"/>
                </a:spcBef>
              </a:pPr>
              <a:t>11</a:t>
            </a:fld>
            <a:endParaRPr lang="en-GB" altLang="en-US">
              <a:solidFill>
                <a:srgbClr val="000000"/>
              </a:solidFill>
            </a:endParaRPr>
          </a:p>
        </p:txBody>
      </p:sp>
    </p:spTree>
    <p:extLst>
      <p:ext uri="{BB962C8B-B14F-4D97-AF65-F5344CB8AC3E}">
        <p14:creationId xmlns:p14="http://schemas.microsoft.com/office/powerpoint/2010/main" val="1473647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xfrm>
            <a:off x="381000" y="685800"/>
            <a:ext cx="6096000" cy="3429000"/>
          </a:xfrm>
          <a:ln/>
        </p:spPr>
      </p:sp>
      <p:sp>
        <p:nvSpPr>
          <p:cNvPr id="174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SG" altLang="en-US" baseline="0" dirty="0"/>
              <a:t>The functionality from lower layers can generally be </a:t>
            </a:r>
            <a:r>
              <a:rPr lang="en-SG" altLang="en-US" b="1" dirty="0"/>
              <a:t>reused</a:t>
            </a:r>
            <a:r>
              <a:rPr lang="en-SG" altLang="en-US" dirty="0"/>
              <a:t> by higher layers, saving the efforts needed to develop the high layers.</a:t>
            </a:r>
          </a:p>
          <a:p>
            <a:pPr marL="171450" indent="-171450">
              <a:buFont typeface="Arial" panose="020B0604020202020204" pitchFamily="34" charset="0"/>
              <a:buChar char="•"/>
            </a:pPr>
            <a:r>
              <a:rPr lang="en-SG" altLang="en-US" dirty="0"/>
              <a:t>It'd</a:t>
            </a:r>
            <a:r>
              <a:rPr lang="en-SG" altLang="en-US" baseline="0" dirty="0"/>
              <a:t> be </a:t>
            </a:r>
            <a:r>
              <a:rPr lang="en-SG" altLang="en-US" b="1" baseline="0" dirty="0"/>
              <a:t>easier to</a:t>
            </a:r>
            <a:r>
              <a:rPr lang="en-SG" altLang="en-US" b="1" dirty="0"/>
              <a:t> make </a:t>
            </a:r>
            <a:r>
              <a:rPr lang="en-SG" altLang="en-US" b="1" baseline="0" dirty="0"/>
              <a:t>changes </a:t>
            </a:r>
            <a:r>
              <a:rPr lang="en-SG" altLang="en-US" baseline="0" dirty="0"/>
              <a:t>to individual components in each layer due to reduced coupling.</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SG" altLang="en-US" baseline="0" dirty="0"/>
              <a:t>The actual layers and their compositions may differ from one enterprise to another.</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SG" altLang="en-US" baseline="0" dirty="0"/>
              <a:t>All the UIs may access service layers (not the IT systems layer) directly or via a gateway (e.g., the Kong API gateway in our labs for managing accesses to REST microservices).</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SG" altLang="en-US" baseline="0" dirty="0"/>
              <a:t>Composite (micro)services can communicate with other (micro)services (not the IT systems or monoliths) directly or via an enterprise service bus (ESB).</a:t>
            </a:r>
          </a:p>
          <a:p>
            <a:pPr marL="171450" indent="-171450">
              <a:buFont typeface="Arial" panose="020B0604020202020204" pitchFamily="34" charset="0"/>
              <a:buChar char="•"/>
            </a:pPr>
            <a:r>
              <a:rPr lang="en-US" sz="1200" dirty="0"/>
              <a:t>A business process can be </a:t>
            </a:r>
            <a:r>
              <a:rPr lang="en-US" sz="1200" b="1" dirty="0"/>
              <a:t>straight-through</a:t>
            </a:r>
            <a:r>
              <a:rPr lang="en-US" sz="1200" dirty="0"/>
              <a:t> (i.e., can be fully automatable to run through</a:t>
            </a:r>
            <a:r>
              <a:rPr lang="en-US" sz="1200" baseline="0" dirty="0"/>
              <a:t> multiple steps quickly without obvious pauses in the middle)</a:t>
            </a:r>
            <a:r>
              <a:rPr lang="en-US" sz="1200" dirty="0"/>
              <a:t>,</a:t>
            </a:r>
            <a:r>
              <a:rPr lang="en-US" sz="1200" baseline="0" dirty="0"/>
              <a:t> or </a:t>
            </a:r>
            <a:r>
              <a:rPr lang="en-US" sz="1200" b="1" baseline="0" dirty="0"/>
              <a:t>long-running</a:t>
            </a:r>
            <a:r>
              <a:rPr lang="en-US" sz="1200" baseline="0" dirty="0"/>
              <a:t> (i.e.,, can take long time to run often because it involves large-scale data processing or human interactions in the middle of the process and need to pause in the middle to wait for human inputs or data that may only come at uncertain time). </a:t>
            </a:r>
            <a:r>
              <a:rPr lang="en-US" altLang="en-US" sz="1200" baseline="0" dirty="0"/>
              <a:t>E.g.,</a:t>
            </a:r>
          </a:p>
          <a:p>
            <a:pPr marL="628650" lvl="1" indent="-171450">
              <a:buFont typeface="Arial" panose="020B0604020202020204" pitchFamily="34" charset="0"/>
              <a:buChar char="•"/>
            </a:pPr>
            <a:r>
              <a:rPr lang="en-US" altLang="en-US" sz="1200" baseline="0" dirty="0"/>
              <a:t>"Browse books" is a straight-through process; "Place an Order" in our scenario is straight-through (without considering the error handling, actual delivery, etc.);</a:t>
            </a:r>
          </a:p>
          <a:p>
            <a:pPr marL="628650" lvl="1" indent="-171450">
              <a:buFont typeface="Arial" panose="020B0604020202020204" pitchFamily="34" charset="0"/>
              <a:buChar char="•"/>
            </a:pPr>
            <a:r>
              <a:rPr lang="en-US" altLang="en-US" sz="1200" baseline="0" dirty="0"/>
              <a:t>"Process a Shipping Record" can be long-running when we consider the actual delivery as part of the process, since delivery often involves human operations and takes relatively long time to complete.</a:t>
            </a:r>
            <a:endParaRPr lang="en-SG" altLang="en-US" baseline="0" dirty="0"/>
          </a:p>
          <a:p>
            <a:pPr marL="171450" indent="-171450">
              <a:buFont typeface="Arial" panose="020B0604020202020204" pitchFamily="34" charset="0"/>
              <a:buChar char="•"/>
            </a:pPr>
            <a:r>
              <a:rPr lang="en-SG" altLang="en-US" baseline="0" dirty="0"/>
              <a:t>Beyond the course scope: </a:t>
            </a:r>
          </a:p>
          <a:p>
            <a:pPr marL="628650" lvl="1" indent="-171450">
              <a:buFont typeface="Arial" panose="020B0604020202020204" pitchFamily="34" charset="0"/>
              <a:buChar char="•"/>
            </a:pPr>
            <a:r>
              <a:rPr lang="en-SG" altLang="en-US" baseline="0" dirty="0"/>
              <a:t>Composite (micro)services can be long-running processes. When there are many processes running at the same time, it'd be easier to manage all the processes using a dedicated </a:t>
            </a:r>
            <a:r>
              <a:rPr lang="en-SG" altLang="en-US" b="1" baseline="0" dirty="0"/>
              <a:t>Business Process Management Engine</a:t>
            </a:r>
            <a:r>
              <a:rPr lang="en-SG" altLang="en-US" baseline="0" dirty="0"/>
              <a:t> (BPME, or just BPE) as part of the large-scale enterprise solution.</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SG" altLang="en-US" baseline="0" dirty="0"/>
              <a:t>There can be additional infrastructural layers (e.g., ESB) to help manage the (micro)services and the communications among them.</a:t>
            </a:r>
          </a:p>
          <a:p>
            <a:pPr marL="628650" marR="0" lvl="1"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SG" altLang="en-US" baseline="0"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SG" altLang="en-US" baseline="0" dirty="0"/>
          </a:p>
        </p:txBody>
      </p:sp>
      <p:sp>
        <p:nvSpPr>
          <p:cNvPr id="174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663502B-D980-462A-8CA9-8497C89C7C90}" type="slidenum">
              <a:rPr lang="en-GB" altLang="en-US" smtClean="0"/>
              <a:pPr>
                <a:spcBef>
                  <a:spcPct val="0"/>
                </a:spcBef>
              </a:pPr>
              <a:t>12</a:t>
            </a:fld>
            <a:endParaRPr lang="en-GB" altLang="en-US"/>
          </a:p>
        </p:txBody>
      </p:sp>
    </p:spTree>
    <p:extLst>
      <p:ext uri="{BB962C8B-B14F-4D97-AF65-F5344CB8AC3E}">
        <p14:creationId xmlns:p14="http://schemas.microsoft.com/office/powerpoint/2010/main" val="1615618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xfrm>
            <a:off x="381000" y="685800"/>
            <a:ext cx="6096000" cy="3429000"/>
          </a:xfrm>
          <a:ln/>
        </p:spPr>
      </p:sp>
      <p:sp>
        <p:nvSpPr>
          <p:cNvPr id="19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altLang="en-US" dirty="0"/>
          </a:p>
        </p:txBody>
      </p:sp>
      <p:sp>
        <p:nvSpPr>
          <p:cNvPr id="19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B2FA085-D592-4612-B05A-FB4DA9397834}" type="slidenum">
              <a:rPr lang="en-GB" altLang="en-US" smtClean="0"/>
              <a:pPr>
                <a:spcBef>
                  <a:spcPct val="0"/>
                </a:spcBef>
              </a:pPr>
              <a:t>13</a:t>
            </a:fld>
            <a:endParaRPr lang="en-GB" altLang="en-US"/>
          </a:p>
        </p:txBody>
      </p:sp>
    </p:spTree>
    <p:extLst>
      <p:ext uri="{BB962C8B-B14F-4D97-AF65-F5344CB8AC3E}">
        <p14:creationId xmlns:p14="http://schemas.microsoft.com/office/powerpoint/2010/main" val="4017459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Drawbacks? Yes. There is overhead in developing a (micro)service than developing functions, and there are more moving parts to manage (e.g., more complex </a:t>
            </a:r>
            <a:r>
              <a:rPr lang="en-SG"/>
              <a:t>communication among </a:t>
            </a:r>
            <a:r>
              <a:rPr lang="en-SG" dirty="0"/>
              <a:t>services distributed across network), all requiring additional tools and costs.</a:t>
            </a:r>
          </a:p>
          <a:p>
            <a:endParaRPr lang="en-SG" dirty="0"/>
          </a:p>
        </p:txBody>
      </p:sp>
      <p:sp>
        <p:nvSpPr>
          <p:cNvPr id="4" name="Slide Number Placeholder 3"/>
          <p:cNvSpPr>
            <a:spLocks noGrp="1"/>
          </p:cNvSpPr>
          <p:nvPr>
            <p:ph type="sldNum" sz="quarter" idx="10"/>
          </p:nvPr>
        </p:nvSpPr>
        <p:spPr/>
        <p:txBody>
          <a:bodyPr/>
          <a:lstStyle/>
          <a:p>
            <a:pPr>
              <a:defRPr/>
            </a:pPr>
            <a:fld id="{A7FEF89C-D053-4A2C-A6B5-5A5A7DCF2882}" type="slidenum">
              <a:rPr lang="en-GB" smtClean="0"/>
              <a:pPr>
                <a:defRPr/>
              </a:pPr>
              <a:t>14</a:t>
            </a:fld>
            <a:endParaRPr lang="en-GB"/>
          </a:p>
        </p:txBody>
      </p:sp>
    </p:spTree>
    <p:extLst>
      <p:ext uri="{BB962C8B-B14F-4D97-AF65-F5344CB8AC3E}">
        <p14:creationId xmlns:p14="http://schemas.microsoft.com/office/powerpoint/2010/main" val="3121542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xfrm>
            <a:off x="381000" y="685800"/>
            <a:ext cx="6096000" cy="3429000"/>
          </a:xfrm>
          <a:ln/>
        </p:spPr>
      </p:sp>
      <p:sp>
        <p:nvSpPr>
          <p:cNvPr id="7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32CD109C-1E68-4400-8CAC-2DF63CAB1280}" type="slidenum">
              <a:rPr lang="en-GB" altLang="en-US" smtClean="0"/>
              <a:pPr>
                <a:spcBef>
                  <a:spcPct val="0"/>
                </a:spcBef>
              </a:pPr>
              <a:t>2</a:t>
            </a:fld>
            <a:endParaRPr lang="en-GB" altLang="en-US"/>
          </a:p>
        </p:txBody>
      </p:sp>
    </p:spTree>
    <p:extLst>
      <p:ext uri="{BB962C8B-B14F-4D97-AF65-F5344CB8AC3E}">
        <p14:creationId xmlns:p14="http://schemas.microsoft.com/office/powerpoint/2010/main" val="3079743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The unit can be a monolithic application or a mini-application.</a:t>
            </a:r>
            <a:r>
              <a:rPr lang="en-US" altLang="en-US" baseline="0" dirty="0"/>
              <a:t> The application can be a COTS, a custom app, or a legacy app.</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baseline="0" dirty="0"/>
              <a:t>The functions in the server are said to be </a:t>
            </a:r>
            <a:r>
              <a:rPr lang="en-US" altLang="en-US" i="1" baseline="0" dirty="0"/>
              <a:t>exposed</a:t>
            </a:r>
            <a:r>
              <a:rPr lang="en-US" altLang="en-US" baseline="0" dirty="0"/>
              <a:t> as a service if it provides a standard interface for others to use the functionalities.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baseline="0" dirty="0"/>
              <a:t>Web service provides a standard interface over the </a:t>
            </a:r>
            <a:r>
              <a:rPr lang="en-US" altLang="en-US" i="1" baseline="0" dirty="0"/>
              <a:t>web</a:t>
            </a:r>
            <a:r>
              <a:rPr lang="en-US" altLang="en-US" baseline="0" dirty="0"/>
              <a:t>/internet.</a:t>
            </a:r>
          </a:p>
          <a:p>
            <a:r>
              <a:rPr lang="en-US" altLang="en-US" dirty="0"/>
              <a:t>Q: is a REST</a:t>
            </a:r>
            <a:r>
              <a:rPr lang="en-US" altLang="en-US" baseline="0" dirty="0"/>
              <a:t> API a service?</a:t>
            </a:r>
          </a:p>
          <a:p>
            <a:r>
              <a:rPr lang="en-US" altLang="en-US" baseline="0" dirty="0"/>
              <a:t>Yes. It is also often called a web service, since its main technology is "web-friendly" (i.e., HTTP); while AMQP-based (micro)services are generally not called </a:t>
            </a:r>
            <a:r>
              <a:rPr lang="en-US" altLang="en-US" i="1" baseline="0" dirty="0"/>
              <a:t>web</a:t>
            </a:r>
            <a:r>
              <a:rPr lang="en-US" altLang="en-US" baseline="0" dirty="0"/>
              <a:t> services.</a:t>
            </a:r>
          </a:p>
          <a:p>
            <a:r>
              <a:rPr lang="en-US" altLang="en-US" baseline="0" dirty="0"/>
              <a:t>Q: is a REST API a microservice?</a:t>
            </a:r>
          </a:p>
          <a:p>
            <a:r>
              <a:rPr lang="en-US" altLang="en-US" dirty="0"/>
              <a:t>It depends on its internal implementation/deployment, to see</a:t>
            </a:r>
            <a:r>
              <a:rPr lang="en-US" altLang="en-US" baseline="0" dirty="0"/>
              <a:t> if it depends on certain monolith</a:t>
            </a:r>
            <a:r>
              <a:rPr lang="en-US" altLang="en-US" dirty="0"/>
              <a:t>;</a:t>
            </a:r>
          </a:p>
          <a:p>
            <a:pPr marL="171450" indent="-171450">
              <a:buFontTx/>
              <a:buChar char="-"/>
            </a:pPr>
            <a:r>
              <a:rPr lang="en-US" altLang="en-US" dirty="0"/>
              <a:t>The</a:t>
            </a:r>
            <a:r>
              <a:rPr lang="en-US" altLang="en-US" baseline="0" dirty="0"/>
              <a:t> consumers wouldn't know just by looking at the API itself.</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baseline="0" dirty="0"/>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66BEB6B9-9E81-4B6F-8192-6C40C7B9E8A5}" type="slidenum">
              <a:rPr lang="en-GB" altLang="en-US" smtClean="0"/>
              <a:pPr>
                <a:spcBef>
                  <a:spcPct val="0"/>
                </a:spcBef>
              </a:pPr>
              <a:t>3</a:t>
            </a:fld>
            <a:endParaRPr lang="en-GB" altLang="en-US"/>
          </a:p>
        </p:txBody>
      </p:sp>
    </p:spTree>
    <p:extLst>
      <p:ext uri="{BB962C8B-B14F-4D97-AF65-F5344CB8AC3E}">
        <p14:creationId xmlns:p14="http://schemas.microsoft.com/office/powerpoint/2010/main" val="1002443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altLang="en-US" baseline="0" dirty="0"/>
              <a:t>The functionality from lower layers can be </a:t>
            </a:r>
            <a:r>
              <a:rPr lang="en-SG" altLang="en-US" dirty="0"/>
              <a:t>reused by higher layers, saving the efforts needed to develop the functionalities need by the higher layers.</a:t>
            </a:r>
          </a:p>
          <a:p>
            <a:r>
              <a:rPr lang="en-SG" altLang="en-US" dirty="0"/>
              <a:t>Each unit</a:t>
            </a:r>
            <a:r>
              <a:rPr lang="en-SG" altLang="en-US" baseline="0" dirty="0"/>
              <a:t> in each </a:t>
            </a:r>
            <a:r>
              <a:rPr lang="en-SG" altLang="en-US" dirty="0"/>
              <a:t>layer</a:t>
            </a:r>
            <a:r>
              <a:rPr lang="en-SG" altLang="en-US" baseline="0" dirty="0"/>
              <a:t> may be developed and maintained by different teams.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SG" altLang="en-US" baseline="0" dirty="0"/>
              <a:t>A composite service can be referred to as a process service too when it closely corresponds to a business process.</a:t>
            </a:r>
          </a:p>
          <a:p>
            <a:endParaRPr lang="en-SG" altLang="en-US" baseline="0" dirty="0"/>
          </a:p>
        </p:txBody>
      </p:sp>
      <p:sp>
        <p:nvSpPr>
          <p:cNvPr id="4" name="Slide Number Placeholder 3"/>
          <p:cNvSpPr>
            <a:spLocks noGrp="1"/>
          </p:cNvSpPr>
          <p:nvPr>
            <p:ph type="sldNum" sz="quarter" idx="10"/>
          </p:nvPr>
        </p:nvSpPr>
        <p:spPr/>
        <p:txBody>
          <a:bodyPr/>
          <a:lstStyle/>
          <a:p>
            <a:pPr>
              <a:defRPr/>
            </a:pPr>
            <a:fld id="{A7FEF89C-D053-4A2C-A6B5-5A5A7DCF2882}" type="slidenum">
              <a:rPr lang="en-GB" smtClean="0"/>
              <a:pPr>
                <a:defRPr/>
              </a:pPr>
              <a:t>4</a:t>
            </a:fld>
            <a:endParaRPr lang="en-GB"/>
          </a:p>
        </p:txBody>
      </p:sp>
    </p:spTree>
    <p:extLst>
      <p:ext uri="{BB962C8B-B14F-4D97-AF65-F5344CB8AC3E}">
        <p14:creationId xmlns:p14="http://schemas.microsoft.com/office/powerpoint/2010/main" val="1238604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A service can be considered as a microservice if the code implementing the functionality of the service is NOT monolithic and can be easily deployed and scaled.</a:t>
            </a:r>
            <a:endParaRPr lang="en-US" altLang="en-US"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SG" altLang="en-US" baseline="0" dirty="0"/>
              <a:t>A composite microservice can be referred to as a process microservice too when it closely corresponds to a business process.</a:t>
            </a:r>
          </a:p>
          <a:p>
            <a:endParaRPr lang="en-US" altLang="en-US" dirty="0"/>
          </a:p>
        </p:txBody>
      </p:sp>
      <p:sp>
        <p:nvSpPr>
          <p:cNvPr id="16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66BEB6B9-9E81-4B6F-8192-6C40C7B9E8A5}" type="slidenum">
              <a:rPr lang="en-GB" altLang="en-US" smtClean="0"/>
              <a:pPr>
                <a:spcBef>
                  <a:spcPct val="0"/>
                </a:spcBef>
              </a:pPr>
              <a:t>5</a:t>
            </a:fld>
            <a:endParaRPr lang="en-GB" altLang="en-US"/>
          </a:p>
        </p:txBody>
      </p:sp>
    </p:spTree>
    <p:extLst>
      <p:ext uri="{BB962C8B-B14F-4D97-AF65-F5344CB8AC3E}">
        <p14:creationId xmlns:p14="http://schemas.microsoft.com/office/powerpoint/2010/main" val="3233478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xfrm>
            <a:off x="381000" y="685800"/>
            <a:ext cx="6096000" cy="3429000"/>
          </a:xfrm>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dirty="0"/>
              <a:t>An “</a:t>
            </a:r>
            <a:r>
              <a:rPr lang="en-GB" altLang="en-US" b="1" dirty="0"/>
              <a:t>atomic</a:t>
            </a:r>
            <a:r>
              <a:rPr lang="en-GB" altLang="en-US" dirty="0"/>
              <a:t>“ (micro)service often means </a:t>
            </a:r>
            <a:r>
              <a:rPr lang="en-GB" altLang="en-US" baseline="0" dirty="0"/>
              <a:t>a </a:t>
            </a:r>
            <a:r>
              <a:rPr lang="en-GB" altLang="en-US" b="1" baseline="0" dirty="0"/>
              <a:t>self-contained</a:t>
            </a:r>
            <a:r>
              <a:rPr lang="en-GB" altLang="en-US" baseline="0" dirty="0"/>
              <a:t> single unit that may not be further broken down into smaller units to be beneficial for an enterprise.</a:t>
            </a:r>
          </a:p>
          <a:p>
            <a:pPr marL="171450" indent="-171450">
              <a:buFont typeface="Arial" panose="020B0604020202020204" pitchFamily="34" charset="0"/>
              <a:buChar char="•"/>
            </a:pPr>
            <a:r>
              <a:rPr lang="en-GB" altLang="en-US" dirty="0"/>
              <a:t>It usually implements </a:t>
            </a:r>
            <a:r>
              <a:rPr lang="en-GB" altLang="en-US" b="1" dirty="0"/>
              <a:t>simple</a:t>
            </a:r>
            <a:r>
              <a:rPr lang="en-GB" altLang="en-US" dirty="0"/>
              <a:t> functionalities involving one kind of data entity. </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GB" altLang="en-US" baseline="0" dirty="0"/>
              <a:t>It may not be completely self-contained; it can still depend on some other commonly used applications, e.g., MySQL, HTTP servers, as long as those applications are considered to be scalable and can be independently deployed and would have little impact on the implementation and deployment of the atomic (micro)service. </a:t>
            </a:r>
          </a:p>
          <a:p>
            <a:pPr marL="171450" indent="-171450">
              <a:buFont typeface="Arial" panose="020B0604020202020204" pitchFamily="34" charset="0"/>
              <a:buChar char="•"/>
            </a:pPr>
            <a:r>
              <a:rPr lang="en-GB" altLang="en-US" dirty="0"/>
              <a:t>It may not invoke other (micro)services via HTTP, as invoking others would mean it depends on others'</a:t>
            </a:r>
            <a:r>
              <a:rPr lang="en-GB" altLang="en-US" baseline="0" dirty="0"/>
              <a:t> URLs</a:t>
            </a:r>
            <a:r>
              <a:rPr lang="en-GB" altLang="en-US" dirty="0"/>
              <a:t>;</a:t>
            </a:r>
          </a:p>
          <a:p>
            <a:pPr marL="171450" indent="-171450">
              <a:buFont typeface="Arial" panose="020B0604020202020204" pitchFamily="34" charset="0"/>
              <a:buChar char="•"/>
            </a:pPr>
            <a:r>
              <a:rPr lang="en-GB" altLang="en-US" sz="1200" kern="1200" baseline="0" dirty="0">
                <a:solidFill>
                  <a:schemeClr val="tx1"/>
                </a:solidFill>
                <a:latin typeface="Times New Roman" pitchFamily="18" charset="0"/>
                <a:ea typeface="+mn-ea"/>
                <a:cs typeface="+mn-cs"/>
              </a:rPr>
              <a:t>It may not directly communicate to other (micro)services (later lectures will have more details about inter-process communication technologies (IPC))</a:t>
            </a:r>
          </a:p>
          <a:p>
            <a:pPr marL="628650" lvl="1" indent="-171450">
              <a:buFont typeface="Arial" panose="020B0604020202020204" pitchFamily="34" charset="0"/>
              <a:buChar char="•"/>
            </a:pPr>
            <a:r>
              <a:rPr lang="en-GB" altLang="en-US" dirty="0"/>
              <a:t>it may still send reply data if requested; e.g., respond to an HTTP request, or send a reply message via AMQP</a:t>
            </a:r>
          </a:p>
          <a:p>
            <a:pPr marL="628650" lvl="1" indent="-171450">
              <a:buFont typeface="Arial" panose="020B0604020202020204" pitchFamily="34" charset="0"/>
              <a:buChar char="•"/>
            </a:pPr>
            <a:r>
              <a:rPr lang="en-GB" altLang="en-US" dirty="0"/>
              <a:t>it may still send</a:t>
            </a:r>
            <a:r>
              <a:rPr lang="en-GB" altLang="en-US" baseline="0" dirty="0"/>
              <a:t> data out (e.g., publishing a message/event via AMQP), but should </a:t>
            </a:r>
            <a:r>
              <a:rPr lang="en-GB" altLang="en-US" dirty="0"/>
              <a:t>not need to directly know who t</a:t>
            </a:r>
            <a:r>
              <a:rPr lang="en-GB" altLang="en-US" baseline="0" dirty="0"/>
              <a:t>he receivers are; the data sent out should not directly contain the receivers' information;</a:t>
            </a:r>
          </a:p>
          <a:p>
            <a:pPr marL="171450" lvl="0" indent="-171450">
              <a:buFont typeface="Arial" panose="020B0604020202020204" pitchFamily="34" charset="0"/>
              <a:buChar char="•"/>
            </a:pPr>
            <a:endParaRPr lang="en-GB" altLang="en-US" dirty="0"/>
          </a:p>
          <a:p>
            <a:r>
              <a:rPr lang="en-SG" altLang="en-US" dirty="0"/>
              <a:t>A “</a:t>
            </a:r>
            <a:r>
              <a:rPr lang="en-SG" altLang="en-US" b="1" dirty="0"/>
              <a:t>composite</a:t>
            </a:r>
            <a:r>
              <a:rPr lang="en-SG" altLang="en-US" dirty="0"/>
              <a:t>“ (micro)service often means some</a:t>
            </a:r>
            <a:r>
              <a:rPr lang="en-SG" altLang="en-US" baseline="0" dirty="0"/>
              <a:t> functionality that is </a:t>
            </a:r>
            <a:r>
              <a:rPr lang="en-SG" altLang="en-US" b="1" baseline="0" dirty="0"/>
              <a:t>composed</a:t>
            </a:r>
            <a:r>
              <a:rPr lang="en-SG" altLang="en-US" baseline="0" dirty="0"/>
              <a:t> from other (micro)services. The composition of (micro)services is often implemented via IPC, </a:t>
            </a:r>
            <a:r>
              <a:rPr lang="en-SG" altLang="en-US" i="1" baseline="0" dirty="0"/>
              <a:t>not</a:t>
            </a:r>
            <a:r>
              <a:rPr lang="en-SG" altLang="en-US" baseline="0" dirty="0"/>
              <a:t> via normal function calls.</a:t>
            </a:r>
          </a:p>
          <a:p>
            <a:pPr marL="171450" indent="-171450">
              <a:buFont typeface="Arial" panose="020B0604020202020204" pitchFamily="34" charset="0"/>
              <a:buChar char="•"/>
            </a:pPr>
            <a:r>
              <a:rPr lang="en-GB" altLang="en-US" dirty="0"/>
              <a:t>It often involves functionalities that correspond to business processes, which are usually more </a:t>
            </a:r>
            <a:r>
              <a:rPr lang="en-GB" altLang="en-US" b="1" dirty="0"/>
              <a:t>complex</a:t>
            </a:r>
            <a:r>
              <a:rPr lang="en-SG" altLang="en-US" dirty="0"/>
              <a:t> than atomic (micro)services.</a:t>
            </a:r>
            <a:r>
              <a:rPr lang="en-GB" altLang="en-US" dirty="0"/>
              <a:t> </a:t>
            </a:r>
          </a:p>
          <a:p>
            <a:pPr marL="171450" indent="-171450">
              <a:buFont typeface="Arial" panose="020B0604020202020204" pitchFamily="34" charset="0"/>
              <a:buChar char="•"/>
            </a:pPr>
            <a:r>
              <a:rPr lang="en-GB" altLang="en-US" dirty="0"/>
              <a:t>It invokes other (micro)services via HTTP, or directly</a:t>
            </a:r>
            <a:r>
              <a:rPr lang="en-GB" altLang="en-US" baseline="0" dirty="0"/>
              <a:t> communicates to others, e.g., by sending a request to a particular receiver and waiting for a reply</a:t>
            </a:r>
          </a:p>
          <a:p>
            <a:pPr marL="628650" lvl="1" indent="-171450">
              <a:buFont typeface="Arial" panose="020B0604020202020204" pitchFamily="34" charset="0"/>
              <a:buChar char="•"/>
            </a:pPr>
            <a:r>
              <a:rPr lang="en-GB" altLang="en-US" baseline="0" dirty="0"/>
              <a:t>A composite (micro)service often needs to know the interfaces (e.g., URLs, routing keys, data formats) of all others it communicates with.</a:t>
            </a:r>
          </a:p>
          <a:p>
            <a:pPr marL="171450" indent="-171450">
              <a:buFont typeface="Arial" panose="020B0604020202020204" pitchFamily="34" charset="0"/>
              <a:buChar char="•"/>
            </a:pPr>
            <a:r>
              <a:rPr lang="en-GB" altLang="en-US" dirty="0"/>
              <a:t>Composing </a:t>
            </a:r>
            <a:r>
              <a:rPr lang="en-GB" altLang="en-US" i="1" dirty="0"/>
              <a:t>directly</a:t>
            </a:r>
            <a:r>
              <a:rPr lang="en-GB" altLang="en-US" dirty="0"/>
              <a:t> with a monolith without a service interface is not recommended (although technically can be done),</a:t>
            </a:r>
            <a:r>
              <a:rPr lang="en-GB" altLang="en-US" baseline="0" dirty="0"/>
              <a:t> as that would increase coupling between the composite service and the monolith, making it harder to deploy/scale up the service independent of the monolith.</a:t>
            </a:r>
          </a:p>
          <a:p>
            <a:pPr marL="628650" lvl="1" indent="-171450">
              <a:buFont typeface="Arial" panose="020B0604020202020204" pitchFamily="34" charset="0"/>
              <a:buChar char="•"/>
            </a:pPr>
            <a:r>
              <a:rPr lang="en-GB" altLang="en-US" baseline="0" dirty="0"/>
              <a:t>A better way is to first expose the monolith's functionality as a set of </a:t>
            </a:r>
            <a:r>
              <a:rPr lang="en-GB" altLang="en-US" b="1" baseline="0" dirty="0"/>
              <a:t>wrapper</a:t>
            </a:r>
            <a:r>
              <a:rPr lang="en-GB" altLang="en-US" baseline="0" dirty="0"/>
              <a:t> </a:t>
            </a:r>
            <a:r>
              <a:rPr lang="en-GB" altLang="en-US" b="1" baseline="0" dirty="0"/>
              <a:t>services</a:t>
            </a:r>
            <a:r>
              <a:rPr lang="en-GB" altLang="en-US" baseline="0" dirty="0"/>
              <a:t>, then build a </a:t>
            </a:r>
            <a:r>
              <a:rPr lang="en-GB" altLang="en-US" b="1" baseline="0" dirty="0"/>
              <a:t>composite microservice </a:t>
            </a:r>
            <a:r>
              <a:rPr lang="en-GB" altLang="en-US" baseline="0" dirty="0"/>
              <a:t>that </a:t>
            </a:r>
            <a:r>
              <a:rPr lang="en-GB" altLang="en-US" i="1" baseline="0" dirty="0"/>
              <a:t>indirectly</a:t>
            </a:r>
            <a:r>
              <a:rPr lang="en-GB" altLang="en-US" baseline="0" dirty="0"/>
              <a:t> composes the monolith via using those wrapper services.</a:t>
            </a:r>
            <a:endParaRPr lang="en-SG" altLang="en-US" baseline="0" dirty="0"/>
          </a:p>
          <a:p>
            <a:endParaRPr lang="en-SG" altLang="en-US" dirty="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241F389-6542-4A71-9577-C08139B5B6CD}" type="slidenum">
              <a:rPr lang="en-GB" altLang="en-US" smtClean="0"/>
              <a:pPr>
                <a:spcBef>
                  <a:spcPct val="0"/>
                </a:spcBef>
              </a:pPr>
              <a:t>6</a:t>
            </a:fld>
            <a:endParaRPr lang="en-GB" altLang="en-US"/>
          </a:p>
        </p:txBody>
      </p:sp>
    </p:spTree>
    <p:extLst>
      <p:ext uri="{BB962C8B-B14F-4D97-AF65-F5344CB8AC3E}">
        <p14:creationId xmlns:p14="http://schemas.microsoft.com/office/powerpoint/2010/main" val="791286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mj-lt"/>
              <a:buNone/>
              <a:tabLst/>
              <a:defRPr/>
            </a:pPr>
            <a:r>
              <a:rPr lang="en-US" baseline="0" dirty="0"/>
              <a:t>Communication pattern: one-to-one, synchronous request-reply between UI and Book.</a:t>
            </a:r>
          </a:p>
          <a:p>
            <a:pPr marL="171450" marR="0" lvl="0" indent="-171450" algn="l" defTabSz="914400" rtl="0" eaLnBrk="0" fontAlgn="base" latinLnBrk="0" hangingPunct="0">
              <a:lnSpc>
                <a:spcPct val="100000"/>
              </a:lnSpc>
              <a:spcBef>
                <a:spcPct val="30000"/>
              </a:spcBef>
              <a:spcAft>
                <a:spcPct val="0"/>
              </a:spcAft>
              <a:buClrTx/>
              <a:buSzTx/>
              <a:buFontTx/>
              <a:buChar char="-"/>
              <a:tabLst/>
              <a:defRPr/>
            </a:pPr>
            <a:r>
              <a:rPr lang="en-US" baseline="0" dirty="0"/>
              <a:t>this Book is an atomic (simple) microservice</a:t>
            </a:r>
          </a:p>
          <a:p>
            <a:pPr marL="0" marR="0" lvl="0" indent="0" algn="l" defTabSz="914400" rtl="0" eaLnBrk="0" fontAlgn="base" latinLnBrk="0" hangingPunct="0">
              <a:lnSpc>
                <a:spcPct val="100000"/>
              </a:lnSpc>
              <a:spcBef>
                <a:spcPct val="30000"/>
              </a:spcBef>
              <a:spcAft>
                <a:spcPct val="0"/>
              </a:spcAft>
              <a:buClrTx/>
              <a:buSzTx/>
              <a:buFont typeface="+mj-lt"/>
              <a:buNone/>
              <a:tabLst/>
              <a:defRPr/>
            </a:pPr>
            <a:endParaRPr lang="en-US" baseline="0" dirty="0"/>
          </a:p>
        </p:txBody>
      </p:sp>
      <p:sp>
        <p:nvSpPr>
          <p:cNvPr id="4" name="Slide Number Placeholder 3"/>
          <p:cNvSpPr>
            <a:spLocks noGrp="1"/>
          </p:cNvSpPr>
          <p:nvPr>
            <p:ph type="sldNum" sz="quarter" idx="5"/>
          </p:nvPr>
        </p:nvSpPr>
        <p:spPr/>
        <p:txBody>
          <a:bodyPr/>
          <a:lstStyle/>
          <a:p>
            <a:pPr>
              <a:defRPr/>
            </a:pPr>
            <a:fld id="{6B2CBC51-47C4-4B56-A6FD-61AB829B6693}" type="slidenum">
              <a:rPr lang="en-GB" altLang="en-US" smtClean="0"/>
              <a:pPr>
                <a:defRPr/>
              </a:pPr>
              <a:t>7</a:t>
            </a:fld>
            <a:endParaRPr lang="en-GB" altLang="en-US"/>
          </a:p>
        </p:txBody>
      </p:sp>
    </p:spTree>
    <p:extLst>
      <p:ext uri="{BB962C8B-B14F-4D97-AF65-F5344CB8AC3E}">
        <p14:creationId xmlns:p14="http://schemas.microsoft.com/office/powerpoint/2010/main" val="320812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SG" sz="1600" baseline="0" dirty="0"/>
              <a:t>"Place an Order" is a composite (complex) microservice. The other yellow boxes are atomic (simple) microservices in this case.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SG" sz="1600" baseline="0" dirty="0"/>
              <a:t>Sample communication patterns:</a:t>
            </a:r>
          </a:p>
          <a:p>
            <a:r>
              <a:rPr lang="en-SG" sz="1600" b="0" dirty="0">
                <a:solidFill>
                  <a:schemeClr val="tx1"/>
                </a:solidFill>
              </a:rPr>
              <a:t>1+7 : one-to-one, synchronous RR</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SG" sz="1600" b="0" dirty="0">
                <a:solidFill>
                  <a:schemeClr val="tx1"/>
                </a:solidFill>
              </a:rPr>
              <a:t>2+3 : one-to-one, sync RR</a:t>
            </a:r>
          </a:p>
          <a:p>
            <a:r>
              <a:rPr lang="en-SG" sz="1600" b="0" dirty="0">
                <a:solidFill>
                  <a:schemeClr val="tx1"/>
                </a:solidFill>
              </a:rPr>
              <a:t>4 : one-to-one, fire &amp; forget</a:t>
            </a:r>
          </a:p>
          <a:p>
            <a:r>
              <a:rPr lang="en-SG" sz="1600" b="0" dirty="0">
                <a:solidFill>
                  <a:schemeClr val="tx1"/>
                </a:solidFill>
              </a:rPr>
              <a:t>5+6 : one-to-one, sync RR</a:t>
            </a:r>
          </a:p>
          <a:p>
            <a:r>
              <a:rPr lang="en-SG" sz="1600" b="0" dirty="0">
                <a:solidFill>
                  <a:schemeClr val="tx1"/>
                </a:solidFill>
              </a:rPr>
              <a:t>"If error" (after 3. or 6.) : one-to-one, fire-forget (FF)</a:t>
            </a:r>
          </a:p>
          <a:p>
            <a:endParaRPr lang="en-SG" sz="1600" b="0" dirty="0">
              <a:solidFill>
                <a:schemeClr val="tx1"/>
              </a:solidFill>
            </a:endParaRPr>
          </a:p>
          <a:p>
            <a:r>
              <a:rPr lang="en-SG" sz="1600" b="0" dirty="0">
                <a:solidFill>
                  <a:schemeClr val="tx1"/>
                </a:solidFill>
              </a:rPr>
              <a:t>4+5 when an order is confirmed successfully: one-to-two</a:t>
            </a:r>
          </a:p>
          <a:p>
            <a:r>
              <a:rPr lang="en-SG" sz="1600" b="0" dirty="0">
                <a:solidFill>
                  <a:schemeClr val="tx1"/>
                </a:solidFill>
              </a:rPr>
              <a:t>4+"If error" when an order fails to confirm : one-to-two</a:t>
            </a:r>
            <a:endParaRPr lang="en-SG" sz="1600" baseline="0" dirty="0"/>
          </a:p>
        </p:txBody>
      </p:sp>
      <p:sp>
        <p:nvSpPr>
          <p:cNvPr id="4" name="Slide Number Placeholder 3"/>
          <p:cNvSpPr>
            <a:spLocks noGrp="1"/>
          </p:cNvSpPr>
          <p:nvPr>
            <p:ph type="sldNum" sz="quarter" idx="5"/>
          </p:nvPr>
        </p:nvSpPr>
        <p:spPr/>
        <p:txBody>
          <a:bodyPr/>
          <a:lstStyle/>
          <a:p>
            <a:pPr>
              <a:defRPr/>
            </a:pPr>
            <a:fld id="{6B2CBC51-47C4-4B56-A6FD-61AB829B6693}" type="slidenum">
              <a:rPr lang="en-GB" altLang="en-US" smtClean="0"/>
              <a:pPr>
                <a:defRPr/>
              </a:pPr>
              <a:t>8</a:t>
            </a:fld>
            <a:endParaRPr lang="en-GB" altLang="en-US"/>
          </a:p>
        </p:txBody>
      </p:sp>
    </p:spTree>
    <p:extLst>
      <p:ext uri="{BB962C8B-B14F-4D97-AF65-F5344CB8AC3E}">
        <p14:creationId xmlns:p14="http://schemas.microsoft.com/office/powerpoint/2010/main" val="989763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SG" altLang="en-US" dirty="0"/>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b="1">
                <a:solidFill>
                  <a:srgbClr val="C69200"/>
                </a:solidFill>
                <a:latin typeface="Tahoma" pitchFamily="34" charset="0"/>
              </a:defRPr>
            </a:lvl1pPr>
            <a:lvl2pPr marL="742950" indent="-285750" eaLnBrk="0" hangingPunct="0">
              <a:defRPr sz="2800" b="1">
                <a:solidFill>
                  <a:srgbClr val="C69200"/>
                </a:solidFill>
                <a:latin typeface="Tahoma" pitchFamily="34" charset="0"/>
              </a:defRPr>
            </a:lvl2pPr>
            <a:lvl3pPr marL="1143000" indent="-228600" eaLnBrk="0" hangingPunct="0">
              <a:defRPr sz="2800" b="1">
                <a:solidFill>
                  <a:srgbClr val="C69200"/>
                </a:solidFill>
                <a:latin typeface="Tahoma" pitchFamily="34" charset="0"/>
              </a:defRPr>
            </a:lvl3pPr>
            <a:lvl4pPr marL="1600200" indent="-228600" eaLnBrk="0" hangingPunct="0">
              <a:defRPr sz="2800" b="1">
                <a:solidFill>
                  <a:srgbClr val="C69200"/>
                </a:solidFill>
                <a:latin typeface="Tahoma" pitchFamily="34" charset="0"/>
              </a:defRPr>
            </a:lvl4pPr>
            <a:lvl5pPr marL="2057400" indent="-228600" eaLnBrk="0" hangingPunct="0">
              <a:defRPr sz="2800" b="1">
                <a:solidFill>
                  <a:srgbClr val="C69200"/>
                </a:solidFill>
                <a:latin typeface="Tahoma" pitchFamily="34" charset="0"/>
              </a:defRPr>
            </a:lvl5pPr>
            <a:lvl6pPr marL="2514600" indent="-228600" eaLnBrk="0" fontAlgn="base" hangingPunct="0">
              <a:spcBef>
                <a:spcPct val="0"/>
              </a:spcBef>
              <a:spcAft>
                <a:spcPct val="0"/>
              </a:spcAft>
              <a:defRPr sz="2800" b="1">
                <a:solidFill>
                  <a:srgbClr val="C69200"/>
                </a:solidFill>
                <a:latin typeface="Tahoma" pitchFamily="34" charset="0"/>
              </a:defRPr>
            </a:lvl6pPr>
            <a:lvl7pPr marL="2971800" indent="-228600" eaLnBrk="0" fontAlgn="base" hangingPunct="0">
              <a:spcBef>
                <a:spcPct val="0"/>
              </a:spcBef>
              <a:spcAft>
                <a:spcPct val="0"/>
              </a:spcAft>
              <a:defRPr sz="2800" b="1">
                <a:solidFill>
                  <a:srgbClr val="C69200"/>
                </a:solidFill>
                <a:latin typeface="Tahoma" pitchFamily="34" charset="0"/>
              </a:defRPr>
            </a:lvl7pPr>
            <a:lvl8pPr marL="3429000" indent="-228600" eaLnBrk="0" fontAlgn="base" hangingPunct="0">
              <a:spcBef>
                <a:spcPct val="0"/>
              </a:spcBef>
              <a:spcAft>
                <a:spcPct val="0"/>
              </a:spcAft>
              <a:defRPr sz="2800" b="1">
                <a:solidFill>
                  <a:srgbClr val="C69200"/>
                </a:solidFill>
                <a:latin typeface="Tahoma" pitchFamily="34" charset="0"/>
              </a:defRPr>
            </a:lvl8pPr>
            <a:lvl9pPr marL="3886200" indent="-228600" eaLnBrk="0" fontAlgn="base" hangingPunct="0">
              <a:spcBef>
                <a:spcPct val="0"/>
              </a:spcBef>
              <a:spcAft>
                <a:spcPct val="0"/>
              </a:spcAft>
              <a:defRPr sz="2800" b="1">
                <a:solidFill>
                  <a:srgbClr val="C69200"/>
                </a:solidFill>
                <a:latin typeface="Tahoma" pitchFamily="34" charset="0"/>
              </a:defRPr>
            </a:lvl9pPr>
          </a:lstStyle>
          <a:p>
            <a:pPr eaLnBrk="1" hangingPunct="1"/>
            <a:fld id="{7E920339-7B79-48EF-A0EE-5E5387D699F9}" type="slidenum">
              <a:rPr lang="en-GB" altLang="en-US" sz="1200" b="0" smtClean="0">
                <a:solidFill>
                  <a:schemeClr val="tx1"/>
                </a:solidFill>
                <a:latin typeface="Times New Roman" pitchFamily="18" charset="0"/>
              </a:rPr>
              <a:pPr eaLnBrk="1" hangingPunct="1"/>
              <a:t>9</a:t>
            </a:fld>
            <a:endParaRPr lang="en-GB" altLang="en-US" sz="1200" b="0">
              <a:solidFill>
                <a:schemeClr val="tx1"/>
              </a:solidFill>
              <a:latin typeface="Times New Roman" pitchFamily="18" charset="0"/>
            </a:endParaRPr>
          </a:p>
        </p:txBody>
      </p:sp>
    </p:spTree>
    <p:extLst>
      <p:ext uri="{BB962C8B-B14F-4D97-AF65-F5344CB8AC3E}">
        <p14:creationId xmlns:p14="http://schemas.microsoft.com/office/powerpoint/2010/main" val="253941748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5549"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en-GB"/>
              <a:t>Click to edit Master subtitle style</a:t>
            </a:r>
          </a:p>
        </p:txBody>
      </p:sp>
      <p:sp>
        <p:nvSpPr>
          <p:cNvPr id="65559" name="Rectangle 23"/>
          <p:cNvSpPr>
            <a:spLocks noGrp="1" noChangeArrowheads="1"/>
          </p:cNvSpPr>
          <p:nvPr>
            <p:ph type="ctrTitle"/>
          </p:nvPr>
        </p:nvSpPr>
        <p:spPr>
          <a:xfrm>
            <a:off x="188385" y="2722563"/>
            <a:ext cx="11815233" cy="519112"/>
          </a:xfrm>
        </p:spPr>
        <p:txBody>
          <a:bodyPr/>
          <a:lstStyle>
            <a:lvl1pPr algn="ctr">
              <a:defRPr/>
            </a:lvl1pPr>
          </a:lstStyle>
          <a:p>
            <a:r>
              <a:rPr lang="en-US"/>
              <a:t>Click to edit Master title style</a:t>
            </a:r>
          </a:p>
        </p:txBody>
      </p:sp>
      <p:sp>
        <p:nvSpPr>
          <p:cNvPr id="6" name="Rectangle 14"/>
          <p:cNvSpPr>
            <a:spLocks noGrp="1" noChangeArrowheads="1"/>
          </p:cNvSpPr>
          <p:nvPr>
            <p:ph type="dt" sz="half" idx="10"/>
          </p:nvPr>
        </p:nvSpPr>
        <p:spPr bwMode="auto">
          <a:xfrm>
            <a:off x="1320800" y="6248400"/>
            <a:ext cx="2540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400" b="0">
                <a:solidFill>
                  <a:schemeClr val="bg2"/>
                </a:solidFill>
              </a:defRPr>
            </a:lvl1pPr>
          </a:lstStyle>
          <a:p>
            <a:pPr>
              <a:defRPr/>
            </a:pPr>
            <a:endParaRPr lang="en-GB"/>
          </a:p>
        </p:txBody>
      </p:sp>
      <p:sp>
        <p:nvSpPr>
          <p:cNvPr id="7" name="Rectangle 15"/>
          <p:cNvSpPr>
            <a:spLocks noGrp="1" noChangeArrowheads="1"/>
          </p:cNvSpPr>
          <p:nvPr>
            <p:ph type="ftr" sz="quarter" idx="11"/>
          </p:nvPr>
        </p:nvSpPr>
        <p:spPr bwMode="auto">
          <a:xfrm>
            <a:off x="4572000" y="6248400"/>
            <a:ext cx="38608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1400" b="0">
                <a:solidFill>
                  <a:schemeClr val="bg2"/>
                </a:solidFill>
              </a:defRPr>
            </a:lvl1pPr>
          </a:lstStyle>
          <a:p>
            <a:pPr>
              <a:defRPr/>
            </a:pPr>
            <a:endParaRPr lang="en-GB"/>
          </a:p>
        </p:txBody>
      </p:sp>
      <p:sp>
        <p:nvSpPr>
          <p:cNvPr id="8" name="Rectangle 16"/>
          <p:cNvSpPr>
            <a:spLocks noGrp="1" noChangeArrowheads="1"/>
          </p:cNvSpPr>
          <p:nvPr>
            <p:ph type="sldNum" sz="quarter" idx="12"/>
          </p:nvPr>
        </p:nvSpPr>
        <p:spPr>
          <a:xfrm>
            <a:off x="9144000" y="6248400"/>
            <a:ext cx="2540000" cy="457200"/>
          </a:xfrm>
          <a:prstGeom prst="rect">
            <a:avLst/>
          </a:prstGeom>
        </p:spPr>
        <p:txBody>
          <a:bodyPr anchor="b"/>
          <a:lstStyle>
            <a:lvl1pPr>
              <a:defRPr sz="1400" b="0">
                <a:solidFill>
                  <a:schemeClr val="bg2"/>
                </a:solidFill>
                <a:latin typeface="Tahoma" pitchFamily="34" charset="0"/>
              </a:defRPr>
            </a:lvl1pPr>
          </a:lstStyle>
          <a:p>
            <a:pPr>
              <a:defRPr/>
            </a:pPr>
            <a:fld id="{49421CA8-AA22-4C34-91F6-5642DD07A252}" type="slidenum">
              <a:rPr lang="en-GB"/>
              <a:pPr>
                <a:defRPr/>
              </a:pPr>
              <a:t>‹#›</a:t>
            </a:fld>
            <a:endParaRPr lang="en-GB"/>
          </a:p>
        </p:txBody>
      </p:sp>
      <p:pic>
        <p:nvPicPr>
          <p:cNvPr id="9" name="Picture 17" descr="FOS_H">
            <a:extLst>
              <a:ext uri="{FF2B5EF4-FFF2-40B4-BE49-F238E27FC236}">
                <a16:creationId xmlns:a16="http://schemas.microsoft.com/office/drawing/2014/main" id="{763C3040-049E-4DE0-AB07-6FE0443868A7}"/>
              </a:ext>
            </a:extLst>
          </p:cNvPr>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9975850" y="392782"/>
            <a:ext cx="175895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3F65C1D4-2624-4228-94E4-44EEF8E7E6C9}"/>
              </a:ext>
            </a:extLst>
          </p:cNvPr>
          <p:cNvPicPr>
            <a:picLocks noChangeAspect="1"/>
          </p:cNvPicPr>
          <p:nvPr userDrawn="1"/>
        </p:nvPicPr>
        <p:blipFill rotWithShape="1">
          <a:blip r:embed="rId3"/>
          <a:srcRect l="8656" t="18045" r="80741" b="18222"/>
          <a:stretch/>
        </p:blipFill>
        <p:spPr>
          <a:xfrm>
            <a:off x="607904" y="467576"/>
            <a:ext cx="2222887" cy="751624"/>
          </a:xfrm>
          <a:prstGeom prst="rect">
            <a:avLst/>
          </a:prstGeom>
        </p:spPr>
      </p:pic>
    </p:spTree>
    <p:extLst>
      <p:ext uri="{BB962C8B-B14F-4D97-AF65-F5344CB8AC3E}">
        <p14:creationId xmlns:p14="http://schemas.microsoft.com/office/powerpoint/2010/main" val="1119969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558303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9615" y="192088"/>
            <a:ext cx="615553" cy="589915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281518" y="192088"/>
            <a:ext cx="8519583" cy="58991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3002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281517" y="762000"/>
            <a:ext cx="11605683" cy="56388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09875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707886"/>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97148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281518" y="762000"/>
            <a:ext cx="5700183" cy="5329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84901" y="762000"/>
            <a:ext cx="5702300" cy="53292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87891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84528"/>
            <a:ext cx="10972800" cy="52322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252262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035730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1805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1034990"/>
            <a:ext cx="4011084" cy="40011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93824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967228"/>
            <a:ext cx="7315200" cy="400110"/>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91697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24" descr="FOS_H">
            <a:extLst>
              <a:ext uri="{FF2B5EF4-FFF2-40B4-BE49-F238E27FC236}">
                <a16:creationId xmlns:a16="http://schemas.microsoft.com/office/drawing/2014/main" id="{3A7F235F-9BF7-4D10-B37E-731A687CA0F3}"/>
              </a:ext>
            </a:extLst>
          </p:cNvPr>
          <p:cNvPicPr>
            <a:picLocks noChangeAspect="1" noChangeArrowheads="1"/>
          </p:cNvPicPr>
          <p:nvPr userDrawn="1"/>
        </p:nvPicPr>
        <p:blipFill>
          <a:blip r:embed="rId13" cstate="print">
            <a:extLst>
              <a:ext uri="{28A0092B-C50C-407E-A947-70E740481C1C}">
                <a14:useLocalDpi xmlns:a14="http://schemas.microsoft.com/office/drawing/2010/main"/>
              </a:ext>
            </a:extLst>
          </a:blip>
          <a:srcRect/>
          <a:stretch>
            <a:fillRect/>
          </a:stretch>
        </p:blipFill>
        <p:spPr bwMode="auto">
          <a:xfrm>
            <a:off x="11598275" y="6381750"/>
            <a:ext cx="59372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 name="Rectangle 10"/>
          <p:cNvSpPr>
            <a:spLocks noGrp="1" noChangeArrowheads="1"/>
          </p:cNvSpPr>
          <p:nvPr>
            <p:ph type="body" idx="1"/>
          </p:nvPr>
        </p:nvSpPr>
        <p:spPr bwMode="auto">
          <a:xfrm>
            <a:off x="281517" y="762000"/>
            <a:ext cx="11605683" cy="5598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28" name="Rectangle 25"/>
          <p:cNvSpPr>
            <a:spLocks noChangeArrowheads="1"/>
          </p:cNvSpPr>
          <p:nvPr userDrawn="1"/>
        </p:nvSpPr>
        <p:spPr bwMode="auto">
          <a:xfrm>
            <a:off x="0" y="6629400"/>
            <a:ext cx="12192000" cy="228600"/>
          </a:xfrm>
          <a:prstGeom prst="rect">
            <a:avLst/>
          </a:prstGeom>
          <a:solidFill>
            <a:srgbClr val="C692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lang="en-GB" sz="1800" b="0">
              <a:solidFill>
                <a:srgbClr val="115DA3"/>
              </a:solidFill>
              <a:latin typeface="Arial" charset="0"/>
            </a:endParaRPr>
          </a:p>
        </p:txBody>
      </p:sp>
      <p:sp>
        <p:nvSpPr>
          <p:cNvPr id="1029" name="Rectangle 27"/>
          <p:cNvSpPr>
            <a:spLocks noChangeArrowheads="1"/>
          </p:cNvSpPr>
          <p:nvPr/>
        </p:nvSpPr>
        <p:spPr bwMode="auto">
          <a:xfrm>
            <a:off x="165101" y="6624639"/>
            <a:ext cx="1572684"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p>
            <a:r>
              <a:rPr lang="en-US" sz="800">
                <a:solidFill>
                  <a:schemeClr val="tx1"/>
                </a:solidFill>
                <a:latin typeface="Arial" charset="0"/>
              </a:rPr>
              <a:t>ESD-IS213</a:t>
            </a:r>
          </a:p>
        </p:txBody>
      </p:sp>
      <p:sp>
        <p:nvSpPr>
          <p:cNvPr id="1032" name="Rectangle 30"/>
          <p:cNvSpPr>
            <a:spLocks noGrp="1" noChangeArrowheads="1"/>
          </p:cNvSpPr>
          <p:nvPr>
            <p:ph type="title"/>
          </p:nvPr>
        </p:nvSpPr>
        <p:spPr bwMode="auto">
          <a:xfrm>
            <a:off x="281518" y="192088"/>
            <a:ext cx="1162896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en-US"/>
              <a:t>Click to edit Master title style</a:t>
            </a:r>
          </a:p>
        </p:txBody>
      </p:sp>
      <p:pic>
        <p:nvPicPr>
          <p:cNvPr id="9" name="Picture 8">
            <a:extLst>
              <a:ext uri="{FF2B5EF4-FFF2-40B4-BE49-F238E27FC236}">
                <a16:creationId xmlns:a16="http://schemas.microsoft.com/office/drawing/2014/main" id="{CAC530BE-9762-4F4E-A470-5738EE768BDB}"/>
              </a:ext>
            </a:extLst>
          </p:cNvPr>
          <p:cNvPicPr>
            <a:picLocks noChangeAspect="1"/>
          </p:cNvPicPr>
          <p:nvPr userDrawn="1"/>
        </p:nvPicPr>
        <p:blipFill rotWithShape="1">
          <a:blip r:embed="rId14"/>
          <a:srcRect l="8656" t="18045" r="80741" b="18222"/>
          <a:stretch/>
        </p:blipFill>
        <p:spPr>
          <a:xfrm>
            <a:off x="40024" y="6400357"/>
            <a:ext cx="695267" cy="235090"/>
          </a:xfrm>
          <a:prstGeom prst="rect">
            <a:avLst/>
          </a:prstGeom>
        </p:spPr>
      </p:pic>
      <p:sp>
        <p:nvSpPr>
          <p:cNvPr id="12" name="Rectangle 28">
            <a:extLst>
              <a:ext uri="{FF2B5EF4-FFF2-40B4-BE49-F238E27FC236}">
                <a16:creationId xmlns:a16="http://schemas.microsoft.com/office/drawing/2014/main" id="{1C24B8F4-FE18-4963-BF76-79BBB6EC628A}"/>
              </a:ext>
            </a:extLst>
          </p:cNvPr>
          <p:cNvSpPr txBox="1">
            <a:spLocks noChangeArrowheads="1"/>
          </p:cNvSpPr>
          <p:nvPr userDrawn="1"/>
        </p:nvSpPr>
        <p:spPr bwMode="auto">
          <a:xfrm>
            <a:off x="11839575" y="6640513"/>
            <a:ext cx="35242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800" b="1" kern="1200">
                <a:solidFill>
                  <a:schemeClr val="tx1"/>
                </a:solidFill>
                <a:latin typeface="Arial" pitchFamily="34" charset="0"/>
                <a:ea typeface="+mn-ea"/>
                <a:cs typeface="+mn-cs"/>
              </a:defRPr>
            </a:lvl1pPr>
            <a:lvl2pPr marL="457200" algn="l" rtl="0" fontAlgn="base">
              <a:spcBef>
                <a:spcPct val="0"/>
              </a:spcBef>
              <a:spcAft>
                <a:spcPct val="0"/>
              </a:spcAft>
              <a:defRPr sz="2800" b="1" kern="1200">
                <a:solidFill>
                  <a:srgbClr val="C69200"/>
                </a:solidFill>
                <a:latin typeface="Tahoma" pitchFamily="34" charset="0"/>
                <a:ea typeface="+mn-ea"/>
                <a:cs typeface="+mn-cs"/>
              </a:defRPr>
            </a:lvl2pPr>
            <a:lvl3pPr marL="914400" algn="l" rtl="0" fontAlgn="base">
              <a:spcBef>
                <a:spcPct val="0"/>
              </a:spcBef>
              <a:spcAft>
                <a:spcPct val="0"/>
              </a:spcAft>
              <a:defRPr sz="2800" b="1" kern="1200">
                <a:solidFill>
                  <a:srgbClr val="C69200"/>
                </a:solidFill>
                <a:latin typeface="Tahoma" pitchFamily="34" charset="0"/>
                <a:ea typeface="+mn-ea"/>
                <a:cs typeface="+mn-cs"/>
              </a:defRPr>
            </a:lvl3pPr>
            <a:lvl4pPr marL="1371600" algn="l" rtl="0" fontAlgn="base">
              <a:spcBef>
                <a:spcPct val="0"/>
              </a:spcBef>
              <a:spcAft>
                <a:spcPct val="0"/>
              </a:spcAft>
              <a:defRPr sz="2800" b="1" kern="1200">
                <a:solidFill>
                  <a:srgbClr val="C69200"/>
                </a:solidFill>
                <a:latin typeface="Tahoma" pitchFamily="34" charset="0"/>
                <a:ea typeface="+mn-ea"/>
                <a:cs typeface="+mn-cs"/>
              </a:defRPr>
            </a:lvl4pPr>
            <a:lvl5pPr marL="1828800" algn="l" rtl="0" fontAlgn="base">
              <a:spcBef>
                <a:spcPct val="0"/>
              </a:spcBef>
              <a:spcAft>
                <a:spcPct val="0"/>
              </a:spcAft>
              <a:defRPr sz="2800" b="1" kern="1200">
                <a:solidFill>
                  <a:srgbClr val="C69200"/>
                </a:solidFill>
                <a:latin typeface="Tahoma" pitchFamily="34" charset="0"/>
                <a:ea typeface="+mn-ea"/>
                <a:cs typeface="+mn-cs"/>
              </a:defRPr>
            </a:lvl5pPr>
            <a:lvl6pPr marL="2286000" algn="l" defTabSz="914400" rtl="0" eaLnBrk="1" latinLnBrk="0" hangingPunct="1">
              <a:defRPr sz="2800" b="1" kern="1200">
                <a:solidFill>
                  <a:srgbClr val="C69200"/>
                </a:solidFill>
                <a:latin typeface="Tahoma" pitchFamily="34" charset="0"/>
                <a:ea typeface="+mn-ea"/>
                <a:cs typeface="+mn-cs"/>
              </a:defRPr>
            </a:lvl6pPr>
            <a:lvl7pPr marL="2743200" algn="l" defTabSz="914400" rtl="0" eaLnBrk="1" latinLnBrk="0" hangingPunct="1">
              <a:defRPr sz="2800" b="1" kern="1200">
                <a:solidFill>
                  <a:srgbClr val="C69200"/>
                </a:solidFill>
                <a:latin typeface="Tahoma" pitchFamily="34" charset="0"/>
                <a:ea typeface="+mn-ea"/>
                <a:cs typeface="+mn-cs"/>
              </a:defRPr>
            </a:lvl7pPr>
            <a:lvl8pPr marL="3200400" algn="l" defTabSz="914400" rtl="0" eaLnBrk="1" latinLnBrk="0" hangingPunct="1">
              <a:defRPr sz="2800" b="1" kern="1200">
                <a:solidFill>
                  <a:srgbClr val="C69200"/>
                </a:solidFill>
                <a:latin typeface="Tahoma" pitchFamily="34" charset="0"/>
                <a:ea typeface="+mn-ea"/>
                <a:cs typeface="+mn-cs"/>
              </a:defRPr>
            </a:lvl8pPr>
            <a:lvl9pPr marL="3657600" algn="l" defTabSz="914400" rtl="0" eaLnBrk="1" latinLnBrk="0" hangingPunct="1">
              <a:defRPr sz="2800" b="1" kern="1200">
                <a:solidFill>
                  <a:srgbClr val="C69200"/>
                </a:solidFill>
                <a:latin typeface="Tahoma" pitchFamily="34" charset="0"/>
                <a:ea typeface="+mn-ea"/>
                <a:cs typeface="+mn-cs"/>
              </a:defRPr>
            </a:lvl9pPr>
          </a:lstStyle>
          <a:p>
            <a:pPr>
              <a:defRPr/>
            </a:pPr>
            <a:fld id="{BA145738-DF08-43CA-B7B7-87C675E14DAB}" type="slidenum">
              <a:rPr lang="en-US" altLang="zh-CN" smtClean="0"/>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12"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hf sldNum="0" hdr="0" ftr="0" dt="0"/>
  <p:txStyles>
    <p:titleStyle>
      <a:lvl1pPr algn="l" rtl="0" eaLnBrk="0" fontAlgn="base" hangingPunct="0">
        <a:spcBef>
          <a:spcPct val="0"/>
        </a:spcBef>
        <a:spcAft>
          <a:spcPct val="0"/>
        </a:spcAft>
        <a:defRPr sz="2800" b="1">
          <a:solidFill>
            <a:srgbClr val="C69200"/>
          </a:solidFill>
          <a:latin typeface="+mj-lt"/>
          <a:ea typeface="+mj-ea"/>
          <a:cs typeface="+mj-cs"/>
        </a:defRPr>
      </a:lvl1pPr>
      <a:lvl2pPr algn="l" rtl="0" eaLnBrk="0" fontAlgn="base" hangingPunct="0">
        <a:spcBef>
          <a:spcPct val="0"/>
        </a:spcBef>
        <a:spcAft>
          <a:spcPct val="0"/>
        </a:spcAft>
        <a:defRPr sz="2800" b="1">
          <a:solidFill>
            <a:srgbClr val="C69200"/>
          </a:solidFill>
          <a:latin typeface="Tahoma" pitchFamily="34" charset="0"/>
        </a:defRPr>
      </a:lvl2pPr>
      <a:lvl3pPr algn="l" rtl="0" eaLnBrk="0" fontAlgn="base" hangingPunct="0">
        <a:spcBef>
          <a:spcPct val="0"/>
        </a:spcBef>
        <a:spcAft>
          <a:spcPct val="0"/>
        </a:spcAft>
        <a:defRPr sz="2800" b="1">
          <a:solidFill>
            <a:srgbClr val="C69200"/>
          </a:solidFill>
          <a:latin typeface="Tahoma" pitchFamily="34" charset="0"/>
        </a:defRPr>
      </a:lvl3pPr>
      <a:lvl4pPr algn="l" rtl="0" eaLnBrk="0" fontAlgn="base" hangingPunct="0">
        <a:spcBef>
          <a:spcPct val="0"/>
        </a:spcBef>
        <a:spcAft>
          <a:spcPct val="0"/>
        </a:spcAft>
        <a:defRPr sz="2800" b="1">
          <a:solidFill>
            <a:srgbClr val="C69200"/>
          </a:solidFill>
          <a:latin typeface="Tahoma" pitchFamily="34" charset="0"/>
        </a:defRPr>
      </a:lvl4pPr>
      <a:lvl5pPr algn="l" rtl="0" eaLnBrk="0" fontAlgn="base" hangingPunct="0">
        <a:spcBef>
          <a:spcPct val="0"/>
        </a:spcBef>
        <a:spcAft>
          <a:spcPct val="0"/>
        </a:spcAft>
        <a:defRPr sz="2800" b="1">
          <a:solidFill>
            <a:srgbClr val="C69200"/>
          </a:solidFill>
          <a:latin typeface="Tahoma" pitchFamily="34" charset="0"/>
        </a:defRPr>
      </a:lvl5pPr>
      <a:lvl6pPr marL="457200" algn="l" rtl="0" fontAlgn="base">
        <a:spcBef>
          <a:spcPct val="0"/>
        </a:spcBef>
        <a:spcAft>
          <a:spcPct val="0"/>
        </a:spcAft>
        <a:defRPr sz="2800" b="1">
          <a:solidFill>
            <a:srgbClr val="C69200"/>
          </a:solidFill>
          <a:latin typeface="Tahoma" pitchFamily="34" charset="0"/>
        </a:defRPr>
      </a:lvl6pPr>
      <a:lvl7pPr marL="914400" algn="l" rtl="0" fontAlgn="base">
        <a:spcBef>
          <a:spcPct val="0"/>
        </a:spcBef>
        <a:spcAft>
          <a:spcPct val="0"/>
        </a:spcAft>
        <a:defRPr sz="2800" b="1">
          <a:solidFill>
            <a:srgbClr val="C69200"/>
          </a:solidFill>
          <a:latin typeface="Tahoma" pitchFamily="34" charset="0"/>
        </a:defRPr>
      </a:lvl7pPr>
      <a:lvl8pPr marL="1371600" algn="l" rtl="0" fontAlgn="base">
        <a:spcBef>
          <a:spcPct val="0"/>
        </a:spcBef>
        <a:spcAft>
          <a:spcPct val="0"/>
        </a:spcAft>
        <a:defRPr sz="2800" b="1">
          <a:solidFill>
            <a:srgbClr val="C69200"/>
          </a:solidFill>
          <a:latin typeface="Tahoma" pitchFamily="34" charset="0"/>
        </a:defRPr>
      </a:lvl8pPr>
      <a:lvl9pPr marL="1828800" algn="l" rtl="0" fontAlgn="base">
        <a:spcBef>
          <a:spcPct val="0"/>
        </a:spcBef>
        <a:spcAft>
          <a:spcPct val="0"/>
        </a:spcAft>
        <a:defRPr sz="2800" b="1">
          <a:solidFill>
            <a:srgbClr val="C69200"/>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C00FF"/>
        </a:buClr>
        <a:buSzPct val="40000"/>
        <a:buFont typeface="Wingdings" pitchFamily="2" charset="2"/>
        <a:buChar char="n"/>
        <a:defRPr sz="2600">
          <a:solidFill>
            <a:schemeClr val="tx1"/>
          </a:solidFill>
          <a:latin typeface="+mn-lt"/>
        </a:defRPr>
      </a:lvl2pPr>
      <a:lvl3pPr marL="1143000" indent="-228600" algn="l" rtl="0" eaLnBrk="0" fontAlgn="base" hangingPunct="0">
        <a:spcBef>
          <a:spcPct val="20000"/>
        </a:spcBef>
        <a:spcAft>
          <a:spcPct val="0"/>
        </a:spcAft>
        <a:buClr>
          <a:schemeClr val="folHlink"/>
        </a:buClr>
        <a:buSzPct val="30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12.jpeg"/><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ctrTitle"/>
          </p:nvPr>
        </p:nvSpPr>
        <p:spPr>
          <a:xfrm>
            <a:off x="1665289" y="2749084"/>
            <a:ext cx="8510587" cy="523220"/>
          </a:xfrm>
        </p:spPr>
        <p:txBody>
          <a:bodyPr/>
          <a:lstStyle/>
          <a:p>
            <a:pPr eaLnBrk="1" hangingPunct="1"/>
            <a:r>
              <a:rPr lang="en-US"/>
              <a:t>Layers of a Service-Oriented Architecture</a:t>
            </a:r>
            <a:endParaRPr lang="en-GB"/>
          </a:p>
        </p:txBody>
      </p:sp>
      <p:sp>
        <p:nvSpPr>
          <p:cNvPr id="3075" name="Rectangle 5"/>
          <p:cNvSpPr>
            <a:spLocks noGrp="1" noChangeArrowheads="1"/>
          </p:cNvSpPr>
          <p:nvPr>
            <p:ph type="subTitle" idx="1"/>
          </p:nvPr>
        </p:nvSpPr>
        <p:spPr/>
        <p:txBody>
          <a:bodyPr/>
          <a:lstStyle/>
          <a:p>
            <a:pPr eaLnBrk="1" hangingPunct="1"/>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GB" altLang="en-US" dirty="0"/>
              <a:t>Exercise</a:t>
            </a:r>
          </a:p>
        </p:txBody>
      </p:sp>
      <p:sp>
        <p:nvSpPr>
          <p:cNvPr id="10244" name="Rectangle 3"/>
          <p:cNvSpPr>
            <a:spLocks noGrp="1" noChangeArrowheads="1"/>
          </p:cNvSpPr>
          <p:nvPr>
            <p:ph type="body" idx="1"/>
          </p:nvPr>
        </p:nvSpPr>
        <p:spPr>
          <a:xfrm>
            <a:off x="381000" y="773111"/>
            <a:ext cx="5581993" cy="1679401"/>
          </a:xfrm>
        </p:spPr>
        <p:txBody>
          <a:bodyPr>
            <a:noAutofit/>
          </a:bodyPr>
          <a:lstStyle/>
          <a:p>
            <a:pPr eaLnBrk="1" hangingPunct="1">
              <a:lnSpc>
                <a:spcPct val="80000"/>
              </a:lnSpc>
            </a:pPr>
            <a:r>
              <a:rPr lang="en-GB" altLang="en-US" sz="1800" dirty="0"/>
              <a:t>Suppose a retail organization has three composite microservices (orange) that consist of a sequence of activities (white) in each row. The activities may be implemented via some atomic or wrapper services (not necessarily microservices) that expose some functionalities from the IT systems (yellow). The systems may be monolithic. </a:t>
            </a:r>
          </a:p>
        </p:txBody>
      </p:sp>
      <p:sp>
        <p:nvSpPr>
          <p:cNvPr id="10274" name="AutoShape 10"/>
          <p:cNvSpPr>
            <a:spLocks noChangeArrowheads="1"/>
          </p:cNvSpPr>
          <p:nvPr/>
        </p:nvSpPr>
        <p:spPr bwMode="auto">
          <a:xfrm>
            <a:off x="1808017" y="4959337"/>
            <a:ext cx="914400" cy="611040"/>
          </a:xfrm>
          <a:prstGeom prst="flowChartAlternateProcess">
            <a:avLst/>
          </a:prstGeom>
          <a:solidFill>
            <a:srgbClr val="FF9900"/>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a:solidFill>
                  <a:srgbClr val="000000"/>
                </a:solidFill>
              </a:rPr>
              <a:t>Inquire </a:t>
            </a:r>
          </a:p>
          <a:p>
            <a:pPr algn="ctr" eaLnBrk="1" hangingPunct="1">
              <a:spcBef>
                <a:spcPct val="0"/>
              </a:spcBef>
              <a:buClrTx/>
              <a:buSzTx/>
              <a:buFontTx/>
              <a:buNone/>
            </a:pPr>
            <a:r>
              <a:rPr lang="en-GB" altLang="en-US" sz="1400">
                <a:solidFill>
                  <a:srgbClr val="000000"/>
                </a:solidFill>
              </a:rPr>
              <a:t>Order</a:t>
            </a:r>
          </a:p>
        </p:txBody>
      </p:sp>
      <p:sp>
        <p:nvSpPr>
          <p:cNvPr id="10275" name="AutoShape 11"/>
          <p:cNvSpPr>
            <a:spLocks noChangeArrowheads="1"/>
          </p:cNvSpPr>
          <p:nvPr/>
        </p:nvSpPr>
        <p:spPr bwMode="auto">
          <a:xfrm>
            <a:off x="3027217" y="4961072"/>
            <a:ext cx="914400" cy="611040"/>
          </a:xfrm>
          <a:prstGeom prst="flowChartAlternateProcess">
            <a:avLst/>
          </a:prstGeom>
          <a:solidFill>
            <a:schemeClr val="bg1"/>
          </a:solidFill>
          <a:ln w="9525" algn="ctr">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dirty="0">
                <a:solidFill>
                  <a:srgbClr val="000000"/>
                </a:solidFill>
              </a:rPr>
              <a:t>Get</a:t>
            </a:r>
          </a:p>
          <a:p>
            <a:pPr algn="ctr" eaLnBrk="1" hangingPunct="1">
              <a:spcBef>
                <a:spcPct val="0"/>
              </a:spcBef>
              <a:buClrTx/>
              <a:buSzTx/>
              <a:buFontTx/>
              <a:buNone/>
            </a:pPr>
            <a:r>
              <a:rPr lang="en-GB" altLang="en-US" sz="1400" dirty="0">
                <a:solidFill>
                  <a:srgbClr val="000000"/>
                </a:solidFill>
              </a:rPr>
              <a:t>Cust</a:t>
            </a:r>
          </a:p>
          <a:p>
            <a:pPr algn="ctr" eaLnBrk="1" hangingPunct="1">
              <a:spcBef>
                <a:spcPct val="0"/>
              </a:spcBef>
              <a:buClrTx/>
              <a:buSzTx/>
              <a:buFontTx/>
              <a:buNone/>
            </a:pPr>
            <a:r>
              <a:rPr lang="en-GB" altLang="en-US" sz="1400" dirty="0">
                <a:solidFill>
                  <a:srgbClr val="000000"/>
                </a:solidFill>
              </a:rPr>
              <a:t>Account</a:t>
            </a:r>
          </a:p>
        </p:txBody>
      </p:sp>
      <p:sp>
        <p:nvSpPr>
          <p:cNvPr id="10276" name="AutoShape 12"/>
          <p:cNvSpPr>
            <a:spLocks noChangeArrowheads="1"/>
          </p:cNvSpPr>
          <p:nvPr/>
        </p:nvSpPr>
        <p:spPr bwMode="auto">
          <a:xfrm>
            <a:off x="4012274" y="4961072"/>
            <a:ext cx="914400" cy="611040"/>
          </a:xfrm>
          <a:prstGeom prst="flowChartAlternateProcess">
            <a:avLst/>
          </a:prstGeom>
          <a:solidFill>
            <a:schemeClr val="bg1"/>
          </a:solidFill>
          <a:ln w="9525" algn="ctr">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dirty="0">
                <a:solidFill>
                  <a:srgbClr val="000000"/>
                </a:solidFill>
              </a:rPr>
              <a:t>Get</a:t>
            </a:r>
          </a:p>
          <a:p>
            <a:pPr algn="ctr" eaLnBrk="1" hangingPunct="1">
              <a:spcBef>
                <a:spcPct val="0"/>
              </a:spcBef>
              <a:buClrTx/>
              <a:buSzTx/>
              <a:buFontTx/>
              <a:buNone/>
            </a:pPr>
            <a:r>
              <a:rPr lang="en-GB" altLang="en-US" sz="1400" dirty="0">
                <a:solidFill>
                  <a:srgbClr val="000000"/>
                </a:solidFill>
              </a:rPr>
              <a:t>Orders</a:t>
            </a:r>
          </a:p>
        </p:txBody>
      </p:sp>
      <p:sp>
        <p:nvSpPr>
          <p:cNvPr id="10246" name="Rectangle 38"/>
          <p:cNvSpPr>
            <a:spLocks noChangeArrowheads="1"/>
          </p:cNvSpPr>
          <p:nvPr/>
        </p:nvSpPr>
        <p:spPr bwMode="auto">
          <a:xfrm>
            <a:off x="1592117" y="2597857"/>
            <a:ext cx="8791866" cy="1066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GB" altLang="en-US">
              <a:solidFill>
                <a:srgbClr val="C69200"/>
              </a:solidFill>
            </a:endParaRPr>
          </a:p>
        </p:txBody>
      </p:sp>
      <p:sp>
        <p:nvSpPr>
          <p:cNvPr id="10247" name="Line 40"/>
          <p:cNvSpPr>
            <a:spLocks noChangeShapeType="1"/>
          </p:cNvSpPr>
          <p:nvPr/>
        </p:nvSpPr>
        <p:spPr bwMode="auto">
          <a:xfrm>
            <a:off x="2925617" y="2597857"/>
            <a:ext cx="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SG"/>
          </a:p>
        </p:txBody>
      </p:sp>
      <p:sp>
        <p:nvSpPr>
          <p:cNvPr id="10248" name="Rectangle 44"/>
          <p:cNvSpPr>
            <a:spLocks noChangeArrowheads="1"/>
          </p:cNvSpPr>
          <p:nvPr/>
        </p:nvSpPr>
        <p:spPr bwMode="auto">
          <a:xfrm>
            <a:off x="1592116" y="3664657"/>
            <a:ext cx="8779167" cy="1066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GB" altLang="en-US">
              <a:solidFill>
                <a:srgbClr val="C69200"/>
              </a:solidFill>
            </a:endParaRPr>
          </a:p>
        </p:txBody>
      </p:sp>
      <p:sp>
        <p:nvSpPr>
          <p:cNvPr id="10249" name="Line 45"/>
          <p:cNvSpPr>
            <a:spLocks noChangeShapeType="1"/>
          </p:cNvSpPr>
          <p:nvPr/>
        </p:nvSpPr>
        <p:spPr bwMode="auto">
          <a:xfrm>
            <a:off x="2925617" y="3664657"/>
            <a:ext cx="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SG"/>
          </a:p>
        </p:txBody>
      </p:sp>
      <p:sp>
        <p:nvSpPr>
          <p:cNvPr id="10271" name="AutoShape 50"/>
          <p:cNvSpPr>
            <a:spLocks noChangeArrowheads="1"/>
          </p:cNvSpPr>
          <p:nvPr/>
        </p:nvSpPr>
        <p:spPr bwMode="auto">
          <a:xfrm>
            <a:off x="1808017" y="2848682"/>
            <a:ext cx="914400" cy="609600"/>
          </a:xfrm>
          <a:prstGeom prst="flowChartAlternateProcess">
            <a:avLst/>
          </a:prstGeom>
          <a:solidFill>
            <a:srgbClr val="FF9900"/>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a:solidFill>
                  <a:srgbClr val="000000"/>
                </a:solidFill>
              </a:rPr>
              <a:t>Inquiry </a:t>
            </a:r>
          </a:p>
          <a:p>
            <a:pPr algn="ctr" eaLnBrk="1" hangingPunct="1">
              <a:spcBef>
                <a:spcPct val="0"/>
              </a:spcBef>
              <a:buClrTx/>
              <a:buSzTx/>
              <a:buFontTx/>
              <a:buNone/>
            </a:pPr>
            <a:r>
              <a:rPr lang="en-GB" altLang="en-US" sz="1400">
                <a:solidFill>
                  <a:srgbClr val="000000"/>
                </a:solidFill>
              </a:rPr>
              <a:t>Balance</a:t>
            </a:r>
          </a:p>
        </p:txBody>
      </p:sp>
      <p:sp>
        <p:nvSpPr>
          <p:cNvPr id="10272" name="AutoShape 51"/>
          <p:cNvSpPr>
            <a:spLocks noChangeArrowheads="1"/>
          </p:cNvSpPr>
          <p:nvPr/>
        </p:nvSpPr>
        <p:spPr bwMode="auto">
          <a:xfrm>
            <a:off x="3027217" y="2848682"/>
            <a:ext cx="914400" cy="609600"/>
          </a:xfrm>
          <a:prstGeom prst="flowChartAlternateProcess">
            <a:avLst/>
          </a:prstGeom>
          <a:solidFill>
            <a:schemeClr val="bg1"/>
          </a:solidFill>
          <a:ln w="9525" algn="ctr">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dirty="0">
                <a:solidFill>
                  <a:srgbClr val="000000"/>
                </a:solidFill>
              </a:rPr>
              <a:t>Get</a:t>
            </a:r>
          </a:p>
          <a:p>
            <a:pPr algn="ctr" eaLnBrk="1" hangingPunct="1">
              <a:spcBef>
                <a:spcPct val="0"/>
              </a:spcBef>
              <a:buClrTx/>
              <a:buSzTx/>
              <a:buFontTx/>
              <a:buNone/>
            </a:pPr>
            <a:r>
              <a:rPr lang="en-GB" altLang="en-US" sz="1400" dirty="0">
                <a:solidFill>
                  <a:srgbClr val="000000"/>
                </a:solidFill>
              </a:rPr>
              <a:t>Cust</a:t>
            </a:r>
          </a:p>
          <a:p>
            <a:pPr algn="ctr" eaLnBrk="1" hangingPunct="1">
              <a:spcBef>
                <a:spcPct val="0"/>
              </a:spcBef>
              <a:buClrTx/>
              <a:buSzTx/>
              <a:buFontTx/>
              <a:buNone/>
            </a:pPr>
            <a:r>
              <a:rPr lang="en-GB" altLang="en-US" sz="1400" dirty="0">
                <a:solidFill>
                  <a:srgbClr val="000000"/>
                </a:solidFill>
              </a:rPr>
              <a:t>Account</a:t>
            </a:r>
          </a:p>
        </p:txBody>
      </p:sp>
      <p:sp>
        <p:nvSpPr>
          <p:cNvPr id="10273" name="AutoShape 52"/>
          <p:cNvSpPr>
            <a:spLocks noChangeArrowheads="1"/>
          </p:cNvSpPr>
          <p:nvPr/>
        </p:nvSpPr>
        <p:spPr bwMode="auto">
          <a:xfrm>
            <a:off x="4017817" y="2848682"/>
            <a:ext cx="914400" cy="609600"/>
          </a:xfrm>
          <a:prstGeom prst="flowChartAlternateProcess">
            <a:avLst/>
          </a:prstGeom>
          <a:solidFill>
            <a:schemeClr val="bg1"/>
          </a:solidFill>
          <a:ln w="9525" algn="ctr">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dirty="0">
                <a:solidFill>
                  <a:srgbClr val="000000"/>
                </a:solidFill>
              </a:rPr>
              <a:t>Get</a:t>
            </a:r>
          </a:p>
          <a:p>
            <a:pPr algn="ctr" eaLnBrk="1" hangingPunct="1">
              <a:spcBef>
                <a:spcPct val="0"/>
              </a:spcBef>
              <a:buClrTx/>
              <a:buSzTx/>
              <a:buFontTx/>
              <a:buNone/>
            </a:pPr>
            <a:r>
              <a:rPr lang="en-GB" altLang="en-US" sz="1400" dirty="0">
                <a:solidFill>
                  <a:srgbClr val="000000"/>
                </a:solidFill>
              </a:rPr>
              <a:t>Account</a:t>
            </a:r>
          </a:p>
          <a:p>
            <a:pPr algn="ctr" eaLnBrk="1" hangingPunct="1">
              <a:spcBef>
                <a:spcPct val="0"/>
              </a:spcBef>
              <a:buClrTx/>
              <a:buSzTx/>
              <a:buFontTx/>
              <a:buNone/>
            </a:pPr>
            <a:r>
              <a:rPr lang="en-GB" altLang="en-US" sz="1400" dirty="0">
                <a:solidFill>
                  <a:srgbClr val="000000"/>
                </a:solidFill>
              </a:rPr>
              <a:t>Balance</a:t>
            </a:r>
          </a:p>
        </p:txBody>
      </p:sp>
      <p:sp>
        <p:nvSpPr>
          <p:cNvPr id="10251" name="Rectangle 53"/>
          <p:cNvSpPr>
            <a:spLocks noChangeArrowheads="1"/>
          </p:cNvSpPr>
          <p:nvPr/>
        </p:nvSpPr>
        <p:spPr bwMode="auto">
          <a:xfrm>
            <a:off x="1592116" y="4731457"/>
            <a:ext cx="8779165" cy="1066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GB" altLang="en-US">
              <a:solidFill>
                <a:srgbClr val="C69200"/>
              </a:solidFill>
            </a:endParaRPr>
          </a:p>
        </p:txBody>
      </p:sp>
      <p:sp>
        <p:nvSpPr>
          <p:cNvPr id="10252" name="Line 54"/>
          <p:cNvSpPr>
            <a:spLocks noChangeShapeType="1"/>
          </p:cNvSpPr>
          <p:nvPr/>
        </p:nvSpPr>
        <p:spPr bwMode="auto">
          <a:xfrm>
            <a:off x="2925617" y="4731457"/>
            <a:ext cx="0" cy="1066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lstStyle/>
          <a:p>
            <a:endParaRPr lang="en-SG"/>
          </a:p>
        </p:txBody>
      </p:sp>
      <p:sp>
        <p:nvSpPr>
          <p:cNvPr id="10263" name="tower"/>
          <p:cNvSpPr>
            <a:spLocks noEditPoints="1" noChangeArrowheads="1"/>
          </p:cNvSpPr>
          <p:nvPr/>
        </p:nvSpPr>
        <p:spPr bwMode="auto">
          <a:xfrm>
            <a:off x="2617642" y="5943601"/>
            <a:ext cx="300037" cy="600075"/>
          </a:xfrm>
          <a:custGeom>
            <a:avLst/>
            <a:gdLst>
              <a:gd name="T0" fmla="*/ 0 w 21600"/>
              <a:gd name="T1" fmla="*/ 2147483646 h 21600"/>
              <a:gd name="T2" fmla="*/ 2147483646 w 21600"/>
              <a:gd name="T3" fmla="*/ 0 h 21600"/>
              <a:gd name="T4" fmla="*/ 2147483646 w 21600"/>
              <a:gd name="T5" fmla="*/ 0 h 21600"/>
              <a:gd name="T6" fmla="*/ 2147483646 w 21600"/>
              <a:gd name="T7" fmla="*/ 0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w 21600"/>
              <a:gd name="T17" fmla="*/ 2147483646 h 21600"/>
              <a:gd name="T18" fmla="*/ 0 w 21600"/>
              <a:gd name="T19" fmla="*/ 214748364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SG"/>
          </a:p>
        </p:txBody>
      </p:sp>
      <p:sp>
        <p:nvSpPr>
          <p:cNvPr id="10264" name="Rectangle 28"/>
          <p:cNvSpPr>
            <a:spLocks noChangeArrowheads="1"/>
          </p:cNvSpPr>
          <p:nvPr/>
        </p:nvSpPr>
        <p:spPr bwMode="auto">
          <a:xfrm>
            <a:off x="1592117" y="5981700"/>
            <a:ext cx="1079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dirty="0">
                <a:solidFill>
                  <a:srgbClr val="000000"/>
                </a:solidFill>
              </a:rPr>
              <a:t>Inventory</a:t>
            </a:r>
          </a:p>
          <a:p>
            <a:pPr algn="ctr" eaLnBrk="1" hangingPunct="1">
              <a:spcBef>
                <a:spcPct val="0"/>
              </a:spcBef>
              <a:buClrTx/>
              <a:buSzTx/>
              <a:buFontTx/>
              <a:buNone/>
            </a:pPr>
            <a:r>
              <a:rPr lang="en-GB" altLang="en-US" sz="1400" dirty="0">
                <a:solidFill>
                  <a:srgbClr val="000000"/>
                </a:solidFill>
              </a:rPr>
              <a:t>System</a:t>
            </a:r>
          </a:p>
        </p:txBody>
      </p:sp>
      <p:sp>
        <p:nvSpPr>
          <p:cNvPr id="10265" name="tower"/>
          <p:cNvSpPr>
            <a:spLocks noEditPoints="1" noChangeArrowheads="1"/>
          </p:cNvSpPr>
          <p:nvPr/>
        </p:nvSpPr>
        <p:spPr bwMode="auto">
          <a:xfrm>
            <a:off x="4902175" y="5943601"/>
            <a:ext cx="300037" cy="600075"/>
          </a:xfrm>
          <a:custGeom>
            <a:avLst/>
            <a:gdLst>
              <a:gd name="T0" fmla="*/ 0 w 21600"/>
              <a:gd name="T1" fmla="*/ 2147483646 h 21600"/>
              <a:gd name="T2" fmla="*/ 2147483646 w 21600"/>
              <a:gd name="T3" fmla="*/ 0 h 21600"/>
              <a:gd name="T4" fmla="*/ 2147483646 w 21600"/>
              <a:gd name="T5" fmla="*/ 0 h 21600"/>
              <a:gd name="T6" fmla="*/ 2147483646 w 21600"/>
              <a:gd name="T7" fmla="*/ 0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w 21600"/>
              <a:gd name="T17" fmla="*/ 2147483646 h 21600"/>
              <a:gd name="T18" fmla="*/ 0 w 21600"/>
              <a:gd name="T19" fmla="*/ 214748364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SG"/>
          </a:p>
        </p:txBody>
      </p:sp>
      <p:sp>
        <p:nvSpPr>
          <p:cNvPr id="10266" name="Rectangle 30"/>
          <p:cNvSpPr>
            <a:spLocks noChangeArrowheads="1"/>
          </p:cNvSpPr>
          <p:nvPr/>
        </p:nvSpPr>
        <p:spPr bwMode="auto">
          <a:xfrm>
            <a:off x="3677770" y="5991580"/>
            <a:ext cx="12715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dirty="0">
                <a:solidFill>
                  <a:srgbClr val="000000"/>
                </a:solidFill>
              </a:rPr>
              <a:t>Order </a:t>
            </a:r>
            <a:r>
              <a:rPr lang="en-GB" altLang="en-US" sz="1400" dirty="0" err="1">
                <a:solidFill>
                  <a:srgbClr val="000000"/>
                </a:solidFill>
              </a:rPr>
              <a:t>Mgmt</a:t>
            </a:r>
            <a:endParaRPr lang="en-GB" altLang="en-US" sz="1400" dirty="0">
              <a:solidFill>
                <a:srgbClr val="000000"/>
              </a:solidFill>
            </a:endParaRPr>
          </a:p>
          <a:p>
            <a:pPr algn="ctr" eaLnBrk="1" hangingPunct="1">
              <a:spcBef>
                <a:spcPct val="0"/>
              </a:spcBef>
              <a:buClrTx/>
              <a:buSzTx/>
              <a:buFontTx/>
              <a:buNone/>
            </a:pPr>
            <a:r>
              <a:rPr lang="en-GB" altLang="en-US" sz="1400" dirty="0">
                <a:solidFill>
                  <a:srgbClr val="000000"/>
                </a:solidFill>
              </a:rPr>
              <a:t>System</a:t>
            </a:r>
          </a:p>
        </p:txBody>
      </p:sp>
      <p:sp>
        <p:nvSpPr>
          <p:cNvPr id="10267" name="tower"/>
          <p:cNvSpPr>
            <a:spLocks noEditPoints="1" noChangeArrowheads="1"/>
          </p:cNvSpPr>
          <p:nvPr/>
        </p:nvSpPr>
        <p:spPr bwMode="auto">
          <a:xfrm>
            <a:off x="7036689" y="5943601"/>
            <a:ext cx="300038" cy="600075"/>
          </a:xfrm>
          <a:custGeom>
            <a:avLst/>
            <a:gdLst>
              <a:gd name="T0" fmla="*/ 0 w 21600"/>
              <a:gd name="T1" fmla="*/ 2147483646 h 21600"/>
              <a:gd name="T2" fmla="*/ 2147483646 w 21600"/>
              <a:gd name="T3" fmla="*/ 0 h 21600"/>
              <a:gd name="T4" fmla="*/ 2147483646 w 21600"/>
              <a:gd name="T5" fmla="*/ 0 h 21600"/>
              <a:gd name="T6" fmla="*/ 2147483646 w 21600"/>
              <a:gd name="T7" fmla="*/ 0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w 21600"/>
              <a:gd name="T17" fmla="*/ 2147483646 h 21600"/>
              <a:gd name="T18" fmla="*/ 0 w 21600"/>
              <a:gd name="T19" fmla="*/ 214748364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SG"/>
          </a:p>
        </p:txBody>
      </p:sp>
      <p:sp>
        <p:nvSpPr>
          <p:cNvPr id="10268" name="Rectangle 32"/>
          <p:cNvSpPr>
            <a:spLocks noChangeArrowheads="1"/>
          </p:cNvSpPr>
          <p:nvPr/>
        </p:nvSpPr>
        <p:spPr bwMode="auto">
          <a:xfrm>
            <a:off x="6215099" y="5991226"/>
            <a:ext cx="871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dirty="0">
                <a:solidFill>
                  <a:srgbClr val="000000"/>
                </a:solidFill>
              </a:rPr>
              <a:t>CRM</a:t>
            </a:r>
          </a:p>
          <a:p>
            <a:pPr algn="ctr" eaLnBrk="1" hangingPunct="1">
              <a:spcBef>
                <a:spcPct val="0"/>
              </a:spcBef>
              <a:buClrTx/>
              <a:buSzTx/>
              <a:buFontTx/>
              <a:buNone/>
            </a:pPr>
            <a:r>
              <a:rPr lang="en-GB" altLang="en-US" sz="1400" dirty="0">
                <a:solidFill>
                  <a:srgbClr val="000000"/>
                </a:solidFill>
              </a:rPr>
              <a:t>System</a:t>
            </a:r>
          </a:p>
        </p:txBody>
      </p:sp>
      <p:sp>
        <p:nvSpPr>
          <p:cNvPr id="10269" name="tower"/>
          <p:cNvSpPr>
            <a:spLocks noEditPoints="1" noChangeArrowheads="1"/>
          </p:cNvSpPr>
          <p:nvPr/>
        </p:nvSpPr>
        <p:spPr bwMode="auto">
          <a:xfrm>
            <a:off x="9415317" y="5943601"/>
            <a:ext cx="300037" cy="600075"/>
          </a:xfrm>
          <a:custGeom>
            <a:avLst/>
            <a:gdLst>
              <a:gd name="T0" fmla="*/ 0 w 21600"/>
              <a:gd name="T1" fmla="*/ 2147483646 h 21600"/>
              <a:gd name="T2" fmla="*/ 2147483646 w 21600"/>
              <a:gd name="T3" fmla="*/ 0 h 21600"/>
              <a:gd name="T4" fmla="*/ 2147483646 w 21600"/>
              <a:gd name="T5" fmla="*/ 0 h 21600"/>
              <a:gd name="T6" fmla="*/ 2147483646 w 21600"/>
              <a:gd name="T7" fmla="*/ 0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w 21600"/>
              <a:gd name="T17" fmla="*/ 2147483646 h 21600"/>
              <a:gd name="T18" fmla="*/ 0 w 21600"/>
              <a:gd name="T19" fmla="*/ 214748364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SG"/>
          </a:p>
        </p:txBody>
      </p:sp>
      <p:sp>
        <p:nvSpPr>
          <p:cNvPr id="10270" name="Rectangle 34"/>
          <p:cNvSpPr>
            <a:spLocks noChangeArrowheads="1"/>
          </p:cNvSpPr>
          <p:nvPr/>
        </p:nvSpPr>
        <p:spPr bwMode="auto">
          <a:xfrm>
            <a:off x="8219930" y="5991225"/>
            <a:ext cx="11953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dirty="0">
                <a:solidFill>
                  <a:srgbClr val="000000"/>
                </a:solidFill>
              </a:rPr>
              <a:t>Accounting</a:t>
            </a:r>
          </a:p>
          <a:p>
            <a:pPr algn="ctr" eaLnBrk="1" hangingPunct="1">
              <a:spcBef>
                <a:spcPct val="0"/>
              </a:spcBef>
              <a:buClrTx/>
              <a:buSzTx/>
              <a:buFontTx/>
              <a:buNone/>
            </a:pPr>
            <a:r>
              <a:rPr lang="en-GB" altLang="en-US" sz="1400" dirty="0">
                <a:solidFill>
                  <a:srgbClr val="000000"/>
                </a:solidFill>
              </a:rPr>
              <a:t>System</a:t>
            </a:r>
          </a:p>
        </p:txBody>
      </p:sp>
      <p:sp>
        <p:nvSpPr>
          <p:cNvPr id="10255" name="AutoShape 41"/>
          <p:cNvSpPr>
            <a:spLocks noChangeArrowheads="1"/>
          </p:cNvSpPr>
          <p:nvPr/>
        </p:nvSpPr>
        <p:spPr bwMode="auto">
          <a:xfrm>
            <a:off x="1820717" y="3875795"/>
            <a:ext cx="914400" cy="609743"/>
          </a:xfrm>
          <a:prstGeom prst="flowChartAlternateProcess">
            <a:avLst/>
          </a:prstGeom>
          <a:solidFill>
            <a:srgbClr val="FF9900"/>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a:solidFill>
                  <a:srgbClr val="000000"/>
                </a:solidFill>
              </a:rPr>
              <a:t>Manage</a:t>
            </a:r>
          </a:p>
          <a:p>
            <a:pPr algn="ctr" eaLnBrk="1" hangingPunct="1">
              <a:spcBef>
                <a:spcPct val="0"/>
              </a:spcBef>
              <a:buClrTx/>
              <a:buSzTx/>
              <a:buFontTx/>
              <a:buNone/>
            </a:pPr>
            <a:r>
              <a:rPr lang="en-GB" altLang="en-US" sz="1400">
                <a:solidFill>
                  <a:srgbClr val="000000"/>
                </a:solidFill>
              </a:rPr>
              <a:t>Order</a:t>
            </a:r>
          </a:p>
        </p:txBody>
      </p:sp>
      <p:sp>
        <p:nvSpPr>
          <p:cNvPr id="10256" name="AutoShape 42"/>
          <p:cNvSpPr>
            <a:spLocks noChangeArrowheads="1"/>
          </p:cNvSpPr>
          <p:nvPr/>
        </p:nvSpPr>
        <p:spPr bwMode="auto">
          <a:xfrm>
            <a:off x="2989117" y="3893115"/>
            <a:ext cx="914400" cy="609743"/>
          </a:xfrm>
          <a:prstGeom prst="flowChartAlternateProcess">
            <a:avLst/>
          </a:prstGeom>
          <a:solidFill>
            <a:schemeClr val="bg1"/>
          </a:solidFill>
          <a:ln w="9525" algn="ctr">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dirty="0">
                <a:solidFill>
                  <a:srgbClr val="000000"/>
                </a:solidFill>
              </a:rPr>
              <a:t>Get</a:t>
            </a:r>
          </a:p>
          <a:p>
            <a:pPr algn="ctr" eaLnBrk="1" hangingPunct="1">
              <a:spcBef>
                <a:spcPct val="0"/>
              </a:spcBef>
              <a:buClrTx/>
              <a:buSzTx/>
              <a:buFontTx/>
              <a:buNone/>
            </a:pPr>
            <a:r>
              <a:rPr lang="en-GB" altLang="en-US" sz="1400" dirty="0">
                <a:solidFill>
                  <a:srgbClr val="000000"/>
                </a:solidFill>
              </a:rPr>
              <a:t>Cust</a:t>
            </a:r>
          </a:p>
          <a:p>
            <a:pPr algn="ctr" eaLnBrk="1" hangingPunct="1">
              <a:spcBef>
                <a:spcPct val="0"/>
              </a:spcBef>
              <a:buClrTx/>
              <a:buSzTx/>
              <a:buFontTx/>
              <a:buNone/>
            </a:pPr>
            <a:r>
              <a:rPr lang="en-GB" altLang="en-US" sz="1400" dirty="0">
                <a:solidFill>
                  <a:srgbClr val="000000"/>
                </a:solidFill>
              </a:rPr>
              <a:t>Account</a:t>
            </a:r>
          </a:p>
        </p:txBody>
      </p:sp>
      <p:sp>
        <p:nvSpPr>
          <p:cNvPr id="10257" name="AutoShape 43"/>
          <p:cNvSpPr>
            <a:spLocks noChangeArrowheads="1"/>
          </p:cNvSpPr>
          <p:nvPr/>
        </p:nvSpPr>
        <p:spPr bwMode="auto">
          <a:xfrm>
            <a:off x="5973617" y="3880412"/>
            <a:ext cx="914400" cy="609743"/>
          </a:xfrm>
          <a:prstGeom prst="flowChartAlternateProcess">
            <a:avLst/>
          </a:prstGeom>
          <a:solidFill>
            <a:schemeClr val="bg1"/>
          </a:solidFill>
          <a:ln w="9525" algn="ctr">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dirty="0">
                <a:solidFill>
                  <a:srgbClr val="000000"/>
                </a:solidFill>
              </a:rPr>
              <a:t>Get Cust</a:t>
            </a:r>
          </a:p>
          <a:p>
            <a:pPr algn="ctr" eaLnBrk="1" hangingPunct="1">
              <a:spcBef>
                <a:spcPct val="0"/>
              </a:spcBef>
              <a:buClrTx/>
              <a:buSzTx/>
              <a:buFontTx/>
              <a:buNone/>
            </a:pPr>
            <a:r>
              <a:rPr lang="en-GB" altLang="en-US" sz="1400" dirty="0">
                <a:solidFill>
                  <a:srgbClr val="000000"/>
                </a:solidFill>
              </a:rPr>
              <a:t>Address</a:t>
            </a:r>
          </a:p>
        </p:txBody>
      </p:sp>
      <p:sp>
        <p:nvSpPr>
          <p:cNvPr id="10258" name="AutoShape 46"/>
          <p:cNvSpPr>
            <a:spLocks noChangeArrowheads="1"/>
          </p:cNvSpPr>
          <p:nvPr/>
        </p:nvSpPr>
        <p:spPr bwMode="auto">
          <a:xfrm>
            <a:off x="4970317" y="3880412"/>
            <a:ext cx="914400" cy="609743"/>
          </a:xfrm>
          <a:prstGeom prst="flowChartAlternateProcess">
            <a:avLst/>
          </a:prstGeom>
          <a:solidFill>
            <a:schemeClr val="bg1"/>
          </a:solidFill>
          <a:ln w="9525" algn="ctr">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a:solidFill>
                  <a:srgbClr val="000000"/>
                </a:solidFill>
              </a:rPr>
              <a:t>Check</a:t>
            </a:r>
          </a:p>
          <a:p>
            <a:pPr algn="ctr" eaLnBrk="1" hangingPunct="1">
              <a:spcBef>
                <a:spcPct val="0"/>
              </a:spcBef>
              <a:buClrTx/>
              <a:buSzTx/>
              <a:buFontTx/>
              <a:buNone/>
            </a:pPr>
            <a:r>
              <a:rPr lang="en-GB" altLang="en-US" sz="1400">
                <a:solidFill>
                  <a:srgbClr val="000000"/>
                </a:solidFill>
              </a:rPr>
              <a:t>Inventory</a:t>
            </a:r>
          </a:p>
        </p:txBody>
      </p:sp>
      <p:sp>
        <p:nvSpPr>
          <p:cNvPr id="10259" name="AutoShape 47"/>
          <p:cNvSpPr>
            <a:spLocks noChangeArrowheads="1"/>
          </p:cNvSpPr>
          <p:nvPr/>
        </p:nvSpPr>
        <p:spPr bwMode="auto">
          <a:xfrm>
            <a:off x="7002317" y="3893115"/>
            <a:ext cx="914400" cy="609743"/>
          </a:xfrm>
          <a:prstGeom prst="flowChartAlternateProcess">
            <a:avLst/>
          </a:prstGeom>
          <a:solidFill>
            <a:schemeClr val="bg1"/>
          </a:solidFill>
          <a:ln w="9525" algn="ctr">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a:solidFill>
                  <a:srgbClr val="000000"/>
                </a:solidFill>
              </a:rPr>
              <a:t>Update</a:t>
            </a:r>
          </a:p>
          <a:p>
            <a:pPr algn="ctr" eaLnBrk="1" hangingPunct="1">
              <a:spcBef>
                <a:spcPct val="0"/>
              </a:spcBef>
              <a:buClrTx/>
              <a:buSzTx/>
              <a:buFontTx/>
              <a:buNone/>
            </a:pPr>
            <a:r>
              <a:rPr lang="en-GB" altLang="en-US" sz="1400">
                <a:solidFill>
                  <a:srgbClr val="000000"/>
                </a:solidFill>
              </a:rPr>
              <a:t>Inventory</a:t>
            </a:r>
          </a:p>
        </p:txBody>
      </p:sp>
      <p:sp>
        <p:nvSpPr>
          <p:cNvPr id="10260" name="AutoShape 48"/>
          <p:cNvSpPr>
            <a:spLocks noChangeArrowheads="1"/>
          </p:cNvSpPr>
          <p:nvPr/>
        </p:nvSpPr>
        <p:spPr bwMode="auto">
          <a:xfrm>
            <a:off x="7992917" y="3893115"/>
            <a:ext cx="914400" cy="609743"/>
          </a:xfrm>
          <a:prstGeom prst="flowChartAlternateProcess">
            <a:avLst/>
          </a:prstGeom>
          <a:solidFill>
            <a:schemeClr val="bg1"/>
          </a:solidFill>
          <a:ln w="9525" algn="ctr">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a:solidFill>
                  <a:srgbClr val="000000"/>
                </a:solidFill>
              </a:rPr>
              <a:t>Update</a:t>
            </a:r>
          </a:p>
          <a:p>
            <a:pPr algn="ctr" eaLnBrk="1" hangingPunct="1">
              <a:spcBef>
                <a:spcPct val="0"/>
              </a:spcBef>
              <a:buClrTx/>
              <a:buSzTx/>
              <a:buFontTx/>
              <a:buNone/>
            </a:pPr>
            <a:r>
              <a:rPr lang="en-GB" altLang="en-US" sz="1400">
                <a:solidFill>
                  <a:srgbClr val="000000"/>
                </a:solidFill>
              </a:rPr>
              <a:t>Order</a:t>
            </a:r>
          </a:p>
        </p:txBody>
      </p:sp>
      <p:sp>
        <p:nvSpPr>
          <p:cNvPr id="10261" name="AutoShape 49"/>
          <p:cNvSpPr>
            <a:spLocks noChangeArrowheads="1"/>
          </p:cNvSpPr>
          <p:nvPr/>
        </p:nvSpPr>
        <p:spPr bwMode="auto">
          <a:xfrm>
            <a:off x="8983517" y="3893115"/>
            <a:ext cx="1219664" cy="609743"/>
          </a:xfrm>
          <a:prstGeom prst="flowChartAlternateProcess">
            <a:avLst/>
          </a:prstGeom>
          <a:solidFill>
            <a:schemeClr val="bg1"/>
          </a:solidFill>
          <a:ln w="9525" algn="ctr">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dirty="0">
                <a:solidFill>
                  <a:srgbClr val="000000"/>
                </a:solidFill>
              </a:rPr>
              <a:t>Update</a:t>
            </a:r>
          </a:p>
          <a:p>
            <a:pPr algn="ctr" eaLnBrk="1" hangingPunct="1">
              <a:spcBef>
                <a:spcPct val="0"/>
              </a:spcBef>
              <a:buClrTx/>
              <a:buSzTx/>
              <a:buFontTx/>
              <a:buNone/>
            </a:pPr>
            <a:r>
              <a:rPr lang="en-GB" altLang="en-US" sz="1400" dirty="0">
                <a:solidFill>
                  <a:srgbClr val="000000"/>
                </a:solidFill>
              </a:rPr>
              <a:t>Account</a:t>
            </a:r>
            <a:br>
              <a:rPr lang="en-GB" altLang="en-US" sz="1400" dirty="0">
                <a:solidFill>
                  <a:srgbClr val="000000"/>
                </a:solidFill>
              </a:rPr>
            </a:br>
            <a:r>
              <a:rPr lang="en-GB" altLang="en-US" sz="1400" dirty="0">
                <a:solidFill>
                  <a:srgbClr val="000000"/>
                </a:solidFill>
              </a:rPr>
              <a:t>Balance</a:t>
            </a:r>
          </a:p>
        </p:txBody>
      </p:sp>
      <p:sp>
        <p:nvSpPr>
          <p:cNvPr id="10262" name="AutoShape 49"/>
          <p:cNvSpPr>
            <a:spLocks noChangeArrowheads="1"/>
          </p:cNvSpPr>
          <p:nvPr/>
        </p:nvSpPr>
        <p:spPr bwMode="auto">
          <a:xfrm>
            <a:off x="3979717" y="3880412"/>
            <a:ext cx="914400" cy="609743"/>
          </a:xfrm>
          <a:prstGeom prst="flowChartAlternateProcess">
            <a:avLst/>
          </a:prstGeom>
          <a:solidFill>
            <a:schemeClr val="bg1"/>
          </a:solidFill>
          <a:ln w="9525" algn="ctr">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a:solidFill>
                  <a:srgbClr val="000000"/>
                </a:solidFill>
              </a:rPr>
              <a:t>Get</a:t>
            </a:r>
          </a:p>
          <a:p>
            <a:pPr algn="ctr" eaLnBrk="1" hangingPunct="1">
              <a:spcBef>
                <a:spcPct val="0"/>
              </a:spcBef>
              <a:buClrTx/>
              <a:buSzTx/>
              <a:buFontTx/>
              <a:buNone/>
            </a:pPr>
            <a:r>
              <a:rPr lang="en-GB" altLang="en-US" sz="1400">
                <a:solidFill>
                  <a:srgbClr val="000000"/>
                </a:solidFill>
              </a:rPr>
              <a:t>Account</a:t>
            </a:r>
          </a:p>
          <a:p>
            <a:pPr algn="ctr" eaLnBrk="1" hangingPunct="1">
              <a:spcBef>
                <a:spcPct val="0"/>
              </a:spcBef>
              <a:buClrTx/>
              <a:buSzTx/>
              <a:buFontTx/>
              <a:buNone/>
            </a:pPr>
            <a:r>
              <a:rPr lang="en-GB" altLang="en-US" sz="1400">
                <a:solidFill>
                  <a:srgbClr val="000000"/>
                </a:solidFill>
              </a:rPr>
              <a:t>Balance</a:t>
            </a:r>
          </a:p>
        </p:txBody>
      </p:sp>
      <p:sp>
        <p:nvSpPr>
          <p:cNvPr id="7" name="TextBox 6">
            <a:extLst>
              <a:ext uri="{FF2B5EF4-FFF2-40B4-BE49-F238E27FC236}">
                <a16:creationId xmlns:a16="http://schemas.microsoft.com/office/drawing/2014/main" id="{C3F0EF38-61D0-2149-7D50-9187E7E7A321}"/>
              </a:ext>
            </a:extLst>
          </p:cNvPr>
          <p:cNvSpPr txBox="1"/>
          <p:nvPr/>
        </p:nvSpPr>
        <p:spPr>
          <a:xfrm>
            <a:off x="5973617" y="798658"/>
            <a:ext cx="4644853" cy="1583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eaLnBrk="1" hangingPunct="1">
              <a:lnSpc>
                <a:spcPct val="80000"/>
              </a:lnSpc>
              <a:spcBef>
                <a:spcPct val="20000"/>
              </a:spcBef>
              <a:buClr>
                <a:schemeClr val="folHlink"/>
              </a:buClr>
              <a:buSzPct val="60000"/>
              <a:buFont typeface="Wingdings" pitchFamily="2" charset="2"/>
              <a:buChar char="n"/>
              <a:defRPr sz="1800">
                <a:solidFill>
                  <a:schemeClr val="tx1"/>
                </a:solidFill>
                <a:latin typeface="+mn-lt"/>
              </a:defRPr>
            </a:lvl1pPr>
            <a:lvl2pPr marL="742950" indent="-285750" eaLnBrk="0" hangingPunct="0">
              <a:spcBef>
                <a:spcPct val="20000"/>
              </a:spcBef>
              <a:buClr>
                <a:srgbClr val="CC00FF"/>
              </a:buClr>
              <a:buSzPct val="40000"/>
              <a:buFont typeface="Wingdings" pitchFamily="2" charset="2"/>
              <a:buChar char="n"/>
              <a:defRPr sz="2600">
                <a:solidFill>
                  <a:schemeClr val="tx1"/>
                </a:solidFill>
                <a:latin typeface="+mn-lt"/>
              </a:defRPr>
            </a:lvl2pPr>
            <a:lvl3pPr marL="1143000" indent="-228600" eaLnBrk="0" hangingPunct="0">
              <a:spcBef>
                <a:spcPct val="20000"/>
              </a:spcBef>
              <a:buClr>
                <a:schemeClr val="folHlink"/>
              </a:buClr>
              <a:buSzPct val="30000"/>
              <a:buFont typeface="Wingdings" pitchFamily="2" charset="2"/>
              <a:buChar char="n"/>
              <a:defRPr sz="2000">
                <a:solidFill>
                  <a:schemeClr val="tx1"/>
                </a:solidFill>
                <a:latin typeface="+mn-lt"/>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mn-lt"/>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mn-lt"/>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r>
              <a:rPr lang="en-GB" altLang="en-US" b="0" dirty="0"/>
              <a:t>Task: Add appropriate atomic or wrapper services, and reorganise the (micro)services and the systems into 3 layers in the template on the next slide and connect them based on possible interaction or communication among them.</a:t>
            </a:r>
          </a:p>
        </p:txBody>
      </p:sp>
      <p:sp>
        <p:nvSpPr>
          <p:cNvPr id="8" name="Rectangle 7">
            <a:extLst>
              <a:ext uri="{FF2B5EF4-FFF2-40B4-BE49-F238E27FC236}">
                <a16:creationId xmlns:a16="http://schemas.microsoft.com/office/drawing/2014/main" id="{DF7A63EF-33B7-1D95-8060-9AF4417BE816}"/>
              </a:ext>
            </a:extLst>
          </p:cNvPr>
          <p:cNvSpPr/>
          <p:nvPr/>
        </p:nvSpPr>
        <p:spPr bwMode="auto">
          <a:xfrm>
            <a:off x="2989116" y="3754032"/>
            <a:ext cx="234000" cy="234000"/>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pitchFamily="-65" charset="0"/>
              </a:rPr>
              <a:t>1</a:t>
            </a:r>
            <a:endParaRPr kumimoji="0" lang="en-SG" sz="1400" b="0" i="0" u="none" strike="noStrike" cap="none" normalizeH="0" baseline="0" dirty="0">
              <a:ln>
                <a:noFill/>
              </a:ln>
              <a:solidFill>
                <a:schemeClr val="bg1"/>
              </a:solidFill>
              <a:effectLst/>
              <a:latin typeface="Arial" pitchFamily="-65" charset="0"/>
            </a:endParaRPr>
          </a:p>
        </p:txBody>
      </p:sp>
      <p:sp>
        <p:nvSpPr>
          <p:cNvPr id="9" name="Rectangle 8">
            <a:extLst>
              <a:ext uri="{FF2B5EF4-FFF2-40B4-BE49-F238E27FC236}">
                <a16:creationId xmlns:a16="http://schemas.microsoft.com/office/drawing/2014/main" id="{55ECAEE4-7BB1-3F70-9F99-EF815A92A792}"/>
              </a:ext>
            </a:extLst>
          </p:cNvPr>
          <p:cNvSpPr/>
          <p:nvPr/>
        </p:nvSpPr>
        <p:spPr bwMode="auto">
          <a:xfrm>
            <a:off x="3979716" y="3752834"/>
            <a:ext cx="234000" cy="234000"/>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pitchFamily="-65" charset="0"/>
              </a:rPr>
              <a:t>2</a:t>
            </a:r>
            <a:endParaRPr kumimoji="0" lang="en-SG" sz="1400" b="0" i="0" u="none" strike="noStrike" cap="none" normalizeH="0" baseline="0" dirty="0">
              <a:ln>
                <a:noFill/>
              </a:ln>
              <a:solidFill>
                <a:schemeClr val="bg1"/>
              </a:solidFill>
              <a:effectLst/>
              <a:latin typeface="Arial" pitchFamily="-65" charset="0"/>
            </a:endParaRPr>
          </a:p>
        </p:txBody>
      </p:sp>
      <p:sp>
        <p:nvSpPr>
          <p:cNvPr id="10" name="Rectangle 9">
            <a:extLst>
              <a:ext uri="{FF2B5EF4-FFF2-40B4-BE49-F238E27FC236}">
                <a16:creationId xmlns:a16="http://schemas.microsoft.com/office/drawing/2014/main" id="{A0DA1A49-A440-6968-AC82-9FB8D3795C32}"/>
              </a:ext>
            </a:extLst>
          </p:cNvPr>
          <p:cNvSpPr/>
          <p:nvPr/>
        </p:nvSpPr>
        <p:spPr bwMode="auto">
          <a:xfrm>
            <a:off x="4972393" y="3764610"/>
            <a:ext cx="234000" cy="234000"/>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pitchFamily="-65" charset="0"/>
              </a:rPr>
              <a:t>3</a:t>
            </a:r>
            <a:endParaRPr kumimoji="0" lang="en-SG" sz="1400" b="0" i="0" u="none" strike="noStrike" cap="none" normalizeH="0" baseline="0" dirty="0">
              <a:ln>
                <a:noFill/>
              </a:ln>
              <a:solidFill>
                <a:schemeClr val="bg1"/>
              </a:solidFill>
              <a:effectLst/>
              <a:latin typeface="Arial" pitchFamily="-65" charset="0"/>
            </a:endParaRPr>
          </a:p>
        </p:txBody>
      </p:sp>
      <p:sp>
        <p:nvSpPr>
          <p:cNvPr id="11" name="Rectangle 10">
            <a:extLst>
              <a:ext uri="{FF2B5EF4-FFF2-40B4-BE49-F238E27FC236}">
                <a16:creationId xmlns:a16="http://schemas.microsoft.com/office/drawing/2014/main" id="{9139A8F2-78AA-AF89-391B-A8921A5F61CF}"/>
              </a:ext>
            </a:extLst>
          </p:cNvPr>
          <p:cNvSpPr/>
          <p:nvPr/>
        </p:nvSpPr>
        <p:spPr bwMode="auto">
          <a:xfrm>
            <a:off x="5962993" y="3763412"/>
            <a:ext cx="234000" cy="234000"/>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pitchFamily="-65" charset="0"/>
              </a:rPr>
              <a:t>4</a:t>
            </a:r>
            <a:endParaRPr kumimoji="0" lang="en-SG" sz="1400" b="0" i="0" u="none" strike="noStrike" cap="none" normalizeH="0" baseline="0" dirty="0">
              <a:ln>
                <a:noFill/>
              </a:ln>
              <a:solidFill>
                <a:schemeClr val="bg1"/>
              </a:solidFill>
              <a:effectLst/>
              <a:latin typeface="Arial" pitchFamily="-65" charset="0"/>
            </a:endParaRPr>
          </a:p>
        </p:txBody>
      </p:sp>
      <p:sp>
        <p:nvSpPr>
          <p:cNvPr id="12" name="Rectangle 11">
            <a:extLst>
              <a:ext uri="{FF2B5EF4-FFF2-40B4-BE49-F238E27FC236}">
                <a16:creationId xmlns:a16="http://schemas.microsoft.com/office/drawing/2014/main" id="{84FEE94B-63A2-D50A-CC65-37F1354A600A}"/>
              </a:ext>
            </a:extLst>
          </p:cNvPr>
          <p:cNvSpPr/>
          <p:nvPr/>
        </p:nvSpPr>
        <p:spPr bwMode="auto">
          <a:xfrm>
            <a:off x="7015017" y="3762214"/>
            <a:ext cx="234000" cy="234000"/>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pitchFamily="-65" charset="0"/>
              </a:rPr>
              <a:t>5</a:t>
            </a:r>
            <a:endParaRPr kumimoji="0" lang="en-SG" sz="1400" b="0" i="0" u="none" strike="noStrike" cap="none" normalizeH="0" baseline="0" dirty="0">
              <a:ln>
                <a:noFill/>
              </a:ln>
              <a:solidFill>
                <a:schemeClr val="bg1"/>
              </a:solidFill>
              <a:effectLst/>
              <a:latin typeface="Arial" pitchFamily="-65" charset="0"/>
            </a:endParaRPr>
          </a:p>
        </p:txBody>
      </p:sp>
      <p:sp>
        <p:nvSpPr>
          <p:cNvPr id="13" name="Rectangle 12">
            <a:extLst>
              <a:ext uri="{FF2B5EF4-FFF2-40B4-BE49-F238E27FC236}">
                <a16:creationId xmlns:a16="http://schemas.microsoft.com/office/drawing/2014/main" id="{B8D8BB14-5E67-D4AC-9789-02212FB11672}"/>
              </a:ext>
            </a:extLst>
          </p:cNvPr>
          <p:cNvSpPr/>
          <p:nvPr/>
        </p:nvSpPr>
        <p:spPr bwMode="auto">
          <a:xfrm>
            <a:off x="8005617" y="3761016"/>
            <a:ext cx="234000" cy="234000"/>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pitchFamily="-65" charset="0"/>
              </a:rPr>
              <a:t>6</a:t>
            </a:r>
            <a:endParaRPr kumimoji="0" lang="en-SG" sz="1400" b="0" i="0" u="none" strike="noStrike" cap="none" normalizeH="0" baseline="0" dirty="0">
              <a:ln>
                <a:noFill/>
              </a:ln>
              <a:solidFill>
                <a:schemeClr val="bg1"/>
              </a:solidFill>
              <a:effectLst/>
              <a:latin typeface="Arial" pitchFamily="-65" charset="0"/>
            </a:endParaRPr>
          </a:p>
        </p:txBody>
      </p:sp>
      <p:sp>
        <p:nvSpPr>
          <p:cNvPr id="15" name="Rectangle 14">
            <a:extLst>
              <a:ext uri="{FF2B5EF4-FFF2-40B4-BE49-F238E27FC236}">
                <a16:creationId xmlns:a16="http://schemas.microsoft.com/office/drawing/2014/main" id="{C93A3B27-7525-072F-5D33-2DF16AFC555E}"/>
              </a:ext>
            </a:extLst>
          </p:cNvPr>
          <p:cNvSpPr/>
          <p:nvPr/>
        </p:nvSpPr>
        <p:spPr bwMode="auto">
          <a:xfrm>
            <a:off x="8997148" y="3754032"/>
            <a:ext cx="234000" cy="234000"/>
          </a:xfrm>
          <a:prstGeom prst="rect">
            <a:avLst/>
          </a:prstGeom>
          <a:solidFill>
            <a:srgbClr val="00B05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pitchFamily="-65" charset="0"/>
              </a:rPr>
              <a:t>7</a:t>
            </a:r>
            <a:endParaRPr kumimoji="0" lang="en-SG" sz="1400" b="0" i="0" u="none" strike="noStrike" cap="none" normalizeH="0" baseline="0" dirty="0">
              <a:ln>
                <a:noFill/>
              </a:ln>
              <a:solidFill>
                <a:schemeClr val="bg1"/>
              </a:solidFill>
              <a:effectLst/>
              <a:latin typeface="Arial" pitchFamily="-65" charset="0"/>
            </a:endParaRPr>
          </a:p>
        </p:txBody>
      </p:sp>
      <p:sp>
        <p:nvSpPr>
          <p:cNvPr id="16" name="Rectangle 15">
            <a:extLst>
              <a:ext uri="{FF2B5EF4-FFF2-40B4-BE49-F238E27FC236}">
                <a16:creationId xmlns:a16="http://schemas.microsoft.com/office/drawing/2014/main" id="{273F7BF8-CFB9-ED82-B419-2C9E65D6BB06}"/>
              </a:ext>
            </a:extLst>
          </p:cNvPr>
          <p:cNvSpPr/>
          <p:nvPr/>
        </p:nvSpPr>
        <p:spPr bwMode="auto">
          <a:xfrm>
            <a:off x="3027217" y="2708183"/>
            <a:ext cx="234000" cy="234000"/>
          </a:xfrm>
          <a:prstGeom prst="rect">
            <a:avLst/>
          </a:prstGeom>
          <a:solidFill>
            <a:srgbClr val="FF000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pitchFamily="-65" charset="0"/>
              </a:rPr>
              <a:t>1</a:t>
            </a:r>
            <a:endParaRPr kumimoji="0" lang="en-SG" sz="1400" b="0" i="0" u="none" strike="noStrike" cap="none" normalizeH="0" baseline="0" dirty="0">
              <a:ln>
                <a:noFill/>
              </a:ln>
              <a:solidFill>
                <a:schemeClr val="bg1"/>
              </a:solidFill>
              <a:effectLst/>
              <a:latin typeface="Arial" pitchFamily="-65" charset="0"/>
            </a:endParaRPr>
          </a:p>
        </p:txBody>
      </p:sp>
      <p:sp>
        <p:nvSpPr>
          <p:cNvPr id="17" name="Rectangle 16">
            <a:extLst>
              <a:ext uri="{FF2B5EF4-FFF2-40B4-BE49-F238E27FC236}">
                <a16:creationId xmlns:a16="http://schemas.microsoft.com/office/drawing/2014/main" id="{18DFCB50-4723-A4D7-7477-24B8FDC5A8FD}"/>
              </a:ext>
            </a:extLst>
          </p:cNvPr>
          <p:cNvSpPr/>
          <p:nvPr/>
        </p:nvSpPr>
        <p:spPr bwMode="auto">
          <a:xfrm>
            <a:off x="4017817" y="2706985"/>
            <a:ext cx="234000" cy="234000"/>
          </a:xfrm>
          <a:prstGeom prst="rect">
            <a:avLst/>
          </a:prstGeom>
          <a:solidFill>
            <a:srgbClr val="FF0000"/>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pitchFamily="-65" charset="0"/>
              </a:rPr>
              <a:t>2</a:t>
            </a:r>
            <a:endParaRPr kumimoji="0" lang="en-SG" sz="1400" b="0" i="0" u="none" strike="noStrike" cap="none" normalizeH="0" baseline="0" dirty="0">
              <a:ln>
                <a:noFill/>
              </a:ln>
              <a:solidFill>
                <a:schemeClr val="bg1"/>
              </a:solidFill>
              <a:effectLst/>
              <a:latin typeface="Arial" pitchFamily="-65" charset="0"/>
            </a:endParaRPr>
          </a:p>
        </p:txBody>
      </p:sp>
      <p:sp>
        <p:nvSpPr>
          <p:cNvPr id="18" name="Rectangle 17">
            <a:extLst>
              <a:ext uri="{FF2B5EF4-FFF2-40B4-BE49-F238E27FC236}">
                <a16:creationId xmlns:a16="http://schemas.microsoft.com/office/drawing/2014/main" id="{22D5E2A5-5105-F9FD-0962-7F4FEA6967A2}"/>
              </a:ext>
            </a:extLst>
          </p:cNvPr>
          <p:cNvSpPr/>
          <p:nvPr/>
        </p:nvSpPr>
        <p:spPr bwMode="auto">
          <a:xfrm>
            <a:off x="3027217" y="4833888"/>
            <a:ext cx="234000" cy="234000"/>
          </a:xfrm>
          <a:prstGeom prst="rect">
            <a:avLst/>
          </a:prstGeom>
          <a:solidFill>
            <a:srgbClr val="CC00FF"/>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pitchFamily="-65" charset="0"/>
              </a:rPr>
              <a:t>1</a:t>
            </a:r>
            <a:endParaRPr kumimoji="0" lang="en-SG" sz="1400" b="0" i="0" u="none" strike="noStrike" cap="none" normalizeH="0" baseline="0" dirty="0">
              <a:ln>
                <a:noFill/>
              </a:ln>
              <a:solidFill>
                <a:schemeClr val="bg1"/>
              </a:solidFill>
              <a:effectLst/>
              <a:latin typeface="Arial" pitchFamily="-65" charset="0"/>
            </a:endParaRPr>
          </a:p>
        </p:txBody>
      </p:sp>
      <p:sp>
        <p:nvSpPr>
          <p:cNvPr id="19" name="Rectangle 18">
            <a:extLst>
              <a:ext uri="{FF2B5EF4-FFF2-40B4-BE49-F238E27FC236}">
                <a16:creationId xmlns:a16="http://schemas.microsoft.com/office/drawing/2014/main" id="{674E3FC2-3E3D-4367-4587-53AD33B94895}"/>
              </a:ext>
            </a:extLst>
          </p:cNvPr>
          <p:cNvSpPr/>
          <p:nvPr/>
        </p:nvSpPr>
        <p:spPr bwMode="auto">
          <a:xfrm>
            <a:off x="4017817" y="4832690"/>
            <a:ext cx="234000" cy="234000"/>
          </a:xfrm>
          <a:prstGeom prst="rect">
            <a:avLst/>
          </a:prstGeom>
          <a:solidFill>
            <a:srgbClr val="CC00FF"/>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SG" sz="1400" b="0" dirty="0">
                <a:solidFill>
                  <a:schemeClr val="bg1"/>
                </a:solidFill>
                <a:latin typeface="Arial" pitchFamily="-65" charset="0"/>
              </a:rPr>
              <a:t>2</a:t>
            </a:r>
            <a:endParaRPr kumimoji="0" lang="en-SG" sz="1400" b="0" i="0" u="none" strike="noStrike" cap="none" normalizeH="0" baseline="0" dirty="0">
              <a:ln>
                <a:noFill/>
              </a:ln>
              <a:solidFill>
                <a:schemeClr val="bg1"/>
              </a:solidFill>
              <a:effectLst/>
              <a:latin typeface="Arial" pitchFamily="-65" charset="0"/>
            </a:endParaRPr>
          </a:p>
        </p:txBody>
      </p:sp>
    </p:spTree>
    <p:extLst>
      <p:ext uri="{BB962C8B-B14F-4D97-AF65-F5344CB8AC3E}">
        <p14:creationId xmlns:p14="http://schemas.microsoft.com/office/powerpoint/2010/main" val="2741952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GB" altLang="en-US"/>
              <a:t>Sample SOA Layers for the Activity</a:t>
            </a:r>
          </a:p>
        </p:txBody>
      </p:sp>
      <p:sp>
        <p:nvSpPr>
          <p:cNvPr id="12292" name="Rectangle 14"/>
          <p:cNvSpPr>
            <a:spLocks noChangeArrowheads="1"/>
          </p:cNvSpPr>
          <p:nvPr/>
        </p:nvSpPr>
        <p:spPr bwMode="auto">
          <a:xfrm>
            <a:off x="1828800" y="1060450"/>
            <a:ext cx="8534400" cy="15748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GB" altLang="en-US">
              <a:solidFill>
                <a:srgbClr val="C69200"/>
              </a:solidFill>
            </a:endParaRPr>
          </a:p>
        </p:txBody>
      </p:sp>
      <p:sp>
        <p:nvSpPr>
          <p:cNvPr id="12293" name="Rectangle 15"/>
          <p:cNvSpPr>
            <a:spLocks noChangeArrowheads="1"/>
          </p:cNvSpPr>
          <p:nvPr/>
        </p:nvSpPr>
        <p:spPr bwMode="auto">
          <a:xfrm>
            <a:off x="1828800" y="2635250"/>
            <a:ext cx="8534400" cy="17526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GB" altLang="en-US">
              <a:solidFill>
                <a:srgbClr val="C69200"/>
              </a:solidFill>
            </a:endParaRPr>
          </a:p>
        </p:txBody>
      </p:sp>
      <p:sp>
        <p:nvSpPr>
          <p:cNvPr id="12294" name="Rectangle 23"/>
          <p:cNvSpPr>
            <a:spLocks noChangeArrowheads="1"/>
          </p:cNvSpPr>
          <p:nvPr/>
        </p:nvSpPr>
        <p:spPr bwMode="auto">
          <a:xfrm>
            <a:off x="1828800" y="4387850"/>
            <a:ext cx="8534400" cy="1536700"/>
          </a:xfrm>
          <a:prstGeom prst="rect">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GB" altLang="en-US">
              <a:solidFill>
                <a:srgbClr val="C69200"/>
              </a:solidFill>
            </a:endParaRPr>
          </a:p>
        </p:txBody>
      </p:sp>
      <p:sp>
        <p:nvSpPr>
          <p:cNvPr id="12295" name="Text Box 37"/>
          <p:cNvSpPr txBox="1">
            <a:spLocks noChangeArrowheads="1"/>
          </p:cNvSpPr>
          <p:nvPr/>
        </p:nvSpPr>
        <p:spPr bwMode="auto">
          <a:xfrm>
            <a:off x="1836738" y="2271713"/>
            <a:ext cx="30812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GB" altLang="en-US" sz="1800">
                <a:solidFill>
                  <a:srgbClr val="C69200"/>
                </a:solidFill>
              </a:rPr>
              <a:t>Composite </a:t>
            </a:r>
            <a:r>
              <a:rPr lang="en-GB" altLang="en-US" sz="1800" err="1">
                <a:solidFill>
                  <a:srgbClr val="C69200"/>
                </a:solidFill>
              </a:rPr>
              <a:t>Microservices</a:t>
            </a:r>
            <a:endParaRPr lang="en-GB" altLang="en-US" sz="1800">
              <a:solidFill>
                <a:srgbClr val="C69200"/>
              </a:solidFill>
            </a:endParaRPr>
          </a:p>
        </p:txBody>
      </p:sp>
      <p:sp>
        <p:nvSpPr>
          <p:cNvPr id="12296" name="Text Box 38"/>
          <p:cNvSpPr txBox="1">
            <a:spLocks noChangeArrowheads="1"/>
          </p:cNvSpPr>
          <p:nvPr/>
        </p:nvSpPr>
        <p:spPr bwMode="auto">
          <a:xfrm>
            <a:off x="1828801" y="4027488"/>
            <a:ext cx="221887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GB" altLang="en-US" sz="1800" dirty="0">
                <a:solidFill>
                  <a:srgbClr val="C69200"/>
                </a:solidFill>
              </a:rPr>
              <a:t>Wrapper Services</a:t>
            </a:r>
          </a:p>
        </p:txBody>
      </p:sp>
      <p:sp>
        <p:nvSpPr>
          <p:cNvPr id="12297" name="Text Box 39"/>
          <p:cNvSpPr txBox="1">
            <a:spLocks noChangeArrowheads="1"/>
          </p:cNvSpPr>
          <p:nvPr/>
        </p:nvSpPr>
        <p:spPr bwMode="auto">
          <a:xfrm>
            <a:off x="1828801" y="5551488"/>
            <a:ext cx="14750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None/>
            </a:pPr>
            <a:r>
              <a:rPr lang="en-GB" altLang="en-US" sz="1800">
                <a:solidFill>
                  <a:srgbClr val="C69200"/>
                </a:solidFill>
              </a:rPr>
              <a:t>IT Systems</a:t>
            </a:r>
          </a:p>
        </p:txBody>
      </p:sp>
      <p:sp>
        <p:nvSpPr>
          <p:cNvPr id="19" name="AutoShape 11"/>
          <p:cNvSpPr>
            <a:spLocks noChangeArrowheads="1"/>
          </p:cNvSpPr>
          <p:nvPr/>
        </p:nvSpPr>
        <p:spPr bwMode="auto">
          <a:xfrm>
            <a:off x="7089422" y="3130550"/>
            <a:ext cx="1354667" cy="609600"/>
          </a:xfrm>
          <a:prstGeom prst="flowChartAlternateProcess">
            <a:avLst/>
          </a:prstGeom>
          <a:solidFill>
            <a:srgbClr val="99CCFF"/>
          </a:solidFill>
          <a:ln w="9525" algn="ctr">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dirty="0"/>
              <a:t>Cust Account</a:t>
            </a:r>
          </a:p>
        </p:txBody>
      </p:sp>
      <p:sp>
        <p:nvSpPr>
          <p:cNvPr id="20" name="AutoShape 12"/>
          <p:cNvSpPr>
            <a:spLocks noChangeArrowheads="1"/>
          </p:cNvSpPr>
          <p:nvPr/>
        </p:nvSpPr>
        <p:spPr bwMode="auto">
          <a:xfrm>
            <a:off x="4760614" y="3168650"/>
            <a:ext cx="914400" cy="609600"/>
          </a:xfrm>
          <a:prstGeom prst="flowChartAlternateProcess">
            <a:avLst/>
          </a:prstGeom>
          <a:solidFill>
            <a:srgbClr val="99CCFF"/>
          </a:solidFill>
          <a:ln w="9525" algn="ctr">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dirty="0"/>
              <a:t>Orders</a:t>
            </a:r>
          </a:p>
        </p:txBody>
      </p:sp>
      <p:sp>
        <p:nvSpPr>
          <p:cNvPr id="21" name="AutoShape 24"/>
          <p:cNvSpPr>
            <a:spLocks noChangeArrowheads="1"/>
          </p:cNvSpPr>
          <p:nvPr/>
        </p:nvSpPr>
        <p:spPr bwMode="auto">
          <a:xfrm>
            <a:off x="5095875" y="1473200"/>
            <a:ext cx="914400" cy="609600"/>
          </a:xfrm>
          <a:prstGeom prst="flowChartAlternateProcess">
            <a:avLst/>
          </a:prstGeom>
          <a:solidFill>
            <a:srgbClr val="FF9900"/>
          </a:solidFill>
          <a:ln w="9525" algn="ctr">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dirty="0"/>
              <a:t>Inquire </a:t>
            </a:r>
          </a:p>
          <a:p>
            <a:pPr algn="ctr" eaLnBrk="1" hangingPunct="1">
              <a:spcBef>
                <a:spcPct val="0"/>
              </a:spcBef>
              <a:buClrTx/>
              <a:buSzTx/>
              <a:buFontTx/>
              <a:buNone/>
            </a:pPr>
            <a:r>
              <a:rPr lang="en-GB" altLang="en-US" sz="1400" dirty="0"/>
              <a:t>Order</a:t>
            </a:r>
          </a:p>
        </p:txBody>
      </p:sp>
      <p:sp>
        <p:nvSpPr>
          <p:cNvPr id="22" name="Line 41"/>
          <p:cNvSpPr>
            <a:spLocks noChangeShapeType="1"/>
          </p:cNvSpPr>
          <p:nvPr/>
        </p:nvSpPr>
        <p:spPr bwMode="auto">
          <a:xfrm>
            <a:off x="5210175" y="3778252"/>
            <a:ext cx="276224" cy="936120"/>
          </a:xfrm>
          <a:prstGeom prst="line">
            <a:avLst/>
          </a:prstGeom>
          <a:noFill/>
          <a:ln w="28575">
            <a:solidFill>
              <a:srgbClr val="CC00FF"/>
            </a:solidFill>
            <a:round/>
            <a:headEnd/>
            <a:tailEnd/>
          </a:ln>
          <a:extLst>
            <a:ext uri="{909E8E84-426E-40DD-AFC4-6F175D3DCCD1}">
              <a14:hiddenFill xmlns:a14="http://schemas.microsoft.com/office/drawing/2010/main">
                <a:noFill/>
              </a14:hiddenFill>
            </a:ext>
          </a:extLst>
        </p:spPr>
        <p:txBody>
          <a:bodyPr anchor="ctr"/>
          <a:lstStyle/>
          <a:p>
            <a:endParaRPr lang="en-SG"/>
          </a:p>
        </p:txBody>
      </p:sp>
      <p:sp>
        <p:nvSpPr>
          <p:cNvPr id="23" name="Line 41"/>
          <p:cNvSpPr>
            <a:spLocks noChangeShapeType="1"/>
          </p:cNvSpPr>
          <p:nvPr/>
        </p:nvSpPr>
        <p:spPr bwMode="auto">
          <a:xfrm flipH="1">
            <a:off x="7608093" y="3740152"/>
            <a:ext cx="150019" cy="936120"/>
          </a:xfrm>
          <a:prstGeom prst="line">
            <a:avLst/>
          </a:prstGeom>
          <a:noFill/>
          <a:ln w="28575">
            <a:solidFill>
              <a:srgbClr val="CC00FF"/>
            </a:solidFill>
            <a:round/>
            <a:headEnd/>
            <a:tailEnd/>
          </a:ln>
          <a:extLst>
            <a:ext uri="{909E8E84-426E-40DD-AFC4-6F175D3DCCD1}">
              <a14:hiddenFill xmlns:a14="http://schemas.microsoft.com/office/drawing/2010/main">
                <a:noFill/>
              </a14:hiddenFill>
            </a:ext>
          </a:extLst>
        </p:spPr>
        <p:txBody>
          <a:bodyPr anchor="ctr"/>
          <a:lstStyle/>
          <a:p>
            <a:endParaRPr lang="en-SG"/>
          </a:p>
        </p:txBody>
      </p:sp>
      <p:sp>
        <p:nvSpPr>
          <p:cNvPr id="24" name="Line 28"/>
          <p:cNvSpPr>
            <a:spLocks noChangeShapeType="1"/>
          </p:cNvSpPr>
          <p:nvPr/>
        </p:nvSpPr>
        <p:spPr bwMode="auto">
          <a:xfrm flipH="1">
            <a:off x="5291138" y="2063751"/>
            <a:ext cx="195262" cy="1081088"/>
          </a:xfrm>
          <a:prstGeom prst="line">
            <a:avLst/>
          </a:prstGeom>
          <a:noFill/>
          <a:ln w="28575">
            <a:solidFill>
              <a:srgbClr val="CC00FF"/>
            </a:solidFill>
            <a:round/>
            <a:headEnd/>
            <a:tailEnd/>
          </a:ln>
          <a:extLst>
            <a:ext uri="{909E8E84-426E-40DD-AFC4-6F175D3DCCD1}">
              <a14:hiddenFill xmlns:a14="http://schemas.microsoft.com/office/drawing/2010/main">
                <a:noFill/>
              </a14:hiddenFill>
            </a:ext>
          </a:extLst>
        </p:spPr>
        <p:txBody>
          <a:bodyPr anchor="ctr"/>
          <a:lstStyle/>
          <a:p>
            <a:endParaRPr lang="en-SG"/>
          </a:p>
        </p:txBody>
      </p:sp>
      <p:sp>
        <p:nvSpPr>
          <p:cNvPr id="25" name="Line 28"/>
          <p:cNvSpPr>
            <a:spLocks noChangeShapeType="1"/>
          </p:cNvSpPr>
          <p:nvPr/>
        </p:nvSpPr>
        <p:spPr bwMode="auto">
          <a:xfrm>
            <a:off x="5638800" y="2086769"/>
            <a:ext cx="2057400" cy="1035843"/>
          </a:xfrm>
          <a:prstGeom prst="line">
            <a:avLst/>
          </a:prstGeom>
          <a:noFill/>
          <a:ln w="28575">
            <a:solidFill>
              <a:srgbClr val="CC00FF"/>
            </a:solidFill>
            <a:round/>
            <a:headEnd/>
            <a:tailEnd/>
          </a:ln>
          <a:extLst>
            <a:ext uri="{909E8E84-426E-40DD-AFC4-6F175D3DCCD1}">
              <a14:hiddenFill xmlns:a14="http://schemas.microsoft.com/office/drawing/2010/main">
                <a:noFill/>
              </a14:hiddenFill>
            </a:ext>
          </a:extLst>
        </p:spPr>
        <p:txBody>
          <a:bodyPr anchor="ctr"/>
          <a:lstStyle/>
          <a:p>
            <a:endParaRPr lang="en-SG"/>
          </a:p>
        </p:txBody>
      </p:sp>
      <p:sp>
        <p:nvSpPr>
          <p:cNvPr id="10" name="tower">
            <a:extLst>
              <a:ext uri="{FF2B5EF4-FFF2-40B4-BE49-F238E27FC236}">
                <a16:creationId xmlns:a16="http://schemas.microsoft.com/office/drawing/2014/main" id="{1D7C7EB8-D9B4-8F62-AB7D-A04CBA5A8C64}"/>
              </a:ext>
            </a:extLst>
          </p:cNvPr>
          <p:cNvSpPr>
            <a:spLocks noEditPoints="1" noChangeArrowheads="1"/>
          </p:cNvSpPr>
          <p:nvPr/>
        </p:nvSpPr>
        <p:spPr bwMode="auto">
          <a:xfrm>
            <a:off x="3039027" y="4676272"/>
            <a:ext cx="300037" cy="600075"/>
          </a:xfrm>
          <a:custGeom>
            <a:avLst/>
            <a:gdLst>
              <a:gd name="T0" fmla="*/ 0 w 21600"/>
              <a:gd name="T1" fmla="*/ 2147483646 h 21600"/>
              <a:gd name="T2" fmla="*/ 2147483646 w 21600"/>
              <a:gd name="T3" fmla="*/ 0 h 21600"/>
              <a:gd name="T4" fmla="*/ 2147483646 w 21600"/>
              <a:gd name="T5" fmla="*/ 0 h 21600"/>
              <a:gd name="T6" fmla="*/ 2147483646 w 21600"/>
              <a:gd name="T7" fmla="*/ 0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w 21600"/>
              <a:gd name="T17" fmla="*/ 2147483646 h 21600"/>
              <a:gd name="T18" fmla="*/ 0 w 21600"/>
              <a:gd name="T19" fmla="*/ 214748364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SG"/>
          </a:p>
        </p:txBody>
      </p:sp>
      <p:sp>
        <p:nvSpPr>
          <p:cNvPr id="11" name="Rectangle 28">
            <a:extLst>
              <a:ext uri="{FF2B5EF4-FFF2-40B4-BE49-F238E27FC236}">
                <a16:creationId xmlns:a16="http://schemas.microsoft.com/office/drawing/2014/main" id="{15F6E3D4-F52C-6DA9-EE21-A027349B8A64}"/>
              </a:ext>
            </a:extLst>
          </p:cNvPr>
          <p:cNvSpPr>
            <a:spLocks noChangeArrowheads="1"/>
          </p:cNvSpPr>
          <p:nvPr/>
        </p:nvSpPr>
        <p:spPr bwMode="auto">
          <a:xfrm>
            <a:off x="2013502" y="4714371"/>
            <a:ext cx="1079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dirty="0">
                <a:solidFill>
                  <a:srgbClr val="000000"/>
                </a:solidFill>
              </a:rPr>
              <a:t>Inventory</a:t>
            </a:r>
          </a:p>
          <a:p>
            <a:pPr algn="ctr" eaLnBrk="1" hangingPunct="1">
              <a:spcBef>
                <a:spcPct val="0"/>
              </a:spcBef>
              <a:buClrTx/>
              <a:buSzTx/>
              <a:buFontTx/>
              <a:buNone/>
            </a:pPr>
            <a:r>
              <a:rPr lang="en-GB" altLang="en-US" sz="1400" dirty="0">
                <a:solidFill>
                  <a:srgbClr val="000000"/>
                </a:solidFill>
              </a:rPr>
              <a:t>System</a:t>
            </a:r>
          </a:p>
        </p:txBody>
      </p:sp>
      <p:sp>
        <p:nvSpPr>
          <p:cNvPr id="12" name="tower">
            <a:extLst>
              <a:ext uri="{FF2B5EF4-FFF2-40B4-BE49-F238E27FC236}">
                <a16:creationId xmlns:a16="http://schemas.microsoft.com/office/drawing/2014/main" id="{E035A6B8-93EB-D8F8-F01F-8E4793E77AFB}"/>
              </a:ext>
            </a:extLst>
          </p:cNvPr>
          <p:cNvSpPr>
            <a:spLocks noEditPoints="1" noChangeArrowheads="1"/>
          </p:cNvSpPr>
          <p:nvPr/>
        </p:nvSpPr>
        <p:spPr bwMode="auto">
          <a:xfrm>
            <a:off x="5323560" y="4676272"/>
            <a:ext cx="300037" cy="600075"/>
          </a:xfrm>
          <a:custGeom>
            <a:avLst/>
            <a:gdLst>
              <a:gd name="T0" fmla="*/ 0 w 21600"/>
              <a:gd name="T1" fmla="*/ 2147483646 h 21600"/>
              <a:gd name="T2" fmla="*/ 2147483646 w 21600"/>
              <a:gd name="T3" fmla="*/ 0 h 21600"/>
              <a:gd name="T4" fmla="*/ 2147483646 w 21600"/>
              <a:gd name="T5" fmla="*/ 0 h 21600"/>
              <a:gd name="T6" fmla="*/ 2147483646 w 21600"/>
              <a:gd name="T7" fmla="*/ 0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w 21600"/>
              <a:gd name="T17" fmla="*/ 2147483646 h 21600"/>
              <a:gd name="T18" fmla="*/ 0 w 21600"/>
              <a:gd name="T19" fmla="*/ 214748364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SG"/>
          </a:p>
        </p:txBody>
      </p:sp>
      <p:sp>
        <p:nvSpPr>
          <p:cNvPr id="13" name="Rectangle 30">
            <a:extLst>
              <a:ext uri="{FF2B5EF4-FFF2-40B4-BE49-F238E27FC236}">
                <a16:creationId xmlns:a16="http://schemas.microsoft.com/office/drawing/2014/main" id="{00580067-28FB-2E1D-3D25-7E0107A54258}"/>
              </a:ext>
            </a:extLst>
          </p:cNvPr>
          <p:cNvSpPr>
            <a:spLocks noChangeArrowheads="1"/>
          </p:cNvSpPr>
          <p:nvPr/>
        </p:nvSpPr>
        <p:spPr bwMode="auto">
          <a:xfrm>
            <a:off x="4099155" y="4724251"/>
            <a:ext cx="12715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dirty="0">
                <a:solidFill>
                  <a:srgbClr val="000000"/>
                </a:solidFill>
              </a:rPr>
              <a:t>Order </a:t>
            </a:r>
            <a:r>
              <a:rPr lang="en-GB" altLang="en-US" sz="1400" dirty="0" err="1">
                <a:solidFill>
                  <a:srgbClr val="000000"/>
                </a:solidFill>
              </a:rPr>
              <a:t>Mgmt</a:t>
            </a:r>
            <a:endParaRPr lang="en-GB" altLang="en-US" sz="1400" dirty="0">
              <a:solidFill>
                <a:srgbClr val="000000"/>
              </a:solidFill>
            </a:endParaRPr>
          </a:p>
          <a:p>
            <a:pPr algn="ctr" eaLnBrk="1" hangingPunct="1">
              <a:spcBef>
                <a:spcPct val="0"/>
              </a:spcBef>
              <a:buClrTx/>
              <a:buSzTx/>
              <a:buFontTx/>
              <a:buNone/>
            </a:pPr>
            <a:r>
              <a:rPr lang="en-GB" altLang="en-US" sz="1400" dirty="0">
                <a:solidFill>
                  <a:srgbClr val="000000"/>
                </a:solidFill>
              </a:rPr>
              <a:t>System</a:t>
            </a:r>
          </a:p>
        </p:txBody>
      </p:sp>
      <p:sp>
        <p:nvSpPr>
          <p:cNvPr id="14" name="tower">
            <a:extLst>
              <a:ext uri="{FF2B5EF4-FFF2-40B4-BE49-F238E27FC236}">
                <a16:creationId xmlns:a16="http://schemas.microsoft.com/office/drawing/2014/main" id="{705CF334-2CC5-D3A2-7CE8-A512EE30B794}"/>
              </a:ext>
            </a:extLst>
          </p:cNvPr>
          <p:cNvSpPr>
            <a:spLocks noEditPoints="1" noChangeArrowheads="1"/>
          </p:cNvSpPr>
          <p:nvPr/>
        </p:nvSpPr>
        <p:spPr bwMode="auto">
          <a:xfrm>
            <a:off x="7458074" y="4676272"/>
            <a:ext cx="300038" cy="600075"/>
          </a:xfrm>
          <a:custGeom>
            <a:avLst/>
            <a:gdLst>
              <a:gd name="T0" fmla="*/ 0 w 21600"/>
              <a:gd name="T1" fmla="*/ 2147483646 h 21600"/>
              <a:gd name="T2" fmla="*/ 2147483646 w 21600"/>
              <a:gd name="T3" fmla="*/ 0 h 21600"/>
              <a:gd name="T4" fmla="*/ 2147483646 w 21600"/>
              <a:gd name="T5" fmla="*/ 0 h 21600"/>
              <a:gd name="T6" fmla="*/ 2147483646 w 21600"/>
              <a:gd name="T7" fmla="*/ 0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w 21600"/>
              <a:gd name="T17" fmla="*/ 2147483646 h 21600"/>
              <a:gd name="T18" fmla="*/ 0 w 21600"/>
              <a:gd name="T19" fmla="*/ 214748364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SG"/>
          </a:p>
        </p:txBody>
      </p:sp>
      <p:sp>
        <p:nvSpPr>
          <p:cNvPr id="15" name="Rectangle 32">
            <a:extLst>
              <a:ext uri="{FF2B5EF4-FFF2-40B4-BE49-F238E27FC236}">
                <a16:creationId xmlns:a16="http://schemas.microsoft.com/office/drawing/2014/main" id="{6BE40E20-EE80-1BC4-A2B0-6BDA1F5CCD4F}"/>
              </a:ext>
            </a:extLst>
          </p:cNvPr>
          <p:cNvSpPr>
            <a:spLocks noChangeArrowheads="1"/>
          </p:cNvSpPr>
          <p:nvPr/>
        </p:nvSpPr>
        <p:spPr bwMode="auto">
          <a:xfrm>
            <a:off x="6636484" y="4723897"/>
            <a:ext cx="8715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dirty="0">
                <a:solidFill>
                  <a:srgbClr val="000000"/>
                </a:solidFill>
              </a:rPr>
              <a:t>CRM</a:t>
            </a:r>
          </a:p>
          <a:p>
            <a:pPr algn="ctr" eaLnBrk="1" hangingPunct="1">
              <a:spcBef>
                <a:spcPct val="0"/>
              </a:spcBef>
              <a:buClrTx/>
              <a:buSzTx/>
              <a:buFontTx/>
              <a:buNone/>
            </a:pPr>
            <a:r>
              <a:rPr lang="en-GB" altLang="en-US" sz="1400" dirty="0">
                <a:solidFill>
                  <a:srgbClr val="000000"/>
                </a:solidFill>
              </a:rPr>
              <a:t>System</a:t>
            </a:r>
          </a:p>
        </p:txBody>
      </p:sp>
      <p:sp>
        <p:nvSpPr>
          <p:cNvPr id="16" name="tower">
            <a:extLst>
              <a:ext uri="{FF2B5EF4-FFF2-40B4-BE49-F238E27FC236}">
                <a16:creationId xmlns:a16="http://schemas.microsoft.com/office/drawing/2014/main" id="{6CDE5686-1E6B-7F04-58BF-D6D26405D8B2}"/>
              </a:ext>
            </a:extLst>
          </p:cNvPr>
          <p:cNvSpPr>
            <a:spLocks noEditPoints="1" noChangeArrowheads="1"/>
          </p:cNvSpPr>
          <p:nvPr/>
        </p:nvSpPr>
        <p:spPr bwMode="auto">
          <a:xfrm>
            <a:off x="9836702" y="4676272"/>
            <a:ext cx="300037" cy="600075"/>
          </a:xfrm>
          <a:custGeom>
            <a:avLst/>
            <a:gdLst>
              <a:gd name="T0" fmla="*/ 0 w 21600"/>
              <a:gd name="T1" fmla="*/ 2147483646 h 21600"/>
              <a:gd name="T2" fmla="*/ 2147483646 w 21600"/>
              <a:gd name="T3" fmla="*/ 0 h 21600"/>
              <a:gd name="T4" fmla="*/ 2147483646 w 21600"/>
              <a:gd name="T5" fmla="*/ 0 h 21600"/>
              <a:gd name="T6" fmla="*/ 2147483646 w 21600"/>
              <a:gd name="T7" fmla="*/ 0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w 21600"/>
              <a:gd name="T17" fmla="*/ 2147483646 h 21600"/>
              <a:gd name="T18" fmla="*/ 0 w 21600"/>
              <a:gd name="T19" fmla="*/ 214748364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SG"/>
          </a:p>
        </p:txBody>
      </p:sp>
      <p:sp>
        <p:nvSpPr>
          <p:cNvPr id="17" name="Rectangle 34">
            <a:extLst>
              <a:ext uri="{FF2B5EF4-FFF2-40B4-BE49-F238E27FC236}">
                <a16:creationId xmlns:a16="http://schemas.microsoft.com/office/drawing/2014/main" id="{64F46A5D-BC9F-03E9-EE41-3C6F9EC33749}"/>
              </a:ext>
            </a:extLst>
          </p:cNvPr>
          <p:cNvSpPr>
            <a:spLocks noChangeArrowheads="1"/>
          </p:cNvSpPr>
          <p:nvPr/>
        </p:nvSpPr>
        <p:spPr bwMode="auto">
          <a:xfrm>
            <a:off x="8641315" y="4723896"/>
            <a:ext cx="11953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400" dirty="0">
                <a:solidFill>
                  <a:srgbClr val="000000"/>
                </a:solidFill>
              </a:rPr>
              <a:t>Accounting</a:t>
            </a:r>
          </a:p>
          <a:p>
            <a:pPr algn="ctr" eaLnBrk="1" hangingPunct="1">
              <a:spcBef>
                <a:spcPct val="0"/>
              </a:spcBef>
              <a:buClrTx/>
              <a:buSzTx/>
              <a:buFontTx/>
              <a:buNone/>
            </a:pPr>
            <a:r>
              <a:rPr lang="en-GB" altLang="en-US" sz="1400" dirty="0">
                <a:solidFill>
                  <a:srgbClr val="000000"/>
                </a:solidFill>
              </a:rPr>
              <a:t>System</a:t>
            </a:r>
          </a:p>
        </p:txBody>
      </p:sp>
      <p:sp>
        <p:nvSpPr>
          <p:cNvPr id="26" name="TextBox 25">
            <a:extLst>
              <a:ext uri="{FF2B5EF4-FFF2-40B4-BE49-F238E27FC236}">
                <a16:creationId xmlns:a16="http://schemas.microsoft.com/office/drawing/2014/main" id="{0CA08F8D-0D49-434C-9CBF-C2AEB1A0E959}"/>
              </a:ext>
            </a:extLst>
          </p:cNvPr>
          <p:cNvSpPr txBox="1"/>
          <p:nvPr/>
        </p:nvSpPr>
        <p:spPr>
          <a:xfrm>
            <a:off x="4994677" y="5300711"/>
            <a:ext cx="7127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ctr" eaLnBrk="1" hangingPunct="1">
              <a:buClrTx/>
              <a:buSzTx/>
              <a:buFontTx/>
              <a:buNone/>
              <a:defRPr sz="1400">
                <a:solidFill>
                  <a:srgbClr val="000000"/>
                </a:solidFill>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defRPr>
            </a:lvl9pPr>
          </a:lstStyle>
          <a:p>
            <a:r>
              <a:rPr lang="en-GB" altLang="en-US" b="0" dirty="0"/>
              <a:t>Orders</a:t>
            </a:r>
            <a:endParaRPr lang="en-US" b="0" dirty="0"/>
          </a:p>
        </p:txBody>
      </p:sp>
      <p:sp>
        <p:nvSpPr>
          <p:cNvPr id="27" name="TextBox 26">
            <a:extLst>
              <a:ext uri="{FF2B5EF4-FFF2-40B4-BE49-F238E27FC236}">
                <a16:creationId xmlns:a16="http://schemas.microsoft.com/office/drawing/2014/main" id="{6F50C15E-6985-2C9A-E341-B94EDB1B5C33}"/>
              </a:ext>
            </a:extLst>
          </p:cNvPr>
          <p:cNvSpPr txBox="1"/>
          <p:nvPr/>
        </p:nvSpPr>
        <p:spPr>
          <a:xfrm>
            <a:off x="6636484" y="5302474"/>
            <a:ext cx="1413172" cy="305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ctr" eaLnBrk="1" hangingPunct="1">
              <a:buClrTx/>
              <a:buSzTx/>
              <a:buFontTx/>
              <a:buNone/>
              <a:defRPr sz="1400">
                <a:solidFill>
                  <a:srgbClr val="000000"/>
                </a:solidFill>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defRPr>
            </a:lvl9pPr>
          </a:lstStyle>
          <a:p>
            <a:r>
              <a:rPr lang="en-GB" altLang="en-US" b="0" dirty="0"/>
              <a:t>Cust </a:t>
            </a:r>
            <a:r>
              <a:rPr lang="en-GB" altLang="en-US" b="0" dirty="0" err="1"/>
              <a:t>Acc</a:t>
            </a:r>
            <a:r>
              <a:rPr lang="en-GB" altLang="en-US" b="0" dirty="0"/>
              <a:t> </a:t>
            </a:r>
            <a:r>
              <a:rPr lang="en-GB" altLang="en-US" b="0" dirty="0" err="1"/>
              <a:t>Num</a:t>
            </a:r>
            <a:endParaRPr lang="en-GB" altLang="en-US" b="0" dirty="0"/>
          </a:p>
        </p:txBody>
      </p:sp>
      <p:sp>
        <p:nvSpPr>
          <p:cNvPr id="34" name="Rectangle 33">
            <a:extLst>
              <a:ext uri="{FF2B5EF4-FFF2-40B4-BE49-F238E27FC236}">
                <a16:creationId xmlns:a16="http://schemas.microsoft.com/office/drawing/2014/main" id="{03C8F4A6-1092-6D41-611E-5FE3A0939A95}"/>
              </a:ext>
            </a:extLst>
          </p:cNvPr>
          <p:cNvSpPr/>
          <p:nvPr/>
        </p:nvSpPr>
        <p:spPr bwMode="auto">
          <a:xfrm>
            <a:off x="6650512" y="2337081"/>
            <a:ext cx="234000" cy="234000"/>
          </a:xfrm>
          <a:prstGeom prst="rect">
            <a:avLst/>
          </a:prstGeom>
          <a:solidFill>
            <a:srgbClr val="CC00FF"/>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Arial" pitchFamily="-65" charset="0"/>
              </a:rPr>
              <a:t>1</a:t>
            </a:r>
            <a:endParaRPr kumimoji="0" lang="en-SG" sz="1400" b="0" i="0" u="none" strike="noStrike" cap="none" normalizeH="0" baseline="0" dirty="0">
              <a:ln>
                <a:noFill/>
              </a:ln>
              <a:solidFill>
                <a:schemeClr val="bg1"/>
              </a:solidFill>
              <a:effectLst/>
              <a:latin typeface="Arial" pitchFamily="-65" charset="0"/>
            </a:endParaRPr>
          </a:p>
        </p:txBody>
      </p:sp>
      <p:sp>
        <p:nvSpPr>
          <p:cNvPr id="35" name="Rectangle 34">
            <a:extLst>
              <a:ext uri="{FF2B5EF4-FFF2-40B4-BE49-F238E27FC236}">
                <a16:creationId xmlns:a16="http://schemas.microsoft.com/office/drawing/2014/main" id="{ECA237A0-90C4-DEB6-C022-A56C5832A7D6}"/>
              </a:ext>
            </a:extLst>
          </p:cNvPr>
          <p:cNvSpPr/>
          <p:nvPr/>
        </p:nvSpPr>
        <p:spPr bwMode="auto">
          <a:xfrm>
            <a:off x="5514337" y="2336482"/>
            <a:ext cx="234000" cy="234000"/>
          </a:xfrm>
          <a:prstGeom prst="rect">
            <a:avLst/>
          </a:prstGeom>
          <a:solidFill>
            <a:srgbClr val="CC00FF"/>
          </a:solidFill>
          <a:ln w="19050" cap="flat" cmpd="sng" algn="ctr">
            <a:solidFill>
              <a:schemeClr val="tx1"/>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SG" sz="1400" b="0" dirty="0">
                <a:solidFill>
                  <a:schemeClr val="bg1"/>
                </a:solidFill>
                <a:latin typeface="Arial" pitchFamily="-65" charset="0"/>
              </a:rPr>
              <a:t>2</a:t>
            </a:r>
            <a:endParaRPr kumimoji="0" lang="en-SG" sz="1400" b="0" i="0" u="none" strike="noStrike" cap="none" normalizeH="0" baseline="0" dirty="0">
              <a:ln>
                <a:noFill/>
              </a:ln>
              <a:solidFill>
                <a:schemeClr val="bg1"/>
              </a:solidFill>
              <a:effectLst/>
              <a:latin typeface="Arial" pitchFamily="-65" charset="0"/>
            </a:endParaRPr>
          </a:p>
        </p:txBody>
      </p:sp>
    </p:spTree>
    <p:extLst>
      <p:ext uri="{BB962C8B-B14F-4D97-AF65-F5344CB8AC3E}">
        <p14:creationId xmlns:p14="http://schemas.microsoft.com/office/powerpoint/2010/main" val="88145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childTnLst>
                                </p:cTn>
                              </p:par>
                              <p:par>
                                <p:cTn id="22" presetID="10" presetClass="entr" presetSubtype="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35"/>
                                        </p:tgtEl>
                                        <p:attrNameLst>
                                          <p:attrName>style.visibility</p:attrName>
                                        </p:attrNameLst>
                                      </p:cBhvr>
                                      <p:to>
                                        <p:strVal val="visible"/>
                                      </p:to>
                                    </p:se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25" grpId="0" animBg="1"/>
      <p:bldP spid="34" grpId="0" animBg="1"/>
      <p:bldP spid="3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466" name="Straight Connector 8"/>
          <p:cNvCxnSpPr>
            <a:cxnSpLocks noChangeShapeType="1"/>
            <a:stCxn id="84" idx="1"/>
            <a:endCxn id="18475" idx="6"/>
          </p:cNvCxnSpPr>
          <p:nvPr/>
        </p:nvCxnSpPr>
        <p:spPr bwMode="auto">
          <a:xfrm flipH="1" flipV="1">
            <a:off x="9067800" y="4954587"/>
            <a:ext cx="569200" cy="1085056"/>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8458" name="Rectangle 4"/>
          <p:cNvSpPr>
            <a:spLocks noChangeArrowheads="1"/>
          </p:cNvSpPr>
          <p:nvPr/>
        </p:nvSpPr>
        <p:spPr bwMode="auto">
          <a:xfrm>
            <a:off x="3332390" y="5489574"/>
            <a:ext cx="5867400" cy="914400"/>
          </a:xfrm>
          <a:prstGeom prst="rect">
            <a:avLst/>
          </a:prstGeom>
          <a:solidFill>
            <a:schemeClr val="bg1"/>
          </a:solidFill>
          <a:ln w="9525" algn="ctr">
            <a:solidFill>
              <a:schemeClr val="tx1"/>
            </a:solidFill>
            <a:prstDash val="dash"/>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GB" altLang="en-US">
              <a:solidFill>
                <a:srgbClr val="C69200"/>
              </a:solidFill>
            </a:endParaRPr>
          </a:p>
        </p:txBody>
      </p:sp>
      <p:sp>
        <p:nvSpPr>
          <p:cNvPr id="16386" name="Title 1"/>
          <p:cNvSpPr>
            <a:spLocks noGrp="1"/>
          </p:cNvSpPr>
          <p:nvPr>
            <p:ph type="title"/>
          </p:nvPr>
        </p:nvSpPr>
        <p:spPr>
          <a:xfrm>
            <a:off x="76152" y="-217496"/>
            <a:ext cx="12039648" cy="954107"/>
          </a:xfrm>
        </p:spPr>
        <p:txBody>
          <a:bodyPr/>
          <a:lstStyle/>
          <a:p>
            <a:r>
              <a:rPr lang="en-GB" altLang="en-US"/>
              <a:t>Sample SOA Layers &amp; Supporting Infrastructures for an Enterprise</a:t>
            </a:r>
          </a:p>
        </p:txBody>
      </p:sp>
      <p:sp>
        <p:nvSpPr>
          <p:cNvPr id="16388" name="AutoShape 56" descr="data:image/jpeg;base64,/9j/4AAQSkZJRgABAQAAAQABAAD/2wCEAAkGBhQQERUUEBQVFRQUFhgXFBQUFxcUFBUUFBUYFBQUFxgYHCchGRklGhQUHzAgJCcqLCwuFx8xNTAqNSYrLCkBCQoKDgwOGg8PGiklHyQ0KiksLDUqKSowMjUsKiovNCksLCksLDIuKi4pKSwqKSwsLCwtLCouLCovLC4pLCwpLP/AABEIARMAtwMBIgACEQEDEQH/xAAcAAACAgMBAQAAAAAAAAAAAAAABQYHAwQIAgH/xABTEAACAQICBAYLCwkGBgMBAAABAgMAEQQSBQYhMQcTFCJBUSMyUmFxcnOBkbLRJDRTVHSSk6Gxs8EVFjVCYpTC0vAzQ2OitPFEo6TT1OKCg+EI/8QAGwEBAAIDAQEAAAAAAAAAAAAAAAEEAgMFBgf/xAA+EQACAQIDAwYLBwMFAAAAAAAAAQIDEQQhMRJBUQUTFWGhwQYUIjJSU3GBkbHRFkOCkuHw8SOi4jNCYsLS/9oADAMBAAIRAxEAPwC8aKKKAK8ySBQSxAAFyTsAA2kk9VeqqzhF0pLjnfC4dwkEJ7OxuFkddrKzDdGnTsN2He2ylcDnSPClGXKYNONtsMzHLF/8dmZ/DsB6Ca+prFiHAZ5SgPcRoi+mUP8AbVb4PCSMtoXMMfwoUcfIOtM39ivUe2O/cazJqxh73dDK3S8zNKx8OY2+qsrIxLCOsyDt8WfPNh1+xRR+dUPxz/qIPZUFXQ2HG6CH6NPZXr8kQfAQ/Rp/LSwJwNaofjf/AFEHsoOtcPxv/qIPZUH/ACTB8BD9Gn8tfDoqAf3MP0cf8tLAnH52xfG/+fB7KPzti+N/8+H2VBfyZh/gofo4/ZR+TYPgofo4/ZSwJydcIfjf/Ph9lH55w/Gx9PD7KoLX7FouIEcKogjUZsiqt2bnbbDbYZfrqM8pbrqLknUn56Q/Gh9PD7KPz2g+Nj6eD2Vy3ypuujlTddRcWOpPzwiPa4s+aTDt9qGtfE64zRDMkucf4salfTHkrmPlLddZsNpN4zdTlPWpKH0papuhZnTug+FeCRxFi14hybK+bNCx6BmIBQn9oW/aqd1yTo7TQxPY5msx2ByB/nA3jvix6wauLgq1qkicaPxbFth5M7bWGUXMJPSMoLKeoEdzRregWpRRRWJIUUUUAUUUUBq6UxfEwySdwjN81SQPqqnpY8sEUR2mUcfOTvYZuxqe8Wu567VaOubWwM/i29LAfjVYaW2TEdzHCnzIgftc1kiGeeMr5nrBnoz1kQZ89GesGejPQGfPWpi8KXbMBCTlK2ni45Rf9ZBmXK3f27h1Uz0JhkllyykhcrG42C4GzM2U5FvvYjZTnDasIzTq3GqVfJCCUuX4lprNYEEWUbt4NQCGcifucF0/8GOkg/C/s/WeuvkkLKCzJgbLzjfBi1lLMf73dtt4AB0VONG6qRSpA7O4EiK0liuwyHLHl5uy7X333VFdcNHIui53TjGl54IBUZUWQKWysAXTLcFlJylgLb6jIkrc6/vu5Lg91r8nF+1y337+nw7aR6X0ocTJnMcUZ7mJBGm8m+UdO23gAqbTcHeHXELHnlynFvAdqZsiYVJwe07bMxHVbo6axTagwIykvIyGHFT7GRS8cJDQWYrZcyOpJIPTuqCSD8p5mTKN979NGIxGe2wCwts6a3dZtFjC4qSJQ4Vctg5QsAyK4uUJU9tvH1bqV1ACiiigPqtY3G8VZ+gNKmXCR4lT2bBSxknpKZroT3rgr4DVX1OODt7xY6Prw5bzxurD8alEM6pjcMARuIuPAdor1WloR74aE9cUZ9KCt2oJCiiigCiiigEeuvvGbxR6y1VunX91TeMv3MdWlrt7xm8UestVRrC1sVL4y/cx1ktCGYM1F6lehpewR+L+Jrc46lxYhF6L1N+Oo46lxYh2ExrxNmjYq1iLjqO8G+8d41nOnJ82bjXvnz3v+vlyZvDl2eCpVx1HHVFxYiaaamUALI4ACgAHYBGxZB5iSRUD171snJ5Ksr8UFJkS+wtIc7A9NjZSRuJq5pMSFBLGwAJJ6gNpPorn3TGkjiZ5Zm/vHLeAE80eYWHmo2TYwza14t2jZsRIWivxZzbVJGUm/SbC1ztrxHrJiVMZWeQGFSkfOPMQixQfskAC27ZXipHqdozByszY+cRqjJaPNk4wNcsc28AZQNm3nbxUAiWLxbzO0krM7sbszG5J75rDVmaOl0cMXi84g4klBDm2rlKdkyX79tu+k2rnJGVBiOJVxiVLPNxzK2G4qUuMqEDYwjtuuzC5y3tohW2qkoWfk2z3O/D2GCleTVtCGUVYGjo9GqrmXIZDLGyRGSUxcUJhnQShBYshYEsDYICCSxt6w0ui0ZlkVZc2NAVwJY1TDBoGLHn3yW49bWLG97rYX3mZXtTPg1PPxXySb+GtfXFcEEhGBIJ7IZTz789kkiU5u5V2j2b+LJ6QazcG/b4r5JN9gqVqGdL6l48TYGFgCMq8Wb9cJMTHwEoSO8ad1FuDP9HR+Un/ANRJUpqGAooooAooooBHrt7xm8UestVFrM/uuXwp9zHVocI2NMeEyi3ZXCG/UEeQ27/YxVT61P7sm8Zfuo6yWhBM9X1U4aMkbcv4mmGROr66jWhsbaCMd77TUywGhLJI8rIxWNiqI+axAvmJH9bavtbMU2yqntOyNLInV9dGROr66X6KY4iVIxszHaeoAXJ9ANMpNL4RJDHxLFQcplznNcGxYLutf/aplGSdsyFJNXyPOROr66MidX11jx2BdMVyePnFtqEm1wVLbfQfRSqTHlSQd4JB29INjUxg5aMhyS1R41yxSRYRxbbJ2Mbe67b/AChqq3kkXc/XVp62aOhbR2JaUZsTDEkypdhxKyvkRiAbZmCtsN7AdHTAdQsFDM2KlxiM8OFwzylVdkLOCMi5lsRfnCrlCWzTk7vIxlFtoVcki7n66+cli7n66bYvWbRjRuI9HSq5VgjnFuwViCFYjpsbG1RTlZq3Dblrde3+TBpoaHCxdz9deeSxdz9dLOVmm+gzG6u0q5hCRK4zEZogrhk2dcnEi+/n1hXm6MHN3fs68vmY3Zi5LF3P1185LF3P10zn0NGuYMxHFgBioZiTLxskbkBTzeLWLYLXzHbs26mMwQSA5Ednzxc+1wQ8DytksO1Gy+/tQdm4U4Y+nN2i3u477Z34Zp8bMhSE+m4UEd0Fjf2Uw4OO3xXySb7BSTGzFoz/AF0infBv22K+STfw1W5QTVVX4d7L1HzTongz/R6eUn/1ElSmovwaxkaPjuCLyTkXFrgzyEHwEbalFc5m8KKKKgBRRRQEN4UD7nh8uf8ATT1VWt7Wxs3jL91HVp8KJ7BD5Zv9NPVTa6P7tm8Zfuo6yWhA80W3YY/FqUaob8R8nf8AColol+wR+LT/AEBpZIDLnvz4WRbC/Oa1r97ZXcdNujlwR5qOJtiLPS7NCGcqQUJU9BUkHq2EU7wuiFgyy41so7ZYRtlk6do/VXrv9VLdX8bHFOjzAlUubAX51ubs8O3zUwxeIwUrs7y4osxuTlT0btw3WqaqltbKTtxS7DKhWThtNq/Bu3vNLH6QfFTlwpzOeaqXJAA2AW2nYPtrd1d0WXLzMjOId0YF2eX9VSOobzSt8YsMwfCM9l2q0gXNcizbLW6TSvSumpYon4uR0Ln9Ril2beeaRttes+ZlKOzDLQiOKW35ebv7jcwWhcdNh9LvPBMJcUsRQMhBfLI3NUfsrlFugAVFdXNYhoyPFwyYUSyylFKzf2aGFmJWRN7c49rcbrUx0Rrg8WFxccs2IaSZIxC3GO2QqxLnMWumwjdvrxq9rHCsM2Gx6ySQTsJDIhvNHMLdkGbtr2F79R2G5rcqM0pqUbq6yV1olp7C/wA8ns2fEZasaVTTTtgsbh8OrujGCeCMRPG6C4Bsdq2ufNYg32Vm+HsSDvBsfCKsXBabwOjQ8mAM8+JdCiSTKI44Q29gu9m3ejo23iuCmjRCHQOxYbSBsXLYm9r3vtsCPwrfQhaUnGLUcrJ9uvuMalXJXd2ITFWZcGchfK+XcWA5t+ond1bPBTjS0sLgcSgU5mJ5tu2ts8AN7CvuGxcaxgOGayMhjGwMGlEhObo2AjdvC+bZX24xi4xbzzXx/eeW9mvnLidYGB2CUFlvsvdktv762Hg2VlXRsxOURz3UdqFa6hr22W2A8766a47SMcguM6syLGxNmypxjO2XKF/wwB1XGysM2IjWQNGxIjjIh5tiGJNma/Td2kuOmw3VTXPSXmWee5vTrWWd7ey76nKmyN41LI3m3+MtOuDftsX8kl/hpXpCO0Teb1lpnwbnnYr5JL/DVDlaOzXiupfNnSwzvBnT+rPvPD+Rj9QUzpZqz7zw/kY/UFM647LIUUUUAUUUUBCuFM9gg8q3+mmqodeGtjpfCv3UdW5wqnsEHlX/ANPNVPa+tbHSf/H7tKy3EbyTaF4vk0WZxfICRZjb0CtzsXd/5X/lpNq1iAscZMayc22Rs1iTYDtSDepbjeIjxQj4vDrljUSmQymISmzPbKxOwHLt6jurvRm4xis9DxNSm51JvaS8pr4t9QpPFd3/AJX/AJa+Hi+7/wAr+ytjSmhGOJlSJMiqxyqzAkKFD33m4sbjfvpVHhWYnKL2NjbvnKPrI9NbozTV7lacKsJbLT3r4e42zxfdfU3spPpsIxC5xs27VfefAvVW9yR9nNPOtbqN72N+rmtt71I54Ha8mU5T+tbZbMUFj07VI81bYzs73M6MZt53y/fAwHBp3Y+bJ/LXhsEvdj5sn8testASt/OyLN2t77PoYWwI7ofNf+WvBwH7Q+a/sqX6o6o8rYlyVjXeevvCrFwWrWDiW3FBtliW2k1xcb4R0cHPm5NNnTwuCxGIjtx04v8AgodsAesehvZWM4A9Y9Deyrs0zqNhsQOxDi2A2W2qfN11WmN0S0TsjCxU2q1gOXKWNT5u11qs/qa8VTrYRpVNHoyOfk9v6Deyj8mP/Qb2VIEwBrOmBrqeNS4Lt+pReNsQvTeBZIGLd7oPdL11m4OO3xXySb7BTXXXD2wp8I9ZRSrg57fFfJJvsFee5UqbdaL6u9noOTKvO0HLrfcdQ6te88P5GP1BTKlurXvPD+Rj9QUyrlM6YUUUUAUUUUBEuEzAGTCB1t2GTO1+lWjkiNu/eRT5jVIcIbe7n8VPu0q/teveE/ij11rnzhGb3a3iR/drWW4jeSTUzDyOkRhIzoodb23qVAABBBa5Fh01IcLhMYju0YBZzmYninvtJD2e9t5N7DfUf1NReIQuzKBHe6nKbhksBsNz026wN1r07XB2yZp25+UWDAkZ8xNznsBs9LdFdmEm4RvbRbrnkakUqs7XylLSSW+28w8nnkvMGDtKrZjmGYjaGBBtbtW2DoQ22CsU2Flw2VjYZ7kEENfi2Kstx0X6tm7bcbM5woXJaUqjFUNm7UEK8t7G1hmQ9V2/ZNfXwYddrFSC5ys4ktzVIO8bLk3IBO0bDtrcpcbW9hWcbp2vte3fx9/WxVPpB1zMDtY3PhIYHdu2O27rpbicS8ts5Bte2xRvN+gbafYvRKC+eQWUMdmU22uqsefuIQMALk5rbN5WYjA5HKnaVNjbdmHbAHpAa4v02vW6EoN5amP9SnDyt/WLxDUh1Sw2HLtx6F2ABjXbluDck2O07tm6xNLBh6yJDY3FZzW1Fq5rjX2ZJ6lsRFRDcAC5ubbLebo30tkmN9hpbqjpIFGhkNr85STsv0inSYMo4JXMAb9418a5dwlWljpc48nbPdY+lcjYulXwylHXge8CWY7FOwXPg6+/WxjdSop5DLMW2r2o2AHrvTZMZfbbwbLGsE2lbDZvvuO8+avR8kYCODvUpTcr7yvjnDE+TUirLOxBdMalvAy8VmlDA7lIYFRc3HV1Ugq2H0mQMzWVR3Ww389QfWiWKVleLLcg58osDY7Da2/fXscLiZVHsyXvPE8qcnUqCdSEkv8Ajf5byueEFvcvhYfap/CkPBz2+K+STfYKkfCBh/cjHqIP+dB+NR3g534v5JL/AA1Txk9qtbhZd/ednkWNsInxb+du46g1a954fyEX3a0ypZqz7zw3kI/UFM6pM7IUUUUAUUUUAh16/R8/ij11rnjhJb3afEj9Ra6H16/R+I8Qestc68Jje7j5OP1FqdxG8mOqjwrhY+OUkmJCtmCEbASbEbb7vTTmPE4QXvGxv1yqLeCw2+fq81NdQI420ZhM6RsRCBdlDG2Ztm2n/JYPgofo1rkPwrp0XzTpvycvOtplwOZU8H51ZuoprNt+YnrnxIZyvCkAZJNm48cuzpsObYC+3dWNZsMN6sduzsqjZc2G7qtU45LB8FD9Gvsr4+Fgt/ZQ/Rr7Kh+GFJL/AEn+f9DU/Bqo/vF+RfUrV3XNdWA23XnC4sdm0dO7bXkZe6X5w9tWIcBh/gYPo09leTo+D4CH6NPZWv7cw9Q/zf4j7Kyf3v8Ab+pX4K90vpFewV7pfSKnZ0dB8DD9GnsrydGwfAw/Rp7Kj7cx9Q/zf4j7JSf3v9v6kIWRR+svzh7aaYbWiWMACVbC+8g7/PUhOjIPgYfo09leTouD4GH6NPZWup4Z0aqtPDX/ABL/AMmyn4K1aTvCu17Fb/sIpNYA62kbM3dZwBvuNnTu/q9eJtNI7DOQyqLKCw2DNcdPcgCnx0TB8DF9GnsrydDw/AxfRp7KmHhlRj5uHt+L9DZLwXqz86vf8P6iRtLxsFDc7KRYGTZlBYldp2XuB5qywaShzXVljIUjMSHObm2IF9hsG29GY+ZodDQ/Aw/Rp7K+fkeH4GH6NPZWX2zp+pf5v0IXgpK93WX5O/auQPhLxay4WYqc2xLtzbm0kK5iF3XIqF8He/F/JJPtWrH4TsEkejJuLREu0V8iqt+yrvsNtVxwd/8AF/JJPtWuhgeUFj4yrKOzna176JewvwwXiUFSctrV3tbVvrfzOoNWPeWG8hF6gpnSvVf3lhvIx+oKaVdMwooooAooooBBr3+j8R4n8QrnLhNb3cfET1Fro7Xv9H4nyf4iubeE4+728RPUWp3Eby6+DDCK+icO7vkCpYnmgC225LeNUk4jD/GV+fFUE1PxNtWmPci3+aL21oY3GlcIwbmtxcLbm4qRN6lG3cd2XnWuCFfpBrTg+QMJiYc5OCu5PtevaY4nG1aM9mOiRaE2iEUA55DfdlCnz7t1YGwCdc3zU9lM9HDNDD5NPrVa++G972ItsG3f4Lbe/VN8kYNO3NosrEVLXuKuQJ1zfNT2V95CnXN81PZTTMe56bebuh3q+Qtc7th3dVrDYPrrHonBerRPjFTiLOQp1zfNT2UchTrm+ansp1xQo4oU6JwXq0PGKnES8hTrm+anso5CnXN81PZTrihRxQp0TgvVoeMVOIl5EnXN81PZQMDH1zDv5V/AU64oV8MQp0TgvVoeMVOIvOgV7t/Qnsr5+QF7p/8AJ7K38TMVDlRmIFwu7MQtwPPupHq9jszyAC4ZixbaLWOwMLbGN9x2jLtG6nROD9Wh4xU4kM4a8KIdGuAxOcrvAuCksd93jfVVTcHh99/JZPtWrX4fJfcKDrZvvIjVT8Hu/F/JZPwqxg8PTobUKasr6fhiY1ZOSTfDvZ1Bqv7yw3kY/UFNKV6r+8sN5GP1BTSrbNQUUUUAUUUUAh16/R+J8mftFc1cJx93t4qeotdK69/o7E+SP4VzRwmn3e3ir6i1O4jeWnwYacwiaLWDFugDXJSQHKykLbosdq/VT1H0NmIK4HJbmnbmJO8Fcth6aq3V23JYfE/E0y2VxelKlFuEVo3vZ6iPI1KtFVHJ5pPdwLgXXfAqABiYQALAX2ADYANneo/P3A/GofnH2VTclq8WFY9KS9E2dBU/TfYXM2veBO/FQ/OPsr6NfMD8ah+cfZVMWFFhTpOXojoGn6b7C5/z9wPxqH5x9lH5+4H41D84+yqXtRap6Tl6I6Bp+m+wuj8/cD8ah+cfZR+fuB+NQ/OPsqlq+Xp0nL0R0DT9N9hdP5+4H41D84+yg6+4H41D6T7Kpa9fL1PSUvRHQNP032FyvrvgSbjFw+k+ytbD61aPizZMTCMxu3Oc3PXtvVR3r5enSUvRHQNP032Drho1igxOGRYJBJlLFit7DM8dhcjfzTUB4Pt+L+Syfw1va0n3M/hX1hS/UA7cV8lk/hq/hKrqxc2t/cjjcpYaOGnGnF3y72dR6r+8sN5CP1BTSlmrHvLDeQi9QUzq0c0KKKKAKKKKAQ69/o7E+SP4VzPwme/n8VfUWumdev0difJNXMvCZ7+fxU9RancRvHOrBzRQKdzZVPgL2P21bGltUdH4UDjePLntY0cMzd8bBs9lU7qxjbDDjqZPXFXJrrgZmnXEQxtMpQxSRoQJEAYMsig772sRvHn2cmnRTc24p5nqKlZrmoubitnja7srIwYPVDR+JhkfDmYlA2YM4BRlW/OFvq//AGqxGI2VamqWGlijxk06GLj+0ibtkSONgGYXNr5uu4t1baphdJbB4BWGJoq0bRtqb8FiLzqJScktm13fdn25D7ReFbESCNN532BYgDfYDee9U0wWqeHPNZJWawuSxU7dxsALVX2gtYeJmDG2VlZGve1nFjexvbouD01NG19MRCkK3NuqKjNlUKFFgDsXm7usnrrl1aTuk217EXavOVFeD7bC3WnQAwmV42LRubAN2ym2YA23gjaDs3emPcora1n1zkxRVWUqqAdtfMxUFcxudnTu79IfyhW2nQls5k06soxtPUtLVPV7C4jBLJKvZTI4LF3UZVbdYMBmy3tTfFao4EcVkjPZb5czyhjYXI2tv71avB9huN0XEwsG4+TeOawEgup9tTDSmHuYTlAIJCbOjLt8GwVdrQWxGFOP9TVcLdff2Z2t5WtisSsTN849jOyu73v8LcCk9Yo0hxU0cYsiOVUEkkDZ0naa0FnvWbXjE5dI4odUzfYKTRY05h4R9taOYd/K1PT0sQ+aT6l8i1TwRYi2zEQg7NpRjYdIANxe9tvUOi9a+keDCaGGSV5oTxUbOwVWGbIC27cDlHgv1XqxNKYkJHI3GgWVrG17HoOw3sDY+aq10jpF0inAlbnRyB7na3NOzeekd82vt21uxSoUJRi1qeJq8tV6FeLlJu/s+Vv3rqVxrLJfDv4V9YVqahb8V8mk/ho07iLwMO+vrCvOou/E/JpPwq/gY7MLdZ1OWZbVdPqXzZ1Pqz7zw3kIvu1pnSzVn3nhvIRfdrTOrhyAooooAooooBFr1+jsT5Jq5l4S/fz+KnqLXTWvP6PxPkmrmThK9/N4qeotZbiN5r4HZEp/ZrajwE0iK8cLOrhiuWxNlYqSQN20Hf1VrYFbxKD0r7azIZFUKsrBRcAC2wEkkX32uzfOPXXMTjtPaPTNVebhzfBfI8SQSInGPEyps2mw2HYCAd4oyVlxMksoyyzSOuzmsdlhuoCVjOUf9pnRVXPnDEsTG4AHNUsxLKiqoIW5LG3bMoHWSK3YcHi1cqsMmZCEO1bKcwyi7bN5BHpG41rhGBujlSQVNrG6naVIOwi4B8IFZVxOIAsMRJa+bf8Arb7+G+3w7amLp28owqeMqXkae4x44TXDTK1msqyXDI2YZ1ysuwghr/7bMXFnqrNIsj/2krOAQQptlBUELYDcACQAN1euLPXWE5QXmm6lztv6mpiw2GklYpEjOVCkjMABndY13nupE9N9wNfeT4i39jKV22N7rYXuQd1hY3PRXpY3Vi0cjRsRlJU2uvUaznGYghRx7c03BsuYWtbb1AqD4RfeBWyM6ds+8rzjX2nspW9xoQHOLgGvszZFuQbVmgwxQWG6ifDl1sa07S2uot3nsdYSaGmU2OGJJJsFysTYRkkBejsse3v9428to6VQTyZrKMxYWygZOMvmtbtRetgYrEj/AIiTdbf0Xvs6qws0xXKZnKgWANiAuTi7C+4ZOb4AOoVv2qX7uUrYngvgjR0lJmhJF7G321tai78T8mk/CtXScZWEjoFvtrZ1G34j5PJ+FWcNbZy4nO5SbdRX1su86p1Z954byEX3a0ypbq17zw3kIvu1plW854UUUUAUUUUAi15/R+J8kfwrmPhI9+nxE9Ra6b17/R2J8kfwrmThH9+HxI/UWstxG886OhJiTwfjU50dwdiZbrJKSIllfKiWUNGrne+3trdZtuqK6I/sI/F/E1Y+r+mxHK0TScUJoIoxLe3FvxMZjYnub3B8auFKbdS3X9e86fKmJqYajRdOVr2T09Hr6yPHUiH4eT6NP56i2OwRilkS98jul918jFb26L2qwNJ6HxOGQvNEVQNlzc0re2w7P1TfYdx8NRDS590TeWl+8atNKVVJ84s8t1uJW5BxuKxM6kcS9LWyS1vwMGg9FDETZHYouV2ZgAxGRCwABIFyQF39NS3DcGscilknlIHbdiTm36+y7KQauDszbL2hnO6/9y4B9JHpFWxqvhMUuCnHFWMqloQzBSxdMhuOgWCkXtf66m1SpPZi7Kz3XPSVbRpue1vS1S19pVms2qy4SNXSR3u+QhkVbc0sCCrtfcajmY9+plraJFhyTKyus4DK28diJH1EG9RAmlGU3Bbeu82ThsSavf8AglWquobY6AyiYR2cplKZu1Cm98w7qnJ4I2+ND6I/9ypdwcaPz6KhZCA95dh2BrTOBfv9/vU9wejJXPZRxajrKlm7wykgeE+iqGIhylz2zRitl6Oy7WcyWKs5eVazOdMbGYpXj35HZL7r5GK3t0bqy6Kw/HyrGSVzX51r2spbdcdVMdfYwuksUFFgJTYAd4Us0PLlmQ9Wb1Grv4elGVeMJLVpdpONrTjg6lSm7SUW17bEzbgycBC0jgSEBLxDnFtqgdk3mlOs2qDYFMzu2bm8xkykqxIBvmPUfRVlaQjxYXBZ5YjmlhEQCEFXKEoX6wANtqiXCvxqlVxDo7lIyDGpUZc8lhY9N83pFdieEobDaitJPWW48pQxeOVeClVm1tQTTVO1m1e9o3+BV+lpLxHf0faKz6jdtiPk8n2CtbSv9kfN9tbWonbYj5PJ+FUML5vvO3yj/qe76nVGrfvPD+Qi+7WmVLdW/eeH8hF92tMq3lAKKKKAKKKKAQ69/o/E+TP2iuY+EY+6/wD64/u1rpzXr9H4nyZ+0VzFwhn3UD/hR/drWW4jeaWE1hCIq5Ccote//wCUzk16VrZsPcgKL8YwvkUIDa3UoqI0VWeHpt3aNtao68VCpZpaZIm0nCW7RiJo3MS7ozO+Qea3+1J8TrPxjs5SxdmYgHYCzFiB3ttIaKl0IPcKNR0W3TyuSLR2tSxSZmi4xcrKVLWuHQpcGxsRe42dFNxwjp8BL+9N/wBuoNTLQmhTiWbnBEjALvlZyMzBFVVUXZ2ZgAo85ABIweFpN3t2v6luPKOJh5srfAc6X13WeMIsLJZ85ZpTIScuQDaotspP+Wf2frpu2qmHG/ETfuyf+RWM6uYUb8TN+7L/AN+so4enFWS+ZhLHV5O7l8h5q/wz4nBQJBFFCVTNYuHLc5i5uQ4G9j0UxP8A/QmN+Bw/zZP+5UObQeEH/FS/uw/CelWl9FthpMhZWBVXR1vldHF1YZgCPAQCCCDurco2Kzm27s39Ma0vip5J5FAaVizBbhQT1XJNtnXWtBpoowYLe3WesEfjSyikYqElOOqzM5V5yi4N5PIlLcIOIOW7MchBW8khykbAV53NI6xWtpLXGXEDst2OzazMxsLkC7E7NpqP0VZliask4t5PLRFSNGEZKSWazNufH5lItT7UXfifk7/hUWqUakG3KD/gP+FV4RS0LFSpKbvI6p1aPuPDeQi+7WmVLdWxbB4fyEX3a0yoYBRRRQBRRRQCTXaPNo/Ej/CY/NGb8K5g1+W8kL9DQx+kIFP2GusdJYTjoZIz/eIyfOUr+NcvaXwJnwlrdlw7MCOm1+cPCCD4LGsloRvINRX0ivlYkhRRRQBUs1KkyxYo9XEH0TConTHQ+mDh84K5klULIt8pIBDAhv1WBGw7fBQG1LpKtSTGk1tnG4L4viP3mP8A8avnK8D8XxP71H/41SBY05NOtcd+F+Rw/wAVYBi8F8BiPPiUt9WGrU0zpU4hwxAAVVRFG5UQWUCoBoUUUUAUUUUAVKNURlhxLfsBfnsP5TUYAvU50XothHBhl/tcTIgYdWZgqDzXLd65HRUohnTWgUy4WAHohjHoRa368xoFAA3AWHgG6vVQSFFFFAFFFFAFUxwm6rtgsQ2MhF4J2vKBujmOwlupHNjfoa/dLVyvS/G4cOrK6hlYEMrAFSp2EEHYRboqU7A5a0nq6s5L4btjvjHbX7w/WHg296o/NoiVDYo1x3jf0b6tjWng/VZS2jnIHTFJcxg9Ub7Wt3iD4aVKukYhZoncDqZJB5gx/CpyZGZWxwb9w3zTXzkr9y3oNWSdI4kb8K/0CH+GsTaYmG/Cv+7L/LSy4i5XfJX7lvQaOTP3Leg1P209J8Xb92X+SsZ1if4u37uv8lLLiLkD5M3ct6DRydu5b0Gp0dZG+AP7uv8ALR+cx+BP0A/lpZcRcgvJ27k+g0cQ3cn0Gp2NYz8C30A/lr6NPE/3DfQf+tLLiLkD4hu5PoNHEN3J9BqejTLdGHf93/8AWvo0pId2Gf8Ad/8A1pZcRcgIwzH9VvQazxaLkbcp89TnleIPa4WT93A+1a9cgx0uxYGQHpbJGPOBt+qlkLiLRWh1gOeXaw3Kevvjo89WrwRaqNPP+UJx2NLjD3/XcjK0o/ZUXUHpJJ/V2pdVtQUEgfSBMi/BJcR3/bPbOO8Ld+42VeGCUBVygBbDLlsFygbALbLWqLg36K+CvtQSFFFFAFFFFAFKNNTluxr09sf4ab1p8luST00BHl0ZXsYFR/tTxsJevPIaATclXqo5MvV/XopzyGjkNAJeTL1f16KOTL1U65DRyGgEvJl6jRyZeqnXIaOQ0Al5MvVRydeqnXIaOQ0Al5MvV/Xoo5MvV/Xop1yGjkNAJOSr1UHBKad8ho5DQCFtG000FIUPFncdq949I/GtxcJavS4WxBHQaA3KKKKAKKKKAKKKKAKKKKAKKKKAKKKKAKKKKAKKKKAKKKKAKKKKAKKKKAKKKKAKKKKAKKKKA//Z"/>
          <p:cNvSpPr>
            <a:spLocks noChangeAspect="1" noChangeArrowheads="1"/>
          </p:cNvSpPr>
          <p:nvPr/>
        </p:nvSpPr>
        <p:spPr bwMode="auto">
          <a:xfrm>
            <a:off x="1720850" y="-2127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GB" altLang="en-US">
              <a:solidFill>
                <a:srgbClr val="C69200"/>
              </a:solidFill>
            </a:endParaRPr>
          </a:p>
        </p:txBody>
      </p:sp>
      <p:sp>
        <p:nvSpPr>
          <p:cNvPr id="16389" name="AutoShape 58" descr="data:image/jpeg;base64,/9j/4AAQSkZJRgABAQAAAQABAAD/2wCEAAkGBhQQERUUEBQVFRQUFhgXFBQUFxcUFBUUFBUYFBQUFxgYHCchGRklGhQUHzAgJCcqLCwuFx8xNTAqNSYrLCkBCQoKDgwOGg8PGiklHyQ0KiksLDUqKSowMjUsKiovNCksLCksLDIuKi4pKSwqKSwsLCwtLCouLCovLC4pLCwpLP/AABEIARMAtwMBIgACEQEDEQH/xAAcAAACAgMBAQAAAAAAAAAAAAAABQYHAwQIAgH/xABTEAACAQICBAYLCwkGBgMBAAABAgMAEQQSBQYhMQcTFCJBUSMyUmFxcnOBkbLRJDRTVHSSk6Gxs8EVFjVCYpTC0vAzQ2OitPFEo6TT1OKCg+EI/8QAGwEBAAIDAQEAAAAAAAAAAAAAAAEEAgMFBgf/xAA+EQACAQIDAwYLBwMFAAAAAAAAAQIDEQQhMRJBUQUTFWGhwQYUIjJSU3GBkbHRFkOCkuHw8SOi4jNCYsLS/9oADAMBAAIRAxEAPwC8aKKKAK8ySBQSxAAFyTsAA2kk9VeqqzhF0pLjnfC4dwkEJ7OxuFkddrKzDdGnTsN2He2ylcDnSPClGXKYNONtsMzHLF/8dmZ/DsB6Ca+prFiHAZ5SgPcRoi+mUP8AbVb4PCSMtoXMMfwoUcfIOtM39ivUe2O/cazJqxh73dDK3S8zNKx8OY2+qsrIxLCOsyDt8WfPNh1+xRR+dUPxz/qIPZUFXQ2HG6CH6NPZXr8kQfAQ/Rp/LSwJwNaofjf/AFEHsoOtcPxv/qIPZUH/ACTB8BD9Gn8tfDoqAf3MP0cf8tLAnH52xfG/+fB7KPzti+N/8+H2VBfyZh/gofo4/ZR+TYPgofo4/ZSwJydcIfjf/Ph9lH55w/Gx9PD7KoLX7FouIEcKogjUZsiqt2bnbbDbYZfrqM8pbrqLknUn56Q/Gh9PD7KPz2g+Nj6eD2Vy3ypuujlTddRcWOpPzwiPa4s+aTDt9qGtfE64zRDMkucf4salfTHkrmPlLddZsNpN4zdTlPWpKH0papuhZnTug+FeCRxFi14hybK+bNCx6BmIBQn9oW/aqd1yTo7TQxPY5msx2ByB/nA3jvix6wauLgq1qkicaPxbFth5M7bWGUXMJPSMoLKeoEdzRregWpRRRWJIUUUUAUUUUBq6UxfEwySdwjN81SQPqqnpY8sEUR2mUcfOTvYZuxqe8Wu567VaOubWwM/i29LAfjVYaW2TEdzHCnzIgftc1kiGeeMr5nrBnoz1kQZ89GesGejPQGfPWpi8KXbMBCTlK2ni45Rf9ZBmXK3f27h1Uz0JhkllyykhcrG42C4GzM2U5FvvYjZTnDasIzTq3GqVfJCCUuX4lprNYEEWUbt4NQCGcifucF0/8GOkg/C/s/WeuvkkLKCzJgbLzjfBi1lLMf73dtt4AB0VONG6qRSpA7O4EiK0liuwyHLHl5uy7X333VFdcNHIui53TjGl54IBUZUWQKWysAXTLcFlJylgLb6jIkrc6/vu5Lg91r8nF+1y337+nw7aR6X0ocTJnMcUZ7mJBGm8m+UdO23gAqbTcHeHXELHnlynFvAdqZsiYVJwe07bMxHVbo6axTagwIykvIyGHFT7GRS8cJDQWYrZcyOpJIPTuqCSD8p5mTKN979NGIxGe2wCwts6a3dZtFjC4qSJQ4Vctg5QsAyK4uUJU9tvH1bqV1ACiiigPqtY3G8VZ+gNKmXCR4lT2bBSxknpKZroT3rgr4DVX1OODt7xY6Prw5bzxurD8alEM6pjcMARuIuPAdor1WloR74aE9cUZ9KCt2oJCiiigCiiigEeuvvGbxR6y1VunX91TeMv3MdWlrt7xm8UestVRrC1sVL4y/cx1ktCGYM1F6lehpewR+L+Jrc46lxYhF6L1N+Oo46lxYh2ExrxNmjYq1iLjqO8G+8d41nOnJ82bjXvnz3v+vlyZvDl2eCpVx1HHVFxYiaaamUALI4ACgAHYBGxZB5iSRUD171snJ5Ksr8UFJkS+wtIc7A9NjZSRuJq5pMSFBLGwAJJ6gNpPorn3TGkjiZ5Zm/vHLeAE80eYWHmo2TYwza14t2jZsRIWivxZzbVJGUm/SbC1ztrxHrJiVMZWeQGFSkfOPMQixQfskAC27ZXipHqdozByszY+cRqjJaPNk4wNcsc28AZQNm3nbxUAiWLxbzO0krM7sbszG5J75rDVmaOl0cMXi84g4klBDm2rlKdkyX79tu+k2rnJGVBiOJVxiVLPNxzK2G4qUuMqEDYwjtuuzC5y3tohW2qkoWfk2z3O/D2GCleTVtCGUVYGjo9GqrmXIZDLGyRGSUxcUJhnQShBYshYEsDYICCSxt6w0ui0ZlkVZc2NAVwJY1TDBoGLHn3yW49bWLG97rYX3mZXtTPg1PPxXySb+GtfXFcEEhGBIJ7IZTz789kkiU5u5V2j2b+LJ6QazcG/b4r5JN9gqVqGdL6l48TYGFgCMq8Wb9cJMTHwEoSO8ad1FuDP9HR+Un/ANRJUpqGAooooAooooBHrt7xm8UestVFrM/uuXwp9zHVocI2NMeEyi3ZXCG/UEeQ27/YxVT61P7sm8Zfuo6yWhBM9X1U4aMkbcv4mmGROr66jWhsbaCMd77TUywGhLJI8rIxWNiqI+axAvmJH9bavtbMU2yqntOyNLInV9dGROr66X6KY4iVIxszHaeoAXJ9ANMpNL4RJDHxLFQcplznNcGxYLutf/aplGSdsyFJNXyPOROr66MidX11jx2BdMVyePnFtqEm1wVLbfQfRSqTHlSQd4JB29INjUxg5aMhyS1R41yxSRYRxbbJ2Mbe67b/AChqq3kkXc/XVp62aOhbR2JaUZsTDEkypdhxKyvkRiAbZmCtsN7AdHTAdQsFDM2KlxiM8OFwzylVdkLOCMi5lsRfnCrlCWzTk7vIxlFtoVcki7n66+cli7n66bYvWbRjRuI9HSq5VgjnFuwViCFYjpsbG1RTlZq3Dblrde3+TBpoaHCxdz9deeSxdz9dLOVmm+gzG6u0q5hCRK4zEZogrhk2dcnEi+/n1hXm6MHN3fs68vmY3Zi5LF3P1185LF3P10zn0NGuYMxHFgBioZiTLxskbkBTzeLWLYLXzHbs26mMwQSA5Ednzxc+1wQ8DytksO1Gy+/tQdm4U4Y+nN2i3u477Z34Zp8bMhSE+m4UEd0Fjf2Uw4OO3xXySb7BSTGzFoz/AF0infBv22K+STfw1W5QTVVX4d7L1HzTongz/R6eUn/1ElSmovwaxkaPjuCLyTkXFrgzyEHwEbalFc5m8KKKKgBRRRQEN4UD7nh8uf8ATT1VWt7Wxs3jL91HVp8KJ7BD5Zv9NPVTa6P7tm8Zfuo6yWhA80W3YY/FqUaob8R8nf8AColol+wR+LT/AEBpZIDLnvz4WRbC/Oa1r97ZXcdNujlwR5qOJtiLPS7NCGcqQUJU9BUkHq2EU7wuiFgyy41so7ZYRtlk6do/VXrv9VLdX8bHFOjzAlUubAX51ubs8O3zUwxeIwUrs7y4osxuTlT0btw3WqaqltbKTtxS7DKhWThtNq/Bu3vNLH6QfFTlwpzOeaqXJAA2AW2nYPtrd1d0WXLzMjOId0YF2eX9VSOobzSt8YsMwfCM9l2q0gXNcizbLW6TSvSumpYon4uR0Ln9Ril2beeaRttes+ZlKOzDLQiOKW35ebv7jcwWhcdNh9LvPBMJcUsRQMhBfLI3NUfsrlFugAVFdXNYhoyPFwyYUSyylFKzf2aGFmJWRN7c49rcbrUx0Rrg8WFxccs2IaSZIxC3GO2QqxLnMWumwjdvrxq9rHCsM2Gx6ySQTsJDIhvNHMLdkGbtr2F79R2G5rcqM0pqUbq6yV1olp7C/wA8ns2fEZasaVTTTtgsbh8OrujGCeCMRPG6C4Bsdq2ufNYg32Vm+HsSDvBsfCKsXBabwOjQ8mAM8+JdCiSTKI44Q29gu9m3ejo23iuCmjRCHQOxYbSBsXLYm9r3vtsCPwrfQhaUnGLUcrJ9uvuMalXJXd2ITFWZcGchfK+XcWA5t+ond1bPBTjS0sLgcSgU5mJ5tu2ts8AN7CvuGxcaxgOGayMhjGwMGlEhObo2AjdvC+bZX24xi4xbzzXx/eeW9mvnLidYGB2CUFlvsvdktv762Hg2VlXRsxOURz3UdqFa6hr22W2A8766a47SMcguM6syLGxNmypxjO2XKF/wwB1XGysM2IjWQNGxIjjIh5tiGJNma/Td2kuOmw3VTXPSXmWee5vTrWWd7ey76nKmyN41LI3m3+MtOuDftsX8kl/hpXpCO0Teb1lpnwbnnYr5JL/DVDlaOzXiupfNnSwzvBnT+rPvPD+Rj9QUzpZqz7zw/kY/UFM647LIUUUUAUUUUBCuFM9gg8q3+mmqodeGtjpfCv3UdW5wqnsEHlX/ANPNVPa+tbHSf/H7tKy3EbyTaF4vk0WZxfICRZjb0CtzsXd/5X/lpNq1iAscZMayc22Rs1iTYDtSDepbjeIjxQj4vDrljUSmQymISmzPbKxOwHLt6jurvRm4xis9DxNSm51JvaS8pr4t9QpPFd3/AJX/AJa+Hi+7/wAr+ytjSmhGOJlSJMiqxyqzAkKFD33m4sbjfvpVHhWYnKL2NjbvnKPrI9NbozTV7lacKsJbLT3r4e42zxfdfU3spPpsIxC5xs27VfefAvVW9yR9nNPOtbqN72N+rmtt71I54Ha8mU5T+tbZbMUFj07VI81bYzs73M6MZt53y/fAwHBp3Y+bJ/LXhsEvdj5sn8testASt/OyLN2t77PoYWwI7ofNf+WvBwH7Q+a/sqX6o6o8rYlyVjXeevvCrFwWrWDiW3FBtliW2k1xcb4R0cHPm5NNnTwuCxGIjtx04v8AgodsAesehvZWM4A9Y9Deyrs0zqNhsQOxDi2A2W2qfN11WmN0S0TsjCxU2q1gOXKWNT5u11qs/qa8VTrYRpVNHoyOfk9v6Deyj8mP/Qb2VIEwBrOmBrqeNS4Lt+pReNsQvTeBZIGLd7oPdL11m4OO3xXySb7BTXXXD2wp8I9ZRSrg57fFfJJvsFee5UqbdaL6u9noOTKvO0HLrfcdQ6te88P5GP1BTKlurXvPD+Rj9QUyrlM6YUUUUAUUUUBEuEzAGTCB1t2GTO1+lWjkiNu/eRT5jVIcIbe7n8VPu0q/teveE/ij11rnzhGb3a3iR/drWW4jeSTUzDyOkRhIzoodb23qVAABBBa5Fh01IcLhMYju0YBZzmYninvtJD2e9t5N7DfUf1NReIQuzKBHe6nKbhksBsNz026wN1r07XB2yZp25+UWDAkZ8xNznsBs9LdFdmEm4RvbRbrnkakUqs7XylLSSW+28w8nnkvMGDtKrZjmGYjaGBBtbtW2DoQ22CsU2Flw2VjYZ7kEENfi2Kstx0X6tm7bcbM5woXJaUqjFUNm7UEK8t7G1hmQ9V2/ZNfXwYddrFSC5ys4ktzVIO8bLk3IBO0bDtrcpcbW9hWcbp2vte3fx9/WxVPpB1zMDtY3PhIYHdu2O27rpbicS8ts5Bte2xRvN+gbafYvRKC+eQWUMdmU22uqsefuIQMALk5rbN5WYjA5HKnaVNjbdmHbAHpAa4v02vW6EoN5amP9SnDyt/WLxDUh1Sw2HLtx6F2ABjXbluDck2O07tm6xNLBh6yJDY3FZzW1Fq5rjX2ZJ6lsRFRDcAC5ubbLebo30tkmN9hpbqjpIFGhkNr85STsv0inSYMo4JXMAb9418a5dwlWljpc48nbPdY+lcjYulXwylHXge8CWY7FOwXPg6+/WxjdSop5DLMW2r2o2AHrvTZMZfbbwbLGsE2lbDZvvuO8+avR8kYCODvUpTcr7yvjnDE+TUirLOxBdMalvAy8VmlDA7lIYFRc3HV1Ugq2H0mQMzWVR3Ww389QfWiWKVleLLcg58osDY7Da2/fXscLiZVHsyXvPE8qcnUqCdSEkv8Ajf5byueEFvcvhYfap/CkPBz2+K+STfYKkfCBh/cjHqIP+dB+NR3g534v5JL/AA1Txk9qtbhZd/ednkWNsInxb+du46g1a954fyEX3a0ypZqz7zw3kI/UFM6pM7IUUUUAUUUUAh16/R8/ij11rnjhJb3afEj9Ra6H16/R+I8Qestc68Jje7j5OP1FqdxG8mOqjwrhY+OUkmJCtmCEbASbEbb7vTTmPE4QXvGxv1yqLeCw2+fq81NdQI420ZhM6RsRCBdlDG2Ztm2n/JYPgofo1rkPwrp0XzTpvycvOtplwOZU8H51ZuoprNt+YnrnxIZyvCkAZJNm48cuzpsObYC+3dWNZsMN6sduzsqjZc2G7qtU45LB8FD9Gvsr4+Fgt/ZQ/Rr7Kh+GFJL/AEn+f9DU/Bqo/vF+RfUrV3XNdWA23XnC4sdm0dO7bXkZe6X5w9tWIcBh/gYPo09leTo+D4CH6NPZWv7cw9Q/zf4j7Kyf3v8Ab+pX4K90vpFewV7pfSKnZ0dB8DD9GnsrydGwfAw/Rp7Kj7cx9Q/zf4j7JSf3v9v6kIWRR+svzh7aaYbWiWMACVbC+8g7/PUhOjIPgYfo09leTouD4GH6NPZWup4Z0aqtPDX/ABL/AMmyn4K1aTvCu17Fb/sIpNYA62kbM3dZwBvuNnTu/q9eJtNI7DOQyqLKCw2DNcdPcgCnx0TB8DF9GnsrydDw/AxfRp7KmHhlRj5uHt+L9DZLwXqz86vf8P6iRtLxsFDc7KRYGTZlBYldp2XuB5qywaShzXVljIUjMSHObm2IF9hsG29GY+ZodDQ/Aw/Rp7K+fkeH4GH6NPZWX2zp+pf5v0IXgpK93WX5O/auQPhLxay4WYqc2xLtzbm0kK5iF3XIqF8He/F/JJPtWrH4TsEkejJuLREu0V8iqt+yrvsNtVxwd/8AF/JJPtWuhgeUFj4yrKOzna176JewvwwXiUFSctrV3tbVvrfzOoNWPeWG8hF6gpnSvVf3lhvIx+oKaVdMwooooAooooBBr3+j8R4n8QrnLhNb3cfET1Fro7Xv9H4nyf4iubeE4+728RPUWp3Eby6+DDCK+icO7vkCpYnmgC225LeNUk4jD/GV+fFUE1PxNtWmPci3+aL21oY3GlcIwbmtxcLbm4qRN6lG3cd2XnWuCFfpBrTg+QMJiYc5OCu5PtevaY4nG1aM9mOiRaE2iEUA55DfdlCnz7t1YGwCdc3zU9lM9HDNDD5NPrVa++G972ItsG3f4Lbe/VN8kYNO3NosrEVLXuKuQJ1zfNT2V95CnXN81PZTTMe56bebuh3q+Qtc7th3dVrDYPrrHonBerRPjFTiLOQp1zfNT2UchTrm+ansp1xQo4oU6JwXq0PGKnES8hTrm+anso5CnXN81PZTrihRxQp0TgvVoeMVOIl5EnXN81PZQMDH1zDv5V/AU64oV8MQp0TgvVoeMVOIvOgV7t/Qnsr5+QF7p/8AJ7K38TMVDlRmIFwu7MQtwPPupHq9jszyAC4ZixbaLWOwMLbGN9x2jLtG6nROD9Wh4xU4kM4a8KIdGuAxOcrvAuCksd93jfVVTcHh99/JZPtWrX4fJfcKDrZvvIjVT8Hu/F/JZPwqxg8PTobUKasr6fhiY1ZOSTfDvZ1Bqv7yw3kY/UFNKV6r+8sN5GP1BTSrbNQUUUUAUUUUAh16/R+J8mftFc1cJx93t4qeotdK69/o7E+SP4VzRwmn3e3ir6i1O4jeWnwYacwiaLWDFugDXJSQHKykLbosdq/VT1H0NmIK4HJbmnbmJO8Fcth6aq3V23JYfE/E0y2VxelKlFuEVo3vZ6iPI1KtFVHJ5pPdwLgXXfAqABiYQALAX2ADYANneo/P3A/GofnH2VTclq8WFY9KS9E2dBU/TfYXM2veBO/FQ/OPsr6NfMD8ah+cfZVMWFFhTpOXojoGn6b7C5/z9wPxqH5x9lH5+4H41D84+yqXtRap6Tl6I6Bp+m+wuj8/cD8ah+cfZR+fuB+NQ/OPsqlq+Xp0nL0R0DT9N9hdP5+4H41D84+yg6+4H41D6T7Kpa9fL1PSUvRHQNP032FyvrvgSbjFw+k+ytbD61aPizZMTCMxu3Oc3PXtvVR3r5enSUvRHQNP032Drho1igxOGRYJBJlLFit7DM8dhcjfzTUB4Pt+L+Syfw1va0n3M/hX1hS/UA7cV8lk/hq/hKrqxc2t/cjjcpYaOGnGnF3y72dR6r+8sN5CP1BTSlmrHvLDeQi9QUzq0c0KKKKAKKKKAQ69/o7E+SP4VzPwme/n8VfUWumdev0difJNXMvCZ7+fxU9RancRvHOrBzRQKdzZVPgL2P21bGltUdH4UDjePLntY0cMzd8bBs9lU7qxjbDDjqZPXFXJrrgZmnXEQxtMpQxSRoQJEAYMsig772sRvHn2cmnRTc24p5nqKlZrmoubitnja7srIwYPVDR+JhkfDmYlA2YM4BRlW/OFvq//AGqxGI2VamqWGlijxk06GLj+0ibtkSONgGYXNr5uu4t1baphdJbB4BWGJoq0bRtqb8FiLzqJScktm13fdn25D7ReFbESCNN532BYgDfYDee9U0wWqeHPNZJWawuSxU7dxsALVX2gtYeJmDG2VlZGve1nFjexvbouD01NG19MRCkK3NuqKjNlUKFFgDsXm7usnrrl1aTuk217EXavOVFeD7bC3WnQAwmV42LRubAN2ym2YA23gjaDs3emPcora1n1zkxRVWUqqAdtfMxUFcxudnTu79IfyhW2nQls5k06soxtPUtLVPV7C4jBLJKvZTI4LF3UZVbdYMBmy3tTfFao4EcVkjPZb5czyhjYXI2tv71avB9huN0XEwsG4+TeOawEgup9tTDSmHuYTlAIJCbOjLt8GwVdrQWxGFOP9TVcLdff2Z2t5WtisSsTN849jOyu73v8LcCk9Yo0hxU0cYsiOVUEkkDZ0naa0FnvWbXjE5dI4odUzfYKTRY05h4R9taOYd/K1PT0sQ+aT6l8i1TwRYi2zEQg7NpRjYdIANxe9tvUOi9a+keDCaGGSV5oTxUbOwVWGbIC27cDlHgv1XqxNKYkJHI3GgWVrG17HoOw3sDY+aq10jpF0inAlbnRyB7na3NOzeekd82vt21uxSoUJRi1qeJq8tV6FeLlJu/s+Vv3rqVxrLJfDv4V9YVqahb8V8mk/ho07iLwMO+vrCvOou/E/JpPwq/gY7MLdZ1OWZbVdPqXzZ1Pqz7zw3kIvu1pnSzVn3nhvIRfdrTOrhyAooooAooooBFr1+jsT5Jq5l4S/fz+KnqLXTWvP6PxPkmrmThK9/N4qeotZbiN5r4HZEp/ZrajwE0iK8cLOrhiuWxNlYqSQN20Hf1VrYFbxKD0r7azIZFUKsrBRcAC2wEkkX32uzfOPXXMTjtPaPTNVebhzfBfI8SQSInGPEyps2mw2HYCAd4oyVlxMksoyyzSOuzmsdlhuoCVjOUf9pnRVXPnDEsTG4AHNUsxLKiqoIW5LG3bMoHWSK3YcHi1cqsMmZCEO1bKcwyi7bN5BHpG41rhGBujlSQVNrG6naVIOwi4B8IFZVxOIAsMRJa+bf8Arb7+G+3w7amLp28owqeMqXkae4x44TXDTK1msqyXDI2YZ1ysuwghr/7bMXFnqrNIsj/2krOAQQptlBUELYDcACQAN1euLPXWE5QXmm6lztv6mpiw2GklYpEjOVCkjMABndY13nupE9N9wNfeT4i39jKV22N7rYXuQd1hY3PRXpY3Vi0cjRsRlJU2uvUaznGYghRx7c03BsuYWtbb1AqD4RfeBWyM6ds+8rzjX2nspW9xoQHOLgGvszZFuQbVmgwxQWG6ifDl1sa07S2uot3nsdYSaGmU2OGJJJsFysTYRkkBejsse3v9428to6VQTyZrKMxYWygZOMvmtbtRetgYrEj/AIiTdbf0Xvs6qws0xXKZnKgWANiAuTi7C+4ZOb4AOoVv2qX7uUrYngvgjR0lJmhJF7G321tai78T8mk/CtXScZWEjoFvtrZ1G34j5PJ+FWcNbZy4nO5SbdRX1su86p1Z954byEX3a0ypbq17zw3kIvu1plW854UUUUAUUUUAi15/R+J8kfwrmPhI9+nxE9Ra6b17/R2J8kfwrmThH9+HxI/UWstxG886OhJiTwfjU50dwdiZbrJKSIllfKiWUNGrne+3trdZtuqK6I/sI/F/E1Y+r+mxHK0TScUJoIoxLe3FvxMZjYnub3B8auFKbdS3X9e86fKmJqYajRdOVr2T09Hr6yPHUiH4eT6NP56i2OwRilkS98jul918jFb26L2qwNJ6HxOGQvNEVQNlzc0re2w7P1TfYdx8NRDS590TeWl+8atNKVVJ84s8t1uJW5BxuKxM6kcS9LWyS1vwMGg9FDETZHYouV2ZgAxGRCwABIFyQF39NS3DcGscilknlIHbdiTm36+y7KQauDszbL2hnO6/9y4B9JHpFWxqvhMUuCnHFWMqloQzBSxdMhuOgWCkXtf66m1SpPZi7Kz3XPSVbRpue1vS1S19pVms2qy4SNXSR3u+QhkVbc0sCCrtfcajmY9+plraJFhyTKyus4DK28diJH1EG9RAmlGU3Bbeu82ThsSavf8AglWquobY6AyiYR2cplKZu1Cm98w7qnJ4I2+ND6I/9ypdwcaPz6KhZCA95dh2BrTOBfv9/vU9wejJXPZRxajrKlm7wykgeE+iqGIhylz2zRitl6Oy7WcyWKs5eVazOdMbGYpXj35HZL7r5GK3t0bqy6Kw/HyrGSVzX51r2spbdcdVMdfYwuksUFFgJTYAd4Us0PLlmQ9Wb1Grv4elGVeMJLVpdpONrTjg6lSm7SUW17bEzbgycBC0jgSEBLxDnFtqgdk3mlOs2qDYFMzu2bm8xkykqxIBvmPUfRVlaQjxYXBZ5YjmlhEQCEFXKEoX6wANtqiXCvxqlVxDo7lIyDGpUZc8lhY9N83pFdieEobDaitJPWW48pQxeOVeClVm1tQTTVO1m1e9o3+BV+lpLxHf0faKz6jdtiPk8n2CtbSv9kfN9tbWonbYj5PJ+FUML5vvO3yj/qe76nVGrfvPD+Qi+7WmVLdW/eeH8hF92tMq3lAKKKKAKKKKAQ69/o/E+TP2iuY+EY+6/wD64/u1rpzXr9H4nyZ+0VzFwhn3UD/hR/drWW4jeaWE1hCIq5Ccote//wCUzk16VrZsPcgKL8YwvkUIDa3UoqI0VWeHpt3aNtao68VCpZpaZIm0nCW7RiJo3MS7ozO+Qea3+1J8TrPxjs5SxdmYgHYCzFiB3ttIaKl0IPcKNR0W3TyuSLR2tSxSZmi4xcrKVLWuHQpcGxsRe42dFNxwjp8BL+9N/wBuoNTLQmhTiWbnBEjALvlZyMzBFVVUXZ2ZgAo85ABIweFpN3t2v6luPKOJh5srfAc6X13WeMIsLJZ85ZpTIScuQDaotspP+Wf2frpu2qmHG/ETfuyf+RWM6uYUb8TN+7L/AN+so4enFWS+ZhLHV5O7l8h5q/wz4nBQJBFFCVTNYuHLc5i5uQ4G9j0UxP8A/QmN+Bw/zZP+5UObQeEH/FS/uw/CelWl9FthpMhZWBVXR1vldHF1YZgCPAQCCCDurco2Kzm27s39Ma0vip5J5FAaVizBbhQT1XJNtnXWtBpoowYLe3WesEfjSyikYqElOOqzM5V5yi4N5PIlLcIOIOW7MchBW8khykbAV53NI6xWtpLXGXEDst2OzazMxsLkC7E7NpqP0VZliask4t5PLRFSNGEZKSWazNufH5lItT7UXfifk7/hUWqUakG3KD/gP+FV4RS0LFSpKbvI6p1aPuPDeQi+7WmVLdWxbB4fyEX3a0yoYBRRRQBRRRQCTXaPNo/Ej/CY/NGb8K5g1+W8kL9DQx+kIFP2GusdJYTjoZIz/eIyfOUr+NcvaXwJnwlrdlw7MCOm1+cPCCD4LGsloRvINRX0ivlYkhRRRQBUs1KkyxYo9XEH0TConTHQ+mDh84K5klULIt8pIBDAhv1WBGw7fBQG1LpKtSTGk1tnG4L4viP3mP8A8avnK8D8XxP71H/41SBY05NOtcd+F+Rw/wAVYBi8F8BiPPiUt9WGrU0zpU4hwxAAVVRFG5UQWUCoBoUUUUAUUUUAVKNURlhxLfsBfnsP5TUYAvU50XothHBhl/tcTIgYdWZgqDzXLd65HRUohnTWgUy4WAHohjHoRa368xoFAA3AWHgG6vVQSFFFFAFFFFAFUxwm6rtgsQ2MhF4J2vKBujmOwlupHNjfoa/dLVyvS/G4cOrK6hlYEMrAFSp2EEHYRboqU7A5a0nq6s5L4btjvjHbX7w/WHg296o/NoiVDYo1x3jf0b6tjWng/VZS2jnIHTFJcxg9Ub7Wt3iD4aVKukYhZoncDqZJB5gx/CpyZGZWxwb9w3zTXzkr9y3oNWSdI4kb8K/0CH+GsTaYmG/Cv+7L/LSy4i5XfJX7lvQaOTP3Leg1P209J8Xb92X+SsZ1if4u37uv8lLLiLkD5M3ct6DRydu5b0Gp0dZG+AP7uv8ALR+cx+BP0A/lpZcRcgvJ27k+g0cQ3cn0Gp2NYz8C30A/lr6NPE/3DfQf+tLLiLkD4hu5PoNHEN3J9BqejTLdGHf93/8AWvo0pId2Gf8Ad/8A1pZcRcgIwzH9VvQazxaLkbcp89TnleIPa4WT93A+1a9cgx0uxYGQHpbJGPOBt+qlkLiLRWh1gOeXaw3Kevvjo89WrwRaqNPP+UJx2NLjD3/XcjK0o/ZUXUHpJJ/V2pdVtQUEgfSBMi/BJcR3/bPbOO8Ld+42VeGCUBVygBbDLlsFygbALbLWqLg36K+CvtQSFFFFAFFFFAFKNNTluxr09sf4ab1p8luST00BHl0ZXsYFR/tTxsJevPIaATclXqo5MvV/XopzyGjkNAJeTL1f16KOTL1U65DRyGgEvJl6jRyZeqnXIaOQ0Al5MvVRydeqnXIaOQ0Al5MvV/Xoo5MvV/Xop1yGjkNAJOSr1UHBKad8ho5DQCFtG000FIUPFncdq949I/GtxcJavS4WxBHQaA3KKKKAKKKKAKKKKAKKKKAKKKKAKKKKAKKKKAKKKKAKKKKAKKKKAKKKKAKKKKAKKKKAKKKKA//Z"/>
          <p:cNvSpPr>
            <a:spLocks noChangeAspect="1" noChangeArrowheads="1"/>
          </p:cNvSpPr>
          <p:nvPr/>
        </p:nvSpPr>
        <p:spPr bwMode="auto">
          <a:xfrm>
            <a:off x="1720850" y="-2127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GB" altLang="en-US">
              <a:solidFill>
                <a:srgbClr val="C69200"/>
              </a:solidFill>
            </a:endParaRPr>
          </a:p>
        </p:txBody>
      </p:sp>
      <p:sp>
        <p:nvSpPr>
          <p:cNvPr id="18438" name="Rectangle 4"/>
          <p:cNvSpPr>
            <a:spLocks noChangeArrowheads="1"/>
          </p:cNvSpPr>
          <p:nvPr/>
        </p:nvSpPr>
        <p:spPr bwMode="auto">
          <a:xfrm>
            <a:off x="3333978" y="3795713"/>
            <a:ext cx="5867400" cy="642937"/>
          </a:xfrm>
          <a:prstGeom prst="rect">
            <a:avLst/>
          </a:prstGeom>
          <a:solidFill>
            <a:schemeClr val="bg1"/>
          </a:solidFill>
          <a:ln w="9525" algn="ctr">
            <a:solidFill>
              <a:srgbClr val="CC00FF"/>
            </a:solidFill>
            <a:prstDash val="dash"/>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GB" altLang="en-US">
              <a:solidFill>
                <a:srgbClr val="C69200"/>
              </a:solidFill>
            </a:endParaRPr>
          </a:p>
        </p:txBody>
      </p:sp>
      <p:sp>
        <p:nvSpPr>
          <p:cNvPr id="18439" name="Oval 5"/>
          <p:cNvSpPr>
            <a:spLocks noChangeArrowheads="1"/>
          </p:cNvSpPr>
          <p:nvPr/>
        </p:nvSpPr>
        <p:spPr bwMode="auto">
          <a:xfrm>
            <a:off x="3483203" y="3929062"/>
            <a:ext cx="1219200" cy="368300"/>
          </a:xfrm>
          <a:prstGeom prst="ellipse">
            <a:avLst/>
          </a:prstGeom>
          <a:solidFill>
            <a:schemeClr val="bg1"/>
          </a:solidFill>
          <a:ln w="9525" algn="ctr">
            <a:solidFill>
              <a:srgbClr val="CC00FF"/>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a:t>Atomic</a:t>
            </a:r>
          </a:p>
        </p:txBody>
      </p:sp>
      <p:sp>
        <p:nvSpPr>
          <p:cNvPr id="18440" name="Rectangle 9"/>
          <p:cNvSpPr>
            <a:spLocks noChangeArrowheads="1"/>
          </p:cNvSpPr>
          <p:nvPr/>
        </p:nvSpPr>
        <p:spPr bwMode="auto">
          <a:xfrm>
            <a:off x="3333978" y="2738437"/>
            <a:ext cx="5867400" cy="914400"/>
          </a:xfrm>
          <a:prstGeom prst="rect">
            <a:avLst/>
          </a:prstGeom>
          <a:noFill/>
          <a:ln w="9525" algn="ctr">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GB" altLang="en-US">
              <a:solidFill>
                <a:srgbClr val="C69200"/>
              </a:solidFill>
            </a:endParaRPr>
          </a:p>
        </p:txBody>
      </p:sp>
      <p:sp>
        <p:nvSpPr>
          <p:cNvPr id="18441" name="Oval 10"/>
          <p:cNvSpPr>
            <a:spLocks noChangeArrowheads="1"/>
          </p:cNvSpPr>
          <p:nvPr/>
        </p:nvSpPr>
        <p:spPr bwMode="auto">
          <a:xfrm>
            <a:off x="4289652" y="2967037"/>
            <a:ext cx="1219200"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600"/>
              <a:t>Composite</a:t>
            </a:r>
          </a:p>
        </p:txBody>
      </p:sp>
      <p:sp>
        <p:nvSpPr>
          <p:cNvPr id="18442" name="Rectangle 17"/>
          <p:cNvSpPr>
            <a:spLocks noChangeArrowheads="1"/>
          </p:cNvSpPr>
          <p:nvPr/>
        </p:nvSpPr>
        <p:spPr bwMode="auto">
          <a:xfrm>
            <a:off x="3333978" y="1617250"/>
            <a:ext cx="5867400" cy="964023"/>
          </a:xfrm>
          <a:prstGeom prst="rect">
            <a:avLst/>
          </a:prstGeom>
          <a:noFill/>
          <a:ln w="9525" algn="ctr">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GB" altLang="en-US">
              <a:solidFill>
                <a:srgbClr val="C69200"/>
              </a:solidFill>
            </a:endParaRPr>
          </a:p>
        </p:txBody>
      </p:sp>
      <p:sp>
        <p:nvSpPr>
          <p:cNvPr id="18443" name="Oval 18"/>
          <p:cNvSpPr>
            <a:spLocks noChangeArrowheads="1"/>
          </p:cNvSpPr>
          <p:nvPr/>
        </p:nvSpPr>
        <p:spPr bwMode="auto">
          <a:xfrm>
            <a:off x="3665765" y="1895474"/>
            <a:ext cx="5334000"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endParaRPr lang="en-GB" altLang="en-US" sz="1600"/>
          </a:p>
        </p:txBody>
      </p:sp>
      <p:sp>
        <p:nvSpPr>
          <p:cNvPr id="18444" name="Line 19"/>
          <p:cNvSpPr>
            <a:spLocks noChangeShapeType="1"/>
          </p:cNvSpPr>
          <p:nvPr/>
        </p:nvSpPr>
        <p:spPr bwMode="auto">
          <a:xfrm flipV="1">
            <a:off x="4934179" y="2276475"/>
            <a:ext cx="1895475" cy="6905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18445" name="Text Box 21"/>
          <p:cNvSpPr txBox="1">
            <a:spLocks noChangeArrowheads="1"/>
          </p:cNvSpPr>
          <p:nvPr/>
        </p:nvSpPr>
        <p:spPr bwMode="auto">
          <a:xfrm>
            <a:off x="236646" y="3803074"/>
            <a:ext cx="298767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600">
                <a:solidFill>
                  <a:srgbClr val="C69200"/>
                </a:solidFill>
              </a:rPr>
              <a:t>Atomic Microservices Layer</a:t>
            </a:r>
          </a:p>
        </p:txBody>
      </p:sp>
      <p:sp>
        <p:nvSpPr>
          <p:cNvPr id="18446" name="Text Box 22"/>
          <p:cNvSpPr txBox="1">
            <a:spLocks noChangeArrowheads="1"/>
          </p:cNvSpPr>
          <p:nvPr/>
        </p:nvSpPr>
        <p:spPr bwMode="auto">
          <a:xfrm>
            <a:off x="-152400" y="2888674"/>
            <a:ext cx="3634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600">
                <a:solidFill>
                  <a:srgbClr val="C69200"/>
                </a:solidFill>
              </a:rPr>
              <a:t>Composite Microservices Layer</a:t>
            </a:r>
          </a:p>
          <a:p>
            <a:pPr algn="ctr" eaLnBrk="1" hangingPunct="1">
              <a:spcBef>
                <a:spcPct val="0"/>
              </a:spcBef>
              <a:buClrTx/>
              <a:buSzTx/>
              <a:buFontTx/>
              <a:buNone/>
            </a:pPr>
            <a:r>
              <a:rPr lang="en-US" altLang="en-US" sz="1600">
                <a:solidFill>
                  <a:srgbClr val="C69200"/>
                </a:solidFill>
              </a:rPr>
              <a:t>(straight-through processes)</a:t>
            </a:r>
          </a:p>
        </p:txBody>
      </p:sp>
      <p:sp>
        <p:nvSpPr>
          <p:cNvPr id="18447" name="Text Box 23"/>
          <p:cNvSpPr txBox="1">
            <a:spLocks noChangeArrowheads="1"/>
          </p:cNvSpPr>
          <p:nvPr/>
        </p:nvSpPr>
        <p:spPr bwMode="auto">
          <a:xfrm>
            <a:off x="209380" y="1821874"/>
            <a:ext cx="311931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600" dirty="0">
                <a:solidFill>
                  <a:srgbClr val="C69200"/>
                </a:solidFill>
              </a:rPr>
              <a:t>Composite Services Layer</a:t>
            </a:r>
          </a:p>
          <a:p>
            <a:pPr algn="ctr" eaLnBrk="1" hangingPunct="1">
              <a:spcBef>
                <a:spcPct val="0"/>
              </a:spcBef>
              <a:buClrTx/>
              <a:buSzTx/>
              <a:buFontTx/>
              <a:buNone/>
            </a:pPr>
            <a:r>
              <a:rPr lang="en-US" altLang="en-US" sz="1600" dirty="0">
                <a:solidFill>
                  <a:srgbClr val="C69200"/>
                </a:solidFill>
              </a:rPr>
              <a:t>(long-running processes)</a:t>
            </a:r>
          </a:p>
        </p:txBody>
      </p:sp>
      <p:sp>
        <p:nvSpPr>
          <p:cNvPr id="18448" name="Oval 37"/>
          <p:cNvSpPr>
            <a:spLocks noChangeArrowheads="1"/>
          </p:cNvSpPr>
          <p:nvPr/>
        </p:nvSpPr>
        <p:spPr bwMode="auto">
          <a:xfrm>
            <a:off x="4424590" y="2047874"/>
            <a:ext cx="228600" cy="2286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GB" altLang="en-US">
              <a:solidFill>
                <a:srgbClr val="C69200"/>
              </a:solidFill>
            </a:endParaRPr>
          </a:p>
        </p:txBody>
      </p:sp>
      <p:sp>
        <p:nvSpPr>
          <p:cNvPr id="18449" name="Rectangle 38"/>
          <p:cNvSpPr>
            <a:spLocks noChangeArrowheads="1"/>
          </p:cNvSpPr>
          <p:nvPr/>
        </p:nvSpPr>
        <p:spPr bwMode="auto">
          <a:xfrm>
            <a:off x="4807178" y="2060574"/>
            <a:ext cx="792162" cy="2159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GB" altLang="en-US" sz="800">
                <a:solidFill>
                  <a:srgbClr val="C69200"/>
                </a:solidFill>
              </a:rPr>
              <a:t>Interactive </a:t>
            </a:r>
          </a:p>
        </p:txBody>
      </p:sp>
      <p:sp>
        <p:nvSpPr>
          <p:cNvPr id="18450" name="AutoShape 39"/>
          <p:cNvSpPr>
            <a:spLocks noChangeArrowheads="1"/>
          </p:cNvSpPr>
          <p:nvPr/>
        </p:nvSpPr>
        <p:spPr bwMode="auto">
          <a:xfrm>
            <a:off x="5815240" y="1984374"/>
            <a:ext cx="533400" cy="304800"/>
          </a:xfrm>
          <a:prstGeom prst="flowChartDecision">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GB" altLang="en-US">
              <a:solidFill>
                <a:srgbClr val="C69200"/>
              </a:solidFill>
            </a:endParaRPr>
          </a:p>
        </p:txBody>
      </p:sp>
      <p:sp>
        <p:nvSpPr>
          <p:cNvPr id="18451" name="Line 41"/>
          <p:cNvSpPr>
            <a:spLocks noChangeShapeType="1"/>
          </p:cNvSpPr>
          <p:nvPr/>
        </p:nvSpPr>
        <p:spPr bwMode="auto">
          <a:xfrm>
            <a:off x="4654778" y="2162174"/>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18452" name="Line 42"/>
          <p:cNvSpPr>
            <a:spLocks noChangeShapeType="1"/>
          </p:cNvSpPr>
          <p:nvPr/>
        </p:nvSpPr>
        <p:spPr bwMode="auto">
          <a:xfrm>
            <a:off x="5599340" y="2124074"/>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18453" name="Line 44"/>
          <p:cNvSpPr>
            <a:spLocks noChangeShapeType="1"/>
          </p:cNvSpPr>
          <p:nvPr/>
        </p:nvSpPr>
        <p:spPr bwMode="auto">
          <a:xfrm>
            <a:off x="6326415" y="2139949"/>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18454" name="Oval 46"/>
          <p:cNvSpPr>
            <a:spLocks noChangeArrowheads="1"/>
          </p:cNvSpPr>
          <p:nvPr/>
        </p:nvSpPr>
        <p:spPr bwMode="auto">
          <a:xfrm>
            <a:off x="8258403" y="2022474"/>
            <a:ext cx="228600" cy="2286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GB" altLang="en-US">
              <a:solidFill>
                <a:srgbClr val="C69200"/>
              </a:solidFill>
            </a:endParaRPr>
          </a:p>
        </p:txBody>
      </p:sp>
      <p:sp>
        <p:nvSpPr>
          <p:cNvPr id="18455" name="Rectangle 47"/>
          <p:cNvSpPr>
            <a:spLocks noChangeArrowheads="1"/>
          </p:cNvSpPr>
          <p:nvPr/>
        </p:nvSpPr>
        <p:spPr bwMode="auto">
          <a:xfrm>
            <a:off x="6574065" y="2036762"/>
            <a:ext cx="457200" cy="2286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GB" altLang="en-US" sz="800">
                <a:solidFill>
                  <a:srgbClr val="C69200"/>
                </a:solidFill>
              </a:rPr>
              <a:t>Auto</a:t>
            </a:r>
          </a:p>
        </p:txBody>
      </p:sp>
      <p:sp>
        <p:nvSpPr>
          <p:cNvPr id="18456" name="Rectangle 17"/>
          <p:cNvSpPr>
            <a:spLocks noChangeArrowheads="1"/>
          </p:cNvSpPr>
          <p:nvPr/>
        </p:nvSpPr>
        <p:spPr bwMode="auto">
          <a:xfrm>
            <a:off x="3337152" y="607120"/>
            <a:ext cx="5867400" cy="876781"/>
          </a:xfrm>
          <a:prstGeom prst="rect">
            <a:avLst/>
          </a:prstGeom>
          <a:noFill/>
          <a:ln w="9525" algn="ctr">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GB" altLang="en-US">
              <a:solidFill>
                <a:srgbClr val="C69200"/>
              </a:solidFill>
            </a:endParaRPr>
          </a:p>
        </p:txBody>
      </p:sp>
      <p:sp>
        <p:nvSpPr>
          <p:cNvPr id="18457" name="Text Box 23"/>
          <p:cNvSpPr txBox="1">
            <a:spLocks noChangeArrowheads="1"/>
          </p:cNvSpPr>
          <p:nvPr/>
        </p:nvSpPr>
        <p:spPr bwMode="auto">
          <a:xfrm>
            <a:off x="665390" y="828850"/>
            <a:ext cx="2667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600">
                <a:solidFill>
                  <a:srgbClr val="C69200"/>
                </a:solidFill>
              </a:rPr>
              <a:t>User Interface Layer</a:t>
            </a:r>
          </a:p>
        </p:txBody>
      </p:sp>
      <p:sp>
        <p:nvSpPr>
          <p:cNvPr id="18459" name="Text Box 21"/>
          <p:cNvSpPr txBox="1">
            <a:spLocks noChangeArrowheads="1"/>
          </p:cNvSpPr>
          <p:nvPr/>
        </p:nvSpPr>
        <p:spPr bwMode="auto">
          <a:xfrm>
            <a:off x="833666" y="5754687"/>
            <a:ext cx="23336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600">
                <a:solidFill>
                  <a:srgbClr val="C69200"/>
                </a:solidFill>
              </a:rPr>
              <a:t>IT Systems Layer</a:t>
            </a:r>
          </a:p>
        </p:txBody>
      </p:sp>
      <p:sp>
        <p:nvSpPr>
          <p:cNvPr id="18461" name="tower" descr="system"/>
          <p:cNvSpPr>
            <a:spLocks noEditPoints="1" noChangeArrowheads="1"/>
          </p:cNvSpPr>
          <p:nvPr/>
        </p:nvSpPr>
        <p:spPr bwMode="auto">
          <a:xfrm>
            <a:off x="5907774" y="5630861"/>
            <a:ext cx="452437" cy="631825"/>
          </a:xfrm>
          <a:custGeom>
            <a:avLst/>
            <a:gdLst>
              <a:gd name="T0" fmla="*/ 0 w 21600"/>
              <a:gd name="T1" fmla="*/ 2147483646 h 21600"/>
              <a:gd name="T2" fmla="*/ 2147483646 w 21600"/>
              <a:gd name="T3" fmla="*/ 0 h 21600"/>
              <a:gd name="T4" fmla="*/ 2147483646 w 21600"/>
              <a:gd name="T5" fmla="*/ 0 h 21600"/>
              <a:gd name="T6" fmla="*/ 2147483646 w 21600"/>
              <a:gd name="T7" fmla="*/ 0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0 w 21600"/>
              <a:gd name="T17" fmla="*/ 2147483646 h 21600"/>
              <a:gd name="T18" fmla="*/ 0 w 21600"/>
              <a:gd name="T19" fmla="*/ 2147483646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SG"/>
          </a:p>
        </p:txBody>
      </p:sp>
      <p:cxnSp>
        <p:nvCxnSpPr>
          <p:cNvPr id="18462" name="Straight Connector 51"/>
          <p:cNvCxnSpPr>
            <a:cxnSpLocks noChangeShapeType="1"/>
            <a:stCxn id="18473" idx="4"/>
          </p:cNvCxnSpPr>
          <p:nvPr/>
        </p:nvCxnSpPr>
        <p:spPr bwMode="auto">
          <a:xfrm>
            <a:off x="5619978" y="5172074"/>
            <a:ext cx="540527" cy="44539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8463" name="Straight Connector 53"/>
          <p:cNvCxnSpPr>
            <a:cxnSpLocks noChangeShapeType="1"/>
            <a:stCxn id="18474" idx="4"/>
          </p:cNvCxnSpPr>
          <p:nvPr/>
        </p:nvCxnSpPr>
        <p:spPr bwMode="auto">
          <a:xfrm flipH="1">
            <a:off x="6133992" y="5162549"/>
            <a:ext cx="881398" cy="46831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pic>
        <p:nvPicPr>
          <p:cNvPr id="18464" name="Picture 5" descr="ip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9168" y="673577"/>
            <a:ext cx="49688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cxnSp>
        <p:nvCxnSpPr>
          <p:cNvPr id="18465" name="Straight Connector 62"/>
          <p:cNvCxnSpPr>
            <a:cxnSpLocks noChangeShapeType="1"/>
            <a:stCxn id="18449" idx="0"/>
            <a:endCxn id="18464" idx="2"/>
          </p:cNvCxnSpPr>
          <p:nvPr/>
        </p:nvCxnSpPr>
        <p:spPr bwMode="auto">
          <a:xfrm flipH="1" flipV="1">
            <a:off x="4437612" y="1359377"/>
            <a:ext cx="765647" cy="70119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8467" name="Rectangle 38"/>
          <p:cNvSpPr>
            <a:spLocks noChangeArrowheads="1"/>
          </p:cNvSpPr>
          <p:nvPr/>
        </p:nvSpPr>
        <p:spPr bwMode="auto">
          <a:xfrm>
            <a:off x="7245578" y="2051049"/>
            <a:ext cx="792162" cy="215900"/>
          </a:xfrm>
          <a:prstGeom prst="rect">
            <a:avLst/>
          </a:prstGeom>
          <a:noFill/>
          <a:ln w="254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800">
                <a:solidFill>
                  <a:srgbClr val="C69200"/>
                </a:solidFill>
              </a:rPr>
              <a:t>Auto </a:t>
            </a:r>
          </a:p>
        </p:txBody>
      </p:sp>
      <p:sp>
        <p:nvSpPr>
          <p:cNvPr id="18468" name="Line 42"/>
          <p:cNvSpPr>
            <a:spLocks noChangeShapeType="1"/>
          </p:cNvSpPr>
          <p:nvPr/>
        </p:nvSpPr>
        <p:spPr bwMode="auto">
          <a:xfrm>
            <a:off x="7015390" y="2141537"/>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18469" name="Line 42"/>
          <p:cNvSpPr>
            <a:spLocks noChangeShapeType="1"/>
          </p:cNvSpPr>
          <p:nvPr/>
        </p:nvSpPr>
        <p:spPr bwMode="auto">
          <a:xfrm>
            <a:off x="8028215" y="2146299"/>
            <a:ext cx="228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SG"/>
          </a:p>
        </p:txBody>
      </p:sp>
      <p:sp>
        <p:nvSpPr>
          <p:cNvPr id="18470" name="Text Box 21"/>
          <p:cNvSpPr txBox="1">
            <a:spLocks noChangeArrowheads="1"/>
          </p:cNvSpPr>
          <p:nvPr/>
        </p:nvSpPr>
        <p:spPr bwMode="auto">
          <a:xfrm>
            <a:off x="76152" y="4540249"/>
            <a:ext cx="325624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600" dirty="0">
                <a:solidFill>
                  <a:srgbClr val="C69200"/>
                </a:solidFill>
              </a:rPr>
              <a:t>Wrapper Services Layer (Expose the functionality of Internal or External IT Systems)</a:t>
            </a:r>
          </a:p>
        </p:txBody>
      </p:sp>
      <p:sp>
        <p:nvSpPr>
          <p:cNvPr id="18471" name="Oval 5"/>
          <p:cNvSpPr>
            <a:spLocks noChangeArrowheads="1"/>
          </p:cNvSpPr>
          <p:nvPr/>
        </p:nvSpPr>
        <p:spPr bwMode="auto">
          <a:xfrm>
            <a:off x="6272030" y="3981449"/>
            <a:ext cx="1219200" cy="368300"/>
          </a:xfrm>
          <a:prstGeom prst="ellipse">
            <a:avLst/>
          </a:prstGeom>
          <a:solidFill>
            <a:schemeClr val="bg1"/>
          </a:solidFill>
          <a:ln w="9525" algn="ctr">
            <a:solidFill>
              <a:srgbClr val="CC00FF"/>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a:t>Atomic</a:t>
            </a:r>
          </a:p>
        </p:txBody>
      </p:sp>
      <p:sp>
        <p:nvSpPr>
          <p:cNvPr id="18472" name="Rectangle 4"/>
          <p:cNvSpPr>
            <a:spLocks noChangeArrowheads="1"/>
          </p:cNvSpPr>
          <p:nvPr/>
        </p:nvSpPr>
        <p:spPr bwMode="auto">
          <a:xfrm>
            <a:off x="3314928" y="4605338"/>
            <a:ext cx="5867400" cy="719137"/>
          </a:xfrm>
          <a:prstGeom prst="rect">
            <a:avLst/>
          </a:prstGeom>
          <a:noFill/>
          <a:ln w="9525" algn="ctr">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GB" altLang="en-US">
              <a:solidFill>
                <a:srgbClr val="C69200"/>
              </a:solidFill>
            </a:endParaRPr>
          </a:p>
        </p:txBody>
      </p:sp>
      <p:sp>
        <p:nvSpPr>
          <p:cNvPr id="18473" name="Oval 5"/>
          <p:cNvSpPr>
            <a:spLocks noChangeArrowheads="1"/>
          </p:cNvSpPr>
          <p:nvPr/>
        </p:nvSpPr>
        <p:spPr bwMode="auto">
          <a:xfrm>
            <a:off x="5010378" y="4803774"/>
            <a:ext cx="1219200" cy="368300"/>
          </a:xfrm>
          <a:prstGeom prst="ellipse">
            <a:avLst/>
          </a:prstGeom>
          <a:solidFill>
            <a:schemeClr val="bg1"/>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dirty="0"/>
              <a:t>Wrapper</a:t>
            </a:r>
          </a:p>
        </p:txBody>
      </p:sp>
      <p:sp>
        <p:nvSpPr>
          <p:cNvPr id="18474" name="Oval 5"/>
          <p:cNvSpPr>
            <a:spLocks noChangeArrowheads="1"/>
          </p:cNvSpPr>
          <p:nvPr/>
        </p:nvSpPr>
        <p:spPr bwMode="auto">
          <a:xfrm>
            <a:off x="6405790" y="4794249"/>
            <a:ext cx="1219200" cy="368300"/>
          </a:xfrm>
          <a:prstGeom prst="ellipse">
            <a:avLst/>
          </a:prstGeom>
          <a:solidFill>
            <a:schemeClr val="bg1"/>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dirty="0"/>
              <a:t>Wrapper</a:t>
            </a:r>
          </a:p>
        </p:txBody>
      </p:sp>
      <p:sp>
        <p:nvSpPr>
          <p:cNvPr id="18475" name="Oval 5"/>
          <p:cNvSpPr>
            <a:spLocks noChangeArrowheads="1"/>
          </p:cNvSpPr>
          <p:nvPr/>
        </p:nvSpPr>
        <p:spPr bwMode="auto">
          <a:xfrm>
            <a:off x="7848600" y="4770437"/>
            <a:ext cx="1219200" cy="368300"/>
          </a:xfrm>
          <a:prstGeom prst="ellipse">
            <a:avLst/>
          </a:prstGeom>
          <a:solidFill>
            <a:schemeClr val="bg1"/>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dirty="0"/>
              <a:t>Wrapper</a:t>
            </a:r>
          </a:p>
        </p:txBody>
      </p:sp>
      <p:cxnSp>
        <p:nvCxnSpPr>
          <p:cNvPr id="18476" name="Straight Connector 4"/>
          <p:cNvCxnSpPr>
            <a:cxnSpLocks noChangeShapeType="1"/>
            <a:stCxn id="18441" idx="4"/>
          </p:cNvCxnSpPr>
          <p:nvPr/>
        </p:nvCxnSpPr>
        <p:spPr bwMode="auto">
          <a:xfrm flipH="1">
            <a:off x="4135666" y="3500438"/>
            <a:ext cx="798513" cy="4095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8477" name="Straight Connector 6"/>
          <p:cNvCxnSpPr>
            <a:cxnSpLocks noChangeShapeType="1"/>
            <a:stCxn id="18441" idx="4"/>
            <a:endCxn id="18473" idx="0"/>
          </p:cNvCxnSpPr>
          <p:nvPr/>
        </p:nvCxnSpPr>
        <p:spPr bwMode="auto">
          <a:xfrm>
            <a:off x="4934178" y="3500438"/>
            <a:ext cx="685800" cy="130333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8478" name="Straight Connector 8"/>
          <p:cNvCxnSpPr>
            <a:cxnSpLocks noChangeShapeType="1"/>
            <a:stCxn id="18441" idx="4"/>
            <a:endCxn id="18474" idx="0"/>
          </p:cNvCxnSpPr>
          <p:nvPr/>
        </p:nvCxnSpPr>
        <p:spPr bwMode="auto">
          <a:xfrm>
            <a:off x="4934178" y="3500437"/>
            <a:ext cx="2081212" cy="129381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8479" name="Oval 10"/>
          <p:cNvSpPr>
            <a:spLocks noChangeArrowheads="1"/>
          </p:cNvSpPr>
          <p:nvPr/>
        </p:nvSpPr>
        <p:spPr bwMode="auto">
          <a:xfrm>
            <a:off x="6270059" y="2976562"/>
            <a:ext cx="1219200"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600"/>
              <a:t>Composite</a:t>
            </a:r>
          </a:p>
        </p:txBody>
      </p:sp>
      <p:cxnSp>
        <p:nvCxnSpPr>
          <p:cNvPr id="18480" name="Straight Connector 10"/>
          <p:cNvCxnSpPr>
            <a:cxnSpLocks noChangeShapeType="1"/>
            <a:stCxn id="18479" idx="4"/>
            <a:endCxn id="18471" idx="0"/>
          </p:cNvCxnSpPr>
          <p:nvPr/>
        </p:nvCxnSpPr>
        <p:spPr bwMode="auto">
          <a:xfrm>
            <a:off x="6879660" y="3509963"/>
            <a:ext cx="1971" cy="4714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8481" name="Straight Connector 13"/>
          <p:cNvCxnSpPr>
            <a:cxnSpLocks noChangeShapeType="1"/>
            <a:stCxn id="18479" idx="4"/>
            <a:endCxn id="18475" idx="0"/>
          </p:cNvCxnSpPr>
          <p:nvPr/>
        </p:nvCxnSpPr>
        <p:spPr bwMode="auto">
          <a:xfrm>
            <a:off x="6879659" y="3509962"/>
            <a:ext cx="1578541" cy="12604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8482" name="Straight Connector 17"/>
          <p:cNvCxnSpPr>
            <a:cxnSpLocks noChangeShapeType="1"/>
            <a:stCxn id="18467" idx="2"/>
            <a:endCxn id="18479" idx="0"/>
          </p:cNvCxnSpPr>
          <p:nvPr/>
        </p:nvCxnSpPr>
        <p:spPr bwMode="auto">
          <a:xfrm flipH="1">
            <a:off x="6879659" y="2266950"/>
            <a:ext cx="762000" cy="709613"/>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pic>
        <p:nvPicPr>
          <p:cNvPr id="10242" name="Picture 2" descr="pho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48964" y="710787"/>
            <a:ext cx="619918" cy="619918"/>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desktop"/>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15833" b="15595"/>
          <a:stretch/>
        </p:blipFill>
        <p:spPr bwMode="auto">
          <a:xfrm>
            <a:off x="6926517" y="658402"/>
            <a:ext cx="1035286" cy="709910"/>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Straight Connector 62"/>
          <p:cNvCxnSpPr>
            <a:cxnSpLocks noChangeShapeType="1"/>
            <a:stCxn id="18449" idx="0"/>
            <a:endCxn id="10242" idx="2"/>
          </p:cNvCxnSpPr>
          <p:nvPr/>
        </p:nvCxnSpPr>
        <p:spPr bwMode="auto">
          <a:xfrm flipV="1">
            <a:off x="5203259" y="1330705"/>
            <a:ext cx="655664" cy="729869"/>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58" name="Straight Connector 62"/>
          <p:cNvCxnSpPr>
            <a:cxnSpLocks noChangeShapeType="1"/>
            <a:stCxn id="18449" idx="0"/>
            <a:endCxn id="10244" idx="2"/>
          </p:cNvCxnSpPr>
          <p:nvPr/>
        </p:nvCxnSpPr>
        <p:spPr bwMode="auto">
          <a:xfrm flipV="1">
            <a:off x="5203259" y="1368312"/>
            <a:ext cx="2240901" cy="69226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77" name="Oval 10"/>
          <p:cNvSpPr>
            <a:spLocks noChangeArrowheads="1"/>
          </p:cNvSpPr>
          <p:nvPr/>
        </p:nvSpPr>
        <p:spPr bwMode="auto">
          <a:xfrm>
            <a:off x="7848600" y="2843212"/>
            <a:ext cx="1219200"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600"/>
              <a:t>Composite</a:t>
            </a:r>
          </a:p>
        </p:txBody>
      </p:sp>
      <p:cxnSp>
        <p:nvCxnSpPr>
          <p:cNvPr id="78" name="Straight Connector 10"/>
          <p:cNvCxnSpPr>
            <a:cxnSpLocks noChangeShapeType="1"/>
            <a:stCxn id="77" idx="4"/>
            <a:endCxn id="18474" idx="0"/>
          </p:cNvCxnSpPr>
          <p:nvPr/>
        </p:nvCxnSpPr>
        <p:spPr bwMode="auto">
          <a:xfrm flipH="1">
            <a:off x="7015390" y="3376612"/>
            <a:ext cx="1442810" cy="141763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79" name="Straight Connector 10"/>
          <p:cNvCxnSpPr>
            <a:cxnSpLocks noChangeShapeType="1"/>
            <a:stCxn id="18479" idx="6"/>
            <a:endCxn id="77" idx="2"/>
          </p:cNvCxnSpPr>
          <p:nvPr/>
        </p:nvCxnSpPr>
        <p:spPr bwMode="auto">
          <a:xfrm flipV="1">
            <a:off x="7489259" y="3109912"/>
            <a:ext cx="359341" cy="13335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88" name="Straight Connector 13"/>
          <p:cNvCxnSpPr>
            <a:cxnSpLocks noChangeShapeType="1"/>
            <a:stCxn id="18449" idx="2"/>
            <a:endCxn id="18471" idx="0"/>
          </p:cNvCxnSpPr>
          <p:nvPr/>
        </p:nvCxnSpPr>
        <p:spPr bwMode="auto">
          <a:xfrm>
            <a:off x="5203260" y="2276475"/>
            <a:ext cx="1678371" cy="1704975"/>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63" name="Oval 5"/>
          <p:cNvSpPr>
            <a:spLocks noChangeArrowheads="1"/>
          </p:cNvSpPr>
          <p:nvPr/>
        </p:nvSpPr>
        <p:spPr bwMode="auto">
          <a:xfrm>
            <a:off x="3511778" y="4779962"/>
            <a:ext cx="1219200" cy="368300"/>
          </a:xfrm>
          <a:prstGeom prst="ellipse">
            <a:avLst/>
          </a:prstGeom>
          <a:solidFill>
            <a:schemeClr val="bg1"/>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200" dirty="0"/>
              <a:t>Wrapper</a:t>
            </a:r>
          </a:p>
        </p:txBody>
      </p:sp>
      <p:sp>
        <p:nvSpPr>
          <p:cNvPr id="18460" name="computr4" descr="system"/>
          <p:cNvSpPr>
            <a:spLocks noEditPoints="1" noChangeArrowheads="1"/>
          </p:cNvSpPr>
          <p:nvPr/>
        </p:nvSpPr>
        <p:spPr bwMode="auto">
          <a:xfrm>
            <a:off x="3665765" y="5608845"/>
            <a:ext cx="558800" cy="630237"/>
          </a:xfrm>
          <a:custGeom>
            <a:avLst/>
            <a:gdLst>
              <a:gd name="T0" fmla="*/ 2147483646 w 21600"/>
              <a:gd name="T1" fmla="*/ 0 h 21600"/>
              <a:gd name="T2" fmla="*/ 2147483646 w 21600"/>
              <a:gd name="T3" fmla="*/ 2147483646 h 21600"/>
              <a:gd name="T4" fmla="*/ 2147483646 w 21600"/>
              <a:gd name="T5" fmla="*/ 2147483646 h 21600"/>
              <a:gd name="T6" fmla="*/ 0 w 21600"/>
              <a:gd name="T7" fmla="*/ 2147483646 h 21600"/>
              <a:gd name="T8" fmla="*/ 0 60000 65536"/>
              <a:gd name="T9" fmla="*/ 0 60000 65536"/>
              <a:gd name="T10" fmla="*/ 0 60000 65536"/>
              <a:gd name="T11" fmla="*/ 0 60000 65536"/>
              <a:gd name="T12" fmla="*/ 3509 w 21600"/>
              <a:gd name="T13" fmla="*/ 2414 h 21600"/>
              <a:gd name="T14" fmla="*/ 18090 w 21600"/>
              <a:gd name="T15" fmla="*/ 11028 h 21600"/>
            </a:gdLst>
            <a:ahLst/>
            <a:cxnLst>
              <a:cxn ang="T8">
                <a:pos x="T0" y="T1"/>
              </a:cxn>
              <a:cxn ang="T9">
                <a:pos x="T2" y="T3"/>
              </a:cxn>
              <a:cxn ang="T10">
                <a:pos x="T4" y="T5"/>
              </a:cxn>
              <a:cxn ang="T11">
                <a:pos x="T6" y="T7"/>
              </a:cxn>
            </a:cxnLst>
            <a:rect l="T12" t="T13" r="T14" b="T15"/>
            <a:pathLst>
              <a:path w="21600" h="21600" extrusionOk="0">
                <a:moveTo>
                  <a:pt x="10800" y="21600"/>
                </a:moveTo>
                <a:lnTo>
                  <a:pt x="19872" y="21600"/>
                </a:lnTo>
                <a:lnTo>
                  <a:pt x="19872" y="19623"/>
                </a:lnTo>
                <a:lnTo>
                  <a:pt x="21600" y="19623"/>
                </a:lnTo>
                <a:lnTo>
                  <a:pt x="21600" y="11104"/>
                </a:lnTo>
                <a:lnTo>
                  <a:pt x="21600" y="1217"/>
                </a:lnTo>
                <a:lnTo>
                  <a:pt x="21600" y="913"/>
                </a:lnTo>
                <a:lnTo>
                  <a:pt x="21384" y="761"/>
                </a:lnTo>
                <a:lnTo>
                  <a:pt x="21168" y="456"/>
                </a:lnTo>
                <a:lnTo>
                  <a:pt x="20952" y="304"/>
                </a:lnTo>
                <a:lnTo>
                  <a:pt x="20736" y="152"/>
                </a:lnTo>
                <a:lnTo>
                  <a:pt x="20520" y="0"/>
                </a:lnTo>
                <a:lnTo>
                  <a:pt x="19872" y="0"/>
                </a:lnTo>
                <a:lnTo>
                  <a:pt x="19440" y="0"/>
                </a:lnTo>
                <a:lnTo>
                  <a:pt x="10800" y="0"/>
                </a:lnTo>
                <a:lnTo>
                  <a:pt x="1944" y="0"/>
                </a:lnTo>
                <a:lnTo>
                  <a:pt x="1512" y="0"/>
                </a:lnTo>
                <a:lnTo>
                  <a:pt x="1080" y="0"/>
                </a:lnTo>
                <a:lnTo>
                  <a:pt x="648" y="152"/>
                </a:lnTo>
                <a:lnTo>
                  <a:pt x="432" y="304"/>
                </a:lnTo>
                <a:lnTo>
                  <a:pt x="216" y="456"/>
                </a:lnTo>
                <a:lnTo>
                  <a:pt x="0" y="761"/>
                </a:lnTo>
                <a:lnTo>
                  <a:pt x="0" y="913"/>
                </a:lnTo>
                <a:lnTo>
                  <a:pt x="0" y="1217"/>
                </a:lnTo>
                <a:lnTo>
                  <a:pt x="0" y="11104"/>
                </a:lnTo>
                <a:lnTo>
                  <a:pt x="0" y="19623"/>
                </a:lnTo>
                <a:lnTo>
                  <a:pt x="1728" y="19623"/>
                </a:lnTo>
                <a:lnTo>
                  <a:pt x="1728" y="21600"/>
                </a:lnTo>
                <a:lnTo>
                  <a:pt x="10800" y="21600"/>
                </a:lnTo>
                <a:close/>
              </a:path>
              <a:path w="21600" h="21600" extrusionOk="0">
                <a:moveTo>
                  <a:pt x="17496" y="11256"/>
                </a:moveTo>
                <a:lnTo>
                  <a:pt x="17712" y="11256"/>
                </a:lnTo>
                <a:lnTo>
                  <a:pt x="17928" y="11256"/>
                </a:lnTo>
                <a:lnTo>
                  <a:pt x="17928" y="11104"/>
                </a:lnTo>
                <a:lnTo>
                  <a:pt x="18144" y="11104"/>
                </a:lnTo>
                <a:lnTo>
                  <a:pt x="18144" y="10952"/>
                </a:lnTo>
                <a:lnTo>
                  <a:pt x="18144" y="10800"/>
                </a:lnTo>
                <a:lnTo>
                  <a:pt x="18144" y="2586"/>
                </a:lnTo>
                <a:lnTo>
                  <a:pt x="18144" y="2434"/>
                </a:lnTo>
                <a:lnTo>
                  <a:pt x="18144" y="2282"/>
                </a:lnTo>
                <a:lnTo>
                  <a:pt x="17928" y="2130"/>
                </a:lnTo>
                <a:lnTo>
                  <a:pt x="17712" y="1977"/>
                </a:lnTo>
                <a:lnTo>
                  <a:pt x="17496" y="1977"/>
                </a:lnTo>
                <a:lnTo>
                  <a:pt x="3888" y="1977"/>
                </a:lnTo>
                <a:lnTo>
                  <a:pt x="3672" y="1977"/>
                </a:lnTo>
                <a:lnTo>
                  <a:pt x="3456" y="1977"/>
                </a:lnTo>
                <a:lnTo>
                  <a:pt x="3456" y="2130"/>
                </a:lnTo>
                <a:lnTo>
                  <a:pt x="3240" y="2130"/>
                </a:lnTo>
                <a:lnTo>
                  <a:pt x="3240" y="2282"/>
                </a:lnTo>
                <a:lnTo>
                  <a:pt x="3024" y="2282"/>
                </a:lnTo>
                <a:lnTo>
                  <a:pt x="3024" y="2434"/>
                </a:lnTo>
                <a:lnTo>
                  <a:pt x="3024" y="2586"/>
                </a:lnTo>
                <a:lnTo>
                  <a:pt x="3024" y="10800"/>
                </a:lnTo>
                <a:lnTo>
                  <a:pt x="3024" y="10952"/>
                </a:lnTo>
                <a:lnTo>
                  <a:pt x="3240" y="11104"/>
                </a:lnTo>
                <a:lnTo>
                  <a:pt x="3456" y="11256"/>
                </a:lnTo>
                <a:lnTo>
                  <a:pt x="3672" y="11256"/>
                </a:lnTo>
                <a:lnTo>
                  <a:pt x="3888" y="11256"/>
                </a:lnTo>
                <a:lnTo>
                  <a:pt x="17496" y="11256"/>
                </a:lnTo>
                <a:moveTo>
                  <a:pt x="2808" y="19623"/>
                </a:moveTo>
                <a:lnTo>
                  <a:pt x="2808" y="19927"/>
                </a:lnTo>
                <a:lnTo>
                  <a:pt x="2808" y="21144"/>
                </a:lnTo>
                <a:lnTo>
                  <a:pt x="2808" y="21600"/>
                </a:lnTo>
                <a:lnTo>
                  <a:pt x="2808" y="19623"/>
                </a:lnTo>
                <a:moveTo>
                  <a:pt x="4104" y="19623"/>
                </a:moveTo>
                <a:lnTo>
                  <a:pt x="4104" y="19927"/>
                </a:lnTo>
                <a:lnTo>
                  <a:pt x="4104" y="21144"/>
                </a:lnTo>
                <a:lnTo>
                  <a:pt x="4104" y="21600"/>
                </a:lnTo>
                <a:lnTo>
                  <a:pt x="4104" y="19623"/>
                </a:lnTo>
                <a:moveTo>
                  <a:pt x="5184" y="19623"/>
                </a:moveTo>
                <a:lnTo>
                  <a:pt x="5184" y="19927"/>
                </a:lnTo>
                <a:lnTo>
                  <a:pt x="5184" y="21144"/>
                </a:lnTo>
                <a:lnTo>
                  <a:pt x="5184" y="21600"/>
                </a:lnTo>
                <a:lnTo>
                  <a:pt x="5184" y="19623"/>
                </a:lnTo>
                <a:moveTo>
                  <a:pt x="6480" y="19623"/>
                </a:moveTo>
                <a:lnTo>
                  <a:pt x="6480" y="19927"/>
                </a:lnTo>
                <a:lnTo>
                  <a:pt x="6480" y="21144"/>
                </a:lnTo>
                <a:lnTo>
                  <a:pt x="6480" y="21600"/>
                </a:lnTo>
                <a:lnTo>
                  <a:pt x="6480" y="19623"/>
                </a:lnTo>
                <a:moveTo>
                  <a:pt x="7560" y="19623"/>
                </a:moveTo>
                <a:lnTo>
                  <a:pt x="7560" y="19927"/>
                </a:lnTo>
                <a:lnTo>
                  <a:pt x="7560" y="21144"/>
                </a:lnTo>
                <a:lnTo>
                  <a:pt x="7560" y="21600"/>
                </a:lnTo>
                <a:lnTo>
                  <a:pt x="7560" y="19623"/>
                </a:lnTo>
                <a:moveTo>
                  <a:pt x="8856" y="19623"/>
                </a:moveTo>
                <a:lnTo>
                  <a:pt x="8856" y="19927"/>
                </a:lnTo>
                <a:lnTo>
                  <a:pt x="8856" y="21144"/>
                </a:lnTo>
                <a:lnTo>
                  <a:pt x="8856" y="21600"/>
                </a:lnTo>
                <a:lnTo>
                  <a:pt x="8856" y="19623"/>
                </a:lnTo>
                <a:moveTo>
                  <a:pt x="10152" y="19623"/>
                </a:moveTo>
                <a:lnTo>
                  <a:pt x="10152" y="19927"/>
                </a:lnTo>
                <a:lnTo>
                  <a:pt x="10152" y="21144"/>
                </a:lnTo>
                <a:lnTo>
                  <a:pt x="10152" y="21600"/>
                </a:lnTo>
                <a:lnTo>
                  <a:pt x="10152" y="19623"/>
                </a:lnTo>
                <a:moveTo>
                  <a:pt x="11232" y="19623"/>
                </a:moveTo>
                <a:lnTo>
                  <a:pt x="11232" y="19927"/>
                </a:lnTo>
                <a:lnTo>
                  <a:pt x="11232" y="21144"/>
                </a:lnTo>
                <a:lnTo>
                  <a:pt x="11232" y="21600"/>
                </a:lnTo>
                <a:lnTo>
                  <a:pt x="11232" y="19623"/>
                </a:lnTo>
                <a:moveTo>
                  <a:pt x="12528" y="19623"/>
                </a:moveTo>
                <a:lnTo>
                  <a:pt x="12528" y="19927"/>
                </a:lnTo>
                <a:lnTo>
                  <a:pt x="12528" y="21144"/>
                </a:lnTo>
                <a:lnTo>
                  <a:pt x="12528" y="21600"/>
                </a:lnTo>
                <a:lnTo>
                  <a:pt x="12528" y="19623"/>
                </a:lnTo>
                <a:moveTo>
                  <a:pt x="13608" y="19623"/>
                </a:moveTo>
                <a:lnTo>
                  <a:pt x="13608" y="19927"/>
                </a:lnTo>
                <a:lnTo>
                  <a:pt x="13608" y="21144"/>
                </a:lnTo>
                <a:lnTo>
                  <a:pt x="13608" y="21600"/>
                </a:lnTo>
                <a:lnTo>
                  <a:pt x="13608" y="19623"/>
                </a:lnTo>
                <a:moveTo>
                  <a:pt x="14904" y="19623"/>
                </a:moveTo>
                <a:lnTo>
                  <a:pt x="14904" y="19927"/>
                </a:lnTo>
                <a:lnTo>
                  <a:pt x="14904" y="21144"/>
                </a:lnTo>
                <a:lnTo>
                  <a:pt x="14904" y="21600"/>
                </a:lnTo>
                <a:lnTo>
                  <a:pt x="14904" y="19623"/>
                </a:lnTo>
                <a:moveTo>
                  <a:pt x="16200" y="19623"/>
                </a:moveTo>
                <a:lnTo>
                  <a:pt x="16200" y="19927"/>
                </a:lnTo>
                <a:lnTo>
                  <a:pt x="16200" y="21144"/>
                </a:lnTo>
                <a:lnTo>
                  <a:pt x="16200" y="21600"/>
                </a:lnTo>
                <a:lnTo>
                  <a:pt x="16200" y="19623"/>
                </a:lnTo>
                <a:moveTo>
                  <a:pt x="17280" y="19623"/>
                </a:moveTo>
                <a:lnTo>
                  <a:pt x="17280" y="19927"/>
                </a:lnTo>
                <a:lnTo>
                  <a:pt x="17280" y="21144"/>
                </a:lnTo>
                <a:lnTo>
                  <a:pt x="17280" y="21600"/>
                </a:lnTo>
                <a:lnTo>
                  <a:pt x="17280" y="19623"/>
                </a:lnTo>
                <a:moveTo>
                  <a:pt x="18576" y="19623"/>
                </a:moveTo>
                <a:lnTo>
                  <a:pt x="18576" y="19927"/>
                </a:lnTo>
                <a:lnTo>
                  <a:pt x="18576" y="21144"/>
                </a:lnTo>
                <a:lnTo>
                  <a:pt x="18576" y="21600"/>
                </a:lnTo>
                <a:lnTo>
                  <a:pt x="18576" y="19623"/>
                </a:lnTo>
                <a:moveTo>
                  <a:pt x="19872" y="19623"/>
                </a:moveTo>
                <a:lnTo>
                  <a:pt x="16848" y="19623"/>
                </a:lnTo>
                <a:lnTo>
                  <a:pt x="5400" y="19623"/>
                </a:lnTo>
                <a:lnTo>
                  <a:pt x="1728" y="19623"/>
                </a:lnTo>
                <a:lnTo>
                  <a:pt x="19872" y="19623"/>
                </a:lnTo>
                <a:moveTo>
                  <a:pt x="12096" y="14146"/>
                </a:moveTo>
                <a:lnTo>
                  <a:pt x="12096" y="13386"/>
                </a:lnTo>
                <a:lnTo>
                  <a:pt x="19224" y="13386"/>
                </a:lnTo>
                <a:lnTo>
                  <a:pt x="19224" y="14146"/>
                </a:lnTo>
                <a:lnTo>
                  <a:pt x="12096" y="14146"/>
                </a:lnTo>
              </a:path>
            </a:pathLst>
          </a:custGeom>
          <a:solidFill>
            <a:srgbClr val="FFFFCC"/>
          </a:solidFill>
          <a:ln w="9525">
            <a:solidFill>
              <a:srgbClr val="000000"/>
            </a:solidFill>
            <a:miter lim="800000"/>
            <a:headEnd/>
            <a:tailEnd/>
          </a:ln>
        </p:spPr>
        <p:txBody>
          <a:bodyPr/>
          <a:lstStyle/>
          <a:p>
            <a:endParaRPr lang="en-SG"/>
          </a:p>
        </p:txBody>
      </p:sp>
      <p:cxnSp>
        <p:nvCxnSpPr>
          <p:cNvPr id="12" name="Straight Connector 11"/>
          <p:cNvCxnSpPr>
            <a:cxnSpLocks/>
            <a:stCxn id="63" idx="4"/>
          </p:cNvCxnSpPr>
          <p:nvPr/>
        </p:nvCxnSpPr>
        <p:spPr bwMode="auto">
          <a:xfrm flipH="1">
            <a:off x="3896470" y="5148262"/>
            <a:ext cx="224908" cy="527050"/>
          </a:xfrm>
          <a:prstGeom prst="line">
            <a:avLst/>
          </a:prstGeom>
          <a:noFill/>
          <a:ln w="9525" cap="flat" cmpd="sng" algn="ctr">
            <a:solidFill>
              <a:schemeClr val="tx1"/>
            </a:solidFill>
            <a:prstDash val="solid"/>
            <a:round/>
            <a:headEnd type="none" w="med" len="med"/>
            <a:tailEnd type="none" w="med" len="med"/>
          </a:ln>
          <a:effectLst/>
        </p:spPr>
      </p:cxnSp>
      <p:cxnSp>
        <p:nvCxnSpPr>
          <p:cNvPr id="76" name="Straight Connector 75"/>
          <p:cNvCxnSpPr>
            <a:stCxn id="18479" idx="4"/>
            <a:endCxn id="63" idx="0"/>
          </p:cNvCxnSpPr>
          <p:nvPr/>
        </p:nvCxnSpPr>
        <p:spPr bwMode="auto">
          <a:xfrm flipH="1">
            <a:off x="4121378" y="3509962"/>
            <a:ext cx="2758281" cy="1270000"/>
          </a:xfrm>
          <a:prstGeom prst="line">
            <a:avLst/>
          </a:prstGeom>
          <a:noFill/>
          <a:ln w="9525" cap="flat" cmpd="sng" algn="ctr">
            <a:solidFill>
              <a:schemeClr val="tx1"/>
            </a:solidFill>
            <a:prstDash val="solid"/>
            <a:round/>
            <a:headEnd type="none" w="med" len="med"/>
            <a:tailEnd type="none" w="med" len="med"/>
          </a:ln>
          <a:effectLst/>
        </p:spPr>
      </p:cxnSp>
      <p:cxnSp>
        <p:nvCxnSpPr>
          <p:cNvPr id="94" name="Straight Connector 62"/>
          <p:cNvCxnSpPr>
            <a:cxnSpLocks noChangeShapeType="1"/>
            <a:stCxn id="18448" idx="0"/>
            <a:endCxn id="10242" idx="2"/>
          </p:cNvCxnSpPr>
          <p:nvPr/>
        </p:nvCxnSpPr>
        <p:spPr bwMode="auto">
          <a:xfrm flipV="1">
            <a:off x="4538890" y="1330705"/>
            <a:ext cx="1320033" cy="717169"/>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80" name="Rectangle 17">
            <a:extLst>
              <a:ext uri="{FF2B5EF4-FFF2-40B4-BE49-F238E27FC236}">
                <a16:creationId xmlns:a16="http://schemas.microsoft.com/office/drawing/2014/main" id="{57429662-81EE-4C7B-A445-27375DE27811}"/>
              </a:ext>
            </a:extLst>
          </p:cNvPr>
          <p:cNvSpPr>
            <a:spLocks noChangeArrowheads="1"/>
          </p:cNvSpPr>
          <p:nvPr/>
        </p:nvSpPr>
        <p:spPr bwMode="auto">
          <a:xfrm>
            <a:off x="9663917" y="602261"/>
            <a:ext cx="2223440" cy="826556"/>
          </a:xfrm>
          <a:prstGeom prst="rect">
            <a:avLst/>
          </a:prstGeom>
          <a:solidFill>
            <a:schemeClr val="bg1">
              <a:lumMod val="95000"/>
            </a:schemeClr>
          </a:solidFill>
          <a:ln w="9525" algn="ctr">
            <a:solidFill>
              <a:schemeClr val="tx1"/>
            </a:solidFill>
            <a:prstDash val="dash"/>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800"/>
              <a:t>API Gateway</a:t>
            </a:r>
          </a:p>
        </p:txBody>
      </p:sp>
      <p:sp>
        <p:nvSpPr>
          <p:cNvPr id="84" name="Rectangle 83">
            <a:extLst>
              <a:ext uri="{FF2B5EF4-FFF2-40B4-BE49-F238E27FC236}">
                <a16:creationId xmlns:a16="http://schemas.microsoft.com/office/drawing/2014/main" id="{A5E8AC9E-0CA7-460C-BF62-C9C0126A1F05}"/>
              </a:ext>
            </a:extLst>
          </p:cNvPr>
          <p:cNvSpPr/>
          <p:nvPr/>
        </p:nvSpPr>
        <p:spPr bwMode="auto">
          <a:xfrm>
            <a:off x="9637000" y="5675312"/>
            <a:ext cx="2250357" cy="728662"/>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defRPr/>
            </a:pPr>
            <a:r>
              <a:rPr lang="en-SG" sz="1600" b="0">
                <a:solidFill>
                  <a:srgbClr val="000000"/>
                </a:solidFill>
              </a:rPr>
              <a:t>External Services</a:t>
            </a:r>
          </a:p>
        </p:txBody>
      </p:sp>
      <p:sp>
        <p:nvSpPr>
          <p:cNvPr id="85" name="Rectangle 17">
            <a:extLst>
              <a:ext uri="{FF2B5EF4-FFF2-40B4-BE49-F238E27FC236}">
                <a16:creationId xmlns:a16="http://schemas.microsoft.com/office/drawing/2014/main" id="{A9FB5538-8243-44D8-8480-792A02628BCB}"/>
              </a:ext>
            </a:extLst>
          </p:cNvPr>
          <p:cNvSpPr>
            <a:spLocks noChangeArrowheads="1"/>
          </p:cNvSpPr>
          <p:nvPr/>
        </p:nvSpPr>
        <p:spPr bwMode="auto">
          <a:xfrm>
            <a:off x="9663917" y="2578796"/>
            <a:ext cx="2223440" cy="931165"/>
          </a:xfrm>
          <a:prstGeom prst="rect">
            <a:avLst/>
          </a:prstGeom>
          <a:solidFill>
            <a:schemeClr val="bg1">
              <a:lumMod val="95000"/>
            </a:schemeClr>
          </a:solidFill>
          <a:ln w="9525" algn="ctr">
            <a:solidFill>
              <a:schemeClr val="tx1"/>
            </a:solidFill>
            <a:prstDash val="dash"/>
            <a:miter lim="800000"/>
            <a:headEnd/>
            <a:tailEnd/>
          </a:ln>
        </p:spPr>
        <p:txBody>
          <a:bodyPr wrap="squar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GB" altLang="en-US" sz="1800" dirty="0"/>
              <a:t>Enterprise Service Bus</a:t>
            </a:r>
          </a:p>
        </p:txBody>
      </p:sp>
      <p:sp>
        <p:nvSpPr>
          <p:cNvPr id="105" name="Rectangle 17">
            <a:extLst>
              <a:ext uri="{FF2B5EF4-FFF2-40B4-BE49-F238E27FC236}">
                <a16:creationId xmlns:a16="http://schemas.microsoft.com/office/drawing/2014/main" id="{D4EAD15A-9DDE-45D1-A04D-731F79BCCA0A}"/>
              </a:ext>
            </a:extLst>
          </p:cNvPr>
          <p:cNvSpPr>
            <a:spLocks noChangeArrowheads="1"/>
          </p:cNvSpPr>
          <p:nvPr/>
        </p:nvSpPr>
        <p:spPr bwMode="auto">
          <a:xfrm>
            <a:off x="9663917" y="1524068"/>
            <a:ext cx="2223440" cy="959476"/>
          </a:xfrm>
          <a:prstGeom prst="rect">
            <a:avLst/>
          </a:prstGeom>
          <a:solidFill>
            <a:schemeClr val="bg1">
              <a:lumMod val="95000"/>
            </a:schemeClr>
          </a:solidFill>
          <a:ln w="9525" algn="ctr">
            <a:solidFill>
              <a:schemeClr val="tx1"/>
            </a:solidFill>
            <a:prstDash val="dash"/>
            <a:miter lim="800000"/>
            <a:headEnd/>
            <a:tailEnd/>
          </a:ln>
        </p:spPr>
        <p:txBody>
          <a:bodyPr wrap="squar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buClrTx/>
              <a:buSzTx/>
              <a:buNone/>
            </a:pPr>
            <a:r>
              <a:rPr lang="en-GB" altLang="en-US" sz="1800"/>
              <a:t>Business Process Management</a:t>
            </a:r>
          </a:p>
        </p:txBody>
      </p:sp>
      <p:sp>
        <p:nvSpPr>
          <p:cNvPr id="106" name="Rectangle 17">
            <a:extLst>
              <a:ext uri="{FF2B5EF4-FFF2-40B4-BE49-F238E27FC236}">
                <a16:creationId xmlns:a16="http://schemas.microsoft.com/office/drawing/2014/main" id="{7EDBE7E1-10CC-444F-A3C3-536B10ED0FD3}"/>
              </a:ext>
            </a:extLst>
          </p:cNvPr>
          <p:cNvSpPr>
            <a:spLocks noChangeArrowheads="1"/>
          </p:cNvSpPr>
          <p:nvPr/>
        </p:nvSpPr>
        <p:spPr bwMode="auto">
          <a:xfrm>
            <a:off x="9663917" y="3602337"/>
            <a:ext cx="2223440" cy="652084"/>
          </a:xfrm>
          <a:prstGeom prst="rect">
            <a:avLst/>
          </a:prstGeom>
          <a:solidFill>
            <a:schemeClr val="bg1">
              <a:lumMod val="95000"/>
            </a:schemeClr>
          </a:solidFill>
          <a:ln w="9525" algn="ctr">
            <a:solidFill>
              <a:schemeClr val="tx1"/>
            </a:solidFill>
            <a:prstDash val="dash"/>
            <a:miter lim="800000"/>
            <a:headEnd/>
            <a:tailEnd/>
          </a:ln>
        </p:spPr>
        <p:txBody>
          <a:bodyPr wrap="squar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buClrTx/>
              <a:buSzTx/>
              <a:buNone/>
            </a:pPr>
            <a:r>
              <a:rPr lang="en-GB" altLang="en-US" sz="1800"/>
              <a:t>Message Broker</a:t>
            </a:r>
          </a:p>
        </p:txBody>
      </p:sp>
      <p:sp>
        <p:nvSpPr>
          <p:cNvPr id="107" name="Rectangle 17">
            <a:extLst>
              <a:ext uri="{FF2B5EF4-FFF2-40B4-BE49-F238E27FC236}">
                <a16:creationId xmlns:a16="http://schemas.microsoft.com/office/drawing/2014/main" id="{AEE68107-98D3-4272-94BA-4940B5A7ABBA}"/>
              </a:ext>
            </a:extLst>
          </p:cNvPr>
          <p:cNvSpPr>
            <a:spLocks noChangeArrowheads="1"/>
          </p:cNvSpPr>
          <p:nvPr/>
        </p:nvSpPr>
        <p:spPr bwMode="auto">
          <a:xfrm>
            <a:off x="9663917" y="5233989"/>
            <a:ext cx="2223440" cy="374855"/>
          </a:xfrm>
          <a:prstGeom prst="rect">
            <a:avLst/>
          </a:prstGeom>
          <a:solidFill>
            <a:schemeClr val="bg1">
              <a:lumMod val="95000"/>
            </a:schemeClr>
          </a:solidFill>
          <a:ln w="9525" algn="ctr">
            <a:solidFill>
              <a:schemeClr val="tx1"/>
            </a:solidFill>
            <a:prstDash val="dash"/>
            <a:miter lim="800000"/>
            <a:headEnd/>
            <a:tailEnd/>
          </a:ln>
        </p:spPr>
        <p:txBody>
          <a:bodyPr wrap="squar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buClrTx/>
              <a:buSzTx/>
              <a:buNone/>
            </a:pPr>
            <a:r>
              <a:rPr lang="en-GB" altLang="en-US" sz="2400"/>
              <a:t>…</a:t>
            </a:r>
          </a:p>
        </p:txBody>
      </p:sp>
      <p:cxnSp>
        <p:nvCxnSpPr>
          <p:cNvPr id="110" name="Straight Connector 8">
            <a:extLst>
              <a:ext uri="{FF2B5EF4-FFF2-40B4-BE49-F238E27FC236}">
                <a16:creationId xmlns:a16="http://schemas.microsoft.com/office/drawing/2014/main" id="{68E62DB0-A5F8-44C1-BC1C-D73D6D7ED9B2}"/>
              </a:ext>
            </a:extLst>
          </p:cNvPr>
          <p:cNvCxnSpPr>
            <a:cxnSpLocks noChangeShapeType="1"/>
            <a:stCxn id="84" idx="1"/>
            <a:endCxn id="77" idx="6"/>
          </p:cNvCxnSpPr>
          <p:nvPr/>
        </p:nvCxnSpPr>
        <p:spPr bwMode="auto">
          <a:xfrm flipH="1" flipV="1">
            <a:off x="9067800" y="3109912"/>
            <a:ext cx="569200" cy="2929731"/>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14" name="Straight Connector 8">
            <a:extLst>
              <a:ext uri="{FF2B5EF4-FFF2-40B4-BE49-F238E27FC236}">
                <a16:creationId xmlns:a16="http://schemas.microsoft.com/office/drawing/2014/main" id="{B5AE3023-1C15-4415-9496-EC0479449FE7}"/>
              </a:ext>
            </a:extLst>
          </p:cNvPr>
          <p:cNvCxnSpPr>
            <a:cxnSpLocks noChangeShapeType="1"/>
            <a:stCxn id="84" idx="1"/>
            <a:endCxn id="18456" idx="3"/>
          </p:cNvCxnSpPr>
          <p:nvPr/>
        </p:nvCxnSpPr>
        <p:spPr bwMode="auto">
          <a:xfrm flipH="1" flipV="1">
            <a:off x="9204552" y="1045511"/>
            <a:ext cx="432448" cy="4994132"/>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17" name="Straight Connector 8">
            <a:extLst>
              <a:ext uri="{FF2B5EF4-FFF2-40B4-BE49-F238E27FC236}">
                <a16:creationId xmlns:a16="http://schemas.microsoft.com/office/drawing/2014/main" id="{1F0E9F73-EEB0-4F32-9BEB-0223CB137A71}"/>
              </a:ext>
            </a:extLst>
          </p:cNvPr>
          <p:cNvCxnSpPr>
            <a:cxnSpLocks noChangeShapeType="1"/>
            <a:stCxn id="84" idx="1"/>
            <a:endCxn id="18442" idx="3"/>
          </p:cNvCxnSpPr>
          <p:nvPr/>
        </p:nvCxnSpPr>
        <p:spPr bwMode="auto">
          <a:xfrm flipH="1" flipV="1">
            <a:off x="9201378" y="2099262"/>
            <a:ext cx="435622" cy="3940381"/>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2" name="Rectangle 17">
            <a:extLst>
              <a:ext uri="{FF2B5EF4-FFF2-40B4-BE49-F238E27FC236}">
                <a16:creationId xmlns:a16="http://schemas.microsoft.com/office/drawing/2014/main" id="{58231D5B-DCBA-0EA5-B991-3115024AC8AD}"/>
              </a:ext>
            </a:extLst>
          </p:cNvPr>
          <p:cNvSpPr>
            <a:spLocks noChangeArrowheads="1"/>
          </p:cNvSpPr>
          <p:nvPr/>
        </p:nvSpPr>
        <p:spPr bwMode="auto">
          <a:xfrm>
            <a:off x="9663917" y="4346797"/>
            <a:ext cx="2223440" cy="801465"/>
          </a:xfrm>
          <a:prstGeom prst="rect">
            <a:avLst/>
          </a:prstGeom>
          <a:solidFill>
            <a:schemeClr val="bg1">
              <a:lumMod val="95000"/>
            </a:schemeClr>
          </a:solidFill>
          <a:ln w="9525" algn="ctr">
            <a:solidFill>
              <a:schemeClr val="tx1"/>
            </a:solidFill>
            <a:prstDash val="dash"/>
            <a:miter lim="800000"/>
            <a:headEnd/>
            <a:tailEnd/>
          </a:ln>
        </p:spPr>
        <p:txBody>
          <a:bodyPr wrap="squar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a:buClrTx/>
              <a:buSzTx/>
              <a:buNone/>
            </a:pPr>
            <a:r>
              <a:rPr lang="en-GB" altLang="en-US" sz="1800" dirty="0"/>
              <a:t>Container Management</a:t>
            </a:r>
          </a:p>
        </p:txBody>
      </p:sp>
    </p:spTree>
    <p:extLst>
      <p:ext uri="{BB962C8B-B14F-4D97-AF65-F5344CB8AC3E}">
        <p14:creationId xmlns:p14="http://schemas.microsoft.com/office/powerpoint/2010/main" val="1404768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6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6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46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46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7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7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47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47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46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4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4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47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44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44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44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84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47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847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847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847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848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848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9"/>
                                        </p:tgtEl>
                                        <p:attrNameLst>
                                          <p:attrName>style.visibility</p:attrName>
                                        </p:attrNameLst>
                                      </p:cBhvr>
                                      <p:to>
                                        <p:strVal val="visible"/>
                                      </p:to>
                                    </p:set>
                                  </p:childTnLst>
                                </p:cTn>
                              </p:par>
                            </p:childTnLst>
                          </p:cTn>
                        </p:par>
                        <p:par>
                          <p:cTn id="75" fill="hold">
                            <p:stCondLst>
                              <p:cond delay="0"/>
                            </p:stCondLst>
                            <p:childTnLst>
                              <p:par>
                                <p:cTn id="76" presetID="1" presetClass="entr" presetSubtype="0" fill="hold" nodeType="afterEffect">
                                  <p:stCondLst>
                                    <p:cond delay="0"/>
                                  </p:stCondLst>
                                  <p:childTnLst>
                                    <p:set>
                                      <p:cBhvr>
                                        <p:cTn id="77" dur="1" fill="hold">
                                          <p:stCondLst>
                                            <p:cond delay="0"/>
                                          </p:stCondLst>
                                        </p:cTn>
                                        <p:tgtEl>
                                          <p:spTgt spid="78"/>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110"/>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8447"/>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18442"/>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18448"/>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18451"/>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18449"/>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8452"/>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8450"/>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18453"/>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8455"/>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18468"/>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18467"/>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18469"/>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18454"/>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18443"/>
                                        </p:tgtEl>
                                        <p:attrNameLst>
                                          <p:attrName>style.visibility</p:attrName>
                                        </p:attrNameLst>
                                      </p:cBhvr>
                                      <p:to>
                                        <p:strVal val="visible"/>
                                      </p:to>
                                    </p:set>
                                  </p:childTnLst>
                                </p:cTn>
                              </p:par>
                              <p:par>
                                <p:cTn id="110" presetID="1" presetClass="entr" presetSubtype="0" fill="hold" nodeType="withEffect">
                                  <p:stCondLst>
                                    <p:cond delay="0"/>
                                  </p:stCondLst>
                                  <p:childTnLst>
                                    <p:set>
                                      <p:cBhvr>
                                        <p:cTn id="111" dur="1" fill="hold">
                                          <p:stCondLst>
                                            <p:cond delay="0"/>
                                          </p:stCondLst>
                                        </p:cTn>
                                        <p:tgtEl>
                                          <p:spTgt spid="88"/>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18444"/>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18482"/>
                                        </p:tgtEl>
                                        <p:attrNameLst>
                                          <p:attrName>style.visibility</p:attrName>
                                        </p:attrNameLst>
                                      </p:cBhvr>
                                      <p:to>
                                        <p:strVal val="visible"/>
                                      </p:to>
                                    </p:set>
                                  </p:childTnLst>
                                </p:cTn>
                              </p:par>
                              <p:par>
                                <p:cTn id="116" presetID="1" presetClass="entr" presetSubtype="0" fill="hold" nodeType="withEffect">
                                  <p:stCondLst>
                                    <p:cond delay="0"/>
                                  </p:stCondLst>
                                  <p:childTnLst>
                                    <p:set>
                                      <p:cBhvr>
                                        <p:cTn id="117" dur="1" fill="hold">
                                          <p:stCondLst>
                                            <p:cond delay="0"/>
                                          </p:stCondLst>
                                        </p:cTn>
                                        <p:tgtEl>
                                          <p:spTgt spid="117"/>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ntr" presetSubtype="0" fill="hold" nodeType="clickEffect">
                                  <p:stCondLst>
                                    <p:cond delay="0"/>
                                  </p:stCondLst>
                                  <p:childTnLst>
                                    <p:set>
                                      <p:cBhvr>
                                        <p:cTn id="121" dur="1" fill="hold">
                                          <p:stCondLst>
                                            <p:cond delay="0"/>
                                          </p:stCondLst>
                                        </p:cTn>
                                        <p:tgtEl>
                                          <p:spTgt spid="18464"/>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18456"/>
                                        </p:tgtEl>
                                        <p:attrNameLst>
                                          <p:attrName>style.visibility</p:attrName>
                                        </p:attrNameLst>
                                      </p:cBhvr>
                                      <p:to>
                                        <p:strVal val="visible"/>
                                      </p:to>
                                    </p:set>
                                  </p:childTnLst>
                                </p:cTn>
                              </p:par>
                              <p:par>
                                <p:cTn id="124" presetID="1" presetClass="entr" presetSubtype="0" fill="hold" nodeType="withEffect">
                                  <p:stCondLst>
                                    <p:cond delay="0"/>
                                  </p:stCondLst>
                                  <p:childTnLst>
                                    <p:set>
                                      <p:cBhvr>
                                        <p:cTn id="125" dur="1" fill="hold">
                                          <p:stCondLst>
                                            <p:cond delay="0"/>
                                          </p:stCondLst>
                                        </p:cTn>
                                        <p:tgtEl>
                                          <p:spTgt spid="18465"/>
                                        </p:tgtEl>
                                        <p:attrNameLst>
                                          <p:attrName>style.visibility</p:attrName>
                                        </p:attrNameLst>
                                      </p:cBhvr>
                                      <p:to>
                                        <p:strVal val="visible"/>
                                      </p:to>
                                    </p:set>
                                  </p:childTnLst>
                                </p:cTn>
                              </p:par>
                              <p:par>
                                <p:cTn id="126" presetID="1" presetClass="entr" presetSubtype="0" fill="hold" nodeType="withEffect">
                                  <p:stCondLst>
                                    <p:cond delay="0"/>
                                  </p:stCondLst>
                                  <p:childTnLst>
                                    <p:set>
                                      <p:cBhvr>
                                        <p:cTn id="127" dur="1" fill="hold">
                                          <p:stCondLst>
                                            <p:cond delay="0"/>
                                          </p:stCondLst>
                                        </p:cTn>
                                        <p:tgtEl>
                                          <p:spTgt spid="10242"/>
                                        </p:tgtEl>
                                        <p:attrNameLst>
                                          <p:attrName>style.visibility</p:attrName>
                                        </p:attrNameLst>
                                      </p:cBhvr>
                                      <p:to>
                                        <p:strVal val="visible"/>
                                      </p:to>
                                    </p:set>
                                  </p:childTnLst>
                                </p:cTn>
                              </p:par>
                              <p:par>
                                <p:cTn id="128" presetID="1" presetClass="entr" presetSubtype="0" fill="hold" nodeType="withEffect">
                                  <p:stCondLst>
                                    <p:cond delay="0"/>
                                  </p:stCondLst>
                                  <p:childTnLst>
                                    <p:set>
                                      <p:cBhvr>
                                        <p:cTn id="129" dur="1" fill="hold">
                                          <p:stCondLst>
                                            <p:cond delay="0"/>
                                          </p:stCondLst>
                                        </p:cTn>
                                        <p:tgtEl>
                                          <p:spTgt spid="10244"/>
                                        </p:tgtEl>
                                        <p:attrNameLst>
                                          <p:attrName>style.visibility</p:attrName>
                                        </p:attrNameLst>
                                      </p:cBhvr>
                                      <p:to>
                                        <p:strVal val="visible"/>
                                      </p:to>
                                    </p:set>
                                  </p:childTnLst>
                                </p:cTn>
                              </p:par>
                              <p:par>
                                <p:cTn id="130" presetID="1" presetClass="entr" presetSubtype="0" fill="hold" nodeType="withEffect">
                                  <p:stCondLst>
                                    <p:cond delay="0"/>
                                  </p:stCondLst>
                                  <p:childTnLst>
                                    <p:set>
                                      <p:cBhvr>
                                        <p:cTn id="131" dur="1" fill="hold">
                                          <p:stCondLst>
                                            <p:cond delay="0"/>
                                          </p:stCondLst>
                                        </p:cTn>
                                        <p:tgtEl>
                                          <p:spTgt spid="56"/>
                                        </p:tgtEl>
                                        <p:attrNameLst>
                                          <p:attrName>style.visibility</p:attrName>
                                        </p:attrNameLst>
                                      </p:cBhvr>
                                      <p:to>
                                        <p:strVal val="visible"/>
                                      </p:to>
                                    </p:set>
                                  </p:childTnLst>
                                </p:cTn>
                              </p:par>
                              <p:par>
                                <p:cTn id="132" presetID="1" presetClass="entr" presetSubtype="0" fill="hold" nodeType="withEffect">
                                  <p:stCondLst>
                                    <p:cond delay="0"/>
                                  </p:stCondLst>
                                  <p:childTnLst>
                                    <p:set>
                                      <p:cBhvr>
                                        <p:cTn id="133" dur="1" fill="hold">
                                          <p:stCondLst>
                                            <p:cond delay="0"/>
                                          </p:stCondLst>
                                        </p:cTn>
                                        <p:tgtEl>
                                          <p:spTgt spid="58"/>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18457"/>
                                        </p:tgtEl>
                                        <p:attrNameLst>
                                          <p:attrName>style.visibility</p:attrName>
                                        </p:attrNameLst>
                                      </p:cBhvr>
                                      <p:to>
                                        <p:strVal val="visible"/>
                                      </p:to>
                                    </p:set>
                                  </p:childTnLst>
                                </p:cTn>
                              </p:par>
                              <p:par>
                                <p:cTn id="136" presetID="1" presetClass="entr" presetSubtype="0" fill="hold" nodeType="withEffect">
                                  <p:stCondLst>
                                    <p:cond delay="0"/>
                                  </p:stCondLst>
                                  <p:childTnLst>
                                    <p:set>
                                      <p:cBhvr>
                                        <p:cTn id="137" dur="1" fill="hold">
                                          <p:stCondLst>
                                            <p:cond delay="0"/>
                                          </p:stCondLst>
                                        </p:cTn>
                                        <p:tgtEl>
                                          <p:spTgt spid="94"/>
                                        </p:tgtEl>
                                        <p:attrNameLst>
                                          <p:attrName>style.visibility</p:attrName>
                                        </p:attrNameLst>
                                      </p:cBhvr>
                                      <p:to>
                                        <p:strVal val="visible"/>
                                      </p:to>
                                    </p:set>
                                  </p:childTnLst>
                                </p:cTn>
                              </p:par>
                              <p:par>
                                <p:cTn id="138" presetID="1" presetClass="entr" presetSubtype="0" fill="hold" nodeType="withEffect">
                                  <p:stCondLst>
                                    <p:cond delay="0"/>
                                  </p:stCondLst>
                                  <p:childTnLst>
                                    <p:set>
                                      <p:cBhvr>
                                        <p:cTn id="139" dur="1" fill="hold">
                                          <p:stCondLst>
                                            <p:cond delay="0"/>
                                          </p:stCondLst>
                                        </p:cTn>
                                        <p:tgtEl>
                                          <p:spTgt spid="114"/>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80"/>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85"/>
                                        </p:tgtEl>
                                        <p:attrNameLst>
                                          <p:attrName>style.visibility</p:attrName>
                                        </p:attrNameLst>
                                      </p:cBhvr>
                                      <p:to>
                                        <p:strVal val="visible"/>
                                      </p:to>
                                    </p:set>
                                  </p:childTnLst>
                                </p:cTn>
                              </p:par>
                              <p:par>
                                <p:cTn id="146" presetID="1" presetClass="entr" presetSubtype="0" fill="hold" grpId="0" nodeType="withEffect">
                                  <p:stCondLst>
                                    <p:cond delay="0"/>
                                  </p:stCondLst>
                                  <p:childTnLst>
                                    <p:set>
                                      <p:cBhvr>
                                        <p:cTn id="147" dur="1" fill="hold">
                                          <p:stCondLst>
                                            <p:cond delay="0"/>
                                          </p:stCondLst>
                                        </p:cTn>
                                        <p:tgtEl>
                                          <p:spTgt spid="105"/>
                                        </p:tgtEl>
                                        <p:attrNameLst>
                                          <p:attrName>style.visibility</p:attrName>
                                        </p:attrNameLst>
                                      </p:cBhvr>
                                      <p:to>
                                        <p:strVal val="visible"/>
                                      </p:to>
                                    </p:set>
                                  </p:childTnLst>
                                </p:cTn>
                              </p:par>
                              <p:par>
                                <p:cTn id="148" presetID="1" presetClass="entr" presetSubtype="0" fill="hold" grpId="0" nodeType="withEffect">
                                  <p:stCondLst>
                                    <p:cond delay="0"/>
                                  </p:stCondLst>
                                  <p:childTnLst>
                                    <p:set>
                                      <p:cBhvr>
                                        <p:cTn id="149" dur="1" fill="hold">
                                          <p:stCondLst>
                                            <p:cond delay="0"/>
                                          </p:stCondLst>
                                        </p:cTn>
                                        <p:tgtEl>
                                          <p:spTgt spid="106"/>
                                        </p:tgtEl>
                                        <p:attrNameLst>
                                          <p:attrName>style.visibility</p:attrName>
                                        </p:attrNameLst>
                                      </p:cBhvr>
                                      <p:to>
                                        <p:strVal val="visible"/>
                                      </p:to>
                                    </p:set>
                                  </p:childTnLst>
                                </p:cTn>
                              </p:par>
                              <p:par>
                                <p:cTn id="150" presetID="1" presetClass="entr" presetSubtype="0" fill="hold" grpId="0" nodeType="withEffect">
                                  <p:stCondLst>
                                    <p:cond delay="0"/>
                                  </p:stCondLst>
                                  <p:childTnLst>
                                    <p:set>
                                      <p:cBhvr>
                                        <p:cTn id="151" dur="1" fill="hold">
                                          <p:stCondLst>
                                            <p:cond delay="0"/>
                                          </p:stCondLst>
                                        </p:cTn>
                                        <p:tgtEl>
                                          <p:spTgt spid="107"/>
                                        </p:tgtEl>
                                        <p:attrNameLst>
                                          <p:attrName>style.visibility</p:attrName>
                                        </p:attrNameLst>
                                      </p:cBhvr>
                                      <p:to>
                                        <p:strVal val="visible"/>
                                      </p:to>
                                    </p:set>
                                  </p:childTnLst>
                                </p:cTn>
                              </p:par>
                              <p:par>
                                <p:cTn id="152" presetID="1" presetClass="entr" presetSubtype="0" fill="hold" grpId="0" nodeType="withEffect">
                                  <p:stCondLst>
                                    <p:cond delay="0"/>
                                  </p:stCondLst>
                                  <p:childTnLst>
                                    <p:set>
                                      <p:cBhvr>
                                        <p:cTn id="15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58" grpId="0" animBg="1"/>
      <p:bldP spid="18438" grpId="0" animBg="1"/>
      <p:bldP spid="18439" grpId="0" animBg="1"/>
      <p:bldP spid="18440" grpId="0" animBg="1"/>
      <p:bldP spid="18441" grpId="0" animBg="1"/>
      <p:bldP spid="18442" grpId="0" animBg="1"/>
      <p:bldP spid="18443" grpId="0" animBg="1"/>
      <p:bldP spid="18444" grpId="0" animBg="1"/>
      <p:bldP spid="18445" grpId="0"/>
      <p:bldP spid="18446" grpId="0"/>
      <p:bldP spid="18447" grpId="0"/>
      <p:bldP spid="18448" grpId="0" animBg="1"/>
      <p:bldP spid="18449" grpId="0" animBg="1"/>
      <p:bldP spid="18450" grpId="0" animBg="1"/>
      <p:bldP spid="18451" grpId="0" animBg="1"/>
      <p:bldP spid="18452" grpId="0" animBg="1"/>
      <p:bldP spid="18453" grpId="0" animBg="1"/>
      <p:bldP spid="18454" grpId="0" animBg="1"/>
      <p:bldP spid="18455" grpId="0" animBg="1"/>
      <p:bldP spid="18456" grpId="0" animBg="1" autoUpdateAnimBg="0"/>
      <p:bldP spid="18457" grpId="0"/>
      <p:bldP spid="18459" grpId="0"/>
      <p:bldP spid="18461" grpId="0" animBg="1"/>
      <p:bldP spid="18467" grpId="0" animBg="1"/>
      <p:bldP spid="18468" grpId="0" animBg="1"/>
      <p:bldP spid="18469" grpId="0" animBg="1"/>
      <p:bldP spid="18470" grpId="0"/>
      <p:bldP spid="18471" grpId="0" animBg="1"/>
      <p:bldP spid="18472" grpId="0" animBg="1"/>
      <p:bldP spid="18473" grpId="0" animBg="1"/>
      <p:bldP spid="18474" grpId="0" animBg="1"/>
      <p:bldP spid="18475" grpId="0" animBg="1"/>
      <p:bldP spid="18479" grpId="0" animBg="1"/>
      <p:bldP spid="77" grpId="0" animBg="1"/>
      <p:bldP spid="63" grpId="0" animBg="1"/>
      <p:bldP spid="18460" grpId="0" animBg="1"/>
      <p:bldP spid="80" grpId="0" animBg="1"/>
      <p:bldP spid="84" grpId="0" animBg="1"/>
      <p:bldP spid="85" grpId="0" animBg="1"/>
      <p:bldP spid="105" grpId="0" animBg="1"/>
      <p:bldP spid="106" grpId="0" animBg="1"/>
      <p:bldP spid="107" grpId="0" animBg="1"/>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76200" y="-161934"/>
            <a:ext cx="12115800" cy="954107"/>
          </a:xfrm>
        </p:spPr>
        <p:txBody>
          <a:bodyPr/>
          <a:lstStyle/>
          <a:p>
            <a:r>
              <a:rPr lang="en-GB" altLang="en-US"/>
              <a:t>Sample SOA Layers &amp; Supporting Infrastructures for an Enterprise</a:t>
            </a:r>
          </a:p>
        </p:txBody>
      </p:sp>
      <p:sp>
        <p:nvSpPr>
          <p:cNvPr id="16387" name="Content Placeholder 2"/>
          <p:cNvSpPr>
            <a:spLocks noGrp="1"/>
          </p:cNvSpPr>
          <p:nvPr>
            <p:ph idx="1"/>
          </p:nvPr>
        </p:nvSpPr>
        <p:spPr>
          <a:xfrm>
            <a:off x="152400" y="542925"/>
            <a:ext cx="8229600" cy="6097588"/>
          </a:xfrm>
        </p:spPr>
        <p:txBody>
          <a:bodyPr>
            <a:noAutofit/>
          </a:bodyPr>
          <a:lstStyle/>
          <a:p>
            <a:pPr>
              <a:lnSpc>
                <a:spcPct val="120000"/>
              </a:lnSpc>
              <a:spcBef>
                <a:spcPts val="0"/>
              </a:spcBef>
              <a:defRPr/>
            </a:pPr>
            <a:r>
              <a:rPr lang="en-US" altLang="en-US" sz="1800" dirty="0"/>
              <a:t>User Interface Layer(s)</a:t>
            </a:r>
          </a:p>
          <a:p>
            <a:pPr lvl="1">
              <a:lnSpc>
                <a:spcPct val="120000"/>
              </a:lnSpc>
              <a:spcBef>
                <a:spcPts val="0"/>
              </a:spcBef>
              <a:defRPr/>
            </a:pPr>
            <a:r>
              <a:rPr lang="en-US" altLang="en-US" sz="1400" dirty="0"/>
              <a:t>Provides the interfaces for interactive activities with users</a:t>
            </a:r>
          </a:p>
          <a:p>
            <a:pPr lvl="1">
              <a:lnSpc>
                <a:spcPct val="120000"/>
              </a:lnSpc>
              <a:spcBef>
                <a:spcPts val="0"/>
              </a:spcBef>
              <a:defRPr/>
            </a:pPr>
            <a:r>
              <a:rPr lang="en-US" altLang="en-US" sz="1400" dirty="0"/>
              <a:t>Can trigger a business process, which may trigger (micro)services</a:t>
            </a:r>
          </a:p>
          <a:p>
            <a:pPr lvl="1">
              <a:lnSpc>
                <a:spcPct val="120000"/>
              </a:lnSpc>
              <a:spcBef>
                <a:spcPts val="0"/>
              </a:spcBef>
              <a:defRPr/>
            </a:pPr>
            <a:r>
              <a:rPr lang="en-US" altLang="en-US" sz="1400" dirty="0"/>
              <a:t>Do NOT invoke monoliths directly; only use monoliths indirectly via (micro)services</a:t>
            </a:r>
          </a:p>
          <a:p>
            <a:pPr>
              <a:lnSpc>
                <a:spcPct val="120000"/>
              </a:lnSpc>
              <a:spcBef>
                <a:spcPts val="0"/>
              </a:spcBef>
              <a:defRPr/>
            </a:pPr>
            <a:r>
              <a:rPr lang="en-SG" altLang="en-US" sz="1800" dirty="0"/>
              <a:t>Business Process Layer(s)</a:t>
            </a:r>
          </a:p>
          <a:p>
            <a:pPr lvl="1">
              <a:lnSpc>
                <a:spcPct val="120000"/>
              </a:lnSpc>
              <a:spcBef>
                <a:spcPts val="0"/>
              </a:spcBef>
              <a:defRPr/>
            </a:pPr>
            <a:r>
              <a:rPr lang="en-US" altLang="en-US" sz="1400" dirty="0"/>
              <a:t>A business process can be long-running involving user interactions (e.g., Loan Approval that requires a human approval) or straight-through (e.g., one-click ordering)</a:t>
            </a:r>
          </a:p>
          <a:p>
            <a:pPr lvl="1">
              <a:lnSpc>
                <a:spcPct val="120000"/>
              </a:lnSpc>
              <a:spcBef>
                <a:spcPts val="0"/>
              </a:spcBef>
              <a:defRPr/>
            </a:pPr>
            <a:r>
              <a:rPr lang="en-US" altLang="en-US" sz="1400" dirty="0"/>
              <a:t>A business process can be implemented as a (micro)service, usually composite</a:t>
            </a:r>
          </a:p>
          <a:p>
            <a:pPr>
              <a:lnSpc>
                <a:spcPct val="120000"/>
              </a:lnSpc>
              <a:spcBef>
                <a:spcPts val="0"/>
              </a:spcBef>
              <a:defRPr/>
            </a:pPr>
            <a:r>
              <a:rPr lang="en-SG" altLang="en-US" sz="1800" dirty="0"/>
              <a:t>Composite (Micro)Services Layer(s)</a:t>
            </a:r>
          </a:p>
          <a:p>
            <a:pPr lvl="1">
              <a:lnSpc>
                <a:spcPct val="120000"/>
              </a:lnSpc>
              <a:spcBef>
                <a:spcPts val="0"/>
              </a:spcBef>
              <a:defRPr/>
            </a:pPr>
            <a:r>
              <a:rPr lang="en-US" altLang="en-US" sz="1400" dirty="0"/>
              <a:t>Can directly communicate to other (micro)services, but not to IT systems or monoliths</a:t>
            </a:r>
          </a:p>
          <a:p>
            <a:pPr>
              <a:lnSpc>
                <a:spcPct val="120000"/>
              </a:lnSpc>
              <a:spcBef>
                <a:spcPts val="0"/>
              </a:spcBef>
              <a:defRPr/>
            </a:pPr>
            <a:r>
              <a:rPr lang="en-US" altLang="en-US" sz="1800" dirty="0"/>
              <a:t>Atomic Microservices Layer(s)</a:t>
            </a:r>
          </a:p>
          <a:p>
            <a:pPr lvl="1">
              <a:lnSpc>
                <a:spcPct val="120000"/>
              </a:lnSpc>
              <a:spcBef>
                <a:spcPts val="0"/>
              </a:spcBef>
              <a:defRPr/>
            </a:pPr>
            <a:r>
              <a:rPr lang="en-US" altLang="en-US" sz="1400" dirty="0"/>
              <a:t>An atomic microservice can be independently developed, deployable, and scalable</a:t>
            </a:r>
          </a:p>
          <a:p>
            <a:pPr lvl="1">
              <a:lnSpc>
                <a:spcPct val="120000"/>
              </a:lnSpc>
              <a:spcBef>
                <a:spcPts val="0"/>
              </a:spcBef>
              <a:defRPr/>
            </a:pPr>
            <a:r>
              <a:rPr lang="en-US" altLang="en-US" sz="1400" dirty="0"/>
              <a:t>Do NOT directly communicate to other atomic (micro)services</a:t>
            </a:r>
          </a:p>
          <a:p>
            <a:pPr>
              <a:lnSpc>
                <a:spcPct val="120000"/>
              </a:lnSpc>
              <a:spcBef>
                <a:spcPts val="0"/>
              </a:spcBef>
              <a:defRPr/>
            </a:pPr>
            <a:r>
              <a:rPr lang="en-US" altLang="en-US" sz="1800" dirty="0"/>
              <a:t>Wrapper Services Layer(s)</a:t>
            </a:r>
          </a:p>
          <a:p>
            <a:pPr lvl="1">
              <a:lnSpc>
                <a:spcPct val="120000"/>
              </a:lnSpc>
              <a:spcBef>
                <a:spcPts val="0"/>
              </a:spcBef>
              <a:defRPr/>
            </a:pPr>
            <a:r>
              <a:rPr lang="en-US" altLang="en-US" sz="1600" dirty="0"/>
              <a:t>A wrapper service exposes a functionality of an IT system or a monolith or an external system/service, and has higher dependency on them</a:t>
            </a:r>
          </a:p>
          <a:p>
            <a:pPr>
              <a:lnSpc>
                <a:spcPct val="120000"/>
              </a:lnSpc>
              <a:spcBef>
                <a:spcPts val="0"/>
              </a:spcBef>
              <a:defRPr/>
            </a:pPr>
            <a:r>
              <a:rPr lang="en-SG" altLang="en-US" sz="1800" dirty="0"/>
              <a:t>IT Systems Layer(s)</a:t>
            </a:r>
          </a:p>
          <a:p>
            <a:pPr lvl="1">
              <a:lnSpc>
                <a:spcPct val="120000"/>
              </a:lnSpc>
              <a:spcBef>
                <a:spcPts val="0"/>
              </a:spcBef>
              <a:defRPr/>
            </a:pPr>
            <a:r>
              <a:rPr lang="en-SG" altLang="en-US" sz="1400" dirty="0"/>
              <a:t>Applications (COTS, Custom or Legacy) that provide one or many functionalities</a:t>
            </a:r>
          </a:p>
          <a:p>
            <a:pPr lvl="1">
              <a:lnSpc>
                <a:spcPct val="120000"/>
              </a:lnSpc>
              <a:spcBef>
                <a:spcPts val="0"/>
              </a:spcBef>
              <a:defRPr/>
            </a:pPr>
            <a:r>
              <a:rPr lang="en-SG" altLang="en-US" sz="1400" dirty="0"/>
              <a:t>Do NOT directly communicate to </a:t>
            </a:r>
            <a:r>
              <a:rPr lang="en-US" altLang="en-US" sz="1400" dirty="0"/>
              <a:t>other layers</a:t>
            </a:r>
            <a:endParaRPr lang="en-SG" altLang="en-US" sz="1400" dirty="0"/>
          </a:p>
          <a:p>
            <a:pPr>
              <a:lnSpc>
                <a:spcPct val="120000"/>
              </a:lnSpc>
              <a:spcBef>
                <a:spcPts val="0"/>
              </a:spcBef>
              <a:defRPr/>
            </a:pPr>
            <a:r>
              <a:rPr lang="en-SG" altLang="en-US" sz="1800" dirty="0"/>
              <a:t>External Services Layer(s)</a:t>
            </a:r>
          </a:p>
          <a:p>
            <a:pPr lvl="1">
              <a:lnSpc>
                <a:spcPct val="120000"/>
              </a:lnSpc>
              <a:spcBef>
                <a:spcPts val="0"/>
              </a:spcBef>
              <a:defRPr/>
            </a:pPr>
            <a:r>
              <a:rPr lang="en-SG" altLang="en-US" sz="1400" dirty="0"/>
              <a:t>From third-parties beyond the control of the enterprise; may or may not be microservices</a:t>
            </a:r>
          </a:p>
          <a:p>
            <a:pPr lvl="1">
              <a:lnSpc>
                <a:spcPct val="120000"/>
              </a:lnSpc>
              <a:spcBef>
                <a:spcPts val="0"/>
              </a:spcBef>
              <a:defRPr/>
            </a:pPr>
            <a:r>
              <a:rPr lang="en-SG" altLang="en-US" sz="1400" dirty="0"/>
              <a:t>May be directly used by other layers if reliable, compatible, and easy to change</a:t>
            </a:r>
            <a:endParaRPr lang="en-GB" altLang="en-US" sz="1400" dirty="0"/>
          </a:p>
        </p:txBody>
      </p:sp>
      <p:sp>
        <p:nvSpPr>
          <p:cNvPr id="5" name="Content Placeholder 2">
            <a:extLst>
              <a:ext uri="{FF2B5EF4-FFF2-40B4-BE49-F238E27FC236}">
                <a16:creationId xmlns:a16="http://schemas.microsoft.com/office/drawing/2014/main" id="{FF17036F-9263-4FE0-94D0-4C91C38B60D0}"/>
              </a:ext>
            </a:extLst>
          </p:cNvPr>
          <p:cNvSpPr txBox="1">
            <a:spLocks/>
          </p:cNvSpPr>
          <p:nvPr/>
        </p:nvSpPr>
        <p:spPr bwMode="auto">
          <a:xfrm>
            <a:off x="8382000" y="440268"/>
            <a:ext cx="3611033" cy="6287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C00FF"/>
              </a:buClr>
              <a:buSzPct val="40000"/>
              <a:buFont typeface="Wingdings" pitchFamily="2" charset="2"/>
              <a:buChar char="n"/>
              <a:defRPr sz="2600">
                <a:solidFill>
                  <a:schemeClr val="tx1"/>
                </a:solidFill>
                <a:latin typeface="+mn-lt"/>
              </a:defRPr>
            </a:lvl2pPr>
            <a:lvl3pPr marL="1143000" indent="-228600" algn="l" rtl="0" eaLnBrk="0" fontAlgn="base" hangingPunct="0">
              <a:spcBef>
                <a:spcPct val="20000"/>
              </a:spcBef>
              <a:spcAft>
                <a:spcPct val="0"/>
              </a:spcAft>
              <a:buClr>
                <a:schemeClr val="folHlink"/>
              </a:buClr>
              <a:buSzPct val="30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a:lnSpc>
                <a:spcPct val="120000"/>
              </a:lnSpc>
              <a:spcBef>
                <a:spcPts val="0"/>
              </a:spcBef>
              <a:defRPr/>
            </a:pPr>
            <a:r>
              <a:rPr lang="en-SG" altLang="en-US" sz="1800" b="0" kern="0" dirty="0"/>
              <a:t>API Gateways</a:t>
            </a:r>
          </a:p>
          <a:p>
            <a:pPr lvl="1">
              <a:lnSpc>
                <a:spcPct val="120000"/>
              </a:lnSpc>
              <a:spcBef>
                <a:spcPts val="0"/>
              </a:spcBef>
              <a:defRPr/>
            </a:pPr>
            <a:r>
              <a:rPr lang="en-SG" altLang="en-US" sz="1400" b="0" kern="0" dirty="0"/>
              <a:t>Manage accesses to (micro)services, usually for external service consumers </a:t>
            </a:r>
          </a:p>
          <a:p>
            <a:pPr>
              <a:lnSpc>
                <a:spcPct val="120000"/>
              </a:lnSpc>
              <a:spcBef>
                <a:spcPts val="0"/>
              </a:spcBef>
              <a:defRPr/>
            </a:pPr>
            <a:r>
              <a:rPr lang="en-SG" altLang="en-US" sz="1800" b="0" kern="0" dirty="0"/>
              <a:t>Business Process Management Software Suites (BPMS)</a:t>
            </a:r>
          </a:p>
          <a:p>
            <a:pPr lvl="1">
              <a:lnSpc>
                <a:spcPct val="120000"/>
              </a:lnSpc>
              <a:spcBef>
                <a:spcPts val="0"/>
              </a:spcBef>
              <a:defRPr/>
            </a:pPr>
            <a:r>
              <a:rPr lang="en-SG" altLang="en-US" sz="1400" b="0" kern="0" dirty="0"/>
              <a:t>Manage business processes (including design, modelling, analysis, implementation, execution, monitoring, optimization, etc.)</a:t>
            </a:r>
          </a:p>
          <a:p>
            <a:pPr>
              <a:lnSpc>
                <a:spcPct val="120000"/>
              </a:lnSpc>
              <a:spcBef>
                <a:spcPts val="0"/>
              </a:spcBef>
              <a:defRPr/>
            </a:pPr>
            <a:r>
              <a:rPr lang="en-SG" altLang="en-US" sz="1800" b="0" kern="0" dirty="0"/>
              <a:t>Enterprise Service Buses</a:t>
            </a:r>
          </a:p>
          <a:p>
            <a:pPr lvl="1">
              <a:lnSpc>
                <a:spcPct val="120000"/>
              </a:lnSpc>
              <a:spcBef>
                <a:spcPts val="0"/>
              </a:spcBef>
              <a:defRPr/>
            </a:pPr>
            <a:r>
              <a:rPr lang="en-US" altLang="en-US" sz="1400" b="0" kern="0" dirty="0"/>
              <a:t>Manage accesses to (micro)services, usually for internal uses in an enterprise</a:t>
            </a:r>
          </a:p>
          <a:p>
            <a:pPr>
              <a:lnSpc>
                <a:spcPct val="120000"/>
              </a:lnSpc>
              <a:spcBef>
                <a:spcPts val="0"/>
              </a:spcBef>
              <a:defRPr/>
            </a:pPr>
            <a:r>
              <a:rPr lang="en-SG" altLang="en-US" sz="1800" b="0" kern="0" dirty="0"/>
              <a:t>Communication Technologies</a:t>
            </a:r>
          </a:p>
          <a:p>
            <a:pPr lvl="1">
              <a:lnSpc>
                <a:spcPct val="120000"/>
              </a:lnSpc>
              <a:spcBef>
                <a:spcPts val="0"/>
              </a:spcBef>
              <a:defRPr/>
            </a:pPr>
            <a:r>
              <a:rPr lang="en-US" altLang="en-US" sz="1400" b="0" kern="0" dirty="0"/>
              <a:t>Message brokers</a:t>
            </a:r>
          </a:p>
          <a:p>
            <a:pPr lvl="1">
              <a:lnSpc>
                <a:spcPct val="120000"/>
              </a:lnSpc>
              <a:spcBef>
                <a:spcPts val="0"/>
              </a:spcBef>
              <a:defRPr/>
            </a:pPr>
            <a:r>
              <a:rPr lang="en-US" altLang="en-US" sz="1400" b="0" kern="0" dirty="0"/>
              <a:t>HTTP servers</a:t>
            </a:r>
          </a:p>
          <a:p>
            <a:pPr>
              <a:lnSpc>
                <a:spcPct val="120000"/>
              </a:lnSpc>
              <a:spcBef>
                <a:spcPts val="0"/>
              </a:spcBef>
              <a:defRPr/>
            </a:pPr>
            <a:r>
              <a:rPr lang="en-SG" altLang="en-US" sz="1800" b="0" kern="0" dirty="0"/>
              <a:t>Container Management</a:t>
            </a:r>
          </a:p>
          <a:p>
            <a:pPr lvl="1">
              <a:lnSpc>
                <a:spcPct val="120000"/>
              </a:lnSpc>
              <a:spcBef>
                <a:spcPts val="0"/>
              </a:spcBef>
              <a:defRPr/>
            </a:pPr>
            <a:r>
              <a:rPr lang="en-SG" altLang="en-US" sz="1400" b="0" kern="0" dirty="0"/>
              <a:t>Docker Compose, Kubernetes, …</a:t>
            </a:r>
          </a:p>
          <a:p>
            <a:pPr>
              <a:lnSpc>
                <a:spcPct val="120000"/>
              </a:lnSpc>
              <a:spcBef>
                <a:spcPts val="0"/>
              </a:spcBef>
              <a:defRPr/>
            </a:pPr>
            <a:r>
              <a:rPr lang="en-SG" altLang="en-US" sz="1800" b="0" kern="0" dirty="0"/>
              <a:t>Storage Servers</a:t>
            </a:r>
          </a:p>
          <a:p>
            <a:pPr lvl="1">
              <a:lnSpc>
                <a:spcPct val="120000"/>
              </a:lnSpc>
              <a:spcBef>
                <a:spcPts val="0"/>
              </a:spcBef>
              <a:defRPr/>
            </a:pPr>
            <a:r>
              <a:rPr lang="en-SG" altLang="en-US" sz="1400" b="0" kern="0" dirty="0"/>
              <a:t>DBMS, SharePoint, Drive, …</a:t>
            </a:r>
          </a:p>
          <a:p>
            <a:pPr>
              <a:lnSpc>
                <a:spcPct val="120000"/>
              </a:lnSpc>
              <a:spcBef>
                <a:spcPts val="0"/>
              </a:spcBef>
              <a:defRPr/>
            </a:pPr>
            <a:endParaRPr lang="en-SG" altLang="en-US" sz="1800" b="0" kern="0" dirty="0"/>
          </a:p>
        </p:txBody>
      </p:sp>
    </p:spTree>
    <p:extLst>
      <p:ext uri="{BB962C8B-B14F-4D97-AF65-F5344CB8AC3E}">
        <p14:creationId xmlns:p14="http://schemas.microsoft.com/office/powerpoint/2010/main" val="3446614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a:t>Sample Benefits of Microservices and SOA Layers</a:t>
            </a:r>
          </a:p>
        </p:txBody>
      </p:sp>
      <p:sp>
        <p:nvSpPr>
          <p:cNvPr id="3" name="Content Placeholder 2"/>
          <p:cNvSpPr>
            <a:spLocks noGrp="1"/>
          </p:cNvSpPr>
          <p:nvPr>
            <p:ph idx="1"/>
          </p:nvPr>
        </p:nvSpPr>
        <p:spPr>
          <a:xfrm>
            <a:off x="281517" y="762000"/>
            <a:ext cx="11605683" cy="5819422"/>
          </a:xfrm>
        </p:spPr>
        <p:txBody>
          <a:bodyPr>
            <a:normAutofit fontScale="85000" lnSpcReduction="10000"/>
          </a:bodyPr>
          <a:lstStyle/>
          <a:p>
            <a:r>
              <a:rPr lang="en-GB" dirty="0"/>
              <a:t>Enforce </a:t>
            </a:r>
            <a:r>
              <a:rPr lang="en-GB" b="1" dirty="0"/>
              <a:t>a high degree of modularity </a:t>
            </a:r>
            <a:r>
              <a:rPr lang="en-GB" dirty="0"/>
              <a:t>and help to </a:t>
            </a:r>
            <a:r>
              <a:rPr lang="en-GB" b="1" dirty="0"/>
              <a:t>manage complexity</a:t>
            </a:r>
            <a:r>
              <a:rPr lang="en-GB" dirty="0"/>
              <a:t> in large enterprise solutions</a:t>
            </a:r>
          </a:p>
          <a:p>
            <a:pPr lvl="1"/>
            <a:r>
              <a:rPr lang="en-SG" sz="2400" dirty="0"/>
              <a:t>Wrapper services are less modular than atomic microservices due to their direct dependency on the underlying (monolithic) applications</a:t>
            </a:r>
          </a:p>
          <a:p>
            <a:r>
              <a:rPr lang="en-SG" dirty="0"/>
              <a:t>Microservices are </a:t>
            </a:r>
            <a:r>
              <a:rPr lang="en-SG" b="1" dirty="0"/>
              <a:t>loosely coupled</a:t>
            </a:r>
            <a:r>
              <a:rPr lang="en-SG" dirty="0"/>
              <a:t> from each other</a:t>
            </a:r>
          </a:p>
          <a:p>
            <a:pPr lvl="1"/>
            <a:r>
              <a:rPr lang="en-SG" sz="2400" dirty="0"/>
              <a:t>Independently developed, deployable, scalable</a:t>
            </a:r>
          </a:p>
          <a:p>
            <a:r>
              <a:rPr lang="en-SG" dirty="0"/>
              <a:t>(Micro)services interact with each other through </a:t>
            </a:r>
            <a:r>
              <a:rPr lang="en-SG" b="1" dirty="0"/>
              <a:t>standards-based interfaces</a:t>
            </a:r>
          </a:p>
          <a:p>
            <a:pPr lvl="1"/>
            <a:r>
              <a:rPr lang="en-SG" sz="2400" dirty="0"/>
              <a:t>Independent of programming languages or platforms </a:t>
            </a:r>
          </a:p>
          <a:p>
            <a:pPr lvl="1"/>
            <a:r>
              <a:rPr lang="en-SG" sz="2400" dirty="0"/>
              <a:t>Common errors (e.g., timeout, network interruption, wrong data format, etc.) may be handled in a standard way.</a:t>
            </a:r>
          </a:p>
          <a:p>
            <a:r>
              <a:rPr lang="en-SG" b="1" dirty="0"/>
              <a:t>Easier to reuse</a:t>
            </a:r>
            <a:r>
              <a:rPr lang="en-SG" dirty="0"/>
              <a:t> a (micro)service than to reuse a monolith</a:t>
            </a:r>
          </a:p>
          <a:p>
            <a:pPr lvl="1"/>
            <a:r>
              <a:rPr lang="en-SG" sz="2400" b="1" dirty="0"/>
              <a:t>Implementing a business process is like to assemble a composite (micro)service </a:t>
            </a:r>
            <a:r>
              <a:rPr lang="en-SG" sz="2400" dirty="0"/>
              <a:t>that </a:t>
            </a:r>
            <a:r>
              <a:rPr lang="en-SG" sz="2400" b="1" dirty="0"/>
              <a:t>reuses</a:t>
            </a:r>
            <a:r>
              <a:rPr lang="en-SG" sz="2400" dirty="0"/>
              <a:t> other (micro)services that may be implemented in different technologies.</a:t>
            </a:r>
          </a:p>
          <a:p>
            <a:r>
              <a:rPr lang="en-SG" b="1" dirty="0"/>
              <a:t>Easier to change</a:t>
            </a:r>
            <a:r>
              <a:rPr lang="en-SG" dirty="0"/>
              <a:t> a (micro)service than to change a monolith</a:t>
            </a:r>
          </a:p>
          <a:p>
            <a:pPr lvl="1"/>
            <a:r>
              <a:rPr lang="en-SG" sz="2400" b="1" dirty="0"/>
              <a:t>Easier to support continuous integration and deployment</a:t>
            </a:r>
            <a:r>
              <a:rPr lang="en-SG" sz="2400" dirty="0"/>
              <a:t> (CI/CD) for changing business requirements</a:t>
            </a:r>
          </a:p>
          <a:p>
            <a:pPr lvl="1"/>
            <a:endParaRPr lang="en-SG" sz="2400" dirty="0"/>
          </a:p>
        </p:txBody>
      </p:sp>
    </p:spTree>
    <p:extLst>
      <p:ext uri="{BB962C8B-B14F-4D97-AF65-F5344CB8AC3E}">
        <p14:creationId xmlns:p14="http://schemas.microsoft.com/office/powerpoint/2010/main" val="3837105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GB" altLang="en-US"/>
              <a:t>Outline</a:t>
            </a:r>
          </a:p>
        </p:txBody>
      </p:sp>
      <p:sp>
        <p:nvSpPr>
          <p:cNvPr id="6148" name="Rectangle 3"/>
          <p:cNvSpPr>
            <a:spLocks noGrp="1" noChangeArrowheads="1"/>
          </p:cNvSpPr>
          <p:nvPr>
            <p:ph type="body" idx="1"/>
          </p:nvPr>
        </p:nvSpPr>
        <p:spPr/>
        <p:txBody>
          <a:bodyPr>
            <a:normAutofit fontScale="92500" lnSpcReduction="20000"/>
          </a:bodyPr>
          <a:lstStyle/>
          <a:p>
            <a:pPr eaLnBrk="1" hangingPunct="1">
              <a:buFont typeface="Wingdings" panose="05000000000000000000" pitchFamily="2" charset="2"/>
              <a:buNone/>
            </a:pPr>
            <a:r>
              <a:rPr lang="en-US" altLang="en-US" sz="2600" b="1" u="sng" dirty="0"/>
              <a:t>Objectives</a:t>
            </a:r>
          </a:p>
          <a:p>
            <a:pPr eaLnBrk="1" hangingPunct="1">
              <a:buFont typeface="Wingdings" panose="05000000000000000000" pitchFamily="2" charset="2"/>
              <a:buNone/>
            </a:pPr>
            <a:r>
              <a:rPr lang="en-US" altLang="en-US" dirty="0"/>
              <a:t>On completing this module, you will be able to:</a:t>
            </a:r>
          </a:p>
          <a:p>
            <a:pPr eaLnBrk="1" hangingPunct="1"/>
            <a:r>
              <a:rPr lang="en-US" altLang="en-US" dirty="0"/>
              <a:t>Understand the concept of </a:t>
            </a:r>
            <a:r>
              <a:rPr lang="en-US" altLang="en-US" b="1" dirty="0"/>
              <a:t>atomic/simple (micro)services</a:t>
            </a:r>
            <a:r>
              <a:rPr lang="en-US" altLang="en-US" dirty="0"/>
              <a:t> and </a:t>
            </a:r>
            <a:r>
              <a:rPr lang="en-US" altLang="en-US" b="1" dirty="0"/>
              <a:t>composite/complex (micro)services</a:t>
            </a:r>
            <a:r>
              <a:rPr lang="en-US" altLang="en-US" dirty="0"/>
              <a:t> </a:t>
            </a:r>
          </a:p>
          <a:p>
            <a:pPr eaLnBrk="1" hangingPunct="1"/>
            <a:r>
              <a:rPr lang="en-US" altLang="en-US" dirty="0"/>
              <a:t>Understand sample </a:t>
            </a:r>
            <a:r>
              <a:rPr lang="en-US" altLang="en-US" b="1" dirty="0"/>
              <a:t>layers in a service-oriented architecture (SOA)</a:t>
            </a:r>
          </a:p>
          <a:p>
            <a:pPr eaLnBrk="1" hangingPunct="1"/>
            <a:r>
              <a:rPr lang="en-US" altLang="en-US" dirty="0"/>
              <a:t>Understand where </a:t>
            </a:r>
            <a:r>
              <a:rPr lang="en-US" altLang="en-US" b="1" dirty="0"/>
              <a:t>microservices reside within an SOA layered architecture</a:t>
            </a:r>
            <a:r>
              <a:rPr lang="en-US" altLang="en-US" dirty="0"/>
              <a:t>.</a:t>
            </a:r>
            <a:endParaRPr lang="en-US" altLang="en-US" b="1" dirty="0"/>
          </a:p>
          <a:p>
            <a:pPr eaLnBrk="1" hangingPunct="1"/>
            <a:r>
              <a:rPr lang="en-US" altLang="en-US" dirty="0"/>
              <a:t>Understand the </a:t>
            </a:r>
            <a:r>
              <a:rPr lang="en-US" altLang="en-US" b="1" dirty="0"/>
              <a:t>benefits of a layered SOA </a:t>
            </a:r>
            <a:r>
              <a:rPr lang="en-US" altLang="en-US" dirty="0"/>
              <a:t>for developing enterprise solutions</a:t>
            </a:r>
          </a:p>
          <a:p>
            <a:pPr eaLnBrk="1" hangingPunct="1">
              <a:buFont typeface="Wingdings" panose="05000000000000000000" pitchFamily="2" charset="2"/>
              <a:buNone/>
            </a:pPr>
            <a:endParaRPr lang="en-US" altLang="en-US" sz="2600" b="1" u="sng" dirty="0"/>
          </a:p>
          <a:p>
            <a:pPr eaLnBrk="1" hangingPunct="1">
              <a:buFont typeface="Wingdings" panose="05000000000000000000" pitchFamily="2" charset="2"/>
              <a:buNone/>
            </a:pPr>
            <a:r>
              <a:rPr lang="en-US" altLang="en-US" sz="2600" b="1" u="sng" dirty="0"/>
              <a:t>Topics</a:t>
            </a:r>
          </a:p>
          <a:p>
            <a:pPr eaLnBrk="1" hangingPunct="1"/>
            <a:r>
              <a:rPr lang="en-US" altLang="en-US" sz="2600" dirty="0"/>
              <a:t>Services, Microservices</a:t>
            </a:r>
          </a:p>
          <a:p>
            <a:pPr eaLnBrk="1" hangingPunct="1"/>
            <a:r>
              <a:rPr lang="en-US" altLang="en-US" sz="2600" dirty="0"/>
              <a:t>Atomic/simple and composite/complex microservices</a:t>
            </a:r>
          </a:p>
          <a:p>
            <a:pPr eaLnBrk="1" hangingPunct="1"/>
            <a:r>
              <a:rPr lang="en-US" altLang="en-US" sz="2600" dirty="0"/>
              <a:t>SOA Layers</a:t>
            </a:r>
            <a:endParaRPr lang="en-GB" altLang="en-US" sz="2600" dirty="0"/>
          </a:p>
        </p:txBody>
      </p:sp>
    </p:spTree>
    <p:extLst>
      <p:ext uri="{BB962C8B-B14F-4D97-AF65-F5344CB8AC3E}">
        <p14:creationId xmlns:p14="http://schemas.microsoft.com/office/powerpoint/2010/main" val="2948339044"/>
      </p:ext>
    </p:extLst>
  </p:cSld>
  <p:clrMapOvr>
    <a:masterClrMapping/>
  </p:clrMapOvr>
  <mc:AlternateContent xmlns:mc="http://schemas.openxmlformats.org/markup-compatibility/2006" xmlns:p14="http://schemas.microsoft.com/office/powerpoint/2010/main">
    <mc:Choice Requires="p14">
      <p:transition spd="slow" p14:dur="2000" advTm="33761"/>
    </mc:Choice>
    <mc:Fallback xmlns="">
      <p:transition spd="slow" advTm="3376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GB" altLang="en-US" dirty="0"/>
              <a:t>Definition of a Service in the Software World </a:t>
            </a:r>
          </a:p>
        </p:txBody>
      </p:sp>
      <p:sp>
        <p:nvSpPr>
          <p:cNvPr id="15364" name="Rectangle 3"/>
          <p:cNvSpPr>
            <a:spLocks noGrp="1" noChangeArrowheads="1"/>
          </p:cNvSpPr>
          <p:nvPr>
            <p:ph type="body" idx="1"/>
          </p:nvPr>
        </p:nvSpPr>
        <p:spPr>
          <a:xfrm>
            <a:off x="1735138" y="762000"/>
            <a:ext cx="8704262" cy="2424065"/>
          </a:xfrm>
        </p:spPr>
        <p:txBody>
          <a:bodyPr>
            <a:normAutofit/>
          </a:bodyPr>
          <a:lstStyle/>
          <a:p>
            <a:pPr eaLnBrk="1" hangingPunct="1">
              <a:lnSpc>
                <a:spcPct val="110000"/>
              </a:lnSpc>
            </a:pPr>
            <a:r>
              <a:rPr lang="en-GB" altLang="en-US" sz="2400" dirty="0"/>
              <a:t>A </a:t>
            </a:r>
            <a:r>
              <a:rPr lang="en-GB" altLang="en-US" sz="2400" b="1" dirty="0"/>
              <a:t>service</a:t>
            </a:r>
            <a:r>
              <a:rPr lang="en-GB" altLang="en-US" sz="2400" dirty="0"/>
              <a:t> may be defined as:</a:t>
            </a:r>
          </a:p>
          <a:p>
            <a:pPr lvl="1" eaLnBrk="1" hangingPunct="1">
              <a:lnSpc>
                <a:spcPct val="110000"/>
              </a:lnSpc>
            </a:pPr>
            <a:r>
              <a:rPr lang="en-GB" altLang="en-US" sz="2200" dirty="0"/>
              <a:t>A unit that provides </a:t>
            </a:r>
            <a:r>
              <a:rPr lang="en-GB" altLang="en-US" sz="2200" b="1" dirty="0"/>
              <a:t>one or many functionalities </a:t>
            </a:r>
            <a:r>
              <a:rPr lang="en-GB" altLang="en-US" sz="2200" dirty="0"/>
              <a:t>needed to support business requirements and </a:t>
            </a:r>
            <a:r>
              <a:rPr lang="en-GB" altLang="en-US" sz="2200" b="1" dirty="0"/>
              <a:t>can be used</a:t>
            </a:r>
            <a:r>
              <a:rPr lang="en-GB" altLang="en-US" sz="2200" dirty="0"/>
              <a:t> by other applications or services </a:t>
            </a:r>
            <a:r>
              <a:rPr lang="en-GB" altLang="en-US" sz="2200" b="1" dirty="0"/>
              <a:t>over the network</a:t>
            </a:r>
            <a:r>
              <a:rPr lang="en-GB" altLang="en-US" sz="2200" dirty="0"/>
              <a:t> via a </a:t>
            </a:r>
            <a:r>
              <a:rPr lang="en-GB" altLang="en-US" sz="2200" b="1" dirty="0"/>
              <a:t>standard interface </a:t>
            </a:r>
            <a:r>
              <a:rPr lang="en-SG" sz="2200" dirty="0"/>
              <a:t>that is </a:t>
            </a:r>
            <a:r>
              <a:rPr lang="en-SG" sz="2200" b="1" dirty="0"/>
              <a:t>independent of programming languages and platforms</a:t>
            </a:r>
          </a:p>
          <a:p>
            <a:pPr lvl="1" eaLnBrk="1" hangingPunct="1">
              <a:lnSpc>
                <a:spcPct val="110000"/>
              </a:lnSpc>
            </a:pPr>
            <a:endParaRPr lang="en-GB" altLang="en-US" sz="2000" b="1" dirty="0"/>
          </a:p>
          <a:p>
            <a:pPr lvl="2" eaLnBrk="1" hangingPunct="1">
              <a:lnSpc>
                <a:spcPct val="110000"/>
              </a:lnSpc>
            </a:pPr>
            <a:endParaRPr lang="en-GB" altLang="en-US" sz="1800" dirty="0"/>
          </a:p>
          <a:p>
            <a:pPr eaLnBrk="1" hangingPunct="1">
              <a:lnSpc>
                <a:spcPct val="110000"/>
              </a:lnSpc>
            </a:pPr>
            <a:endParaRPr lang="en-GB" altLang="en-US" sz="2400" dirty="0"/>
          </a:p>
        </p:txBody>
      </p:sp>
      <p:sp>
        <p:nvSpPr>
          <p:cNvPr id="15367" name="Line 12"/>
          <p:cNvSpPr>
            <a:spLocks noChangeShapeType="1"/>
          </p:cNvSpPr>
          <p:nvPr/>
        </p:nvSpPr>
        <p:spPr bwMode="auto">
          <a:xfrm>
            <a:off x="3833210" y="3602852"/>
            <a:ext cx="290214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GB"/>
          </a:p>
        </p:txBody>
      </p:sp>
      <p:sp>
        <p:nvSpPr>
          <p:cNvPr id="15368" name="Line 13"/>
          <p:cNvSpPr>
            <a:spLocks noChangeShapeType="1"/>
          </p:cNvSpPr>
          <p:nvPr/>
        </p:nvSpPr>
        <p:spPr bwMode="auto">
          <a:xfrm flipV="1">
            <a:off x="3808278" y="4128524"/>
            <a:ext cx="2913727"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nchor="ctr"/>
          <a:lstStyle/>
          <a:p>
            <a:endParaRPr lang="en-GB"/>
          </a:p>
        </p:txBody>
      </p:sp>
      <p:sp>
        <p:nvSpPr>
          <p:cNvPr id="15369" name="Text Box 14"/>
          <p:cNvSpPr txBox="1">
            <a:spLocks noChangeArrowheads="1"/>
          </p:cNvSpPr>
          <p:nvPr/>
        </p:nvSpPr>
        <p:spPr bwMode="auto">
          <a:xfrm>
            <a:off x="5065349" y="3298052"/>
            <a:ext cx="60483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GB" altLang="en-US" sz="1400" b="0"/>
              <a:t>Input</a:t>
            </a:r>
          </a:p>
        </p:txBody>
      </p:sp>
      <p:sp>
        <p:nvSpPr>
          <p:cNvPr id="15370" name="Text Box 15"/>
          <p:cNvSpPr txBox="1">
            <a:spLocks noChangeArrowheads="1"/>
          </p:cNvSpPr>
          <p:nvPr/>
        </p:nvSpPr>
        <p:spPr bwMode="auto">
          <a:xfrm>
            <a:off x="5062442" y="4181072"/>
            <a:ext cx="7223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eaLnBrk="1" hangingPunct="1">
              <a:spcBef>
                <a:spcPct val="0"/>
              </a:spcBef>
              <a:buClrTx/>
              <a:buSzTx/>
              <a:buFontTx/>
              <a:buNone/>
            </a:pPr>
            <a:r>
              <a:rPr lang="en-GB" altLang="en-US" sz="1400" b="0"/>
              <a:t>Output</a:t>
            </a:r>
          </a:p>
        </p:txBody>
      </p:sp>
      <p:sp>
        <p:nvSpPr>
          <p:cNvPr id="15374" name="TextBox 20"/>
          <p:cNvSpPr txBox="1">
            <a:spLocks noChangeArrowheads="1"/>
          </p:cNvSpPr>
          <p:nvPr/>
        </p:nvSpPr>
        <p:spPr bwMode="auto">
          <a:xfrm>
            <a:off x="6945575" y="4691482"/>
            <a:ext cx="166263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GB" altLang="en-US" sz="1400">
                <a:solidFill>
                  <a:schemeClr val="tx2"/>
                </a:solidFill>
              </a:rPr>
              <a:t>Service Provider</a:t>
            </a:r>
          </a:p>
          <a:p>
            <a:pPr algn="ctr" eaLnBrk="1" hangingPunct="1">
              <a:spcBef>
                <a:spcPct val="0"/>
              </a:spcBef>
              <a:buClrTx/>
              <a:buSzTx/>
              <a:buFontTx/>
              <a:buNone/>
            </a:pPr>
            <a:r>
              <a:rPr lang="en-GB" altLang="en-US" sz="1400">
                <a:solidFill>
                  <a:schemeClr val="tx2"/>
                </a:solidFill>
              </a:rPr>
              <a:t>(server)</a:t>
            </a:r>
          </a:p>
        </p:txBody>
      </p:sp>
      <p:sp>
        <p:nvSpPr>
          <p:cNvPr id="15375" name="TextBox 21"/>
          <p:cNvSpPr txBox="1">
            <a:spLocks noChangeArrowheads="1"/>
          </p:cNvSpPr>
          <p:nvPr/>
        </p:nvSpPr>
        <p:spPr bwMode="auto">
          <a:xfrm>
            <a:off x="1848536" y="4691877"/>
            <a:ext cx="181011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GB" altLang="en-US" sz="1400">
                <a:solidFill>
                  <a:schemeClr val="tx2"/>
                </a:solidFill>
              </a:rPr>
              <a:t>Service Consumer</a:t>
            </a:r>
          </a:p>
          <a:p>
            <a:pPr algn="ctr" eaLnBrk="1" hangingPunct="1">
              <a:spcBef>
                <a:spcPct val="0"/>
              </a:spcBef>
              <a:buClrTx/>
              <a:buSzTx/>
              <a:buFontTx/>
              <a:buNone/>
            </a:pPr>
            <a:r>
              <a:rPr lang="en-GB" altLang="en-US" sz="1400">
                <a:solidFill>
                  <a:schemeClr val="tx2"/>
                </a:solidFill>
              </a:rPr>
              <a:t>(consumer)</a:t>
            </a:r>
          </a:p>
        </p:txBody>
      </p:sp>
      <p:sp>
        <p:nvSpPr>
          <p:cNvPr id="30" name="Rectangle 17"/>
          <p:cNvSpPr>
            <a:spLocks noChangeArrowheads="1"/>
          </p:cNvSpPr>
          <p:nvPr/>
        </p:nvSpPr>
        <p:spPr bwMode="auto">
          <a:xfrm>
            <a:off x="3141670" y="3443190"/>
            <a:ext cx="691540" cy="821226"/>
          </a:xfrm>
          <a:prstGeom prst="rect">
            <a:avLst/>
          </a:prstGeom>
          <a:solidFill>
            <a:srgbClr val="CCFFFF"/>
          </a:solidFill>
          <a:ln w="9525">
            <a:solidFill>
              <a:schemeClr val="tx1"/>
            </a:solidFill>
            <a:miter lim="800000"/>
            <a:headEnd/>
            <a:tailEnd/>
          </a:ln>
        </p:spPr>
        <p:txBody>
          <a:bodyPr vert="vert"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1200">
                <a:solidFill>
                  <a:srgbClr val="0070C0"/>
                </a:solidFill>
              </a:rPr>
              <a:t>Service</a:t>
            </a:r>
            <a:endParaRPr lang="en-GB" altLang="en-US" sz="1200">
              <a:solidFill>
                <a:srgbClr val="0070C0"/>
              </a:solidFill>
            </a:endParaRPr>
          </a:p>
          <a:p>
            <a:pPr algn="ctr" eaLnBrk="1" hangingPunct="1">
              <a:spcBef>
                <a:spcPct val="0"/>
              </a:spcBef>
              <a:buClrTx/>
              <a:buSzTx/>
              <a:buFontTx/>
              <a:buNone/>
            </a:pPr>
            <a:r>
              <a:rPr lang="en-GB" altLang="en-US" sz="1200">
                <a:solidFill>
                  <a:srgbClr val="0070C0"/>
                </a:solidFill>
              </a:rPr>
              <a:t>Consumer</a:t>
            </a:r>
          </a:p>
          <a:p>
            <a:pPr algn="ctr" eaLnBrk="1" hangingPunct="1">
              <a:spcBef>
                <a:spcPct val="0"/>
              </a:spcBef>
              <a:buClrTx/>
              <a:buSzTx/>
              <a:buFontTx/>
              <a:buNone/>
            </a:pPr>
            <a:r>
              <a:rPr lang="en-GB" altLang="en-US" sz="1200">
                <a:solidFill>
                  <a:srgbClr val="0070C0"/>
                </a:solidFill>
              </a:rPr>
              <a:t>Interface</a:t>
            </a:r>
          </a:p>
        </p:txBody>
      </p:sp>
      <p:sp>
        <p:nvSpPr>
          <p:cNvPr id="29" name="Rectangle 17"/>
          <p:cNvSpPr>
            <a:spLocks noChangeArrowheads="1"/>
          </p:cNvSpPr>
          <p:nvPr/>
        </p:nvSpPr>
        <p:spPr bwMode="auto">
          <a:xfrm>
            <a:off x="6735357" y="3465022"/>
            <a:ext cx="718893" cy="772549"/>
          </a:xfrm>
          <a:prstGeom prst="rect">
            <a:avLst/>
          </a:prstGeom>
          <a:solidFill>
            <a:srgbClr val="CCFFFF"/>
          </a:solidFill>
          <a:ln w="9525">
            <a:solidFill>
              <a:schemeClr val="tx1"/>
            </a:solidFill>
            <a:miter lim="800000"/>
            <a:headEnd/>
            <a:tailEnd/>
          </a:ln>
        </p:spPr>
        <p:txBody>
          <a:bodyPr vert="vert"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US" altLang="en-US" sz="1200">
                <a:solidFill>
                  <a:srgbClr val="0070C0"/>
                </a:solidFill>
              </a:rPr>
              <a:t>Service</a:t>
            </a:r>
            <a:endParaRPr lang="en-GB" altLang="en-US" sz="1200">
              <a:solidFill>
                <a:srgbClr val="0070C0"/>
              </a:solidFill>
            </a:endParaRPr>
          </a:p>
          <a:p>
            <a:pPr algn="ctr" eaLnBrk="1" hangingPunct="1">
              <a:spcBef>
                <a:spcPct val="0"/>
              </a:spcBef>
              <a:buClrTx/>
              <a:buSzTx/>
              <a:buFontTx/>
              <a:buNone/>
            </a:pPr>
            <a:r>
              <a:rPr lang="en-SG" altLang="en-US" sz="1200">
                <a:solidFill>
                  <a:srgbClr val="0070C0"/>
                </a:solidFill>
              </a:rPr>
              <a:t>Provider</a:t>
            </a:r>
            <a:endParaRPr lang="en-GB" altLang="en-US" sz="1200">
              <a:solidFill>
                <a:srgbClr val="0070C0"/>
              </a:solidFill>
            </a:endParaRPr>
          </a:p>
          <a:p>
            <a:pPr algn="ctr" eaLnBrk="1" hangingPunct="1">
              <a:spcBef>
                <a:spcPct val="0"/>
              </a:spcBef>
              <a:buClrTx/>
              <a:buSzTx/>
              <a:buFontTx/>
              <a:buNone/>
            </a:pPr>
            <a:r>
              <a:rPr lang="en-GB" altLang="en-US" sz="1200">
                <a:solidFill>
                  <a:srgbClr val="0070C0"/>
                </a:solidFill>
              </a:rPr>
              <a:t>Interface</a:t>
            </a:r>
          </a:p>
        </p:txBody>
      </p:sp>
      <p:sp>
        <p:nvSpPr>
          <p:cNvPr id="31" name="Rectangle 3"/>
          <p:cNvSpPr txBox="1">
            <a:spLocks noChangeArrowheads="1"/>
          </p:cNvSpPr>
          <p:nvPr/>
        </p:nvSpPr>
        <p:spPr bwMode="auto">
          <a:xfrm>
            <a:off x="1792324" y="5574810"/>
            <a:ext cx="8704262" cy="860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CC00FF"/>
              </a:buClr>
              <a:buSzPct val="40000"/>
              <a:buFont typeface="Wingdings" pitchFamily="2" charset="2"/>
              <a:buChar char="n"/>
              <a:defRPr sz="2600">
                <a:solidFill>
                  <a:schemeClr val="tx1"/>
                </a:solidFill>
                <a:latin typeface="+mn-lt"/>
              </a:defRPr>
            </a:lvl2pPr>
            <a:lvl3pPr marL="1143000" indent="-228600" algn="l" rtl="0" eaLnBrk="0" fontAlgn="base" hangingPunct="0">
              <a:spcBef>
                <a:spcPct val="20000"/>
              </a:spcBef>
              <a:spcAft>
                <a:spcPct val="0"/>
              </a:spcAft>
              <a:buClr>
                <a:schemeClr val="folHlink"/>
              </a:buClr>
              <a:buSzPct val="30000"/>
              <a:buFont typeface="Wingdings" pitchFamily="2" charset="2"/>
              <a:buChar char="n"/>
              <a:defRPr sz="20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lnSpc>
                <a:spcPct val="110000"/>
              </a:lnSpc>
            </a:pPr>
            <a:r>
              <a:rPr lang="en-GB" altLang="en-US" sz="1800" b="0" kern="0"/>
              <a:t>The </a:t>
            </a:r>
            <a:r>
              <a:rPr lang="en-GB" altLang="en-US" sz="1800" kern="0"/>
              <a:t>Service Provider Interface</a:t>
            </a:r>
            <a:r>
              <a:rPr lang="en-GB" altLang="en-US" sz="1800" b="0" kern="0"/>
              <a:t> and the </a:t>
            </a:r>
            <a:r>
              <a:rPr lang="en-GB" altLang="en-US" sz="1800" kern="0"/>
              <a:t>Service Consumer Interface </a:t>
            </a:r>
            <a:r>
              <a:rPr lang="en-GB" altLang="en-US" sz="1800" b="0" kern="0"/>
              <a:t>refer to some </a:t>
            </a:r>
            <a:r>
              <a:rPr lang="en-GB" altLang="en-US" sz="1800" kern="0"/>
              <a:t>code</a:t>
            </a:r>
            <a:r>
              <a:rPr lang="en-GB" altLang="en-US" sz="1800" b="0" kern="0"/>
              <a:t> that is at the provider and consumer end respectively and enables data exchange between the provider and the consumer.</a:t>
            </a:r>
            <a:endParaRPr lang="en-GB" altLang="en-US" sz="1800" kern="0"/>
          </a:p>
          <a:p>
            <a:pPr lvl="2" eaLnBrk="1" hangingPunct="1">
              <a:lnSpc>
                <a:spcPct val="110000"/>
              </a:lnSpc>
            </a:pPr>
            <a:endParaRPr lang="en-GB" altLang="en-US" sz="1800" b="0" kern="0"/>
          </a:p>
          <a:p>
            <a:pPr eaLnBrk="1" hangingPunct="1">
              <a:lnSpc>
                <a:spcPct val="110000"/>
              </a:lnSpc>
            </a:pPr>
            <a:endParaRPr lang="en-GB" altLang="en-US" sz="1800" b="0" kern="0"/>
          </a:p>
        </p:txBody>
      </p:sp>
      <p:grpSp>
        <p:nvGrpSpPr>
          <p:cNvPr id="10" name="Group 9"/>
          <p:cNvGrpSpPr/>
          <p:nvPr/>
        </p:nvGrpSpPr>
        <p:grpSpPr>
          <a:xfrm>
            <a:off x="2047880" y="3419520"/>
            <a:ext cx="1118333" cy="1073921"/>
            <a:chOff x="525602" y="3757002"/>
            <a:chExt cx="1118333" cy="1073921"/>
          </a:xfrm>
        </p:grpSpPr>
        <p:sp>
          <p:nvSpPr>
            <p:cNvPr id="15376" name="Text Box 9"/>
            <p:cNvSpPr txBox="1">
              <a:spLocks noChangeArrowheads="1"/>
            </p:cNvSpPr>
            <p:nvPr/>
          </p:nvSpPr>
          <p:spPr bwMode="auto">
            <a:xfrm>
              <a:off x="525602" y="4526123"/>
              <a:ext cx="111833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50000"/>
                </a:spcBef>
                <a:buClrTx/>
                <a:buSzTx/>
                <a:buFontTx/>
                <a:buNone/>
              </a:pPr>
              <a:r>
                <a:rPr lang="en-GB" altLang="en-US" sz="1200" b="0">
                  <a:solidFill>
                    <a:schemeClr val="bg2"/>
                  </a:solidFill>
                </a:rPr>
                <a:t>Application 2</a:t>
              </a: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3680" y="3757002"/>
              <a:ext cx="914686" cy="827137"/>
            </a:xfrm>
            <a:prstGeom prst="rect">
              <a:avLst/>
            </a:prstGeom>
          </p:spPr>
        </p:pic>
      </p:grpSp>
      <p:grpSp>
        <p:nvGrpSpPr>
          <p:cNvPr id="9" name="Group 8"/>
          <p:cNvGrpSpPr/>
          <p:nvPr/>
        </p:nvGrpSpPr>
        <p:grpSpPr>
          <a:xfrm>
            <a:off x="7467600" y="3376341"/>
            <a:ext cx="3200400" cy="1171075"/>
            <a:chOff x="5945323" y="3713823"/>
            <a:chExt cx="3200400" cy="1171075"/>
          </a:xfrm>
        </p:grpSpPr>
        <p:sp>
          <p:nvSpPr>
            <p:cNvPr id="15379" name="Text Box 5"/>
            <p:cNvSpPr txBox="1">
              <a:spLocks noChangeArrowheads="1"/>
            </p:cNvSpPr>
            <p:nvPr/>
          </p:nvSpPr>
          <p:spPr bwMode="auto">
            <a:xfrm>
              <a:off x="5945323" y="4580098"/>
              <a:ext cx="1099771"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50000"/>
                </a:spcBef>
                <a:buClrTx/>
                <a:buSzTx/>
                <a:buFontTx/>
                <a:buNone/>
              </a:pPr>
              <a:r>
                <a:rPr lang="en-GB" altLang="en-US" sz="1200" b="0">
                  <a:solidFill>
                    <a:schemeClr val="bg2"/>
                  </a:solidFill>
                </a:rPr>
                <a:t>Application 1</a:t>
              </a:r>
            </a:p>
          </p:txBody>
        </p:sp>
        <p:sp>
          <p:nvSpPr>
            <p:cNvPr id="15371" name="Rectangle 17"/>
            <p:cNvSpPr>
              <a:spLocks noChangeArrowheads="1"/>
            </p:cNvSpPr>
            <p:nvPr/>
          </p:nvSpPr>
          <p:spPr bwMode="auto">
            <a:xfrm>
              <a:off x="6556146" y="3841164"/>
              <a:ext cx="381000" cy="304800"/>
            </a:xfrm>
            <a:prstGeom prst="rect">
              <a:avLst/>
            </a:prstGeom>
            <a:solidFill>
              <a:srgbClr val="CCFF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GB" altLang="en-US" sz="1800">
                  <a:solidFill>
                    <a:srgbClr val="C69200"/>
                  </a:solidFill>
                </a:rPr>
                <a:t>F1</a:t>
              </a:r>
            </a:p>
          </p:txBody>
        </p:sp>
        <p:sp>
          <p:nvSpPr>
            <p:cNvPr id="22" name="Rectangle 17"/>
            <p:cNvSpPr>
              <a:spLocks noChangeArrowheads="1"/>
            </p:cNvSpPr>
            <p:nvPr/>
          </p:nvSpPr>
          <p:spPr bwMode="auto">
            <a:xfrm>
              <a:off x="6554652" y="4220670"/>
              <a:ext cx="381000" cy="304800"/>
            </a:xfrm>
            <a:prstGeom prst="rect">
              <a:avLst/>
            </a:prstGeom>
            <a:solidFill>
              <a:srgbClr val="CCFFFF"/>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MS PGothic" panose="020B0600070205080204" pitchFamily="34" charset="-128"/>
                </a:defRPr>
              </a:lvl1pPr>
              <a:lvl2pPr marL="742950" indent="-285750">
                <a:spcBef>
                  <a:spcPct val="20000"/>
                </a:spcBef>
                <a:buClr>
                  <a:srgbClr val="CC00FF"/>
                </a:buClr>
                <a:buSzPct val="40000"/>
                <a:buFont typeface="Wingdings" panose="05000000000000000000" pitchFamily="2" charset="2"/>
                <a:buChar char="n"/>
                <a:defRPr sz="2600">
                  <a:solidFill>
                    <a:schemeClr val="tx1"/>
                  </a:solidFill>
                  <a:latin typeface="Tahoma" panose="020B0604030504040204" pitchFamily="34" charset="0"/>
                  <a:ea typeface="MS PGothic" panose="020B0600070205080204" pitchFamily="34" charset="-128"/>
                </a:defRPr>
              </a:lvl2pPr>
              <a:lvl3pPr marL="1143000" indent="-228600">
                <a:spcBef>
                  <a:spcPct val="20000"/>
                </a:spcBef>
                <a:buClr>
                  <a:schemeClr val="folHlink"/>
                </a:buClr>
                <a:buSzPct val="3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MS PGothic" panose="020B0600070205080204" pitchFamily="34" charset="-128"/>
                </a:defRPr>
              </a:lvl9pPr>
            </a:lstStyle>
            <a:p>
              <a:pPr algn="ctr" eaLnBrk="1" hangingPunct="1">
                <a:spcBef>
                  <a:spcPct val="0"/>
                </a:spcBef>
                <a:buClrTx/>
                <a:buSzTx/>
                <a:buFontTx/>
                <a:buNone/>
              </a:pPr>
              <a:r>
                <a:rPr lang="en-GB" altLang="en-US" sz="1800">
                  <a:solidFill>
                    <a:srgbClr val="C69200"/>
                  </a:solidFill>
                </a:rPr>
                <a:t>F2</a:t>
              </a:r>
            </a:p>
          </p:txBody>
        </p:sp>
        <p:cxnSp>
          <p:nvCxnSpPr>
            <p:cNvPr id="3" name="Straight Connector 2"/>
            <p:cNvCxnSpPr/>
            <p:nvPr/>
          </p:nvCxnSpPr>
          <p:spPr bwMode="auto">
            <a:xfrm>
              <a:off x="6937146" y="3940335"/>
              <a:ext cx="450850" cy="0"/>
            </a:xfrm>
            <a:prstGeom prst="line">
              <a:avLst/>
            </a:prstGeom>
            <a:noFill/>
            <a:ln w="9525" cap="flat" cmpd="sng" algn="ctr">
              <a:solidFill>
                <a:schemeClr val="tx1"/>
              </a:solidFill>
              <a:prstDash val="solid"/>
              <a:round/>
              <a:headEnd type="none" w="med" len="med"/>
              <a:tailEnd type="none" w="med" len="med"/>
            </a:ln>
            <a:effectLst/>
          </p:spPr>
        </p:cxnSp>
        <p:sp>
          <p:nvSpPr>
            <p:cNvPr id="4" name="TextBox 3"/>
            <p:cNvSpPr txBox="1"/>
            <p:nvPr/>
          </p:nvSpPr>
          <p:spPr>
            <a:xfrm>
              <a:off x="7310867" y="3713823"/>
              <a:ext cx="1834856" cy="276999"/>
            </a:xfrm>
            <a:prstGeom prst="rect">
              <a:avLst/>
            </a:prstGeom>
            <a:noFill/>
          </p:spPr>
          <p:txBody>
            <a:bodyPr wrap="square" rtlCol="0">
              <a:spAutoFit/>
            </a:bodyPr>
            <a:lstStyle/>
            <a:p>
              <a:r>
                <a:rPr lang="en-US" sz="1200"/>
                <a:t>e.g. search for a book</a:t>
              </a:r>
              <a:endParaRPr lang="en-GB" sz="1200"/>
            </a:p>
          </p:txBody>
        </p:sp>
        <p:cxnSp>
          <p:nvCxnSpPr>
            <p:cNvPr id="26" name="Straight Connector 25"/>
            <p:cNvCxnSpPr/>
            <p:nvPr/>
          </p:nvCxnSpPr>
          <p:spPr bwMode="auto">
            <a:xfrm>
              <a:off x="6946858" y="4346735"/>
              <a:ext cx="450850" cy="0"/>
            </a:xfrm>
            <a:prstGeom prst="line">
              <a:avLst/>
            </a:prstGeom>
            <a:noFill/>
            <a:ln w="9525" cap="flat" cmpd="sng" algn="ctr">
              <a:solidFill>
                <a:schemeClr val="tx1"/>
              </a:solidFill>
              <a:prstDash val="solid"/>
              <a:round/>
              <a:headEnd type="none" w="med" len="med"/>
              <a:tailEnd type="none" w="med" len="med"/>
            </a:ln>
            <a:effectLst/>
          </p:spPr>
        </p:cxnSp>
        <p:sp>
          <p:nvSpPr>
            <p:cNvPr id="27" name="TextBox 26"/>
            <p:cNvSpPr txBox="1"/>
            <p:nvPr/>
          </p:nvSpPr>
          <p:spPr>
            <a:xfrm>
              <a:off x="7319977" y="4127064"/>
              <a:ext cx="1730604" cy="276999"/>
            </a:xfrm>
            <a:prstGeom prst="rect">
              <a:avLst/>
            </a:prstGeom>
            <a:noFill/>
          </p:spPr>
          <p:txBody>
            <a:bodyPr wrap="square" rtlCol="0">
              <a:spAutoFit/>
            </a:bodyPr>
            <a:lstStyle/>
            <a:p>
              <a:r>
                <a:rPr lang="en-US" sz="1200"/>
                <a:t>e.g. order a book</a:t>
              </a:r>
              <a:endParaRPr lang="en-GB" sz="1200"/>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99869" y="3770340"/>
              <a:ext cx="620955" cy="744030"/>
            </a:xfrm>
            <a:prstGeom prst="rect">
              <a:avLst/>
            </a:prstGeom>
          </p:spPr>
        </p:pic>
      </p:grpSp>
    </p:spTree>
    <p:custDataLst>
      <p:tags r:id="rId1"/>
    </p:custDataLst>
    <p:extLst>
      <p:ext uri="{BB962C8B-B14F-4D97-AF65-F5344CB8AC3E}">
        <p14:creationId xmlns:p14="http://schemas.microsoft.com/office/powerpoint/2010/main" val="3026160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Service-Oriented Architecture</a:t>
            </a:r>
          </a:p>
        </p:txBody>
      </p:sp>
      <p:sp>
        <p:nvSpPr>
          <p:cNvPr id="3" name="Content Placeholder 2"/>
          <p:cNvSpPr>
            <a:spLocks noGrp="1"/>
          </p:cNvSpPr>
          <p:nvPr>
            <p:ph idx="1"/>
          </p:nvPr>
        </p:nvSpPr>
        <p:spPr>
          <a:xfrm>
            <a:off x="1735138" y="762000"/>
            <a:ext cx="8704262" cy="2971800"/>
          </a:xfrm>
        </p:spPr>
        <p:txBody>
          <a:bodyPr>
            <a:normAutofit/>
          </a:bodyPr>
          <a:lstStyle/>
          <a:p>
            <a:r>
              <a:rPr lang="en-SG" sz="2600" dirty="0"/>
              <a:t>Consider turning all IT systems into services</a:t>
            </a:r>
          </a:p>
          <a:p>
            <a:r>
              <a:rPr lang="en-SG" sz="2600" dirty="0"/>
              <a:t>Each service can be small, simple, or large, complex</a:t>
            </a:r>
          </a:p>
          <a:p>
            <a:r>
              <a:rPr lang="en-SG" sz="2600" dirty="0"/>
              <a:t>Develop and maintain </a:t>
            </a:r>
            <a:r>
              <a:rPr lang="en-GB" sz="2600" dirty="0"/>
              <a:t>enterprise solutions as </a:t>
            </a:r>
            <a:r>
              <a:rPr lang="en-GB" sz="2600" b="1" dirty="0"/>
              <a:t>assemblies</a:t>
            </a:r>
            <a:r>
              <a:rPr lang="en-GB" sz="2600" dirty="0"/>
              <a:t> of loosely-coupled services</a:t>
            </a:r>
          </a:p>
          <a:p>
            <a:r>
              <a:rPr lang="en-SG" sz="2600" dirty="0"/>
              <a:t>Manage assemblies at various </a:t>
            </a:r>
            <a:r>
              <a:rPr lang="en-SG" sz="2600" b="1" dirty="0"/>
              <a:t>layers</a:t>
            </a:r>
            <a:r>
              <a:rPr lang="en-SG" sz="2600" dirty="0"/>
              <a:t> of different functionality and/or complexity. Sample layers:</a:t>
            </a:r>
          </a:p>
        </p:txBody>
      </p:sp>
      <p:sp>
        <p:nvSpPr>
          <p:cNvPr id="5" name="Slide Number Placeholder 4">
            <a:extLst>
              <a:ext uri="{FF2B5EF4-FFF2-40B4-BE49-F238E27FC236}">
                <a16:creationId xmlns:a16="http://schemas.microsoft.com/office/drawing/2014/main" id="{57F60E2C-E8B4-4BEC-B38A-C837830B03E9}"/>
              </a:ext>
            </a:extLst>
          </p:cNvPr>
          <p:cNvSpPr>
            <a:spLocks noGrp="1"/>
          </p:cNvSpPr>
          <p:nvPr>
            <p:ph type="sldNum" sz="quarter" idx="4"/>
          </p:nvPr>
        </p:nvSpPr>
        <p:spPr bwMode="auto">
          <a:xfrm>
            <a:off x="8744081" y="6640513"/>
            <a:ext cx="35242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800" b="1" kern="1200">
                <a:solidFill>
                  <a:schemeClr val="tx1"/>
                </a:solidFill>
                <a:latin typeface="Arial" pitchFamily="34" charset="0"/>
                <a:ea typeface="+mn-ea"/>
                <a:cs typeface="+mn-cs"/>
              </a:defRPr>
            </a:lvl1pPr>
            <a:lvl2pPr marL="457200" algn="l" rtl="0" fontAlgn="base">
              <a:spcBef>
                <a:spcPct val="0"/>
              </a:spcBef>
              <a:spcAft>
                <a:spcPct val="0"/>
              </a:spcAft>
              <a:defRPr sz="2800" b="1" kern="1200">
                <a:solidFill>
                  <a:srgbClr val="C69200"/>
                </a:solidFill>
                <a:latin typeface="Tahoma" pitchFamily="34" charset="0"/>
                <a:ea typeface="+mn-ea"/>
                <a:cs typeface="+mn-cs"/>
              </a:defRPr>
            </a:lvl2pPr>
            <a:lvl3pPr marL="914400" algn="l" rtl="0" fontAlgn="base">
              <a:spcBef>
                <a:spcPct val="0"/>
              </a:spcBef>
              <a:spcAft>
                <a:spcPct val="0"/>
              </a:spcAft>
              <a:defRPr sz="2800" b="1" kern="1200">
                <a:solidFill>
                  <a:srgbClr val="C69200"/>
                </a:solidFill>
                <a:latin typeface="Tahoma" pitchFamily="34" charset="0"/>
                <a:ea typeface="+mn-ea"/>
                <a:cs typeface="+mn-cs"/>
              </a:defRPr>
            </a:lvl3pPr>
            <a:lvl4pPr marL="1371600" algn="l" rtl="0" fontAlgn="base">
              <a:spcBef>
                <a:spcPct val="0"/>
              </a:spcBef>
              <a:spcAft>
                <a:spcPct val="0"/>
              </a:spcAft>
              <a:defRPr sz="2800" b="1" kern="1200">
                <a:solidFill>
                  <a:srgbClr val="C69200"/>
                </a:solidFill>
                <a:latin typeface="Tahoma" pitchFamily="34" charset="0"/>
                <a:ea typeface="+mn-ea"/>
                <a:cs typeface="+mn-cs"/>
              </a:defRPr>
            </a:lvl4pPr>
            <a:lvl5pPr marL="1828800" algn="l" rtl="0" fontAlgn="base">
              <a:spcBef>
                <a:spcPct val="0"/>
              </a:spcBef>
              <a:spcAft>
                <a:spcPct val="0"/>
              </a:spcAft>
              <a:defRPr sz="2800" b="1" kern="1200">
                <a:solidFill>
                  <a:srgbClr val="C69200"/>
                </a:solidFill>
                <a:latin typeface="Tahoma" pitchFamily="34" charset="0"/>
                <a:ea typeface="+mn-ea"/>
                <a:cs typeface="+mn-cs"/>
              </a:defRPr>
            </a:lvl5pPr>
            <a:lvl6pPr marL="2286000" algn="l" defTabSz="914400" rtl="0" eaLnBrk="1" latinLnBrk="0" hangingPunct="1">
              <a:defRPr sz="2800" b="1" kern="1200">
                <a:solidFill>
                  <a:srgbClr val="C69200"/>
                </a:solidFill>
                <a:latin typeface="Tahoma" pitchFamily="34" charset="0"/>
                <a:ea typeface="+mn-ea"/>
                <a:cs typeface="+mn-cs"/>
              </a:defRPr>
            </a:lvl6pPr>
            <a:lvl7pPr marL="2743200" algn="l" defTabSz="914400" rtl="0" eaLnBrk="1" latinLnBrk="0" hangingPunct="1">
              <a:defRPr sz="2800" b="1" kern="1200">
                <a:solidFill>
                  <a:srgbClr val="C69200"/>
                </a:solidFill>
                <a:latin typeface="Tahoma" pitchFamily="34" charset="0"/>
                <a:ea typeface="+mn-ea"/>
                <a:cs typeface="+mn-cs"/>
              </a:defRPr>
            </a:lvl7pPr>
            <a:lvl8pPr marL="3200400" algn="l" defTabSz="914400" rtl="0" eaLnBrk="1" latinLnBrk="0" hangingPunct="1">
              <a:defRPr sz="2800" b="1" kern="1200">
                <a:solidFill>
                  <a:srgbClr val="C69200"/>
                </a:solidFill>
                <a:latin typeface="Tahoma" pitchFamily="34" charset="0"/>
                <a:ea typeface="+mn-ea"/>
                <a:cs typeface="+mn-cs"/>
              </a:defRPr>
            </a:lvl8pPr>
            <a:lvl9pPr marL="3657600" algn="l" defTabSz="914400" rtl="0" eaLnBrk="1" latinLnBrk="0" hangingPunct="1">
              <a:defRPr sz="2800" b="1" kern="1200">
                <a:solidFill>
                  <a:srgbClr val="C69200"/>
                </a:solidFill>
                <a:latin typeface="Tahoma" pitchFamily="34" charset="0"/>
                <a:ea typeface="+mn-ea"/>
                <a:cs typeface="+mn-cs"/>
              </a:defRPr>
            </a:lvl9pPr>
          </a:lstStyle>
          <a:p>
            <a:pPr>
              <a:defRPr/>
            </a:pPr>
            <a:fld id="{BA145738-DF08-43CA-B7B7-87C675E14DAB}" type="slidenum">
              <a:rPr lang="en-US" altLang="zh-CN" smtClean="0"/>
              <a:pPr>
                <a:defRPr/>
              </a:pPr>
              <a:t>4</a:t>
            </a:fld>
            <a:endParaRPr lang="en-US" altLang="zh-CN" dirty="0"/>
          </a:p>
        </p:txBody>
      </p:sp>
      <p:pic>
        <p:nvPicPr>
          <p:cNvPr id="4" name="Picture 3">
            <a:extLst>
              <a:ext uri="{FF2B5EF4-FFF2-40B4-BE49-F238E27FC236}">
                <a16:creationId xmlns:a16="http://schemas.microsoft.com/office/drawing/2014/main" id="{281A558F-510A-6A52-7788-3AF945559145}"/>
              </a:ext>
            </a:extLst>
          </p:cNvPr>
          <p:cNvPicPr>
            <a:picLocks noChangeAspect="1"/>
          </p:cNvPicPr>
          <p:nvPr/>
        </p:nvPicPr>
        <p:blipFill>
          <a:blip r:embed="rId3"/>
          <a:stretch>
            <a:fillRect/>
          </a:stretch>
        </p:blipFill>
        <p:spPr>
          <a:xfrm>
            <a:off x="2986490" y="3501880"/>
            <a:ext cx="5243111" cy="3146897"/>
          </a:xfrm>
          <a:prstGeom prst="rect">
            <a:avLst/>
          </a:prstGeom>
        </p:spPr>
      </p:pic>
    </p:spTree>
    <p:extLst>
      <p:ext uri="{BB962C8B-B14F-4D97-AF65-F5344CB8AC3E}">
        <p14:creationId xmlns:p14="http://schemas.microsoft.com/office/powerpoint/2010/main" val="2749977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285751" y="190035"/>
            <a:ext cx="10171114" cy="523220"/>
          </a:xfrm>
        </p:spPr>
        <p:txBody>
          <a:bodyPr/>
          <a:lstStyle/>
          <a:p>
            <a:pPr eaLnBrk="1" hangingPunct="1"/>
            <a:r>
              <a:rPr lang="en-GB" altLang="en-US" dirty="0"/>
              <a:t>Microservices and MSA Revisit</a:t>
            </a:r>
          </a:p>
        </p:txBody>
      </p:sp>
      <p:sp>
        <p:nvSpPr>
          <p:cNvPr id="15364" name="Rectangle 3"/>
          <p:cNvSpPr>
            <a:spLocks noGrp="1" noChangeArrowheads="1"/>
          </p:cNvSpPr>
          <p:nvPr>
            <p:ph type="body" idx="1"/>
          </p:nvPr>
        </p:nvSpPr>
        <p:spPr>
          <a:xfrm>
            <a:off x="1735138" y="762001"/>
            <a:ext cx="8704262" cy="3124200"/>
          </a:xfrm>
        </p:spPr>
        <p:txBody>
          <a:bodyPr>
            <a:normAutofit fontScale="85000" lnSpcReduction="20000"/>
          </a:bodyPr>
          <a:lstStyle/>
          <a:p>
            <a:pPr eaLnBrk="1" hangingPunct="1">
              <a:lnSpc>
                <a:spcPct val="110000"/>
              </a:lnSpc>
            </a:pPr>
            <a:r>
              <a:rPr lang="en-GB" altLang="en-US" dirty="0"/>
              <a:t>A </a:t>
            </a:r>
            <a:r>
              <a:rPr lang="en-GB" altLang="en-US" b="1" dirty="0"/>
              <a:t>microservice</a:t>
            </a:r>
            <a:r>
              <a:rPr lang="en-GB" altLang="en-US" dirty="0"/>
              <a:t> may be defined as:</a:t>
            </a:r>
          </a:p>
          <a:p>
            <a:pPr lvl="1" eaLnBrk="1" hangingPunct="1">
              <a:lnSpc>
                <a:spcPct val="110000"/>
              </a:lnSpc>
            </a:pPr>
            <a:r>
              <a:rPr lang="en-GB" altLang="en-US" dirty="0"/>
              <a:t>A </a:t>
            </a:r>
            <a:r>
              <a:rPr lang="en-GB" altLang="en-US" b="1" dirty="0"/>
              <a:t>service</a:t>
            </a:r>
            <a:r>
              <a:rPr lang="en-GB" altLang="en-US" dirty="0"/>
              <a:t> that can be </a:t>
            </a:r>
            <a:r>
              <a:rPr lang="en-GB" altLang="en-US" b="1" dirty="0"/>
              <a:t>independently developed and deployed</a:t>
            </a:r>
            <a:r>
              <a:rPr lang="en-GB" altLang="en-US" dirty="0"/>
              <a:t> and provides </a:t>
            </a:r>
            <a:r>
              <a:rPr lang="en-GB" altLang="en-US" b="1" dirty="0"/>
              <a:t>one or a few functionalities </a:t>
            </a:r>
            <a:r>
              <a:rPr lang="en-GB" altLang="en-US" dirty="0"/>
              <a:t>needed to support business requirements</a:t>
            </a:r>
            <a:endParaRPr lang="en-SG" b="1" dirty="0"/>
          </a:p>
          <a:p>
            <a:r>
              <a:rPr lang="en-SG" dirty="0"/>
              <a:t>Develop and maintain </a:t>
            </a:r>
            <a:r>
              <a:rPr lang="en-GB" dirty="0"/>
              <a:t>enterprise solutions as </a:t>
            </a:r>
            <a:r>
              <a:rPr lang="en-GB" b="1" dirty="0"/>
              <a:t>assemblies</a:t>
            </a:r>
            <a:r>
              <a:rPr lang="en-GB" dirty="0"/>
              <a:t> of loosely-coupled microservices</a:t>
            </a:r>
          </a:p>
          <a:p>
            <a:pPr lvl="1"/>
            <a:r>
              <a:rPr lang="en-SG" dirty="0"/>
              <a:t>Provide all functionalities needed as microservices</a:t>
            </a:r>
          </a:p>
          <a:p>
            <a:pPr lvl="1"/>
            <a:r>
              <a:rPr lang="en-SG" dirty="0"/>
              <a:t>Each microservice is relatively small, simple</a:t>
            </a:r>
          </a:p>
          <a:p>
            <a:r>
              <a:rPr lang="en-GB" altLang="en-US" dirty="0"/>
              <a:t>Sample SOA layers with microservices:</a:t>
            </a:r>
          </a:p>
          <a:p>
            <a:endParaRPr lang="en-SG" dirty="0"/>
          </a:p>
          <a:p>
            <a:pPr eaLnBrk="1" hangingPunct="1">
              <a:lnSpc>
                <a:spcPct val="110000"/>
              </a:lnSpc>
            </a:pPr>
            <a:endParaRPr lang="en-GB" altLang="en-US" b="1" dirty="0"/>
          </a:p>
          <a:p>
            <a:pPr lvl="2" eaLnBrk="1" hangingPunct="1">
              <a:lnSpc>
                <a:spcPct val="110000"/>
              </a:lnSpc>
            </a:pPr>
            <a:endParaRPr lang="en-GB" altLang="en-US" dirty="0"/>
          </a:p>
          <a:p>
            <a:pPr eaLnBrk="1" hangingPunct="1">
              <a:lnSpc>
                <a:spcPct val="110000"/>
              </a:lnSpc>
            </a:pPr>
            <a:endParaRPr lang="en-GB" altLang="en-US" dirty="0"/>
          </a:p>
        </p:txBody>
      </p:sp>
      <p:sp>
        <p:nvSpPr>
          <p:cNvPr id="3" name="Slide Number Placeholder 2">
            <a:extLst>
              <a:ext uri="{FF2B5EF4-FFF2-40B4-BE49-F238E27FC236}">
                <a16:creationId xmlns:a16="http://schemas.microsoft.com/office/drawing/2014/main" id="{DD23757B-1226-4841-A8E3-79F35E8A624C}"/>
              </a:ext>
            </a:extLst>
          </p:cNvPr>
          <p:cNvSpPr>
            <a:spLocks noGrp="1"/>
          </p:cNvSpPr>
          <p:nvPr>
            <p:ph type="sldNum" sz="quarter" idx="4"/>
          </p:nvPr>
        </p:nvSpPr>
        <p:spPr bwMode="auto">
          <a:xfrm>
            <a:off x="8744081" y="6640513"/>
            <a:ext cx="35242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800" b="1" kern="1200">
                <a:solidFill>
                  <a:schemeClr val="tx1"/>
                </a:solidFill>
                <a:latin typeface="Arial" pitchFamily="34" charset="0"/>
                <a:ea typeface="+mn-ea"/>
                <a:cs typeface="+mn-cs"/>
              </a:defRPr>
            </a:lvl1pPr>
            <a:lvl2pPr marL="457200" algn="l" rtl="0" fontAlgn="base">
              <a:spcBef>
                <a:spcPct val="0"/>
              </a:spcBef>
              <a:spcAft>
                <a:spcPct val="0"/>
              </a:spcAft>
              <a:defRPr sz="2800" b="1" kern="1200">
                <a:solidFill>
                  <a:srgbClr val="C69200"/>
                </a:solidFill>
                <a:latin typeface="Tahoma" pitchFamily="34" charset="0"/>
                <a:ea typeface="+mn-ea"/>
                <a:cs typeface="+mn-cs"/>
              </a:defRPr>
            </a:lvl2pPr>
            <a:lvl3pPr marL="914400" algn="l" rtl="0" fontAlgn="base">
              <a:spcBef>
                <a:spcPct val="0"/>
              </a:spcBef>
              <a:spcAft>
                <a:spcPct val="0"/>
              </a:spcAft>
              <a:defRPr sz="2800" b="1" kern="1200">
                <a:solidFill>
                  <a:srgbClr val="C69200"/>
                </a:solidFill>
                <a:latin typeface="Tahoma" pitchFamily="34" charset="0"/>
                <a:ea typeface="+mn-ea"/>
                <a:cs typeface="+mn-cs"/>
              </a:defRPr>
            </a:lvl3pPr>
            <a:lvl4pPr marL="1371600" algn="l" rtl="0" fontAlgn="base">
              <a:spcBef>
                <a:spcPct val="0"/>
              </a:spcBef>
              <a:spcAft>
                <a:spcPct val="0"/>
              </a:spcAft>
              <a:defRPr sz="2800" b="1" kern="1200">
                <a:solidFill>
                  <a:srgbClr val="C69200"/>
                </a:solidFill>
                <a:latin typeface="Tahoma" pitchFamily="34" charset="0"/>
                <a:ea typeface="+mn-ea"/>
                <a:cs typeface="+mn-cs"/>
              </a:defRPr>
            </a:lvl4pPr>
            <a:lvl5pPr marL="1828800" algn="l" rtl="0" fontAlgn="base">
              <a:spcBef>
                <a:spcPct val="0"/>
              </a:spcBef>
              <a:spcAft>
                <a:spcPct val="0"/>
              </a:spcAft>
              <a:defRPr sz="2800" b="1" kern="1200">
                <a:solidFill>
                  <a:srgbClr val="C69200"/>
                </a:solidFill>
                <a:latin typeface="Tahoma" pitchFamily="34" charset="0"/>
                <a:ea typeface="+mn-ea"/>
                <a:cs typeface="+mn-cs"/>
              </a:defRPr>
            </a:lvl5pPr>
            <a:lvl6pPr marL="2286000" algn="l" defTabSz="914400" rtl="0" eaLnBrk="1" latinLnBrk="0" hangingPunct="1">
              <a:defRPr sz="2800" b="1" kern="1200">
                <a:solidFill>
                  <a:srgbClr val="C69200"/>
                </a:solidFill>
                <a:latin typeface="Tahoma" pitchFamily="34" charset="0"/>
                <a:ea typeface="+mn-ea"/>
                <a:cs typeface="+mn-cs"/>
              </a:defRPr>
            </a:lvl6pPr>
            <a:lvl7pPr marL="2743200" algn="l" defTabSz="914400" rtl="0" eaLnBrk="1" latinLnBrk="0" hangingPunct="1">
              <a:defRPr sz="2800" b="1" kern="1200">
                <a:solidFill>
                  <a:srgbClr val="C69200"/>
                </a:solidFill>
                <a:latin typeface="Tahoma" pitchFamily="34" charset="0"/>
                <a:ea typeface="+mn-ea"/>
                <a:cs typeface="+mn-cs"/>
              </a:defRPr>
            </a:lvl7pPr>
            <a:lvl8pPr marL="3200400" algn="l" defTabSz="914400" rtl="0" eaLnBrk="1" latinLnBrk="0" hangingPunct="1">
              <a:defRPr sz="2800" b="1" kern="1200">
                <a:solidFill>
                  <a:srgbClr val="C69200"/>
                </a:solidFill>
                <a:latin typeface="Tahoma" pitchFamily="34" charset="0"/>
                <a:ea typeface="+mn-ea"/>
                <a:cs typeface="+mn-cs"/>
              </a:defRPr>
            </a:lvl8pPr>
            <a:lvl9pPr marL="3657600" algn="l" defTabSz="914400" rtl="0" eaLnBrk="1" latinLnBrk="0" hangingPunct="1">
              <a:defRPr sz="2800" b="1" kern="1200">
                <a:solidFill>
                  <a:srgbClr val="C69200"/>
                </a:solidFill>
                <a:latin typeface="Tahoma" pitchFamily="34" charset="0"/>
                <a:ea typeface="+mn-ea"/>
                <a:cs typeface="+mn-cs"/>
              </a:defRPr>
            </a:lvl9pPr>
          </a:lstStyle>
          <a:p>
            <a:pPr>
              <a:defRPr/>
            </a:pPr>
            <a:fld id="{BA145738-DF08-43CA-B7B7-87C675E14DAB}" type="slidenum">
              <a:rPr lang="en-US" altLang="zh-CN" smtClean="0"/>
              <a:pPr>
                <a:defRPr/>
              </a:pPr>
              <a:t>5</a:t>
            </a:fld>
            <a:endParaRPr lang="en-US" altLang="zh-CN" dirty="0"/>
          </a:p>
        </p:txBody>
      </p:sp>
      <p:pic>
        <p:nvPicPr>
          <p:cNvPr id="4" name="Picture 3">
            <a:extLst>
              <a:ext uri="{FF2B5EF4-FFF2-40B4-BE49-F238E27FC236}">
                <a16:creationId xmlns:a16="http://schemas.microsoft.com/office/drawing/2014/main" id="{65310319-CC03-0BC5-A6DA-C9CDAA23C8C7}"/>
              </a:ext>
            </a:extLst>
          </p:cNvPr>
          <p:cNvPicPr>
            <a:picLocks noChangeAspect="1"/>
          </p:cNvPicPr>
          <p:nvPr/>
        </p:nvPicPr>
        <p:blipFill>
          <a:blip r:embed="rId4"/>
          <a:stretch>
            <a:fillRect/>
          </a:stretch>
        </p:blipFill>
        <p:spPr>
          <a:xfrm>
            <a:off x="2743200" y="4129805"/>
            <a:ext cx="6206266" cy="2316681"/>
          </a:xfrm>
          <a:prstGeom prst="rect">
            <a:avLst/>
          </a:prstGeom>
        </p:spPr>
      </p:pic>
    </p:spTree>
    <p:custDataLst>
      <p:tags r:id="rId1"/>
    </p:custDataLst>
    <p:extLst>
      <p:ext uri="{BB962C8B-B14F-4D97-AF65-F5344CB8AC3E}">
        <p14:creationId xmlns:p14="http://schemas.microsoft.com/office/powerpoint/2010/main" val="1314075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GB" altLang="en-US"/>
              <a:t>Types of (Micro)Services</a:t>
            </a:r>
          </a:p>
        </p:txBody>
      </p:sp>
      <p:sp>
        <p:nvSpPr>
          <p:cNvPr id="8196" name="Rectangle 3"/>
          <p:cNvSpPr>
            <a:spLocks noGrp="1" noChangeArrowheads="1"/>
          </p:cNvSpPr>
          <p:nvPr>
            <p:ph idx="1"/>
          </p:nvPr>
        </p:nvSpPr>
        <p:spPr/>
        <p:txBody>
          <a:bodyPr>
            <a:normAutofit/>
          </a:bodyPr>
          <a:lstStyle/>
          <a:p>
            <a:pPr eaLnBrk="1" hangingPunct="1"/>
            <a:r>
              <a:rPr lang="en-GB" altLang="en-US" sz="1800" b="1" dirty="0"/>
              <a:t>Atomic (Micro)Service</a:t>
            </a:r>
            <a:r>
              <a:rPr lang="en-GB" altLang="en-US" sz="1800" dirty="0"/>
              <a:t> (a.k.a. </a:t>
            </a:r>
            <a:r>
              <a:rPr lang="en-GB" altLang="en-US" sz="1800" b="1" dirty="0"/>
              <a:t>Simple (Micro)Service</a:t>
            </a:r>
            <a:r>
              <a:rPr lang="en-GB" altLang="en-US" sz="1800" dirty="0"/>
              <a:t>)</a:t>
            </a:r>
          </a:p>
          <a:p>
            <a:pPr marL="539750" lvl="1" eaLnBrk="1" hangingPunct="1"/>
            <a:r>
              <a:rPr lang="en-GB" altLang="en-US" sz="1600" dirty="0"/>
              <a:t>“</a:t>
            </a:r>
            <a:r>
              <a:rPr lang="en-GB" altLang="en-US" sz="1600" b="1" dirty="0"/>
              <a:t>Atomic</a:t>
            </a:r>
            <a:r>
              <a:rPr lang="en-GB" altLang="en-US" sz="1600" dirty="0"/>
              <a:t>” implies that the </a:t>
            </a:r>
            <a:r>
              <a:rPr lang="en-GB" altLang="en-US" sz="1600" b="1" dirty="0"/>
              <a:t>(micro)service</a:t>
            </a:r>
            <a:r>
              <a:rPr lang="en-GB" altLang="en-US" sz="1600" dirty="0"/>
              <a:t> implements the expected functionalities by itself </a:t>
            </a:r>
            <a:r>
              <a:rPr lang="en-GB" altLang="en-US" sz="1600" b="1" dirty="0"/>
              <a:t>independent of </a:t>
            </a:r>
            <a:r>
              <a:rPr lang="en-GB" altLang="en-US" sz="1600" dirty="0"/>
              <a:t>other (micro)services or applications within an enterprise context (except for commonly used applications, such as Apache HTTP server, MySQL server)</a:t>
            </a:r>
          </a:p>
          <a:p>
            <a:pPr marL="715963" lvl="2" eaLnBrk="1" hangingPunct="1"/>
            <a:r>
              <a:rPr lang="en-GB" altLang="en-US" sz="1400" dirty="0"/>
              <a:t>An </a:t>
            </a:r>
            <a:r>
              <a:rPr lang="en-GB" altLang="en-US" sz="1400" b="1" dirty="0"/>
              <a:t>atomic microservice </a:t>
            </a:r>
            <a:r>
              <a:rPr lang="en-GB" altLang="en-US" sz="1400" dirty="0"/>
              <a:t>is often simple, providing one or a few functionality related to </a:t>
            </a:r>
            <a:r>
              <a:rPr lang="en-GB" altLang="en-US" sz="1400" b="1" dirty="0"/>
              <a:t>one kind of entity</a:t>
            </a:r>
            <a:r>
              <a:rPr lang="en-GB" altLang="en-US" sz="1400" dirty="0"/>
              <a:t> of a business concern (e.g., Book, Customer, etc.); t</a:t>
            </a:r>
            <a:r>
              <a:rPr lang="en-US" altLang="en-US" sz="1400" dirty="0"/>
              <a:t>he operations provided by the microservice are often simple CRUD of the data entities. </a:t>
            </a:r>
            <a:endParaRPr lang="en-US" altLang="en-US" sz="1200" dirty="0"/>
          </a:p>
          <a:p>
            <a:pPr marL="715963" lvl="2" eaLnBrk="1" hangingPunct="1"/>
            <a:r>
              <a:rPr lang="en-GB" altLang="en-US" sz="1400" dirty="0"/>
              <a:t>An </a:t>
            </a:r>
            <a:r>
              <a:rPr lang="en-GB" altLang="en-US" sz="1400" b="1" dirty="0"/>
              <a:t>atomic service </a:t>
            </a:r>
            <a:r>
              <a:rPr lang="en-GB" altLang="en-US" sz="1400" dirty="0"/>
              <a:t>may be complex, providing many functionalities involving multiple kinds of entities, which is </a:t>
            </a:r>
            <a:r>
              <a:rPr lang="en-GB" altLang="en-US" sz="1400" b="1" dirty="0"/>
              <a:t>not</a:t>
            </a:r>
            <a:r>
              <a:rPr lang="en-GB" altLang="en-US" sz="1400" dirty="0"/>
              <a:t> recommended by Microservices Architecture.</a:t>
            </a:r>
            <a:endParaRPr lang="en-GB" altLang="en-US" sz="1200" dirty="0"/>
          </a:p>
          <a:p>
            <a:pPr eaLnBrk="1" hangingPunct="1"/>
            <a:r>
              <a:rPr lang="en-GB" altLang="en-US" sz="1800" b="1" dirty="0"/>
              <a:t>Wrapper Service</a:t>
            </a:r>
          </a:p>
          <a:p>
            <a:pPr marL="539750" lvl="1" eaLnBrk="1" hangingPunct="1"/>
            <a:r>
              <a:rPr lang="en-US" altLang="en-US" sz="1600" dirty="0"/>
              <a:t>It usually does not provide new functionalities; it mainly exposes some functionalities of another application (e.g., a legacy system, an external system) as a service. </a:t>
            </a:r>
            <a:endParaRPr lang="en-GB" altLang="en-US" sz="1600" dirty="0"/>
          </a:p>
          <a:p>
            <a:pPr eaLnBrk="1" hangingPunct="1"/>
            <a:r>
              <a:rPr lang="en-GB" altLang="en-US" sz="1800" b="1" dirty="0"/>
              <a:t>Composite (Micro)Service</a:t>
            </a:r>
            <a:r>
              <a:rPr lang="en-GB" altLang="en-US" sz="1800" dirty="0"/>
              <a:t> (a.k.a. </a:t>
            </a:r>
            <a:r>
              <a:rPr lang="en-GB" altLang="en-US" sz="1800" b="1" dirty="0"/>
              <a:t>Complex (Micro)Service</a:t>
            </a:r>
            <a:r>
              <a:rPr lang="en-GB" altLang="en-US" sz="1800" dirty="0"/>
              <a:t>)</a:t>
            </a:r>
            <a:endParaRPr lang="en-GB" altLang="en-US" sz="1800" b="1" dirty="0"/>
          </a:p>
          <a:p>
            <a:pPr marL="539750" lvl="1" eaLnBrk="1" hangingPunct="1"/>
            <a:r>
              <a:rPr lang="en-GB" altLang="en-US" sz="1600" dirty="0"/>
              <a:t>“</a:t>
            </a:r>
            <a:r>
              <a:rPr lang="en-GB" altLang="en-US" sz="1600" b="1" dirty="0"/>
              <a:t>Composite</a:t>
            </a:r>
            <a:r>
              <a:rPr lang="en-GB" altLang="en-US" sz="1600" dirty="0"/>
              <a:t>” implies that the (micro)service implements the expected functionalities by composing a set/sequence of other services or applications together according to a business process</a:t>
            </a:r>
            <a:r>
              <a:rPr lang="en-US" altLang="en-US" sz="1600" dirty="0"/>
              <a:t> (e.g., Place an order, Process a shipping record, Restock inventory)</a:t>
            </a:r>
            <a:endParaRPr lang="en-GB" altLang="en-US" sz="1600" b="1" dirty="0"/>
          </a:p>
          <a:p>
            <a:pPr marL="715963" lvl="2" eaLnBrk="1" hangingPunct="1"/>
            <a:r>
              <a:rPr lang="en-GB" altLang="en-US" sz="1400" dirty="0"/>
              <a:t>The composition is often implemented via </a:t>
            </a:r>
            <a:r>
              <a:rPr lang="en-GB" altLang="en-US" sz="1400" b="1" dirty="0"/>
              <a:t>inter-process communication (IPC) technologies</a:t>
            </a:r>
          </a:p>
          <a:p>
            <a:pPr marL="715963" lvl="2" eaLnBrk="1" hangingPunct="1"/>
            <a:r>
              <a:rPr lang="en-GB" altLang="en-US" sz="1400" dirty="0"/>
              <a:t>A </a:t>
            </a:r>
            <a:r>
              <a:rPr lang="en-GB" altLang="en-US" sz="1400" b="1" dirty="0"/>
              <a:t>composite (micro)service</a:t>
            </a:r>
            <a:r>
              <a:rPr lang="en-GB" altLang="en-US" sz="1400" dirty="0"/>
              <a:t> are often called </a:t>
            </a:r>
            <a:r>
              <a:rPr lang="en-GB" altLang="en-US" sz="1400" b="1" dirty="0"/>
              <a:t>process (micro)service </a:t>
            </a:r>
            <a:r>
              <a:rPr lang="en-GB" altLang="en-US" sz="1400" dirty="0"/>
              <a:t>as it is often used to implement a business process involving more than one kinds of data entities.</a:t>
            </a:r>
          </a:p>
          <a:p>
            <a:pPr marL="715963" lvl="2" eaLnBrk="1" hangingPunct="1"/>
            <a:r>
              <a:rPr lang="en-GB" altLang="en-US" sz="1400" dirty="0"/>
              <a:t>A </a:t>
            </a:r>
            <a:r>
              <a:rPr lang="en-GB" altLang="en-US" sz="1400" b="1" dirty="0"/>
              <a:t>composite</a:t>
            </a:r>
            <a:r>
              <a:rPr lang="en-GB" altLang="en-US" sz="1400" dirty="0"/>
              <a:t> </a:t>
            </a:r>
            <a:r>
              <a:rPr lang="en-GB" altLang="en-US" sz="1400" b="1" dirty="0"/>
              <a:t>microservice</a:t>
            </a:r>
            <a:r>
              <a:rPr lang="en-GB" altLang="en-US" sz="1400" dirty="0"/>
              <a:t> may use other (micro)services, but not a monolith directly.</a:t>
            </a:r>
            <a:endParaRPr lang="en-GB" altLang="en-US" sz="1400" dirty="0">
              <a:ea typeface="Tahoma"/>
              <a:cs typeface="Tahoma"/>
            </a:endParaRPr>
          </a:p>
          <a:p>
            <a:pPr marL="715963" lvl="2" eaLnBrk="1" hangingPunct="1"/>
            <a:r>
              <a:rPr lang="en-GB" altLang="en-US" sz="1400" dirty="0"/>
              <a:t>A </a:t>
            </a:r>
            <a:r>
              <a:rPr lang="en-GB" altLang="en-US" sz="1400" b="1" dirty="0"/>
              <a:t>composite</a:t>
            </a:r>
            <a:r>
              <a:rPr lang="en-GB" altLang="en-US" sz="1400" dirty="0"/>
              <a:t> </a:t>
            </a:r>
            <a:r>
              <a:rPr lang="en-GB" altLang="en-US" sz="1400" b="1" dirty="0"/>
              <a:t>service</a:t>
            </a:r>
            <a:r>
              <a:rPr lang="en-GB" altLang="en-US" sz="1400" dirty="0"/>
              <a:t> may use other (micro)services or a monolith directly, which is </a:t>
            </a:r>
            <a:r>
              <a:rPr lang="en-GB" altLang="en-US" sz="1400" b="1" dirty="0"/>
              <a:t>not</a:t>
            </a:r>
            <a:r>
              <a:rPr lang="en-GB" altLang="en-US" sz="1400" dirty="0"/>
              <a:t> recommended by Microservices Architecture</a:t>
            </a:r>
          </a:p>
        </p:txBody>
      </p:sp>
    </p:spTree>
    <p:extLst>
      <p:ext uri="{BB962C8B-B14F-4D97-AF65-F5344CB8AC3E}">
        <p14:creationId xmlns:p14="http://schemas.microsoft.com/office/powerpoint/2010/main" val="1120089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136910" y="5134127"/>
            <a:ext cx="45719" cy="523220"/>
          </a:xfrm>
          <a:prstGeom prst="rect">
            <a:avLst/>
          </a:prstGeom>
          <a:noFill/>
        </p:spPr>
        <p:txBody>
          <a:bodyPr wrap="square" rtlCol="0">
            <a:spAutoFit/>
          </a:bodyPr>
          <a:lstStyle/>
          <a:p>
            <a:r>
              <a:rPr lang="en-SG"/>
              <a:t> </a:t>
            </a:r>
            <a:endParaRPr lang="en-GB"/>
          </a:p>
        </p:txBody>
      </p:sp>
      <p:sp>
        <p:nvSpPr>
          <p:cNvPr id="26" name="Flowchart: Alternate Process 6">
            <a:extLst>
              <a:ext uri="{FF2B5EF4-FFF2-40B4-BE49-F238E27FC236}">
                <a16:creationId xmlns:a16="http://schemas.microsoft.com/office/drawing/2014/main" id="{70F1E597-0F13-D249-9109-24674BADA46B}"/>
              </a:ext>
            </a:extLst>
          </p:cNvPr>
          <p:cNvSpPr/>
          <p:nvPr/>
        </p:nvSpPr>
        <p:spPr bwMode="auto">
          <a:xfrm>
            <a:off x="3080763" y="3787189"/>
            <a:ext cx="2514600" cy="1055103"/>
          </a:xfrm>
          <a:prstGeom prst="flowChartAlternateProcess">
            <a:avLst/>
          </a:prstGeom>
          <a:noFill/>
          <a:ln w="25400" cap="flat" cmpd="sng" algn="ctr">
            <a:solidFill>
              <a:srgbClr val="0070C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600" b="0" u="sng">
                <a:solidFill>
                  <a:schemeClr val="tx1"/>
                </a:solidFill>
              </a:rPr>
              <a:t>Amazing Bookstore UI</a:t>
            </a:r>
          </a:p>
          <a:p>
            <a:pPr marL="285750" indent="-198438">
              <a:buFont typeface="Wingdings" panose="05000000000000000000" pitchFamily="2" charset="2"/>
              <a:buChar char="Ø"/>
            </a:pPr>
            <a:r>
              <a:rPr lang="en-US" sz="1200">
                <a:solidFill>
                  <a:schemeClr val="tx1"/>
                </a:solidFill>
              </a:rPr>
              <a:t>Browse books</a:t>
            </a:r>
          </a:p>
        </p:txBody>
      </p:sp>
      <p:sp>
        <p:nvSpPr>
          <p:cNvPr id="53" name="Rectangle 52">
            <a:extLst>
              <a:ext uri="{FF2B5EF4-FFF2-40B4-BE49-F238E27FC236}">
                <a16:creationId xmlns:a16="http://schemas.microsoft.com/office/drawing/2014/main" id="{A69AB8EA-73FE-9143-A237-4661018921ED}"/>
              </a:ext>
            </a:extLst>
          </p:cNvPr>
          <p:cNvSpPr/>
          <p:nvPr/>
        </p:nvSpPr>
        <p:spPr bwMode="auto">
          <a:xfrm>
            <a:off x="7224104" y="2364637"/>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600" b="0">
                <a:solidFill>
                  <a:schemeClr val="tx1"/>
                </a:solidFill>
              </a:rPr>
              <a:t>Book</a:t>
            </a:r>
            <a:endParaRPr lang="en-SG" sz="1600" b="0">
              <a:solidFill>
                <a:schemeClr val="tx1"/>
              </a:solidFill>
            </a:endParaRPr>
          </a:p>
        </p:txBody>
      </p:sp>
      <p:cxnSp>
        <p:nvCxnSpPr>
          <p:cNvPr id="54" name="Straight Connector 53">
            <a:extLst>
              <a:ext uri="{FF2B5EF4-FFF2-40B4-BE49-F238E27FC236}">
                <a16:creationId xmlns:a16="http://schemas.microsoft.com/office/drawing/2014/main" id="{CE51C108-906D-1343-A87B-2F68C081135B}"/>
              </a:ext>
            </a:extLst>
          </p:cNvPr>
          <p:cNvCxnSpPr>
            <a:cxnSpLocks/>
          </p:cNvCxnSpPr>
          <p:nvPr/>
        </p:nvCxnSpPr>
        <p:spPr bwMode="auto">
          <a:xfrm flipH="1">
            <a:off x="5586840" y="2531298"/>
            <a:ext cx="1634990" cy="1606005"/>
          </a:xfrm>
          <a:prstGeom prst="line">
            <a:avLst/>
          </a:prstGeom>
          <a:noFill/>
          <a:ln w="9525" cap="flat" cmpd="sng" algn="ctr">
            <a:solidFill>
              <a:schemeClr val="tx1"/>
            </a:solidFill>
            <a:prstDash val="solid"/>
            <a:round/>
            <a:headEnd type="triangle" w="med" len="med"/>
            <a:tailEnd type="none" w="med" len="med"/>
          </a:ln>
          <a:effectLst/>
        </p:spPr>
      </p:cxnSp>
      <p:sp>
        <p:nvSpPr>
          <p:cNvPr id="60" name="TextBox 59">
            <a:extLst>
              <a:ext uri="{FF2B5EF4-FFF2-40B4-BE49-F238E27FC236}">
                <a16:creationId xmlns:a16="http://schemas.microsoft.com/office/drawing/2014/main" id="{347ADC99-A58F-5340-B94A-AD493A90F8F7}"/>
              </a:ext>
            </a:extLst>
          </p:cNvPr>
          <p:cNvSpPr txBox="1"/>
          <p:nvPr/>
        </p:nvSpPr>
        <p:spPr>
          <a:xfrm>
            <a:off x="4615144" y="2572212"/>
            <a:ext cx="2161793" cy="307777"/>
          </a:xfrm>
          <a:prstGeom prst="rect">
            <a:avLst/>
          </a:prstGeom>
          <a:noFill/>
        </p:spPr>
        <p:txBody>
          <a:bodyPr wrap="square" rtlCol="0">
            <a:spAutoFit/>
          </a:bodyPr>
          <a:lstStyle/>
          <a:p>
            <a:pPr algn="ctr"/>
            <a:r>
              <a:rPr lang="en-SG" sz="1400" b="0">
                <a:solidFill>
                  <a:srgbClr val="0070C0"/>
                </a:solidFill>
              </a:rPr>
              <a:t>1. Get all books</a:t>
            </a:r>
          </a:p>
        </p:txBody>
      </p:sp>
      <p:cxnSp>
        <p:nvCxnSpPr>
          <p:cNvPr id="25" name="Straight Connector 24">
            <a:extLst>
              <a:ext uri="{FF2B5EF4-FFF2-40B4-BE49-F238E27FC236}">
                <a16:creationId xmlns:a16="http://schemas.microsoft.com/office/drawing/2014/main" id="{7065C397-0F55-6846-B066-956BCA03DB2B}"/>
              </a:ext>
            </a:extLst>
          </p:cNvPr>
          <p:cNvCxnSpPr>
            <a:cxnSpLocks/>
          </p:cNvCxnSpPr>
          <p:nvPr/>
        </p:nvCxnSpPr>
        <p:spPr bwMode="auto">
          <a:xfrm flipV="1">
            <a:off x="5595363" y="2763286"/>
            <a:ext cx="1605878" cy="1617864"/>
          </a:xfrm>
          <a:prstGeom prst="line">
            <a:avLst/>
          </a:prstGeom>
          <a:noFill/>
          <a:ln w="9525" cap="flat" cmpd="sng" algn="ctr">
            <a:solidFill>
              <a:schemeClr val="tx1"/>
            </a:solidFill>
            <a:prstDash val="solid"/>
            <a:round/>
            <a:headEnd type="triangle" w="med" len="med"/>
            <a:tailEnd type="none" w="med" len="med"/>
          </a:ln>
          <a:effectLst/>
        </p:spPr>
      </p:cxnSp>
      <p:sp>
        <p:nvSpPr>
          <p:cNvPr id="30" name="TextBox 29">
            <a:extLst>
              <a:ext uri="{FF2B5EF4-FFF2-40B4-BE49-F238E27FC236}">
                <a16:creationId xmlns:a16="http://schemas.microsoft.com/office/drawing/2014/main" id="{0873F6EF-199A-5242-A5FD-D1318A1C042A}"/>
              </a:ext>
            </a:extLst>
          </p:cNvPr>
          <p:cNvSpPr txBox="1"/>
          <p:nvPr/>
        </p:nvSpPr>
        <p:spPr>
          <a:xfrm>
            <a:off x="6546198" y="3398877"/>
            <a:ext cx="2161793" cy="307777"/>
          </a:xfrm>
          <a:prstGeom prst="rect">
            <a:avLst/>
          </a:prstGeom>
          <a:noFill/>
        </p:spPr>
        <p:txBody>
          <a:bodyPr wrap="square" rtlCol="0">
            <a:spAutoFit/>
          </a:bodyPr>
          <a:lstStyle/>
          <a:p>
            <a:pPr algn="ctr"/>
            <a:r>
              <a:rPr lang="en-SG" sz="1400" b="0">
                <a:solidFill>
                  <a:srgbClr val="0070C0"/>
                </a:solidFill>
              </a:rPr>
              <a:t>2. Return a list of books</a:t>
            </a:r>
            <a:endParaRPr lang="en-GB" sz="1400" b="0">
              <a:solidFill>
                <a:srgbClr val="0070C0"/>
              </a:solidFill>
            </a:endParaRPr>
          </a:p>
        </p:txBody>
      </p:sp>
      <p:grpSp>
        <p:nvGrpSpPr>
          <p:cNvPr id="3" name="Group 2">
            <a:extLst>
              <a:ext uri="{FF2B5EF4-FFF2-40B4-BE49-F238E27FC236}">
                <a16:creationId xmlns:a16="http://schemas.microsoft.com/office/drawing/2014/main" id="{4FA5ACA9-1A56-1B4F-A66E-0FAF21613A29}"/>
              </a:ext>
            </a:extLst>
          </p:cNvPr>
          <p:cNvGrpSpPr/>
          <p:nvPr/>
        </p:nvGrpSpPr>
        <p:grpSpPr>
          <a:xfrm>
            <a:off x="8398889" y="5108823"/>
            <a:ext cx="2057974" cy="1205167"/>
            <a:chOff x="6874889" y="5108822"/>
            <a:chExt cx="2057974" cy="1205167"/>
          </a:xfrm>
        </p:grpSpPr>
        <p:sp>
          <p:nvSpPr>
            <p:cNvPr id="29" name="Rectangle 28">
              <a:extLst>
                <a:ext uri="{FF2B5EF4-FFF2-40B4-BE49-F238E27FC236}">
                  <a16:creationId xmlns:a16="http://schemas.microsoft.com/office/drawing/2014/main" id="{B8CB239C-78C4-574D-89F2-C5960FC648B6}"/>
                </a:ext>
              </a:extLst>
            </p:cNvPr>
            <p:cNvSpPr/>
            <p:nvPr/>
          </p:nvSpPr>
          <p:spPr bwMode="auto">
            <a:xfrm>
              <a:off x="6874889" y="5108822"/>
              <a:ext cx="2057974" cy="120516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600" b="0">
                  <a:solidFill>
                    <a:schemeClr val="tx1"/>
                  </a:solidFill>
                </a:rPr>
                <a:t>Legend</a:t>
              </a:r>
            </a:p>
            <a:p>
              <a:pPr algn="ctr"/>
              <a:endParaRPr lang="en-US" sz="1600" b="0">
                <a:solidFill>
                  <a:schemeClr val="tx1"/>
                </a:solidFill>
              </a:endParaRPr>
            </a:p>
            <a:p>
              <a:pPr algn="ctr"/>
              <a:endParaRPr lang="en-US" sz="1600" b="0">
                <a:solidFill>
                  <a:schemeClr val="tx1"/>
                </a:solidFill>
              </a:endParaRPr>
            </a:p>
            <a:p>
              <a:pPr algn="ctr"/>
              <a:endParaRPr lang="en-SG" sz="1600" b="0">
                <a:solidFill>
                  <a:schemeClr val="tx1"/>
                </a:solidFill>
              </a:endParaRPr>
            </a:p>
          </p:txBody>
        </p:sp>
        <p:sp>
          <p:nvSpPr>
            <p:cNvPr id="31" name="Rectangle 30">
              <a:extLst>
                <a:ext uri="{FF2B5EF4-FFF2-40B4-BE49-F238E27FC236}">
                  <a16:creationId xmlns:a16="http://schemas.microsoft.com/office/drawing/2014/main" id="{3EBEB545-A6CD-2144-8F44-618549E331C0}"/>
                </a:ext>
              </a:extLst>
            </p:cNvPr>
            <p:cNvSpPr/>
            <p:nvPr/>
          </p:nvSpPr>
          <p:spPr bwMode="auto">
            <a:xfrm>
              <a:off x="6919304" y="5915799"/>
              <a:ext cx="330861" cy="279137"/>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SG" sz="1600" b="0">
                <a:solidFill>
                  <a:schemeClr val="tx1"/>
                </a:solidFill>
              </a:endParaRPr>
            </a:p>
          </p:txBody>
        </p:sp>
        <p:sp>
          <p:nvSpPr>
            <p:cNvPr id="32" name="Rectangle 31">
              <a:extLst>
                <a:ext uri="{FF2B5EF4-FFF2-40B4-BE49-F238E27FC236}">
                  <a16:creationId xmlns:a16="http://schemas.microsoft.com/office/drawing/2014/main" id="{38208842-0CB5-614B-8D02-E67A611BAC73}"/>
                </a:ext>
              </a:extLst>
            </p:cNvPr>
            <p:cNvSpPr/>
            <p:nvPr/>
          </p:nvSpPr>
          <p:spPr bwMode="auto">
            <a:xfrm>
              <a:off x="6919304" y="5554181"/>
              <a:ext cx="330861" cy="279137"/>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endParaRPr lang="en-SG" sz="1600" b="0">
                <a:solidFill>
                  <a:schemeClr val="tx1"/>
                </a:solidFill>
              </a:endParaRPr>
            </a:p>
          </p:txBody>
        </p:sp>
        <p:sp>
          <p:nvSpPr>
            <p:cNvPr id="33" name="Rectangle 32">
              <a:extLst>
                <a:ext uri="{FF2B5EF4-FFF2-40B4-BE49-F238E27FC236}">
                  <a16:creationId xmlns:a16="http://schemas.microsoft.com/office/drawing/2014/main" id="{1AEA07A6-7C88-A54E-AD56-CB8D76993C99}"/>
                </a:ext>
              </a:extLst>
            </p:cNvPr>
            <p:cNvSpPr/>
            <p:nvPr/>
          </p:nvSpPr>
          <p:spPr bwMode="auto">
            <a:xfrm>
              <a:off x="7294149" y="5554181"/>
              <a:ext cx="1237666" cy="30446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400" b="0">
                  <a:solidFill>
                    <a:schemeClr val="tx1"/>
                  </a:solidFill>
                </a:rPr>
                <a:t>Micro-service</a:t>
              </a:r>
              <a:endParaRPr lang="en-SG" sz="1400" b="0">
                <a:solidFill>
                  <a:schemeClr val="tx1"/>
                </a:solidFill>
              </a:endParaRPr>
            </a:p>
          </p:txBody>
        </p:sp>
        <p:sp>
          <p:nvSpPr>
            <p:cNvPr id="34" name="Rectangle 33">
              <a:extLst>
                <a:ext uri="{FF2B5EF4-FFF2-40B4-BE49-F238E27FC236}">
                  <a16:creationId xmlns:a16="http://schemas.microsoft.com/office/drawing/2014/main" id="{334403FA-4B98-F244-B825-175B6EF8C599}"/>
                </a:ext>
              </a:extLst>
            </p:cNvPr>
            <p:cNvSpPr/>
            <p:nvPr/>
          </p:nvSpPr>
          <p:spPr bwMode="auto">
            <a:xfrm>
              <a:off x="7294149" y="5880706"/>
              <a:ext cx="1510126" cy="294114"/>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r>
                <a:rPr lang="en-US" sz="1400" b="0">
                  <a:solidFill>
                    <a:schemeClr val="tx1"/>
                  </a:solidFill>
                </a:rPr>
                <a:t>External service</a:t>
              </a:r>
              <a:endParaRPr lang="en-SG" sz="1400" b="0">
                <a:solidFill>
                  <a:schemeClr val="tx1"/>
                </a:solidFill>
              </a:endParaRPr>
            </a:p>
          </p:txBody>
        </p:sp>
      </p:grpSp>
      <p:sp>
        <p:nvSpPr>
          <p:cNvPr id="39" name="Title 1">
            <a:extLst>
              <a:ext uri="{FF2B5EF4-FFF2-40B4-BE49-F238E27FC236}">
                <a16:creationId xmlns:a16="http://schemas.microsoft.com/office/drawing/2014/main" id="{6F14D0FE-A902-8F46-8238-14C373568AAF}"/>
              </a:ext>
            </a:extLst>
          </p:cNvPr>
          <p:cNvSpPr>
            <a:spLocks noGrp="1"/>
          </p:cNvSpPr>
          <p:nvPr>
            <p:ph type="title"/>
          </p:nvPr>
        </p:nvSpPr>
        <p:spPr>
          <a:xfrm>
            <a:off x="1735138" y="79717"/>
            <a:ext cx="8721725" cy="830997"/>
          </a:xfrm>
        </p:spPr>
        <p:txBody>
          <a:bodyPr/>
          <a:lstStyle/>
          <a:p>
            <a:r>
              <a:rPr lang="en-US" sz="2400" dirty="0"/>
              <a:t>Example: Microservice Interaction Diagram </a:t>
            </a:r>
            <a:br>
              <a:rPr lang="en-US" sz="2400" dirty="0"/>
            </a:br>
            <a:r>
              <a:rPr lang="en-US" sz="2400" dirty="0"/>
              <a:t>	– </a:t>
            </a:r>
            <a:r>
              <a:rPr lang="en-SG" sz="2400" dirty="0"/>
              <a:t>Browse books</a:t>
            </a:r>
            <a:endParaRPr lang="en-US" sz="2400" dirty="0"/>
          </a:p>
        </p:txBody>
      </p:sp>
      <p:sp>
        <p:nvSpPr>
          <p:cNvPr id="2" name="Slide Number Placeholder 1">
            <a:extLst>
              <a:ext uri="{FF2B5EF4-FFF2-40B4-BE49-F238E27FC236}">
                <a16:creationId xmlns:a16="http://schemas.microsoft.com/office/drawing/2014/main" id="{FE014894-BADB-43AC-AE69-F64619DA6DFA}"/>
              </a:ext>
            </a:extLst>
          </p:cNvPr>
          <p:cNvSpPr>
            <a:spLocks noGrp="1"/>
          </p:cNvSpPr>
          <p:nvPr>
            <p:ph type="sldNum" sz="quarter" idx="4"/>
          </p:nvPr>
        </p:nvSpPr>
        <p:spPr bwMode="auto">
          <a:xfrm>
            <a:off x="8744081" y="6640513"/>
            <a:ext cx="352425" cy="22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800" b="1" kern="1200">
                <a:solidFill>
                  <a:schemeClr val="tx1"/>
                </a:solidFill>
                <a:latin typeface="Arial" pitchFamily="34" charset="0"/>
                <a:ea typeface="+mn-ea"/>
                <a:cs typeface="+mn-cs"/>
              </a:defRPr>
            </a:lvl1pPr>
            <a:lvl2pPr marL="457200" algn="l" rtl="0" fontAlgn="base">
              <a:spcBef>
                <a:spcPct val="0"/>
              </a:spcBef>
              <a:spcAft>
                <a:spcPct val="0"/>
              </a:spcAft>
              <a:defRPr sz="2800" b="1" kern="1200">
                <a:solidFill>
                  <a:srgbClr val="C69200"/>
                </a:solidFill>
                <a:latin typeface="Tahoma" pitchFamily="34" charset="0"/>
                <a:ea typeface="+mn-ea"/>
                <a:cs typeface="+mn-cs"/>
              </a:defRPr>
            </a:lvl2pPr>
            <a:lvl3pPr marL="914400" algn="l" rtl="0" fontAlgn="base">
              <a:spcBef>
                <a:spcPct val="0"/>
              </a:spcBef>
              <a:spcAft>
                <a:spcPct val="0"/>
              </a:spcAft>
              <a:defRPr sz="2800" b="1" kern="1200">
                <a:solidFill>
                  <a:srgbClr val="C69200"/>
                </a:solidFill>
                <a:latin typeface="Tahoma" pitchFamily="34" charset="0"/>
                <a:ea typeface="+mn-ea"/>
                <a:cs typeface="+mn-cs"/>
              </a:defRPr>
            </a:lvl3pPr>
            <a:lvl4pPr marL="1371600" algn="l" rtl="0" fontAlgn="base">
              <a:spcBef>
                <a:spcPct val="0"/>
              </a:spcBef>
              <a:spcAft>
                <a:spcPct val="0"/>
              </a:spcAft>
              <a:defRPr sz="2800" b="1" kern="1200">
                <a:solidFill>
                  <a:srgbClr val="C69200"/>
                </a:solidFill>
                <a:latin typeface="Tahoma" pitchFamily="34" charset="0"/>
                <a:ea typeface="+mn-ea"/>
                <a:cs typeface="+mn-cs"/>
              </a:defRPr>
            </a:lvl4pPr>
            <a:lvl5pPr marL="1828800" algn="l" rtl="0" fontAlgn="base">
              <a:spcBef>
                <a:spcPct val="0"/>
              </a:spcBef>
              <a:spcAft>
                <a:spcPct val="0"/>
              </a:spcAft>
              <a:defRPr sz="2800" b="1" kern="1200">
                <a:solidFill>
                  <a:srgbClr val="C69200"/>
                </a:solidFill>
                <a:latin typeface="Tahoma" pitchFamily="34" charset="0"/>
                <a:ea typeface="+mn-ea"/>
                <a:cs typeface="+mn-cs"/>
              </a:defRPr>
            </a:lvl5pPr>
            <a:lvl6pPr marL="2286000" algn="l" defTabSz="914400" rtl="0" eaLnBrk="1" latinLnBrk="0" hangingPunct="1">
              <a:defRPr sz="2800" b="1" kern="1200">
                <a:solidFill>
                  <a:srgbClr val="C69200"/>
                </a:solidFill>
                <a:latin typeface="Tahoma" pitchFamily="34" charset="0"/>
                <a:ea typeface="+mn-ea"/>
                <a:cs typeface="+mn-cs"/>
              </a:defRPr>
            </a:lvl6pPr>
            <a:lvl7pPr marL="2743200" algn="l" defTabSz="914400" rtl="0" eaLnBrk="1" latinLnBrk="0" hangingPunct="1">
              <a:defRPr sz="2800" b="1" kern="1200">
                <a:solidFill>
                  <a:srgbClr val="C69200"/>
                </a:solidFill>
                <a:latin typeface="Tahoma" pitchFamily="34" charset="0"/>
                <a:ea typeface="+mn-ea"/>
                <a:cs typeface="+mn-cs"/>
              </a:defRPr>
            </a:lvl7pPr>
            <a:lvl8pPr marL="3200400" algn="l" defTabSz="914400" rtl="0" eaLnBrk="1" latinLnBrk="0" hangingPunct="1">
              <a:defRPr sz="2800" b="1" kern="1200">
                <a:solidFill>
                  <a:srgbClr val="C69200"/>
                </a:solidFill>
                <a:latin typeface="Tahoma" pitchFamily="34" charset="0"/>
                <a:ea typeface="+mn-ea"/>
                <a:cs typeface="+mn-cs"/>
              </a:defRPr>
            </a:lvl8pPr>
            <a:lvl9pPr marL="3657600" algn="l" defTabSz="914400" rtl="0" eaLnBrk="1" latinLnBrk="0" hangingPunct="1">
              <a:defRPr sz="2800" b="1" kern="1200">
                <a:solidFill>
                  <a:srgbClr val="C69200"/>
                </a:solidFill>
                <a:latin typeface="Tahoma" pitchFamily="34" charset="0"/>
                <a:ea typeface="+mn-ea"/>
                <a:cs typeface="+mn-cs"/>
              </a:defRPr>
            </a:lvl9pPr>
          </a:lstStyle>
          <a:p>
            <a:pPr>
              <a:defRPr/>
            </a:pPr>
            <a:fld id="{BA145738-DF08-43CA-B7B7-87C675E14DAB}" type="slidenum">
              <a:rPr lang="en-US" altLang="zh-CN" smtClean="0"/>
              <a:pPr>
                <a:defRPr/>
              </a:pPr>
              <a:t>7</a:t>
            </a:fld>
            <a:endParaRPr lang="en-US" altLang="zh-CN" dirty="0"/>
          </a:p>
        </p:txBody>
      </p:sp>
      <p:sp>
        <p:nvSpPr>
          <p:cNvPr id="4" name="Rectangle 3">
            <a:extLst>
              <a:ext uri="{FF2B5EF4-FFF2-40B4-BE49-F238E27FC236}">
                <a16:creationId xmlns:a16="http://schemas.microsoft.com/office/drawing/2014/main" id="{221B4421-31FB-E452-B2A0-9A39E87C8040}"/>
              </a:ext>
            </a:extLst>
          </p:cNvPr>
          <p:cNvSpPr/>
          <p:nvPr/>
        </p:nvSpPr>
        <p:spPr>
          <a:xfrm>
            <a:off x="5799128" y="3151368"/>
            <a:ext cx="726481" cy="338554"/>
          </a:xfrm>
          <a:prstGeom prst="rect">
            <a:avLst/>
          </a:prstGeom>
        </p:spPr>
        <p:txBody>
          <a:bodyPr wrap="none">
            <a:spAutoFit/>
          </a:bodyPr>
          <a:lstStyle/>
          <a:p>
            <a:r>
              <a:rPr lang="en-SG" sz="1600" dirty="0">
                <a:solidFill>
                  <a:schemeClr val="tx1"/>
                </a:solidFill>
              </a:rPr>
              <a:t>HTTP</a:t>
            </a:r>
            <a:endParaRPr lang="en-SG" sz="1600" dirty="0"/>
          </a:p>
        </p:txBody>
      </p:sp>
    </p:spTree>
    <p:extLst>
      <p:ext uri="{BB962C8B-B14F-4D97-AF65-F5344CB8AC3E}">
        <p14:creationId xmlns:p14="http://schemas.microsoft.com/office/powerpoint/2010/main" val="881475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405646" y="5718452"/>
            <a:ext cx="45719" cy="523220"/>
          </a:xfrm>
          <a:prstGeom prst="rect">
            <a:avLst/>
          </a:prstGeom>
          <a:noFill/>
        </p:spPr>
        <p:txBody>
          <a:bodyPr wrap="square" rtlCol="0">
            <a:spAutoFit/>
          </a:bodyPr>
          <a:lstStyle/>
          <a:p>
            <a:r>
              <a:rPr lang="en-SG"/>
              <a:t> </a:t>
            </a:r>
            <a:endParaRPr lang="en-GB"/>
          </a:p>
        </p:txBody>
      </p:sp>
      <p:sp>
        <p:nvSpPr>
          <p:cNvPr id="16" name="Rectangle 15">
            <a:extLst>
              <a:ext uri="{FF2B5EF4-FFF2-40B4-BE49-F238E27FC236}">
                <a16:creationId xmlns:a16="http://schemas.microsoft.com/office/drawing/2014/main" id="{F2F56E41-B57B-DC41-8D3D-10C37CAE0DF0}"/>
              </a:ext>
            </a:extLst>
          </p:cNvPr>
          <p:cNvSpPr/>
          <p:nvPr/>
        </p:nvSpPr>
        <p:spPr bwMode="auto">
          <a:xfrm>
            <a:off x="3103506" y="2790867"/>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600" dirty="0">
                <a:solidFill>
                  <a:schemeClr val="tx1"/>
                </a:solidFill>
              </a:rPr>
              <a:t>Place an Order</a:t>
            </a:r>
            <a:endParaRPr lang="en-SG" sz="1600" dirty="0">
              <a:solidFill>
                <a:schemeClr val="tx1"/>
              </a:solidFill>
            </a:endParaRPr>
          </a:p>
        </p:txBody>
      </p:sp>
      <p:sp>
        <p:nvSpPr>
          <p:cNvPr id="20" name="Rectangle 19">
            <a:extLst>
              <a:ext uri="{FF2B5EF4-FFF2-40B4-BE49-F238E27FC236}">
                <a16:creationId xmlns:a16="http://schemas.microsoft.com/office/drawing/2014/main" id="{471AD066-F2E8-E245-BDD6-836526F833C0}"/>
              </a:ext>
            </a:extLst>
          </p:cNvPr>
          <p:cNvSpPr/>
          <p:nvPr/>
        </p:nvSpPr>
        <p:spPr bwMode="auto">
          <a:xfrm>
            <a:off x="8587164" y="847130"/>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600" b="0" dirty="0">
                <a:solidFill>
                  <a:schemeClr val="tx1"/>
                </a:solidFill>
              </a:rPr>
              <a:t>Shipping Record</a:t>
            </a:r>
            <a:endParaRPr lang="en-SG" sz="1600" b="0" dirty="0">
              <a:solidFill>
                <a:schemeClr val="tx1"/>
              </a:solidFill>
            </a:endParaRPr>
          </a:p>
        </p:txBody>
      </p:sp>
      <p:cxnSp>
        <p:nvCxnSpPr>
          <p:cNvPr id="21" name="Straight Connector 20">
            <a:extLst>
              <a:ext uri="{FF2B5EF4-FFF2-40B4-BE49-F238E27FC236}">
                <a16:creationId xmlns:a16="http://schemas.microsoft.com/office/drawing/2014/main" id="{68CBA229-464E-7B49-8B12-C24321A58FAD}"/>
              </a:ext>
            </a:extLst>
          </p:cNvPr>
          <p:cNvCxnSpPr>
            <a:cxnSpLocks/>
          </p:cNvCxnSpPr>
          <p:nvPr/>
        </p:nvCxnSpPr>
        <p:spPr bwMode="auto">
          <a:xfrm flipH="1">
            <a:off x="4322708" y="1016060"/>
            <a:ext cx="4264457" cy="1794559"/>
          </a:xfrm>
          <a:prstGeom prst="line">
            <a:avLst/>
          </a:prstGeom>
          <a:noFill/>
          <a:ln w="9525" cap="flat" cmpd="sng" algn="ctr">
            <a:solidFill>
              <a:schemeClr val="tx1"/>
            </a:solidFill>
            <a:prstDash val="solid"/>
            <a:round/>
            <a:headEnd type="triangle" w="med" len="med"/>
            <a:tailEnd type="none" w="med" len="med"/>
          </a:ln>
          <a:effectLst/>
        </p:spPr>
      </p:cxnSp>
      <p:cxnSp>
        <p:nvCxnSpPr>
          <p:cNvPr id="24" name="Straight Connector 23">
            <a:extLst>
              <a:ext uri="{FF2B5EF4-FFF2-40B4-BE49-F238E27FC236}">
                <a16:creationId xmlns:a16="http://schemas.microsoft.com/office/drawing/2014/main" id="{662FA57A-B137-3446-9A49-C180729632E5}"/>
              </a:ext>
            </a:extLst>
          </p:cNvPr>
          <p:cNvCxnSpPr>
            <a:cxnSpLocks/>
          </p:cNvCxnSpPr>
          <p:nvPr/>
        </p:nvCxnSpPr>
        <p:spPr bwMode="auto">
          <a:xfrm flipV="1">
            <a:off x="3886200" y="3454646"/>
            <a:ext cx="0" cy="1462467"/>
          </a:xfrm>
          <a:prstGeom prst="line">
            <a:avLst/>
          </a:prstGeom>
          <a:noFill/>
          <a:ln w="9525" cap="flat" cmpd="sng" algn="ctr">
            <a:solidFill>
              <a:schemeClr val="tx1"/>
            </a:solidFill>
            <a:prstDash val="solid"/>
            <a:round/>
            <a:headEnd type="triangle" w="med" len="med"/>
            <a:tailEnd type="none" w="med" len="med"/>
          </a:ln>
          <a:effectLst/>
        </p:spPr>
      </p:cxnSp>
      <p:sp>
        <p:nvSpPr>
          <p:cNvPr id="25" name="Flowchart: Alternate Process 20">
            <a:extLst>
              <a:ext uri="{FF2B5EF4-FFF2-40B4-BE49-F238E27FC236}">
                <a16:creationId xmlns:a16="http://schemas.microsoft.com/office/drawing/2014/main" id="{AF833BC8-906E-0E4F-A602-9A3CEB9D6FA9}"/>
              </a:ext>
            </a:extLst>
          </p:cNvPr>
          <p:cNvSpPr/>
          <p:nvPr/>
        </p:nvSpPr>
        <p:spPr bwMode="auto">
          <a:xfrm>
            <a:off x="2329445" y="4901528"/>
            <a:ext cx="2876550" cy="1055103"/>
          </a:xfrm>
          <a:prstGeom prst="flowChartAlternateProcess">
            <a:avLst/>
          </a:prstGeom>
          <a:noFill/>
          <a:ln w="25400" cap="flat" cmpd="sng" algn="ctr">
            <a:solidFill>
              <a:srgbClr val="00B05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eaLnBrk="1" hangingPunct="1"/>
            <a:r>
              <a:rPr lang="en-US" sz="1600" b="0" u="sng">
                <a:solidFill>
                  <a:schemeClr val="tx1"/>
                </a:solidFill>
              </a:rPr>
              <a:t>Amazing Bookstore UI</a:t>
            </a:r>
          </a:p>
          <a:p>
            <a:pPr marL="285750" indent="-198438">
              <a:buFont typeface="Wingdings" panose="05000000000000000000" pitchFamily="2" charset="2"/>
              <a:buChar char="Ø"/>
            </a:pPr>
            <a:r>
              <a:rPr lang="en-US" sz="1200" b="0">
                <a:solidFill>
                  <a:schemeClr val="tx1"/>
                </a:solidFill>
              </a:rPr>
              <a:t>Place an order</a:t>
            </a:r>
          </a:p>
        </p:txBody>
      </p:sp>
      <p:cxnSp>
        <p:nvCxnSpPr>
          <p:cNvPr id="30" name="Straight Connector 29">
            <a:extLst>
              <a:ext uri="{FF2B5EF4-FFF2-40B4-BE49-F238E27FC236}">
                <a16:creationId xmlns:a16="http://schemas.microsoft.com/office/drawing/2014/main" id="{D8B1EE8F-B816-2745-893D-4C72577CF883}"/>
              </a:ext>
            </a:extLst>
          </p:cNvPr>
          <p:cNvCxnSpPr>
            <a:cxnSpLocks/>
          </p:cNvCxnSpPr>
          <p:nvPr/>
        </p:nvCxnSpPr>
        <p:spPr bwMode="auto">
          <a:xfrm flipH="1">
            <a:off x="3584056" y="3415015"/>
            <a:ext cx="8699" cy="1486513"/>
          </a:xfrm>
          <a:prstGeom prst="line">
            <a:avLst/>
          </a:prstGeom>
          <a:noFill/>
          <a:ln w="9525" cap="flat" cmpd="sng" algn="ctr">
            <a:solidFill>
              <a:schemeClr val="tx1"/>
            </a:solidFill>
            <a:prstDash val="solid"/>
            <a:round/>
            <a:headEnd type="triangle" w="med" len="med"/>
            <a:tailEnd type="none" w="med" len="med"/>
          </a:ln>
          <a:effectLst/>
        </p:spPr>
      </p:cxnSp>
      <p:cxnSp>
        <p:nvCxnSpPr>
          <p:cNvPr id="41" name="Straight Connector 40">
            <a:extLst>
              <a:ext uri="{FF2B5EF4-FFF2-40B4-BE49-F238E27FC236}">
                <a16:creationId xmlns:a16="http://schemas.microsoft.com/office/drawing/2014/main" id="{F0082909-F45A-2442-987F-8EB66231D33B}"/>
              </a:ext>
            </a:extLst>
          </p:cNvPr>
          <p:cNvCxnSpPr>
            <a:cxnSpLocks/>
          </p:cNvCxnSpPr>
          <p:nvPr/>
        </p:nvCxnSpPr>
        <p:spPr bwMode="auto">
          <a:xfrm flipV="1">
            <a:off x="4322707" y="1274222"/>
            <a:ext cx="4235653" cy="1635068"/>
          </a:xfrm>
          <a:prstGeom prst="line">
            <a:avLst/>
          </a:prstGeom>
          <a:noFill/>
          <a:ln w="9525" cap="flat" cmpd="sng" algn="ctr">
            <a:solidFill>
              <a:schemeClr val="tx1"/>
            </a:solidFill>
            <a:prstDash val="solid"/>
            <a:round/>
            <a:headEnd type="triangle" w="med" len="med"/>
            <a:tailEnd type="none" w="med" len="med"/>
          </a:ln>
          <a:effectLst/>
        </p:spPr>
      </p:cxnSp>
      <p:cxnSp>
        <p:nvCxnSpPr>
          <p:cNvPr id="43" name="Straight Connector 42">
            <a:extLst>
              <a:ext uri="{FF2B5EF4-FFF2-40B4-BE49-F238E27FC236}">
                <a16:creationId xmlns:a16="http://schemas.microsoft.com/office/drawing/2014/main" id="{BD716EFE-E63F-7943-AF4A-9383D51FC123}"/>
              </a:ext>
            </a:extLst>
          </p:cNvPr>
          <p:cNvCxnSpPr>
            <a:cxnSpLocks/>
          </p:cNvCxnSpPr>
          <p:nvPr/>
        </p:nvCxnSpPr>
        <p:spPr bwMode="auto">
          <a:xfrm flipH="1">
            <a:off x="4322706" y="3005950"/>
            <a:ext cx="4264458" cy="5794"/>
          </a:xfrm>
          <a:prstGeom prst="line">
            <a:avLst/>
          </a:prstGeom>
          <a:noFill/>
          <a:ln w="9525" cap="flat" cmpd="sng" algn="ctr">
            <a:solidFill>
              <a:schemeClr val="tx1"/>
            </a:solidFill>
            <a:prstDash val="solid"/>
            <a:round/>
            <a:headEnd type="triangle" w="med" len="med"/>
            <a:tailEnd type="none" w="med" len="med"/>
          </a:ln>
          <a:effectLst/>
        </p:spPr>
      </p:cxnSp>
      <p:sp>
        <p:nvSpPr>
          <p:cNvPr id="23" name="Title 1">
            <a:extLst>
              <a:ext uri="{FF2B5EF4-FFF2-40B4-BE49-F238E27FC236}">
                <a16:creationId xmlns:a16="http://schemas.microsoft.com/office/drawing/2014/main" id="{BF07E05D-A30E-774B-AB2A-5B03EF27FD81}"/>
              </a:ext>
            </a:extLst>
          </p:cNvPr>
          <p:cNvSpPr>
            <a:spLocks noGrp="1"/>
          </p:cNvSpPr>
          <p:nvPr>
            <p:ph type="title"/>
          </p:nvPr>
        </p:nvSpPr>
        <p:spPr>
          <a:xfrm>
            <a:off x="1777776" y="25056"/>
            <a:ext cx="8661624" cy="707886"/>
          </a:xfrm>
        </p:spPr>
        <p:txBody>
          <a:bodyPr/>
          <a:lstStyle/>
          <a:p>
            <a:r>
              <a:rPr lang="en-US" sz="2000" dirty="0"/>
              <a:t>Example: Microservice Interaction Diagram</a:t>
            </a:r>
            <a:br>
              <a:rPr lang="en-SG" sz="2000" dirty="0"/>
            </a:br>
            <a:r>
              <a:rPr lang="en-SG" sz="2000" dirty="0"/>
              <a:t>          – Place an order: </a:t>
            </a:r>
            <a:r>
              <a:rPr lang="en-US" sz="1800" dirty="0"/>
              <a:t>Implementation with HTTP and AMQP</a:t>
            </a:r>
          </a:p>
        </p:txBody>
      </p:sp>
      <p:sp>
        <p:nvSpPr>
          <p:cNvPr id="27" name="Rectangle 26">
            <a:extLst>
              <a:ext uri="{FF2B5EF4-FFF2-40B4-BE49-F238E27FC236}">
                <a16:creationId xmlns:a16="http://schemas.microsoft.com/office/drawing/2014/main" id="{D89ABF8C-503D-A84F-9C36-05618E022CF5}"/>
              </a:ext>
            </a:extLst>
          </p:cNvPr>
          <p:cNvSpPr/>
          <p:nvPr/>
        </p:nvSpPr>
        <p:spPr bwMode="auto">
          <a:xfrm>
            <a:off x="8587164" y="2815258"/>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600" b="0" dirty="0">
                <a:solidFill>
                  <a:schemeClr val="tx1"/>
                </a:solidFill>
              </a:rPr>
              <a:t>Activity Log</a:t>
            </a:r>
            <a:endParaRPr lang="en-SG" sz="1600" b="0" dirty="0">
              <a:solidFill>
                <a:schemeClr val="tx1"/>
              </a:solidFill>
            </a:endParaRPr>
          </a:p>
        </p:txBody>
      </p:sp>
      <p:sp>
        <p:nvSpPr>
          <p:cNvPr id="28" name="Rectangle 27">
            <a:extLst>
              <a:ext uri="{FF2B5EF4-FFF2-40B4-BE49-F238E27FC236}">
                <a16:creationId xmlns:a16="http://schemas.microsoft.com/office/drawing/2014/main" id="{A7C6E035-EFF3-024B-BEC6-F3AFCA7C144B}"/>
              </a:ext>
            </a:extLst>
          </p:cNvPr>
          <p:cNvSpPr/>
          <p:nvPr/>
        </p:nvSpPr>
        <p:spPr bwMode="auto">
          <a:xfrm>
            <a:off x="8587164" y="4745782"/>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600" b="0">
                <a:solidFill>
                  <a:schemeClr val="tx1"/>
                </a:solidFill>
              </a:rPr>
              <a:t>Error</a:t>
            </a:r>
            <a:endParaRPr lang="en-SG" sz="1600" b="0">
              <a:solidFill>
                <a:schemeClr val="tx1"/>
              </a:solidFill>
            </a:endParaRPr>
          </a:p>
        </p:txBody>
      </p:sp>
      <p:cxnSp>
        <p:nvCxnSpPr>
          <p:cNvPr id="35" name="Straight Connector 34">
            <a:extLst>
              <a:ext uri="{FF2B5EF4-FFF2-40B4-BE49-F238E27FC236}">
                <a16:creationId xmlns:a16="http://schemas.microsoft.com/office/drawing/2014/main" id="{F2D0F26A-3B79-314F-B881-0ECC2DB6CD71}"/>
              </a:ext>
            </a:extLst>
          </p:cNvPr>
          <p:cNvCxnSpPr>
            <a:cxnSpLocks/>
          </p:cNvCxnSpPr>
          <p:nvPr/>
        </p:nvCxnSpPr>
        <p:spPr bwMode="auto">
          <a:xfrm flipH="1" flipV="1">
            <a:off x="4322706" y="3239702"/>
            <a:ext cx="4264458" cy="1677411"/>
          </a:xfrm>
          <a:prstGeom prst="line">
            <a:avLst/>
          </a:prstGeom>
          <a:noFill/>
          <a:ln w="9525" cap="flat" cmpd="sng" algn="ctr">
            <a:solidFill>
              <a:schemeClr val="tx1"/>
            </a:solidFill>
            <a:prstDash val="solid"/>
            <a:round/>
            <a:headEnd type="triangle" w="med" len="med"/>
            <a:tailEnd type="none" w="med" len="med"/>
          </a:ln>
          <a:effectLst/>
        </p:spPr>
      </p:cxnSp>
      <p:sp>
        <p:nvSpPr>
          <p:cNvPr id="29" name="Rectangle 28">
            <a:extLst>
              <a:ext uri="{FF2B5EF4-FFF2-40B4-BE49-F238E27FC236}">
                <a16:creationId xmlns:a16="http://schemas.microsoft.com/office/drawing/2014/main" id="{F2F56E41-B57B-DC41-8D3D-10C37CAE0DF0}"/>
              </a:ext>
            </a:extLst>
          </p:cNvPr>
          <p:cNvSpPr/>
          <p:nvPr/>
        </p:nvSpPr>
        <p:spPr bwMode="auto">
          <a:xfrm>
            <a:off x="5205995" y="989523"/>
            <a:ext cx="1219200" cy="6096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1600" b="0">
                <a:solidFill>
                  <a:schemeClr val="tx1"/>
                </a:solidFill>
              </a:rPr>
              <a:t>Order</a:t>
            </a:r>
            <a:endParaRPr lang="en-SG" sz="1600" b="0">
              <a:solidFill>
                <a:schemeClr val="tx1"/>
              </a:solidFill>
            </a:endParaRPr>
          </a:p>
        </p:txBody>
      </p:sp>
      <p:cxnSp>
        <p:nvCxnSpPr>
          <p:cNvPr id="31" name="Straight Arrow Connector 30"/>
          <p:cNvCxnSpPr>
            <a:stCxn id="29" idx="2"/>
          </p:cNvCxnSpPr>
          <p:nvPr/>
        </p:nvCxnSpPr>
        <p:spPr bwMode="auto">
          <a:xfrm flipH="1">
            <a:off x="3886201" y="1599123"/>
            <a:ext cx="1929395" cy="1202308"/>
          </a:xfrm>
          <a:prstGeom prst="straightConnector1">
            <a:avLst/>
          </a:prstGeom>
          <a:noFill/>
          <a:ln w="9525" cap="flat" cmpd="sng" algn="ctr">
            <a:solidFill>
              <a:schemeClr val="tx1"/>
            </a:solidFill>
            <a:prstDash val="solid"/>
            <a:round/>
            <a:headEnd type="triangle"/>
            <a:tailEnd type="triangle"/>
          </a:ln>
          <a:effectLst/>
        </p:spPr>
      </p:cxnSp>
      <p:sp>
        <p:nvSpPr>
          <p:cNvPr id="26" name="TextBox 25">
            <a:extLst>
              <a:ext uri="{FF2B5EF4-FFF2-40B4-BE49-F238E27FC236}">
                <a16:creationId xmlns:a16="http://schemas.microsoft.com/office/drawing/2014/main" id="{D0C1AE5D-9BDF-4C38-8559-2F635A5C55E9}"/>
              </a:ext>
            </a:extLst>
          </p:cNvPr>
          <p:cNvSpPr txBox="1"/>
          <p:nvPr/>
        </p:nvSpPr>
        <p:spPr>
          <a:xfrm>
            <a:off x="1990969" y="3657600"/>
            <a:ext cx="1636675" cy="738664"/>
          </a:xfrm>
          <a:prstGeom prst="rect">
            <a:avLst/>
          </a:prstGeom>
          <a:noFill/>
        </p:spPr>
        <p:txBody>
          <a:bodyPr wrap="square" rtlCol="0">
            <a:spAutoFit/>
          </a:bodyPr>
          <a:lstStyle>
            <a:defPPr>
              <a:defRPr lang="en-US"/>
            </a:defPPr>
            <a:lvl1pPr algn="ctr">
              <a:defRPr sz="1400" b="0">
                <a:solidFill>
                  <a:srgbClr val="0070C0"/>
                </a:solidFill>
              </a:defRPr>
            </a:lvl1pPr>
          </a:lstStyle>
          <a:p>
            <a:r>
              <a:rPr lang="en-SG" dirty="0"/>
              <a:t>1. Send the order information</a:t>
            </a:r>
          </a:p>
          <a:p>
            <a:r>
              <a:rPr lang="en-SG" dirty="0"/>
              <a:t>{cart items}</a:t>
            </a:r>
            <a:endParaRPr lang="en-GB" dirty="0"/>
          </a:p>
        </p:txBody>
      </p:sp>
      <p:sp>
        <p:nvSpPr>
          <p:cNvPr id="36" name="TextBox 35">
            <a:extLst>
              <a:ext uri="{FF2B5EF4-FFF2-40B4-BE49-F238E27FC236}">
                <a16:creationId xmlns:a16="http://schemas.microsoft.com/office/drawing/2014/main" id="{15B7CABC-06FE-4D4A-9C3F-ACEA4DB13170}"/>
              </a:ext>
            </a:extLst>
          </p:cNvPr>
          <p:cNvSpPr txBox="1"/>
          <p:nvPr/>
        </p:nvSpPr>
        <p:spPr>
          <a:xfrm>
            <a:off x="3845896" y="3703975"/>
            <a:ext cx="1283762" cy="1169551"/>
          </a:xfrm>
          <a:prstGeom prst="rect">
            <a:avLst/>
          </a:prstGeom>
          <a:noFill/>
        </p:spPr>
        <p:txBody>
          <a:bodyPr wrap="square" rtlCol="0">
            <a:spAutoFit/>
          </a:bodyPr>
          <a:lstStyle>
            <a:defPPr>
              <a:defRPr lang="en-US"/>
            </a:defPPr>
            <a:lvl1pPr algn="ctr">
              <a:defRPr sz="1400" b="0">
                <a:solidFill>
                  <a:srgbClr val="0070C0"/>
                </a:solidFill>
              </a:defRPr>
            </a:lvl1pPr>
          </a:lstStyle>
          <a:p>
            <a:r>
              <a:rPr lang="en-SG" dirty="0"/>
              <a:t>7. Return the created order and shipping record and/or error</a:t>
            </a:r>
            <a:endParaRPr lang="en-GB" dirty="0"/>
          </a:p>
        </p:txBody>
      </p:sp>
      <p:sp>
        <p:nvSpPr>
          <p:cNvPr id="37" name="TextBox 36">
            <a:extLst>
              <a:ext uri="{FF2B5EF4-FFF2-40B4-BE49-F238E27FC236}">
                <a16:creationId xmlns:a16="http://schemas.microsoft.com/office/drawing/2014/main" id="{AF83AAF7-42AD-4375-8A6B-33FC7813407E}"/>
              </a:ext>
            </a:extLst>
          </p:cNvPr>
          <p:cNvSpPr txBox="1"/>
          <p:nvPr/>
        </p:nvSpPr>
        <p:spPr>
          <a:xfrm>
            <a:off x="6431123" y="790027"/>
            <a:ext cx="1773505" cy="738664"/>
          </a:xfrm>
          <a:prstGeom prst="rect">
            <a:avLst/>
          </a:prstGeom>
          <a:noFill/>
        </p:spPr>
        <p:txBody>
          <a:bodyPr wrap="square" rtlCol="0">
            <a:spAutoFit/>
          </a:bodyPr>
          <a:lstStyle>
            <a:defPPr>
              <a:defRPr lang="en-US"/>
            </a:defPPr>
            <a:lvl1pPr algn="ctr">
              <a:defRPr sz="1400" b="0">
                <a:solidFill>
                  <a:srgbClr val="0070C0"/>
                </a:solidFill>
              </a:defRPr>
            </a:lvl1pPr>
          </a:lstStyle>
          <a:p>
            <a:r>
              <a:rPr lang="en-SG"/>
              <a:t>5. Send the newly created order</a:t>
            </a:r>
          </a:p>
          <a:p>
            <a:r>
              <a:rPr lang="en-SG"/>
              <a:t>{ order }</a:t>
            </a:r>
          </a:p>
        </p:txBody>
      </p:sp>
      <p:sp>
        <p:nvSpPr>
          <p:cNvPr id="38" name="TextBox 37">
            <a:extLst>
              <a:ext uri="{FF2B5EF4-FFF2-40B4-BE49-F238E27FC236}">
                <a16:creationId xmlns:a16="http://schemas.microsoft.com/office/drawing/2014/main" id="{F42EA53E-22A1-4C97-8A23-45991BA34DF7}"/>
              </a:ext>
            </a:extLst>
          </p:cNvPr>
          <p:cNvSpPr txBox="1"/>
          <p:nvPr/>
        </p:nvSpPr>
        <p:spPr>
          <a:xfrm>
            <a:off x="5954076" y="4465398"/>
            <a:ext cx="1818325" cy="738664"/>
          </a:xfrm>
          <a:prstGeom prst="rect">
            <a:avLst/>
          </a:prstGeom>
          <a:noFill/>
        </p:spPr>
        <p:txBody>
          <a:bodyPr wrap="square" rtlCol="0">
            <a:spAutoFit/>
          </a:bodyPr>
          <a:lstStyle/>
          <a:p>
            <a:pPr algn="ctr"/>
            <a:r>
              <a:rPr lang="en-SG" sz="1400" b="0" dirty="0">
                <a:solidFill>
                  <a:srgbClr val="0070C0"/>
                </a:solidFill>
              </a:rPr>
              <a:t>3. or 6. If error from any service, activate the error handler</a:t>
            </a:r>
          </a:p>
        </p:txBody>
      </p:sp>
      <p:sp>
        <p:nvSpPr>
          <p:cNvPr id="39" name="TextBox 38">
            <a:extLst>
              <a:ext uri="{FF2B5EF4-FFF2-40B4-BE49-F238E27FC236}">
                <a16:creationId xmlns:a16="http://schemas.microsoft.com/office/drawing/2014/main" id="{6A5E1E25-1390-428A-BA72-2ED448912F9C}"/>
              </a:ext>
            </a:extLst>
          </p:cNvPr>
          <p:cNvSpPr txBox="1"/>
          <p:nvPr/>
        </p:nvSpPr>
        <p:spPr>
          <a:xfrm>
            <a:off x="6231287" y="2984210"/>
            <a:ext cx="1818325" cy="523220"/>
          </a:xfrm>
          <a:prstGeom prst="rect">
            <a:avLst/>
          </a:prstGeom>
          <a:noFill/>
        </p:spPr>
        <p:txBody>
          <a:bodyPr wrap="square" rtlCol="0">
            <a:spAutoFit/>
          </a:bodyPr>
          <a:lstStyle>
            <a:defPPr>
              <a:defRPr lang="en-US"/>
            </a:defPPr>
            <a:lvl1pPr algn="ctr">
              <a:defRPr sz="1400" b="0">
                <a:solidFill>
                  <a:srgbClr val="0070C0"/>
                </a:solidFill>
              </a:defRPr>
            </a:lvl1pPr>
          </a:lstStyle>
          <a:p>
            <a:r>
              <a:rPr lang="en-SG" dirty="0"/>
              <a:t>4. Send the order activity for recording</a:t>
            </a:r>
            <a:endParaRPr lang="en-GB" dirty="0"/>
          </a:p>
        </p:txBody>
      </p:sp>
      <p:sp>
        <p:nvSpPr>
          <p:cNvPr id="44" name="TextBox 43">
            <a:extLst>
              <a:ext uri="{FF2B5EF4-FFF2-40B4-BE49-F238E27FC236}">
                <a16:creationId xmlns:a16="http://schemas.microsoft.com/office/drawing/2014/main" id="{FEE2FEDE-978E-4BBF-9E4D-FAA60EFA0AB9}"/>
              </a:ext>
            </a:extLst>
          </p:cNvPr>
          <p:cNvSpPr txBox="1"/>
          <p:nvPr/>
        </p:nvSpPr>
        <p:spPr>
          <a:xfrm>
            <a:off x="7632699" y="1637666"/>
            <a:ext cx="2292764" cy="523220"/>
          </a:xfrm>
          <a:prstGeom prst="rect">
            <a:avLst/>
          </a:prstGeom>
          <a:noFill/>
        </p:spPr>
        <p:txBody>
          <a:bodyPr wrap="square" rtlCol="0">
            <a:spAutoFit/>
          </a:bodyPr>
          <a:lstStyle>
            <a:defPPr>
              <a:defRPr lang="en-US"/>
            </a:defPPr>
            <a:lvl1pPr algn="ctr">
              <a:defRPr sz="1400" b="0">
                <a:solidFill>
                  <a:srgbClr val="0070C0"/>
                </a:solidFill>
              </a:defRPr>
            </a:lvl1pPr>
          </a:lstStyle>
          <a:p>
            <a:r>
              <a:rPr lang="en-SG"/>
              <a:t>6. Return the created shipping record or error</a:t>
            </a:r>
          </a:p>
        </p:txBody>
      </p:sp>
      <p:sp>
        <p:nvSpPr>
          <p:cNvPr id="46" name="TextBox 45">
            <a:extLst>
              <a:ext uri="{FF2B5EF4-FFF2-40B4-BE49-F238E27FC236}">
                <a16:creationId xmlns:a16="http://schemas.microsoft.com/office/drawing/2014/main" id="{51976E7A-9EF4-47C4-BA18-8D292AE88846}"/>
              </a:ext>
            </a:extLst>
          </p:cNvPr>
          <p:cNvSpPr txBox="1"/>
          <p:nvPr/>
        </p:nvSpPr>
        <p:spPr>
          <a:xfrm>
            <a:off x="3856846" y="1187721"/>
            <a:ext cx="1773505" cy="1384995"/>
          </a:xfrm>
          <a:prstGeom prst="rect">
            <a:avLst/>
          </a:prstGeom>
          <a:noFill/>
        </p:spPr>
        <p:txBody>
          <a:bodyPr wrap="square" rtlCol="0">
            <a:spAutoFit/>
          </a:bodyPr>
          <a:lstStyle>
            <a:defPPr>
              <a:defRPr lang="en-US"/>
            </a:defPPr>
            <a:lvl1pPr algn="ctr">
              <a:defRPr sz="1400" b="0">
                <a:solidFill>
                  <a:srgbClr val="0070C0"/>
                </a:solidFill>
              </a:defRPr>
            </a:lvl1pPr>
          </a:lstStyle>
          <a:p>
            <a:r>
              <a:rPr lang="en-SG" dirty="0"/>
              <a:t>2. Send the order information</a:t>
            </a:r>
          </a:p>
          <a:p>
            <a:r>
              <a:rPr lang="en-SG" dirty="0"/>
              <a:t>{cart items}</a:t>
            </a:r>
          </a:p>
          <a:p>
            <a:r>
              <a:rPr lang="en-SG" dirty="0"/>
              <a:t>3. Return the newly created order</a:t>
            </a:r>
          </a:p>
          <a:p>
            <a:r>
              <a:rPr lang="en-SG" dirty="0"/>
              <a:t>{ order }</a:t>
            </a:r>
          </a:p>
        </p:txBody>
      </p:sp>
      <p:pic>
        <p:nvPicPr>
          <p:cNvPr id="42" name="Picture 2" descr="https://www.rabbitmq.com/img/tutorials/producer.png">
            <a:extLst>
              <a:ext uri="{FF2B5EF4-FFF2-40B4-BE49-F238E27FC236}">
                <a16:creationId xmlns:a16="http://schemas.microsoft.com/office/drawing/2014/main" id="{0A3808C3-CA97-48EE-8DA2-631DD63701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3344" y="3151811"/>
            <a:ext cx="6762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https://www.rabbitmq.com/img/tutorials/consumer.png">
            <a:extLst>
              <a:ext uri="{FF2B5EF4-FFF2-40B4-BE49-F238E27FC236}">
                <a16:creationId xmlns:a16="http://schemas.microsoft.com/office/drawing/2014/main" id="{661425C5-708E-41AD-BDB8-BA3A798423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8961" y="2651791"/>
            <a:ext cx="6762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 descr="https://www.rabbitmq.com/img/tutorials/producer.png">
            <a:extLst>
              <a:ext uri="{FF2B5EF4-FFF2-40B4-BE49-F238E27FC236}">
                <a16:creationId xmlns:a16="http://schemas.microsoft.com/office/drawing/2014/main" id="{EF3B12EE-3CAF-4B33-80E3-D8BA002546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9273" y="5431475"/>
            <a:ext cx="6762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descr="https://www.rabbitmq.com/img/tutorials/consumer.png">
            <a:extLst>
              <a:ext uri="{FF2B5EF4-FFF2-40B4-BE49-F238E27FC236}">
                <a16:creationId xmlns:a16="http://schemas.microsoft.com/office/drawing/2014/main" id="{E3BDFF20-BC3F-426E-9AC0-5F62534867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1463" y="823484"/>
            <a:ext cx="6762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descr="https://www.rabbitmq.com/img/tutorials/consumer.png">
            <a:extLst>
              <a:ext uri="{FF2B5EF4-FFF2-40B4-BE49-F238E27FC236}">
                <a16:creationId xmlns:a16="http://schemas.microsoft.com/office/drawing/2014/main" id="{60A3EAD2-44CD-4543-9B2A-F46DD33D33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35170" y="963704"/>
            <a:ext cx="6762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descr="https://www.rabbitmq.com/img/tutorials/consumer.png">
            <a:extLst>
              <a:ext uri="{FF2B5EF4-FFF2-40B4-BE49-F238E27FC236}">
                <a16:creationId xmlns:a16="http://schemas.microsoft.com/office/drawing/2014/main" id="{F85B4E01-94F6-4920-849A-CE424E5533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36639" y="2908923"/>
            <a:ext cx="6762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50" descr="https://www.rabbitmq.com/img/tutorials/consumer.png">
            <a:extLst>
              <a:ext uri="{FF2B5EF4-FFF2-40B4-BE49-F238E27FC236}">
                <a16:creationId xmlns:a16="http://schemas.microsoft.com/office/drawing/2014/main" id="{4DD90375-C0CA-4C66-B8A6-6EB4262D95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35170" y="4807695"/>
            <a:ext cx="676275" cy="48577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153DD817-AD0B-46E5-A612-06F7B65AE6FE}"/>
              </a:ext>
            </a:extLst>
          </p:cNvPr>
          <p:cNvSpPr/>
          <p:nvPr/>
        </p:nvSpPr>
        <p:spPr>
          <a:xfrm>
            <a:off x="3360563" y="4185878"/>
            <a:ext cx="726481" cy="338554"/>
          </a:xfrm>
          <a:prstGeom prst="rect">
            <a:avLst/>
          </a:prstGeom>
        </p:spPr>
        <p:txBody>
          <a:bodyPr wrap="none">
            <a:spAutoFit/>
          </a:bodyPr>
          <a:lstStyle/>
          <a:p>
            <a:r>
              <a:rPr lang="en-SG" sz="1600" dirty="0">
                <a:solidFill>
                  <a:schemeClr val="tx1"/>
                </a:solidFill>
              </a:rPr>
              <a:t>HTTP</a:t>
            </a:r>
            <a:endParaRPr lang="en-SG" sz="1600" dirty="0"/>
          </a:p>
        </p:txBody>
      </p:sp>
      <p:sp>
        <p:nvSpPr>
          <p:cNvPr id="52" name="Rectangle 51">
            <a:extLst>
              <a:ext uri="{FF2B5EF4-FFF2-40B4-BE49-F238E27FC236}">
                <a16:creationId xmlns:a16="http://schemas.microsoft.com/office/drawing/2014/main" id="{53A1ABF3-CC89-4978-99BB-2589CD86A403}"/>
              </a:ext>
            </a:extLst>
          </p:cNvPr>
          <p:cNvSpPr/>
          <p:nvPr/>
        </p:nvSpPr>
        <p:spPr>
          <a:xfrm>
            <a:off x="3759559" y="2255901"/>
            <a:ext cx="726481" cy="338554"/>
          </a:xfrm>
          <a:prstGeom prst="rect">
            <a:avLst/>
          </a:prstGeom>
        </p:spPr>
        <p:txBody>
          <a:bodyPr wrap="none">
            <a:spAutoFit/>
          </a:bodyPr>
          <a:lstStyle/>
          <a:p>
            <a:r>
              <a:rPr lang="en-SG" sz="1600" dirty="0">
                <a:solidFill>
                  <a:schemeClr val="tx1"/>
                </a:solidFill>
              </a:rPr>
              <a:t>HTTP</a:t>
            </a:r>
            <a:endParaRPr lang="en-SG" sz="1600" dirty="0"/>
          </a:p>
        </p:txBody>
      </p:sp>
      <p:sp>
        <p:nvSpPr>
          <p:cNvPr id="53" name="Rectangle 52">
            <a:extLst>
              <a:ext uri="{FF2B5EF4-FFF2-40B4-BE49-F238E27FC236}">
                <a16:creationId xmlns:a16="http://schemas.microsoft.com/office/drawing/2014/main" id="{7F8E62A1-19FE-4379-891D-71B19CC81A47}"/>
              </a:ext>
            </a:extLst>
          </p:cNvPr>
          <p:cNvSpPr/>
          <p:nvPr/>
        </p:nvSpPr>
        <p:spPr>
          <a:xfrm>
            <a:off x="6308315" y="1751689"/>
            <a:ext cx="726481" cy="338554"/>
          </a:xfrm>
          <a:prstGeom prst="rect">
            <a:avLst/>
          </a:prstGeom>
        </p:spPr>
        <p:txBody>
          <a:bodyPr wrap="none">
            <a:spAutoFit/>
          </a:bodyPr>
          <a:lstStyle/>
          <a:p>
            <a:r>
              <a:rPr lang="en-SG" sz="1600" dirty="0">
                <a:solidFill>
                  <a:schemeClr val="tx1"/>
                </a:solidFill>
              </a:rPr>
              <a:t>HTTP</a:t>
            </a:r>
            <a:endParaRPr lang="en-SG" sz="1600" dirty="0"/>
          </a:p>
        </p:txBody>
      </p:sp>
      <p:sp>
        <p:nvSpPr>
          <p:cNvPr id="54" name="Rectangle 53">
            <a:extLst>
              <a:ext uri="{FF2B5EF4-FFF2-40B4-BE49-F238E27FC236}">
                <a16:creationId xmlns:a16="http://schemas.microsoft.com/office/drawing/2014/main" id="{551E3962-8012-4400-B032-70BFDB728A69}"/>
              </a:ext>
            </a:extLst>
          </p:cNvPr>
          <p:cNvSpPr/>
          <p:nvPr/>
        </p:nvSpPr>
        <p:spPr>
          <a:xfrm>
            <a:off x="6391192" y="2640993"/>
            <a:ext cx="801823" cy="338554"/>
          </a:xfrm>
          <a:prstGeom prst="rect">
            <a:avLst/>
          </a:prstGeom>
        </p:spPr>
        <p:txBody>
          <a:bodyPr wrap="none">
            <a:spAutoFit/>
          </a:bodyPr>
          <a:lstStyle/>
          <a:p>
            <a:r>
              <a:rPr lang="en-SG" sz="1600" dirty="0">
                <a:solidFill>
                  <a:schemeClr val="tx1"/>
                </a:solidFill>
              </a:rPr>
              <a:t>AMQP</a:t>
            </a:r>
            <a:endParaRPr lang="en-SG" sz="1600" dirty="0"/>
          </a:p>
        </p:txBody>
      </p:sp>
      <p:sp>
        <p:nvSpPr>
          <p:cNvPr id="55" name="Rectangle 54">
            <a:extLst>
              <a:ext uri="{FF2B5EF4-FFF2-40B4-BE49-F238E27FC236}">
                <a16:creationId xmlns:a16="http://schemas.microsoft.com/office/drawing/2014/main" id="{483810F0-A3F4-479A-8CDB-4362CCDEDF9A}"/>
              </a:ext>
            </a:extLst>
          </p:cNvPr>
          <p:cNvSpPr/>
          <p:nvPr/>
        </p:nvSpPr>
        <p:spPr>
          <a:xfrm>
            <a:off x="6054024" y="4125453"/>
            <a:ext cx="801823" cy="338554"/>
          </a:xfrm>
          <a:prstGeom prst="rect">
            <a:avLst/>
          </a:prstGeom>
        </p:spPr>
        <p:txBody>
          <a:bodyPr wrap="none">
            <a:spAutoFit/>
          </a:bodyPr>
          <a:lstStyle/>
          <a:p>
            <a:r>
              <a:rPr lang="en-SG" sz="1600" dirty="0">
                <a:solidFill>
                  <a:schemeClr val="tx1"/>
                </a:solidFill>
              </a:rPr>
              <a:t>AMQP</a:t>
            </a:r>
            <a:endParaRPr lang="en-SG" sz="1600" dirty="0"/>
          </a:p>
        </p:txBody>
      </p:sp>
      <p:pic>
        <p:nvPicPr>
          <p:cNvPr id="56" name="Picture 2" descr="https://www.rabbitmq.com/img/tutorials/producer.png">
            <a:extLst>
              <a:ext uri="{FF2B5EF4-FFF2-40B4-BE49-F238E27FC236}">
                <a16:creationId xmlns:a16="http://schemas.microsoft.com/office/drawing/2014/main" id="{E8D305F0-5DA2-47BF-9985-5115E4350B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5830" y="5839391"/>
            <a:ext cx="508925" cy="365566"/>
          </a:xfrm>
          <a:prstGeom prst="rect">
            <a:avLst/>
          </a:prstGeom>
          <a:noFill/>
          <a:extLst>
            <a:ext uri="{909E8E84-426E-40DD-AFC4-6F175D3DCCD1}">
              <a14:hiddenFill xmlns:a14="http://schemas.microsoft.com/office/drawing/2010/main">
                <a:solidFill>
                  <a:srgbClr val="FFFFFF"/>
                </a:solidFill>
              </a14:hiddenFill>
            </a:ext>
          </a:extLst>
        </p:spPr>
      </p:pic>
      <p:sp>
        <p:nvSpPr>
          <p:cNvPr id="57" name="TextBox 56">
            <a:extLst>
              <a:ext uri="{FF2B5EF4-FFF2-40B4-BE49-F238E27FC236}">
                <a16:creationId xmlns:a16="http://schemas.microsoft.com/office/drawing/2014/main" id="{C4FEBF01-434D-4E6A-9F18-58EF21BE5E77}"/>
              </a:ext>
            </a:extLst>
          </p:cNvPr>
          <p:cNvSpPr txBox="1"/>
          <p:nvPr/>
        </p:nvSpPr>
        <p:spPr>
          <a:xfrm>
            <a:off x="6390286" y="5824218"/>
            <a:ext cx="3486147" cy="369332"/>
          </a:xfrm>
          <a:prstGeom prst="rect">
            <a:avLst/>
          </a:prstGeom>
          <a:noFill/>
        </p:spPr>
        <p:txBody>
          <a:bodyPr wrap="none" rtlCol="0">
            <a:spAutoFit/>
          </a:bodyPr>
          <a:lstStyle/>
          <a:p>
            <a:r>
              <a:rPr lang="en-SG" sz="1800" b="0" dirty="0">
                <a:solidFill>
                  <a:schemeClr val="tx1"/>
                </a:solidFill>
              </a:rPr>
              <a:t>Producer/sender of request data</a:t>
            </a:r>
          </a:p>
        </p:txBody>
      </p:sp>
      <p:pic>
        <p:nvPicPr>
          <p:cNvPr id="58" name="Picture 57" descr="https://www.rabbitmq.com/img/tutorials/consumer.png">
            <a:extLst>
              <a:ext uri="{FF2B5EF4-FFF2-40B4-BE49-F238E27FC236}">
                <a16:creationId xmlns:a16="http://schemas.microsoft.com/office/drawing/2014/main" id="{EA63D0AB-FDB8-4CF8-9B82-1541BF4BC8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07220" y="6257243"/>
            <a:ext cx="495367" cy="355827"/>
          </a:xfrm>
          <a:prstGeom prst="rect">
            <a:avLst/>
          </a:prstGeom>
          <a:noFill/>
          <a:extLst>
            <a:ext uri="{909E8E84-426E-40DD-AFC4-6F175D3DCCD1}">
              <a14:hiddenFill xmlns:a14="http://schemas.microsoft.com/office/drawing/2010/main">
                <a:solidFill>
                  <a:srgbClr val="FFFFFF"/>
                </a:solidFill>
              </a14:hiddenFill>
            </a:ext>
          </a:extLst>
        </p:spPr>
      </p:pic>
      <p:sp>
        <p:nvSpPr>
          <p:cNvPr id="59" name="TextBox 58">
            <a:extLst>
              <a:ext uri="{FF2B5EF4-FFF2-40B4-BE49-F238E27FC236}">
                <a16:creationId xmlns:a16="http://schemas.microsoft.com/office/drawing/2014/main" id="{D827656C-8D26-458C-8533-5B236572995C}"/>
              </a:ext>
            </a:extLst>
          </p:cNvPr>
          <p:cNvSpPr txBox="1"/>
          <p:nvPr/>
        </p:nvSpPr>
        <p:spPr>
          <a:xfrm>
            <a:off x="6377317" y="6167803"/>
            <a:ext cx="3723199" cy="369332"/>
          </a:xfrm>
          <a:prstGeom prst="rect">
            <a:avLst/>
          </a:prstGeom>
          <a:noFill/>
        </p:spPr>
        <p:txBody>
          <a:bodyPr wrap="none" rtlCol="0">
            <a:spAutoFit/>
          </a:bodyPr>
          <a:lstStyle/>
          <a:p>
            <a:r>
              <a:rPr lang="en-SG" sz="1800" b="0" dirty="0">
                <a:solidFill>
                  <a:schemeClr val="tx1"/>
                </a:solidFill>
              </a:rPr>
              <a:t>Consumer/receiver of request data</a:t>
            </a:r>
          </a:p>
        </p:txBody>
      </p:sp>
    </p:spTree>
    <p:extLst>
      <p:ext uri="{BB962C8B-B14F-4D97-AF65-F5344CB8AC3E}">
        <p14:creationId xmlns:p14="http://schemas.microsoft.com/office/powerpoint/2010/main" val="1529041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275896868"/>
              </p:ext>
            </p:extLst>
          </p:nvPr>
        </p:nvGraphicFramePr>
        <p:xfrm>
          <a:off x="283704" y="924784"/>
          <a:ext cx="11626781" cy="5008432"/>
        </p:xfrm>
        <a:graphic>
          <a:graphicData uri="http://schemas.openxmlformats.org/drawingml/2006/table">
            <a:tbl>
              <a:tblPr firstRow="1" bandRow="1">
                <a:tableStyleId>{073A0DAA-6AF3-43AB-8588-CEC1D06C72B9}</a:tableStyleId>
              </a:tblPr>
              <a:tblGrid>
                <a:gridCol w="3190353">
                  <a:extLst>
                    <a:ext uri="{9D8B030D-6E8A-4147-A177-3AD203B41FA5}">
                      <a16:colId xmlns:a16="http://schemas.microsoft.com/office/drawing/2014/main" val="20000"/>
                    </a:ext>
                  </a:extLst>
                </a:gridCol>
                <a:gridCol w="4016829">
                  <a:extLst>
                    <a:ext uri="{9D8B030D-6E8A-4147-A177-3AD203B41FA5}">
                      <a16:colId xmlns:a16="http://schemas.microsoft.com/office/drawing/2014/main" val="20001"/>
                    </a:ext>
                  </a:extLst>
                </a:gridCol>
                <a:gridCol w="4419599">
                  <a:extLst>
                    <a:ext uri="{9D8B030D-6E8A-4147-A177-3AD203B41FA5}">
                      <a16:colId xmlns:a16="http://schemas.microsoft.com/office/drawing/2014/main" val="20002"/>
                    </a:ext>
                  </a:extLst>
                </a:gridCol>
              </a:tblGrid>
              <a:tr h="395601">
                <a:tc>
                  <a:txBody>
                    <a:bodyPr/>
                    <a:lstStyle/>
                    <a:p>
                      <a:r>
                        <a:rPr lang="en-US" sz="2000" dirty="0"/>
                        <a:t>Attribute</a:t>
                      </a:r>
                      <a:endParaRPr lang="en-SG" sz="2000" dirty="0"/>
                    </a:p>
                  </a:txBody>
                  <a:tcPr/>
                </a:tc>
                <a:tc>
                  <a:txBody>
                    <a:bodyPr/>
                    <a:lstStyle/>
                    <a:p>
                      <a:r>
                        <a:rPr lang="en-US" sz="2000" dirty="0"/>
                        <a:t>Atomic/Simple</a:t>
                      </a:r>
                      <a:endParaRPr lang="en-SG" sz="2000" dirty="0"/>
                    </a:p>
                  </a:txBody>
                  <a:tcPr/>
                </a:tc>
                <a:tc>
                  <a:txBody>
                    <a:bodyPr/>
                    <a:lstStyle/>
                    <a:p>
                      <a:r>
                        <a:rPr lang="en-US" sz="2000"/>
                        <a:t>Composite/Complex</a:t>
                      </a:r>
                      <a:endParaRPr lang="en-SG" sz="2000"/>
                    </a:p>
                  </a:txBody>
                  <a:tcPr/>
                </a:tc>
                <a:extLst>
                  <a:ext uri="{0D108BD9-81ED-4DB2-BD59-A6C34878D82A}">
                    <a16:rowId xmlns:a16="http://schemas.microsoft.com/office/drawing/2014/main" val="10000"/>
                  </a:ext>
                </a:extLst>
              </a:tr>
              <a:tr h="401096">
                <a:tc>
                  <a:txBody>
                    <a:bodyPr/>
                    <a:lstStyle/>
                    <a:p>
                      <a:r>
                        <a:rPr lang="en-US" sz="2000" dirty="0"/>
                        <a:t>Independently</a:t>
                      </a:r>
                      <a:r>
                        <a:rPr lang="en-US" sz="2000" baseline="0" dirty="0"/>
                        <a:t> Deployable</a:t>
                      </a:r>
                      <a:endParaRPr lang="en-SG" sz="2000" dirty="0"/>
                    </a:p>
                  </a:txBody>
                  <a:tcPr/>
                </a:tc>
                <a:tc>
                  <a:txBody>
                    <a:bodyPr/>
                    <a:lstStyle/>
                    <a:p>
                      <a:pPr algn="ctr"/>
                      <a:r>
                        <a:rPr lang="en-US" sz="2000" dirty="0"/>
                        <a:t>Yes</a:t>
                      </a:r>
                      <a:endParaRPr lang="en-SG" sz="2000" dirty="0"/>
                    </a:p>
                  </a:txBody>
                  <a:tcPr/>
                </a:tc>
                <a:tc>
                  <a:txBody>
                    <a:bodyPr/>
                    <a:lstStyle/>
                    <a:p>
                      <a:pPr algn="ctr"/>
                      <a:r>
                        <a:rPr lang="en-US" sz="2000" dirty="0"/>
                        <a:t>Yes</a:t>
                      </a:r>
                      <a:endParaRPr lang="en-SG" sz="2000" dirty="0"/>
                    </a:p>
                  </a:txBody>
                  <a:tcPr/>
                </a:tc>
                <a:extLst>
                  <a:ext uri="{0D108BD9-81ED-4DB2-BD59-A6C34878D82A}">
                    <a16:rowId xmlns:a16="http://schemas.microsoft.com/office/drawing/2014/main" val="10001"/>
                  </a:ext>
                </a:extLst>
              </a:tr>
              <a:tr h="401096">
                <a:tc>
                  <a:txBody>
                    <a:bodyPr/>
                    <a:lstStyle/>
                    <a:p>
                      <a:r>
                        <a:rPr lang="en-US" sz="2000" dirty="0"/>
                        <a:t>Independently Scalable</a:t>
                      </a:r>
                      <a:endParaRPr lang="en-SG" sz="2000" dirty="0"/>
                    </a:p>
                  </a:txBody>
                  <a:tcPr/>
                </a:tc>
                <a:tc>
                  <a:txBody>
                    <a:bodyPr/>
                    <a:lstStyle/>
                    <a:p>
                      <a:pPr algn="ctr"/>
                      <a:r>
                        <a:rPr lang="en-US" sz="2000" dirty="0"/>
                        <a:t>Yes</a:t>
                      </a:r>
                      <a:endParaRPr lang="en-SG" sz="2000" dirty="0"/>
                    </a:p>
                  </a:txBody>
                  <a:tcPr/>
                </a:tc>
                <a:tc>
                  <a:txBody>
                    <a:bodyPr/>
                    <a:lstStyle/>
                    <a:p>
                      <a:pPr algn="ctr"/>
                      <a:r>
                        <a:rPr lang="en-US" sz="2000" dirty="0"/>
                        <a:t>Yes</a:t>
                      </a:r>
                      <a:endParaRPr lang="en-SG" sz="2000" dirty="0"/>
                    </a:p>
                  </a:txBody>
                  <a:tcPr/>
                </a:tc>
                <a:extLst>
                  <a:ext uri="{0D108BD9-81ED-4DB2-BD59-A6C34878D82A}">
                    <a16:rowId xmlns:a16="http://schemas.microsoft.com/office/drawing/2014/main" val="10002"/>
                  </a:ext>
                </a:extLst>
              </a:tr>
              <a:tr h="497125">
                <a:tc>
                  <a:txBody>
                    <a:bodyPr/>
                    <a:lstStyle/>
                    <a:p>
                      <a:r>
                        <a:rPr lang="en-US" sz="2000" dirty="0"/>
                        <a:t>Any Programming Language</a:t>
                      </a:r>
                      <a:endParaRPr lang="en-SG" sz="2000" dirty="0"/>
                    </a:p>
                  </a:txBody>
                  <a:tcPr/>
                </a:tc>
                <a:tc>
                  <a:txBody>
                    <a:bodyPr/>
                    <a:lstStyle/>
                    <a:p>
                      <a:pPr algn="ctr"/>
                      <a:r>
                        <a:rPr lang="en-US" sz="2000"/>
                        <a:t>Yes</a:t>
                      </a:r>
                      <a:endParaRPr lang="en-SG" sz="2000"/>
                    </a:p>
                  </a:txBody>
                  <a:tcPr/>
                </a:tc>
                <a:tc>
                  <a:txBody>
                    <a:bodyPr/>
                    <a:lstStyle/>
                    <a:p>
                      <a:pPr algn="ctr"/>
                      <a:r>
                        <a:rPr lang="en-US" sz="2000"/>
                        <a:t>Yes</a:t>
                      </a:r>
                      <a:endParaRPr lang="en-SG" sz="2000"/>
                    </a:p>
                  </a:txBody>
                  <a:tcPr/>
                </a:tc>
                <a:extLst>
                  <a:ext uri="{0D108BD9-81ED-4DB2-BD59-A6C34878D82A}">
                    <a16:rowId xmlns:a16="http://schemas.microsoft.com/office/drawing/2014/main" val="10003"/>
                  </a:ext>
                </a:extLst>
              </a:tr>
              <a:tr h="713266">
                <a:tc>
                  <a:txBody>
                    <a:bodyPr/>
                    <a:lstStyle/>
                    <a:p>
                      <a:r>
                        <a:rPr lang="en-US" sz="2000"/>
                        <a:t>Encapsulates…</a:t>
                      </a:r>
                      <a:endParaRPr lang="en-SG" sz="2000"/>
                    </a:p>
                  </a:txBody>
                  <a:tcPr/>
                </a:tc>
                <a:tc>
                  <a:txBody>
                    <a:bodyPr/>
                    <a:lstStyle/>
                    <a:p>
                      <a:pPr algn="l"/>
                      <a:r>
                        <a:rPr lang="en-US" sz="2000" baseline="0"/>
                        <a:t>… a single “atomic” entity (e.g., Customer, Product)</a:t>
                      </a:r>
                      <a:endParaRPr lang="en-SG" sz="2000"/>
                    </a:p>
                  </a:txBody>
                  <a:tcPr/>
                </a:tc>
                <a:tc>
                  <a:txBody>
                    <a:bodyPr/>
                    <a:lstStyle/>
                    <a:p>
                      <a:pPr algn="l"/>
                      <a:r>
                        <a:rPr lang="en-US" sz="2000"/>
                        <a:t>… a single process. It often</a:t>
                      </a:r>
                      <a:r>
                        <a:rPr lang="en-US" sz="2000" baseline="0"/>
                        <a:t> orchestrates or aggregates other atomic/composite (micro)services.</a:t>
                      </a:r>
                      <a:endParaRPr lang="en-SG" sz="2000"/>
                    </a:p>
                  </a:txBody>
                  <a:tcPr/>
                </a:tc>
                <a:extLst>
                  <a:ext uri="{0D108BD9-81ED-4DB2-BD59-A6C34878D82A}">
                    <a16:rowId xmlns:a16="http://schemas.microsoft.com/office/drawing/2014/main" val="10004"/>
                  </a:ext>
                </a:extLst>
              </a:tr>
              <a:tr h="497125">
                <a:tc>
                  <a:txBody>
                    <a:bodyPr/>
                    <a:lstStyle/>
                    <a:p>
                      <a:r>
                        <a:rPr lang="en-US" sz="2000" dirty="0"/>
                        <a:t>Naming Convention</a:t>
                      </a:r>
                      <a:endParaRPr lang="en-SG" sz="2000" dirty="0"/>
                    </a:p>
                  </a:txBody>
                  <a:tcPr/>
                </a:tc>
                <a:tc>
                  <a:txBody>
                    <a:bodyPr/>
                    <a:lstStyle/>
                    <a:p>
                      <a:pPr algn="ctr"/>
                      <a:r>
                        <a:rPr lang="en-US" sz="2000" dirty="0"/>
                        <a:t>Noun</a:t>
                      </a:r>
                    </a:p>
                    <a:p>
                      <a:pPr algn="ctr"/>
                      <a:r>
                        <a:rPr lang="en-US" sz="2000" dirty="0"/>
                        <a:t>E.g. book, order, </a:t>
                      </a:r>
                      <a:r>
                        <a:rPr lang="en-US" sz="2000" dirty="0" err="1"/>
                        <a:t>shipping_record</a:t>
                      </a:r>
                      <a:endParaRPr lang="en-SG" sz="2000" dirty="0"/>
                    </a:p>
                  </a:txBody>
                  <a:tcPr/>
                </a:tc>
                <a:tc>
                  <a:txBody>
                    <a:bodyPr/>
                    <a:lstStyle/>
                    <a:p>
                      <a:pPr algn="ctr"/>
                      <a:r>
                        <a:rPr lang="en-US" sz="2000" dirty="0"/>
                        <a:t>Verb</a:t>
                      </a:r>
                    </a:p>
                    <a:p>
                      <a:pPr algn="ctr"/>
                      <a:r>
                        <a:rPr lang="en-US" sz="2000" dirty="0"/>
                        <a:t>E.g. Place order, Process shipping</a:t>
                      </a:r>
                      <a:endParaRPr lang="en-SG" sz="2000" dirty="0"/>
                    </a:p>
                  </a:txBody>
                  <a:tcPr/>
                </a:tc>
                <a:extLst>
                  <a:ext uri="{0D108BD9-81ED-4DB2-BD59-A6C34878D82A}">
                    <a16:rowId xmlns:a16="http://schemas.microsoft.com/office/drawing/2014/main" val="3259959970"/>
                  </a:ext>
                </a:extLst>
              </a:tr>
              <a:tr h="280984">
                <a:tc>
                  <a:txBody>
                    <a:bodyPr/>
                    <a:lstStyle/>
                    <a:p>
                      <a:r>
                        <a:rPr lang="en-US" sz="2000" dirty="0"/>
                        <a:t>Can </a:t>
                      </a:r>
                      <a:r>
                        <a:rPr lang="en-US" sz="2000" u="none" dirty="0"/>
                        <a:t>invoke</a:t>
                      </a:r>
                      <a:r>
                        <a:rPr lang="en-US" sz="2000" baseline="0" dirty="0"/>
                        <a:t> other services</a:t>
                      </a:r>
                      <a:endParaRPr lang="en-SG" sz="2000" dirty="0"/>
                    </a:p>
                  </a:txBody>
                  <a:tcPr/>
                </a:tc>
                <a:tc>
                  <a:txBody>
                    <a:bodyPr/>
                    <a:lstStyle/>
                    <a:p>
                      <a:pPr algn="ctr"/>
                      <a:r>
                        <a:rPr lang="en-US" sz="2000"/>
                        <a:t>Never</a:t>
                      </a:r>
                    </a:p>
                  </a:txBody>
                  <a:tcPr/>
                </a:tc>
                <a:tc>
                  <a:txBody>
                    <a:bodyPr/>
                    <a:lstStyle/>
                    <a:p>
                      <a:pPr algn="ctr"/>
                      <a:r>
                        <a:rPr lang="en-US" sz="2000"/>
                        <a:t>Yes, that is its main purpose</a:t>
                      </a:r>
                      <a:endParaRPr lang="en-SG" sz="2000"/>
                    </a:p>
                  </a:txBody>
                  <a:tcPr/>
                </a:tc>
                <a:extLst>
                  <a:ext uri="{0D108BD9-81ED-4DB2-BD59-A6C34878D82A}">
                    <a16:rowId xmlns:a16="http://schemas.microsoft.com/office/drawing/2014/main" val="794896680"/>
                  </a:ext>
                </a:extLst>
              </a:tr>
              <a:tr h="713266">
                <a:tc>
                  <a:txBody>
                    <a:bodyPr/>
                    <a:lstStyle/>
                    <a:p>
                      <a:r>
                        <a:rPr lang="en-US" sz="2000" b="0" baseline="0" dirty="0"/>
                        <a:t>D</a:t>
                      </a:r>
                      <a:r>
                        <a:rPr lang="en-US" sz="2000" baseline="0" dirty="0"/>
                        <a:t>ata ownership</a:t>
                      </a:r>
                      <a:endParaRPr lang="en-SG" sz="2000" dirty="0"/>
                    </a:p>
                  </a:txBody>
                  <a:tcPr/>
                </a:tc>
                <a:tc>
                  <a:txBody>
                    <a:bodyPr/>
                    <a:lstStyle/>
                    <a:p>
                      <a:pPr algn="ctr"/>
                      <a:r>
                        <a:rPr lang="en-US" sz="2000" dirty="0"/>
                        <a:t>Typically has </a:t>
                      </a:r>
                      <a:r>
                        <a:rPr lang="en-US" sz="2000" b="1" dirty="0"/>
                        <a:t>exclusive</a:t>
                      </a:r>
                      <a:r>
                        <a:rPr lang="en-US" sz="2000" dirty="0"/>
                        <a:t> </a:t>
                      </a:r>
                      <a:r>
                        <a:rPr lang="en-US" sz="2000" b="1" dirty="0"/>
                        <a:t>ownership</a:t>
                      </a:r>
                      <a:r>
                        <a:rPr lang="en-US" sz="2000" dirty="0"/>
                        <a:t> of the database tables for its data entities </a:t>
                      </a:r>
                      <a:endParaRPr lang="en-SG" sz="2000" dirty="0"/>
                    </a:p>
                  </a:txBody>
                  <a:tcPr/>
                </a:tc>
                <a:tc>
                  <a:txBody>
                    <a:bodyPr/>
                    <a:lstStyle/>
                    <a:p>
                      <a:pPr algn="ctr"/>
                      <a:r>
                        <a:rPr lang="en-US" sz="2000" dirty="0"/>
                        <a:t>Typically does not own data, but </a:t>
                      </a:r>
                      <a:r>
                        <a:rPr lang="en-US" sz="2000" b="0" i="0" u="none" strike="noStrike" noProof="0" dirty="0">
                          <a:latin typeface="Tahoma"/>
                        </a:rPr>
                        <a:t>requests the data via the APIs of other services</a:t>
                      </a:r>
                      <a:endParaRPr lang="en-US" dirty="0"/>
                    </a:p>
                  </a:txBody>
                  <a:tcPr/>
                </a:tc>
                <a:extLst>
                  <a:ext uri="{0D108BD9-81ED-4DB2-BD59-A6C34878D82A}">
                    <a16:rowId xmlns:a16="http://schemas.microsoft.com/office/drawing/2014/main" val="10005"/>
                  </a:ext>
                </a:extLst>
              </a:tr>
            </a:tbl>
          </a:graphicData>
        </a:graphic>
      </p:graphicFrame>
      <p:sp>
        <p:nvSpPr>
          <p:cNvPr id="2" name="Title 1">
            <a:extLst>
              <a:ext uri="{FF2B5EF4-FFF2-40B4-BE49-F238E27FC236}">
                <a16:creationId xmlns:a16="http://schemas.microsoft.com/office/drawing/2014/main" id="{C4A76B1D-020C-4FA0-81D4-4332A4BAD77C}"/>
              </a:ext>
            </a:extLst>
          </p:cNvPr>
          <p:cNvSpPr>
            <a:spLocks noGrp="1"/>
          </p:cNvSpPr>
          <p:nvPr>
            <p:ph type="title"/>
          </p:nvPr>
        </p:nvSpPr>
        <p:spPr>
          <a:xfrm>
            <a:off x="281518" y="190034"/>
            <a:ext cx="11628967" cy="523220"/>
          </a:xfrm>
        </p:spPr>
        <p:txBody>
          <a:bodyPr/>
          <a:lstStyle/>
          <a:p>
            <a:r>
              <a:rPr lang="en-US" sz="2800" dirty="0"/>
              <a:t>Microservice Attributes</a:t>
            </a:r>
            <a:endParaRPr lang="en-US" dirty="0"/>
          </a:p>
        </p:txBody>
      </p:sp>
    </p:spTree>
    <p:extLst>
      <p:ext uri="{BB962C8B-B14F-4D97-AF65-F5344CB8AC3E}">
        <p14:creationId xmlns:p14="http://schemas.microsoft.com/office/powerpoint/2010/main" val="1751930815"/>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IMING" val="|27.7|4.5|21.6|10.6|16.8|23.8|21"/>
</p:tagLst>
</file>

<file path=ppt/tags/tag2.xml><?xml version="1.0" encoding="utf-8"?>
<p:tagLst xmlns:a="http://schemas.openxmlformats.org/drawingml/2006/main" xmlns:r="http://schemas.openxmlformats.org/officeDocument/2006/relationships" xmlns:p="http://schemas.openxmlformats.org/presentationml/2006/main">
  <p:tag name="TIMING" val="|27.7|4.5|21.6|10.6|16.8|23.8|21"/>
</p:tagLst>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rgbClr val="C69200"/>
            </a:solidFill>
            <a:effectLst/>
            <a:latin typeface="Tahoma" pitchFamily="34"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rgbClr val="C69200"/>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C6AD1B51FFACD45B62528B91A79C429" ma:contentTypeVersion="22" ma:contentTypeDescription="Create a new document." ma:contentTypeScope="" ma:versionID="42c2ad8d556055bae20c31edb15c7113">
  <xsd:schema xmlns:xsd="http://www.w3.org/2001/XMLSchema" xmlns:xs="http://www.w3.org/2001/XMLSchema" xmlns:p="http://schemas.microsoft.com/office/2006/metadata/properties" xmlns:ns1="http://schemas.microsoft.com/sharepoint/v3" xmlns:ns2="1b6a39ee-1380-4096-9882-8248104ba7f7" xmlns:ns3="4604cec2-e769-4190-9d56-5d48f74b6442" targetNamespace="http://schemas.microsoft.com/office/2006/metadata/properties" ma:root="true" ma:fieldsID="a9131ea6975c1b299e7ff181685267a6" ns1:_="" ns2:_="" ns3:_="">
    <xsd:import namespace="http://schemas.microsoft.com/sharepoint/v3"/>
    <xsd:import namespace="1b6a39ee-1380-4096-9882-8248104ba7f7"/>
    <xsd:import namespace="4604cec2-e769-4190-9d56-5d48f74b644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Comment" minOccurs="0"/>
                <xsd:element ref="ns2:lcf76f155ced4ddcb4097134ff3c332f" minOccurs="0"/>
                <xsd:element ref="ns3:TaxCatchAll" minOccurs="0"/>
                <xsd:element ref="ns2:_Flow_SignoffStatus" minOccurs="0"/>
                <xsd:element ref="ns1:_ip_UnifiedCompliancePolicyProperties" minOccurs="0"/>
                <xsd:element ref="ns1:_ip_UnifiedCompliancePolicyUIAc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6" nillable="true" ma:displayName="Unified Compliance Policy Properties" ma:hidden="true" ma:internalName="_ip_UnifiedCompliancePolicyProperties">
      <xsd:simpleType>
        <xsd:restriction base="dms:Note"/>
      </xsd:simpleType>
    </xsd:element>
    <xsd:element name="_ip_UnifiedCompliancePolicyUIAction" ma:index="2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b6a39ee-1380-4096-9882-8248104ba7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Comment" ma:index="21" nillable="true" ma:displayName="Comment" ma:description="What was the last change about" ma:format="Dropdown" ma:internalName="Comment">
      <xsd:simpleType>
        <xsd:restriction base="dms:Text">
          <xsd:maxLength value="255"/>
        </xsd:restrictio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deec61d7-21c4-46ea-8069-5c692c33a4c8" ma:termSetId="09814cd3-568e-fe90-9814-8d621ff8fb84" ma:anchorId="fba54fb3-c3e1-fe81-a776-ca4b69148c4d" ma:open="true" ma:isKeyword="false">
      <xsd:complexType>
        <xsd:sequence>
          <xsd:element ref="pc:Terms" minOccurs="0" maxOccurs="1"/>
        </xsd:sequence>
      </xsd:complexType>
    </xsd:element>
    <xsd:element name="_Flow_SignoffStatus" ma:index="25" nillable="true" ma:displayName="Sign-off status" ma:internalName="Sign_x002d_off_x0020_status">
      <xsd:simpleType>
        <xsd:restriction base="dms:Text"/>
      </xsd:simpleType>
    </xsd:element>
    <xsd:element name="MediaServiceObjectDetectorVersions" ma:index="28"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04cec2-e769-4190-9d56-5d48f74b644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9943aed9-ec56-40d8-95cb-c4327e5e8870}" ma:internalName="TaxCatchAll" ma:showField="CatchAllData" ma:web="4604cec2-e769-4190-9d56-5d48f74b644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omment xmlns="1b6a39ee-1380-4096-9882-8248104ba7f7" xsi:nil="true"/>
    <_ip_UnifiedCompliancePolicyUIAction xmlns="http://schemas.microsoft.com/sharepoint/v3" xsi:nil="true"/>
    <_Flow_SignoffStatus xmlns="1b6a39ee-1380-4096-9882-8248104ba7f7" xsi:nil="true"/>
    <_ip_UnifiedCompliancePolicyProperties xmlns="http://schemas.microsoft.com/sharepoint/v3" xsi:nil="true"/>
    <TaxCatchAll xmlns="4604cec2-e769-4190-9d56-5d48f74b6442" xsi:nil="true"/>
    <lcf76f155ced4ddcb4097134ff3c332f xmlns="1b6a39ee-1380-4096-9882-8248104ba7f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B12E2AB-F4C4-4F2C-894C-F2C70FBCA5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1b6a39ee-1380-4096-9882-8248104ba7f7"/>
    <ds:schemaRef ds:uri="4604cec2-e769-4190-9d56-5d48f74b644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6A5E320-03C3-4ACA-A5A5-AE1D57B047F5}">
  <ds:schemaRefs>
    <ds:schemaRef ds:uri="http://schemas.microsoft.com/sharepoint/v3/contenttype/forms"/>
  </ds:schemaRefs>
</ds:datastoreItem>
</file>

<file path=customXml/itemProps3.xml><?xml version="1.0" encoding="utf-8"?>
<ds:datastoreItem xmlns:ds="http://schemas.openxmlformats.org/officeDocument/2006/customXml" ds:itemID="{5572B103-378C-4B74-9BD0-5DFCAE2DBFBD}">
  <ds:schemaRefs>
    <ds:schemaRef ds:uri="1b6a39ee-1380-4096-9882-8248104ba7f7"/>
    <ds:schemaRef ds:uri="4604cec2-e769-4190-9d56-5d48f74b644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schemas.microsoft.com/sharepoint/v3"/>
  </ds:schemaRefs>
</ds:datastoreItem>
</file>

<file path=docMetadata/LabelInfo.xml><?xml version="1.0" encoding="utf-8"?>
<clbl:labelList xmlns:clbl="http://schemas.microsoft.com/office/2020/mipLabelMetadata">
  <clbl:label id="{1e756f9c-e3e7-4810-90da-ea6bfb97c434}" enabled="1" method="Privileged" siteId="{c98a79ca-5a9a-4791-a243-f06afd67464d}" removed="0"/>
</clbl:labelList>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411</TotalTime>
  <Words>3109</Words>
  <Application>Microsoft Office PowerPoint</Application>
  <PresentationFormat>Widescreen</PresentationFormat>
  <Paragraphs>350</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Tahoma</vt:lpstr>
      <vt:lpstr>Times New Roman</vt:lpstr>
      <vt:lpstr>Wingdings</vt:lpstr>
      <vt:lpstr>Blends</vt:lpstr>
      <vt:lpstr>Layers of a Service-Oriented Architecture</vt:lpstr>
      <vt:lpstr>Outline</vt:lpstr>
      <vt:lpstr>Definition of a Service in the Software World </vt:lpstr>
      <vt:lpstr>Service-Oriented Architecture</vt:lpstr>
      <vt:lpstr>Microservices and MSA Revisit</vt:lpstr>
      <vt:lpstr>Types of (Micro)Services</vt:lpstr>
      <vt:lpstr>Example: Microservice Interaction Diagram   – Browse books</vt:lpstr>
      <vt:lpstr>Example: Microservice Interaction Diagram           – Place an order: Implementation with HTTP and AMQP</vt:lpstr>
      <vt:lpstr>Microservice Attributes</vt:lpstr>
      <vt:lpstr>Exercise</vt:lpstr>
      <vt:lpstr>Sample SOA Layers for the Activity</vt:lpstr>
      <vt:lpstr>Sample SOA Layers &amp; Supporting Infrastructures for an Enterprise</vt:lpstr>
      <vt:lpstr>Sample SOA Layers &amp; Supporting Infrastructures for an Enterprise</vt:lpstr>
      <vt:lpstr>Sample Benefits of Microservices and SOA Layers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Venky SHANKARARAMAN</dc:creator>
  <cp:lastModifiedBy>JIANG Lingxiao</cp:lastModifiedBy>
  <cp:revision>44</cp:revision>
  <dcterms:created xsi:type="dcterms:W3CDTF">1601-01-01T00:00:00Z</dcterms:created>
  <dcterms:modified xsi:type="dcterms:W3CDTF">2025-02-02T04:01:28Z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e756f9c-e3e7-4810-90da-ea6bfb97c434_Enabled">
    <vt:lpwstr>True</vt:lpwstr>
  </property>
  <property fmtid="{D5CDD505-2E9C-101B-9397-08002B2CF9AE}" pid="3" name="MSIP_Label_1e756f9c-e3e7-4810-90da-ea6bfb97c434_SiteId">
    <vt:lpwstr>c98a79ca-5a9a-4791-a243-f06afd67464d</vt:lpwstr>
  </property>
  <property fmtid="{D5CDD505-2E9C-101B-9397-08002B2CF9AE}" pid="4" name="MSIP_Label_1e756f9c-e3e7-4810-90da-ea6bfb97c434_Ref">
    <vt:lpwstr>https://api.informationprotection.azure.com/api/c98a79ca-5a9a-4791-a243-f06afd67464d</vt:lpwstr>
  </property>
  <property fmtid="{D5CDD505-2E9C-101B-9397-08002B2CF9AE}" pid="5" name="MSIP_Label_1e756f9c-e3e7-4810-90da-ea6bfb97c434_SetBy">
    <vt:lpwstr>venks@smu.edu.sg</vt:lpwstr>
  </property>
  <property fmtid="{D5CDD505-2E9C-101B-9397-08002B2CF9AE}" pid="6" name="MSIP_Label_1e756f9c-e3e7-4810-90da-ea6bfb97c434_SetDate">
    <vt:lpwstr>2018-01-08T14:43:56.0889668+08:00</vt:lpwstr>
  </property>
  <property fmtid="{D5CDD505-2E9C-101B-9397-08002B2CF9AE}" pid="7" name="MSIP_Label_1e756f9c-e3e7-4810-90da-ea6bfb97c434_Name">
    <vt:lpwstr>Unrestricted</vt:lpwstr>
  </property>
  <property fmtid="{D5CDD505-2E9C-101B-9397-08002B2CF9AE}" pid="8" name="MSIP_Label_1e756f9c-e3e7-4810-90da-ea6bfb97c434_Application">
    <vt:lpwstr>Microsoft Azure Information Protection</vt:lpwstr>
  </property>
  <property fmtid="{D5CDD505-2E9C-101B-9397-08002B2CF9AE}" pid="9" name="MSIP_Label_1e756f9c-e3e7-4810-90da-ea6bfb97c434_Extended_MSFT_Method">
    <vt:lpwstr>Manual</vt:lpwstr>
  </property>
  <property fmtid="{D5CDD505-2E9C-101B-9397-08002B2CF9AE}" pid="10" name="Sensitivity">
    <vt:lpwstr>Unrestricted</vt:lpwstr>
  </property>
  <property fmtid="{D5CDD505-2E9C-101B-9397-08002B2CF9AE}" pid="11" name="ContentTypeId">
    <vt:lpwstr>0x0101000C6AD1B51FFACD45B62528B91A79C429</vt:lpwstr>
  </property>
  <property fmtid="{D5CDD505-2E9C-101B-9397-08002B2CF9AE}" pid="12" name="MediaServiceImageTags">
    <vt:lpwstr/>
  </property>
</Properties>
</file>