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5" r:id="rId4"/>
    <p:sldMasterId id="2147483806" r:id="rId5"/>
    <p:sldMasterId id="2147483816" r:id="rId6"/>
  </p:sldMasterIdLst>
  <p:notesMasterIdLst>
    <p:notesMasterId r:id="rId35"/>
  </p:notesMasterIdLst>
  <p:handoutMasterIdLst>
    <p:handoutMasterId r:id="rId36"/>
  </p:handoutMasterIdLst>
  <p:sldIdLst>
    <p:sldId id="927" r:id="rId7"/>
    <p:sldId id="993" r:id="rId8"/>
    <p:sldId id="994" r:id="rId9"/>
    <p:sldId id="995" r:id="rId10"/>
    <p:sldId id="996" r:id="rId11"/>
    <p:sldId id="1003" r:id="rId12"/>
    <p:sldId id="447" r:id="rId13"/>
    <p:sldId id="997" r:id="rId14"/>
    <p:sldId id="980" r:id="rId15"/>
    <p:sldId id="983" r:id="rId16"/>
    <p:sldId id="984" r:id="rId17"/>
    <p:sldId id="982" r:id="rId18"/>
    <p:sldId id="1007" r:id="rId19"/>
    <p:sldId id="1011" r:id="rId20"/>
    <p:sldId id="985" r:id="rId21"/>
    <p:sldId id="986" r:id="rId22"/>
    <p:sldId id="1002" r:id="rId23"/>
    <p:sldId id="988" r:id="rId24"/>
    <p:sldId id="989" r:id="rId25"/>
    <p:sldId id="1004" r:id="rId26"/>
    <p:sldId id="991" r:id="rId27"/>
    <p:sldId id="1006" r:id="rId28"/>
    <p:sldId id="1008" r:id="rId29"/>
    <p:sldId id="1010" r:id="rId30"/>
    <p:sldId id="491" r:id="rId31"/>
    <p:sldId id="1000" r:id="rId32"/>
    <p:sldId id="1001" r:id="rId33"/>
    <p:sldId id="1005" r:id="rId34"/>
  </p:sldIdLst>
  <p:sldSz cx="12192000" cy="6858000"/>
  <p:notesSz cx="6797675" cy="9928225"/>
  <p:defaultTextStyle>
    <a:defPPr>
      <a:defRPr lang="en-US"/>
    </a:defPPr>
    <a:lvl1pPr algn="l" rtl="0" fontAlgn="base">
      <a:spcBef>
        <a:spcPct val="0"/>
      </a:spcBef>
      <a:spcAft>
        <a:spcPct val="0"/>
      </a:spcAft>
      <a:defRPr sz="2400" kern="1200">
        <a:solidFill>
          <a:schemeClr val="tx1"/>
        </a:solidFill>
        <a:latin typeface="Tahoma" pitchFamily="34" charset="0"/>
        <a:ea typeface="ＭＳ Ｐゴシック" pitchFamily="34" charset="-128"/>
        <a:cs typeface="Arial" charset="0"/>
      </a:defRPr>
    </a:lvl1pPr>
    <a:lvl2pPr marL="457200" algn="l" rtl="0" fontAlgn="base">
      <a:spcBef>
        <a:spcPct val="0"/>
      </a:spcBef>
      <a:spcAft>
        <a:spcPct val="0"/>
      </a:spcAft>
      <a:defRPr sz="2400" kern="1200">
        <a:solidFill>
          <a:schemeClr val="tx1"/>
        </a:solidFill>
        <a:latin typeface="Tahoma" pitchFamily="34" charset="0"/>
        <a:ea typeface="ＭＳ Ｐゴシック" pitchFamily="34" charset="-128"/>
        <a:cs typeface="Arial" charset="0"/>
      </a:defRPr>
    </a:lvl2pPr>
    <a:lvl3pPr marL="914400" algn="l" rtl="0" fontAlgn="base">
      <a:spcBef>
        <a:spcPct val="0"/>
      </a:spcBef>
      <a:spcAft>
        <a:spcPct val="0"/>
      </a:spcAft>
      <a:defRPr sz="2400" kern="1200">
        <a:solidFill>
          <a:schemeClr val="tx1"/>
        </a:solidFill>
        <a:latin typeface="Tahoma" pitchFamily="34" charset="0"/>
        <a:ea typeface="ＭＳ Ｐゴシック" pitchFamily="34" charset="-128"/>
        <a:cs typeface="Arial" charset="0"/>
      </a:defRPr>
    </a:lvl3pPr>
    <a:lvl4pPr marL="1371600" algn="l" rtl="0" fontAlgn="base">
      <a:spcBef>
        <a:spcPct val="0"/>
      </a:spcBef>
      <a:spcAft>
        <a:spcPct val="0"/>
      </a:spcAft>
      <a:defRPr sz="2400" kern="1200">
        <a:solidFill>
          <a:schemeClr val="tx1"/>
        </a:solidFill>
        <a:latin typeface="Tahoma" pitchFamily="34" charset="0"/>
        <a:ea typeface="ＭＳ Ｐゴシック" pitchFamily="34" charset="-128"/>
        <a:cs typeface="Arial" charset="0"/>
      </a:defRPr>
    </a:lvl4pPr>
    <a:lvl5pPr marL="1828800" algn="l" rtl="0" fontAlgn="base">
      <a:spcBef>
        <a:spcPct val="0"/>
      </a:spcBef>
      <a:spcAft>
        <a:spcPct val="0"/>
      </a:spcAft>
      <a:defRPr sz="2400" kern="1200">
        <a:solidFill>
          <a:schemeClr val="tx1"/>
        </a:solidFill>
        <a:latin typeface="Tahoma" pitchFamily="34" charset="0"/>
        <a:ea typeface="ＭＳ Ｐゴシック" pitchFamily="34" charset="-128"/>
        <a:cs typeface="Arial" charset="0"/>
      </a:defRPr>
    </a:lvl5pPr>
    <a:lvl6pPr marL="2286000" algn="l" defTabSz="914400" rtl="0" eaLnBrk="1" latinLnBrk="0" hangingPunct="1">
      <a:defRPr sz="2400" kern="1200">
        <a:solidFill>
          <a:schemeClr val="tx1"/>
        </a:solidFill>
        <a:latin typeface="Tahoma" pitchFamily="34" charset="0"/>
        <a:ea typeface="ＭＳ Ｐゴシック" pitchFamily="34" charset="-128"/>
        <a:cs typeface="Arial" charset="0"/>
      </a:defRPr>
    </a:lvl6pPr>
    <a:lvl7pPr marL="2743200" algn="l" defTabSz="914400" rtl="0" eaLnBrk="1" latinLnBrk="0" hangingPunct="1">
      <a:defRPr sz="2400" kern="1200">
        <a:solidFill>
          <a:schemeClr val="tx1"/>
        </a:solidFill>
        <a:latin typeface="Tahoma" pitchFamily="34" charset="0"/>
        <a:ea typeface="ＭＳ Ｐゴシック" pitchFamily="34" charset="-128"/>
        <a:cs typeface="Arial" charset="0"/>
      </a:defRPr>
    </a:lvl7pPr>
    <a:lvl8pPr marL="3200400" algn="l" defTabSz="914400" rtl="0" eaLnBrk="1" latinLnBrk="0" hangingPunct="1">
      <a:defRPr sz="2400" kern="1200">
        <a:solidFill>
          <a:schemeClr val="tx1"/>
        </a:solidFill>
        <a:latin typeface="Tahoma" pitchFamily="34" charset="0"/>
        <a:ea typeface="ＭＳ Ｐゴシック" pitchFamily="34" charset="-128"/>
        <a:cs typeface="Arial" charset="0"/>
      </a:defRPr>
    </a:lvl8pPr>
    <a:lvl9pPr marL="3657600" algn="l" defTabSz="914400" rtl="0" eaLnBrk="1" latinLnBrk="0" hangingPunct="1">
      <a:defRPr sz="2400" kern="1200">
        <a:solidFill>
          <a:schemeClr val="tx1"/>
        </a:solidFill>
        <a:latin typeface="Tahoma" pitchFamily="34" charset="0"/>
        <a:ea typeface="ＭＳ Ｐゴシック" pitchFamily="34" charset="-128"/>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6" userDrawn="1">
          <p15:clr>
            <a:srgbClr val="A4A3A4"/>
          </p15:clr>
        </p15:guide>
        <p15:guide id="2" pos="2140"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24509AA-C849-A760-6793-F52D41B8F971}" name="JIANG Lingxiao" initials="JL" userId="S::lxjiang@smu.edu.sg::1042c31d-ca89-4d94-b38a-2df9a895165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FF99"/>
    <a:srgbClr val="989898"/>
    <a:srgbClr val="707070"/>
    <a:srgbClr val="192B52"/>
    <a:srgbClr val="ACEAE2"/>
    <a:srgbClr val="7236FF"/>
    <a:srgbClr val="06FF7A"/>
    <a:srgbClr val="12DEC9"/>
    <a:srgbClr val="13DE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AE0C15-F4E0-541C-3443-1F76ADA08496}" v="13" dt="2025-02-02T08:06:56.6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00" autoAdjust="0"/>
    <p:restoredTop sz="73479" autoAdjust="0"/>
  </p:normalViewPr>
  <p:slideViewPr>
    <p:cSldViewPr snapToGrid="0" snapToObjects="1">
      <p:cViewPr varScale="1">
        <p:scale>
          <a:sx n="54" d="100"/>
          <a:sy n="54" d="100"/>
        </p:scale>
        <p:origin x="1164" y="5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02" d="100"/>
          <a:sy n="102" d="100"/>
        </p:scale>
        <p:origin x="-4600" y="-128"/>
      </p:cViewPr>
      <p:guideLst>
        <p:guide orient="horz" pos="3126"/>
        <p:guide pos="214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21" Type="http://schemas.openxmlformats.org/officeDocument/2006/relationships/slide" Target="slides/slide15.xml"/><Relationship Id="rId34" Type="http://schemas.openxmlformats.org/officeDocument/2006/relationships/slide" Target="slides/slide28.xml"/><Relationship Id="rId42" Type="http://schemas.microsoft.com/office/2015/10/relationships/revisionInfo" Target="revisionInfo.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notesMaster" Target="notesMasters/notesMaster1.xml"/><Relationship Id="rId43" Type="http://schemas.microsoft.com/office/2018/10/relationships/authors" Target="author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ANG Lingxiao" userId="S::lxjiang@smu.edu.sg::1042c31d-ca89-4d94-b38a-2df9a8951651" providerId="AD" clId="Web-{13AE0C15-F4E0-541C-3443-1F76ADA08496}"/>
    <pc:docChg chg="modSld">
      <pc:chgData name="JIANG Lingxiao" userId="S::lxjiang@smu.edu.sg::1042c31d-ca89-4d94-b38a-2df9a8951651" providerId="AD" clId="Web-{13AE0C15-F4E0-541C-3443-1F76ADA08496}" dt="2025-02-02T08:06:49.604" v="5" actId="14100"/>
      <pc:docMkLst>
        <pc:docMk/>
      </pc:docMkLst>
      <pc:sldChg chg="modSp">
        <pc:chgData name="JIANG Lingxiao" userId="S::lxjiang@smu.edu.sg::1042c31d-ca89-4d94-b38a-2df9a8951651" providerId="AD" clId="Web-{13AE0C15-F4E0-541C-3443-1F76ADA08496}" dt="2025-02-02T08:06:49.604" v="5" actId="14100"/>
        <pc:sldMkLst>
          <pc:docMk/>
          <pc:sldMk cId="4078338634" sldId="491"/>
        </pc:sldMkLst>
        <pc:spChg chg="mod">
          <ac:chgData name="JIANG Lingxiao" userId="S::lxjiang@smu.edu.sg::1042c31d-ca89-4d94-b38a-2df9a8951651" providerId="AD" clId="Web-{13AE0C15-F4E0-541C-3443-1F76ADA08496}" dt="2025-02-02T08:06:42.604" v="2" actId="20577"/>
          <ac:spMkLst>
            <pc:docMk/>
            <pc:sldMk cId="4078338634" sldId="491"/>
            <ac:spMk id="8" creationId="{1E9B11DC-9D55-6B6C-20E3-D02E1187A46B}"/>
          </ac:spMkLst>
        </pc:spChg>
        <pc:spChg chg="mod">
          <ac:chgData name="JIANG Lingxiao" userId="S::lxjiang@smu.edu.sg::1042c31d-ca89-4d94-b38a-2df9a8951651" providerId="AD" clId="Web-{13AE0C15-F4E0-541C-3443-1F76ADA08496}" dt="2025-02-02T08:06:49.604" v="5" actId="14100"/>
          <ac:spMkLst>
            <pc:docMk/>
            <pc:sldMk cId="4078338634" sldId="491"/>
            <ac:spMk id="56" creationId="{3364500A-0DC6-5E25-9A19-2F9127D3DE9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1" y="0"/>
            <a:ext cx="2943340" cy="496967"/>
          </a:xfrm>
          <a:prstGeom prst="rect">
            <a:avLst/>
          </a:prstGeom>
          <a:noFill/>
          <a:ln w="9525">
            <a:noFill/>
            <a:miter lim="800000"/>
            <a:headEnd/>
            <a:tailEnd/>
          </a:ln>
          <a:effectLst/>
        </p:spPr>
        <p:txBody>
          <a:bodyPr vert="horz" wrap="square" lIns="92153" tIns="46077" rIns="92153" bIns="46077" numCol="1" anchor="t" anchorCtr="0" compatLnSpc="1">
            <a:prstTxWarp prst="textNoShape">
              <a:avLst/>
            </a:prstTxWarp>
          </a:bodyPr>
          <a:lstStyle>
            <a:lvl1pPr>
              <a:defRPr sz="1000">
                <a:latin typeface="Arial" charset="0"/>
              </a:defRPr>
            </a:lvl1pPr>
          </a:lstStyle>
          <a:p>
            <a:pPr>
              <a:defRPr/>
            </a:pPr>
            <a:endParaRPr lang="en-US" dirty="0"/>
          </a:p>
        </p:txBody>
      </p:sp>
      <p:sp>
        <p:nvSpPr>
          <p:cNvPr id="47107" name="Rectangle 3"/>
          <p:cNvSpPr>
            <a:spLocks noGrp="1" noChangeArrowheads="1"/>
          </p:cNvSpPr>
          <p:nvPr>
            <p:ph type="dt" sz="quarter" idx="1"/>
          </p:nvPr>
        </p:nvSpPr>
        <p:spPr bwMode="auto">
          <a:xfrm>
            <a:off x="3851098" y="0"/>
            <a:ext cx="2944958" cy="496967"/>
          </a:xfrm>
          <a:prstGeom prst="rect">
            <a:avLst/>
          </a:prstGeom>
          <a:noFill/>
          <a:ln w="9525">
            <a:noFill/>
            <a:miter lim="800000"/>
            <a:headEnd/>
            <a:tailEnd/>
          </a:ln>
          <a:effectLst/>
        </p:spPr>
        <p:txBody>
          <a:bodyPr vert="horz" wrap="square" lIns="92153" tIns="46077" rIns="92153" bIns="46077" numCol="1" anchor="t" anchorCtr="0" compatLnSpc="1">
            <a:prstTxWarp prst="textNoShape">
              <a:avLst/>
            </a:prstTxWarp>
          </a:bodyPr>
          <a:lstStyle>
            <a:lvl1pPr algn="r">
              <a:defRPr sz="1000">
                <a:latin typeface="Arial" charset="0"/>
              </a:defRPr>
            </a:lvl1pPr>
          </a:lstStyle>
          <a:p>
            <a:pPr>
              <a:defRPr/>
            </a:pPr>
            <a:fld id="{5159E042-C8D5-4524-8D9F-817540BA7432}" type="datetime5">
              <a:rPr lang="en-US" smtClean="0"/>
              <a:t>28-Feb-25</a:t>
            </a:fld>
            <a:endParaRPr lang="en-US" sz="1100" dirty="0"/>
          </a:p>
        </p:txBody>
      </p:sp>
      <p:sp>
        <p:nvSpPr>
          <p:cNvPr id="47108" name="Rectangle 4"/>
          <p:cNvSpPr>
            <a:spLocks noGrp="1" noChangeArrowheads="1"/>
          </p:cNvSpPr>
          <p:nvPr>
            <p:ph type="ftr" sz="quarter" idx="2"/>
          </p:nvPr>
        </p:nvSpPr>
        <p:spPr bwMode="auto">
          <a:xfrm>
            <a:off x="1" y="9429671"/>
            <a:ext cx="2943340" cy="496966"/>
          </a:xfrm>
          <a:prstGeom prst="rect">
            <a:avLst/>
          </a:prstGeom>
          <a:noFill/>
          <a:ln w="9525">
            <a:noFill/>
            <a:miter lim="800000"/>
            <a:headEnd/>
            <a:tailEnd/>
          </a:ln>
          <a:effectLst/>
        </p:spPr>
        <p:txBody>
          <a:bodyPr vert="horz" wrap="square" lIns="92153" tIns="46077" rIns="92153" bIns="46077" numCol="1" anchor="b" anchorCtr="0" compatLnSpc="1">
            <a:prstTxWarp prst="textNoShape">
              <a:avLst/>
            </a:prstTxWarp>
          </a:bodyPr>
          <a:lstStyle>
            <a:lvl1pPr>
              <a:defRPr sz="1000">
                <a:latin typeface="Arial" charset="0"/>
              </a:defRPr>
            </a:lvl1pPr>
          </a:lstStyle>
          <a:p>
            <a:pPr>
              <a:defRPr/>
            </a:pPr>
            <a:endParaRPr lang="en-US" dirty="0"/>
          </a:p>
        </p:txBody>
      </p:sp>
      <p:sp>
        <p:nvSpPr>
          <p:cNvPr id="47109" name="Rectangle 5"/>
          <p:cNvSpPr>
            <a:spLocks noGrp="1" noChangeArrowheads="1"/>
          </p:cNvSpPr>
          <p:nvPr>
            <p:ph type="sldNum" sz="quarter" idx="3"/>
          </p:nvPr>
        </p:nvSpPr>
        <p:spPr bwMode="auto">
          <a:xfrm>
            <a:off x="3851098" y="9429671"/>
            <a:ext cx="2944958" cy="496966"/>
          </a:xfrm>
          <a:prstGeom prst="rect">
            <a:avLst/>
          </a:prstGeom>
          <a:noFill/>
          <a:ln w="9525">
            <a:noFill/>
            <a:miter lim="800000"/>
            <a:headEnd/>
            <a:tailEnd/>
          </a:ln>
          <a:effectLst/>
        </p:spPr>
        <p:txBody>
          <a:bodyPr vert="horz" wrap="square" lIns="92153" tIns="46077" rIns="92153" bIns="46077" numCol="1" anchor="b" anchorCtr="0" compatLnSpc="1">
            <a:prstTxWarp prst="textNoShape">
              <a:avLst/>
            </a:prstTxWarp>
          </a:bodyPr>
          <a:lstStyle>
            <a:lvl1pPr algn="r">
              <a:defRPr sz="1000">
                <a:latin typeface="Arial" charset="0"/>
              </a:defRPr>
            </a:lvl1pPr>
          </a:lstStyle>
          <a:p>
            <a:pPr>
              <a:defRPr/>
            </a:pPr>
            <a:fld id="{0E49B028-B6B2-4D03-9A35-8B78C403DE46}" type="slidenum">
              <a:rPr lang="en-US"/>
              <a:pPr>
                <a:defRPr/>
              </a:pPr>
              <a:t>‹#›</a:t>
            </a:fld>
            <a:endParaRPr lang="en-US" dirty="0"/>
          </a:p>
        </p:txBody>
      </p:sp>
    </p:spTree>
    <p:extLst>
      <p:ext uri="{BB962C8B-B14F-4D97-AF65-F5344CB8AC3E}">
        <p14:creationId xmlns:p14="http://schemas.microsoft.com/office/powerpoint/2010/main" val="248202185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1" y="0"/>
            <a:ext cx="2943340" cy="496967"/>
          </a:xfrm>
          <a:prstGeom prst="rect">
            <a:avLst/>
          </a:prstGeom>
          <a:noFill/>
          <a:ln w="9525">
            <a:noFill/>
            <a:miter lim="800000"/>
            <a:headEnd/>
            <a:tailEnd/>
          </a:ln>
          <a:effectLst/>
        </p:spPr>
        <p:txBody>
          <a:bodyPr vert="horz" wrap="square" lIns="92153" tIns="46077" rIns="92153" bIns="46077" numCol="1" anchor="t" anchorCtr="0" compatLnSpc="1">
            <a:prstTxWarp prst="textNoShape">
              <a:avLst/>
            </a:prstTxWarp>
          </a:bodyPr>
          <a:lstStyle>
            <a:lvl1pPr eaLnBrk="0" hangingPunct="0">
              <a:defRPr sz="1000">
                <a:latin typeface="Calibri" pitchFamily="34" charset="0"/>
              </a:defRPr>
            </a:lvl1pPr>
          </a:lstStyle>
          <a:p>
            <a:pPr>
              <a:defRPr/>
            </a:pPr>
            <a:endParaRPr lang="en-US" dirty="0"/>
          </a:p>
        </p:txBody>
      </p:sp>
      <p:sp>
        <p:nvSpPr>
          <p:cNvPr id="82947" name="Rectangle 3"/>
          <p:cNvSpPr>
            <a:spLocks noGrp="1" noChangeArrowheads="1"/>
          </p:cNvSpPr>
          <p:nvPr>
            <p:ph type="dt" idx="1"/>
          </p:nvPr>
        </p:nvSpPr>
        <p:spPr bwMode="auto">
          <a:xfrm>
            <a:off x="3851098" y="0"/>
            <a:ext cx="2944958" cy="496967"/>
          </a:xfrm>
          <a:prstGeom prst="rect">
            <a:avLst/>
          </a:prstGeom>
          <a:noFill/>
          <a:ln w="9525">
            <a:noFill/>
            <a:miter lim="800000"/>
            <a:headEnd/>
            <a:tailEnd/>
          </a:ln>
          <a:effectLst/>
        </p:spPr>
        <p:txBody>
          <a:bodyPr vert="horz" wrap="square" lIns="92153" tIns="46077" rIns="92153" bIns="46077" numCol="1" anchor="t" anchorCtr="0" compatLnSpc="1">
            <a:prstTxWarp prst="textNoShape">
              <a:avLst/>
            </a:prstTxWarp>
          </a:bodyPr>
          <a:lstStyle>
            <a:lvl1pPr algn="r" eaLnBrk="0" hangingPunct="0">
              <a:defRPr sz="1000">
                <a:latin typeface="Calibri" pitchFamily="34" charset="0"/>
              </a:defRPr>
            </a:lvl1pPr>
          </a:lstStyle>
          <a:p>
            <a:pPr>
              <a:defRPr/>
            </a:pPr>
            <a:fld id="{717992F8-5B68-4009-B3B3-3F8A05EE4C75}" type="datetime5">
              <a:rPr lang="en-US" smtClean="0"/>
              <a:t>28-Feb-25</a:t>
            </a:fld>
            <a:endParaRPr lang="en-US" dirty="0"/>
          </a:p>
        </p:txBody>
      </p:sp>
      <p:sp>
        <p:nvSpPr>
          <p:cNvPr id="11268" name="Rectangle 4"/>
          <p:cNvSpPr>
            <a:spLocks noGrp="1" noRot="1" noChangeAspect="1" noChangeArrowheads="1" noTextEdit="1"/>
          </p:cNvSpPr>
          <p:nvPr>
            <p:ph type="sldImg" idx="2"/>
          </p:nvPr>
        </p:nvSpPr>
        <p:spPr bwMode="auto">
          <a:xfrm>
            <a:off x="88900" y="744538"/>
            <a:ext cx="6619875" cy="3724275"/>
          </a:xfrm>
          <a:prstGeom prst="rect">
            <a:avLst/>
          </a:prstGeom>
          <a:noFill/>
          <a:ln w="9525">
            <a:solidFill>
              <a:srgbClr val="000000"/>
            </a:solidFill>
            <a:miter lim="800000"/>
            <a:headEnd/>
            <a:tailEnd/>
          </a:ln>
        </p:spPr>
      </p:sp>
      <p:sp>
        <p:nvSpPr>
          <p:cNvPr id="82949" name="Rectangle 5"/>
          <p:cNvSpPr>
            <a:spLocks noGrp="1" noChangeArrowheads="1"/>
          </p:cNvSpPr>
          <p:nvPr>
            <p:ph type="body" sz="quarter" idx="3"/>
          </p:nvPr>
        </p:nvSpPr>
        <p:spPr bwMode="auto">
          <a:xfrm>
            <a:off x="679606" y="4715629"/>
            <a:ext cx="5438464" cy="4467939"/>
          </a:xfrm>
          <a:prstGeom prst="rect">
            <a:avLst/>
          </a:prstGeom>
          <a:noFill/>
          <a:ln w="9525">
            <a:noFill/>
            <a:miter lim="800000"/>
            <a:headEnd/>
            <a:tailEnd/>
          </a:ln>
          <a:effectLst/>
        </p:spPr>
        <p:txBody>
          <a:bodyPr vert="horz" wrap="square" lIns="92153" tIns="46077" rIns="92153" bIns="46077"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2950" name="Rectangle 6"/>
          <p:cNvSpPr>
            <a:spLocks noGrp="1" noChangeArrowheads="1"/>
          </p:cNvSpPr>
          <p:nvPr>
            <p:ph type="ftr" sz="quarter" idx="4"/>
          </p:nvPr>
        </p:nvSpPr>
        <p:spPr bwMode="auto">
          <a:xfrm>
            <a:off x="1" y="9429671"/>
            <a:ext cx="2943340" cy="496966"/>
          </a:xfrm>
          <a:prstGeom prst="rect">
            <a:avLst/>
          </a:prstGeom>
          <a:noFill/>
          <a:ln w="9525">
            <a:noFill/>
            <a:miter lim="800000"/>
            <a:headEnd/>
            <a:tailEnd/>
          </a:ln>
          <a:effectLst/>
        </p:spPr>
        <p:txBody>
          <a:bodyPr vert="horz" wrap="square" lIns="92153" tIns="46077" rIns="92153" bIns="46077" numCol="1" anchor="b" anchorCtr="0" compatLnSpc="1">
            <a:prstTxWarp prst="textNoShape">
              <a:avLst/>
            </a:prstTxWarp>
          </a:bodyPr>
          <a:lstStyle>
            <a:lvl1pPr eaLnBrk="0" hangingPunct="0">
              <a:defRPr sz="1000">
                <a:latin typeface="Calibri" pitchFamily="34" charset="0"/>
              </a:defRPr>
            </a:lvl1pPr>
          </a:lstStyle>
          <a:p>
            <a:pPr>
              <a:defRPr/>
            </a:pPr>
            <a:endParaRPr lang="en-US" dirty="0"/>
          </a:p>
        </p:txBody>
      </p:sp>
      <p:sp>
        <p:nvSpPr>
          <p:cNvPr id="82951" name="Rectangle 7"/>
          <p:cNvSpPr>
            <a:spLocks noGrp="1" noChangeArrowheads="1"/>
          </p:cNvSpPr>
          <p:nvPr>
            <p:ph type="sldNum" sz="quarter" idx="5"/>
          </p:nvPr>
        </p:nvSpPr>
        <p:spPr bwMode="auto">
          <a:xfrm>
            <a:off x="3851098" y="9429671"/>
            <a:ext cx="2944958" cy="496966"/>
          </a:xfrm>
          <a:prstGeom prst="rect">
            <a:avLst/>
          </a:prstGeom>
          <a:noFill/>
          <a:ln w="9525">
            <a:noFill/>
            <a:miter lim="800000"/>
            <a:headEnd/>
            <a:tailEnd/>
          </a:ln>
          <a:effectLst/>
        </p:spPr>
        <p:txBody>
          <a:bodyPr vert="horz" wrap="square" lIns="92153" tIns="46077" rIns="92153" bIns="46077" numCol="1" anchor="b" anchorCtr="0" compatLnSpc="1">
            <a:prstTxWarp prst="textNoShape">
              <a:avLst/>
            </a:prstTxWarp>
          </a:bodyPr>
          <a:lstStyle>
            <a:lvl1pPr algn="r" eaLnBrk="0" hangingPunct="0">
              <a:defRPr sz="1000">
                <a:latin typeface="Calibri" pitchFamily="34" charset="0"/>
              </a:defRPr>
            </a:lvl1pPr>
          </a:lstStyle>
          <a:p>
            <a:pPr>
              <a:defRPr/>
            </a:pPr>
            <a:fld id="{3A9B1989-29B7-4697-B8E4-A87ED31426D6}" type="slidenum">
              <a:rPr lang="en-US"/>
              <a:pPr>
                <a:defRPr/>
              </a:pPr>
              <a:t>‹#›</a:t>
            </a:fld>
            <a:endParaRPr lang="en-US" dirty="0"/>
          </a:p>
        </p:txBody>
      </p:sp>
    </p:spTree>
    <p:extLst>
      <p:ext uri="{BB962C8B-B14F-4D97-AF65-F5344CB8AC3E}">
        <p14:creationId xmlns:p14="http://schemas.microsoft.com/office/powerpoint/2010/main" val="717308054"/>
      </p:ext>
    </p:extLst>
  </p:cSld>
  <p:clrMap bg1="lt1" tx1="dk1" bg2="lt2" tx2="dk2" accent1="accent1" accent2="accent2" accent3="accent3" accent4="accent4" accent5="accent5" accent6="accent6" hlink="hlink" folHlink="folHlink"/>
  <p:hf hdr="0" ftr="0"/>
  <p:notesStyle>
    <a:lvl1pPr algn="l" defTabSz="358775" rtl="0" eaLnBrk="0" fontAlgn="base" hangingPunct="0">
      <a:spcBef>
        <a:spcPct val="30000"/>
      </a:spcBef>
      <a:spcAft>
        <a:spcPct val="0"/>
      </a:spcAft>
      <a:defRPr sz="1000" kern="1200">
        <a:solidFill>
          <a:schemeClr val="tx1"/>
        </a:solidFill>
        <a:latin typeface="Calibri" pitchFamily="34" charset="0"/>
        <a:ea typeface="ＭＳ Ｐゴシック" pitchFamily="34" charset="-128"/>
        <a:cs typeface="ＭＳ Ｐゴシック" charset="-128"/>
      </a:defRPr>
    </a:lvl1pPr>
    <a:lvl2pPr marL="457200" algn="l" defTabSz="358775" rtl="0" eaLnBrk="0" fontAlgn="base" hangingPunct="0">
      <a:spcBef>
        <a:spcPct val="30000"/>
      </a:spcBef>
      <a:spcAft>
        <a:spcPct val="0"/>
      </a:spcAft>
      <a:defRPr sz="1000" kern="1200">
        <a:solidFill>
          <a:schemeClr val="tx1"/>
        </a:solidFill>
        <a:latin typeface="Calibri" pitchFamily="34" charset="0"/>
        <a:ea typeface="ＭＳ Ｐゴシック" pitchFamily="34" charset="-128"/>
        <a:cs typeface="+mn-cs"/>
      </a:defRPr>
    </a:lvl2pPr>
    <a:lvl3pPr marL="914400" algn="l" defTabSz="358775" rtl="0" eaLnBrk="0" fontAlgn="base" hangingPunct="0">
      <a:spcBef>
        <a:spcPct val="30000"/>
      </a:spcBef>
      <a:spcAft>
        <a:spcPct val="0"/>
      </a:spcAft>
      <a:defRPr sz="1000" kern="1200">
        <a:solidFill>
          <a:schemeClr val="tx1"/>
        </a:solidFill>
        <a:latin typeface="Calibri" pitchFamily="34" charset="0"/>
        <a:ea typeface="ＭＳ Ｐゴシック" pitchFamily="34" charset="-128"/>
        <a:cs typeface="+mn-cs"/>
      </a:defRPr>
    </a:lvl3pPr>
    <a:lvl4pPr marL="1371600" algn="l" defTabSz="358775" rtl="0" eaLnBrk="0" fontAlgn="base" hangingPunct="0">
      <a:spcBef>
        <a:spcPct val="30000"/>
      </a:spcBef>
      <a:spcAft>
        <a:spcPct val="0"/>
      </a:spcAft>
      <a:defRPr sz="1000" kern="1200">
        <a:solidFill>
          <a:schemeClr val="tx1"/>
        </a:solidFill>
        <a:latin typeface="Calibri" pitchFamily="34" charset="0"/>
        <a:ea typeface="ＭＳ Ｐゴシック" pitchFamily="34" charset="-128"/>
        <a:cs typeface="+mn-cs"/>
      </a:defRPr>
    </a:lvl4pPr>
    <a:lvl5pPr marL="1828800" algn="l" defTabSz="358775" rtl="0" eaLnBrk="0" fontAlgn="base" hangingPunct="0">
      <a:spcBef>
        <a:spcPct val="30000"/>
      </a:spcBef>
      <a:spcAft>
        <a:spcPct val="0"/>
      </a:spcAft>
      <a:defRPr sz="1000" kern="1200">
        <a:solidFill>
          <a:schemeClr val="tx1"/>
        </a:solidFill>
        <a:latin typeface="Calibri" pitchFamily="34"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ltLang="en-US"/>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97673527-4BB0-495A-A60F-6DCB418CD870}" type="slidenum">
              <a:rPr lang="en-GB" altLang="en-US"/>
              <a:pPr>
                <a:spcBef>
                  <a:spcPct val="0"/>
                </a:spcBef>
              </a:pPr>
              <a:t>2</a:t>
            </a:fld>
            <a:endParaRPr lang="en-GB" altLang="en-US"/>
          </a:p>
        </p:txBody>
      </p:sp>
    </p:spTree>
    <p:extLst>
      <p:ext uri="{BB962C8B-B14F-4D97-AF65-F5344CB8AC3E}">
        <p14:creationId xmlns:p14="http://schemas.microsoft.com/office/powerpoint/2010/main" val="1113876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dirty="0"/>
              <a:t>This is the sample SOA Layered Architecture Diagram for our bookstore scenario from Week 2</a:t>
            </a:r>
            <a:r>
              <a:rPr lang="en-SG" altLang="en-US" dirty="0"/>
              <a:t>.</a:t>
            </a:r>
          </a:p>
          <a:p>
            <a:endParaRPr lang="en-SG" alt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9DC32E3-5EE8-4CF7-8276-32B18030D513}" type="slidenum">
              <a:rPr lang="en-GB" altLang="en-US"/>
              <a:pPr>
                <a:spcBef>
                  <a:spcPct val="0"/>
                </a:spcBef>
              </a:pPr>
              <a:t>25</a:t>
            </a:fld>
            <a:endParaRPr lang="en-GB" altLang="en-US"/>
          </a:p>
        </p:txBody>
      </p:sp>
    </p:spTree>
    <p:extLst>
      <p:ext uri="{BB962C8B-B14F-4D97-AF65-F5344CB8AC3E}">
        <p14:creationId xmlns:p14="http://schemas.microsoft.com/office/powerpoint/2010/main" val="1008449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
        <p:nvSpPr>
          <p:cNvPr id="11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9B6A373A-F770-4827-B3F5-FAB477160E37}" type="slidenum">
              <a:rPr lang="en-GB" altLang="en-US">
                <a:solidFill>
                  <a:srgbClr val="000000"/>
                </a:solidFill>
              </a:rPr>
              <a:pPr>
                <a:spcBef>
                  <a:spcPct val="0"/>
                </a:spcBef>
              </a:pPr>
              <a:t>26</a:t>
            </a:fld>
            <a:endParaRPr lang="en-GB" altLang="en-US">
              <a:solidFill>
                <a:srgbClr val="000000"/>
              </a:solidFill>
            </a:endParaRPr>
          </a:p>
        </p:txBody>
      </p:sp>
    </p:spTree>
    <p:extLst>
      <p:ext uri="{BB962C8B-B14F-4D97-AF65-F5344CB8AC3E}">
        <p14:creationId xmlns:p14="http://schemas.microsoft.com/office/powerpoint/2010/main" val="1788191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
        <p:nvSpPr>
          <p:cNvPr id="11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9B6A373A-F770-4827-B3F5-FAB477160E37}" type="slidenum">
              <a:rPr lang="en-GB" altLang="en-US">
                <a:solidFill>
                  <a:srgbClr val="000000"/>
                </a:solidFill>
              </a:rPr>
              <a:pPr>
                <a:spcBef>
                  <a:spcPct val="0"/>
                </a:spcBef>
              </a:pPr>
              <a:t>27</a:t>
            </a:fld>
            <a:endParaRPr lang="en-GB" altLang="en-US">
              <a:solidFill>
                <a:srgbClr val="000000"/>
              </a:solidFill>
            </a:endParaRPr>
          </a:p>
        </p:txBody>
      </p:sp>
    </p:spTree>
    <p:extLst>
      <p:ext uri="{BB962C8B-B14F-4D97-AF65-F5344CB8AC3E}">
        <p14:creationId xmlns:p14="http://schemas.microsoft.com/office/powerpoint/2010/main" val="1385021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
        <p:nvSpPr>
          <p:cNvPr id="11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9B6A373A-F770-4827-B3F5-FAB477160E37}" type="slidenum">
              <a:rPr lang="en-GB" altLang="en-US">
                <a:solidFill>
                  <a:srgbClr val="000000"/>
                </a:solidFill>
              </a:rPr>
              <a:pPr>
                <a:spcBef>
                  <a:spcPct val="0"/>
                </a:spcBef>
              </a:pPr>
              <a:t>28</a:t>
            </a:fld>
            <a:endParaRPr lang="en-GB" altLang="en-US">
              <a:solidFill>
                <a:srgbClr val="000000"/>
              </a:solidFill>
            </a:endParaRPr>
          </a:p>
        </p:txBody>
      </p:sp>
    </p:spTree>
    <p:extLst>
      <p:ext uri="{BB962C8B-B14F-4D97-AF65-F5344CB8AC3E}">
        <p14:creationId xmlns:p14="http://schemas.microsoft.com/office/powerpoint/2010/main" val="860073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a:t>The essence for the case study here</a:t>
            </a:r>
            <a:r>
              <a:rPr lang="en-GB" altLang="en-US" baseline="0" dirty="0"/>
              <a:t> is that a customer can have multiple types of accounts with the bank, including accounts for insurance; each type of accounts may be implemented as microservices.</a:t>
            </a:r>
          </a:p>
          <a:p>
            <a:r>
              <a:rPr lang="en-GB" altLang="en-US" baseline="0" dirty="0"/>
              <a:t>How the different types of the accounts work is beyond the course scope.</a:t>
            </a:r>
          </a:p>
          <a:p>
            <a:endParaRPr lang="en-GB" alt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2022C453-0261-492C-AA1C-9C51A0733305}" type="slidenum">
              <a:rPr lang="en-GB" altLang="en-US"/>
              <a:pPr>
                <a:spcBef>
                  <a:spcPct val="0"/>
                </a:spcBef>
              </a:pPr>
              <a:t>3</a:t>
            </a:fld>
            <a:endParaRPr lang="en-GB" altLang="en-US"/>
          </a:p>
        </p:txBody>
      </p:sp>
    </p:spTree>
    <p:extLst>
      <p:ext uri="{BB962C8B-B14F-4D97-AF65-F5344CB8AC3E}">
        <p14:creationId xmlns:p14="http://schemas.microsoft.com/office/powerpoint/2010/main" val="3214098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
        <p:nvSpPr>
          <p:cNvPr id="11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9B6A373A-F770-4827-B3F5-FAB477160E37}" type="slidenum">
              <a:rPr lang="en-GB" altLang="en-US"/>
              <a:pPr>
                <a:spcBef>
                  <a:spcPct val="0"/>
                </a:spcBef>
              </a:pPr>
              <a:t>4</a:t>
            </a:fld>
            <a:endParaRPr lang="en-GB" altLang="en-US"/>
          </a:p>
        </p:txBody>
      </p:sp>
    </p:spTree>
    <p:extLst>
      <p:ext uri="{BB962C8B-B14F-4D97-AF65-F5344CB8AC3E}">
        <p14:creationId xmlns:p14="http://schemas.microsoft.com/office/powerpoint/2010/main" val="719080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a:p>
        </p:txBody>
      </p:sp>
      <p:sp>
        <p:nvSpPr>
          <p:cNvPr id="11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9B6A373A-F770-4827-B3F5-FAB477160E37}" type="slidenum">
              <a:rPr lang="en-GB" altLang="en-US"/>
              <a:pPr>
                <a:spcBef>
                  <a:spcPct val="0"/>
                </a:spcBef>
              </a:pPr>
              <a:t>5</a:t>
            </a:fld>
            <a:endParaRPr lang="en-GB" altLang="en-US"/>
          </a:p>
        </p:txBody>
      </p:sp>
    </p:spTree>
    <p:extLst>
      <p:ext uri="{BB962C8B-B14F-4D97-AF65-F5344CB8AC3E}">
        <p14:creationId xmlns:p14="http://schemas.microsoft.com/office/powerpoint/2010/main" val="1602125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
        <p:nvSpPr>
          <p:cNvPr id="11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9B6A373A-F770-4827-B3F5-FAB477160E37}" type="slidenum">
              <a:rPr lang="en-GB" altLang="en-US"/>
              <a:pPr>
                <a:spcBef>
                  <a:spcPct val="0"/>
                </a:spcBef>
              </a:pPr>
              <a:t>6</a:t>
            </a:fld>
            <a:endParaRPr lang="en-GB" altLang="en-US"/>
          </a:p>
        </p:txBody>
      </p:sp>
    </p:spTree>
    <p:extLst>
      <p:ext uri="{BB962C8B-B14F-4D97-AF65-F5344CB8AC3E}">
        <p14:creationId xmlns:p14="http://schemas.microsoft.com/office/powerpoint/2010/main" val="3893415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lt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69200"/>
                </a:solidFill>
                <a:latin typeface="Tahoma" pitchFamily="34" charset="0"/>
              </a:defRPr>
            </a:lvl1pPr>
            <a:lvl2pPr marL="742950" indent="-285750" eaLnBrk="0" hangingPunct="0">
              <a:defRPr sz="2800" b="1">
                <a:solidFill>
                  <a:srgbClr val="C69200"/>
                </a:solidFill>
                <a:latin typeface="Tahoma" pitchFamily="34" charset="0"/>
              </a:defRPr>
            </a:lvl2pPr>
            <a:lvl3pPr marL="1143000" indent="-228600" eaLnBrk="0" hangingPunct="0">
              <a:defRPr sz="2800" b="1">
                <a:solidFill>
                  <a:srgbClr val="C69200"/>
                </a:solidFill>
                <a:latin typeface="Tahoma" pitchFamily="34" charset="0"/>
              </a:defRPr>
            </a:lvl3pPr>
            <a:lvl4pPr marL="1600200" indent="-228600" eaLnBrk="0" hangingPunct="0">
              <a:defRPr sz="2800" b="1">
                <a:solidFill>
                  <a:srgbClr val="C69200"/>
                </a:solidFill>
                <a:latin typeface="Tahoma" pitchFamily="34" charset="0"/>
              </a:defRPr>
            </a:lvl4pPr>
            <a:lvl5pPr marL="2057400" indent="-228600" eaLnBrk="0" hangingPunct="0">
              <a:defRPr sz="2800" b="1">
                <a:solidFill>
                  <a:srgbClr val="C69200"/>
                </a:solidFill>
                <a:latin typeface="Tahoma" pitchFamily="34" charset="0"/>
              </a:defRPr>
            </a:lvl5pPr>
            <a:lvl6pPr marL="2514600" indent="-228600" eaLnBrk="0" fontAlgn="base" hangingPunct="0">
              <a:spcBef>
                <a:spcPct val="0"/>
              </a:spcBef>
              <a:spcAft>
                <a:spcPct val="0"/>
              </a:spcAft>
              <a:defRPr sz="2800" b="1">
                <a:solidFill>
                  <a:srgbClr val="C69200"/>
                </a:solidFill>
                <a:latin typeface="Tahoma" pitchFamily="34" charset="0"/>
              </a:defRPr>
            </a:lvl6pPr>
            <a:lvl7pPr marL="2971800" indent="-228600" eaLnBrk="0" fontAlgn="base" hangingPunct="0">
              <a:spcBef>
                <a:spcPct val="0"/>
              </a:spcBef>
              <a:spcAft>
                <a:spcPct val="0"/>
              </a:spcAft>
              <a:defRPr sz="2800" b="1">
                <a:solidFill>
                  <a:srgbClr val="C69200"/>
                </a:solidFill>
                <a:latin typeface="Tahoma" pitchFamily="34" charset="0"/>
              </a:defRPr>
            </a:lvl7pPr>
            <a:lvl8pPr marL="3429000" indent="-228600" eaLnBrk="0" fontAlgn="base" hangingPunct="0">
              <a:spcBef>
                <a:spcPct val="0"/>
              </a:spcBef>
              <a:spcAft>
                <a:spcPct val="0"/>
              </a:spcAft>
              <a:defRPr sz="2800" b="1">
                <a:solidFill>
                  <a:srgbClr val="C69200"/>
                </a:solidFill>
                <a:latin typeface="Tahoma" pitchFamily="34" charset="0"/>
              </a:defRPr>
            </a:lvl8pPr>
            <a:lvl9pPr marL="3886200" indent="-228600" eaLnBrk="0" fontAlgn="base" hangingPunct="0">
              <a:spcBef>
                <a:spcPct val="0"/>
              </a:spcBef>
              <a:spcAft>
                <a:spcPct val="0"/>
              </a:spcAft>
              <a:defRPr sz="2800" b="1">
                <a:solidFill>
                  <a:srgbClr val="C69200"/>
                </a:solidFill>
                <a:latin typeface="Tahoma" pitchFamily="34" charset="0"/>
              </a:defRPr>
            </a:lvl9pPr>
          </a:lstStyle>
          <a:p>
            <a:pPr eaLnBrk="1" hangingPunct="1"/>
            <a:fld id="{7E920339-7B79-48EF-A0EE-5E5387D699F9}" type="slidenum">
              <a:rPr lang="en-GB" altLang="en-US" sz="1200" b="0" smtClean="0">
                <a:solidFill>
                  <a:schemeClr val="tx1"/>
                </a:solidFill>
                <a:latin typeface="Times New Roman" pitchFamily="18" charset="0"/>
              </a:rPr>
              <a:pPr eaLnBrk="1" hangingPunct="1"/>
              <a:t>7</a:t>
            </a:fld>
            <a:endParaRPr lang="en-GB" altLang="en-US" sz="1200" b="0">
              <a:solidFill>
                <a:schemeClr val="tx1"/>
              </a:solidFill>
              <a:latin typeface="Times New Roman" pitchFamily="18" charset="0"/>
            </a:endParaRPr>
          </a:p>
        </p:txBody>
      </p:sp>
    </p:spTree>
    <p:extLst>
      <p:ext uri="{BB962C8B-B14F-4D97-AF65-F5344CB8AC3E}">
        <p14:creationId xmlns:p14="http://schemas.microsoft.com/office/powerpoint/2010/main" val="2539417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
        <p:nvSpPr>
          <p:cNvPr id="11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9B6A373A-F770-4827-B3F5-FAB477160E37}" type="slidenum">
              <a:rPr lang="en-GB" altLang="en-US">
                <a:solidFill>
                  <a:srgbClr val="000000"/>
                </a:solidFill>
              </a:rPr>
              <a:pPr>
                <a:spcBef>
                  <a:spcPct val="0"/>
                </a:spcBef>
              </a:pPr>
              <a:t>8</a:t>
            </a:fld>
            <a:endParaRPr lang="en-GB" altLang="en-US">
              <a:solidFill>
                <a:srgbClr val="000000"/>
              </a:solidFill>
            </a:endParaRPr>
          </a:p>
        </p:txBody>
      </p:sp>
    </p:spTree>
    <p:extLst>
      <p:ext uri="{BB962C8B-B14F-4D97-AF65-F5344CB8AC3E}">
        <p14:creationId xmlns:p14="http://schemas.microsoft.com/office/powerpoint/2010/main" val="2334384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Analogy with the scenario of buying books:</a:t>
            </a:r>
          </a:p>
          <a:p>
            <a:pPr marL="0" marR="0" lvl="0" indent="0" algn="l" defTabSz="358775" rtl="0" eaLnBrk="0" fontAlgn="base" latinLnBrk="0" hangingPunct="0">
              <a:lnSpc>
                <a:spcPct val="100000"/>
              </a:lnSpc>
              <a:spcBef>
                <a:spcPct val="30000"/>
              </a:spcBef>
              <a:spcAft>
                <a:spcPct val="0"/>
              </a:spcAft>
              <a:buClrTx/>
              <a:buSzTx/>
              <a:buFontTx/>
              <a:buNone/>
              <a:tabLst/>
              <a:defRPr/>
            </a:pPr>
            <a:r>
              <a:rPr lang="en-US" sz="1000" kern="0" dirty="0">
                <a:cs typeface="Arial" panose="020B0604020202020204" pitchFamily="34" charset="0"/>
              </a:rPr>
              <a:t>Get Insurance Plans</a:t>
            </a:r>
            <a:r>
              <a:rPr lang="en-SG" sz="1000" kern="1200" baseline="0" dirty="0">
                <a:cs typeface="Arial" panose="020B0604020202020204" pitchFamily="34" charset="0"/>
              </a:rPr>
              <a:t> </a:t>
            </a:r>
            <a:r>
              <a:rPr lang="en-SG" sz="1000" kern="1200" baseline="0" dirty="0">
                <a:cs typeface="Arial" panose="020B0604020202020204" pitchFamily="34" charset="0"/>
                <a:sym typeface="Wingdings" panose="05000000000000000000" pitchFamily="2" charset="2"/>
              </a:rPr>
              <a:t> browse available books</a:t>
            </a:r>
          </a:p>
          <a:p>
            <a:pPr marL="0" marR="0" lvl="0" indent="0" algn="l" defTabSz="358775" rtl="0" eaLnBrk="0" fontAlgn="base" latinLnBrk="0" hangingPunct="0">
              <a:lnSpc>
                <a:spcPct val="100000"/>
              </a:lnSpc>
              <a:spcBef>
                <a:spcPct val="30000"/>
              </a:spcBef>
              <a:spcAft>
                <a:spcPct val="0"/>
              </a:spcAft>
              <a:buClrTx/>
              <a:buSzTx/>
              <a:buFontTx/>
              <a:buNone/>
              <a:tabLst/>
              <a:defRPr/>
            </a:pPr>
            <a:r>
              <a:rPr lang="en-US" sz="1000" kern="0" dirty="0">
                <a:cs typeface="Arial" panose="020B0604020202020204" pitchFamily="34" charset="0"/>
              </a:rPr>
              <a:t>Calculate Insurance Premium</a:t>
            </a:r>
            <a:r>
              <a:rPr lang="en-US" sz="1000" kern="0" baseline="0" dirty="0">
                <a:cs typeface="Arial" panose="020B0604020202020204" pitchFamily="34" charset="0"/>
              </a:rPr>
              <a:t> </a:t>
            </a:r>
            <a:r>
              <a:rPr lang="en-US" sz="1000" kern="0" baseline="0" dirty="0">
                <a:cs typeface="Arial" panose="020B0604020202020204" pitchFamily="34" charset="0"/>
                <a:sym typeface="Wingdings" panose="05000000000000000000" pitchFamily="2" charset="2"/>
              </a:rPr>
              <a:t> calculate the total price for the selected book in the shopping cart</a:t>
            </a:r>
            <a:endParaRPr lang="en-SG" sz="1000" kern="1200" baseline="0" dirty="0">
              <a:cs typeface="Arial" panose="020B0604020202020204" pitchFamily="34" charset="0"/>
              <a:sym typeface="Wingdings" panose="05000000000000000000" pitchFamily="2" charset="2"/>
            </a:endParaRPr>
          </a:p>
          <a:p>
            <a:pPr marL="0" marR="0" lvl="0" indent="0" algn="l" defTabSz="358775" rtl="0" eaLnBrk="0" fontAlgn="base" latinLnBrk="0" hangingPunct="0">
              <a:lnSpc>
                <a:spcPct val="100000"/>
              </a:lnSpc>
              <a:spcBef>
                <a:spcPct val="30000"/>
              </a:spcBef>
              <a:spcAft>
                <a:spcPct val="0"/>
              </a:spcAft>
              <a:buClrTx/>
              <a:buSzTx/>
              <a:buFontTx/>
              <a:buNone/>
              <a:tabLst/>
              <a:defRPr/>
            </a:pPr>
            <a:r>
              <a:rPr lang="en-US" sz="1000" kern="0" dirty="0">
                <a:cs typeface="Arial" panose="020B0604020202020204" pitchFamily="34" charset="0"/>
              </a:rPr>
              <a:t>Create Insurance Proposal </a:t>
            </a:r>
            <a:r>
              <a:rPr lang="en-US" sz="1000" kern="0" dirty="0">
                <a:cs typeface="Arial" panose="020B0604020202020204" pitchFamily="34" charset="0"/>
                <a:sym typeface="Wingdings" panose="05000000000000000000" pitchFamily="2" charset="2"/>
              </a:rPr>
              <a:t> create an order for the selected book in the shopping cart</a:t>
            </a:r>
          </a:p>
          <a:p>
            <a:pPr marL="0" marR="0" lvl="0" indent="0" algn="l" defTabSz="358775" rtl="0" eaLnBrk="0" fontAlgn="base" latinLnBrk="0" hangingPunct="0">
              <a:lnSpc>
                <a:spcPct val="100000"/>
              </a:lnSpc>
              <a:spcBef>
                <a:spcPct val="30000"/>
              </a:spcBef>
              <a:spcAft>
                <a:spcPct val="0"/>
              </a:spcAft>
              <a:buClrTx/>
              <a:buSzTx/>
              <a:buFontTx/>
              <a:buNone/>
              <a:tabLst/>
              <a:defRPr/>
            </a:pPr>
            <a:r>
              <a:rPr lang="en-US" sz="1000" kern="0" dirty="0">
                <a:cs typeface="Arial" panose="020B0604020202020204" pitchFamily="34" charset="0"/>
              </a:rPr>
              <a:t>Issue Insurance Policy </a:t>
            </a:r>
            <a:r>
              <a:rPr lang="en-US" sz="1000" kern="0" dirty="0">
                <a:cs typeface="Arial" panose="020B0604020202020204" pitchFamily="34" charset="0"/>
                <a:sym typeface="Wingdings" panose="05000000000000000000" pitchFamily="2" charset="2"/>
              </a:rPr>
              <a:t> process the order and its shipment</a:t>
            </a:r>
            <a:endParaRPr lang="en-US" sz="1000" kern="0" dirty="0">
              <a:cs typeface="Arial" panose="020B0604020202020204" pitchFamily="34" charset="0"/>
            </a:endParaRPr>
          </a:p>
          <a:p>
            <a:pPr marL="0" marR="0" lvl="0" indent="0" algn="l" defTabSz="358775" rtl="0" eaLnBrk="0" fontAlgn="base" latinLnBrk="0" hangingPunct="0">
              <a:lnSpc>
                <a:spcPct val="100000"/>
              </a:lnSpc>
              <a:spcBef>
                <a:spcPct val="30000"/>
              </a:spcBef>
              <a:spcAft>
                <a:spcPct val="0"/>
              </a:spcAft>
              <a:buClrTx/>
              <a:buSzTx/>
              <a:buFontTx/>
              <a:buNone/>
              <a:tabLst/>
              <a:defRPr/>
            </a:pPr>
            <a:endParaRPr lang="en-US" sz="1000" kern="0" dirty="0">
              <a:cs typeface="Arial" panose="020B0604020202020204" pitchFamily="34" charset="0"/>
            </a:endParaRPr>
          </a:p>
        </p:txBody>
      </p:sp>
      <p:sp>
        <p:nvSpPr>
          <p:cNvPr id="4" name="Date Placeholder 3"/>
          <p:cNvSpPr>
            <a:spLocks noGrp="1"/>
          </p:cNvSpPr>
          <p:nvPr>
            <p:ph type="dt" idx="10"/>
          </p:nvPr>
        </p:nvSpPr>
        <p:spPr/>
        <p:txBody>
          <a:bodyPr/>
          <a:lstStyle/>
          <a:p>
            <a:pPr>
              <a:defRPr/>
            </a:pPr>
            <a:fld id="{A0701880-B751-4486-824E-BB6C31296526}" type="datetime5">
              <a:rPr lang="en-US" smtClean="0"/>
              <a:t>28-Feb-25</a:t>
            </a:fld>
            <a:endParaRPr lang="en-US" dirty="0"/>
          </a:p>
        </p:txBody>
      </p:sp>
      <p:sp>
        <p:nvSpPr>
          <p:cNvPr id="5" name="Slide Number Placeholder 4"/>
          <p:cNvSpPr>
            <a:spLocks noGrp="1"/>
          </p:cNvSpPr>
          <p:nvPr>
            <p:ph type="sldNum" sz="quarter" idx="11"/>
          </p:nvPr>
        </p:nvSpPr>
        <p:spPr/>
        <p:txBody>
          <a:bodyPr/>
          <a:lstStyle/>
          <a:p>
            <a:pPr>
              <a:defRPr/>
            </a:pPr>
            <a:fld id="{3A9B1989-29B7-4697-B8E4-A87ED31426D6}" type="slidenum">
              <a:rPr lang="en-US" smtClean="0"/>
              <a:pPr>
                <a:defRPr/>
              </a:pPr>
              <a:t>13</a:t>
            </a:fld>
            <a:endParaRPr lang="en-US" dirty="0"/>
          </a:p>
        </p:txBody>
      </p:sp>
    </p:spTree>
    <p:extLst>
      <p:ext uri="{BB962C8B-B14F-4D97-AF65-F5344CB8AC3E}">
        <p14:creationId xmlns:p14="http://schemas.microsoft.com/office/powerpoint/2010/main" val="3165973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
        <p:nvSpPr>
          <p:cNvPr id="11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9B6A373A-F770-4827-B3F5-FAB477160E37}" type="slidenum">
              <a:rPr lang="en-GB" altLang="en-US">
                <a:solidFill>
                  <a:srgbClr val="000000"/>
                </a:solidFill>
              </a:rPr>
              <a:pPr>
                <a:spcBef>
                  <a:spcPct val="0"/>
                </a:spcBef>
              </a:pPr>
              <a:t>22</a:t>
            </a:fld>
            <a:endParaRPr lang="en-GB" altLang="en-US">
              <a:solidFill>
                <a:srgbClr val="000000"/>
              </a:solidFill>
            </a:endParaRPr>
          </a:p>
        </p:txBody>
      </p:sp>
    </p:spTree>
    <p:extLst>
      <p:ext uri="{BB962C8B-B14F-4D97-AF65-F5344CB8AC3E}">
        <p14:creationId xmlns:p14="http://schemas.microsoft.com/office/powerpoint/2010/main" val="35013954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userDrawn="1"/>
        </p:nvSpPr>
        <p:spPr bwMode="auto">
          <a:xfrm>
            <a:off x="0" y="6640513"/>
            <a:ext cx="12192000" cy="228600"/>
          </a:xfrm>
          <a:prstGeom prst="rect">
            <a:avLst/>
          </a:prstGeom>
          <a:solidFill>
            <a:srgbClr val="C69200"/>
          </a:solidFill>
          <a:ln w="9525">
            <a:noFill/>
            <a:miter lim="800000"/>
            <a:headEnd/>
            <a:tailEnd/>
          </a:ln>
          <a:effectLst/>
        </p:spPr>
        <p:txBody>
          <a:bodyPr wrap="none" anchor="ctr"/>
          <a:lstStyle/>
          <a:p>
            <a:pPr algn="ctr">
              <a:defRPr/>
            </a:pPr>
            <a:endParaRPr lang="en-US" sz="1800" dirty="0">
              <a:solidFill>
                <a:srgbClr val="115DA3"/>
              </a:solidFill>
              <a:latin typeface="Arial" charset="0"/>
            </a:endParaRPr>
          </a:p>
        </p:txBody>
      </p:sp>
      <p:sp>
        <p:nvSpPr>
          <p:cNvPr id="626690" name="Rectangle 2"/>
          <p:cNvSpPr>
            <a:spLocks noGrp="1" noChangeArrowheads="1"/>
          </p:cNvSpPr>
          <p:nvPr>
            <p:ph type="subTitle" idx="1"/>
          </p:nvPr>
        </p:nvSpPr>
        <p:spPr>
          <a:xfrm>
            <a:off x="1828800" y="3886200"/>
            <a:ext cx="8534400" cy="1752600"/>
          </a:xfrm>
        </p:spPr>
        <p:txBody>
          <a:bodyPr/>
          <a:lstStyle>
            <a:lvl1pPr marL="0" indent="0" algn="ctr">
              <a:buFont typeface="Wingdings" pitchFamily="-65" charset="2"/>
              <a:buNone/>
              <a:defRPr sz="2000"/>
            </a:lvl1pPr>
          </a:lstStyle>
          <a:p>
            <a:r>
              <a:rPr lang="en-US"/>
              <a:t>Click to edit Master subtitle style</a:t>
            </a:r>
            <a:endParaRPr lang="en-GB" dirty="0"/>
          </a:p>
        </p:txBody>
      </p:sp>
      <p:sp>
        <p:nvSpPr>
          <p:cNvPr id="626696" name="Rectangle 8"/>
          <p:cNvSpPr>
            <a:spLocks noGrp="1" noChangeArrowheads="1"/>
          </p:cNvSpPr>
          <p:nvPr>
            <p:ph type="ctrTitle"/>
          </p:nvPr>
        </p:nvSpPr>
        <p:spPr>
          <a:xfrm>
            <a:off x="475015" y="2851730"/>
            <a:ext cx="11257808" cy="461665"/>
          </a:xfrm>
        </p:spPr>
        <p:txBody>
          <a:bodyPr/>
          <a:lstStyle>
            <a:lvl1pPr algn="ctr">
              <a:defRPr/>
            </a:lvl1pPr>
          </a:lstStyle>
          <a:p>
            <a:r>
              <a:rPr lang="en-US"/>
              <a:t>Click to edit Master title style</a:t>
            </a:r>
            <a:endParaRPr lang="en-US" dirty="0"/>
          </a:p>
        </p:txBody>
      </p:sp>
      <p:pic>
        <p:nvPicPr>
          <p:cNvPr id="10" name="Picture 17" descr="FOS_H">
            <a:extLst>
              <a:ext uri="{FF2B5EF4-FFF2-40B4-BE49-F238E27FC236}">
                <a16:creationId xmlns:a16="http://schemas.microsoft.com/office/drawing/2014/main" id="{51FB226F-CC80-4EC2-9731-FF15BC2357D1}"/>
              </a:ext>
            </a:extLst>
          </p:cNvPr>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9975850" y="392782"/>
            <a:ext cx="175895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7F4FF242-87D2-4920-B3CB-1C3DDA2EAC2E}"/>
              </a:ext>
            </a:extLst>
          </p:cNvPr>
          <p:cNvPicPr>
            <a:picLocks noChangeAspect="1"/>
          </p:cNvPicPr>
          <p:nvPr userDrawn="1"/>
        </p:nvPicPr>
        <p:blipFill rotWithShape="1">
          <a:blip r:embed="rId3"/>
          <a:srcRect l="8656" t="18045" r="80741" b="18222"/>
          <a:stretch/>
        </p:blipFill>
        <p:spPr>
          <a:xfrm>
            <a:off x="607904" y="467576"/>
            <a:ext cx="2222887" cy="751624"/>
          </a:xfrm>
          <a:prstGeom prst="rect">
            <a:avLst/>
          </a:prstGeom>
        </p:spPr>
      </p:pic>
      <p:sp>
        <p:nvSpPr>
          <p:cNvPr id="12" name="Rectangle 27">
            <a:extLst>
              <a:ext uri="{FF2B5EF4-FFF2-40B4-BE49-F238E27FC236}">
                <a16:creationId xmlns:a16="http://schemas.microsoft.com/office/drawing/2014/main" id="{701DA7E6-88A5-4380-86B7-FE1AB1C4DBD2}"/>
              </a:ext>
            </a:extLst>
          </p:cNvPr>
          <p:cNvSpPr>
            <a:spLocks noChangeArrowheads="1"/>
          </p:cNvSpPr>
          <p:nvPr userDrawn="1"/>
        </p:nvSpPr>
        <p:spPr bwMode="auto">
          <a:xfrm>
            <a:off x="165101" y="6624639"/>
            <a:ext cx="1572684"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p>
            <a:r>
              <a:rPr lang="en-US" sz="800" dirty="0">
                <a:solidFill>
                  <a:schemeClr val="tx1"/>
                </a:solidFill>
                <a:latin typeface="Arial" charset="0"/>
              </a:rPr>
              <a:t>ESD-IS213</a:t>
            </a:r>
          </a:p>
        </p:txBody>
      </p:sp>
      <p:sp>
        <p:nvSpPr>
          <p:cNvPr id="13" name="Rectangle 4">
            <a:extLst>
              <a:ext uri="{FF2B5EF4-FFF2-40B4-BE49-F238E27FC236}">
                <a16:creationId xmlns:a16="http://schemas.microsoft.com/office/drawing/2014/main" id="{E4A1B677-7A15-40E6-AE4B-4F4680D6A800}"/>
              </a:ext>
            </a:extLst>
          </p:cNvPr>
          <p:cNvSpPr>
            <a:spLocks noGrp="1" noChangeArrowheads="1"/>
          </p:cNvSpPr>
          <p:nvPr>
            <p:ph type="ftr" sz="quarter" idx="3"/>
          </p:nvPr>
        </p:nvSpPr>
        <p:spPr bwMode="auto">
          <a:xfrm>
            <a:off x="4572000" y="6664325"/>
            <a:ext cx="3860800" cy="179388"/>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ctr">
              <a:defRPr sz="1000">
                <a:latin typeface="Calibri" pitchFamily="34" charset="0"/>
              </a:defRPr>
            </a:lvl1pPr>
          </a:lstStyle>
          <a:p>
            <a:pPr>
              <a:defRPr/>
            </a:pPr>
            <a:endParaRPr lang="en-GB" dirty="0">
              <a:solidFill>
                <a:prstClr val="black"/>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userDrawn="1"/>
        </p:nvSpPr>
        <p:spPr bwMode="auto">
          <a:xfrm>
            <a:off x="0" y="6640513"/>
            <a:ext cx="12192000" cy="228600"/>
          </a:xfrm>
          <a:prstGeom prst="rect">
            <a:avLst/>
          </a:prstGeom>
          <a:solidFill>
            <a:srgbClr val="C69200"/>
          </a:solidFill>
          <a:ln w="9525">
            <a:noFill/>
            <a:miter lim="800000"/>
            <a:headEnd/>
            <a:tailEnd/>
          </a:ln>
          <a:effectLst/>
        </p:spPr>
        <p:txBody>
          <a:bodyPr wrap="none" anchor="ctr"/>
          <a:lstStyle/>
          <a:p>
            <a:pPr algn="ctr">
              <a:defRPr/>
            </a:pPr>
            <a:endParaRPr lang="en-US" sz="1800" dirty="0">
              <a:solidFill>
                <a:srgbClr val="115DA3"/>
              </a:solidFill>
              <a:latin typeface="Arial" charset="0"/>
            </a:endParaRPr>
          </a:p>
        </p:txBody>
      </p:sp>
      <p:sp>
        <p:nvSpPr>
          <p:cNvPr id="626690" name="Rectangle 2"/>
          <p:cNvSpPr>
            <a:spLocks noGrp="1" noChangeArrowheads="1"/>
          </p:cNvSpPr>
          <p:nvPr>
            <p:ph type="subTitle" idx="1"/>
          </p:nvPr>
        </p:nvSpPr>
        <p:spPr>
          <a:xfrm>
            <a:off x="1828800" y="3886200"/>
            <a:ext cx="8534400" cy="1752600"/>
          </a:xfrm>
        </p:spPr>
        <p:txBody>
          <a:bodyPr/>
          <a:lstStyle>
            <a:lvl1pPr marL="0" indent="0" algn="ctr">
              <a:buFont typeface="Wingdings" pitchFamily="-65" charset="2"/>
              <a:buNone/>
              <a:defRPr sz="2000"/>
            </a:lvl1pPr>
          </a:lstStyle>
          <a:p>
            <a:r>
              <a:rPr lang="en-US"/>
              <a:t>Click to edit Master subtitle style</a:t>
            </a:r>
            <a:endParaRPr lang="en-GB" dirty="0"/>
          </a:p>
        </p:txBody>
      </p:sp>
      <p:sp>
        <p:nvSpPr>
          <p:cNvPr id="626696" name="Rectangle 8"/>
          <p:cNvSpPr>
            <a:spLocks noGrp="1" noChangeArrowheads="1"/>
          </p:cNvSpPr>
          <p:nvPr>
            <p:ph type="ctrTitle"/>
          </p:nvPr>
        </p:nvSpPr>
        <p:spPr>
          <a:xfrm>
            <a:off x="475015" y="2851730"/>
            <a:ext cx="11257808" cy="461665"/>
          </a:xfrm>
        </p:spPr>
        <p:txBody>
          <a:bodyPr/>
          <a:lstStyle>
            <a:lvl1pPr algn="ctr">
              <a:defRPr/>
            </a:lvl1pPr>
          </a:lstStyle>
          <a:p>
            <a:r>
              <a:rPr lang="en-US"/>
              <a:t>Click to edit Master title style</a:t>
            </a:r>
            <a:endParaRPr lang="en-US" dirty="0"/>
          </a:p>
        </p:txBody>
      </p:sp>
      <p:sp>
        <p:nvSpPr>
          <p:cNvPr id="8" name="Rectangle 4"/>
          <p:cNvSpPr>
            <a:spLocks noGrp="1" noChangeArrowheads="1"/>
          </p:cNvSpPr>
          <p:nvPr>
            <p:ph type="ftr" sz="quarter" idx="11"/>
          </p:nvPr>
        </p:nvSpPr>
        <p:spPr/>
        <p:txBody>
          <a:bodyPr/>
          <a:lstStyle>
            <a:lvl1pPr>
              <a:defRPr/>
            </a:lvl1pPr>
          </a:lstStyle>
          <a:p>
            <a:pPr>
              <a:defRPr/>
            </a:pPr>
            <a:endParaRPr lang="en-GB" dirty="0">
              <a:solidFill>
                <a:prstClr val="black"/>
              </a:solidFill>
            </a:endParaRPr>
          </a:p>
        </p:txBody>
      </p:sp>
      <p:pic>
        <p:nvPicPr>
          <p:cNvPr id="10" name="Picture 17" descr="FOS_H">
            <a:extLst>
              <a:ext uri="{FF2B5EF4-FFF2-40B4-BE49-F238E27FC236}">
                <a16:creationId xmlns:a16="http://schemas.microsoft.com/office/drawing/2014/main" id="{F0C59994-083A-415F-9958-604CCBFAEC7D}"/>
              </a:ext>
            </a:extLst>
          </p:cNvPr>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9975850" y="392782"/>
            <a:ext cx="175895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76CBE73C-A310-494D-92F6-44BF7EB7303F}"/>
              </a:ext>
            </a:extLst>
          </p:cNvPr>
          <p:cNvPicPr>
            <a:picLocks noChangeAspect="1"/>
          </p:cNvPicPr>
          <p:nvPr userDrawn="1"/>
        </p:nvPicPr>
        <p:blipFill rotWithShape="1">
          <a:blip r:embed="rId3"/>
          <a:srcRect l="8656" t="18045" r="80741" b="18222"/>
          <a:stretch/>
        </p:blipFill>
        <p:spPr>
          <a:xfrm>
            <a:off x="607904" y="467576"/>
            <a:ext cx="2222887" cy="751624"/>
          </a:xfrm>
          <a:prstGeom prst="rect">
            <a:avLst/>
          </a:prstGeom>
        </p:spPr>
      </p:pic>
      <p:sp>
        <p:nvSpPr>
          <p:cNvPr id="12" name="Rectangle 27">
            <a:extLst>
              <a:ext uri="{FF2B5EF4-FFF2-40B4-BE49-F238E27FC236}">
                <a16:creationId xmlns:a16="http://schemas.microsoft.com/office/drawing/2014/main" id="{0B9A4400-D7AA-48B7-B41A-93C490980AB0}"/>
              </a:ext>
            </a:extLst>
          </p:cNvPr>
          <p:cNvSpPr>
            <a:spLocks noChangeArrowheads="1"/>
          </p:cNvSpPr>
          <p:nvPr userDrawn="1"/>
        </p:nvSpPr>
        <p:spPr bwMode="auto">
          <a:xfrm>
            <a:off x="165101" y="6624639"/>
            <a:ext cx="1572684"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p>
            <a:r>
              <a:rPr lang="en-US" sz="800" dirty="0">
                <a:solidFill>
                  <a:schemeClr val="tx1"/>
                </a:solidFill>
                <a:latin typeface="Arial" charset="0"/>
              </a:rPr>
              <a:t>ESD-IS213</a:t>
            </a:r>
          </a:p>
        </p:txBody>
      </p:sp>
    </p:spTree>
    <p:extLst>
      <p:ext uri="{BB962C8B-B14F-4D97-AF65-F5344CB8AC3E}">
        <p14:creationId xmlns:p14="http://schemas.microsoft.com/office/powerpoint/2010/main" val="250011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89559"/>
            <a:ext cx="10972800" cy="461665"/>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a:xfrm>
            <a:off x="624000" y="1173675"/>
            <a:ext cx="10944000" cy="54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a:spLocks noGrp="1" noChangeArrowheads="1"/>
          </p:cNvSpPr>
          <p:nvPr>
            <p:ph type="ftr" sz="quarter" idx="11"/>
          </p:nvPr>
        </p:nvSpPr>
        <p:spPr>
          <a:xfrm>
            <a:off x="4572000" y="6670675"/>
            <a:ext cx="3860800" cy="179388"/>
          </a:xfrm>
        </p:spPr>
        <p:txBody>
          <a:bodyPr/>
          <a:lstStyle>
            <a:lvl1pPr>
              <a:defRPr>
                <a:solidFill>
                  <a:srgbClr val="1C1C1C"/>
                </a:solidFill>
              </a:defRPr>
            </a:lvl1pPr>
          </a:lstStyle>
          <a:p>
            <a:pPr>
              <a:defRPr/>
            </a:pPr>
            <a:endParaRPr lang="en-GB" dirty="0"/>
          </a:p>
        </p:txBody>
      </p:sp>
    </p:spTree>
    <p:extLst>
      <p:ext uri="{BB962C8B-B14F-4D97-AF65-F5344CB8AC3E}">
        <p14:creationId xmlns:p14="http://schemas.microsoft.com/office/powerpoint/2010/main" val="2549197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461665"/>
          </a:xfrm>
        </p:spPr>
        <p:txBody>
          <a:bodyPr anchor="t"/>
          <a:lstStyle>
            <a:lvl1pPr algn="l">
              <a:defRPr sz="2400"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4"/>
          <p:cNvSpPr>
            <a:spLocks noGrp="1" noChangeArrowheads="1"/>
          </p:cNvSpPr>
          <p:nvPr>
            <p:ph type="ftr" sz="quarter" idx="11"/>
          </p:nvPr>
        </p:nvSpPr>
        <p:spPr/>
        <p:txBody>
          <a:bodyPr anchor="b"/>
          <a:lstStyle>
            <a:lvl1pPr>
              <a:defRPr>
                <a:solidFill>
                  <a:srgbClr val="1C1C1C"/>
                </a:solidFill>
                <a:latin typeface="Tahoma" pitchFamily="34" charset="0"/>
              </a:defRPr>
            </a:lvl1pPr>
          </a:lstStyle>
          <a:p>
            <a:pPr>
              <a:defRPr/>
            </a:pPr>
            <a:endParaRPr lang="en-GB" dirty="0"/>
          </a:p>
        </p:txBody>
      </p:sp>
    </p:spTree>
    <p:extLst>
      <p:ext uri="{BB962C8B-B14F-4D97-AF65-F5344CB8AC3E}">
        <p14:creationId xmlns:p14="http://schemas.microsoft.com/office/powerpoint/2010/main" val="554079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9851" y="1066800"/>
            <a:ext cx="5700183" cy="5329238"/>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4901" y="1066800"/>
            <a:ext cx="5417751" cy="5329238"/>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4"/>
          <p:cNvSpPr>
            <a:spLocks noGrp="1" noChangeArrowheads="1"/>
          </p:cNvSpPr>
          <p:nvPr>
            <p:ph type="ftr" sz="quarter" idx="11"/>
          </p:nvPr>
        </p:nvSpPr>
        <p:spPr/>
        <p:txBody>
          <a:bodyPr anchor="b"/>
          <a:lstStyle>
            <a:lvl1pPr>
              <a:defRPr>
                <a:solidFill>
                  <a:srgbClr val="1C1C1C"/>
                </a:solidFill>
              </a:defRPr>
            </a:lvl1pPr>
          </a:lstStyle>
          <a:p>
            <a:pPr>
              <a:defRPr/>
            </a:pPr>
            <a:endParaRPr lang="en-GB" dirty="0"/>
          </a:p>
        </p:txBody>
      </p:sp>
    </p:spTree>
    <p:extLst>
      <p:ext uri="{BB962C8B-B14F-4D97-AF65-F5344CB8AC3E}">
        <p14:creationId xmlns:p14="http://schemas.microsoft.com/office/powerpoint/2010/main" val="3053776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403805"/>
            <a:ext cx="10972800" cy="46166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119488"/>
            <a:ext cx="5386917" cy="76690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1886394"/>
            <a:ext cx="5386917" cy="460940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119488"/>
            <a:ext cx="5389033" cy="76690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1886394"/>
            <a:ext cx="5389033" cy="460940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4"/>
          <p:cNvSpPr>
            <a:spLocks noGrp="1" noChangeArrowheads="1"/>
          </p:cNvSpPr>
          <p:nvPr>
            <p:ph type="ftr" sz="quarter" idx="11"/>
          </p:nvPr>
        </p:nvSpPr>
        <p:spPr/>
        <p:txBody>
          <a:bodyPr anchor="b"/>
          <a:lstStyle>
            <a:lvl1pPr>
              <a:defRPr>
                <a:solidFill>
                  <a:srgbClr val="1C1C1C"/>
                </a:solidFill>
                <a:latin typeface="Tahoma" pitchFamily="34" charset="0"/>
              </a:defRPr>
            </a:lvl1pPr>
          </a:lstStyle>
          <a:p>
            <a:pPr>
              <a:defRPr/>
            </a:pPr>
            <a:endParaRPr lang="en-GB" dirty="0"/>
          </a:p>
        </p:txBody>
      </p:sp>
    </p:spTree>
    <p:extLst>
      <p:ext uri="{BB962C8B-B14F-4D97-AF65-F5344CB8AC3E}">
        <p14:creationId xmlns:p14="http://schemas.microsoft.com/office/powerpoint/2010/main" val="2799216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4"/>
          <p:cNvSpPr>
            <a:spLocks noGrp="1" noChangeArrowheads="1"/>
          </p:cNvSpPr>
          <p:nvPr>
            <p:ph type="ftr" sz="quarter" idx="11"/>
          </p:nvPr>
        </p:nvSpPr>
        <p:spPr/>
        <p:txBody>
          <a:bodyPr anchor="b"/>
          <a:lstStyle>
            <a:lvl1pPr>
              <a:defRPr>
                <a:solidFill>
                  <a:srgbClr val="1C1C1C"/>
                </a:solidFill>
                <a:latin typeface="Tahoma" pitchFamily="34" charset="0"/>
              </a:defRPr>
            </a:lvl1pPr>
          </a:lstStyle>
          <a:p>
            <a:pPr>
              <a:defRPr/>
            </a:pPr>
            <a:endParaRPr lang="en-GB" dirty="0"/>
          </a:p>
        </p:txBody>
      </p:sp>
    </p:spTree>
    <p:extLst>
      <p:ext uri="{BB962C8B-B14F-4D97-AF65-F5344CB8AC3E}">
        <p14:creationId xmlns:p14="http://schemas.microsoft.com/office/powerpoint/2010/main" val="2066646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4"/>
          <p:cNvSpPr>
            <a:spLocks noGrp="1" noChangeArrowheads="1"/>
          </p:cNvSpPr>
          <p:nvPr>
            <p:ph type="ftr" sz="quarter" idx="11"/>
          </p:nvPr>
        </p:nvSpPr>
        <p:spPr/>
        <p:txBody>
          <a:bodyPr anchor="b"/>
          <a:lstStyle>
            <a:lvl1pPr>
              <a:defRPr>
                <a:solidFill>
                  <a:srgbClr val="1C1C1C"/>
                </a:solidFill>
              </a:defRPr>
            </a:lvl1pPr>
          </a:lstStyle>
          <a:p>
            <a:pPr>
              <a:defRPr/>
            </a:pPr>
            <a:endParaRPr lang="en-GB" dirty="0"/>
          </a:p>
        </p:txBody>
      </p:sp>
    </p:spTree>
    <p:extLst>
      <p:ext uri="{BB962C8B-B14F-4D97-AF65-F5344CB8AC3E}">
        <p14:creationId xmlns:p14="http://schemas.microsoft.com/office/powerpoint/2010/main" val="441638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1034990"/>
            <a:ext cx="4011084" cy="40011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24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4"/>
          <p:cNvSpPr>
            <a:spLocks noGrp="1" noChangeArrowheads="1"/>
          </p:cNvSpPr>
          <p:nvPr>
            <p:ph type="ftr" sz="quarter" idx="11"/>
          </p:nvPr>
        </p:nvSpPr>
        <p:spPr>
          <a:xfrm>
            <a:off x="4572000" y="6675439"/>
            <a:ext cx="3860800" cy="180975"/>
          </a:xfrm>
        </p:spPr>
        <p:txBody>
          <a:bodyPr anchor="b"/>
          <a:lstStyle>
            <a:lvl1pPr>
              <a:defRPr>
                <a:solidFill>
                  <a:srgbClr val="1C1C1C"/>
                </a:solidFill>
              </a:defRPr>
            </a:lvl1pPr>
          </a:lstStyle>
          <a:p>
            <a:pPr>
              <a:defRPr/>
            </a:pPr>
            <a:endParaRPr lang="en-GB" dirty="0"/>
          </a:p>
        </p:txBody>
      </p:sp>
    </p:spTree>
    <p:extLst>
      <p:ext uri="{BB962C8B-B14F-4D97-AF65-F5344CB8AC3E}">
        <p14:creationId xmlns:p14="http://schemas.microsoft.com/office/powerpoint/2010/main" val="16541631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967228"/>
            <a:ext cx="7315200" cy="40011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4"/>
          <p:cNvSpPr>
            <a:spLocks noGrp="1" noChangeArrowheads="1"/>
          </p:cNvSpPr>
          <p:nvPr>
            <p:ph type="ftr" sz="quarter" idx="11"/>
          </p:nvPr>
        </p:nvSpPr>
        <p:spPr/>
        <p:txBody>
          <a:bodyPr anchor="b"/>
          <a:lstStyle>
            <a:lvl1pPr>
              <a:defRPr>
                <a:solidFill>
                  <a:srgbClr val="1C1C1C"/>
                </a:solidFill>
              </a:defRPr>
            </a:lvl1pPr>
          </a:lstStyle>
          <a:p>
            <a:pPr>
              <a:defRPr/>
            </a:pPr>
            <a:endParaRPr lang="en-GB" dirty="0"/>
          </a:p>
        </p:txBody>
      </p:sp>
    </p:spTree>
    <p:extLst>
      <p:ext uri="{BB962C8B-B14F-4D97-AF65-F5344CB8AC3E}">
        <p14:creationId xmlns:p14="http://schemas.microsoft.com/office/powerpoint/2010/main" val="23570862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10"/>
          <p:cNvSpPr>
            <a:spLocks noChangeArrowheads="1"/>
          </p:cNvSpPr>
          <p:nvPr userDrawn="1"/>
        </p:nvSpPr>
        <p:spPr bwMode="auto">
          <a:xfrm>
            <a:off x="0" y="6641275"/>
            <a:ext cx="12192000" cy="228600"/>
          </a:xfrm>
          <a:prstGeom prst="rect">
            <a:avLst/>
          </a:prstGeom>
          <a:solidFill>
            <a:srgbClr val="C69200"/>
          </a:solidFill>
          <a:ln w="9525">
            <a:noFill/>
            <a:miter lim="800000"/>
            <a:headEnd/>
            <a:tailEnd/>
          </a:ln>
          <a:effectLst/>
        </p:spPr>
        <p:txBody>
          <a:bodyPr wrap="none" anchor="ctr"/>
          <a:lstStyle/>
          <a:p>
            <a:pPr algn="ctr"/>
            <a:endParaRPr lang="en-US" sz="1800">
              <a:solidFill>
                <a:srgbClr val="115DA3"/>
              </a:solidFill>
              <a:latin typeface="Arial" charset="0"/>
              <a:ea typeface="MS PGothic" pitchFamily="34" charset="-128"/>
              <a:cs typeface="+mn-cs"/>
            </a:endParaRPr>
          </a:p>
        </p:txBody>
      </p:sp>
      <p:sp>
        <p:nvSpPr>
          <p:cNvPr id="626690" name="Rectangle 2"/>
          <p:cNvSpPr>
            <a:spLocks noGrp="1" noChangeArrowheads="1"/>
          </p:cNvSpPr>
          <p:nvPr>
            <p:ph type="subTitle" idx="1"/>
          </p:nvPr>
        </p:nvSpPr>
        <p:spPr>
          <a:xfrm>
            <a:off x="1828800" y="3886200"/>
            <a:ext cx="8534400" cy="1752600"/>
          </a:xfrm>
        </p:spPr>
        <p:txBody>
          <a:bodyPr/>
          <a:lstStyle>
            <a:lvl1pPr marL="0" indent="0" algn="ctr">
              <a:buFont typeface="Wingdings" pitchFamily="-65" charset="2"/>
              <a:buNone/>
              <a:defRPr sz="2000"/>
            </a:lvl1pPr>
          </a:lstStyle>
          <a:p>
            <a:r>
              <a:rPr lang="en-US"/>
              <a:t>Click to edit Master subtitle style</a:t>
            </a:r>
            <a:endParaRPr lang="en-GB" dirty="0"/>
          </a:p>
        </p:txBody>
      </p:sp>
      <p:sp>
        <p:nvSpPr>
          <p:cNvPr id="626696" name="Rectangle 8"/>
          <p:cNvSpPr>
            <a:spLocks noGrp="1" noChangeArrowheads="1"/>
          </p:cNvSpPr>
          <p:nvPr>
            <p:ph type="ctrTitle"/>
          </p:nvPr>
        </p:nvSpPr>
        <p:spPr>
          <a:xfrm>
            <a:off x="475015" y="2851730"/>
            <a:ext cx="11257808" cy="461665"/>
          </a:xfrm>
        </p:spPr>
        <p:txBody>
          <a:bodyPr/>
          <a:lstStyle>
            <a:lvl1pPr algn="ctr">
              <a:defRPr/>
            </a:lvl1pPr>
          </a:lstStyle>
          <a:p>
            <a:r>
              <a:rPr lang="en-US"/>
              <a:t>Click to edit Master title style</a:t>
            </a:r>
            <a:endParaRPr lang="en-US" dirty="0"/>
          </a:p>
        </p:txBody>
      </p:sp>
      <p:sp>
        <p:nvSpPr>
          <p:cNvPr id="12" name="Rectangle 3"/>
          <p:cNvSpPr>
            <a:spLocks noGrp="1" noChangeArrowheads="1"/>
          </p:cNvSpPr>
          <p:nvPr>
            <p:ph type="dt" sz="half" idx="2"/>
          </p:nvPr>
        </p:nvSpPr>
        <p:spPr bwMode="auto">
          <a:xfrm>
            <a:off x="69967" y="6664025"/>
            <a:ext cx="2540000" cy="1800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000">
                <a:solidFill>
                  <a:schemeClr val="tx1"/>
                </a:solidFill>
                <a:latin typeface="+mn-lt"/>
              </a:defRPr>
            </a:lvl1pPr>
          </a:lstStyle>
          <a:p>
            <a:endParaRPr lang="en-GB" dirty="0">
              <a:solidFill>
                <a:prstClr val="black"/>
              </a:solidFill>
            </a:endParaRPr>
          </a:p>
        </p:txBody>
      </p:sp>
      <p:sp>
        <p:nvSpPr>
          <p:cNvPr id="13" name="Rectangle 4"/>
          <p:cNvSpPr>
            <a:spLocks noGrp="1" noChangeArrowheads="1"/>
          </p:cNvSpPr>
          <p:nvPr>
            <p:ph type="ftr" sz="quarter" idx="3"/>
          </p:nvPr>
        </p:nvSpPr>
        <p:spPr bwMode="auto">
          <a:xfrm>
            <a:off x="4572000" y="6664025"/>
            <a:ext cx="3860800" cy="1800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1000">
                <a:solidFill>
                  <a:schemeClr val="tx1"/>
                </a:solidFill>
                <a:latin typeface="+mn-lt"/>
              </a:defRPr>
            </a:lvl1pPr>
          </a:lstStyle>
          <a:p>
            <a:endParaRPr lang="en-GB">
              <a:solidFill>
                <a:prstClr val="black"/>
              </a:solidFill>
            </a:endParaRPr>
          </a:p>
        </p:txBody>
      </p:sp>
      <p:sp>
        <p:nvSpPr>
          <p:cNvPr id="14" name="Rectangle 5"/>
          <p:cNvSpPr>
            <a:spLocks noGrp="1" noChangeArrowheads="1"/>
          </p:cNvSpPr>
          <p:nvPr>
            <p:ph type="sldNum" sz="quarter" idx="4"/>
          </p:nvPr>
        </p:nvSpPr>
        <p:spPr>
          <a:xfrm>
            <a:off x="9555667" y="6664025"/>
            <a:ext cx="2540000" cy="180000"/>
          </a:xfrm>
          <a:prstGeom prst="rect">
            <a:avLst/>
          </a:prstGeom>
        </p:spPr>
        <p:txBody>
          <a:bodyPr anchor="b"/>
          <a:lstStyle>
            <a:lvl1pPr algn="r">
              <a:defRPr sz="1000" b="0">
                <a:solidFill>
                  <a:schemeClr val="tx1"/>
                </a:solidFill>
                <a:latin typeface="+mn-lt"/>
              </a:defRPr>
            </a:lvl1pPr>
          </a:lstStyle>
          <a:p>
            <a:fld id="{0CC2B844-DA87-47CC-ABB6-5DC7C023B0C2}" type="slidenum">
              <a:rPr lang="en-GB" smtClean="0">
                <a:solidFill>
                  <a:prstClr val="black"/>
                </a:solidFill>
              </a:rPr>
              <a:pPr/>
              <a:t>‹#›</a:t>
            </a:fld>
            <a:endParaRPr lang="en-GB" dirty="0">
              <a:solidFill>
                <a:prstClr val="black"/>
              </a:solidFill>
            </a:endParaRPr>
          </a:p>
        </p:txBody>
      </p:sp>
      <p:pic>
        <p:nvPicPr>
          <p:cNvPr id="10" name="Picture 17" descr="FOS_H">
            <a:extLst>
              <a:ext uri="{FF2B5EF4-FFF2-40B4-BE49-F238E27FC236}">
                <a16:creationId xmlns:a16="http://schemas.microsoft.com/office/drawing/2014/main" id="{2698A4FF-BF11-490C-BAFA-631F297BF646}"/>
              </a:ext>
            </a:extLst>
          </p:cNvPr>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9975850" y="392782"/>
            <a:ext cx="175895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A854DCE7-0426-43B2-BCE5-5F18AB83DB8F}"/>
              </a:ext>
            </a:extLst>
          </p:cNvPr>
          <p:cNvPicPr>
            <a:picLocks noChangeAspect="1"/>
          </p:cNvPicPr>
          <p:nvPr userDrawn="1"/>
        </p:nvPicPr>
        <p:blipFill rotWithShape="1">
          <a:blip r:embed="rId3"/>
          <a:srcRect l="8656" t="18045" r="80741" b="18222"/>
          <a:stretch/>
        </p:blipFill>
        <p:spPr>
          <a:xfrm>
            <a:off x="607904" y="467576"/>
            <a:ext cx="2222887" cy="751624"/>
          </a:xfrm>
          <a:prstGeom prst="rect">
            <a:avLst/>
          </a:prstGeom>
        </p:spPr>
      </p:pic>
    </p:spTree>
    <p:extLst>
      <p:ext uri="{BB962C8B-B14F-4D97-AF65-F5344CB8AC3E}">
        <p14:creationId xmlns:p14="http://schemas.microsoft.com/office/powerpoint/2010/main" val="364952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89559"/>
            <a:ext cx="10972800" cy="461665"/>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a:xfrm>
            <a:off x="624000" y="1173675"/>
            <a:ext cx="10944000" cy="54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89559"/>
            <a:ext cx="10972800" cy="461665"/>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a:xfrm>
            <a:off x="624000" y="1173675"/>
            <a:ext cx="10944000" cy="54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3"/>
          <p:cNvSpPr>
            <a:spLocks noGrp="1" noChangeArrowheads="1"/>
          </p:cNvSpPr>
          <p:nvPr>
            <p:ph type="dt" sz="half" idx="10"/>
          </p:nvPr>
        </p:nvSpPr>
        <p:spPr bwMode="auto">
          <a:xfrm>
            <a:off x="69967" y="6658087"/>
            <a:ext cx="2540000" cy="18000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defRPr sz="1000">
                <a:solidFill>
                  <a:schemeClr val="bg2"/>
                </a:solidFill>
                <a:latin typeface="+mn-lt"/>
              </a:defRPr>
            </a:lvl1pPr>
          </a:lstStyle>
          <a:p>
            <a:endParaRPr lang="en-GB" dirty="0">
              <a:solidFill>
                <a:srgbClr val="1C1C1C"/>
              </a:solidFill>
            </a:endParaRPr>
          </a:p>
        </p:txBody>
      </p:sp>
      <p:sp>
        <p:nvSpPr>
          <p:cNvPr id="6" name="Rectangle 4"/>
          <p:cNvSpPr>
            <a:spLocks noGrp="1" noChangeArrowheads="1"/>
          </p:cNvSpPr>
          <p:nvPr>
            <p:ph type="ftr" sz="quarter" idx="11"/>
          </p:nvPr>
        </p:nvSpPr>
        <p:spPr bwMode="auto">
          <a:xfrm>
            <a:off x="4572000" y="6669962"/>
            <a:ext cx="3860800" cy="18000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ctr">
              <a:defRPr sz="1000">
                <a:solidFill>
                  <a:schemeClr val="bg2"/>
                </a:solidFill>
                <a:latin typeface="+mn-lt"/>
              </a:defRPr>
            </a:lvl1pPr>
          </a:lstStyle>
          <a:p>
            <a:endParaRPr lang="en-GB" dirty="0">
              <a:solidFill>
                <a:srgbClr val="1C1C1C"/>
              </a:solidFill>
            </a:endParaRPr>
          </a:p>
        </p:txBody>
      </p:sp>
      <p:sp>
        <p:nvSpPr>
          <p:cNvPr id="7" name="Rectangle 5"/>
          <p:cNvSpPr>
            <a:spLocks noGrp="1" noChangeArrowheads="1"/>
          </p:cNvSpPr>
          <p:nvPr>
            <p:ph type="sldNum" sz="quarter" idx="12"/>
          </p:nvPr>
        </p:nvSpPr>
        <p:spPr>
          <a:xfrm>
            <a:off x="9444833" y="6669962"/>
            <a:ext cx="2540000" cy="180000"/>
          </a:xfrm>
        </p:spPr>
        <p:txBody>
          <a:bodyPr anchor="ctr"/>
          <a:lstStyle>
            <a:lvl1pPr>
              <a:defRPr sz="1000" b="0">
                <a:solidFill>
                  <a:schemeClr val="bg2"/>
                </a:solidFill>
                <a:latin typeface="+mn-lt"/>
              </a:defRPr>
            </a:lvl1pPr>
          </a:lstStyle>
          <a:p>
            <a:fld id="{0CC2B844-DA87-47CC-ABB6-5DC7C023B0C2}" type="slidenum">
              <a:rPr lang="en-GB" smtClean="0">
                <a:solidFill>
                  <a:srgbClr val="1C1C1C"/>
                </a:solidFill>
              </a:rPr>
              <a:pPr/>
              <a:t>‹#›</a:t>
            </a:fld>
            <a:endParaRPr lang="en-GB" dirty="0">
              <a:solidFill>
                <a:srgbClr val="1C1C1C"/>
              </a:solidFill>
            </a:endParaRPr>
          </a:p>
        </p:txBody>
      </p:sp>
    </p:spTree>
    <p:extLst>
      <p:ext uri="{BB962C8B-B14F-4D97-AF65-F5344CB8AC3E}">
        <p14:creationId xmlns:p14="http://schemas.microsoft.com/office/powerpoint/2010/main" val="34220977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461665"/>
          </a:xfrm>
        </p:spPr>
        <p:txBody>
          <a:bodyPr anchor="t"/>
          <a:lstStyle>
            <a:lvl1pPr algn="l">
              <a:defRPr sz="2400"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3"/>
          <p:cNvSpPr>
            <a:spLocks noGrp="1" noChangeArrowheads="1"/>
          </p:cNvSpPr>
          <p:nvPr>
            <p:ph type="dt" sz="half" idx="10"/>
          </p:nvPr>
        </p:nvSpPr>
        <p:spPr bwMode="auto">
          <a:xfrm>
            <a:off x="69967" y="6664025"/>
            <a:ext cx="2540000" cy="1800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000">
                <a:solidFill>
                  <a:schemeClr val="bg2"/>
                </a:solidFill>
                <a:latin typeface="Tahoma" pitchFamily="-65" charset="0"/>
              </a:defRPr>
            </a:lvl1pPr>
          </a:lstStyle>
          <a:p>
            <a:endParaRPr lang="en-GB" dirty="0">
              <a:solidFill>
                <a:srgbClr val="1C1C1C"/>
              </a:solidFill>
            </a:endParaRPr>
          </a:p>
        </p:txBody>
      </p:sp>
      <p:sp>
        <p:nvSpPr>
          <p:cNvPr id="6" name="Rectangle 4"/>
          <p:cNvSpPr>
            <a:spLocks noGrp="1" noChangeArrowheads="1"/>
          </p:cNvSpPr>
          <p:nvPr>
            <p:ph type="ftr" sz="quarter" idx="11"/>
          </p:nvPr>
        </p:nvSpPr>
        <p:spPr bwMode="auto">
          <a:xfrm>
            <a:off x="4572000" y="6664025"/>
            <a:ext cx="3860800" cy="1800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1000">
                <a:solidFill>
                  <a:schemeClr val="bg2"/>
                </a:solidFill>
                <a:latin typeface="Tahoma" pitchFamily="-65" charset="0"/>
              </a:defRPr>
            </a:lvl1pPr>
          </a:lstStyle>
          <a:p>
            <a:endParaRPr lang="en-GB" dirty="0">
              <a:solidFill>
                <a:srgbClr val="1C1C1C"/>
              </a:solidFill>
            </a:endParaRPr>
          </a:p>
        </p:txBody>
      </p:sp>
      <p:sp>
        <p:nvSpPr>
          <p:cNvPr id="7" name="Rectangle 5"/>
          <p:cNvSpPr>
            <a:spLocks noGrp="1" noChangeArrowheads="1"/>
          </p:cNvSpPr>
          <p:nvPr>
            <p:ph type="sldNum" sz="quarter" idx="12"/>
          </p:nvPr>
        </p:nvSpPr>
        <p:spPr>
          <a:xfrm>
            <a:off x="9555667" y="6664025"/>
            <a:ext cx="2540000" cy="180000"/>
          </a:xfrm>
        </p:spPr>
        <p:txBody>
          <a:bodyPr anchor="b"/>
          <a:lstStyle>
            <a:lvl1pPr>
              <a:defRPr sz="1000" b="0">
                <a:solidFill>
                  <a:schemeClr val="bg2"/>
                </a:solidFill>
                <a:latin typeface="Tahoma" pitchFamily="-65" charset="0"/>
              </a:defRPr>
            </a:lvl1pPr>
          </a:lstStyle>
          <a:p>
            <a:fld id="{0CC2B844-DA87-47CC-ABB6-5DC7C023B0C2}" type="slidenum">
              <a:rPr lang="en-GB" smtClean="0">
                <a:solidFill>
                  <a:srgbClr val="1C1C1C"/>
                </a:solidFill>
              </a:rPr>
              <a:pPr/>
              <a:t>‹#›</a:t>
            </a:fld>
            <a:endParaRPr lang="en-GB" dirty="0">
              <a:solidFill>
                <a:srgbClr val="1C1C1C"/>
              </a:solidFill>
            </a:endParaRPr>
          </a:p>
        </p:txBody>
      </p:sp>
    </p:spTree>
    <p:extLst>
      <p:ext uri="{BB962C8B-B14F-4D97-AF65-F5344CB8AC3E}">
        <p14:creationId xmlns:p14="http://schemas.microsoft.com/office/powerpoint/2010/main" val="29335874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9851" y="1066800"/>
            <a:ext cx="5700183" cy="5329238"/>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4901" y="1066800"/>
            <a:ext cx="5417751" cy="5329238"/>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3"/>
          <p:cNvSpPr>
            <a:spLocks noGrp="1" noChangeArrowheads="1"/>
          </p:cNvSpPr>
          <p:nvPr>
            <p:ph type="dt" sz="half" idx="10"/>
          </p:nvPr>
        </p:nvSpPr>
        <p:spPr bwMode="auto">
          <a:xfrm>
            <a:off x="69967" y="6664025"/>
            <a:ext cx="2540000" cy="1800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000">
                <a:solidFill>
                  <a:schemeClr val="bg2"/>
                </a:solidFill>
                <a:latin typeface="+mn-lt"/>
              </a:defRPr>
            </a:lvl1pPr>
          </a:lstStyle>
          <a:p>
            <a:endParaRPr lang="en-GB" dirty="0">
              <a:solidFill>
                <a:srgbClr val="1C1C1C"/>
              </a:solidFill>
            </a:endParaRPr>
          </a:p>
        </p:txBody>
      </p:sp>
      <p:sp>
        <p:nvSpPr>
          <p:cNvPr id="7" name="Rectangle 4"/>
          <p:cNvSpPr>
            <a:spLocks noGrp="1" noChangeArrowheads="1"/>
          </p:cNvSpPr>
          <p:nvPr>
            <p:ph type="ftr" sz="quarter" idx="11"/>
          </p:nvPr>
        </p:nvSpPr>
        <p:spPr bwMode="auto">
          <a:xfrm>
            <a:off x="4572000" y="6664025"/>
            <a:ext cx="3860800" cy="1800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1000">
                <a:solidFill>
                  <a:schemeClr val="bg2"/>
                </a:solidFill>
                <a:latin typeface="+mn-lt"/>
              </a:defRPr>
            </a:lvl1pPr>
          </a:lstStyle>
          <a:p>
            <a:endParaRPr lang="en-GB">
              <a:solidFill>
                <a:srgbClr val="1C1C1C"/>
              </a:solidFill>
            </a:endParaRPr>
          </a:p>
        </p:txBody>
      </p:sp>
      <p:sp>
        <p:nvSpPr>
          <p:cNvPr id="8" name="Rectangle 5"/>
          <p:cNvSpPr>
            <a:spLocks noGrp="1" noChangeArrowheads="1"/>
          </p:cNvSpPr>
          <p:nvPr>
            <p:ph type="sldNum" sz="quarter" idx="12"/>
          </p:nvPr>
        </p:nvSpPr>
        <p:spPr>
          <a:xfrm>
            <a:off x="9555667" y="6664025"/>
            <a:ext cx="2540000" cy="180000"/>
          </a:xfrm>
        </p:spPr>
        <p:txBody>
          <a:bodyPr anchor="b"/>
          <a:lstStyle>
            <a:lvl1pPr>
              <a:defRPr sz="1000" b="0">
                <a:solidFill>
                  <a:schemeClr val="bg2"/>
                </a:solidFill>
                <a:latin typeface="+mn-lt"/>
              </a:defRPr>
            </a:lvl1pPr>
          </a:lstStyle>
          <a:p>
            <a:fld id="{0CC2B844-DA87-47CC-ABB6-5DC7C023B0C2}" type="slidenum">
              <a:rPr lang="en-GB" smtClean="0">
                <a:solidFill>
                  <a:srgbClr val="1C1C1C"/>
                </a:solidFill>
              </a:rPr>
              <a:pPr/>
              <a:t>‹#›</a:t>
            </a:fld>
            <a:endParaRPr lang="en-GB">
              <a:solidFill>
                <a:srgbClr val="1C1C1C"/>
              </a:solidFill>
            </a:endParaRPr>
          </a:p>
        </p:txBody>
      </p:sp>
    </p:spTree>
    <p:extLst>
      <p:ext uri="{BB962C8B-B14F-4D97-AF65-F5344CB8AC3E}">
        <p14:creationId xmlns:p14="http://schemas.microsoft.com/office/powerpoint/2010/main" val="10833458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403805"/>
            <a:ext cx="10972800" cy="46166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119488"/>
            <a:ext cx="5386917" cy="76690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1886394"/>
            <a:ext cx="5386917" cy="460940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119488"/>
            <a:ext cx="5389033" cy="76690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1886394"/>
            <a:ext cx="5389033" cy="460940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3"/>
          <p:cNvSpPr>
            <a:spLocks noGrp="1" noChangeArrowheads="1"/>
          </p:cNvSpPr>
          <p:nvPr>
            <p:ph type="dt" sz="half" idx="10"/>
          </p:nvPr>
        </p:nvSpPr>
        <p:spPr bwMode="auto">
          <a:xfrm>
            <a:off x="69967" y="6664025"/>
            <a:ext cx="2540000" cy="1800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000">
                <a:solidFill>
                  <a:schemeClr val="bg2"/>
                </a:solidFill>
                <a:latin typeface="Tahoma" pitchFamily="-65" charset="0"/>
              </a:defRPr>
            </a:lvl1pPr>
          </a:lstStyle>
          <a:p>
            <a:endParaRPr lang="en-GB" dirty="0">
              <a:solidFill>
                <a:srgbClr val="1C1C1C"/>
              </a:solidFill>
            </a:endParaRPr>
          </a:p>
        </p:txBody>
      </p:sp>
      <p:sp>
        <p:nvSpPr>
          <p:cNvPr id="9" name="Rectangle 4"/>
          <p:cNvSpPr>
            <a:spLocks noGrp="1" noChangeArrowheads="1"/>
          </p:cNvSpPr>
          <p:nvPr>
            <p:ph type="ftr" sz="quarter" idx="11"/>
          </p:nvPr>
        </p:nvSpPr>
        <p:spPr bwMode="auto">
          <a:xfrm>
            <a:off x="4572000" y="6664025"/>
            <a:ext cx="3860800" cy="1800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1000">
                <a:solidFill>
                  <a:schemeClr val="bg2"/>
                </a:solidFill>
                <a:latin typeface="Tahoma" pitchFamily="-65" charset="0"/>
              </a:defRPr>
            </a:lvl1pPr>
          </a:lstStyle>
          <a:p>
            <a:endParaRPr lang="en-GB">
              <a:solidFill>
                <a:srgbClr val="1C1C1C"/>
              </a:solidFill>
            </a:endParaRPr>
          </a:p>
        </p:txBody>
      </p:sp>
      <p:sp>
        <p:nvSpPr>
          <p:cNvPr id="10" name="Rectangle 5"/>
          <p:cNvSpPr>
            <a:spLocks noGrp="1" noChangeArrowheads="1"/>
          </p:cNvSpPr>
          <p:nvPr>
            <p:ph type="sldNum" sz="quarter" idx="12"/>
          </p:nvPr>
        </p:nvSpPr>
        <p:spPr>
          <a:xfrm>
            <a:off x="9555667" y="6664025"/>
            <a:ext cx="2540000" cy="180000"/>
          </a:xfrm>
        </p:spPr>
        <p:txBody>
          <a:bodyPr anchor="b"/>
          <a:lstStyle>
            <a:lvl1pPr>
              <a:defRPr sz="1000" b="0">
                <a:solidFill>
                  <a:schemeClr val="bg2"/>
                </a:solidFill>
                <a:latin typeface="Tahoma" pitchFamily="-65" charset="0"/>
              </a:defRPr>
            </a:lvl1pPr>
          </a:lstStyle>
          <a:p>
            <a:fld id="{0CC2B844-DA87-47CC-ABB6-5DC7C023B0C2}" type="slidenum">
              <a:rPr lang="en-GB" smtClean="0">
                <a:solidFill>
                  <a:srgbClr val="1C1C1C"/>
                </a:solidFill>
              </a:rPr>
              <a:pPr/>
              <a:t>‹#›</a:t>
            </a:fld>
            <a:endParaRPr lang="en-GB">
              <a:solidFill>
                <a:srgbClr val="1C1C1C"/>
              </a:solidFill>
            </a:endParaRPr>
          </a:p>
        </p:txBody>
      </p:sp>
    </p:spTree>
    <p:extLst>
      <p:ext uri="{BB962C8B-B14F-4D97-AF65-F5344CB8AC3E}">
        <p14:creationId xmlns:p14="http://schemas.microsoft.com/office/powerpoint/2010/main" val="17946130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noChangeArrowheads="1"/>
          </p:cNvSpPr>
          <p:nvPr>
            <p:ph type="dt" sz="half" idx="10"/>
          </p:nvPr>
        </p:nvSpPr>
        <p:spPr bwMode="auto">
          <a:xfrm>
            <a:off x="69967" y="6664025"/>
            <a:ext cx="2540000" cy="1800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000">
                <a:solidFill>
                  <a:schemeClr val="bg2"/>
                </a:solidFill>
                <a:latin typeface="Tahoma" pitchFamily="-65" charset="0"/>
              </a:defRPr>
            </a:lvl1pPr>
          </a:lstStyle>
          <a:p>
            <a:endParaRPr lang="en-GB" dirty="0">
              <a:solidFill>
                <a:srgbClr val="1C1C1C"/>
              </a:solidFill>
            </a:endParaRPr>
          </a:p>
        </p:txBody>
      </p:sp>
      <p:sp>
        <p:nvSpPr>
          <p:cNvPr id="5" name="Footer Placeholder 4"/>
          <p:cNvSpPr>
            <a:spLocks noGrp="1" noChangeArrowheads="1"/>
          </p:cNvSpPr>
          <p:nvPr>
            <p:ph type="ftr" sz="quarter" idx="11"/>
          </p:nvPr>
        </p:nvSpPr>
        <p:spPr bwMode="auto">
          <a:xfrm>
            <a:off x="4572000" y="6664025"/>
            <a:ext cx="3860800" cy="1800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1000">
                <a:solidFill>
                  <a:schemeClr val="bg2"/>
                </a:solidFill>
                <a:latin typeface="Tahoma" pitchFamily="-65" charset="0"/>
              </a:defRPr>
            </a:lvl1pPr>
          </a:lstStyle>
          <a:p>
            <a:endParaRPr lang="en-GB">
              <a:solidFill>
                <a:srgbClr val="1C1C1C"/>
              </a:solidFill>
            </a:endParaRPr>
          </a:p>
        </p:txBody>
      </p:sp>
      <p:sp>
        <p:nvSpPr>
          <p:cNvPr id="6" name="Rectangle 5"/>
          <p:cNvSpPr>
            <a:spLocks noGrp="1" noChangeArrowheads="1"/>
          </p:cNvSpPr>
          <p:nvPr>
            <p:ph type="sldNum" sz="quarter" idx="12"/>
          </p:nvPr>
        </p:nvSpPr>
        <p:spPr>
          <a:xfrm>
            <a:off x="9555667" y="6664025"/>
            <a:ext cx="2540000" cy="180000"/>
          </a:xfrm>
        </p:spPr>
        <p:txBody>
          <a:bodyPr anchor="b"/>
          <a:lstStyle>
            <a:lvl1pPr>
              <a:defRPr sz="1000" b="0">
                <a:solidFill>
                  <a:schemeClr val="bg2"/>
                </a:solidFill>
                <a:latin typeface="Tahoma" pitchFamily="-65" charset="0"/>
              </a:defRPr>
            </a:lvl1pPr>
          </a:lstStyle>
          <a:p>
            <a:fld id="{0CC2B844-DA87-47CC-ABB6-5DC7C023B0C2}" type="slidenum">
              <a:rPr lang="en-GB" smtClean="0">
                <a:solidFill>
                  <a:srgbClr val="1C1C1C"/>
                </a:solidFill>
              </a:rPr>
              <a:pPr/>
              <a:t>‹#›</a:t>
            </a:fld>
            <a:endParaRPr lang="en-GB">
              <a:solidFill>
                <a:srgbClr val="1C1C1C"/>
              </a:solidFill>
            </a:endParaRPr>
          </a:p>
        </p:txBody>
      </p:sp>
    </p:spTree>
    <p:extLst>
      <p:ext uri="{BB962C8B-B14F-4D97-AF65-F5344CB8AC3E}">
        <p14:creationId xmlns:p14="http://schemas.microsoft.com/office/powerpoint/2010/main" val="17614842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3"/>
          <p:cNvSpPr>
            <a:spLocks noGrp="1" noChangeArrowheads="1"/>
          </p:cNvSpPr>
          <p:nvPr>
            <p:ph type="dt" sz="half" idx="10"/>
          </p:nvPr>
        </p:nvSpPr>
        <p:spPr bwMode="auto">
          <a:xfrm>
            <a:off x="69967" y="6664025"/>
            <a:ext cx="2540000" cy="1800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000">
                <a:solidFill>
                  <a:schemeClr val="bg2"/>
                </a:solidFill>
                <a:latin typeface="+mn-lt"/>
              </a:defRPr>
            </a:lvl1pPr>
          </a:lstStyle>
          <a:p>
            <a:endParaRPr lang="en-GB" dirty="0">
              <a:solidFill>
                <a:srgbClr val="1C1C1C"/>
              </a:solidFill>
            </a:endParaRPr>
          </a:p>
        </p:txBody>
      </p:sp>
      <p:sp>
        <p:nvSpPr>
          <p:cNvPr id="4" name="Rectangle 4"/>
          <p:cNvSpPr>
            <a:spLocks noGrp="1" noChangeArrowheads="1"/>
          </p:cNvSpPr>
          <p:nvPr>
            <p:ph type="ftr" sz="quarter" idx="11"/>
          </p:nvPr>
        </p:nvSpPr>
        <p:spPr bwMode="auto">
          <a:xfrm>
            <a:off x="4572000" y="6664025"/>
            <a:ext cx="3860800" cy="1800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1000">
                <a:solidFill>
                  <a:schemeClr val="bg2"/>
                </a:solidFill>
                <a:latin typeface="+mn-lt"/>
              </a:defRPr>
            </a:lvl1pPr>
          </a:lstStyle>
          <a:p>
            <a:endParaRPr lang="en-GB">
              <a:solidFill>
                <a:srgbClr val="1C1C1C"/>
              </a:solidFill>
            </a:endParaRPr>
          </a:p>
        </p:txBody>
      </p:sp>
      <p:sp>
        <p:nvSpPr>
          <p:cNvPr id="5" name="Rectangle 5"/>
          <p:cNvSpPr>
            <a:spLocks noGrp="1" noChangeArrowheads="1"/>
          </p:cNvSpPr>
          <p:nvPr>
            <p:ph type="sldNum" sz="quarter" idx="12"/>
          </p:nvPr>
        </p:nvSpPr>
        <p:spPr>
          <a:xfrm>
            <a:off x="9555667" y="6664025"/>
            <a:ext cx="2540000" cy="180000"/>
          </a:xfrm>
        </p:spPr>
        <p:txBody>
          <a:bodyPr anchor="b"/>
          <a:lstStyle>
            <a:lvl1pPr>
              <a:defRPr sz="1000" b="0">
                <a:solidFill>
                  <a:schemeClr val="bg2"/>
                </a:solidFill>
                <a:latin typeface="+mn-lt"/>
              </a:defRPr>
            </a:lvl1pPr>
          </a:lstStyle>
          <a:p>
            <a:fld id="{0CC2B844-DA87-47CC-ABB6-5DC7C023B0C2}" type="slidenum">
              <a:rPr lang="en-GB" smtClean="0">
                <a:solidFill>
                  <a:srgbClr val="1C1C1C"/>
                </a:solidFill>
              </a:rPr>
              <a:pPr/>
              <a:t>‹#›</a:t>
            </a:fld>
            <a:endParaRPr lang="en-GB">
              <a:solidFill>
                <a:srgbClr val="1C1C1C"/>
              </a:solidFill>
            </a:endParaRPr>
          </a:p>
        </p:txBody>
      </p:sp>
    </p:spTree>
    <p:extLst>
      <p:ext uri="{BB962C8B-B14F-4D97-AF65-F5344CB8AC3E}">
        <p14:creationId xmlns:p14="http://schemas.microsoft.com/office/powerpoint/2010/main" val="41175813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1034990"/>
            <a:ext cx="4011084" cy="40011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24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dt" sz="half" idx="10"/>
          </p:nvPr>
        </p:nvSpPr>
        <p:spPr bwMode="auto">
          <a:xfrm>
            <a:off x="69967" y="6675900"/>
            <a:ext cx="2540000" cy="1800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000">
                <a:solidFill>
                  <a:schemeClr val="bg2"/>
                </a:solidFill>
                <a:latin typeface="+mn-lt"/>
              </a:defRPr>
            </a:lvl1pPr>
          </a:lstStyle>
          <a:p>
            <a:endParaRPr lang="en-GB" dirty="0">
              <a:solidFill>
                <a:srgbClr val="1C1C1C"/>
              </a:solidFill>
            </a:endParaRPr>
          </a:p>
        </p:txBody>
      </p:sp>
      <p:sp>
        <p:nvSpPr>
          <p:cNvPr id="6" name="Rectangle 4"/>
          <p:cNvSpPr>
            <a:spLocks noGrp="1" noChangeArrowheads="1"/>
          </p:cNvSpPr>
          <p:nvPr>
            <p:ph type="ftr" sz="quarter" idx="11"/>
          </p:nvPr>
        </p:nvSpPr>
        <p:spPr bwMode="auto">
          <a:xfrm>
            <a:off x="4572000" y="6675900"/>
            <a:ext cx="3860800" cy="1800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1000">
                <a:solidFill>
                  <a:schemeClr val="bg2"/>
                </a:solidFill>
                <a:latin typeface="+mn-lt"/>
              </a:defRPr>
            </a:lvl1pPr>
          </a:lstStyle>
          <a:p>
            <a:endParaRPr lang="en-GB">
              <a:solidFill>
                <a:srgbClr val="1C1C1C"/>
              </a:solidFill>
            </a:endParaRPr>
          </a:p>
        </p:txBody>
      </p:sp>
      <p:sp>
        <p:nvSpPr>
          <p:cNvPr id="7" name="Rectangle 5"/>
          <p:cNvSpPr>
            <a:spLocks noGrp="1" noChangeArrowheads="1"/>
          </p:cNvSpPr>
          <p:nvPr>
            <p:ph type="sldNum" sz="quarter" idx="12"/>
          </p:nvPr>
        </p:nvSpPr>
        <p:spPr>
          <a:xfrm>
            <a:off x="9555667" y="6675900"/>
            <a:ext cx="2540000" cy="180000"/>
          </a:xfrm>
        </p:spPr>
        <p:txBody>
          <a:bodyPr anchor="b"/>
          <a:lstStyle>
            <a:lvl1pPr>
              <a:defRPr sz="1000" b="0">
                <a:solidFill>
                  <a:schemeClr val="bg2"/>
                </a:solidFill>
                <a:latin typeface="+mn-lt"/>
              </a:defRPr>
            </a:lvl1pPr>
          </a:lstStyle>
          <a:p>
            <a:fld id="{0CC2B844-DA87-47CC-ABB6-5DC7C023B0C2}" type="slidenum">
              <a:rPr lang="en-GB" smtClean="0">
                <a:solidFill>
                  <a:srgbClr val="1C1C1C"/>
                </a:solidFill>
              </a:rPr>
              <a:pPr/>
              <a:t>‹#›</a:t>
            </a:fld>
            <a:endParaRPr lang="en-GB">
              <a:solidFill>
                <a:srgbClr val="1C1C1C"/>
              </a:solidFill>
            </a:endParaRPr>
          </a:p>
        </p:txBody>
      </p:sp>
    </p:spTree>
    <p:extLst>
      <p:ext uri="{BB962C8B-B14F-4D97-AF65-F5344CB8AC3E}">
        <p14:creationId xmlns:p14="http://schemas.microsoft.com/office/powerpoint/2010/main" val="31709592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967228"/>
            <a:ext cx="7315200" cy="40011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3"/>
          <p:cNvSpPr>
            <a:spLocks noGrp="1" noChangeArrowheads="1"/>
          </p:cNvSpPr>
          <p:nvPr>
            <p:ph type="dt" sz="half" idx="10"/>
          </p:nvPr>
        </p:nvSpPr>
        <p:spPr bwMode="auto">
          <a:xfrm>
            <a:off x="69967" y="6664025"/>
            <a:ext cx="2540000" cy="1800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000">
                <a:solidFill>
                  <a:schemeClr val="bg2"/>
                </a:solidFill>
                <a:latin typeface="+mn-lt"/>
              </a:defRPr>
            </a:lvl1pPr>
          </a:lstStyle>
          <a:p>
            <a:endParaRPr lang="en-GB" dirty="0">
              <a:solidFill>
                <a:srgbClr val="1C1C1C"/>
              </a:solidFill>
            </a:endParaRPr>
          </a:p>
        </p:txBody>
      </p:sp>
      <p:sp>
        <p:nvSpPr>
          <p:cNvPr id="7" name="Rectangle 4"/>
          <p:cNvSpPr>
            <a:spLocks noGrp="1" noChangeArrowheads="1"/>
          </p:cNvSpPr>
          <p:nvPr>
            <p:ph type="ftr" sz="quarter" idx="11"/>
          </p:nvPr>
        </p:nvSpPr>
        <p:spPr bwMode="auto">
          <a:xfrm>
            <a:off x="4572000" y="6664025"/>
            <a:ext cx="3860800" cy="1800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1000">
                <a:solidFill>
                  <a:schemeClr val="bg2"/>
                </a:solidFill>
                <a:latin typeface="+mn-lt"/>
              </a:defRPr>
            </a:lvl1pPr>
          </a:lstStyle>
          <a:p>
            <a:endParaRPr lang="en-GB">
              <a:solidFill>
                <a:srgbClr val="1C1C1C"/>
              </a:solidFill>
            </a:endParaRPr>
          </a:p>
        </p:txBody>
      </p:sp>
      <p:sp>
        <p:nvSpPr>
          <p:cNvPr id="8" name="Rectangle 5"/>
          <p:cNvSpPr>
            <a:spLocks noGrp="1" noChangeArrowheads="1"/>
          </p:cNvSpPr>
          <p:nvPr>
            <p:ph type="sldNum" sz="quarter" idx="12"/>
          </p:nvPr>
        </p:nvSpPr>
        <p:spPr>
          <a:xfrm>
            <a:off x="9555667" y="6664025"/>
            <a:ext cx="2540000" cy="180000"/>
          </a:xfrm>
        </p:spPr>
        <p:txBody>
          <a:bodyPr anchor="b"/>
          <a:lstStyle>
            <a:lvl1pPr>
              <a:defRPr sz="1000" b="0">
                <a:solidFill>
                  <a:schemeClr val="bg2"/>
                </a:solidFill>
                <a:latin typeface="+mn-lt"/>
              </a:defRPr>
            </a:lvl1pPr>
          </a:lstStyle>
          <a:p>
            <a:fld id="{0CC2B844-DA87-47CC-ABB6-5DC7C023B0C2}" type="slidenum">
              <a:rPr lang="en-GB" smtClean="0">
                <a:solidFill>
                  <a:srgbClr val="1C1C1C"/>
                </a:solidFill>
              </a:rPr>
              <a:pPr/>
              <a:t>‹#›</a:t>
            </a:fld>
            <a:endParaRPr lang="en-GB">
              <a:solidFill>
                <a:srgbClr val="1C1C1C"/>
              </a:solidFill>
            </a:endParaRPr>
          </a:p>
        </p:txBody>
      </p:sp>
    </p:spTree>
    <p:extLst>
      <p:ext uri="{BB962C8B-B14F-4D97-AF65-F5344CB8AC3E}">
        <p14:creationId xmlns:p14="http://schemas.microsoft.com/office/powerpoint/2010/main" val="36529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461665"/>
          </a:xfrm>
        </p:spPr>
        <p:txBody>
          <a:bodyPr anchor="t"/>
          <a:lstStyle>
            <a:lvl1pPr algn="l">
              <a:defRPr sz="2400"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9851" y="1066800"/>
            <a:ext cx="5700183" cy="5329238"/>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4901" y="1066800"/>
            <a:ext cx="5417751" cy="5329238"/>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403805"/>
            <a:ext cx="10972800" cy="46166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119488"/>
            <a:ext cx="5386917" cy="76690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1886394"/>
            <a:ext cx="5386917" cy="460940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119488"/>
            <a:ext cx="5389033" cy="76690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1886394"/>
            <a:ext cx="5389033" cy="460940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1034990"/>
            <a:ext cx="4011084" cy="40011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24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967228"/>
            <a:ext cx="7315200" cy="40011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image" Target="../media/image2.emf"/><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image" Target="../media/image1.jpeg"/><Relationship Id="rId5" Type="http://schemas.openxmlformats.org/officeDocument/2006/relationships/slideLayout" Target="../slideLayouts/slideLayout23.xml"/><Relationship Id="rId10" Type="http://schemas.openxmlformats.org/officeDocument/2006/relationships/theme" Target="../theme/theme3.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24" descr="FOS_H">
            <a:extLst>
              <a:ext uri="{FF2B5EF4-FFF2-40B4-BE49-F238E27FC236}">
                <a16:creationId xmlns:a16="http://schemas.microsoft.com/office/drawing/2014/main" id="{F5124211-6879-4BE8-8E4E-F04CDE0CA4D7}"/>
              </a:ext>
            </a:extLst>
          </p:cNvPr>
          <p:cNvPicPr>
            <a:picLocks noChangeAspect="1" noChangeArrowheads="1"/>
          </p:cNvPicPr>
          <p:nvPr userDrawn="1"/>
        </p:nvPicPr>
        <p:blipFill>
          <a:blip r:embed="rId11" cstate="print">
            <a:extLst>
              <a:ext uri="{28A0092B-C50C-407E-A947-70E740481C1C}">
                <a14:useLocalDpi xmlns:a14="http://schemas.microsoft.com/office/drawing/2010/main"/>
              </a:ext>
            </a:extLst>
          </a:blip>
          <a:srcRect/>
          <a:stretch>
            <a:fillRect/>
          </a:stretch>
        </p:blipFill>
        <p:spPr bwMode="auto">
          <a:xfrm>
            <a:off x="11598275" y="6381750"/>
            <a:ext cx="59372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a:extLst>
              <a:ext uri="{FF2B5EF4-FFF2-40B4-BE49-F238E27FC236}">
                <a16:creationId xmlns:a16="http://schemas.microsoft.com/office/drawing/2014/main" id="{F1B4DF32-235F-4E81-B9D9-9639E750AD6D}"/>
              </a:ext>
            </a:extLst>
          </p:cNvPr>
          <p:cNvPicPr>
            <a:picLocks noChangeAspect="1"/>
          </p:cNvPicPr>
          <p:nvPr userDrawn="1"/>
        </p:nvPicPr>
        <p:blipFill rotWithShape="1">
          <a:blip r:embed="rId12"/>
          <a:srcRect l="8656" t="18045" r="80741" b="18222"/>
          <a:stretch/>
        </p:blipFill>
        <p:spPr>
          <a:xfrm>
            <a:off x="40024" y="6400357"/>
            <a:ext cx="695267" cy="235090"/>
          </a:xfrm>
          <a:prstGeom prst="rect">
            <a:avLst/>
          </a:prstGeom>
        </p:spPr>
      </p:pic>
      <p:sp>
        <p:nvSpPr>
          <p:cNvPr id="625673" name="Rectangle 9"/>
          <p:cNvSpPr>
            <a:spLocks noChangeArrowheads="1"/>
          </p:cNvSpPr>
          <p:nvPr/>
        </p:nvSpPr>
        <p:spPr bwMode="auto">
          <a:xfrm>
            <a:off x="0" y="6629400"/>
            <a:ext cx="12192000" cy="228600"/>
          </a:xfrm>
          <a:prstGeom prst="rect">
            <a:avLst/>
          </a:prstGeom>
          <a:solidFill>
            <a:srgbClr val="C69200"/>
          </a:solidFill>
          <a:ln w="9525">
            <a:noFill/>
            <a:miter lim="800000"/>
            <a:headEnd/>
            <a:tailEnd/>
          </a:ln>
          <a:effectLst/>
        </p:spPr>
        <p:txBody>
          <a:bodyPr wrap="none" anchor="ctr"/>
          <a:lstStyle/>
          <a:p>
            <a:pPr algn="ctr">
              <a:defRPr/>
            </a:pPr>
            <a:endParaRPr lang="en-US" sz="1800" dirty="0">
              <a:latin typeface="Calibri" pitchFamily="34" charset="0"/>
            </a:endParaRPr>
          </a:p>
        </p:txBody>
      </p:sp>
      <p:sp>
        <p:nvSpPr>
          <p:cNvPr id="1029" name="Rectangle 2"/>
          <p:cNvSpPr>
            <a:spLocks noGrp="1" noChangeArrowheads="1"/>
          </p:cNvSpPr>
          <p:nvPr>
            <p:ph type="body" idx="1"/>
          </p:nvPr>
        </p:nvSpPr>
        <p:spPr bwMode="auto">
          <a:xfrm>
            <a:off x="658284" y="1090614"/>
            <a:ext cx="10945283" cy="5400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30" name="Rectangle 7"/>
          <p:cNvSpPr>
            <a:spLocks noGrp="1" noChangeArrowheads="1"/>
          </p:cNvSpPr>
          <p:nvPr>
            <p:ph type="title"/>
          </p:nvPr>
        </p:nvSpPr>
        <p:spPr bwMode="auto">
          <a:xfrm>
            <a:off x="630767" y="350194"/>
            <a:ext cx="10972800" cy="46166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lvl="0"/>
            <a:r>
              <a:rPr lang="en-US"/>
              <a:t>Click to edit Master title style</a:t>
            </a:r>
          </a:p>
        </p:txBody>
      </p:sp>
      <p:sp>
        <p:nvSpPr>
          <p:cNvPr id="15" name="Rectangle 27">
            <a:extLst>
              <a:ext uri="{FF2B5EF4-FFF2-40B4-BE49-F238E27FC236}">
                <a16:creationId xmlns:a16="http://schemas.microsoft.com/office/drawing/2014/main" id="{F0F65484-5B25-4575-B424-341AE15262B5}"/>
              </a:ext>
            </a:extLst>
          </p:cNvPr>
          <p:cNvSpPr>
            <a:spLocks noChangeArrowheads="1"/>
          </p:cNvSpPr>
          <p:nvPr userDrawn="1"/>
        </p:nvSpPr>
        <p:spPr bwMode="auto">
          <a:xfrm>
            <a:off x="165101" y="6624639"/>
            <a:ext cx="1572684"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p>
            <a:r>
              <a:rPr lang="en-US" sz="800" dirty="0">
                <a:solidFill>
                  <a:schemeClr val="tx1"/>
                </a:solidFill>
                <a:latin typeface="Arial" charset="0"/>
              </a:rPr>
              <a:t>ESD-IS213</a:t>
            </a:r>
          </a:p>
        </p:txBody>
      </p:sp>
      <p:sp>
        <p:nvSpPr>
          <p:cNvPr id="16" name="Rectangle 28">
            <a:extLst>
              <a:ext uri="{FF2B5EF4-FFF2-40B4-BE49-F238E27FC236}">
                <a16:creationId xmlns:a16="http://schemas.microsoft.com/office/drawing/2014/main" id="{C6EFB21D-2C9A-47BA-A2D6-868BDA38B293}"/>
              </a:ext>
            </a:extLst>
          </p:cNvPr>
          <p:cNvSpPr txBox="1">
            <a:spLocks noChangeArrowheads="1"/>
          </p:cNvSpPr>
          <p:nvPr userDrawn="1"/>
        </p:nvSpPr>
        <p:spPr bwMode="auto">
          <a:xfrm>
            <a:off x="11839575" y="6640513"/>
            <a:ext cx="35242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800" b="1" kern="1200">
                <a:solidFill>
                  <a:schemeClr val="tx1"/>
                </a:solidFill>
                <a:latin typeface="Arial" pitchFamily="34" charset="0"/>
                <a:ea typeface="+mn-ea"/>
                <a:cs typeface="+mn-cs"/>
              </a:defRPr>
            </a:lvl1pPr>
            <a:lvl2pPr marL="457200" algn="l" rtl="0" fontAlgn="base">
              <a:spcBef>
                <a:spcPct val="0"/>
              </a:spcBef>
              <a:spcAft>
                <a:spcPct val="0"/>
              </a:spcAft>
              <a:defRPr sz="2800" b="1" kern="1200">
                <a:solidFill>
                  <a:srgbClr val="C69200"/>
                </a:solidFill>
                <a:latin typeface="Tahoma" pitchFamily="34" charset="0"/>
                <a:ea typeface="+mn-ea"/>
                <a:cs typeface="+mn-cs"/>
              </a:defRPr>
            </a:lvl2pPr>
            <a:lvl3pPr marL="914400" algn="l" rtl="0" fontAlgn="base">
              <a:spcBef>
                <a:spcPct val="0"/>
              </a:spcBef>
              <a:spcAft>
                <a:spcPct val="0"/>
              </a:spcAft>
              <a:defRPr sz="2800" b="1" kern="1200">
                <a:solidFill>
                  <a:srgbClr val="C69200"/>
                </a:solidFill>
                <a:latin typeface="Tahoma" pitchFamily="34" charset="0"/>
                <a:ea typeface="+mn-ea"/>
                <a:cs typeface="+mn-cs"/>
              </a:defRPr>
            </a:lvl3pPr>
            <a:lvl4pPr marL="1371600" algn="l" rtl="0" fontAlgn="base">
              <a:spcBef>
                <a:spcPct val="0"/>
              </a:spcBef>
              <a:spcAft>
                <a:spcPct val="0"/>
              </a:spcAft>
              <a:defRPr sz="2800" b="1" kern="1200">
                <a:solidFill>
                  <a:srgbClr val="C69200"/>
                </a:solidFill>
                <a:latin typeface="Tahoma" pitchFamily="34" charset="0"/>
                <a:ea typeface="+mn-ea"/>
                <a:cs typeface="+mn-cs"/>
              </a:defRPr>
            </a:lvl4pPr>
            <a:lvl5pPr marL="1828800" algn="l" rtl="0" fontAlgn="base">
              <a:spcBef>
                <a:spcPct val="0"/>
              </a:spcBef>
              <a:spcAft>
                <a:spcPct val="0"/>
              </a:spcAft>
              <a:defRPr sz="2800" b="1" kern="1200">
                <a:solidFill>
                  <a:srgbClr val="C69200"/>
                </a:solidFill>
                <a:latin typeface="Tahoma" pitchFamily="34" charset="0"/>
                <a:ea typeface="+mn-ea"/>
                <a:cs typeface="+mn-cs"/>
              </a:defRPr>
            </a:lvl5pPr>
            <a:lvl6pPr marL="2286000" algn="l" defTabSz="914400" rtl="0" eaLnBrk="1" latinLnBrk="0" hangingPunct="1">
              <a:defRPr sz="2800" b="1" kern="1200">
                <a:solidFill>
                  <a:srgbClr val="C69200"/>
                </a:solidFill>
                <a:latin typeface="Tahoma" pitchFamily="34" charset="0"/>
                <a:ea typeface="+mn-ea"/>
                <a:cs typeface="+mn-cs"/>
              </a:defRPr>
            </a:lvl6pPr>
            <a:lvl7pPr marL="2743200" algn="l" defTabSz="914400" rtl="0" eaLnBrk="1" latinLnBrk="0" hangingPunct="1">
              <a:defRPr sz="2800" b="1" kern="1200">
                <a:solidFill>
                  <a:srgbClr val="C69200"/>
                </a:solidFill>
                <a:latin typeface="Tahoma" pitchFamily="34" charset="0"/>
                <a:ea typeface="+mn-ea"/>
                <a:cs typeface="+mn-cs"/>
              </a:defRPr>
            </a:lvl7pPr>
            <a:lvl8pPr marL="3200400" algn="l" defTabSz="914400" rtl="0" eaLnBrk="1" latinLnBrk="0" hangingPunct="1">
              <a:defRPr sz="2800" b="1" kern="1200">
                <a:solidFill>
                  <a:srgbClr val="C69200"/>
                </a:solidFill>
                <a:latin typeface="Tahoma" pitchFamily="34" charset="0"/>
                <a:ea typeface="+mn-ea"/>
                <a:cs typeface="+mn-cs"/>
              </a:defRPr>
            </a:lvl8pPr>
            <a:lvl9pPr marL="3657600" algn="l" defTabSz="914400" rtl="0" eaLnBrk="1" latinLnBrk="0" hangingPunct="1">
              <a:defRPr sz="2800" b="1" kern="1200">
                <a:solidFill>
                  <a:srgbClr val="C69200"/>
                </a:solidFill>
                <a:latin typeface="Tahoma" pitchFamily="34" charset="0"/>
                <a:ea typeface="+mn-ea"/>
                <a:cs typeface="+mn-cs"/>
              </a:defRPr>
            </a:lvl9pPr>
          </a:lstStyle>
          <a:p>
            <a:pPr>
              <a:defRPr/>
            </a:pPr>
            <a:fld id="{BA145738-DF08-43CA-B7B7-87C675E14DAB}" type="slidenum">
              <a:rPr lang="en-US" altLang="zh-CN" smtClean="0"/>
              <a:pPr>
                <a:defRPr/>
              </a:pPr>
              <a:t>‹#›</a:t>
            </a:fld>
            <a:endParaRPr lang="en-US" altLang="zh-CN" dirty="0"/>
          </a:p>
        </p:txBody>
      </p:sp>
      <p:sp>
        <p:nvSpPr>
          <p:cNvPr id="17" name="Rectangle 4">
            <a:extLst>
              <a:ext uri="{FF2B5EF4-FFF2-40B4-BE49-F238E27FC236}">
                <a16:creationId xmlns:a16="http://schemas.microsoft.com/office/drawing/2014/main" id="{09D92FE0-D4DC-43E1-AD8C-54DBA981FDC6}"/>
              </a:ext>
            </a:extLst>
          </p:cNvPr>
          <p:cNvSpPr>
            <a:spLocks noGrp="1" noChangeArrowheads="1"/>
          </p:cNvSpPr>
          <p:nvPr>
            <p:ph type="ftr" sz="quarter" idx="3"/>
          </p:nvPr>
        </p:nvSpPr>
        <p:spPr bwMode="auto">
          <a:xfrm>
            <a:off x="4572000" y="6664325"/>
            <a:ext cx="3860800" cy="179388"/>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ctr">
              <a:defRPr sz="1000">
                <a:latin typeface="Calibri" pitchFamily="34" charset="0"/>
              </a:defRPr>
            </a:lvl1pPr>
          </a:lstStyle>
          <a:p>
            <a:pPr>
              <a:defRPr/>
            </a:pPr>
            <a:endParaRPr lang="en-GB" dirty="0">
              <a:solidFill>
                <a:prstClr val="black"/>
              </a:solidFill>
            </a:endParaRPr>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Lst>
  <p:hf sldNum="0" hdr="0" ftr="0" dt="0"/>
  <p:txStyles>
    <p:titleStyle>
      <a:lvl1pPr algn="l" rtl="0" eaLnBrk="0" fontAlgn="base" hangingPunct="0">
        <a:spcBef>
          <a:spcPct val="0"/>
        </a:spcBef>
        <a:spcAft>
          <a:spcPct val="0"/>
        </a:spcAft>
        <a:defRPr sz="2400" b="1">
          <a:solidFill>
            <a:srgbClr val="C69200"/>
          </a:solidFill>
          <a:latin typeface="+mj-lt"/>
          <a:ea typeface="+mj-ea"/>
          <a:cs typeface="+mj-cs"/>
        </a:defRPr>
      </a:lvl1pPr>
      <a:lvl2pPr algn="l" rtl="0" eaLnBrk="0" fontAlgn="base" hangingPunct="0">
        <a:spcBef>
          <a:spcPct val="0"/>
        </a:spcBef>
        <a:spcAft>
          <a:spcPct val="0"/>
        </a:spcAft>
        <a:defRPr sz="2400" b="1">
          <a:solidFill>
            <a:srgbClr val="C69200"/>
          </a:solidFill>
          <a:latin typeface="Calibri" pitchFamily="34" charset="0"/>
          <a:ea typeface="Arial" pitchFamily="-65" charset="0"/>
          <a:cs typeface="Arial" pitchFamily="-65" charset="0"/>
        </a:defRPr>
      </a:lvl2pPr>
      <a:lvl3pPr algn="l" rtl="0" eaLnBrk="0" fontAlgn="base" hangingPunct="0">
        <a:spcBef>
          <a:spcPct val="0"/>
        </a:spcBef>
        <a:spcAft>
          <a:spcPct val="0"/>
        </a:spcAft>
        <a:defRPr sz="2400" b="1">
          <a:solidFill>
            <a:srgbClr val="C69200"/>
          </a:solidFill>
          <a:latin typeface="Calibri" pitchFamily="34" charset="0"/>
          <a:ea typeface="Arial" pitchFamily="-65" charset="0"/>
          <a:cs typeface="Arial" pitchFamily="-65" charset="0"/>
        </a:defRPr>
      </a:lvl3pPr>
      <a:lvl4pPr algn="l" rtl="0" eaLnBrk="0" fontAlgn="base" hangingPunct="0">
        <a:spcBef>
          <a:spcPct val="0"/>
        </a:spcBef>
        <a:spcAft>
          <a:spcPct val="0"/>
        </a:spcAft>
        <a:defRPr sz="2400" b="1">
          <a:solidFill>
            <a:srgbClr val="C69200"/>
          </a:solidFill>
          <a:latin typeface="Calibri" pitchFamily="34" charset="0"/>
          <a:ea typeface="Arial" pitchFamily="-65" charset="0"/>
          <a:cs typeface="Arial" pitchFamily="-65" charset="0"/>
        </a:defRPr>
      </a:lvl4pPr>
      <a:lvl5pPr algn="l" rtl="0" eaLnBrk="0" fontAlgn="base" hangingPunct="0">
        <a:spcBef>
          <a:spcPct val="0"/>
        </a:spcBef>
        <a:spcAft>
          <a:spcPct val="0"/>
        </a:spcAft>
        <a:defRPr sz="2400" b="1">
          <a:solidFill>
            <a:srgbClr val="C69200"/>
          </a:solidFill>
          <a:latin typeface="Calibri" pitchFamily="34" charset="0"/>
          <a:ea typeface="Arial" pitchFamily="-65" charset="0"/>
          <a:cs typeface="Arial" pitchFamily="-65" charset="0"/>
        </a:defRPr>
      </a:lvl5pPr>
      <a:lvl6pPr marL="457200" algn="l" rtl="0" eaLnBrk="1" fontAlgn="base" hangingPunct="1">
        <a:spcBef>
          <a:spcPct val="0"/>
        </a:spcBef>
        <a:spcAft>
          <a:spcPct val="0"/>
        </a:spcAft>
        <a:defRPr sz="2800" b="1">
          <a:solidFill>
            <a:srgbClr val="C69200"/>
          </a:solidFill>
          <a:latin typeface="Tahoma" pitchFamily="-65" charset="0"/>
          <a:ea typeface="Arial" pitchFamily="-65" charset="0"/>
          <a:cs typeface="Arial" pitchFamily="-65" charset="0"/>
        </a:defRPr>
      </a:lvl6pPr>
      <a:lvl7pPr marL="914400" algn="l" rtl="0" eaLnBrk="1" fontAlgn="base" hangingPunct="1">
        <a:spcBef>
          <a:spcPct val="0"/>
        </a:spcBef>
        <a:spcAft>
          <a:spcPct val="0"/>
        </a:spcAft>
        <a:defRPr sz="2800" b="1">
          <a:solidFill>
            <a:srgbClr val="C69200"/>
          </a:solidFill>
          <a:latin typeface="Tahoma" pitchFamily="-65" charset="0"/>
          <a:ea typeface="Arial" pitchFamily="-65" charset="0"/>
          <a:cs typeface="Arial" pitchFamily="-65" charset="0"/>
        </a:defRPr>
      </a:lvl7pPr>
      <a:lvl8pPr marL="1371600" algn="l" rtl="0" eaLnBrk="1" fontAlgn="base" hangingPunct="1">
        <a:spcBef>
          <a:spcPct val="0"/>
        </a:spcBef>
        <a:spcAft>
          <a:spcPct val="0"/>
        </a:spcAft>
        <a:defRPr sz="2800" b="1">
          <a:solidFill>
            <a:srgbClr val="C69200"/>
          </a:solidFill>
          <a:latin typeface="Tahoma" pitchFamily="-65" charset="0"/>
          <a:ea typeface="Arial" pitchFamily="-65" charset="0"/>
          <a:cs typeface="Arial" pitchFamily="-65" charset="0"/>
        </a:defRPr>
      </a:lvl8pPr>
      <a:lvl9pPr marL="1828800" algn="l" rtl="0" eaLnBrk="1" fontAlgn="base" hangingPunct="1">
        <a:spcBef>
          <a:spcPct val="0"/>
        </a:spcBef>
        <a:spcAft>
          <a:spcPct val="0"/>
        </a:spcAft>
        <a:defRPr sz="2800" b="1">
          <a:solidFill>
            <a:srgbClr val="C69200"/>
          </a:solidFill>
          <a:latin typeface="Tahoma" pitchFamily="-65" charset="0"/>
          <a:ea typeface="Arial" pitchFamily="-65" charset="0"/>
          <a:cs typeface="Arial" pitchFamily="-65" charset="0"/>
        </a:defRPr>
      </a:lvl9pPr>
    </p:titleStyle>
    <p:bodyStyle>
      <a:lvl1pPr marL="358775" indent="-358775" algn="l" rtl="0" eaLnBrk="0" fontAlgn="base" hangingPunct="0">
        <a:spcBef>
          <a:spcPct val="20000"/>
        </a:spcBef>
        <a:spcAft>
          <a:spcPct val="0"/>
        </a:spcAft>
        <a:buSzPct val="100000"/>
        <a:buFont typeface="Arial" charset="0"/>
        <a:buChar char="•"/>
        <a:defRPr sz="2000">
          <a:solidFill>
            <a:schemeClr val="tx1"/>
          </a:solidFill>
          <a:latin typeface="+mn-lt"/>
          <a:ea typeface="+mn-ea"/>
          <a:cs typeface="+mn-cs"/>
        </a:defRPr>
      </a:lvl1pPr>
      <a:lvl2pPr marL="719138" indent="-358775" algn="l" rtl="0" eaLnBrk="0" fontAlgn="base" hangingPunct="0">
        <a:spcBef>
          <a:spcPct val="20000"/>
        </a:spcBef>
        <a:spcAft>
          <a:spcPct val="0"/>
        </a:spcAft>
        <a:buClr>
          <a:schemeClr val="tx1"/>
        </a:buClr>
        <a:buSzPct val="100000"/>
        <a:buFont typeface="Calibri" pitchFamily="34" charset="0"/>
        <a:buChar char="–"/>
        <a:defRPr>
          <a:solidFill>
            <a:schemeClr val="tx1"/>
          </a:solidFill>
          <a:latin typeface="+mn-lt"/>
          <a:ea typeface="+mn-ea"/>
          <a:cs typeface="+mn-cs"/>
        </a:defRPr>
      </a:lvl2pPr>
      <a:lvl3pPr marL="1079500" indent="-358775" algn="l" rtl="0" eaLnBrk="0" fontAlgn="base" hangingPunct="0">
        <a:spcBef>
          <a:spcPct val="20000"/>
        </a:spcBef>
        <a:spcAft>
          <a:spcPct val="0"/>
        </a:spcAft>
        <a:buClr>
          <a:schemeClr val="folHlink"/>
        </a:buClr>
        <a:buSzPct val="100000"/>
        <a:buFont typeface="Courier New" pitchFamily="49" charset="0"/>
        <a:buChar char="o"/>
        <a:defRPr sz="1600">
          <a:solidFill>
            <a:schemeClr val="tx1"/>
          </a:solidFill>
          <a:latin typeface="+mn-lt"/>
          <a:ea typeface="+mn-ea"/>
          <a:cs typeface="+mn-cs"/>
        </a:defRPr>
      </a:lvl3pPr>
      <a:lvl4pPr marL="1439863" indent="-358775" algn="l" rtl="0" eaLnBrk="0" fontAlgn="base" hangingPunct="0">
        <a:spcBef>
          <a:spcPct val="20000"/>
        </a:spcBef>
        <a:spcAft>
          <a:spcPct val="0"/>
        </a:spcAft>
        <a:buClr>
          <a:schemeClr val="tx1"/>
        </a:buClr>
        <a:buSzPct val="100000"/>
        <a:buFont typeface="Wingdings" pitchFamily="2" charset="2"/>
        <a:buChar char="§"/>
        <a:defRPr sz="1400">
          <a:solidFill>
            <a:schemeClr val="tx1"/>
          </a:solidFill>
          <a:latin typeface="+mn-lt"/>
          <a:ea typeface="+mn-ea"/>
          <a:cs typeface="+mn-cs"/>
        </a:defRPr>
      </a:lvl4pPr>
      <a:lvl5pPr marL="1798638" indent="-358775" algn="l" rtl="0" eaLnBrk="0" fontAlgn="base" hangingPunct="0">
        <a:spcBef>
          <a:spcPct val="20000"/>
        </a:spcBef>
        <a:spcAft>
          <a:spcPct val="0"/>
        </a:spcAft>
        <a:buClr>
          <a:srgbClr val="0000FF"/>
        </a:buClr>
        <a:buSzPct val="100000"/>
        <a:buFont typeface="Calibri"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6pPr>
      <a:lvl7pPr marL="29718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7pPr>
      <a:lvl8pPr marL="34290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8pPr>
      <a:lvl9pPr marL="38862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25673" name="Rectangle 9"/>
          <p:cNvSpPr>
            <a:spLocks noChangeArrowheads="1"/>
          </p:cNvSpPr>
          <p:nvPr/>
        </p:nvSpPr>
        <p:spPr bwMode="auto">
          <a:xfrm>
            <a:off x="0" y="6629400"/>
            <a:ext cx="12192000" cy="228600"/>
          </a:xfrm>
          <a:prstGeom prst="rect">
            <a:avLst/>
          </a:prstGeom>
          <a:solidFill>
            <a:srgbClr val="C69200"/>
          </a:solidFill>
          <a:ln w="9525">
            <a:noFill/>
            <a:miter lim="800000"/>
            <a:headEnd/>
            <a:tailEnd/>
          </a:ln>
          <a:effectLst/>
        </p:spPr>
        <p:txBody>
          <a:bodyPr wrap="none" anchor="ctr"/>
          <a:lstStyle/>
          <a:p>
            <a:pPr algn="ctr">
              <a:defRPr/>
            </a:pPr>
            <a:endParaRPr lang="en-US" sz="1800" dirty="0">
              <a:solidFill>
                <a:prstClr val="black"/>
              </a:solidFill>
              <a:latin typeface="Calibri" pitchFamily="34" charset="0"/>
            </a:endParaRPr>
          </a:p>
        </p:txBody>
      </p:sp>
      <p:sp>
        <p:nvSpPr>
          <p:cNvPr id="1029" name="Rectangle 2"/>
          <p:cNvSpPr>
            <a:spLocks noGrp="1" noChangeArrowheads="1"/>
          </p:cNvSpPr>
          <p:nvPr>
            <p:ph type="body" idx="1"/>
          </p:nvPr>
        </p:nvSpPr>
        <p:spPr bwMode="auto">
          <a:xfrm>
            <a:off x="658284" y="1090614"/>
            <a:ext cx="10945283" cy="5400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30" name="Rectangle 7"/>
          <p:cNvSpPr>
            <a:spLocks noGrp="1" noChangeArrowheads="1"/>
          </p:cNvSpPr>
          <p:nvPr>
            <p:ph type="title"/>
          </p:nvPr>
        </p:nvSpPr>
        <p:spPr bwMode="auto">
          <a:xfrm>
            <a:off x="630767" y="350194"/>
            <a:ext cx="10972800" cy="46166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lvl="0"/>
            <a:r>
              <a:rPr lang="en-US"/>
              <a:t>Click to edit Master title style</a:t>
            </a:r>
          </a:p>
        </p:txBody>
      </p:sp>
      <p:sp>
        <p:nvSpPr>
          <p:cNvPr id="12" name="Rectangle 4"/>
          <p:cNvSpPr>
            <a:spLocks noGrp="1" noChangeArrowheads="1"/>
          </p:cNvSpPr>
          <p:nvPr>
            <p:ph type="ftr" sz="quarter" idx="3"/>
          </p:nvPr>
        </p:nvSpPr>
        <p:spPr bwMode="auto">
          <a:xfrm>
            <a:off x="4572000" y="6664325"/>
            <a:ext cx="3860800" cy="179388"/>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ctr">
              <a:defRPr sz="1000">
                <a:latin typeface="Calibri" pitchFamily="34" charset="0"/>
              </a:defRPr>
            </a:lvl1pPr>
          </a:lstStyle>
          <a:p>
            <a:pPr>
              <a:defRPr/>
            </a:pPr>
            <a:endParaRPr lang="en-GB" dirty="0">
              <a:solidFill>
                <a:prstClr val="black"/>
              </a:solidFill>
            </a:endParaRPr>
          </a:p>
        </p:txBody>
      </p:sp>
      <p:sp>
        <p:nvSpPr>
          <p:cNvPr id="14" name="Rectangle 27">
            <a:extLst>
              <a:ext uri="{FF2B5EF4-FFF2-40B4-BE49-F238E27FC236}">
                <a16:creationId xmlns:a16="http://schemas.microsoft.com/office/drawing/2014/main" id="{D8681414-CF6B-4AC9-813A-BF7C3E325370}"/>
              </a:ext>
            </a:extLst>
          </p:cNvPr>
          <p:cNvSpPr>
            <a:spLocks noChangeArrowheads="1"/>
          </p:cNvSpPr>
          <p:nvPr userDrawn="1"/>
        </p:nvSpPr>
        <p:spPr bwMode="auto">
          <a:xfrm>
            <a:off x="165101" y="6624639"/>
            <a:ext cx="1572684"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p>
            <a:r>
              <a:rPr lang="en-US" sz="800" dirty="0">
                <a:solidFill>
                  <a:schemeClr val="tx1"/>
                </a:solidFill>
                <a:latin typeface="Arial" charset="0"/>
              </a:rPr>
              <a:t>ESD-IS213</a:t>
            </a:r>
          </a:p>
        </p:txBody>
      </p:sp>
      <p:sp>
        <p:nvSpPr>
          <p:cNvPr id="15" name="Rectangle 28">
            <a:extLst>
              <a:ext uri="{FF2B5EF4-FFF2-40B4-BE49-F238E27FC236}">
                <a16:creationId xmlns:a16="http://schemas.microsoft.com/office/drawing/2014/main" id="{D25232B1-C05F-4599-9F0F-6EC93963DF15}"/>
              </a:ext>
            </a:extLst>
          </p:cNvPr>
          <p:cNvSpPr txBox="1">
            <a:spLocks noChangeArrowheads="1"/>
          </p:cNvSpPr>
          <p:nvPr userDrawn="1"/>
        </p:nvSpPr>
        <p:spPr bwMode="auto">
          <a:xfrm>
            <a:off x="11839575" y="6640513"/>
            <a:ext cx="35242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800" b="1" kern="1200">
                <a:solidFill>
                  <a:schemeClr val="tx1"/>
                </a:solidFill>
                <a:latin typeface="Arial" pitchFamily="34" charset="0"/>
                <a:ea typeface="+mn-ea"/>
                <a:cs typeface="+mn-cs"/>
              </a:defRPr>
            </a:lvl1pPr>
            <a:lvl2pPr marL="457200" algn="l" rtl="0" fontAlgn="base">
              <a:spcBef>
                <a:spcPct val="0"/>
              </a:spcBef>
              <a:spcAft>
                <a:spcPct val="0"/>
              </a:spcAft>
              <a:defRPr sz="2800" b="1" kern="1200">
                <a:solidFill>
                  <a:srgbClr val="C69200"/>
                </a:solidFill>
                <a:latin typeface="Tahoma" pitchFamily="34" charset="0"/>
                <a:ea typeface="+mn-ea"/>
                <a:cs typeface="+mn-cs"/>
              </a:defRPr>
            </a:lvl2pPr>
            <a:lvl3pPr marL="914400" algn="l" rtl="0" fontAlgn="base">
              <a:spcBef>
                <a:spcPct val="0"/>
              </a:spcBef>
              <a:spcAft>
                <a:spcPct val="0"/>
              </a:spcAft>
              <a:defRPr sz="2800" b="1" kern="1200">
                <a:solidFill>
                  <a:srgbClr val="C69200"/>
                </a:solidFill>
                <a:latin typeface="Tahoma" pitchFamily="34" charset="0"/>
                <a:ea typeface="+mn-ea"/>
                <a:cs typeface="+mn-cs"/>
              </a:defRPr>
            </a:lvl3pPr>
            <a:lvl4pPr marL="1371600" algn="l" rtl="0" fontAlgn="base">
              <a:spcBef>
                <a:spcPct val="0"/>
              </a:spcBef>
              <a:spcAft>
                <a:spcPct val="0"/>
              </a:spcAft>
              <a:defRPr sz="2800" b="1" kern="1200">
                <a:solidFill>
                  <a:srgbClr val="C69200"/>
                </a:solidFill>
                <a:latin typeface="Tahoma" pitchFamily="34" charset="0"/>
                <a:ea typeface="+mn-ea"/>
                <a:cs typeface="+mn-cs"/>
              </a:defRPr>
            </a:lvl4pPr>
            <a:lvl5pPr marL="1828800" algn="l" rtl="0" fontAlgn="base">
              <a:spcBef>
                <a:spcPct val="0"/>
              </a:spcBef>
              <a:spcAft>
                <a:spcPct val="0"/>
              </a:spcAft>
              <a:defRPr sz="2800" b="1" kern="1200">
                <a:solidFill>
                  <a:srgbClr val="C69200"/>
                </a:solidFill>
                <a:latin typeface="Tahoma" pitchFamily="34" charset="0"/>
                <a:ea typeface="+mn-ea"/>
                <a:cs typeface="+mn-cs"/>
              </a:defRPr>
            </a:lvl5pPr>
            <a:lvl6pPr marL="2286000" algn="l" defTabSz="914400" rtl="0" eaLnBrk="1" latinLnBrk="0" hangingPunct="1">
              <a:defRPr sz="2800" b="1" kern="1200">
                <a:solidFill>
                  <a:srgbClr val="C69200"/>
                </a:solidFill>
                <a:latin typeface="Tahoma" pitchFamily="34" charset="0"/>
                <a:ea typeface="+mn-ea"/>
                <a:cs typeface="+mn-cs"/>
              </a:defRPr>
            </a:lvl6pPr>
            <a:lvl7pPr marL="2743200" algn="l" defTabSz="914400" rtl="0" eaLnBrk="1" latinLnBrk="0" hangingPunct="1">
              <a:defRPr sz="2800" b="1" kern="1200">
                <a:solidFill>
                  <a:srgbClr val="C69200"/>
                </a:solidFill>
                <a:latin typeface="Tahoma" pitchFamily="34" charset="0"/>
                <a:ea typeface="+mn-ea"/>
                <a:cs typeface="+mn-cs"/>
              </a:defRPr>
            </a:lvl7pPr>
            <a:lvl8pPr marL="3200400" algn="l" defTabSz="914400" rtl="0" eaLnBrk="1" latinLnBrk="0" hangingPunct="1">
              <a:defRPr sz="2800" b="1" kern="1200">
                <a:solidFill>
                  <a:srgbClr val="C69200"/>
                </a:solidFill>
                <a:latin typeface="Tahoma" pitchFamily="34" charset="0"/>
                <a:ea typeface="+mn-ea"/>
                <a:cs typeface="+mn-cs"/>
              </a:defRPr>
            </a:lvl8pPr>
            <a:lvl9pPr marL="3657600" algn="l" defTabSz="914400" rtl="0" eaLnBrk="1" latinLnBrk="0" hangingPunct="1">
              <a:defRPr sz="2800" b="1" kern="1200">
                <a:solidFill>
                  <a:srgbClr val="C69200"/>
                </a:solidFill>
                <a:latin typeface="Tahoma" pitchFamily="34" charset="0"/>
                <a:ea typeface="+mn-ea"/>
                <a:cs typeface="+mn-cs"/>
              </a:defRPr>
            </a:lvl9pPr>
          </a:lstStyle>
          <a:p>
            <a:pPr>
              <a:defRPr/>
            </a:pPr>
            <a:fld id="{BA145738-DF08-43CA-B7B7-87C675E14DAB}" type="slidenum">
              <a:rPr lang="en-US" altLang="zh-CN" smtClean="0"/>
              <a:pPr>
                <a:defRPr/>
              </a:pPr>
              <a:t>‹#›</a:t>
            </a:fld>
            <a:endParaRPr lang="en-US" altLang="zh-CN" dirty="0"/>
          </a:p>
        </p:txBody>
      </p:sp>
    </p:spTree>
    <p:extLst>
      <p:ext uri="{BB962C8B-B14F-4D97-AF65-F5344CB8AC3E}">
        <p14:creationId xmlns:p14="http://schemas.microsoft.com/office/powerpoint/2010/main" val="3750573538"/>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Lst>
  <p:hf sldNum="0" hdr="0" ftr="0" dt="0"/>
  <p:txStyles>
    <p:titleStyle>
      <a:lvl1pPr algn="l" rtl="0" eaLnBrk="0" fontAlgn="base" hangingPunct="0">
        <a:spcBef>
          <a:spcPct val="0"/>
        </a:spcBef>
        <a:spcAft>
          <a:spcPct val="0"/>
        </a:spcAft>
        <a:defRPr sz="2400" b="1">
          <a:solidFill>
            <a:srgbClr val="C69200"/>
          </a:solidFill>
          <a:latin typeface="+mj-lt"/>
          <a:ea typeface="+mj-ea"/>
          <a:cs typeface="+mj-cs"/>
        </a:defRPr>
      </a:lvl1pPr>
      <a:lvl2pPr algn="l" rtl="0" eaLnBrk="0" fontAlgn="base" hangingPunct="0">
        <a:spcBef>
          <a:spcPct val="0"/>
        </a:spcBef>
        <a:spcAft>
          <a:spcPct val="0"/>
        </a:spcAft>
        <a:defRPr sz="2400" b="1">
          <a:solidFill>
            <a:srgbClr val="C69200"/>
          </a:solidFill>
          <a:latin typeface="Calibri" pitchFamily="34" charset="0"/>
          <a:ea typeface="Arial" pitchFamily="-65" charset="0"/>
          <a:cs typeface="Arial" pitchFamily="-65" charset="0"/>
        </a:defRPr>
      </a:lvl2pPr>
      <a:lvl3pPr algn="l" rtl="0" eaLnBrk="0" fontAlgn="base" hangingPunct="0">
        <a:spcBef>
          <a:spcPct val="0"/>
        </a:spcBef>
        <a:spcAft>
          <a:spcPct val="0"/>
        </a:spcAft>
        <a:defRPr sz="2400" b="1">
          <a:solidFill>
            <a:srgbClr val="C69200"/>
          </a:solidFill>
          <a:latin typeface="Calibri" pitchFamily="34" charset="0"/>
          <a:ea typeface="Arial" pitchFamily="-65" charset="0"/>
          <a:cs typeface="Arial" pitchFamily="-65" charset="0"/>
        </a:defRPr>
      </a:lvl3pPr>
      <a:lvl4pPr algn="l" rtl="0" eaLnBrk="0" fontAlgn="base" hangingPunct="0">
        <a:spcBef>
          <a:spcPct val="0"/>
        </a:spcBef>
        <a:spcAft>
          <a:spcPct val="0"/>
        </a:spcAft>
        <a:defRPr sz="2400" b="1">
          <a:solidFill>
            <a:srgbClr val="C69200"/>
          </a:solidFill>
          <a:latin typeface="Calibri" pitchFamily="34" charset="0"/>
          <a:ea typeface="Arial" pitchFamily="-65" charset="0"/>
          <a:cs typeface="Arial" pitchFamily="-65" charset="0"/>
        </a:defRPr>
      </a:lvl4pPr>
      <a:lvl5pPr algn="l" rtl="0" eaLnBrk="0" fontAlgn="base" hangingPunct="0">
        <a:spcBef>
          <a:spcPct val="0"/>
        </a:spcBef>
        <a:spcAft>
          <a:spcPct val="0"/>
        </a:spcAft>
        <a:defRPr sz="2400" b="1">
          <a:solidFill>
            <a:srgbClr val="C69200"/>
          </a:solidFill>
          <a:latin typeface="Calibri" pitchFamily="34" charset="0"/>
          <a:ea typeface="Arial" pitchFamily="-65" charset="0"/>
          <a:cs typeface="Arial" pitchFamily="-65" charset="0"/>
        </a:defRPr>
      </a:lvl5pPr>
      <a:lvl6pPr marL="457200" algn="l" rtl="0" eaLnBrk="1" fontAlgn="base" hangingPunct="1">
        <a:spcBef>
          <a:spcPct val="0"/>
        </a:spcBef>
        <a:spcAft>
          <a:spcPct val="0"/>
        </a:spcAft>
        <a:defRPr sz="2800" b="1">
          <a:solidFill>
            <a:srgbClr val="C69200"/>
          </a:solidFill>
          <a:latin typeface="Tahoma" pitchFamily="-65" charset="0"/>
          <a:ea typeface="Arial" pitchFamily="-65" charset="0"/>
          <a:cs typeface="Arial" pitchFamily="-65" charset="0"/>
        </a:defRPr>
      </a:lvl6pPr>
      <a:lvl7pPr marL="914400" algn="l" rtl="0" eaLnBrk="1" fontAlgn="base" hangingPunct="1">
        <a:spcBef>
          <a:spcPct val="0"/>
        </a:spcBef>
        <a:spcAft>
          <a:spcPct val="0"/>
        </a:spcAft>
        <a:defRPr sz="2800" b="1">
          <a:solidFill>
            <a:srgbClr val="C69200"/>
          </a:solidFill>
          <a:latin typeface="Tahoma" pitchFamily="-65" charset="0"/>
          <a:ea typeface="Arial" pitchFamily="-65" charset="0"/>
          <a:cs typeface="Arial" pitchFamily="-65" charset="0"/>
        </a:defRPr>
      </a:lvl7pPr>
      <a:lvl8pPr marL="1371600" algn="l" rtl="0" eaLnBrk="1" fontAlgn="base" hangingPunct="1">
        <a:spcBef>
          <a:spcPct val="0"/>
        </a:spcBef>
        <a:spcAft>
          <a:spcPct val="0"/>
        </a:spcAft>
        <a:defRPr sz="2800" b="1">
          <a:solidFill>
            <a:srgbClr val="C69200"/>
          </a:solidFill>
          <a:latin typeface="Tahoma" pitchFamily="-65" charset="0"/>
          <a:ea typeface="Arial" pitchFamily="-65" charset="0"/>
          <a:cs typeface="Arial" pitchFamily="-65" charset="0"/>
        </a:defRPr>
      </a:lvl8pPr>
      <a:lvl9pPr marL="1828800" algn="l" rtl="0" eaLnBrk="1" fontAlgn="base" hangingPunct="1">
        <a:spcBef>
          <a:spcPct val="0"/>
        </a:spcBef>
        <a:spcAft>
          <a:spcPct val="0"/>
        </a:spcAft>
        <a:defRPr sz="2800" b="1">
          <a:solidFill>
            <a:srgbClr val="C69200"/>
          </a:solidFill>
          <a:latin typeface="Tahoma" pitchFamily="-65" charset="0"/>
          <a:ea typeface="Arial" pitchFamily="-65" charset="0"/>
          <a:cs typeface="Arial" pitchFamily="-65" charset="0"/>
        </a:defRPr>
      </a:lvl9pPr>
    </p:titleStyle>
    <p:bodyStyle>
      <a:lvl1pPr marL="358775" indent="-358775" algn="l" rtl="0" eaLnBrk="0" fontAlgn="base" hangingPunct="0">
        <a:spcBef>
          <a:spcPct val="20000"/>
        </a:spcBef>
        <a:spcAft>
          <a:spcPct val="0"/>
        </a:spcAft>
        <a:buSzPct val="100000"/>
        <a:buFont typeface="Arial" charset="0"/>
        <a:buChar char="•"/>
        <a:defRPr sz="2000">
          <a:solidFill>
            <a:schemeClr val="tx1"/>
          </a:solidFill>
          <a:latin typeface="+mn-lt"/>
          <a:ea typeface="+mn-ea"/>
          <a:cs typeface="+mn-cs"/>
        </a:defRPr>
      </a:lvl1pPr>
      <a:lvl2pPr marL="719138" indent="-358775" algn="l" rtl="0" eaLnBrk="0" fontAlgn="base" hangingPunct="0">
        <a:spcBef>
          <a:spcPct val="20000"/>
        </a:spcBef>
        <a:spcAft>
          <a:spcPct val="0"/>
        </a:spcAft>
        <a:buClr>
          <a:schemeClr val="tx1"/>
        </a:buClr>
        <a:buSzPct val="100000"/>
        <a:buFont typeface="Calibri" pitchFamily="34" charset="0"/>
        <a:buChar char="–"/>
        <a:defRPr>
          <a:solidFill>
            <a:schemeClr val="tx1"/>
          </a:solidFill>
          <a:latin typeface="+mn-lt"/>
          <a:ea typeface="+mn-ea"/>
          <a:cs typeface="+mn-cs"/>
        </a:defRPr>
      </a:lvl2pPr>
      <a:lvl3pPr marL="1079500" indent="-358775" algn="l" rtl="0" eaLnBrk="0" fontAlgn="base" hangingPunct="0">
        <a:spcBef>
          <a:spcPct val="20000"/>
        </a:spcBef>
        <a:spcAft>
          <a:spcPct val="0"/>
        </a:spcAft>
        <a:buClr>
          <a:schemeClr val="folHlink"/>
        </a:buClr>
        <a:buSzPct val="100000"/>
        <a:buFont typeface="Courier New" pitchFamily="49" charset="0"/>
        <a:buChar char="o"/>
        <a:defRPr sz="1600">
          <a:solidFill>
            <a:schemeClr val="tx1"/>
          </a:solidFill>
          <a:latin typeface="+mn-lt"/>
          <a:ea typeface="+mn-ea"/>
          <a:cs typeface="+mn-cs"/>
        </a:defRPr>
      </a:lvl3pPr>
      <a:lvl4pPr marL="1439863" indent="-358775" algn="l" rtl="0" eaLnBrk="0" fontAlgn="base" hangingPunct="0">
        <a:spcBef>
          <a:spcPct val="20000"/>
        </a:spcBef>
        <a:spcAft>
          <a:spcPct val="0"/>
        </a:spcAft>
        <a:buClr>
          <a:schemeClr val="tx1"/>
        </a:buClr>
        <a:buSzPct val="100000"/>
        <a:buFont typeface="Wingdings" pitchFamily="2" charset="2"/>
        <a:buChar char="§"/>
        <a:defRPr sz="1400">
          <a:solidFill>
            <a:schemeClr val="tx1"/>
          </a:solidFill>
          <a:latin typeface="+mn-lt"/>
          <a:ea typeface="+mn-ea"/>
          <a:cs typeface="+mn-cs"/>
        </a:defRPr>
      </a:lvl4pPr>
      <a:lvl5pPr marL="1798638" indent="-358775" algn="l" rtl="0" eaLnBrk="0" fontAlgn="base" hangingPunct="0">
        <a:spcBef>
          <a:spcPct val="20000"/>
        </a:spcBef>
        <a:spcAft>
          <a:spcPct val="0"/>
        </a:spcAft>
        <a:buClr>
          <a:srgbClr val="0000FF"/>
        </a:buClr>
        <a:buSzPct val="100000"/>
        <a:buFont typeface="Calibri"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6pPr>
      <a:lvl7pPr marL="29718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7pPr>
      <a:lvl8pPr marL="34290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8pPr>
      <a:lvl9pPr marL="38862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24" descr="FOS_H">
            <a:extLst>
              <a:ext uri="{FF2B5EF4-FFF2-40B4-BE49-F238E27FC236}">
                <a16:creationId xmlns:a16="http://schemas.microsoft.com/office/drawing/2014/main" id="{6A410E9C-6CC1-436C-A34A-E395CF86DAF4}"/>
              </a:ext>
            </a:extLst>
          </p:cNvPr>
          <p:cNvPicPr>
            <a:picLocks noChangeAspect="1" noChangeArrowheads="1"/>
          </p:cNvPicPr>
          <p:nvPr userDrawn="1"/>
        </p:nvPicPr>
        <p:blipFill>
          <a:blip r:embed="rId11" cstate="print">
            <a:extLst>
              <a:ext uri="{28A0092B-C50C-407E-A947-70E740481C1C}">
                <a14:useLocalDpi xmlns:a14="http://schemas.microsoft.com/office/drawing/2010/main"/>
              </a:ext>
            </a:extLst>
          </a:blip>
          <a:srcRect/>
          <a:stretch>
            <a:fillRect/>
          </a:stretch>
        </p:blipFill>
        <p:spPr bwMode="auto">
          <a:xfrm>
            <a:off x="11598275" y="6381750"/>
            <a:ext cx="59372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5BF32CEA-9D2B-43D3-8070-107E17FB5B3F}"/>
              </a:ext>
            </a:extLst>
          </p:cNvPr>
          <p:cNvPicPr>
            <a:picLocks noChangeAspect="1"/>
          </p:cNvPicPr>
          <p:nvPr userDrawn="1"/>
        </p:nvPicPr>
        <p:blipFill rotWithShape="1">
          <a:blip r:embed="rId12"/>
          <a:srcRect l="8656" t="18045" r="80741" b="18222"/>
          <a:stretch/>
        </p:blipFill>
        <p:spPr>
          <a:xfrm>
            <a:off x="40024" y="6400357"/>
            <a:ext cx="695267" cy="235090"/>
          </a:xfrm>
          <a:prstGeom prst="rect">
            <a:avLst/>
          </a:prstGeom>
        </p:spPr>
      </p:pic>
      <p:sp>
        <p:nvSpPr>
          <p:cNvPr id="625673" name="Rectangle 9"/>
          <p:cNvSpPr>
            <a:spLocks noChangeArrowheads="1"/>
          </p:cNvSpPr>
          <p:nvPr/>
        </p:nvSpPr>
        <p:spPr bwMode="auto">
          <a:xfrm>
            <a:off x="0" y="6629400"/>
            <a:ext cx="12192000" cy="228600"/>
          </a:xfrm>
          <a:prstGeom prst="rect">
            <a:avLst/>
          </a:prstGeom>
          <a:solidFill>
            <a:srgbClr val="C69200"/>
          </a:solidFill>
          <a:ln w="9525">
            <a:noFill/>
            <a:miter lim="800000"/>
            <a:headEnd/>
            <a:tailEnd/>
          </a:ln>
          <a:effectLst/>
        </p:spPr>
        <p:txBody>
          <a:bodyPr wrap="none" anchor="ctr"/>
          <a:lstStyle/>
          <a:p>
            <a:pPr algn="ctr"/>
            <a:endParaRPr lang="en-US" sz="1800">
              <a:solidFill>
                <a:prstClr val="black"/>
              </a:solidFill>
              <a:latin typeface="Calibri"/>
              <a:ea typeface="MS PGothic" pitchFamily="34" charset="-128"/>
              <a:cs typeface="+mn-cs"/>
            </a:endParaRPr>
          </a:p>
        </p:txBody>
      </p:sp>
      <p:sp>
        <p:nvSpPr>
          <p:cNvPr id="148482" name="Rectangle 2"/>
          <p:cNvSpPr>
            <a:spLocks noGrp="1" noChangeArrowheads="1"/>
          </p:cNvSpPr>
          <p:nvPr>
            <p:ph type="body" idx="1"/>
          </p:nvPr>
        </p:nvSpPr>
        <p:spPr bwMode="auto">
          <a:xfrm>
            <a:off x="658651" y="1090550"/>
            <a:ext cx="10944000" cy="54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8487" name="Rectangle 7"/>
          <p:cNvSpPr>
            <a:spLocks noGrp="1" noChangeArrowheads="1"/>
          </p:cNvSpPr>
          <p:nvPr>
            <p:ph type="title"/>
          </p:nvPr>
        </p:nvSpPr>
        <p:spPr bwMode="auto">
          <a:xfrm>
            <a:off x="629851" y="349977"/>
            <a:ext cx="10972800" cy="46166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lvl="0"/>
            <a:r>
              <a:rPr lang="en-US"/>
              <a:t>Click to edit Master title style</a:t>
            </a:r>
            <a:endParaRPr lang="en-US" dirty="0"/>
          </a:p>
        </p:txBody>
      </p:sp>
      <p:sp>
        <p:nvSpPr>
          <p:cNvPr id="11" name="Rectangle 3"/>
          <p:cNvSpPr>
            <a:spLocks noGrp="1" noChangeArrowheads="1"/>
          </p:cNvSpPr>
          <p:nvPr>
            <p:ph type="dt" sz="half" idx="2"/>
          </p:nvPr>
        </p:nvSpPr>
        <p:spPr bwMode="auto">
          <a:xfrm>
            <a:off x="69967" y="6664025"/>
            <a:ext cx="2540000" cy="1800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000">
                <a:solidFill>
                  <a:schemeClr val="tx1"/>
                </a:solidFill>
                <a:latin typeface="+mn-lt"/>
              </a:defRPr>
            </a:lvl1pPr>
          </a:lstStyle>
          <a:p>
            <a:endParaRPr lang="en-GB" dirty="0">
              <a:solidFill>
                <a:prstClr val="black"/>
              </a:solidFill>
              <a:ea typeface="MS PGothic" pitchFamily="34" charset="-128"/>
              <a:cs typeface="+mn-cs"/>
            </a:endParaRPr>
          </a:p>
        </p:txBody>
      </p:sp>
      <p:sp>
        <p:nvSpPr>
          <p:cNvPr id="12" name="Rectangle 4"/>
          <p:cNvSpPr>
            <a:spLocks noGrp="1" noChangeArrowheads="1"/>
          </p:cNvSpPr>
          <p:nvPr>
            <p:ph type="ftr" sz="quarter" idx="3"/>
          </p:nvPr>
        </p:nvSpPr>
        <p:spPr bwMode="auto">
          <a:xfrm>
            <a:off x="4572000" y="6664025"/>
            <a:ext cx="3860800" cy="1800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1000">
                <a:solidFill>
                  <a:schemeClr val="tx1"/>
                </a:solidFill>
                <a:latin typeface="+mn-lt"/>
              </a:defRPr>
            </a:lvl1pPr>
          </a:lstStyle>
          <a:p>
            <a:endParaRPr lang="en-GB">
              <a:solidFill>
                <a:prstClr val="black"/>
              </a:solidFill>
              <a:ea typeface="MS PGothic" pitchFamily="34" charset="-128"/>
              <a:cs typeface="+mn-cs"/>
            </a:endParaRPr>
          </a:p>
        </p:txBody>
      </p:sp>
      <p:sp>
        <p:nvSpPr>
          <p:cNvPr id="13" name="Rectangle 5"/>
          <p:cNvSpPr>
            <a:spLocks noGrp="1" noChangeArrowheads="1"/>
          </p:cNvSpPr>
          <p:nvPr>
            <p:ph type="sldNum" sz="quarter" idx="4"/>
          </p:nvPr>
        </p:nvSpPr>
        <p:spPr>
          <a:xfrm>
            <a:off x="9555667" y="6664025"/>
            <a:ext cx="2540000" cy="180000"/>
          </a:xfrm>
          <a:prstGeom prst="rect">
            <a:avLst/>
          </a:prstGeom>
        </p:spPr>
        <p:txBody>
          <a:bodyPr anchor="b"/>
          <a:lstStyle>
            <a:lvl1pPr algn="r">
              <a:defRPr sz="1000" b="0">
                <a:solidFill>
                  <a:schemeClr val="tx1"/>
                </a:solidFill>
                <a:latin typeface="+mn-lt"/>
              </a:defRPr>
            </a:lvl1pPr>
          </a:lstStyle>
          <a:p>
            <a:fld id="{0CC2B844-DA87-47CC-ABB6-5DC7C023B0C2}" type="slidenum">
              <a:rPr lang="en-GB" smtClean="0">
                <a:solidFill>
                  <a:prstClr val="black"/>
                </a:solidFill>
                <a:ea typeface="MS PGothic" pitchFamily="34" charset="-128"/>
                <a:cs typeface="+mn-cs"/>
              </a:rPr>
              <a:pPr/>
              <a:t>‹#›</a:t>
            </a:fld>
            <a:endParaRPr lang="en-GB" dirty="0">
              <a:solidFill>
                <a:prstClr val="black"/>
              </a:solidFill>
              <a:ea typeface="MS PGothic" pitchFamily="34" charset="-128"/>
              <a:cs typeface="+mn-cs"/>
            </a:endParaRPr>
          </a:p>
        </p:txBody>
      </p:sp>
    </p:spTree>
    <p:extLst>
      <p:ext uri="{BB962C8B-B14F-4D97-AF65-F5344CB8AC3E}">
        <p14:creationId xmlns:p14="http://schemas.microsoft.com/office/powerpoint/2010/main" val="1963045029"/>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Lst>
  <p:hf sldNum="0" hdr="0" ftr="0" dt="0"/>
  <p:txStyles>
    <p:titleStyle>
      <a:lvl1pPr algn="l" rtl="0" eaLnBrk="1" fontAlgn="base" hangingPunct="1">
        <a:spcBef>
          <a:spcPct val="0"/>
        </a:spcBef>
        <a:spcAft>
          <a:spcPct val="0"/>
        </a:spcAft>
        <a:defRPr sz="2400" b="1">
          <a:solidFill>
            <a:srgbClr val="C69200"/>
          </a:solidFill>
          <a:latin typeface="+mj-lt"/>
          <a:ea typeface="+mj-ea"/>
          <a:cs typeface="+mj-cs"/>
        </a:defRPr>
      </a:lvl1pPr>
      <a:lvl2pPr algn="l" rtl="0" eaLnBrk="1" fontAlgn="base" hangingPunct="1">
        <a:spcBef>
          <a:spcPct val="0"/>
        </a:spcBef>
        <a:spcAft>
          <a:spcPct val="0"/>
        </a:spcAft>
        <a:defRPr sz="2800" b="1">
          <a:solidFill>
            <a:srgbClr val="C69200"/>
          </a:solidFill>
          <a:latin typeface="Tahoma" pitchFamily="-65" charset="0"/>
          <a:ea typeface="Arial" pitchFamily="-65" charset="0"/>
          <a:cs typeface="Arial" pitchFamily="-65" charset="0"/>
        </a:defRPr>
      </a:lvl2pPr>
      <a:lvl3pPr algn="l" rtl="0" eaLnBrk="1" fontAlgn="base" hangingPunct="1">
        <a:spcBef>
          <a:spcPct val="0"/>
        </a:spcBef>
        <a:spcAft>
          <a:spcPct val="0"/>
        </a:spcAft>
        <a:defRPr sz="2800" b="1">
          <a:solidFill>
            <a:srgbClr val="C69200"/>
          </a:solidFill>
          <a:latin typeface="Tahoma" pitchFamily="-65" charset="0"/>
          <a:ea typeface="Arial" pitchFamily="-65" charset="0"/>
          <a:cs typeface="Arial" pitchFamily="-65" charset="0"/>
        </a:defRPr>
      </a:lvl3pPr>
      <a:lvl4pPr algn="l" rtl="0" eaLnBrk="1" fontAlgn="base" hangingPunct="1">
        <a:spcBef>
          <a:spcPct val="0"/>
        </a:spcBef>
        <a:spcAft>
          <a:spcPct val="0"/>
        </a:spcAft>
        <a:defRPr sz="2800" b="1">
          <a:solidFill>
            <a:srgbClr val="C69200"/>
          </a:solidFill>
          <a:latin typeface="Tahoma" pitchFamily="-65" charset="0"/>
          <a:ea typeface="Arial" pitchFamily="-65" charset="0"/>
          <a:cs typeface="Arial" pitchFamily="-65" charset="0"/>
        </a:defRPr>
      </a:lvl4pPr>
      <a:lvl5pPr algn="l" rtl="0" eaLnBrk="1" fontAlgn="base" hangingPunct="1">
        <a:spcBef>
          <a:spcPct val="0"/>
        </a:spcBef>
        <a:spcAft>
          <a:spcPct val="0"/>
        </a:spcAft>
        <a:defRPr sz="2800" b="1">
          <a:solidFill>
            <a:srgbClr val="C69200"/>
          </a:solidFill>
          <a:latin typeface="Tahoma" pitchFamily="-65" charset="0"/>
          <a:ea typeface="Arial" pitchFamily="-65" charset="0"/>
          <a:cs typeface="Arial" pitchFamily="-65" charset="0"/>
        </a:defRPr>
      </a:lvl5pPr>
      <a:lvl6pPr marL="457200" algn="l" rtl="0" eaLnBrk="1" fontAlgn="base" hangingPunct="1">
        <a:spcBef>
          <a:spcPct val="0"/>
        </a:spcBef>
        <a:spcAft>
          <a:spcPct val="0"/>
        </a:spcAft>
        <a:defRPr sz="2800" b="1">
          <a:solidFill>
            <a:srgbClr val="C69200"/>
          </a:solidFill>
          <a:latin typeface="Tahoma" pitchFamily="-65" charset="0"/>
          <a:ea typeface="Arial" pitchFamily="-65" charset="0"/>
          <a:cs typeface="Arial" pitchFamily="-65" charset="0"/>
        </a:defRPr>
      </a:lvl6pPr>
      <a:lvl7pPr marL="914400" algn="l" rtl="0" eaLnBrk="1" fontAlgn="base" hangingPunct="1">
        <a:spcBef>
          <a:spcPct val="0"/>
        </a:spcBef>
        <a:spcAft>
          <a:spcPct val="0"/>
        </a:spcAft>
        <a:defRPr sz="2800" b="1">
          <a:solidFill>
            <a:srgbClr val="C69200"/>
          </a:solidFill>
          <a:latin typeface="Tahoma" pitchFamily="-65" charset="0"/>
          <a:ea typeface="Arial" pitchFamily="-65" charset="0"/>
          <a:cs typeface="Arial" pitchFamily="-65" charset="0"/>
        </a:defRPr>
      </a:lvl7pPr>
      <a:lvl8pPr marL="1371600" algn="l" rtl="0" eaLnBrk="1" fontAlgn="base" hangingPunct="1">
        <a:spcBef>
          <a:spcPct val="0"/>
        </a:spcBef>
        <a:spcAft>
          <a:spcPct val="0"/>
        </a:spcAft>
        <a:defRPr sz="2800" b="1">
          <a:solidFill>
            <a:srgbClr val="C69200"/>
          </a:solidFill>
          <a:latin typeface="Tahoma" pitchFamily="-65" charset="0"/>
          <a:ea typeface="Arial" pitchFamily="-65" charset="0"/>
          <a:cs typeface="Arial" pitchFamily="-65" charset="0"/>
        </a:defRPr>
      </a:lvl8pPr>
      <a:lvl9pPr marL="1828800" algn="l" rtl="0" eaLnBrk="1" fontAlgn="base" hangingPunct="1">
        <a:spcBef>
          <a:spcPct val="0"/>
        </a:spcBef>
        <a:spcAft>
          <a:spcPct val="0"/>
        </a:spcAft>
        <a:defRPr sz="2800" b="1">
          <a:solidFill>
            <a:srgbClr val="C69200"/>
          </a:solidFill>
          <a:latin typeface="Tahoma" pitchFamily="-65" charset="0"/>
          <a:ea typeface="Arial" pitchFamily="-65" charset="0"/>
          <a:cs typeface="Arial" pitchFamily="-65" charset="0"/>
        </a:defRPr>
      </a:lvl9pPr>
    </p:titleStyle>
    <p:bodyStyle>
      <a:lvl1pPr marL="360000" indent="-360000" algn="l" rtl="0" eaLnBrk="1" fontAlgn="base" hangingPunct="1">
        <a:spcBef>
          <a:spcPct val="20000"/>
        </a:spcBef>
        <a:spcAft>
          <a:spcPct val="0"/>
        </a:spcAft>
        <a:buClrTx/>
        <a:buSzPct val="100000"/>
        <a:buFont typeface="Arial" pitchFamily="34" charset="0"/>
        <a:buChar char="•"/>
        <a:defRPr sz="2000">
          <a:solidFill>
            <a:schemeClr val="tx1"/>
          </a:solidFill>
          <a:latin typeface="+mn-lt"/>
          <a:ea typeface="+mn-ea"/>
          <a:cs typeface="+mn-cs"/>
        </a:defRPr>
      </a:lvl1pPr>
      <a:lvl2pPr marL="720000" indent="-360000" algn="l" rtl="0" eaLnBrk="1" fontAlgn="base" hangingPunct="1">
        <a:spcBef>
          <a:spcPct val="20000"/>
        </a:spcBef>
        <a:spcAft>
          <a:spcPct val="0"/>
        </a:spcAft>
        <a:buClr>
          <a:schemeClr val="tx1"/>
        </a:buClr>
        <a:buSzPct val="100000"/>
        <a:buFont typeface="Calibri" pitchFamily="34" charset="0"/>
        <a:buChar char="–"/>
        <a:defRPr sz="1800">
          <a:solidFill>
            <a:schemeClr val="tx1"/>
          </a:solidFill>
          <a:latin typeface="+mn-lt"/>
          <a:ea typeface="+mn-ea"/>
          <a:cs typeface="+mn-cs"/>
        </a:defRPr>
      </a:lvl2pPr>
      <a:lvl3pPr marL="1080000" indent="-360000" algn="l" rtl="0" eaLnBrk="1" fontAlgn="base" hangingPunct="1">
        <a:spcBef>
          <a:spcPct val="20000"/>
        </a:spcBef>
        <a:spcAft>
          <a:spcPct val="0"/>
        </a:spcAft>
        <a:buClr>
          <a:schemeClr val="folHlink"/>
        </a:buClr>
        <a:buSzPct val="100000"/>
        <a:buFont typeface="Courier New" pitchFamily="49" charset="0"/>
        <a:buChar char="o"/>
        <a:defRPr sz="1600">
          <a:solidFill>
            <a:schemeClr val="tx1"/>
          </a:solidFill>
          <a:latin typeface="+mn-lt"/>
          <a:ea typeface="+mn-ea"/>
          <a:cs typeface="+mn-cs"/>
        </a:defRPr>
      </a:lvl3pPr>
      <a:lvl4pPr marL="1440000" indent="-360000" algn="l" rtl="0" eaLnBrk="1" fontAlgn="base" hangingPunct="1">
        <a:spcBef>
          <a:spcPct val="20000"/>
        </a:spcBef>
        <a:spcAft>
          <a:spcPct val="0"/>
        </a:spcAft>
        <a:buClr>
          <a:schemeClr val="tx1"/>
        </a:buClr>
        <a:buSzPct val="100000"/>
        <a:buFont typeface="Wingdings" pitchFamily="2" charset="2"/>
        <a:buChar char="§"/>
        <a:defRPr sz="1400">
          <a:solidFill>
            <a:schemeClr val="tx1"/>
          </a:solidFill>
          <a:latin typeface="+mn-lt"/>
          <a:ea typeface="+mn-ea"/>
          <a:cs typeface="+mn-cs"/>
        </a:defRPr>
      </a:lvl4pPr>
      <a:lvl5pPr marL="1800000" indent="-360000" algn="l" rtl="0" eaLnBrk="1" fontAlgn="base" hangingPunct="1">
        <a:spcBef>
          <a:spcPct val="20000"/>
        </a:spcBef>
        <a:spcAft>
          <a:spcPct val="0"/>
        </a:spcAft>
        <a:buClr>
          <a:srgbClr val="0000FF"/>
        </a:buClr>
        <a:buSzPct val="100000"/>
        <a:buFont typeface="Calibri"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6pPr>
      <a:lvl7pPr marL="29718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7pPr>
      <a:lvl8pPr marL="34290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8pPr>
      <a:lvl9pPr marL="38862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5"/>
          <p:cNvSpPr>
            <a:spLocks noGrp="1"/>
          </p:cNvSpPr>
          <p:nvPr>
            <p:ph type="ctrTitle"/>
          </p:nvPr>
        </p:nvSpPr>
        <p:spPr>
          <a:xfrm>
            <a:off x="1963153" y="2924521"/>
            <a:ext cx="8235615" cy="830997"/>
          </a:xfrm>
        </p:spPr>
        <p:txBody>
          <a:bodyPr/>
          <a:lstStyle/>
          <a:p>
            <a:r>
              <a:rPr lang="en-SG" sz="2800" dirty="0"/>
              <a:t>LGB Case Study – Composite Microservices</a:t>
            </a:r>
            <a:br>
              <a:rPr lang="en-SG" sz="2800" dirty="0"/>
            </a:br>
            <a:endParaRPr lang="en-US" sz="2000" dirty="0">
              <a:solidFill>
                <a:schemeClr val="tx1"/>
              </a:solidFill>
            </a:endParaRPr>
          </a:p>
        </p:txBody>
      </p:sp>
    </p:spTree>
    <p:extLst>
      <p:ext uri="{BB962C8B-B14F-4D97-AF65-F5344CB8AC3E}">
        <p14:creationId xmlns:p14="http://schemas.microsoft.com/office/powerpoint/2010/main" val="2533888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91386" y="85058"/>
            <a:ext cx="10019415" cy="563586"/>
          </a:xfrm>
          <a:prstGeom prst="rect">
            <a:avLst/>
          </a:prstGeom>
        </p:spPr>
        <p:txBody>
          <a:bodyPr/>
          <a:lstStyle>
            <a:lvl1pPr algn="l" rtl="0" eaLnBrk="0" fontAlgn="base" hangingPunct="0">
              <a:spcBef>
                <a:spcPct val="0"/>
              </a:spcBef>
              <a:spcAft>
                <a:spcPct val="0"/>
              </a:spcAft>
              <a:defRPr sz="3600" b="1">
                <a:solidFill>
                  <a:srgbClr val="C69200"/>
                </a:solidFill>
                <a:latin typeface="+mj-lt"/>
                <a:ea typeface="+mj-ea"/>
                <a:cs typeface="+mj-cs"/>
              </a:defRPr>
            </a:lvl1pPr>
            <a:lvl2pPr algn="l" rtl="0" eaLnBrk="0" fontAlgn="base" hangingPunct="0">
              <a:spcBef>
                <a:spcPct val="0"/>
              </a:spcBef>
              <a:spcAft>
                <a:spcPct val="0"/>
              </a:spcAft>
              <a:defRPr sz="3600" b="1">
                <a:solidFill>
                  <a:srgbClr val="C69200"/>
                </a:solidFill>
                <a:latin typeface="Arial" charset="0"/>
                <a:cs typeface="Arial" charset="0"/>
              </a:defRPr>
            </a:lvl2pPr>
            <a:lvl3pPr algn="l" rtl="0" eaLnBrk="0" fontAlgn="base" hangingPunct="0">
              <a:spcBef>
                <a:spcPct val="0"/>
              </a:spcBef>
              <a:spcAft>
                <a:spcPct val="0"/>
              </a:spcAft>
              <a:defRPr sz="3600" b="1">
                <a:solidFill>
                  <a:srgbClr val="C69200"/>
                </a:solidFill>
                <a:latin typeface="Arial" charset="0"/>
                <a:cs typeface="Arial" charset="0"/>
              </a:defRPr>
            </a:lvl3pPr>
            <a:lvl4pPr algn="l" rtl="0" eaLnBrk="0" fontAlgn="base" hangingPunct="0">
              <a:spcBef>
                <a:spcPct val="0"/>
              </a:spcBef>
              <a:spcAft>
                <a:spcPct val="0"/>
              </a:spcAft>
              <a:defRPr sz="3600" b="1">
                <a:solidFill>
                  <a:srgbClr val="C69200"/>
                </a:solidFill>
                <a:latin typeface="Arial" charset="0"/>
                <a:cs typeface="Arial" charset="0"/>
              </a:defRPr>
            </a:lvl4pPr>
            <a:lvl5pPr algn="l" rtl="0" eaLnBrk="0" fontAlgn="base" hangingPunct="0">
              <a:spcBef>
                <a:spcPct val="0"/>
              </a:spcBef>
              <a:spcAft>
                <a:spcPct val="0"/>
              </a:spcAft>
              <a:defRPr sz="3600" b="1">
                <a:solidFill>
                  <a:srgbClr val="C69200"/>
                </a:solidFill>
                <a:latin typeface="Arial" charset="0"/>
                <a:cs typeface="Arial" charset="0"/>
              </a:defRPr>
            </a:lvl5pPr>
            <a:lvl6pPr marL="457200" algn="l" rtl="0" fontAlgn="base">
              <a:spcBef>
                <a:spcPct val="0"/>
              </a:spcBef>
              <a:spcAft>
                <a:spcPct val="0"/>
              </a:spcAft>
              <a:defRPr sz="3600" b="1">
                <a:solidFill>
                  <a:srgbClr val="C69200"/>
                </a:solidFill>
                <a:latin typeface="Arial" charset="0"/>
                <a:cs typeface="Arial" charset="0"/>
              </a:defRPr>
            </a:lvl6pPr>
            <a:lvl7pPr marL="914400" algn="l" rtl="0" fontAlgn="base">
              <a:spcBef>
                <a:spcPct val="0"/>
              </a:spcBef>
              <a:spcAft>
                <a:spcPct val="0"/>
              </a:spcAft>
              <a:defRPr sz="3600" b="1">
                <a:solidFill>
                  <a:srgbClr val="C69200"/>
                </a:solidFill>
                <a:latin typeface="Arial" charset="0"/>
                <a:cs typeface="Arial" charset="0"/>
              </a:defRPr>
            </a:lvl7pPr>
            <a:lvl8pPr marL="1371600" algn="l" rtl="0" fontAlgn="base">
              <a:spcBef>
                <a:spcPct val="0"/>
              </a:spcBef>
              <a:spcAft>
                <a:spcPct val="0"/>
              </a:spcAft>
              <a:defRPr sz="3600" b="1">
                <a:solidFill>
                  <a:srgbClr val="C69200"/>
                </a:solidFill>
                <a:latin typeface="Arial" charset="0"/>
                <a:cs typeface="Arial" charset="0"/>
              </a:defRPr>
            </a:lvl8pPr>
            <a:lvl9pPr marL="1828800" algn="l" rtl="0" fontAlgn="base">
              <a:spcBef>
                <a:spcPct val="0"/>
              </a:spcBef>
              <a:spcAft>
                <a:spcPct val="0"/>
              </a:spcAft>
              <a:defRPr sz="3600" b="1">
                <a:solidFill>
                  <a:srgbClr val="C69200"/>
                </a:solidFill>
                <a:latin typeface="Arial" charset="0"/>
                <a:cs typeface="Arial" charset="0"/>
              </a:defRPr>
            </a:lvl9pPr>
          </a:lstStyle>
          <a:p>
            <a:r>
              <a:rPr lang="en-US" sz="2800" dirty="0"/>
              <a:t>LGB Bank Existing Atomic </a:t>
            </a:r>
            <a:r>
              <a:rPr lang="en-US" sz="2800" dirty="0" err="1"/>
              <a:t>Microservices</a:t>
            </a:r>
            <a:endParaRPr lang="en-US" dirty="0"/>
          </a:p>
        </p:txBody>
      </p:sp>
      <p:sp>
        <p:nvSpPr>
          <p:cNvPr id="7" name="Rectangle 3"/>
          <p:cNvSpPr txBox="1">
            <a:spLocks noChangeArrowheads="1"/>
          </p:cNvSpPr>
          <p:nvPr/>
        </p:nvSpPr>
        <p:spPr bwMode="auto">
          <a:xfrm>
            <a:off x="1270708" y="648644"/>
            <a:ext cx="2629088" cy="11192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58775" indent="-358775" algn="l" rtl="0" eaLnBrk="0" fontAlgn="base" hangingPunct="0">
              <a:spcBef>
                <a:spcPct val="20000"/>
              </a:spcBef>
              <a:spcAft>
                <a:spcPct val="0"/>
              </a:spcAft>
              <a:buSzPct val="100000"/>
              <a:buFont typeface="Arial" charset="0"/>
              <a:buChar char="•"/>
              <a:defRPr sz="2000">
                <a:solidFill>
                  <a:schemeClr val="tx1"/>
                </a:solidFill>
                <a:latin typeface="+mn-lt"/>
                <a:ea typeface="+mn-ea"/>
                <a:cs typeface="+mn-cs"/>
              </a:defRPr>
            </a:lvl1pPr>
            <a:lvl2pPr marL="719138" indent="-358775" algn="l" rtl="0" eaLnBrk="0" fontAlgn="base" hangingPunct="0">
              <a:spcBef>
                <a:spcPct val="20000"/>
              </a:spcBef>
              <a:spcAft>
                <a:spcPct val="0"/>
              </a:spcAft>
              <a:buClr>
                <a:schemeClr val="tx1"/>
              </a:buClr>
              <a:buSzPct val="100000"/>
              <a:buFont typeface="Calibri" pitchFamily="34" charset="0"/>
              <a:buChar char="–"/>
              <a:defRPr>
                <a:solidFill>
                  <a:schemeClr val="tx1"/>
                </a:solidFill>
                <a:latin typeface="+mn-lt"/>
                <a:ea typeface="+mn-ea"/>
                <a:cs typeface="+mn-cs"/>
              </a:defRPr>
            </a:lvl2pPr>
            <a:lvl3pPr marL="1079500" indent="-358775" algn="l" rtl="0" eaLnBrk="0" fontAlgn="base" hangingPunct="0">
              <a:spcBef>
                <a:spcPct val="20000"/>
              </a:spcBef>
              <a:spcAft>
                <a:spcPct val="0"/>
              </a:spcAft>
              <a:buClr>
                <a:schemeClr val="folHlink"/>
              </a:buClr>
              <a:buSzPct val="100000"/>
              <a:buFont typeface="Courier New" pitchFamily="49" charset="0"/>
              <a:buChar char="o"/>
              <a:defRPr sz="1600">
                <a:solidFill>
                  <a:schemeClr val="tx1"/>
                </a:solidFill>
                <a:latin typeface="+mn-lt"/>
                <a:ea typeface="+mn-ea"/>
                <a:cs typeface="+mn-cs"/>
              </a:defRPr>
            </a:lvl3pPr>
            <a:lvl4pPr marL="1439863" indent="-358775" algn="l" rtl="0" eaLnBrk="0" fontAlgn="base" hangingPunct="0">
              <a:spcBef>
                <a:spcPct val="20000"/>
              </a:spcBef>
              <a:spcAft>
                <a:spcPct val="0"/>
              </a:spcAft>
              <a:buClr>
                <a:schemeClr val="tx1"/>
              </a:buClr>
              <a:buSzPct val="100000"/>
              <a:buFont typeface="Wingdings" pitchFamily="2" charset="2"/>
              <a:buChar char="§"/>
              <a:defRPr sz="1400">
                <a:solidFill>
                  <a:schemeClr val="tx1"/>
                </a:solidFill>
                <a:latin typeface="+mn-lt"/>
                <a:ea typeface="+mn-ea"/>
                <a:cs typeface="+mn-cs"/>
              </a:defRPr>
            </a:lvl4pPr>
            <a:lvl5pPr marL="1798638" indent="-358775" algn="l" rtl="0" eaLnBrk="0" fontAlgn="base" hangingPunct="0">
              <a:spcBef>
                <a:spcPct val="20000"/>
              </a:spcBef>
              <a:spcAft>
                <a:spcPct val="0"/>
              </a:spcAft>
              <a:buClr>
                <a:srgbClr val="0000FF"/>
              </a:buClr>
              <a:buSzPct val="100000"/>
              <a:buFont typeface="Calibri"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6pPr>
            <a:lvl7pPr marL="29718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7pPr>
            <a:lvl8pPr marL="34290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8pPr>
            <a:lvl9pPr marL="38862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9pPr>
          </a:lstStyle>
          <a:p>
            <a:pPr marL="180975" indent="-177800">
              <a:spcBef>
                <a:spcPts val="0"/>
              </a:spcBef>
            </a:pPr>
            <a:r>
              <a:rPr lang="en-US" sz="1600" kern="0" dirty="0">
                <a:cs typeface="Arial" panose="020B0604020202020204" pitchFamily="34" charset="0"/>
              </a:rPr>
              <a:t>Get Transaction Limit</a:t>
            </a:r>
          </a:p>
          <a:p>
            <a:pPr marL="180975" indent="-177800">
              <a:spcBef>
                <a:spcPts val="0"/>
              </a:spcBef>
            </a:pPr>
            <a:r>
              <a:rPr lang="en-US" sz="1600" kern="0">
                <a:cs typeface="Arial" panose="020B0604020202020204" pitchFamily="34" charset="0"/>
              </a:rPr>
              <a:t>Update Transaction Limit</a:t>
            </a:r>
            <a:endParaRPr lang="en-US" sz="1600" kern="0" dirty="0">
              <a:cs typeface="Arial" panose="020B0604020202020204" pitchFamily="34" charset="0"/>
            </a:endParaRPr>
          </a:p>
          <a:p>
            <a:pPr marL="3175" indent="0">
              <a:spcBef>
                <a:spcPts val="0"/>
              </a:spcBef>
              <a:buNone/>
            </a:pPr>
            <a:endParaRPr lang="en-US" sz="1600" kern="0" dirty="0">
              <a:cs typeface="Arial" panose="020B0604020202020204" pitchFamily="34" charset="0"/>
            </a:endParaRPr>
          </a:p>
        </p:txBody>
      </p:sp>
      <p:cxnSp>
        <p:nvCxnSpPr>
          <p:cNvPr id="3" name="Straight Connector 2"/>
          <p:cNvCxnSpPr/>
          <p:nvPr/>
        </p:nvCxnSpPr>
        <p:spPr bwMode="auto">
          <a:xfrm flipV="1">
            <a:off x="4065882" y="648644"/>
            <a:ext cx="0" cy="5862804"/>
          </a:xfrm>
          <a:prstGeom prst="line">
            <a:avLst/>
          </a:prstGeom>
          <a:noFill/>
          <a:ln w="38100" cap="flat" cmpd="sng" algn="ctr">
            <a:solidFill>
              <a:schemeClr val="tx1"/>
            </a:solidFill>
            <a:prstDash val="solid"/>
            <a:round/>
            <a:headEnd type="none" w="med" len="med"/>
            <a:tailEnd type="none" w="med" len="med"/>
          </a:ln>
          <a:effectLst/>
        </p:spPr>
      </p:cxnSp>
      <p:sp>
        <p:nvSpPr>
          <p:cNvPr id="23" name="Rectangle 22"/>
          <p:cNvSpPr/>
          <p:nvPr/>
        </p:nvSpPr>
        <p:spPr bwMode="auto">
          <a:xfrm>
            <a:off x="257968" y="768340"/>
            <a:ext cx="900000" cy="900000"/>
          </a:xfrm>
          <a:prstGeom prst="rect">
            <a:avLst/>
          </a:prstGeom>
          <a:solidFill>
            <a:srgbClr val="FFFF99"/>
          </a:solidFill>
          <a:ln w="1905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pitchFamily="-65" charset="0"/>
              </a:rPr>
              <a:t>Limit</a:t>
            </a:r>
            <a:endParaRPr kumimoji="0" lang="en-SG" sz="1400" b="0" i="0" u="none" strike="noStrike" cap="none" normalizeH="0" baseline="0" dirty="0">
              <a:ln>
                <a:noFill/>
              </a:ln>
              <a:solidFill>
                <a:schemeClr val="tx1"/>
              </a:solidFill>
              <a:effectLst/>
              <a:latin typeface="Arial" pitchFamily="-65" charset="0"/>
            </a:endParaRPr>
          </a:p>
        </p:txBody>
      </p:sp>
      <p:cxnSp>
        <p:nvCxnSpPr>
          <p:cNvPr id="12" name="Straight Connector 11"/>
          <p:cNvCxnSpPr/>
          <p:nvPr/>
        </p:nvCxnSpPr>
        <p:spPr bwMode="auto">
          <a:xfrm flipV="1">
            <a:off x="8128555" y="648644"/>
            <a:ext cx="0" cy="5862804"/>
          </a:xfrm>
          <a:prstGeom prst="line">
            <a:avLst/>
          </a:prstGeom>
          <a:noFill/>
          <a:ln w="38100" cap="flat" cmpd="sng" algn="ctr">
            <a:solidFill>
              <a:schemeClr val="tx1"/>
            </a:solidFill>
            <a:prstDash val="solid"/>
            <a:round/>
            <a:headEnd type="none" w="med" len="med"/>
            <a:tailEnd type="none" w="med" len="med"/>
          </a:ln>
          <a:effectLst/>
        </p:spPr>
      </p:cxnSp>
      <p:sp>
        <p:nvSpPr>
          <p:cNvPr id="18" name="Rectangle 17"/>
          <p:cNvSpPr/>
          <p:nvPr/>
        </p:nvSpPr>
        <p:spPr bwMode="auto">
          <a:xfrm>
            <a:off x="4333083" y="758277"/>
            <a:ext cx="900000" cy="900000"/>
          </a:xfrm>
          <a:prstGeom prst="rect">
            <a:avLst/>
          </a:prstGeom>
          <a:solidFill>
            <a:srgbClr val="FFFF99"/>
          </a:solidFill>
          <a:ln w="1905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pitchFamily="-65" charset="0"/>
              </a:rPr>
              <a:t>Fee</a:t>
            </a:r>
            <a:endParaRPr kumimoji="0" lang="en-SG" sz="1400" b="0" i="0" u="none" strike="noStrike" cap="none" normalizeH="0" baseline="0" dirty="0">
              <a:ln>
                <a:noFill/>
              </a:ln>
              <a:solidFill>
                <a:schemeClr val="tx1"/>
              </a:solidFill>
              <a:effectLst/>
              <a:latin typeface="Arial" pitchFamily="-65" charset="0"/>
            </a:endParaRPr>
          </a:p>
        </p:txBody>
      </p:sp>
      <p:sp>
        <p:nvSpPr>
          <p:cNvPr id="20" name="Rectangle 19"/>
          <p:cNvSpPr/>
          <p:nvPr/>
        </p:nvSpPr>
        <p:spPr bwMode="auto">
          <a:xfrm>
            <a:off x="8395755" y="769304"/>
            <a:ext cx="900000" cy="900000"/>
          </a:xfrm>
          <a:prstGeom prst="rect">
            <a:avLst/>
          </a:prstGeom>
          <a:solidFill>
            <a:srgbClr val="FFFF99"/>
          </a:solidFill>
          <a:ln w="1905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pitchFamily="-65" charset="0"/>
              </a:rPr>
              <a:t>Exchange Rate</a:t>
            </a:r>
          </a:p>
        </p:txBody>
      </p:sp>
      <p:sp>
        <p:nvSpPr>
          <p:cNvPr id="22" name="Rectangle 3"/>
          <p:cNvSpPr txBox="1">
            <a:spLocks noChangeArrowheads="1"/>
          </p:cNvSpPr>
          <p:nvPr/>
        </p:nvSpPr>
        <p:spPr bwMode="auto">
          <a:xfrm>
            <a:off x="169296" y="2567716"/>
            <a:ext cx="3730500" cy="39437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58775" indent="-358775" algn="l" rtl="0" eaLnBrk="0" fontAlgn="base" hangingPunct="0">
              <a:spcBef>
                <a:spcPct val="20000"/>
              </a:spcBef>
              <a:spcAft>
                <a:spcPct val="0"/>
              </a:spcAft>
              <a:buSzPct val="100000"/>
              <a:buFont typeface="Arial" charset="0"/>
              <a:buChar char="•"/>
              <a:defRPr sz="2000">
                <a:solidFill>
                  <a:schemeClr val="tx1"/>
                </a:solidFill>
                <a:latin typeface="+mn-lt"/>
                <a:ea typeface="+mn-ea"/>
                <a:cs typeface="+mn-cs"/>
              </a:defRPr>
            </a:lvl1pPr>
            <a:lvl2pPr marL="719138" indent="-358775" algn="l" rtl="0" eaLnBrk="0" fontAlgn="base" hangingPunct="0">
              <a:spcBef>
                <a:spcPct val="20000"/>
              </a:spcBef>
              <a:spcAft>
                <a:spcPct val="0"/>
              </a:spcAft>
              <a:buClr>
                <a:schemeClr val="tx1"/>
              </a:buClr>
              <a:buSzPct val="100000"/>
              <a:buFont typeface="Calibri" pitchFamily="34" charset="0"/>
              <a:buChar char="–"/>
              <a:defRPr>
                <a:solidFill>
                  <a:schemeClr val="tx1"/>
                </a:solidFill>
                <a:latin typeface="+mn-lt"/>
                <a:ea typeface="+mn-ea"/>
                <a:cs typeface="+mn-cs"/>
              </a:defRPr>
            </a:lvl2pPr>
            <a:lvl3pPr marL="1079500" indent="-358775" algn="l" rtl="0" eaLnBrk="0" fontAlgn="base" hangingPunct="0">
              <a:spcBef>
                <a:spcPct val="20000"/>
              </a:spcBef>
              <a:spcAft>
                <a:spcPct val="0"/>
              </a:spcAft>
              <a:buClr>
                <a:schemeClr val="folHlink"/>
              </a:buClr>
              <a:buSzPct val="100000"/>
              <a:buFont typeface="Courier New" pitchFamily="49" charset="0"/>
              <a:buChar char="o"/>
              <a:defRPr sz="1600">
                <a:solidFill>
                  <a:schemeClr val="tx1"/>
                </a:solidFill>
                <a:latin typeface="+mn-lt"/>
                <a:ea typeface="+mn-ea"/>
                <a:cs typeface="+mn-cs"/>
              </a:defRPr>
            </a:lvl3pPr>
            <a:lvl4pPr marL="1439863" indent="-358775" algn="l" rtl="0" eaLnBrk="0" fontAlgn="base" hangingPunct="0">
              <a:spcBef>
                <a:spcPct val="20000"/>
              </a:spcBef>
              <a:spcAft>
                <a:spcPct val="0"/>
              </a:spcAft>
              <a:buClr>
                <a:schemeClr val="tx1"/>
              </a:buClr>
              <a:buSzPct val="100000"/>
              <a:buFont typeface="Wingdings" pitchFamily="2" charset="2"/>
              <a:buChar char="§"/>
              <a:defRPr sz="1400">
                <a:solidFill>
                  <a:schemeClr val="tx1"/>
                </a:solidFill>
                <a:latin typeface="+mn-lt"/>
                <a:ea typeface="+mn-ea"/>
                <a:cs typeface="+mn-cs"/>
              </a:defRPr>
            </a:lvl4pPr>
            <a:lvl5pPr marL="1798638" indent="-358775" algn="l" rtl="0" eaLnBrk="0" fontAlgn="base" hangingPunct="0">
              <a:spcBef>
                <a:spcPct val="20000"/>
              </a:spcBef>
              <a:spcAft>
                <a:spcPct val="0"/>
              </a:spcAft>
              <a:buClr>
                <a:srgbClr val="0000FF"/>
              </a:buClr>
              <a:buSzPct val="100000"/>
              <a:buFont typeface="Calibri"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6pPr>
            <a:lvl7pPr marL="29718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7pPr>
            <a:lvl8pPr marL="34290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8pPr>
            <a:lvl9pPr marL="38862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9pPr>
          </a:lstStyle>
          <a:p>
            <a:pPr marL="0" indent="0">
              <a:buNone/>
            </a:pPr>
            <a:r>
              <a:rPr lang="en-US" u="sng" kern="0" dirty="0">
                <a:cs typeface="Arial" panose="020B0604020202020204" pitchFamily="34" charset="0"/>
              </a:rPr>
              <a:t>Limit</a:t>
            </a:r>
          </a:p>
          <a:p>
            <a:pPr marL="271463" indent="-268288"/>
            <a:r>
              <a:rPr lang="en-US" sz="1800" kern="0" dirty="0">
                <a:cs typeface="Arial" panose="020B0604020202020204" pitchFamily="34" charset="0"/>
              </a:rPr>
              <a:t>Has </a:t>
            </a:r>
            <a:r>
              <a:rPr lang="en-US" sz="1800" b="1" kern="0" dirty="0">
                <a:solidFill>
                  <a:srgbClr val="0066FF"/>
                </a:solidFill>
                <a:cs typeface="Arial" panose="020B0604020202020204" pitchFamily="34" charset="0"/>
              </a:rPr>
              <a:t>exclusive access</a:t>
            </a:r>
            <a:r>
              <a:rPr lang="en-US" sz="1800" kern="0" dirty="0">
                <a:cs typeface="Arial" panose="020B0604020202020204" pitchFamily="34" charset="0"/>
              </a:rPr>
              <a:t> to transaction limits data</a:t>
            </a:r>
          </a:p>
          <a:p>
            <a:pPr marL="271463" indent="-268288"/>
            <a:r>
              <a:rPr lang="en-US" sz="1800" b="1" kern="0" dirty="0">
                <a:solidFill>
                  <a:srgbClr val="0066FF"/>
                </a:solidFill>
                <a:cs typeface="Arial" panose="020B0604020202020204" pitchFamily="34" charset="0"/>
              </a:rPr>
              <a:t>Reused</a:t>
            </a:r>
            <a:r>
              <a:rPr lang="en-US" sz="1800" kern="0" dirty="0">
                <a:cs typeface="Arial" panose="020B0604020202020204" pitchFamily="34" charset="0"/>
              </a:rPr>
              <a:t> by any process that involves a customer’s transaction limit, eg; bill payment, fund transfer, etc.</a:t>
            </a:r>
          </a:p>
          <a:p>
            <a:pPr marL="271463" indent="-268288"/>
            <a:r>
              <a:rPr lang="en-US" sz="1800" kern="0" dirty="0">
                <a:cs typeface="Arial" panose="020B0604020202020204" pitchFamily="34" charset="0"/>
              </a:rPr>
              <a:t>Any </a:t>
            </a:r>
            <a:r>
              <a:rPr lang="en-US" sz="1800" b="1" kern="0" dirty="0">
                <a:solidFill>
                  <a:srgbClr val="0066FF"/>
                </a:solidFill>
                <a:cs typeface="Arial" panose="020B0604020202020204" pitchFamily="34" charset="0"/>
              </a:rPr>
              <a:t>state change</a:t>
            </a:r>
            <a:r>
              <a:rPr lang="en-US" sz="1800" kern="0" dirty="0">
                <a:cs typeface="Arial" panose="020B0604020202020204" pitchFamily="34" charset="0"/>
              </a:rPr>
              <a:t> of a transaction limit </a:t>
            </a:r>
            <a:r>
              <a:rPr lang="en-US" sz="1800" b="1" kern="0" dirty="0">
                <a:solidFill>
                  <a:srgbClr val="0066FF"/>
                </a:solidFill>
                <a:cs typeface="Arial" panose="020B0604020202020204" pitchFamily="34" charset="0"/>
              </a:rPr>
              <a:t>will publish an event</a:t>
            </a:r>
            <a:r>
              <a:rPr lang="en-US" sz="1800" kern="0" dirty="0">
                <a:cs typeface="Arial" panose="020B0604020202020204" pitchFamily="34" charset="0"/>
              </a:rPr>
              <a:t>. Event subscribers may include; overdraft offer, fraud detection, etc.</a:t>
            </a:r>
          </a:p>
        </p:txBody>
      </p:sp>
      <p:sp>
        <p:nvSpPr>
          <p:cNvPr id="24" name="Rectangle 3"/>
          <p:cNvSpPr txBox="1">
            <a:spLocks noChangeArrowheads="1"/>
          </p:cNvSpPr>
          <p:nvPr/>
        </p:nvSpPr>
        <p:spPr bwMode="auto">
          <a:xfrm>
            <a:off x="5342437" y="648644"/>
            <a:ext cx="2620032" cy="11192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58775" indent="-358775" algn="l" rtl="0" eaLnBrk="0" fontAlgn="base" hangingPunct="0">
              <a:spcBef>
                <a:spcPct val="20000"/>
              </a:spcBef>
              <a:spcAft>
                <a:spcPct val="0"/>
              </a:spcAft>
              <a:buSzPct val="100000"/>
              <a:buFont typeface="Arial" charset="0"/>
              <a:buChar char="•"/>
              <a:defRPr sz="2000">
                <a:solidFill>
                  <a:schemeClr val="tx1"/>
                </a:solidFill>
                <a:latin typeface="+mn-lt"/>
                <a:ea typeface="+mn-ea"/>
                <a:cs typeface="+mn-cs"/>
              </a:defRPr>
            </a:lvl1pPr>
            <a:lvl2pPr marL="719138" indent="-358775" algn="l" rtl="0" eaLnBrk="0" fontAlgn="base" hangingPunct="0">
              <a:spcBef>
                <a:spcPct val="20000"/>
              </a:spcBef>
              <a:spcAft>
                <a:spcPct val="0"/>
              </a:spcAft>
              <a:buClr>
                <a:schemeClr val="tx1"/>
              </a:buClr>
              <a:buSzPct val="100000"/>
              <a:buFont typeface="Calibri" pitchFamily="34" charset="0"/>
              <a:buChar char="–"/>
              <a:defRPr>
                <a:solidFill>
                  <a:schemeClr val="tx1"/>
                </a:solidFill>
                <a:latin typeface="+mn-lt"/>
                <a:ea typeface="+mn-ea"/>
                <a:cs typeface="+mn-cs"/>
              </a:defRPr>
            </a:lvl2pPr>
            <a:lvl3pPr marL="1079500" indent="-358775" algn="l" rtl="0" eaLnBrk="0" fontAlgn="base" hangingPunct="0">
              <a:spcBef>
                <a:spcPct val="20000"/>
              </a:spcBef>
              <a:spcAft>
                <a:spcPct val="0"/>
              </a:spcAft>
              <a:buClr>
                <a:schemeClr val="folHlink"/>
              </a:buClr>
              <a:buSzPct val="100000"/>
              <a:buFont typeface="Courier New" pitchFamily="49" charset="0"/>
              <a:buChar char="o"/>
              <a:defRPr sz="1600">
                <a:solidFill>
                  <a:schemeClr val="tx1"/>
                </a:solidFill>
                <a:latin typeface="+mn-lt"/>
                <a:ea typeface="+mn-ea"/>
                <a:cs typeface="+mn-cs"/>
              </a:defRPr>
            </a:lvl3pPr>
            <a:lvl4pPr marL="1439863" indent="-358775" algn="l" rtl="0" eaLnBrk="0" fontAlgn="base" hangingPunct="0">
              <a:spcBef>
                <a:spcPct val="20000"/>
              </a:spcBef>
              <a:spcAft>
                <a:spcPct val="0"/>
              </a:spcAft>
              <a:buClr>
                <a:schemeClr val="tx1"/>
              </a:buClr>
              <a:buSzPct val="100000"/>
              <a:buFont typeface="Wingdings" pitchFamily="2" charset="2"/>
              <a:buChar char="§"/>
              <a:defRPr sz="1400">
                <a:solidFill>
                  <a:schemeClr val="tx1"/>
                </a:solidFill>
                <a:latin typeface="+mn-lt"/>
                <a:ea typeface="+mn-ea"/>
                <a:cs typeface="+mn-cs"/>
              </a:defRPr>
            </a:lvl4pPr>
            <a:lvl5pPr marL="1798638" indent="-358775" algn="l" rtl="0" eaLnBrk="0" fontAlgn="base" hangingPunct="0">
              <a:spcBef>
                <a:spcPct val="20000"/>
              </a:spcBef>
              <a:spcAft>
                <a:spcPct val="0"/>
              </a:spcAft>
              <a:buClr>
                <a:srgbClr val="0000FF"/>
              </a:buClr>
              <a:buSzPct val="100000"/>
              <a:buFont typeface="Calibri"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6pPr>
            <a:lvl7pPr marL="29718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7pPr>
            <a:lvl8pPr marL="34290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8pPr>
            <a:lvl9pPr marL="38862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9pPr>
          </a:lstStyle>
          <a:p>
            <a:pPr marL="180975" indent="-177800">
              <a:spcBef>
                <a:spcPts val="0"/>
              </a:spcBef>
            </a:pPr>
            <a:r>
              <a:rPr lang="en-US" sz="1600" kern="0" dirty="0">
                <a:cs typeface="Arial" panose="020B0604020202020204" pitchFamily="34" charset="0"/>
              </a:rPr>
              <a:t>Get Transaction Fee</a:t>
            </a:r>
          </a:p>
          <a:p>
            <a:pPr marL="180975" indent="-177800">
              <a:spcBef>
                <a:spcPts val="0"/>
              </a:spcBef>
            </a:pPr>
            <a:r>
              <a:rPr lang="en-US" sz="1600" kern="0" dirty="0">
                <a:cs typeface="Arial" panose="020B0604020202020204" pitchFamily="34" charset="0"/>
              </a:rPr>
              <a:t>Update Transaction Fee</a:t>
            </a:r>
          </a:p>
        </p:txBody>
      </p:sp>
      <p:sp>
        <p:nvSpPr>
          <p:cNvPr id="25" name="Rectangle 3"/>
          <p:cNvSpPr txBox="1">
            <a:spLocks noChangeArrowheads="1"/>
          </p:cNvSpPr>
          <p:nvPr/>
        </p:nvSpPr>
        <p:spPr bwMode="auto">
          <a:xfrm>
            <a:off x="9405109" y="649917"/>
            <a:ext cx="2620032" cy="11192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58775" indent="-358775" algn="l" rtl="0" eaLnBrk="0" fontAlgn="base" hangingPunct="0">
              <a:spcBef>
                <a:spcPct val="20000"/>
              </a:spcBef>
              <a:spcAft>
                <a:spcPct val="0"/>
              </a:spcAft>
              <a:buSzPct val="100000"/>
              <a:buFont typeface="Arial" charset="0"/>
              <a:buChar char="•"/>
              <a:defRPr sz="2000">
                <a:solidFill>
                  <a:schemeClr val="tx1"/>
                </a:solidFill>
                <a:latin typeface="+mn-lt"/>
                <a:ea typeface="+mn-ea"/>
                <a:cs typeface="+mn-cs"/>
              </a:defRPr>
            </a:lvl1pPr>
            <a:lvl2pPr marL="719138" indent="-358775" algn="l" rtl="0" eaLnBrk="0" fontAlgn="base" hangingPunct="0">
              <a:spcBef>
                <a:spcPct val="20000"/>
              </a:spcBef>
              <a:spcAft>
                <a:spcPct val="0"/>
              </a:spcAft>
              <a:buClr>
                <a:schemeClr val="tx1"/>
              </a:buClr>
              <a:buSzPct val="100000"/>
              <a:buFont typeface="Calibri" pitchFamily="34" charset="0"/>
              <a:buChar char="–"/>
              <a:defRPr>
                <a:solidFill>
                  <a:schemeClr val="tx1"/>
                </a:solidFill>
                <a:latin typeface="+mn-lt"/>
                <a:ea typeface="+mn-ea"/>
                <a:cs typeface="+mn-cs"/>
              </a:defRPr>
            </a:lvl2pPr>
            <a:lvl3pPr marL="1079500" indent="-358775" algn="l" rtl="0" eaLnBrk="0" fontAlgn="base" hangingPunct="0">
              <a:spcBef>
                <a:spcPct val="20000"/>
              </a:spcBef>
              <a:spcAft>
                <a:spcPct val="0"/>
              </a:spcAft>
              <a:buClr>
                <a:schemeClr val="folHlink"/>
              </a:buClr>
              <a:buSzPct val="100000"/>
              <a:buFont typeface="Courier New" pitchFamily="49" charset="0"/>
              <a:buChar char="o"/>
              <a:defRPr sz="1600">
                <a:solidFill>
                  <a:schemeClr val="tx1"/>
                </a:solidFill>
                <a:latin typeface="+mn-lt"/>
                <a:ea typeface="+mn-ea"/>
                <a:cs typeface="+mn-cs"/>
              </a:defRPr>
            </a:lvl3pPr>
            <a:lvl4pPr marL="1439863" indent="-358775" algn="l" rtl="0" eaLnBrk="0" fontAlgn="base" hangingPunct="0">
              <a:spcBef>
                <a:spcPct val="20000"/>
              </a:spcBef>
              <a:spcAft>
                <a:spcPct val="0"/>
              </a:spcAft>
              <a:buClr>
                <a:schemeClr val="tx1"/>
              </a:buClr>
              <a:buSzPct val="100000"/>
              <a:buFont typeface="Wingdings" pitchFamily="2" charset="2"/>
              <a:buChar char="§"/>
              <a:defRPr sz="1400">
                <a:solidFill>
                  <a:schemeClr val="tx1"/>
                </a:solidFill>
                <a:latin typeface="+mn-lt"/>
                <a:ea typeface="+mn-ea"/>
                <a:cs typeface="+mn-cs"/>
              </a:defRPr>
            </a:lvl4pPr>
            <a:lvl5pPr marL="1798638" indent="-358775" algn="l" rtl="0" eaLnBrk="0" fontAlgn="base" hangingPunct="0">
              <a:spcBef>
                <a:spcPct val="20000"/>
              </a:spcBef>
              <a:spcAft>
                <a:spcPct val="0"/>
              </a:spcAft>
              <a:buClr>
                <a:srgbClr val="0000FF"/>
              </a:buClr>
              <a:buSzPct val="100000"/>
              <a:buFont typeface="Calibri"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6pPr>
            <a:lvl7pPr marL="29718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7pPr>
            <a:lvl8pPr marL="34290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8pPr>
            <a:lvl9pPr marL="38862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9pPr>
          </a:lstStyle>
          <a:p>
            <a:pPr marL="180975" indent="-177800">
              <a:spcBef>
                <a:spcPts val="0"/>
              </a:spcBef>
            </a:pPr>
            <a:r>
              <a:rPr lang="en-US" sz="1600" kern="0" dirty="0">
                <a:cs typeface="Arial" panose="020B0604020202020204" pitchFamily="34" charset="0"/>
              </a:rPr>
              <a:t>Get Exchange Rate</a:t>
            </a:r>
          </a:p>
          <a:p>
            <a:pPr marL="3175" indent="0">
              <a:spcBef>
                <a:spcPts val="0"/>
              </a:spcBef>
              <a:buNone/>
            </a:pPr>
            <a:endParaRPr lang="en-US" sz="1600" kern="0" dirty="0">
              <a:cs typeface="Arial" panose="020B0604020202020204" pitchFamily="34" charset="0"/>
            </a:endParaRPr>
          </a:p>
        </p:txBody>
      </p:sp>
      <p:cxnSp>
        <p:nvCxnSpPr>
          <p:cNvPr id="26" name="Straight Connector 25"/>
          <p:cNvCxnSpPr>
            <a:stCxn id="23" idx="2"/>
          </p:cNvCxnSpPr>
          <p:nvPr/>
        </p:nvCxnSpPr>
        <p:spPr bwMode="auto">
          <a:xfrm>
            <a:off x="707968" y="1668340"/>
            <a:ext cx="0" cy="593597"/>
          </a:xfrm>
          <a:prstGeom prst="line">
            <a:avLst/>
          </a:prstGeom>
          <a:noFill/>
          <a:ln w="25400" cap="flat" cmpd="sng" algn="ctr">
            <a:solidFill>
              <a:schemeClr val="tx1"/>
            </a:solidFill>
            <a:prstDash val="solid"/>
            <a:round/>
            <a:headEnd type="none" w="med" len="med"/>
            <a:tailEnd type="triangle" w="med" len="med"/>
          </a:ln>
          <a:effectLst/>
        </p:spPr>
      </p:cxnSp>
      <p:sp>
        <p:nvSpPr>
          <p:cNvPr id="27" name="TextBox 26"/>
          <p:cNvSpPr txBox="1"/>
          <p:nvPr/>
        </p:nvSpPr>
        <p:spPr>
          <a:xfrm>
            <a:off x="715052" y="1709623"/>
            <a:ext cx="885831"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Limit Event</a:t>
            </a:r>
            <a:endParaRPr lang="en-SG" sz="1400" dirty="0">
              <a:latin typeface="Arial" panose="020B0604020202020204" pitchFamily="34" charset="0"/>
              <a:cs typeface="Arial" panose="020B0604020202020204" pitchFamily="34" charset="0"/>
            </a:endParaRPr>
          </a:p>
        </p:txBody>
      </p:sp>
      <p:sp>
        <p:nvSpPr>
          <p:cNvPr id="28" name="Rectangle 3"/>
          <p:cNvSpPr txBox="1">
            <a:spLocks noChangeArrowheads="1"/>
          </p:cNvSpPr>
          <p:nvPr/>
        </p:nvSpPr>
        <p:spPr bwMode="auto">
          <a:xfrm>
            <a:off x="4231969" y="2567716"/>
            <a:ext cx="3730500" cy="39437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58775" indent="-358775" algn="l" rtl="0" eaLnBrk="0" fontAlgn="base" hangingPunct="0">
              <a:spcBef>
                <a:spcPct val="20000"/>
              </a:spcBef>
              <a:spcAft>
                <a:spcPct val="0"/>
              </a:spcAft>
              <a:buSzPct val="100000"/>
              <a:buFont typeface="Arial" charset="0"/>
              <a:buChar char="•"/>
              <a:defRPr sz="2000">
                <a:solidFill>
                  <a:schemeClr val="tx1"/>
                </a:solidFill>
                <a:latin typeface="+mn-lt"/>
                <a:ea typeface="+mn-ea"/>
                <a:cs typeface="+mn-cs"/>
              </a:defRPr>
            </a:lvl1pPr>
            <a:lvl2pPr marL="719138" indent="-358775" algn="l" rtl="0" eaLnBrk="0" fontAlgn="base" hangingPunct="0">
              <a:spcBef>
                <a:spcPct val="20000"/>
              </a:spcBef>
              <a:spcAft>
                <a:spcPct val="0"/>
              </a:spcAft>
              <a:buClr>
                <a:schemeClr val="tx1"/>
              </a:buClr>
              <a:buSzPct val="100000"/>
              <a:buFont typeface="Calibri" pitchFamily="34" charset="0"/>
              <a:buChar char="–"/>
              <a:defRPr>
                <a:solidFill>
                  <a:schemeClr val="tx1"/>
                </a:solidFill>
                <a:latin typeface="+mn-lt"/>
                <a:ea typeface="+mn-ea"/>
                <a:cs typeface="+mn-cs"/>
              </a:defRPr>
            </a:lvl2pPr>
            <a:lvl3pPr marL="1079500" indent="-358775" algn="l" rtl="0" eaLnBrk="0" fontAlgn="base" hangingPunct="0">
              <a:spcBef>
                <a:spcPct val="20000"/>
              </a:spcBef>
              <a:spcAft>
                <a:spcPct val="0"/>
              </a:spcAft>
              <a:buClr>
                <a:schemeClr val="folHlink"/>
              </a:buClr>
              <a:buSzPct val="100000"/>
              <a:buFont typeface="Courier New" pitchFamily="49" charset="0"/>
              <a:buChar char="o"/>
              <a:defRPr sz="1600">
                <a:solidFill>
                  <a:schemeClr val="tx1"/>
                </a:solidFill>
                <a:latin typeface="+mn-lt"/>
                <a:ea typeface="+mn-ea"/>
                <a:cs typeface="+mn-cs"/>
              </a:defRPr>
            </a:lvl3pPr>
            <a:lvl4pPr marL="1439863" indent="-358775" algn="l" rtl="0" eaLnBrk="0" fontAlgn="base" hangingPunct="0">
              <a:spcBef>
                <a:spcPct val="20000"/>
              </a:spcBef>
              <a:spcAft>
                <a:spcPct val="0"/>
              </a:spcAft>
              <a:buClr>
                <a:schemeClr val="tx1"/>
              </a:buClr>
              <a:buSzPct val="100000"/>
              <a:buFont typeface="Wingdings" pitchFamily="2" charset="2"/>
              <a:buChar char="§"/>
              <a:defRPr sz="1400">
                <a:solidFill>
                  <a:schemeClr val="tx1"/>
                </a:solidFill>
                <a:latin typeface="+mn-lt"/>
                <a:ea typeface="+mn-ea"/>
                <a:cs typeface="+mn-cs"/>
              </a:defRPr>
            </a:lvl4pPr>
            <a:lvl5pPr marL="1798638" indent="-358775" algn="l" rtl="0" eaLnBrk="0" fontAlgn="base" hangingPunct="0">
              <a:spcBef>
                <a:spcPct val="20000"/>
              </a:spcBef>
              <a:spcAft>
                <a:spcPct val="0"/>
              </a:spcAft>
              <a:buClr>
                <a:srgbClr val="0000FF"/>
              </a:buClr>
              <a:buSzPct val="100000"/>
              <a:buFont typeface="Calibri"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6pPr>
            <a:lvl7pPr marL="29718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7pPr>
            <a:lvl8pPr marL="34290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8pPr>
            <a:lvl9pPr marL="38862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9pPr>
          </a:lstStyle>
          <a:p>
            <a:pPr marL="0" indent="0">
              <a:buNone/>
            </a:pPr>
            <a:r>
              <a:rPr lang="en-US" u="sng" kern="0" dirty="0">
                <a:cs typeface="Arial" panose="020B0604020202020204" pitchFamily="34" charset="0"/>
              </a:rPr>
              <a:t>Fee</a:t>
            </a:r>
          </a:p>
          <a:p>
            <a:pPr marL="271463" indent="-268288"/>
            <a:r>
              <a:rPr lang="en-US" sz="1800" kern="0" dirty="0">
                <a:cs typeface="Arial" panose="020B0604020202020204" pitchFamily="34" charset="0"/>
              </a:rPr>
              <a:t>Has </a:t>
            </a:r>
            <a:r>
              <a:rPr lang="en-US" sz="1800" b="1" kern="0" dirty="0">
                <a:solidFill>
                  <a:srgbClr val="0066FF"/>
                </a:solidFill>
                <a:cs typeface="Arial" panose="020B0604020202020204" pitchFamily="34" charset="0"/>
              </a:rPr>
              <a:t>exclusive access</a:t>
            </a:r>
            <a:r>
              <a:rPr lang="en-US" sz="1800" kern="0" dirty="0">
                <a:cs typeface="Arial" panose="020B0604020202020204" pitchFamily="34" charset="0"/>
              </a:rPr>
              <a:t> to transaction fee data</a:t>
            </a:r>
          </a:p>
          <a:p>
            <a:pPr marL="271463" indent="-268288"/>
            <a:r>
              <a:rPr lang="en-US" sz="1800" b="1" kern="0" dirty="0">
                <a:solidFill>
                  <a:srgbClr val="0066FF"/>
                </a:solidFill>
                <a:cs typeface="Arial" panose="020B0604020202020204" pitchFamily="34" charset="0"/>
              </a:rPr>
              <a:t>Reused</a:t>
            </a:r>
            <a:r>
              <a:rPr lang="en-US" sz="1800" kern="0" dirty="0">
                <a:cs typeface="Arial" panose="020B0604020202020204" pitchFamily="34" charset="0"/>
              </a:rPr>
              <a:t> by any process that involves a financial transaction, eg; bill payment, fund transfer, teller deposit, ATM withdrawal, etc.</a:t>
            </a:r>
          </a:p>
          <a:p>
            <a:pPr marL="3175" indent="0">
              <a:buNone/>
            </a:pPr>
            <a:endParaRPr lang="en-US" sz="1800" kern="0" dirty="0">
              <a:cs typeface="Arial" panose="020B0604020202020204" pitchFamily="34" charset="0"/>
            </a:endParaRPr>
          </a:p>
        </p:txBody>
      </p:sp>
      <p:sp>
        <p:nvSpPr>
          <p:cNvPr id="32" name="Rectangle 3"/>
          <p:cNvSpPr txBox="1">
            <a:spLocks noChangeArrowheads="1"/>
          </p:cNvSpPr>
          <p:nvPr/>
        </p:nvSpPr>
        <p:spPr bwMode="auto">
          <a:xfrm>
            <a:off x="8294641" y="2567756"/>
            <a:ext cx="3730500" cy="39437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58775" indent="-358775" algn="l" rtl="0" eaLnBrk="0" fontAlgn="base" hangingPunct="0">
              <a:spcBef>
                <a:spcPct val="20000"/>
              </a:spcBef>
              <a:spcAft>
                <a:spcPct val="0"/>
              </a:spcAft>
              <a:buSzPct val="100000"/>
              <a:buFont typeface="Arial" charset="0"/>
              <a:buChar char="•"/>
              <a:defRPr sz="2000">
                <a:solidFill>
                  <a:schemeClr val="tx1"/>
                </a:solidFill>
                <a:latin typeface="+mn-lt"/>
                <a:ea typeface="+mn-ea"/>
                <a:cs typeface="+mn-cs"/>
              </a:defRPr>
            </a:lvl1pPr>
            <a:lvl2pPr marL="719138" indent="-358775" algn="l" rtl="0" eaLnBrk="0" fontAlgn="base" hangingPunct="0">
              <a:spcBef>
                <a:spcPct val="20000"/>
              </a:spcBef>
              <a:spcAft>
                <a:spcPct val="0"/>
              </a:spcAft>
              <a:buClr>
                <a:schemeClr val="tx1"/>
              </a:buClr>
              <a:buSzPct val="100000"/>
              <a:buFont typeface="Calibri" pitchFamily="34" charset="0"/>
              <a:buChar char="–"/>
              <a:defRPr>
                <a:solidFill>
                  <a:schemeClr val="tx1"/>
                </a:solidFill>
                <a:latin typeface="+mn-lt"/>
                <a:ea typeface="+mn-ea"/>
                <a:cs typeface="+mn-cs"/>
              </a:defRPr>
            </a:lvl2pPr>
            <a:lvl3pPr marL="1079500" indent="-358775" algn="l" rtl="0" eaLnBrk="0" fontAlgn="base" hangingPunct="0">
              <a:spcBef>
                <a:spcPct val="20000"/>
              </a:spcBef>
              <a:spcAft>
                <a:spcPct val="0"/>
              </a:spcAft>
              <a:buClr>
                <a:schemeClr val="folHlink"/>
              </a:buClr>
              <a:buSzPct val="100000"/>
              <a:buFont typeface="Courier New" pitchFamily="49" charset="0"/>
              <a:buChar char="o"/>
              <a:defRPr sz="1600">
                <a:solidFill>
                  <a:schemeClr val="tx1"/>
                </a:solidFill>
                <a:latin typeface="+mn-lt"/>
                <a:ea typeface="+mn-ea"/>
                <a:cs typeface="+mn-cs"/>
              </a:defRPr>
            </a:lvl3pPr>
            <a:lvl4pPr marL="1439863" indent="-358775" algn="l" rtl="0" eaLnBrk="0" fontAlgn="base" hangingPunct="0">
              <a:spcBef>
                <a:spcPct val="20000"/>
              </a:spcBef>
              <a:spcAft>
                <a:spcPct val="0"/>
              </a:spcAft>
              <a:buClr>
                <a:schemeClr val="tx1"/>
              </a:buClr>
              <a:buSzPct val="100000"/>
              <a:buFont typeface="Wingdings" pitchFamily="2" charset="2"/>
              <a:buChar char="§"/>
              <a:defRPr sz="1400">
                <a:solidFill>
                  <a:schemeClr val="tx1"/>
                </a:solidFill>
                <a:latin typeface="+mn-lt"/>
                <a:ea typeface="+mn-ea"/>
                <a:cs typeface="+mn-cs"/>
              </a:defRPr>
            </a:lvl4pPr>
            <a:lvl5pPr marL="1798638" indent="-358775" algn="l" rtl="0" eaLnBrk="0" fontAlgn="base" hangingPunct="0">
              <a:spcBef>
                <a:spcPct val="20000"/>
              </a:spcBef>
              <a:spcAft>
                <a:spcPct val="0"/>
              </a:spcAft>
              <a:buClr>
                <a:srgbClr val="0000FF"/>
              </a:buClr>
              <a:buSzPct val="100000"/>
              <a:buFont typeface="Calibri"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6pPr>
            <a:lvl7pPr marL="29718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7pPr>
            <a:lvl8pPr marL="34290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8pPr>
            <a:lvl9pPr marL="38862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9pPr>
          </a:lstStyle>
          <a:p>
            <a:pPr marL="0" indent="0">
              <a:buNone/>
            </a:pPr>
            <a:r>
              <a:rPr lang="en-US" u="sng" kern="0" dirty="0">
                <a:cs typeface="Arial" panose="020B0604020202020204" pitchFamily="34" charset="0"/>
              </a:rPr>
              <a:t>Exchange Rate</a:t>
            </a:r>
          </a:p>
          <a:p>
            <a:pPr marL="271463" indent="-268288"/>
            <a:r>
              <a:rPr lang="en-US" sz="1800" kern="0" dirty="0">
                <a:cs typeface="Arial" panose="020B0604020202020204" pitchFamily="34" charset="0"/>
              </a:rPr>
              <a:t>Has </a:t>
            </a:r>
            <a:r>
              <a:rPr lang="en-US" sz="1800" b="1" kern="0" dirty="0">
                <a:solidFill>
                  <a:srgbClr val="0066FF"/>
                </a:solidFill>
                <a:cs typeface="Arial" panose="020B0604020202020204" pitchFamily="34" charset="0"/>
              </a:rPr>
              <a:t>exclusive access</a:t>
            </a:r>
            <a:r>
              <a:rPr lang="en-US" sz="1800" kern="0" dirty="0">
                <a:cs typeface="Arial" panose="020B0604020202020204" pitchFamily="34" charset="0"/>
              </a:rPr>
              <a:t> to foreign exchange rate data</a:t>
            </a:r>
          </a:p>
          <a:p>
            <a:pPr marL="271463" indent="-268288"/>
            <a:r>
              <a:rPr lang="en-US" sz="1800" b="1" kern="0" dirty="0">
                <a:solidFill>
                  <a:srgbClr val="0066FF"/>
                </a:solidFill>
                <a:cs typeface="Arial" panose="020B0604020202020204" pitchFamily="34" charset="0"/>
              </a:rPr>
              <a:t>Reused</a:t>
            </a:r>
            <a:r>
              <a:rPr lang="en-US" sz="1800" kern="0" dirty="0">
                <a:cs typeface="Arial" panose="020B0604020202020204" pitchFamily="34" charset="0"/>
              </a:rPr>
              <a:t> by any process that involves a foreign exchange, eg; fund transfer, online purchase, cross-border payment, etc.</a:t>
            </a:r>
          </a:p>
        </p:txBody>
      </p:sp>
    </p:spTree>
    <p:extLst>
      <p:ext uri="{BB962C8B-B14F-4D97-AF65-F5344CB8AC3E}">
        <p14:creationId xmlns:p14="http://schemas.microsoft.com/office/powerpoint/2010/main" val="4032283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91386" y="85058"/>
            <a:ext cx="10019415" cy="563586"/>
          </a:xfrm>
          <a:prstGeom prst="rect">
            <a:avLst/>
          </a:prstGeom>
        </p:spPr>
        <p:txBody>
          <a:bodyPr/>
          <a:lstStyle>
            <a:lvl1pPr algn="l" rtl="0" eaLnBrk="0" fontAlgn="base" hangingPunct="0">
              <a:spcBef>
                <a:spcPct val="0"/>
              </a:spcBef>
              <a:spcAft>
                <a:spcPct val="0"/>
              </a:spcAft>
              <a:defRPr sz="3600" b="1">
                <a:solidFill>
                  <a:srgbClr val="C69200"/>
                </a:solidFill>
                <a:latin typeface="+mj-lt"/>
                <a:ea typeface="+mj-ea"/>
                <a:cs typeface="+mj-cs"/>
              </a:defRPr>
            </a:lvl1pPr>
            <a:lvl2pPr algn="l" rtl="0" eaLnBrk="0" fontAlgn="base" hangingPunct="0">
              <a:spcBef>
                <a:spcPct val="0"/>
              </a:spcBef>
              <a:spcAft>
                <a:spcPct val="0"/>
              </a:spcAft>
              <a:defRPr sz="3600" b="1">
                <a:solidFill>
                  <a:srgbClr val="C69200"/>
                </a:solidFill>
                <a:latin typeface="Arial" charset="0"/>
                <a:cs typeface="Arial" charset="0"/>
              </a:defRPr>
            </a:lvl2pPr>
            <a:lvl3pPr algn="l" rtl="0" eaLnBrk="0" fontAlgn="base" hangingPunct="0">
              <a:spcBef>
                <a:spcPct val="0"/>
              </a:spcBef>
              <a:spcAft>
                <a:spcPct val="0"/>
              </a:spcAft>
              <a:defRPr sz="3600" b="1">
                <a:solidFill>
                  <a:srgbClr val="C69200"/>
                </a:solidFill>
                <a:latin typeface="Arial" charset="0"/>
                <a:cs typeface="Arial" charset="0"/>
              </a:defRPr>
            </a:lvl3pPr>
            <a:lvl4pPr algn="l" rtl="0" eaLnBrk="0" fontAlgn="base" hangingPunct="0">
              <a:spcBef>
                <a:spcPct val="0"/>
              </a:spcBef>
              <a:spcAft>
                <a:spcPct val="0"/>
              </a:spcAft>
              <a:defRPr sz="3600" b="1">
                <a:solidFill>
                  <a:srgbClr val="C69200"/>
                </a:solidFill>
                <a:latin typeface="Arial" charset="0"/>
                <a:cs typeface="Arial" charset="0"/>
              </a:defRPr>
            </a:lvl4pPr>
            <a:lvl5pPr algn="l" rtl="0" eaLnBrk="0" fontAlgn="base" hangingPunct="0">
              <a:spcBef>
                <a:spcPct val="0"/>
              </a:spcBef>
              <a:spcAft>
                <a:spcPct val="0"/>
              </a:spcAft>
              <a:defRPr sz="3600" b="1">
                <a:solidFill>
                  <a:srgbClr val="C69200"/>
                </a:solidFill>
                <a:latin typeface="Arial" charset="0"/>
                <a:cs typeface="Arial" charset="0"/>
              </a:defRPr>
            </a:lvl5pPr>
            <a:lvl6pPr marL="457200" algn="l" rtl="0" fontAlgn="base">
              <a:spcBef>
                <a:spcPct val="0"/>
              </a:spcBef>
              <a:spcAft>
                <a:spcPct val="0"/>
              </a:spcAft>
              <a:defRPr sz="3600" b="1">
                <a:solidFill>
                  <a:srgbClr val="C69200"/>
                </a:solidFill>
                <a:latin typeface="Arial" charset="0"/>
                <a:cs typeface="Arial" charset="0"/>
              </a:defRPr>
            </a:lvl6pPr>
            <a:lvl7pPr marL="914400" algn="l" rtl="0" fontAlgn="base">
              <a:spcBef>
                <a:spcPct val="0"/>
              </a:spcBef>
              <a:spcAft>
                <a:spcPct val="0"/>
              </a:spcAft>
              <a:defRPr sz="3600" b="1">
                <a:solidFill>
                  <a:srgbClr val="C69200"/>
                </a:solidFill>
                <a:latin typeface="Arial" charset="0"/>
                <a:cs typeface="Arial" charset="0"/>
              </a:defRPr>
            </a:lvl7pPr>
            <a:lvl8pPr marL="1371600" algn="l" rtl="0" fontAlgn="base">
              <a:spcBef>
                <a:spcPct val="0"/>
              </a:spcBef>
              <a:spcAft>
                <a:spcPct val="0"/>
              </a:spcAft>
              <a:defRPr sz="3600" b="1">
                <a:solidFill>
                  <a:srgbClr val="C69200"/>
                </a:solidFill>
                <a:latin typeface="Arial" charset="0"/>
                <a:cs typeface="Arial" charset="0"/>
              </a:defRPr>
            </a:lvl8pPr>
            <a:lvl9pPr marL="1828800" algn="l" rtl="0" fontAlgn="base">
              <a:spcBef>
                <a:spcPct val="0"/>
              </a:spcBef>
              <a:spcAft>
                <a:spcPct val="0"/>
              </a:spcAft>
              <a:defRPr sz="3600" b="1">
                <a:solidFill>
                  <a:srgbClr val="C69200"/>
                </a:solidFill>
                <a:latin typeface="Arial" charset="0"/>
                <a:cs typeface="Arial" charset="0"/>
              </a:defRPr>
            </a:lvl9pPr>
          </a:lstStyle>
          <a:p>
            <a:r>
              <a:rPr lang="en-US" sz="2800" dirty="0"/>
              <a:t>LGB Bank Existing Atomic </a:t>
            </a:r>
            <a:r>
              <a:rPr lang="en-US" sz="2800" dirty="0" err="1"/>
              <a:t>Microservices</a:t>
            </a:r>
            <a:endParaRPr lang="en-US" dirty="0"/>
          </a:p>
        </p:txBody>
      </p:sp>
      <p:sp>
        <p:nvSpPr>
          <p:cNvPr id="7" name="Rectangle 3"/>
          <p:cNvSpPr txBox="1">
            <a:spLocks noChangeArrowheads="1"/>
          </p:cNvSpPr>
          <p:nvPr/>
        </p:nvSpPr>
        <p:spPr bwMode="auto">
          <a:xfrm>
            <a:off x="1270708" y="648644"/>
            <a:ext cx="2629088" cy="11192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58775" indent="-358775" algn="l" rtl="0" eaLnBrk="0" fontAlgn="base" hangingPunct="0">
              <a:spcBef>
                <a:spcPct val="20000"/>
              </a:spcBef>
              <a:spcAft>
                <a:spcPct val="0"/>
              </a:spcAft>
              <a:buSzPct val="100000"/>
              <a:buFont typeface="Arial" charset="0"/>
              <a:buChar char="•"/>
              <a:defRPr sz="2000">
                <a:solidFill>
                  <a:schemeClr val="tx1"/>
                </a:solidFill>
                <a:latin typeface="+mn-lt"/>
                <a:ea typeface="+mn-ea"/>
                <a:cs typeface="+mn-cs"/>
              </a:defRPr>
            </a:lvl1pPr>
            <a:lvl2pPr marL="719138" indent="-358775" algn="l" rtl="0" eaLnBrk="0" fontAlgn="base" hangingPunct="0">
              <a:spcBef>
                <a:spcPct val="20000"/>
              </a:spcBef>
              <a:spcAft>
                <a:spcPct val="0"/>
              </a:spcAft>
              <a:buClr>
                <a:schemeClr val="tx1"/>
              </a:buClr>
              <a:buSzPct val="100000"/>
              <a:buFont typeface="Calibri" pitchFamily="34" charset="0"/>
              <a:buChar char="–"/>
              <a:defRPr>
                <a:solidFill>
                  <a:schemeClr val="tx1"/>
                </a:solidFill>
                <a:latin typeface="+mn-lt"/>
                <a:ea typeface="+mn-ea"/>
                <a:cs typeface="+mn-cs"/>
              </a:defRPr>
            </a:lvl2pPr>
            <a:lvl3pPr marL="1079500" indent="-358775" algn="l" rtl="0" eaLnBrk="0" fontAlgn="base" hangingPunct="0">
              <a:spcBef>
                <a:spcPct val="20000"/>
              </a:spcBef>
              <a:spcAft>
                <a:spcPct val="0"/>
              </a:spcAft>
              <a:buClr>
                <a:schemeClr val="folHlink"/>
              </a:buClr>
              <a:buSzPct val="100000"/>
              <a:buFont typeface="Courier New" pitchFamily="49" charset="0"/>
              <a:buChar char="o"/>
              <a:defRPr sz="1600">
                <a:solidFill>
                  <a:schemeClr val="tx1"/>
                </a:solidFill>
                <a:latin typeface="+mn-lt"/>
                <a:ea typeface="+mn-ea"/>
                <a:cs typeface="+mn-cs"/>
              </a:defRPr>
            </a:lvl3pPr>
            <a:lvl4pPr marL="1439863" indent="-358775" algn="l" rtl="0" eaLnBrk="0" fontAlgn="base" hangingPunct="0">
              <a:spcBef>
                <a:spcPct val="20000"/>
              </a:spcBef>
              <a:spcAft>
                <a:spcPct val="0"/>
              </a:spcAft>
              <a:buClr>
                <a:schemeClr val="tx1"/>
              </a:buClr>
              <a:buSzPct val="100000"/>
              <a:buFont typeface="Wingdings" pitchFamily="2" charset="2"/>
              <a:buChar char="§"/>
              <a:defRPr sz="1400">
                <a:solidFill>
                  <a:schemeClr val="tx1"/>
                </a:solidFill>
                <a:latin typeface="+mn-lt"/>
                <a:ea typeface="+mn-ea"/>
                <a:cs typeface="+mn-cs"/>
              </a:defRPr>
            </a:lvl4pPr>
            <a:lvl5pPr marL="1798638" indent="-358775" algn="l" rtl="0" eaLnBrk="0" fontAlgn="base" hangingPunct="0">
              <a:spcBef>
                <a:spcPct val="20000"/>
              </a:spcBef>
              <a:spcAft>
                <a:spcPct val="0"/>
              </a:spcAft>
              <a:buClr>
                <a:srgbClr val="0000FF"/>
              </a:buClr>
              <a:buSzPct val="100000"/>
              <a:buFont typeface="Calibri"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6pPr>
            <a:lvl7pPr marL="29718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7pPr>
            <a:lvl8pPr marL="34290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8pPr>
            <a:lvl9pPr marL="38862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9pPr>
          </a:lstStyle>
          <a:p>
            <a:pPr marL="180975" indent="-177800">
              <a:spcBef>
                <a:spcPts val="0"/>
              </a:spcBef>
            </a:pPr>
            <a:r>
              <a:rPr lang="en-US" sz="1600" kern="0" dirty="0">
                <a:cs typeface="Arial" panose="020B0604020202020204" pitchFamily="34" charset="0"/>
              </a:rPr>
              <a:t>Add Loyalty Points</a:t>
            </a:r>
          </a:p>
          <a:p>
            <a:pPr marL="180975" indent="-177800">
              <a:spcBef>
                <a:spcPts val="0"/>
              </a:spcBef>
            </a:pPr>
            <a:r>
              <a:rPr lang="en-US" sz="1600" kern="0" dirty="0">
                <a:cs typeface="Arial" panose="020B0604020202020204" pitchFamily="34" charset="0"/>
              </a:rPr>
              <a:t>Get Loyalty Points</a:t>
            </a:r>
          </a:p>
          <a:p>
            <a:pPr marL="180975" indent="-177800">
              <a:spcBef>
                <a:spcPts val="0"/>
              </a:spcBef>
            </a:pPr>
            <a:r>
              <a:rPr lang="en-US" sz="1600" kern="0" dirty="0">
                <a:cs typeface="Arial" panose="020B0604020202020204" pitchFamily="34" charset="0"/>
              </a:rPr>
              <a:t>Redeem Loyalty Points</a:t>
            </a:r>
          </a:p>
          <a:p>
            <a:pPr marL="3175" indent="0">
              <a:spcBef>
                <a:spcPts val="0"/>
              </a:spcBef>
              <a:buNone/>
            </a:pPr>
            <a:endParaRPr lang="en-US" sz="1600" kern="0" dirty="0">
              <a:cs typeface="Arial" panose="020B0604020202020204" pitchFamily="34" charset="0"/>
            </a:endParaRPr>
          </a:p>
        </p:txBody>
      </p:sp>
      <p:cxnSp>
        <p:nvCxnSpPr>
          <p:cNvPr id="3" name="Straight Connector 2"/>
          <p:cNvCxnSpPr/>
          <p:nvPr/>
        </p:nvCxnSpPr>
        <p:spPr bwMode="auto">
          <a:xfrm flipV="1">
            <a:off x="4065882" y="648644"/>
            <a:ext cx="0" cy="5862804"/>
          </a:xfrm>
          <a:prstGeom prst="line">
            <a:avLst/>
          </a:prstGeom>
          <a:noFill/>
          <a:ln w="38100" cap="flat" cmpd="sng" algn="ctr">
            <a:solidFill>
              <a:schemeClr val="tx1"/>
            </a:solidFill>
            <a:prstDash val="solid"/>
            <a:round/>
            <a:headEnd type="none" w="med" len="med"/>
            <a:tailEnd type="none" w="med" len="med"/>
          </a:ln>
          <a:effectLst/>
        </p:spPr>
      </p:cxnSp>
      <p:sp>
        <p:nvSpPr>
          <p:cNvPr id="23" name="Rectangle 22"/>
          <p:cNvSpPr/>
          <p:nvPr/>
        </p:nvSpPr>
        <p:spPr bwMode="auto">
          <a:xfrm>
            <a:off x="257968" y="768340"/>
            <a:ext cx="900000" cy="900000"/>
          </a:xfrm>
          <a:prstGeom prst="rect">
            <a:avLst/>
          </a:prstGeom>
          <a:solidFill>
            <a:srgbClr val="FFFF99"/>
          </a:solidFill>
          <a:ln w="1905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pitchFamily="-65" charset="0"/>
              </a:rPr>
              <a:t>Loyalty Points</a:t>
            </a:r>
            <a:endParaRPr kumimoji="0" lang="en-SG" sz="1400" b="0" i="0" u="none" strike="noStrike" cap="none" normalizeH="0" baseline="0" dirty="0">
              <a:ln>
                <a:noFill/>
              </a:ln>
              <a:solidFill>
                <a:schemeClr val="tx1"/>
              </a:solidFill>
              <a:effectLst/>
              <a:latin typeface="Arial" pitchFamily="-65" charset="0"/>
            </a:endParaRPr>
          </a:p>
        </p:txBody>
      </p:sp>
      <p:cxnSp>
        <p:nvCxnSpPr>
          <p:cNvPr id="12" name="Straight Connector 11"/>
          <p:cNvCxnSpPr/>
          <p:nvPr/>
        </p:nvCxnSpPr>
        <p:spPr bwMode="auto">
          <a:xfrm flipV="1">
            <a:off x="8128555" y="648644"/>
            <a:ext cx="0" cy="5862804"/>
          </a:xfrm>
          <a:prstGeom prst="line">
            <a:avLst/>
          </a:prstGeom>
          <a:noFill/>
          <a:ln w="38100" cap="flat" cmpd="sng" algn="ctr">
            <a:solidFill>
              <a:schemeClr val="tx1"/>
            </a:solidFill>
            <a:prstDash val="solid"/>
            <a:round/>
            <a:headEnd type="none" w="med" len="med"/>
            <a:tailEnd type="none" w="med" len="med"/>
          </a:ln>
          <a:effectLst/>
        </p:spPr>
      </p:cxnSp>
      <p:sp>
        <p:nvSpPr>
          <p:cNvPr id="18" name="Rectangle 17"/>
          <p:cNvSpPr/>
          <p:nvPr/>
        </p:nvSpPr>
        <p:spPr bwMode="auto">
          <a:xfrm>
            <a:off x="4333083" y="1361937"/>
            <a:ext cx="900000" cy="900000"/>
          </a:xfrm>
          <a:prstGeom prst="rect">
            <a:avLst/>
          </a:prstGeom>
          <a:solidFill>
            <a:srgbClr val="FFFF99"/>
          </a:solidFill>
          <a:ln w="1905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pitchFamily="-65" charset="0"/>
              </a:rPr>
              <a:t>Journal Entry</a:t>
            </a:r>
            <a:endParaRPr kumimoji="0" lang="en-SG" sz="1400" b="0" i="0" u="none" strike="noStrike" cap="none" normalizeH="0" baseline="0" dirty="0">
              <a:ln>
                <a:noFill/>
              </a:ln>
              <a:solidFill>
                <a:schemeClr val="tx1"/>
              </a:solidFill>
              <a:effectLst/>
              <a:latin typeface="Arial" pitchFamily="-65" charset="0"/>
            </a:endParaRPr>
          </a:p>
        </p:txBody>
      </p:sp>
      <p:sp>
        <p:nvSpPr>
          <p:cNvPr id="20" name="Rectangle 19"/>
          <p:cNvSpPr/>
          <p:nvPr/>
        </p:nvSpPr>
        <p:spPr bwMode="auto">
          <a:xfrm>
            <a:off x="8395755" y="1361937"/>
            <a:ext cx="900000" cy="900000"/>
          </a:xfrm>
          <a:prstGeom prst="rect">
            <a:avLst/>
          </a:prstGeom>
          <a:solidFill>
            <a:srgbClr val="FFFF99"/>
          </a:solidFill>
          <a:ln w="1905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pitchFamily="-65" charset="0"/>
              </a:rPr>
              <a:t>Notifi-cation</a:t>
            </a:r>
          </a:p>
        </p:txBody>
      </p:sp>
      <p:sp>
        <p:nvSpPr>
          <p:cNvPr id="22" name="Rectangle 3"/>
          <p:cNvSpPr txBox="1">
            <a:spLocks noChangeArrowheads="1"/>
          </p:cNvSpPr>
          <p:nvPr/>
        </p:nvSpPr>
        <p:spPr bwMode="auto">
          <a:xfrm>
            <a:off x="169296" y="2567716"/>
            <a:ext cx="3730500" cy="39437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58775" indent="-358775" algn="l" rtl="0" eaLnBrk="0" fontAlgn="base" hangingPunct="0">
              <a:spcBef>
                <a:spcPct val="20000"/>
              </a:spcBef>
              <a:spcAft>
                <a:spcPct val="0"/>
              </a:spcAft>
              <a:buSzPct val="100000"/>
              <a:buFont typeface="Arial" charset="0"/>
              <a:buChar char="•"/>
              <a:defRPr sz="2000">
                <a:solidFill>
                  <a:schemeClr val="tx1"/>
                </a:solidFill>
                <a:latin typeface="+mn-lt"/>
                <a:ea typeface="+mn-ea"/>
                <a:cs typeface="+mn-cs"/>
              </a:defRPr>
            </a:lvl1pPr>
            <a:lvl2pPr marL="719138" indent="-358775" algn="l" rtl="0" eaLnBrk="0" fontAlgn="base" hangingPunct="0">
              <a:spcBef>
                <a:spcPct val="20000"/>
              </a:spcBef>
              <a:spcAft>
                <a:spcPct val="0"/>
              </a:spcAft>
              <a:buClr>
                <a:schemeClr val="tx1"/>
              </a:buClr>
              <a:buSzPct val="100000"/>
              <a:buFont typeface="Calibri" pitchFamily="34" charset="0"/>
              <a:buChar char="–"/>
              <a:defRPr>
                <a:solidFill>
                  <a:schemeClr val="tx1"/>
                </a:solidFill>
                <a:latin typeface="+mn-lt"/>
                <a:ea typeface="+mn-ea"/>
                <a:cs typeface="+mn-cs"/>
              </a:defRPr>
            </a:lvl2pPr>
            <a:lvl3pPr marL="1079500" indent="-358775" algn="l" rtl="0" eaLnBrk="0" fontAlgn="base" hangingPunct="0">
              <a:spcBef>
                <a:spcPct val="20000"/>
              </a:spcBef>
              <a:spcAft>
                <a:spcPct val="0"/>
              </a:spcAft>
              <a:buClr>
                <a:schemeClr val="folHlink"/>
              </a:buClr>
              <a:buSzPct val="100000"/>
              <a:buFont typeface="Courier New" pitchFamily="49" charset="0"/>
              <a:buChar char="o"/>
              <a:defRPr sz="1600">
                <a:solidFill>
                  <a:schemeClr val="tx1"/>
                </a:solidFill>
                <a:latin typeface="+mn-lt"/>
                <a:ea typeface="+mn-ea"/>
                <a:cs typeface="+mn-cs"/>
              </a:defRPr>
            </a:lvl3pPr>
            <a:lvl4pPr marL="1439863" indent="-358775" algn="l" rtl="0" eaLnBrk="0" fontAlgn="base" hangingPunct="0">
              <a:spcBef>
                <a:spcPct val="20000"/>
              </a:spcBef>
              <a:spcAft>
                <a:spcPct val="0"/>
              </a:spcAft>
              <a:buClr>
                <a:schemeClr val="tx1"/>
              </a:buClr>
              <a:buSzPct val="100000"/>
              <a:buFont typeface="Wingdings" pitchFamily="2" charset="2"/>
              <a:buChar char="§"/>
              <a:defRPr sz="1400">
                <a:solidFill>
                  <a:schemeClr val="tx1"/>
                </a:solidFill>
                <a:latin typeface="+mn-lt"/>
                <a:ea typeface="+mn-ea"/>
                <a:cs typeface="+mn-cs"/>
              </a:defRPr>
            </a:lvl4pPr>
            <a:lvl5pPr marL="1798638" indent="-358775" algn="l" rtl="0" eaLnBrk="0" fontAlgn="base" hangingPunct="0">
              <a:spcBef>
                <a:spcPct val="20000"/>
              </a:spcBef>
              <a:spcAft>
                <a:spcPct val="0"/>
              </a:spcAft>
              <a:buClr>
                <a:srgbClr val="0000FF"/>
              </a:buClr>
              <a:buSzPct val="100000"/>
              <a:buFont typeface="Calibri"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6pPr>
            <a:lvl7pPr marL="29718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7pPr>
            <a:lvl8pPr marL="34290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8pPr>
            <a:lvl9pPr marL="38862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9pPr>
          </a:lstStyle>
          <a:p>
            <a:pPr marL="0" indent="0">
              <a:buNone/>
            </a:pPr>
            <a:r>
              <a:rPr lang="en-US" u="sng" kern="0" dirty="0">
                <a:cs typeface="Arial" panose="020B0604020202020204" pitchFamily="34" charset="0"/>
              </a:rPr>
              <a:t>Loyalty Points</a:t>
            </a:r>
          </a:p>
          <a:p>
            <a:pPr marL="271463" indent="-268288"/>
            <a:r>
              <a:rPr lang="en-US" sz="1800" kern="0" dirty="0">
                <a:cs typeface="Arial" panose="020B0604020202020204" pitchFamily="34" charset="0"/>
              </a:rPr>
              <a:t>Has </a:t>
            </a:r>
            <a:r>
              <a:rPr lang="en-US" sz="1800" b="1" kern="0" dirty="0">
                <a:solidFill>
                  <a:srgbClr val="0066FF"/>
                </a:solidFill>
                <a:cs typeface="Arial" panose="020B0604020202020204" pitchFamily="34" charset="0"/>
              </a:rPr>
              <a:t>exclusive access</a:t>
            </a:r>
            <a:r>
              <a:rPr lang="en-US" sz="1800" kern="0" dirty="0">
                <a:cs typeface="Arial" panose="020B0604020202020204" pitchFamily="34" charset="0"/>
              </a:rPr>
              <a:t> to loyalty points data</a:t>
            </a:r>
          </a:p>
          <a:p>
            <a:pPr marL="271463" indent="-268288"/>
            <a:r>
              <a:rPr lang="en-US" sz="1800" b="1" kern="0" dirty="0">
                <a:solidFill>
                  <a:srgbClr val="0066FF"/>
                </a:solidFill>
                <a:cs typeface="Arial" panose="020B0604020202020204" pitchFamily="34" charset="0"/>
              </a:rPr>
              <a:t>Reused</a:t>
            </a:r>
            <a:r>
              <a:rPr lang="en-US" sz="1800" kern="0" dirty="0">
                <a:cs typeface="Arial" panose="020B0604020202020204" pitchFamily="34" charset="0"/>
              </a:rPr>
              <a:t> by any process that involves a customer’s loyalty points, eg; bill payment, online purchase, etc.</a:t>
            </a:r>
          </a:p>
          <a:p>
            <a:pPr marL="271463" indent="-268288"/>
            <a:r>
              <a:rPr lang="en-US" sz="1800" kern="0" dirty="0">
                <a:cs typeface="Arial" panose="020B0604020202020204" pitchFamily="34" charset="0"/>
              </a:rPr>
              <a:t>Any </a:t>
            </a:r>
            <a:r>
              <a:rPr lang="en-US" sz="1800" b="1" kern="0" dirty="0">
                <a:solidFill>
                  <a:srgbClr val="0066FF"/>
                </a:solidFill>
                <a:cs typeface="Arial" panose="020B0604020202020204" pitchFamily="34" charset="0"/>
              </a:rPr>
              <a:t>state change</a:t>
            </a:r>
            <a:r>
              <a:rPr lang="en-US" sz="1800" kern="0" dirty="0">
                <a:cs typeface="Arial" panose="020B0604020202020204" pitchFamily="34" charset="0"/>
              </a:rPr>
              <a:t> of loyalty points </a:t>
            </a:r>
            <a:r>
              <a:rPr lang="en-US" sz="1800" b="1" kern="0" dirty="0">
                <a:solidFill>
                  <a:srgbClr val="0066FF"/>
                </a:solidFill>
                <a:cs typeface="Arial" panose="020B0604020202020204" pitchFamily="34" charset="0"/>
              </a:rPr>
              <a:t>will publish an event</a:t>
            </a:r>
            <a:r>
              <a:rPr lang="en-US" sz="1800" kern="0" dirty="0">
                <a:cs typeface="Arial" panose="020B0604020202020204" pitchFamily="34" charset="0"/>
              </a:rPr>
              <a:t>. Event subscribers may include; product performance analysis, etc.</a:t>
            </a:r>
          </a:p>
        </p:txBody>
      </p:sp>
      <p:sp>
        <p:nvSpPr>
          <p:cNvPr id="24" name="Rectangle 3"/>
          <p:cNvSpPr txBox="1">
            <a:spLocks noChangeArrowheads="1"/>
          </p:cNvSpPr>
          <p:nvPr/>
        </p:nvSpPr>
        <p:spPr bwMode="auto">
          <a:xfrm>
            <a:off x="5342436" y="1250223"/>
            <a:ext cx="2620032" cy="10096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58775" indent="-358775" algn="l" rtl="0" eaLnBrk="0" fontAlgn="base" hangingPunct="0">
              <a:spcBef>
                <a:spcPct val="20000"/>
              </a:spcBef>
              <a:spcAft>
                <a:spcPct val="0"/>
              </a:spcAft>
              <a:buSzPct val="100000"/>
              <a:buFont typeface="Arial" charset="0"/>
              <a:buChar char="•"/>
              <a:defRPr sz="2000">
                <a:solidFill>
                  <a:schemeClr val="tx1"/>
                </a:solidFill>
                <a:latin typeface="+mn-lt"/>
                <a:ea typeface="+mn-ea"/>
                <a:cs typeface="+mn-cs"/>
              </a:defRPr>
            </a:lvl1pPr>
            <a:lvl2pPr marL="719138" indent="-358775" algn="l" rtl="0" eaLnBrk="0" fontAlgn="base" hangingPunct="0">
              <a:spcBef>
                <a:spcPct val="20000"/>
              </a:spcBef>
              <a:spcAft>
                <a:spcPct val="0"/>
              </a:spcAft>
              <a:buClr>
                <a:schemeClr val="tx1"/>
              </a:buClr>
              <a:buSzPct val="100000"/>
              <a:buFont typeface="Calibri" pitchFamily="34" charset="0"/>
              <a:buChar char="–"/>
              <a:defRPr>
                <a:solidFill>
                  <a:schemeClr val="tx1"/>
                </a:solidFill>
                <a:latin typeface="+mn-lt"/>
                <a:ea typeface="+mn-ea"/>
                <a:cs typeface="+mn-cs"/>
              </a:defRPr>
            </a:lvl2pPr>
            <a:lvl3pPr marL="1079500" indent="-358775" algn="l" rtl="0" eaLnBrk="0" fontAlgn="base" hangingPunct="0">
              <a:spcBef>
                <a:spcPct val="20000"/>
              </a:spcBef>
              <a:spcAft>
                <a:spcPct val="0"/>
              </a:spcAft>
              <a:buClr>
                <a:schemeClr val="folHlink"/>
              </a:buClr>
              <a:buSzPct val="100000"/>
              <a:buFont typeface="Courier New" pitchFamily="49" charset="0"/>
              <a:buChar char="o"/>
              <a:defRPr sz="1600">
                <a:solidFill>
                  <a:schemeClr val="tx1"/>
                </a:solidFill>
                <a:latin typeface="+mn-lt"/>
                <a:ea typeface="+mn-ea"/>
                <a:cs typeface="+mn-cs"/>
              </a:defRPr>
            </a:lvl3pPr>
            <a:lvl4pPr marL="1439863" indent="-358775" algn="l" rtl="0" eaLnBrk="0" fontAlgn="base" hangingPunct="0">
              <a:spcBef>
                <a:spcPct val="20000"/>
              </a:spcBef>
              <a:spcAft>
                <a:spcPct val="0"/>
              </a:spcAft>
              <a:buClr>
                <a:schemeClr val="tx1"/>
              </a:buClr>
              <a:buSzPct val="100000"/>
              <a:buFont typeface="Wingdings" pitchFamily="2" charset="2"/>
              <a:buChar char="§"/>
              <a:defRPr sz="1400">
                <a:solidFill>
                  <a:schemeClr val="tx1"/>
                </a:solidFill>
                <a:latin typeface="+mn-lt"/>
                <a:ea typeface="+mn-ea"/>
                <a:cs typeface="+mn-cs"/>
              </a:defRPr>
            </a:lvl4pPr>
            <a:lvl5pPr marL="1798638" indent="-358775" algn="l" rtl="0" eaLnBrk="0" fontAlgn="base" hangingPunct="0">
              <a:spcBef>
                <a:spcPct val="20000"/>
              </a:spcBef>
              <a:spcAft>
                <a:spcPct val="0"/>
              </a:spcAft>
              <a:buClr>
                <a:srgbClr val="0000FF"/>
              </a:buClr>
              <a:buSzPct val="100000"/>
              <a:buFont typeface="Calibri"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6pPr>
            <a:lvl7pPr marL="29718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7pPr>
            <a:lvl8pPr marL="34290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8pPr>
            <a:lvl9pPr marL="38862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9pPr>
          </a:lstStyle>
          <a:p>
            <a:pPr marL="180975" indent="-177800">
              <a:spcBef>
                <a:spcPts val="0"/>
              </a:spcBef>
            </a:pPr>
            <a:r>
              <a:rPr lang="en-US" sz="1600" kern="0" dirty="0">
                <a:cs typeface="Arial" panose="020B0604020202020204" pitchFamily="34" charset="0"/>
              </a:rPr>
              <a:t>Create Journal Entry</a:t>
            </a:r>
          </a:p>
        </p:txBody>
      </p:sp>
      <p:sp>
        <p:nvSpPr>
          <p:cNvPr id="25" name="Rectangle 3"/>
          <p:cNvSpPr txBox="1">
            <a:spLocks noChangeArrowheads="1"/>
          </p:cNvSpPr>
          <p:nvPr/>
        </p:nvSpPr>
        <p:spPr bwMode="auto">
          <a:xfrm>
            <a:off x="9405109" y="1241433"/>
            <a:ext cx="2620032" cy="10184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58775" indent="-358775" algn="l" rtl="0" eaLnBrk="0" fontAlgn="base" hangingPunct="0">
              <a:spcBef>
                <a:spcPct val="20000"/>
              </a:spcBef>
              <a:spcAft>
                <a:spcPct val="0"/>
              </a:spcAft>
              <a:buSzPct val="100000"/>
              <a:buFont typeface="Arial" charset="0"/>
              <a:buChar char="•"/>
              <a:defRPr sz="2000">
                <a:solidFill>
                  <a:schemeClr val="tx1"/>
                </a:solidFill>
                <a:latin typeface="+mn-lt"/>
                <a:ea typeface="+mn-ea"/>
                <a:cs typeface="+mn-cs"/>
              </a:defRPr>
            </a:lvl1pPr>
            <a:lvl2pPr marL="719138" indent="-358775" algn="l" rtl="0" eaLnBrk="0" fontAlgn="base" hangingPunct="0">
              <a:spcBef>
                <a:spcPct val="20000"/>
              </a:spcBef>
              <a:spcAft>
                <a:spcPct val="0"/>
              </a:spcAft>
              <a:buClr>
                <a:schemeClr val="tx1"/>
              </a:buClr>
              <a:buSzPct val="100000"/>
              <a:buFont typeface="Calibri" pitchFamily="34" charset="0"/>
              <a:buChar char="–"/>
              <a:defRPr>
                <a:solidFill>
                  <a:schemeClr val="tx1"/>
                </a:solidFill>
                <a:latin typeface="+mn-lt"/>
                <a:ea typeface="+mn-ea"/>
                <a:cs typeface="+mn-cs"/>
              </a:defRPr>
            </a:lvl2pPr>
            <a:lvl3pPr marL="1079500" indent="-358775" algn="l" rtl="0" eaLnBrk="0" fontAlgn="base" hangingPunct="0">
              <a:spcBef>
                <a:spcPct val="20000"/>
              </a:spcBef>
              <a:spcAft>
                <a:spcPct val="0"/>
              </a:spcAft>
              <a:buClr>
                <a:schemeClr val="folHlink"/>
              </a:buClr>
              <a:buSzPct val="100000"/>
              <a:buFont typeface="Courier New" pitchFamily="49" charset="0"/>
              <a:buChar char="o"/>
              <a:defRPr sz="1600">
                <a:solidFill>
                  <a:schemeClr val="tx1"/>
                </a:solidFill>
                <a:latin typeface="+mn-lt"/>
                <a:ea typeface="+mn-ea"/>
                <a:cs typeface="+mn-cs"/>
              </a:defRPr>
            </a:lvl3pPr>
            <a:lvl4pPr marL="1439863" indent="-358775" algn="l" rtl="0" eaLnBrk="0" fontAlgn="base" hangingPunct="0">
              <a:spcBef>
                <a:spcPct val="20000"/>
              </a:spcBef>
              <a:spcAft>
                <a:spcPct val="0"/>
              </a:spcAft>
              <a:buClr>
                <a:schemeClr val="tx1"/>
              </a:buClr>
              <a:buSzPct val="100000"/>
              <a:buFont typeface="Wingdings" pitchFamily="2" charset="2"/>
              <a:buChar char="§"/>
              <a:defRPr sz="1400">
                <a:solidFill>
                  <a:schemeClr val="tx1"/>
                </a:solidFill>
                <a:latin typeface="+mn-lt"/>
                <a:ea typeface="+mn-ea"/>
                <a:cs typeface="+mn-cs"/>
              </a:defRPr>
            </a:lvl4pPr>
            <a:lvl5pPr marL="1798638" indent="-358775" algn="l" rtl="0" eaLnBrk="0" fontAlgn="base" hangingPunct="0">
              <a:spcBef>
                <a:spcPct val="20000"/>
              </a:spcBef>
              <a:spcAft>
                <a:spcPct val="0"/>
              </a:spcAft>
              <a:buClr>
                <a:srgbClr val="0000FF"/>
              </a:buClr>
              <a:buSzPct val="100000"/>
              <a:buFont typeface="Calibri"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6pPr>
            <a:lvl7pPr marL="29718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7pPr>
            <a:lvl8pPr marL="34290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8pPr>
            <a:lvl9pPr marL="38862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9pPr>
          </a:lstStyle>
          <a:p>
            <a:pPr marL="180975" indent="-177800">
              <a:spcBef>
                <a:spcPts val="0"/>
              </a:spcBef>
            </a:pPr>
            <a:r>
              <a:rPr lang="en-US" sz="1600" kern="0" dirty="0">
                <a:cs typeface="Arial" panose="020B0604020202020204" pitchFamily="34" charset="0"/>
              </a:rPr>
              <a:t>Send SMS</a:t>
            </a:r>
          </a:p>
          <a:p>
            <a:pPr marL="180975" indent="-177800">
              <a:spcBef>
                <a:spcPts val="0"/>
              </a:spcBef>
            </a:pPr>
            <a:r>
              <a:rPr lang="en-US" sz="1600" kern="0" dirty="0">
                <a:cs typeface="Arial" panose="020B0604020202020204" pitchFamily="34" charset="0"/>
              </a:rPr>
              <a:t>Send Email</a:t>
            </a:r>
          </a:p>
          <a:p>
            <a:pPr marL="3175" indent="0">
              <a:spcBef>
                <a:spcPts val="0"/>
              </a:spcBef>
              <a:buNone/>
            </a:pPr>
            <a:endParaRPr lang="en-US" sz="1600" kern="0" dirty="0">
              <a:cs typeface="Arial" panose="020B0604020202020204" pitchFamily="34" charset="0"/>
            </a:endParaRPr>
          </a:p>
        </p:txBody>
      </p:sp>
      <p:cxnSp>
        <p:nvCxnSpPr>
          <p:cNvPr id="26" name="Straight Connector 25"/>
          <p:cNvCxnSpPr>
            <a:stCxn id="23" idx="2"/>
          </p:cNvCxnSpPr>
          <p:nvPr/>
        </p:nvCxnSpPr>
        <p:spPr bwMode="auto">
          <a:xfrm>
            <a:off x="707968" y="1668340"/>
            <a:ext cx="0" cy="593597"/>
          </a:xfrm>
          <a:prstGeom prst="line">
            <a:avLst/>
          </a:prstGeom>
          <a:noFill/>
          <a:ln w="25400" cap="flat" cmpd="sng" algn="ctr">
            <a:solidFill>
              <a:schemeClr val="tx1"/>
            </a:solidFill>
            <a:prstDash val="solid"/>
            <a:round/>
            <a:headEnd type="none" w="med" len="med"/>
            <a:tailEnd type="triangle" w="med" len="med"/>
          </a:ln>
          <a:effectLst/>
        </p:spPr>
      </p:cxnSp>
      <p:sp>
        <p:nvSpPr>
          <p:cNvPr id="27" name="TextBox 26"/>
          <p:cNvSpPr txBox="1"/>
          <p:nvPr/>
        </p:nvSpPr>
        <p:spPr>
          <a:xfrm>
            <a:off x="715052" y="1709623"/>
            <a:ext cx="885831"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Loyalty Event</a:t>
            </a:r>
            <a:endParaRPr lang="en-SG" sz="1400" dirty="0">
              <a:latin typeface="Arial" panose="020B0604020202020204" pitchFamily="34" charset="0"/>
              <a:cs typeface="Arial" panose="020B0604020202020204" pitchFamily="34" charset="0"/>
            </a:endParaRPr>
          </a:p>
        </p:txBody>
      </p:sp>
      <p:sp>
        <p:nvSpPr>
          <p:cNvPr id="28" name="Rectangle 3"/>
          <p:cNvSpPr txBox="1">
            <a:spLocks noChangeArrowheads="1"/>
          </p:cNvSpPr>
          <p:nvPr/>
        </p:nvSpPr>
        <p:spPr bwMode="auto">
          <a:xfrm>
            <a:off x="4231969" y="2567716"/>
            <a:ext cx="3730500" cy="39437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58775" indent="-358775" algn="l" rtl="0" eaLnBrk="0" fontAlgn="base" hangingPunct="0">
              <a:spcBef>
                <a:spcPct val="20000"/>
              </a:spcBef>
              <a:spcAft>
                <a:spcPct val="0"/>
              </a:spcAft>
              <a:buSzPct val="100000"/>
              <a:buFont typeface="Arial" charset="0"/>
              <a:buChar char="•"/>
              <a:defRPr sz="2000">
                <a:solidFill>
                  <a:schemeClr val="tx1"/>
                </a:solidFill>
                <a:latin typeface="+mn-lt"/>
                <a:ea typeface="+mn-ea"/>
                <a:cs typeface="+mn-cs"/>
              </a:defRPr>
            </a:lvl1pPr>
            <a:lvl2pPr marL="719138" indent="-358775" algn="l" rtl="0" eaLnBrk="0" fontAlgn="base" hangingPunct="0">
              <a:spcBef>
                <a:spcPct val="20000"/>
              </a:spcBef>
              <a:spcAft>
                <a:spcPct val="0"/>
              </a:spcAft>
              <a:buClr>
                <a:schemeClr val="tx1"/>
              </a:buClr>
              <a:buSzPct val="100000"/>
              <a:buFont typeface="Calibri" pitchFamily="34" charset="0"/>
              <a:buChar char="–"/>
              <a:defRPr>
                <a:solidFill>
                  <a:schemeClr val="tx1"/>
                </a:solidFill>
                <a:latin typeface="+mn-lt"/>
                <a:ea typeface="+mn-ea"/>
                <a:cs typeface="+mn-cs"/>
              </a:defRPr>
            </a:lvl2pPr>
            <a:lvl3pPr marL="1079500" indent="-358775" algn="l" rtl="0" eaLnBrk="0" fontAlgn="base" hangingPunct="0">
              <a:spcBef>
                <a:spcPct val="20000"/>
              </a:spcBef>
              <a:spcAft>
                <a:spcPct val="0"/>
              </a:spcAft>
              <a:buClr>
                <a:schemeClr val="folHlink"/>
              </a:buClr>
              <a:buSzPct val="100000"/>
              <a:buFont typeface="Courier New" pitchFamily="49" charset="0"/>
              <a:buChar char="o"/>
              <a:defRPr sz="1600">
                <a:solidFill>
                  <a:schemeClr val="tx1"/>
                </a:solidFill>
                <a:latin typeface="+mn-lt"/>
                <a:ea typeface="+mn-ea"/>
                <a:cs typeface="+mn-cs"/>
              </a:defRPr>
            </a:lvl3pPr>
            <a:lvl4pPr marL="1439863" indent="-358775" algn="l" rtl="0" eaLnBrk="0" fontAlgn="base" hangingPunct="0">
              <a:spcBef>
                <a:spcPct val="20000"/>
              </a:spcBef>
              <a:spcAft>
                <a:spcPct val="0"/>
              </a:spcAft>
              <a:buClr>
                <a:schemeClr val="tx1"/>
              </a:buClr>
              <a:buSzPct val="100000"/>
              <a:buFont typeface="Wingdings" pitchFamily="2" charset="2"/>
              <a:buChar char="§"/>
              <a:defRPr sz="1400">
                <a:solidFill>
                  <a:schemeClr val="tx1"/>
                </a:solidFill>
                <a:latin typeface="+mn-lt"/>
                <a:ea typeface="+mn-ea"/>
                <a:cs typeface="+mn-cs"/>
              </a:defRPr>
            </a:lvl4pPr>
            <a:lvl5pPr marL="1798638" indent="-358775" algn="l" rtl="0" eaLnBrk="0" fontAlgn="base" hangingPunct="0">
              <a:spcBef>
                <a:spcPct val="20000"/>
              </a:spcBef>
              <a:spcAft>
                <a:spcPct val="0"/>
              </a:spcAft>
              <a:buClr>
                <a:srgbClr val="0000FF"/>
              </a:buClr>
              <a:buSzPct val="100000"/>
              <a:buFont typeface="Calibri"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6pPr>
            <a:lvl7pPr marL="29718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7pPr>
            <a:lvl8pPr marL="34290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8pPr>
            <a:lvl9pPr marL="38862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9pPr>
          </a:lstStyle>
          <a:p>
            <a:pPr marL="0" indent="0">
              <a:buNone/>
            </a:pPr>
            <a:r>
              <a:rPr lang="en-US" u="sng" kern="0" dirty="0">
                <a:cs typeface="Arial" panose="020B0604020202020204" pitchFamily="34" charset="0"/>
              </a:rPr>
              <a:t>Journal Entry</a:t>
            </a:r>
          </a:p>
          <a:p>
            <a:pPr marL="271463" indent="-268288"/>
            <a:r>
              <a:rPr lang="en-US" sz="1800" kern="0" dirty="0">
                <a:cs typeface="Arial" panose="020B0604020202020204" pitchFamily="34" charset="0"/>
              </a:rPr>
              <a:t>Has </a:t>
            </a:r>
            <a:r>
              <a:rPr lang="en-US" sz="1800" b="1" kern="0" dirty="0">
                <a:solidFill>
                  <a:srgbClr val="0066FF"/>
                </a:solidFill>
                <a:cs typeface="Arial" panose="020B0604020202020204" pitchFamily="34" charset="0"/>
              </a:rPr>
              <a:t>exclusive access</a:t>
            </a:r>
            <a:r>
              <a:rPr lang="en-US" sz="1800" kern="0" dirty="0">
                <a:cs typeface="Arial" panose="020B0604020202020204" pitchFamily="34" charset="0"/>
              </a:rPr>
              <a:t> to the bank’s transaction journal</a:t>
            </a:r>
          </a:p>
          <a:p>
            <a:pPr marL="271463" indent="-268288"/>
            <a:r>
              <a:rPr lang="en-US" sz="1800" b="1" kern="0" dirty="0">
                <a:solidFill>
                  <a:srgbClr val="0066FF"/>
                </a:solidFill>
                <a:cs typeface="Arial" panose="020B0604020202020204" pitchFamily="34" charset="0"/>
              </a:rPr>
              <a:t>Subscribes to</a:t>
            </a:r>
            <a:r>
              <a:rPr lang="en-US" sz="1800" kern="0" dirty="0">
                <a:cs typeface="Arial" panose="020B0604020202020204" pitchFamily="34" charset="0"/>
              </a:rPr>
              <a:t> all transaction </a:t>
            </a:r>
            <a:r>
              <a:rPr lang="en-US" sz="1800" b="1" kern="0" dirty="0">
                <a:solidFill>
                  <a:srgbClr val="0066FF"/>
                </a:solidFill>
                <a:cs typeface="Arial" panose="020B0604020202020204" pitchFamily="34" charset="0"/>
              </a:rPr>
              <a:t>events</a:t>
            </a:r>
            <a:r>
              <a:rPr lang="en-US" sz="1800" kern="0" dirty="0">
                <a:cs typeface="Arial" panose="020B0604020202020204" pitchFamily="34" charset="0"/>
              </a:rPr>
              <a:t>, eg; payment events, deposit events, card events, etc.</a:t>
            </a:r>
          </a:p>
          <a:p>
            <a:pPr marL="271463" indent="-268288"/>
            <a:r>
              <a:rPr lang="en-US" sz="1800" kern="0" dirty="0">
                <a:cs typeface="Arial" panose="020B0604020202020204" pitchFamily="34" charset="0"/>
              </a:rPr>
              <a:t>Transaction journal entries are then posted into the bank’s general ledger during overnight batch processing.</a:t>
            </a:r>
          </a:p>
          <a:p>
            <a:pPr marL="3175" indent="0">
              <a:buNone/>
            </a:pPr>
            <a:endParaRPr lang="en-US" sz="1800" kern="0" dirty="0">
              <a:cs typeface="Arial" panose="020B0604020202020204" pitchFamily="34" charset="0"/>
            </a:endParaRPr>
          </a:p>
        </p:txBody>
      </p:sp>
      <p:sp>
        <p:nvSpPr>
          <p:cNvPr id="32" name="Rectangle 3"/>
          <p:cNvSpPr txBox="1">
            <a:spLocks noChangeArrowheads="1"/>
          </p:cNvSpPr>
          <p:nvPr/>
        </p:nvSpPr>
        <p:spPr bwMode="auto">
          <a:xfrm>
            <a:off x="8294641" y="2567756"/>
            <a:ext cx="3730500" cy="39437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58775" indent="-358775" algn="l" rtl="0" eaLnBrk="0" fontAlgn="base" hangingPunct="0">
              <a:spcBef>
                <a:spcPct val="20000"/>
              </a:spcBef>
              <a:spcAft>
                <a:spcPct val="0"/>
              </a:spcAft>
              <a:buSzPct val="100000"/>
              <a:buFont typeface="Arial" charset="0"/>
              <a:buChar char="•"/>
              <a:defRPr sz="2000">
                <a:solidFill>
                  <a:schemeClr val="tx1"/>
                </a:solidFill>
                <a:latin typeface="+mn-lt"/>
                <a:ea typeface="+mn-ea"/>
                <a:cs typeface="+mn-cs"/>
              </a:defRPr>
            </a:lvl1pPr>
            <a:lvl2pPr marL="719138" indent="-358775" algn="l" rtl="0" eaLnBrk="0" fontAlgn="base" hangingPunct="0">
              <a:spcBef>
                <a:spcPct val="20000"/>
              </a:spcBef>
              <a:spcAft>
                <a:spcPct val="0"/>
              </a:spcAft>
              <a:buClr>
                <a:schemeClr val="tx1"/>
              </a:buClr>
              <a:buSzPct val="100000"/>
              <a:buFont typeface="Calibri" pitchFamily="34" charset="0"/>
              <a:buChar char="–"/>
              <a:defRPr>
                <a:solidFill>
                  <a:schemeClr val="tx1"/>
                </a:solidFill>
                <a:latin typeface="+mn-lt"/>
                <a:ea typeface="+mn-ea"/>
                <a:cs typeface="+mn-cs"/>
              </a:defRPr>
            </a:lvl2pPr>
            <a:lvl3pPr marL="1079500" indent="-358775" algn="l" rtl="0" eaLnBrk="0" fontAlgn="base" hangingPunct="0">
              <a:spcBef>
                <a:spcPct val="20000"/>
              </a:spcBef>
              <a:spcAft>
                <a:spcPct val="0"/>
              </a:spcAft>
              <a:buClr>
                <a:schemeClr val="folHlink"/>
              </a:buClr>
              <a:buSzPct val="100000"/>
              <a:buFont typeface="Courier New" pitchFamily="49" charset="0"/>
              <a:buChar char="o"/>
              <a:defRPr sz="1600">
                <a:solidFill>
                  <a:schemeClr val="tx1"/>
                </a:solidFill>
                <a:latin typeface="+mn-lt"/>
                <a:ea typeface="+mn-ea"/>
                <a:cs typeface="+mn-cs"/>
              </a:defRPr>
            </a:lvl3pPr>
            <a:lvl4pPr marL="1439863" indent="-358775" algn="l" rtl="0" eaLnBrk="0" fontAlgn="base" hangingPunct="0">
              <a:spcBef>
                <a:spcPct val="20000"/>
              </a:spcBef>
              <a:spcAft>
                <a:spcPct val="0"/>
              </a:spcAft>
              <a:buClr>
                <a:schemeClr val="tx1"/>
              </a:buClr>
              <a:buSzPct val="100000"/>
              <a:buFont typeface="Wingdings" pitchFamily="2" charset="2"/>
              <a:buChar char="§"/>
              <a:defRPr sz="1400">
                <a:solidFill>
                  <a:schemeClr val="tx1"/>
                </a:solidFill>
                <a:latin typeface="+mn-lt"/>
                <a:ea typeface="+mn-ea"/>
                <a:cs typeface="+mn-cs"/>
              </a:defRPr>
            </a:lvl4pPr>
            <a:lvl5pPr marL="1798638" indent="-358775" algn="l" rtl="0" eaLnBrk="0" fontAlgn="base" hangingPunct="0">
              <a:spcBef>
                <a:spcPct val="20000"/>
              </a:spcBef>
              <a:spcAft>
                <a:spcPct val="0"/>
              </a:spcAft>
              <a:buClr>
                <a:srgbClr val="0000FF"/>
              </a:buClr>
              <a:buSzPct val="100000"/>
              <a:buFont typeface="Calibri"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6pPr>
            <a:lvl7pPr marL="29718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7pPr>
            <a:lvl8pPr marL="34290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8pPr>
            <a:lvl9pPr marL="38862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9pPr>
          </a:lstStyle>
          <a:p>
            <a:pPr marL="0" indent="0">
              <a:buNone/>
            </a:pPr>
            <a:r>
              <a:rPr lang="en-US" u="sng" kern="0" dirty="0">
                <a:cs typeface="Arial" panose="020B0604020202020204" pitchFamily="34" charset="0"/>
              </a:rPr>
              <a:t>Notification</a:t>
            </a:r>
          </a:p>
          <a:p>
            <a:pPr marL="271463" indent="-268288"/>
            <a:r>
              <a:rPr lang="en-US" sz="1800" kern="0" dirty="0">
                <a:cs typeface="Arial" panose="020B0604020202020204" pitchFamily="34" charset="0"/>
              </a:rPr>
              <a:t>Has </a:t>
            </a:r>
            <a:r>
              <a:rPr lang="en-US" sz="1800" b="1" kern="0" dirty="0">
                <a:solidFill>
                  <a:srgbClr val="0066FF"/>
                </a:solidFill>
                <a:cs typeface="Arial" panose="020B0604020202020204" pitchFamily="34" charset="0"/>
              </a:rPr>
              <a:t>exclusive access</a:t>
            </a:r>
            <a:r>
              <a:rPr lang="en-US" sz="1800" kern="0" dirty="0">
                <a:cs typeface="Arial" panose="020B0604020202020204" pitchFamily="34" charset="0"/>
              </a:rPr>
              <a:t> to SMS and Email services, and notification log</a:t>
            </a:r>
          </a:p>
          <a:p>
            <a:pPr marL="271463" indent="-268288"/>
            <a:r>
              <a:rPr lang="en-US" sz="1800" b="1" kern="0" dirty="0">
                <a:solidFill>
                  <a:srgbClr val="0066FF"/>
                </a:solidFill>
                <a:cs typeface="Arial" panose="020B0604020202020204" pitchFamily="34" charset="0"/>
              </a:rPr>
              <a:t>Subscribes to events</a:t>
            </a:r>
            <a:r>
              <a:rPr lang="en-US" sz="1800" kern="0" dirty="0">
                <a:cs typeface="Arial" panose="020B0604020202020204" pitchFamily="34" charset="0"/>
              </a:rPr>
              <a:t> that require customer notification, eg; payment events, insurance policy events, add beneficiary events, etc.</a:t>
            </a:r>
          </a:p>
        </p:txBody>
      </p:sp>
      <p:cxnSp>
        <p:nvCxnSpPr>
          <p:cNvPr id="21" name="Straight Connector 20"/>
          <p:cNvCxnSpPr>
            <a:endCxn id="18" idx="0"/>
          </p:cNvCxnSpPr>
          <p:nvPr/>
        </p:nvCxnSpPr>
        <p:spPr bwMode="auto">
          <a:xfrm>
            <a:off x="4777177" y="768340"/>
            <a:ext cx="5906" cy="593597"/>
          </a:xfrm>
          <a:prstGeom prst="line">
            <a:avLst/>
          </a:prstGeom>
          <a:noFill/>
          <a:ln w="25400" cap="flat" cmpd="sng" algn="ctr">
            <a:solidFill>
              <a:schemeClr val="tx1"/>
            </a:solidFill>
            <a:prstDash val="solid"/>
            <a:round/>
            <a:headEnd type="none" w="med" len="med"/>
            <a:tailEnd type="triangle" w="med" len="med"/>
          </a:ln>
          <a:effectLst/>
        </p:spPr>
      </p:cxnSp>
      <p:sp>
        <p:nvSpPr>
          <p:cNvPr id="29" name="TextBox 28"/>
          <p:cNvSpPr txBox="1"/>
          <p:nvPr/>
        </p:nvSpPr>
        <p:spPr>
          <a:xfrm>
            <a:off x="4790168" y="685057"/>
            <a:ext cx="1652744"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Subscribes to all transaction events</a:t>
            </a:r>
            <a:endParaRPr lang="en-SG" sz="1400" dirty="0">
              <a:latin typeface="Arial" panose="020B0604020202020204" pitchFamily="34" charset="0"/>
              <a:cs typeface="Arial" panose="020B0604020202020204" pitchFamily="34" charset="0"/>
            </a:endParaRPr>
          </a:p>
        </p:txBody>
      </p:sp>
      <p:cxnSp>
        <p:nvCxnSpPr>
          <p:cNvPr id="30" name="Straight Connector 29"/>
          <p:cNvCxnSpPr>
            <a:endCxn id="20" idx="0"/>
          </p:cNvCxnSpPr>
          <p:nvPr/>
        </p:nvCxnSpPr>
        <p:spPr bwMode="auto">
          <a:xfrm>
            <a:off x="8839849" y="768340"/>
            <a:ext cx="5906" cy="593597"/>
          </a:xfrm>
          <a:prstGeom prst="line">
            <a:avLst/>
          </a:prstGeom>
          <a:noFill/>
          <a:ln w="25400" cap="flat" cmpd="sng" algn="ctr">
            <a:solidFill>
              <a:schemeClr val="tx1"/>
            </a:solidFill>
            <a:prstDash val="solid"/>
            <a:round/>
            <a:headEnd type="none" w="med" len="med"/>
            <a:tailEnd type="triangle" w="med" len="med"/>
          </a:ln>
          <a:effectLst/>
        </p:spPr>
      </p:cxnSp>
      <p:sp>
        <p:nvSpPr>
          <p:cNvPr id="31" name="TextBox 30"/>
          <p:cNvSpPr txBox="1"/>
          <p:nvPr/>
        </p:nvSpPr>
        <p:spPr>
          <a:xfrm>
            <a:off x="8857251" y="685057"/>
            <a:ext cx="3167889"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Subscribes to events that require customer notification</a:t>
            </a:r>
            <a:endParaRPr lang="en-SG"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6741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91386" y="85058"/>
            <a:ext cx="11749097" cy="563586"/>
          </a:xfrm>
          <a:prstGeom prst="rect">
            <a:avLst/>
          </a:prstGeom>
        </p:spPr>
        <p:txBody>
          <a:bodyPr/>
          <a:lstStyle>
            <a:lvl1pPr algn="l" rtl="0" eaLnBrk="0" fontAlgn="base" hangingPunct="0">
              <a:spcBef>
                <a:spcPct val="0"/>
              </a:spcBef>
              <a:spcAft>
                <a:spcPct val="0"/>
              </a:spcAft>
              <a:defRPr sz="3600" b="1">
                <a:solidFill>
                  <a:srgbClr val="C69200"/>
                </a:solidFill>
                <a:latin typeface="+mj-lt"/>
                <a:ea typeface="+mj-ea"/>
                <a:cs typeface="+mj-cs"/>
              </a:defRPr>
            </a:lvl1pPr>
            <a:lvl2pPr algn="l" rtl="0" eaLnBrk="0" fontAlgn="base" hangingPunct="0">
              <a:spcBef>
                <a:spcPct val="0"/>
              </a:spcBef>
              <a:spcAft>
                <a:spcPct val="0"/>
              </a:spcAft>
              <a:defRPr sz="3600" b="1">
                <a:solidFill>
                  <a:srgbClr val="C69200"/>
                </a:solidFill>
                <a:latin typeface="Arial" charset="0"/>
                <a:cs typeface="Arial" charset="0"/>
              </a:defRPr>
            </a:lvl2pPr>
            <a:lvl3pPr algn="l" rtl="0" eaLnBrk="0" fontAlgn="base" hangingPunct="0">
              <a:spcBef>
                <a:spcPct val="0"/>
              </a:spcBef>
              <a:spcAft>
                <a:spcPct val="0"/>
              </a:spcAft>
              <a:defRPr sz="3600" b="1">
                <a:solidFill>
                  <a:srgbClr val="C69200"/>
                </a:solidFill>
                <a:latin typeface="Arial" charset="0"/>
                <a:cs typeface="Arial" charset="0"/>
              </a:defRPr>
            </a:lvl3pPr>
            <a:lvl4pPr algn="l" rtl="0" eaLnBrk="0" fontAlgn="base" hangingPunct="0">
              <a:spcBef>
                <a:spcPct val="0"/>
              </a:spcBef>
              <a:spcAft>
                <a:spcPct val="0"/>
              </a:spcAft>
              <a:defRPr sz="3600" b="1">
                <a:solidFill>
                  <a:srgbClr val="C69200"/>
                </a:solidFill>
                <a:latin typeface="Arial" charset="0"/>
                <a:cs typeface="Arial" charset="0"/>
              </a:defRPr>
            </a:lvl4pPr>
            <a:lvl5pPr algn="l" rtl="0" eaLnBrk="0" fontAlgn="base" hangingPunct="0">
              <a:spcBef>
                <a:spcPct val="0"/>
              </a:spcBef>
              <a:spcAft>
                <a:spcPct val="0"/>
              </a:spcAft>
              <a:defRPr sz="3600" b="1">
                <a:solidFill>
                  <a:srgbClr val="C69200"/>
                </a:solidFill>
                <a:latin typeface="Arial" charset="0"/>
                <a:cs typeface="Arial" charset="0"/>
              </a:defRPr>
            </a:lvl5pPr>
            <a:lvl6pPr marL="457200" algn="l" rtl="0" fontAlgn="base">
              <a:spcBef>
                <a:spcPct val="0"/>
              </a:spcBef>
              <a:spcAft>
                <a:spcPct val="0"/>
              </a:spcAft>
              <a:defRPr sz="3600" b="1">
                <a:solidFill>
                  <a:srgbClr val="C69200"/>
                </a:solidFill>
                <a:latin typeface="Arial" charset="0"/>
                <a:cs typeface="Arial" charset="0"/>
              </a:defRPr>
            </a:lvl6pPr>
            <a:lvl7pPr marL="914400" algn="l" rtl="0" fontAlgn="base">
              <a:spcBef>
                <a:spcPct val="0"/>
              </a:spcBef>
              <a:spcAft>
                <a:spcPct val="0"/>
              </a:spcAft>
              <a:defRPr sz="3600" b="1">
                <a:solidFill>
                  <a:srgbClr val="C69200"/>
                </a:solidFill>
                <a:latin typeface="Arial" charset="0"/>
                <a:cs typeface="Arial" charset="0"/>
              </a:defRPr>
            </a:lvl7pPr>
            <a:lvl8pPr marL="1371600" algn="l" rtl="0" fontAlgn="base">
              <a:spcBef>
                <a:spcPct val="0"/>
              </a:spcBef>
              <a:spcAft>
                <a:spcPct val="0"/>
              </a:spcAft>
              <a:defRPr sz="3600" b="1">
                <a:solidFill>
                  <a:srgbClr val="C69200"/>
                </a:solidFill>
                <a:latin typeface="Arial" charset="0"/>
                <a:cs typeface="Arial" charset="0"/>
              </a:defRPr>
            </a:lvl8pPr>
            <a:lvl9pPr marL="1828800" algn="l" rtl="0" fontAlgn="base">
              <a:spcBef>
                <a:spcPct val="0"/>
              </a:spcBef>
              <a:spcAft>
                <a:spcPct val="0"/>
              </a:spcAft>
              <a:defRPr sz="3600" b="1">
                <a:solidFill>
                  <a:srgbClr val="C69200"/>
                </a:solidFill>
                <a:latin typeface="Arial" charset="0"/>
                <a:cs typeface="Arial" charset="0"/>
              </a:defRPr>
            </a:lvl9pPr>
          </a:lstStyle>
          <a:p>
            <a:r>
              <a:rPr lang="en-US" sz="2800" dirty="0"/>
              <a:t>Atomic </a:t>
            </a:r>
            <a:r>
              <a:rPr lang="en-US" sz="2800" dirty="0" err="1"/>
              <a:t>Microservices</a:t>
            </a:r>
            <a:r>
              <a:rPr lang="en-US" sz="2800" dirty="0"/>
              <a:t> (APIs) Hosted by INSCO, a 3</a:t>
            </a:r>
            <a:r>
              <a:rPr lang="en-US" sz="2800" baseline="30000" dirty="0"/>
              <a:t>rd</a:t>
            </a:r>
            <a:r>
              <a:rPr lang="en-US" sz="2800" dirty="0"/>
              <a:t> Party Insurance Company</a:t>
            </a:r>
            <a:endParaRPr lang="en-US" dirty="0"/>
          </a:p>
        </p:txBody>
      </p:sp>
      <p:cxnSp>
        <p:nvCxnSpPr>
          <p:cNvPr id="3" name="Straight Connector 2"/>
          <p:cNvCxnSpPr/>
          <p:nvPr/>
        </p:nvCxnSpPr>
        <p:spPr bwMode="auto">
          <a:xfrm flipV="1">
            <a:off x="6099225" y="648644"/>
            <a:ext cx="0" cy="5862804"/>
          </a:xfrm>
          <a:prstGeom prst="line">
            <a:avLst/>
          </a:prstGeom>
          <a:noFill/>
          <a:ln w="38100"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flipH="1" flipV="1">
            <a:off x="257968" y="3564406"/>
            <a:ext cx="11646954" cy="4525"/>
          </a:xfrm>
          <a:prstGeom prst="line">
            <a:avLst/>
          </a:prstGeom>
          <a:noFill/>
          <a:ln w="38100" cap="flat" cmpd="sng" algn="ctr">
            <a:solidFill>
              <a:schemeClr val="tx1"/>
            </a:solidFill>
            <a:prstDash val="solid"/>
            <a:round/>
            <a:headEnd type="none" w="med" len="med"/>
            <a:tailEnd type="none" w="med" len="med"/>
          </a:ln>
          <a:effectLst/>
        </p:spPr>
      </p:cxnSp>
      <p:sp>
        <p:nvSpPr>
          <p:cNvPr id="12" name="Rectangle 11"/>
          <p:cNvSpPr/>
          <p:nvPr/>
        </p:nvSpPr>
        <p:spPr bwMode="auto">
          <a:xfrm>
            <a:off x="257968" y="768340"/>
            <a:ext cx="900000" cy="900000"/>
          </a:xfrm>
          <a:prstGeom prst="rect">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pitchFamily="-65" charset="0"/>
              </a:rPr>
              <a:t>Insurance Plan</a:t>
            </a:r>
            <a:endParaRPr kumimoji="0" lang="en-SG" sz="1400" b="0" i="0" u="none" strike="noStrike" cap="none" normalizeH="0" baseline="0" dirty="0">
              <a:ln>
                <a:noFill/>
              </a:ln>
              <a:solidFill>
                <a:schemeClr val="tx1"/>
              </a:solidFill>
              <a:effectLst/>
              <a:latin typeface="Arial" pitchFamily="-65" charset="0"/>
            </a:endParaRPr>
          </a:p>
        </p:txBody>
      </p:sp>
      <p:sp>
        <p:nvSpPr>
          <p:cNvPr id="13" name="Rectangle 12"/>
          <p:cNvSpPr/>
          <p:nvPr/>
        </p:nvSpPr>
        <p:spPr bwMode="auto">
          <a:xfrm>
            <a:off x="6378777" y="763923"/>
            <a:ext cx="900000" cy="900000"/>
          </a:xfrm>
          <a:prstGeom prst="rect">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pitchFamily="-65" charset="0"/>
              </a:rPr>
              <a:t>Insurance Premium</a:t>
            </a:r>
            <a:endParaRPr kumimoji="0" lang="en-SG" sz="1400" b="0" i="0" u="none" strike="noStrike" cap="none" normalizeH="0" baseline="0" dirty="0">
              <a:ln>
                <a:noFill/>
              </a:ln>
              <a:solidFill>
                <a:schemeClr val="tx1"/>
              </a:solidFill>
              <a:effectLst/>
              <a:latin typeface="Arial" pitchFamily="-65" charset="0"/>
            </a:endParaRPr>
          </a:p>
        </p:txBody>
      </p:sp>
      <p:sp>
        <p:nvSpPr>
          <p:cNvPr id="14" name="Rectangle 13"/>
          <p:cNvSpPr/>
          <p:nvPr/>
        </p:nvSpPr>
        <p:spPr bwMode="auto">
          <a:xfrm>
            <a:off x="257968" y="3833307"/>
            <a:ext cx="900000" cy="900000"/>
          </a:xfrm>
          <a:prstGeom prst="rect">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pitchFamily="-65" charset="0"/>
              </a:rPr>
              <a:t>Insurance Proposal</a:t>
            </a:r>
            <a:endParaRPr kumimoji="0" lang="en-SG" sz="1400" b="0" i="0" u="none" strike="noStrike" cap="none" normalizeH="0" baseline="0" dirty="0">
              <a:ln>
                <a:noFill/>
              </a:ln>
              <a:solidFill>
                <a:schemeClr val="tx1"/>
              </a:solidFill>
              <a:effectLst/>
              <a:latin typeface="Arial" pitchFamily="-65" charset="0"/>
            </a:endParaRPr>
          </a:p>
        </p:txBody>
      </p:sp>
      <p:sp>
        <p:nvSpPr>
          <p:cNvPr id="17" name="Rectangle 16"/>
          <p:cNvSpPr/>
          <p:nvPr/>
        </p:nvSpPr>
        <p:spPr bwMode="auto">
          <a:xfrm>
            <a:off x="6378777" y="3833307"/>
            <a:ext cx="900000" cy="900000"/>
          </a:xfrm>
          <a:prstGeom prst="rect">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pitchFamily="-65" charset="0"/>
              </a:rPr>
              <a:t>Insurance Policy</a:t>
            </a:r>
            <a:endParaRPr kumimoji="0" lang="en-SG" sz="1400" b="0" i="0" u="none" strike="noStrike" cap="none" normalizeH="0" baseline="0" dirty="0">
              <a:ln>
                <a:noFill/>
              </a:ln>
              <a:solidFill>
                <a:schemeClr val="tx1"/>
              </a:solidFill>
              <a:effectLst/>
              <a:latin typeface="Arial" pitchFamily="-65" charset="0"/>
            </a:endParaRPr>
          </a:p>
        </p:txBody>
      </p:sp>
      <p:sp>
        <p:nvSpPr>
          <p:cNvPr id="18" name="Rectangle 3"/>
          <p:cNvSpPr txBox="1">
            <a:spLocks noChangeArrowheads="1"/>
          </p:cNvSpPr>
          <p:nvPr/>
        </p:nvSpPr>
        <p:spPr bwMode="auto">
          <a:xfrm>
            <a:off x="1270708" y="648644"/>
            <a:ext cx="4548966" cy="10196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58775" indent="-358775" algn="l" rtl="0" eaLnBrk="0" fontAlgn="base" hangingPunct="0">
              <a:spcBef>
                <a:spcPct val="20000"/>
              </a:spcBef>
              <a:spcAft>
                <a:spcPct val="0"/>
              </a:spcAft>
              <a:buSzPct val="100000"/>
              <a:buFont typeface="Arial" charset="0"/>
              <a:buChar char="•"/>
              <a:defRPr sz="2000">
                <a:solidFill>
                  <a:schemeClr val="tx1"/>
                </a:solidFill>
                <a:latin typeface="+mn-lt"/>
                <a:ea typeface="+mn-ea"/>
                <a:cs typeface="+mn-cs"/>
              </a:defRPr>
            </a:lvl1pPr>
            <a:lvl2pPr marL="719138" indent="-358775" algn="l" rtl="0" eaLnBrk="0" fontAlgn="base" hangingPunct="0">
              <a:spcBef>
                <a:spcPct val="20000"/>
              </a:spcBef>
              <a:spcAft>
                <a:spcPct val="0"/>
              </a:spcAft>
              <a:buClr>
                <a:schemeClr val="tx1"/>
              </a:buClr>
              <a:buSzPct val="100000"/>
              <a:buFont typeface="Calibri" pitchFamily="34" charset="0"/>
              <a:buChar char="–"/>
              <a:defRPr>
                <a:solidFill>
                  <a:schemeClr val="tx1"/>
                </a:solidFill>
                <a:latin typeface="+mn-lt"/>
                <a:ea typeface="+mn-ea"/>
                <a:cs typeface="+mn-cs"/>
              </a:defRPr>
            </a:lvl2pPr>
            <a:lvl3pPr marL="1079500" indent="-358775" algn="l" rtl="0" eaLnBrk="0" fontAlgn="base" hangingPunct="0">
              <a:spcBef>
                <a:spcPct val="20000"/>
              </a:spcBef>
              <a:spcAft>
                <a:spcPct val="0"/>
              </a:spcAft>
              <a:buClr>
                <a:schemeClr val="folHlink"/>
              </a:buClr>
              <a:buSzPct val="100000"/>
              <a:buFont typeface="Courier New" pitchFamily="49" charset="0"/>
              <a:buChar char="o"/>
              <a:defRPr sz="1600">
                <a:solidFill>
                  <a:schemeClr val="tx1"/>
                </a:solidFill>
                <a:latin typeface="+mn-lt"/>
                <a:ea typeface="+mn-ea"/>
                <a:cs typeface="+mn-cs"/>
              </a:defRPr>
            </a:lvl3pPr>
            <a:lvl4pPr marL="1439863" indent="-358775" algn="l" rtl="0" eaLnBrk="0" fontAlgn="base" hangingPunct="0">
              <a:spcBef>
                <a:spcPct val="20000"/>
              </a:spcBef>
              <a:spcAft>
                <a:spcPct val="0"/>
              </a:spcAft>
              <a:buClr>
                <a:schemeClr val="tx1"/>
              </a:buClr>
              <a:buSzPct val="100000"/>
              <a:buFont typeface="Wingdings" pitchFamily="2" charset="2"/>
              <a:buChar char="§"/>
              <a:defRPr sz="1400">
                <a:solidFill>
                  <a:schemeClr val="tx1"/>
                </a:solidFill>
                <a:latin typeface="+mn-lt"/>
                <a:ea typeface="+mn-ea"/>
                <a:cs typeface="+mn-cs"/>
              </a:defRPr>
            </a:lvl4pPr>
            <a:lvl5pPr marL="1798638" indent="-358775" algn="l" rtl="0" eaLnBrk="0" fontAlgn="base" hangingPunct="0">
              <a:spcBef>
                <a:spcPct val="20000"/>
              </a:spcBef>
              <a:spcAft>
                <a:spcPct val="0"/>
              </a:spcAft>
              <a:buClr>
                <a:srgbClr val="0000FF"/>
              </a:buClr>
              <a:buSzPct val="100000"/>
              <a:buFont typeface="Calibri"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6pPr>
            <a:lvl7pPr marL="29718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7pPr>
            <a:lvl8pPr marL="34290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8pPr>
            <a:lvl9pPr marL="38862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9pPr>
          </a:lstStyle>
          <a:p>
            <a:pPr marL="180975" indent="-177800">
              <a:spcBef>
                <a:spcPts val="0"/>
              </a:spcBef>
            </a:pPr>
            <a:r>
              <a:rPr lang="en-US" sz="1600" kern="0" dirty="0">
                <a:cs typeface="Arial" panose="020B0604020202020204" pitchFamily="34" charset="0"/>
              </a:rPr>
              <a:t>Get Insurance Plans</a:t>
            </a:r>
          </a:p>
          <a:p>
            <a:pPr marL="3175" indent="0">
              <a:spcBef>
                <a:spcPts val="0"/>
              </a:spcBef>
              <a:buNone/>
            </a:pPr>
            <a:endParaRPr lang="en-US" sz="1600" kern="0" dirty="0">
              <a:cs typeface="Arial" panose="020B0604020202020204" pitchFamily="34" charset="0"/>
            </a:endParaRPr>
          </a:p>
        </p:txBody>
      </p:sp>
      <p:sp>
        <p:nvSpPr>
          <p:cNvPr id="19" name="Rectangle 3"/>
          <p:cNvSpPr txBox="1">
            <a:spLocks noChangeArrowheads="1"/>
          </p:cNvSpPr>
          <p:nvPr/>
        </p:nvSpPr>
        <p:spPr bwMode="auto">
          <a:xfrm>
            <a:off x="7398606" y="644820"/>
            <a:ext cx="4506316" cy="10196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58775" indent="-358775" algn="l" rtl="0" eaLnBrk="0" fontAlgn="base" hangingPunct="0">
              <a:spcBef>
                <a:spcPct val="20000"/>
              </a:spcBef>
              <a:spcAft>
                <a:spcPct val="0"/>
              </a:spcAft>
              <a:buSzPct val="100000"/>
              <a:buFont typeface="Arial" charset="0"/>
              <a:buChar char="•"/>
              <a:defRPr sz="2000">
                <a:solidFill>
                  <a:schemeClr val="tx1"/>
                </a:solidFill>
                <a:latin typeface="+mn-lt"/>
                <a:ea typeface="+mn-ea"/>
                <a:cs typeface="+mn-cs"/>
              </a:defRPr>
            </a:lvl1pPr>
            <a:lvl2pPr marL="719138" indent="-358775" algn="l" rtl="0" eaLnBrk="0" fontAlgn="base" hangingPunct="0">
              <a:spcBef>
                <a:spcPct val="20000"/>
              </a:spcBef>
              <a:spcAft>
                <a:spcPct val="0"/>
              </a:spcAft>
              <a:buClr>
                <a:schemeClr val="tx1"/>
              </a:buClr>
              <a:buSzPct val="100000"/>
              <a:buFont typeface="Calibri" pitchFamily="34" charset="0"/>
              <a:buChar char="–"/>
              <a:defRPr>
                <a:solidFill>
                  <a:schemeClr val="tx1"/>
                </a:solidFill>
                <a:latin typeface="+mn-lt"/>
                <a:ea typeface="+mn-ea"/>
                <a:cs typeface="+mn-cs"/>
              </a:defRPr>
            </a:lvl2pPr>
            <a:lvl3pPr marL="1079500" indent="-358775" algn="l" rtl="0" eaLnBrk="0" fontAlgn="base" hangingPunct="0">
              <a:spcBef>
                <a:spcPct val="20000"/>
              </a:spcBef>
              <a:spcAft>
                <a:spcPct val="0"/>
              </a:spcAft>
              <a:buClr>
                <a:schemeClr val="folHlink"/>
              </a:buClr>
              <a:buSzPct val="100000"/>
              <a:buFont typeface="Courier New" pitchFamily="49" charset="0"/>
              <a:buChar char="o"/>
              <a:defRPr sz="1600">
                <a:solidFill>
                  <a:schemeClr val="tx1"/>
                </a:solidFill>
                <a:latin typeface="+mn-lt"/>
                <a:ea typeface="+mn-ea"/>
                <a:cs typeface="+mn-cs"/>
              </a:defRPr>
            </a:lvl3pPr>
            <a:lvl4pPr marL="1439863" indent="-358775" algn="l" rtl="0" eaLnBrk="0" fontAlgn="base" hangingPunct="0">
              <a:spcBef>
                <a:spcPct val="20000"/>
              </a:spcBef>
              <a:spcAft>
                <a:spcPct val="0"/>
              </a:spcAft>
              <a:buClr>
                <a:schemeClr val="tx1"/>
              </a:buClr>
              <a:buSzPct val="100000"/>
              <a:buFont typeface="Wingdings" pitchFamily="2" charset="2"/>
              <a:buChar char="§"/>
              <a:defRPr sz="1400">
                <a:solidFill>
                  <a:schemeClr val="tx1"/>
                </a:solidFill>
                <a:latin typeface="+mn-lt"/>
                <a:ea typeface="+mn-ea"/>
                <a:cs typeface="+mn-cs"/>
              </a:defRPr>
            </a:lvl4pPr>
            <a:lvl5pPr marL="1798638" indent="-358775" algn="l" rtl="0" eaLnBrk="0" fontAlgn="base" hangingPunct="0">
              <a:spcBef>
                <a:spcPct val="20000"/>
              </a:spcBef>
              <a:spcAft>
                <a:spcPct val="0"/>
              </a:spcAft>
              <a:buClr>
                <a:srgbClr val="0000FF"/>
              </a:buClr>
              <a:buSzPct val="100000"/>
              <a:buFont typeface="Calibri"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6pPr>
            <a:lvl7pPr marL="29718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7pPr>
            <a:lvl8pPr marL="34290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8pPr>
            <a:lvl9pPr marL="38862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9pPr>
          </a:lstStyle>
          <a:p>
            <a:pPr marL="180975" indent="-177800">
              <a:spcBef>
                <a:spcPts val="0"/>
              </a:spcBef>
            </a:pPr>
            <a:r>
              <a:rPr lang="en-US" sz="1600" kern="0" dirty="0">
                <a:cs typeface="Arial" panose="020B0604020202020204" pitchFamily="34" charset="0"/>
              </a:rPr>
              <a:t>Calculate Insurance Premium</a:t>
            </a:r>
          </a:p>
          <a:p>
            <a:pPr marL="3175" indent="0">
              <a:spcBef>
                <a:spcPts val="0"/>
              </a:spcBef>
              <a:buNone/>
            </a:pPr>
            <a:endParaRPr lang="en-US" sz="1600" kern="0" dirty="0">
              <a:cs typeface="Arial" panose="020B0604020202020204" pitchFamily="34" charset="0"/>
            </a:endParaRPr>
          </a:p>
        </p:txBody>
      </p:sp>
      <p:sp>
        <p:nvSpPr>
          <p:cNvPr id="20" name="Rectangle 3"/>
          <p:cNvSpPr txBox="1">
            <a:spLocks noChangeArrowheads="1"/>
          </p:cNvSpPr>
          <p:nvPr/>
        </p:nvSpPr>
        <p:spPr bwMode="auto">
          <a:xfrm>
            <a:off x="1270708" y="3713611"/>
            <a:ext cx="4548966" cy="10196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58775" indent="-358775" algn="l" rtl="0" eaLnBrk="0" fontAlgn="base" hangingPunct="0">
              <a:spcBef>
                <a:spcPct val="20000"/>
              </a:spcBef>
              <a:spcAft>
                <a:spcPct val="0"/>
              </a:spcAft>
              <a:buSzPct val="100000"/>
              <a:buFont typeface="Arial" charset="0"/>
              <a:buChar char="•"/>
              <a:defRPr sz="2000">
                <a:solidFill>
                  <a:schemeClr val="tx1"/>
                </a:solidFill>
                <a:latin typeface="+mn-lt"/>
                <a:ea typeface="+mn-ea"/>
                <a:cs typeface="+mn-cs"/>
              </a:defRPr>
            </a:lvl1pPr>
            <a:lvl2pPr marL="719138" indent="-358775" algn="l" rtl="0" eaLnBrk="0" fontAlgn="base" hangingPunct="0">
              <a:spcBef>
                <a:spcPct val="20000"/>
              </a:spcBef>
              <a:spcAft>
                <a:spcPct val="0"/>
              </a:spcAft>
              <a:buClr>
                <a:schemeClr val="tx1"/>
              </a:buClr>
              <a:buSzPct val="100000"/>
              <a:buFont typeface="Calibri" pitchFamily="34" charset="0"/>
              <a:buChar char="–"/>
              <a:defRPr>
                <a:solidFill>
                  <a:schemeClr val="tx1"/>
                </a:solidFill>
                <a:latin typeface="+mn-lt"/>
                <a:ea typeface="+mn-ea"/>
                <a:cs typeface="+mn-cs"/>
              </a:defRPr>
            </a:lvl2pPr>
            <a:lvl3pPr marL="1079500" indent="-358775" algn="l" rtl="0" eaLnBrk="0" fontAlgn="base" hangingPunct="0">
              <a:spcBef>
                <a:spcPct val="20000"/>
              </a:spcBef>
              <a:spcAft>
                <a:spcPct val="0"/>
              </a:spcAft>
              <a:buClr>
                <a:schemeClr val="folHlink"/>
              </a:buClr>
              <a:buSzPct val="100000"/>
              <a:buFont typeface="Courier New" pitchFamily="49" charset="0"/>
              <a:buChar char="o"/>
              <a:defRPr sz="1600">
                <a:solidFill>
                  <a:schemeClr val="tx1"/>
                </a:solidFill>
                <a:latin typeface="+mn-lt"/>
                <a:ea typeface="+mn-ea"/>
                <a:cs typeface="+mn-cs"/>
              </a:defRPr>
            </a:lvl3pPr>
            <a:lvl4pPr marL="1439863" indent="-358775" algn="l" rtl="0" eaLnBrk="0" fontAlgn="base" hangingPunct="0">
              <a:spcBef>
                <a:spcPct val="20000"/>
              </a:spcBef>
              <a:spcAft>
                <a:spcPct val="0"/>
              </a:spcAft>
              <a:buClr>
                <a:schemeClr val="tx1"/>
              </a:buClr>
              <a:buSzPct val="100000"/>
              <a:buFont typeface="Wingdings" pitchFamily="2" charset="2"/>
              <a:buChar char="§"/>
              <a:defRPr sz="1400">
                <a:solidFill>
                  <a:schemeClr val="tx1"/>
                </a:solidFill>
                <a:latin typeface="+mn-lt"/>
                <a:ea typeface="+mn-ea"/>
                <a:cs typeface="+mn-cs"/>
              </a:defRPr>
            </a:lvl4pPr>
            <a:lvl5pPr marL="1798638" indent="-358775" algn="l" rtl="0" eaLnBrk="0" fontAlgn="base" hangingPunct="0">
              <a:spcBef>
                <a:spcPct val="20000"/>
              </a:spcBef>
              <a:spcAft>
                <a:spcPct val="0"/>
              </a:spcAft>
              <a:buClr>
                <a:srgbClr val="0000FF"/>
              </a:buClr>
              <a:buSzPct val="100000"/>
              <a:buFont typeface="Calibri"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6pPr>
            <a:lvl7pPr marL="29718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7pPr>
            <a:lvl8pPr marL="34290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8pPr>
            <a:lvl9pPr marL="38862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9pPr>
          </a:lstStyle>
          <a:p>
            <a:pPr marL="180975" indent="-177800">
              <a:spcBef>
                <a:spcPts val="0"/>
              </a:spcBef>
            </a:pPr>
            <a:r>
              <a:rPr lang="en-US" sz="1600" kern="0" dirty="0">
                <a:cs typeface="Arial" panose="020B0604020202020204" pitchFamily="34" charset="0"/>
              </a:rPr>
              <a:t>Create Insurance Proposal</a:t>
            </a:r>
          </a:p>
          <a:p>
            <a:pPr marL="3175" indent="0">
              <a:spcBef>
                <a:spcPts val="0"/>
              </a:spcBef>
              <a:buNone/>
            </a:pPr>
            <a:endParaRPr lang="en-US" sz="1600" kern="0" dirty="0">
              <a:cs typeface="Arial" panose="020B0604020202020204" pitchFamily="34" charset="0"/>
            </a:endParaRPr>
          </a:p>
        </p:txBody>
      </p:sp>
      <p:sp>
        <p:nvSpPr>
          <p:cNvPr id="21" name="Rectangle 3"/>
          <p:cNvSpPr txBox="1">
            <a:spLocks noChangeArrowheads="1"/>
          </p:cNvSpPr>
          <p:nvPr/>
        </p:nvSpPr>
        <p:spPr bwMode="auto">
          <a:xfrm>
            <a:off x="7398606" y="3713611"/>
            <a:ext cx="4548966" cy="10196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58775" indent="-358775" algn="l" rtl="0" eaLnBrk="0" fontAlgn="base" hangingPunct="0">
              <a:spcBef>
                <a:spcPct val="20000"/>
              </a:spcBef>
              <a:spcAft>
                <a:spcPct val="0"/>
              </a:spcAft>
              <a:buSzPct val="100000"/>
              <a:buFont typeface="Arial" charset="0"/>
              <a:buChar char="•"/>
              <a:defRPr sz="2000">
                <a:solidFill>
                  <a:schemeClr val="tx1"/>
                </a:solidFill>
                <a:latin typeface="+mn-lt"/>
                <a:ea typeface="+mn-ea"/>
                <a:cs typeface="+mn-cs"/>
              </a:defRPr>
            </a:lvl1pPr>
            <a:lvl2pPr marL="719138" indent="-358775" algn="l" rtl="0" eaLnBrk="0" fontAlgn="base" hangingPunct="0">
              <a:spcBef>
                <a:spcPct val="20000"/>
              </a:spcBef>
              <a:spcAft>
                <a:spcPct val="0"/>
              </a:spcAft>
              <a:buClr>
                <a:schemeClr val="tx1"/>
              </a:buClr>
              <a:buSzPct val="100000"/>
              <a:buFont typeface="Calibri" pitchFamily="34" charset="0"/>
              <a:buChar char="–"/>
              <a:defRPr>
                <a:solidFill>
                  <a:schemeClr val="tx1"/>
                </a:solidFill>
                <a:latin typeface="+mn-lt"/>
                <a:ea typeface="+mn-ea"/>
                <a:cs typeface="+mn-cs"/>
              </a:defRPr>
            </a:lvl2pPr>
            <a:lvl3pPr marL="1079500" indent="-358775" algn="l" rtl="0" eaLnBrk="0" fontAlgn="base" hangingPunct="0">
              <a:spcBef>
                <a:spcPct val="20000"/>
              </a:spcBef>
              <a:spcAft>
                <a:spcPct val="0"/>
              </a:spcAft>
              <a:buClr>
                <a:schemeClr val="folHlink"/>
              </a:buClr>
              <a:buSzPct val="100000"/>
              <a:buFont typeface="Courier New" pitchFamily="49" charset="0"/>
              <a:buChar char="o"/>
              <a:defRPr sz="1600">
                <a:solidFill>
                  <a:schemeClr val="tx1"/>
                </a:solidFill>
                <a:latin typeface="+mn-lt"/>
                <a:ea typeface="+mn-ea"/>
                <a:cs typeface="+mn-cs"/>
              </a:defRPr>
            </a:lvl3pPr>
            <a:lvl4pPr marL="1439863" indent="-358775" algn="l" rtl="0" eaLnBrk="0" fontAlgn="base" hangingPunct="0">
              <a:spcBef>
                <a:spcPct val="20000"/>
              </a:spcBef>
              <a:spcAft>
                <a:spcPct val="0"/>
              </a:spcAft>
              <a:buClr>
                <a:schemeClr val="tx1"/>
              </a:buClr>
              <a:buSzPct val="100000"/>
              <a:buFont typeface="Wingdings" pitchFamily="2" charset="2"/>
              <a:buChar char="§"/>
              <a:defRPr sz="1400">
                <a:solidFill>
                  <a:schemeClr val="tx1"/>
                </a:solidFill>
                <a:latin typeface="+mn-lt"/>
                <a:ea typeface="+mn-ea"/>
                <a:cs typeface="+mn-cs"/>
              </a:defRPr>
            </a:lvl4pPr>
            <a:lvl5pPr marL="1798638" indent="-358775" algn="l" rtl="0" eaLnBrk="0" fontAlgn="base" hangingPunct="0">
              <a:spcBef>
                <a:spcPct val="20000"/>
              </a:spcBef>
              <a:spcAft>
                <a:spcPct val="0"/>
              </a:spcAft>
              <a:buClr>
                <a:srgbClr val="0000FF"/>
              </a:buClr>
              <a:buSzPct val="100000"/>
              <a:buFont typeface="Calibri"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6pPr>
            <a:lvl7pPr marL="29718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7pPr>
            <a:lvl8pPr marL="34290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8pPr>
            <a:lvl9pPr marL="38862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9pPr>
          </a:lstStyle>
          <a:p>
            <a:pPr marL="180975" indent="-177800">
              <a:spcBef>
                <a:spcPts val="0"/>
              </a:spcBef>
            </a:pPr>
            <a:r>
              <a:rPr lang="en-US" sz="1600" kern="0" dirty="0">
                <a:cs typeface="Arial" panose="020B0604020202020204" pitchFamily="34" charset="0"/>
              </a:rPr>
              <a:t>Create Insurance Policy</a:t>
            </a:r>
          </a:p>
          <a:p>
            <a:pPr marL="3175" indent="0">
              <a:spcBef>
                <a:spcPts val="0"/>
              </a:spcBef>
              <a:buNone/>
            </a:pPr>
            <a:endParaRPr lang="en-US" sz="1600" kern="0" dirty="0">
              <a:cs typeface="Arial" panose="020B0604020202020204" pitchFamily="34" charset="0"/>
            </a:endParaRPr>
          </a:p>
        </p:txBody>
      </p:sp>
      <p:sp>
        <p:nvSpPr>
          <p:cNvPr id="22" name="Rectangle 3"/>
          <p:cNvSpPr txBox="1">
            <a:spLocks noChangeArrowheads="1"/>
          </p:cNvSpPr>
          <p:nvPr/>
        </p:nvSpPr>
        <p:spPr bwMode="auto">
          <a:xfrm>
            <a:off x="257968" y="1813020"/>
            <a:ext cx="5561706" cy="1738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58775" indent="-358775" algn="l" rtl="0" eaLnBrk="0" fontAlgn="base" hangingPunct="0">
              <a:spcBef>
                <a:spcPct val="20000"/>
              </a:spcBef>
              <a:spcAft>
                <a:spcPct val="0"/>
              </a:spcAft>
              <a:buSzPct val="100000"/>
              <a:buFont typeface="Arial" charset="0"/>
              <a:buChar char="•"/>
              <a:defRPr sz="2000">
                <a:solidFill>
                  <a:schemeClr val="tx1"/>
                </a:solidFill>
                <a:latin typeface="+mn-lt"/>
                <a:ea typeface="+mn-ea"/>
                <a:cs typeface="+mn-cs"/>
              </a:defRPr>
            </a:lvl1pPr>
            <a:lvl2pPr marL="719138" indent="-358775" algn="l" rtl="0" eaLnBrk="0" fontAlgn="base" hangingPunct="0">
              <a:spcBef>
                <a:spcPct val="20000"/>
              </a:spcBef>
              <a:spcAft>
                <a:spcPct val="0"/>
              </a:spcAft>
              <a:buClr>
                <a:schemeClr val="tx1"/>
              </a:buClr>
              <a:buSzPct val="100000"/>
              <a:buFont typeface="Calibri" pitchFamily="34" charset="0"/>
              <a:buChar char="–"/>
              <a:defRPr>
                <a:solidFill>
                  <a:schemeClr val="tx1"/>
                </a:solidFill>
                <a:latin typeface="+mn-lt"/>
                <a:ea typeface="+mn-ea"/>
                <a:cs typeface="+mn-cs"/>
              </a:defRPr>
            </a:lvl2pPr>
            <a:lvl3pPr marL="1079500" indent="-358775" algn="l" rtl="0" eaLnBrk="0" fontAlgn="base" hangingPunct="0">
              <a:spcBef>
                <a:spcPct val="20000"/>
              </a:spcBef>
              <a:spcAft>
                <a:spcPct val="0"/>
              </a:spcAft>
              <a:buClr>
                <a:schemeClr val="folHlink"/>
              </a:buClr>
              <a:buSzPct val="100000"/>
              <a:buFont typeface="Courier New" pitchFamily="49" charset="0"/>
              <a:buChar char="o"/>
              <a:defRPr sz="1600">
                <a:solidFill>
                  <a:schemeClr val="tx1"/>
                </a:solidFill>
                <a:latin typeface="+mn-lt"/>
                <a:ea typeface="+mn-ea"/>
                <a:cs typeface="+mn-cs"/>
              </a:defRPr>
            </a:lvl3pPr>
            <a:lvl4pPr marL="1439863" indent="-358775" algn="l" rtl="0" eaLnBrk="0" fontAlgn="base" hangingPunct="0">
              <a:spcBef>
                <a:spcPct val="20000"/>
              </a:spcBef>
              <a:spcAft>
                <a:spcPct val="0"/>
              </a:spcAft>
              <a:buClr>
                <a:schemeClr val="tx1"/>
              </a:buClr>
              <a:buSzPct val="100000"/>
              <a:buFont typeface="Wingdings" pitchFamily="2" charset="2"/>
              <a:buChar char="§"/>
              <a:defRPr sz="1400">
                <a:solidFill>
                  <a:schemeClr val="tx1"/>
                </a:solidFill>
                <a:latin typeface="+mn-lt"/>
                <a:ea typeface="+mn-ea"/>
                <a:cs typeface="+mn-cs"/>
              </a:defRPr>
            </a:lvl4pPr>
            <a:lvl5pPr marL="1798638" indent="-358775" algn="l" rtl="0" eaLnBrk="0" fontAlgn="base" hangingPunct="0">
              <a:spcBef>
                <a:spcPct val="20000"/>
              </a:spcBef>
              <a:spcAft>
                <a:spcPct val="0"/>
              </a:spcAft>
              <a:buClr>
                <a:srgbClr val="0000FF"/>
              </a:buClr>
              <a:buSzPct val="100000"/>
              <a:buFont typeface="Calibri"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6pPr>
            <a:lvl7pPr marL="29718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7pPr>
            <a:lvl8pPr marL="34290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8pPr>
            <a:lvl9pPr marL="38862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9pPr>
          </a:lstStyle>
          <a:p>
            <a:pPr marL="0" indent="0">
              <a:buNone/>
            </a:pPr>
            <a:r>
              <a:rPr lang="en-US" u="sng" kern="0" dirty="0">
                <a:cs typeface="Arial" panose="020B0604020202020204" pitchFamily="34" charset="0"/>
              </a:rPr>
              <a:t>Insurance Plan (API)</a:t>
            </a:r>
          </a:p>
          <a:p>
            <a:pPr marL="271463" indent="-268288"/>
            <a:r>
              <a:rPr lang="en-US" sz="1800" kern="0" dirty="0">
                <a:cs typeface="Arial" panose="020B0604020202020204" pitchFamily="34" charset="0"/>
              </a:rPr>
              <a:t>Provides insurance plans to external parties, eg; banks and other resellers of insurance policies</a:t>
            </a:r>
          </a:p>
          <a:p>
            <a:pPr marL="271463" indent="-268288"/>
            <a:r>
              <a:rPr lang="en-US" sz="1800" kern="0" dirty="0">
                <a:cs typeface="Arial" panose="020B0604020202020204" pitchFamily="34" charset="0"/>
              </a:rPr>
              <a:t>Inputs: insurance type (travel, home, auto)</a:t>
            </a:r>
          </a:p>
          <a:p>
            <a:pPr marL="271463" indent="-268288"/>
            <a:r>
              <a:rPr lang="en-US" sz="1800" kern="0" dirty="0">
                <a:cs typeface="Arial" panose="020B0604020202020204" pitchFamily="34" charset="0"/>
              </a:rPr>
              <a:t>Output: list of insurance plans</a:t>
            </a:r>
          </a:p>
        </p:txBody>
      </p:sp>
      <p:sp>
        <p:nvSpPr>
          <p:cNvPr id="24" name="Rectangle 3"/>
          <p:cNvSpPr txBox="1">
            <a:spLocks noChangeArrowheads="1"/>
          </p:cNvSpPr>
          <p:nvPr/>
        </p:nvSpPr>
        <p:spPr bwMode="auto">
          <a:xfrm>
            <a:off x="6378777" y="1809789"/>
            <a:ext cx="5561706" cy="1738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58775" indent="-358775" algn="l" rtl="0" eaLnBrk="0" fontAlgn="base" hangingPunct="0">
              <a:spcBef>
                <a:spcPct val="20000"/>
              </a:spcBef>
              <a:spcAft>
                <a:spcPct val="0"/>
              </a:spcAft>
              <a:buSzPct val="100000"/>
              <a:buFont typeface="Arial" charset="0"/>
              <a:buChar char="•"/>
              <a:defRPr sz="2000">
                <a:solidFill>
                  <a:schemeClr val="tx1"/>
                </a:solidFill>
                <a:latin typeface="+mn-lt"/>
                <a:ea typeface="+mn-ea"/>
                <a:cs typeface="+mn-cs"/>
              </a:defRPr>
            </a:lvl1pPr>
            <a:lvl2pPr marL="719138" indent="-358775" algn="l" rtl="0" eaLnBrk="0" fontAlgn="base" hangingPunct="0">
              <a:spcBef>
                <a:spcPct val="20000"/>
              </a:spcBef>
              <a:spcAft>
                <a:spcPct val="0"/>
              </a:spcAft>
              <a:buClr>
                <a:schemeClr val="tx1"/>
              </a:buClr>
              <a:buSzPct val="100000"/>
              <a:buFont typeface="Calibri" pitchFamily="34" charset="0"/>
              <a:buChar char="–"/>
              <a:defRPr>
                <a:solidFill>
                  <a:schemeClr val="tx1"/>
                </a:solidFill>
                <a:latin typeface="+mn-lt"/>
                <a:ea typeface="+mn-ea"/>
                <a:cs typeface="+mn-cs"/>
              </a:defRPr>
            </a:lvl2pPr>
            <a:lvl3pPr marL="1079500" indent="-358775" algn="l" rtl="0" eaLnBrk="0" fontAlgn="base" hangingPunct="0">
              <a:spcBef>
                <a:spcPct val="20000"/>
              </a:spcBef>
              <a:spcAft>
                <a:spcPct val="0"/>
              </a:spcAft>
              <a:buClr>
                <a:schemeClr val="folHlink"/>
              </a:buClr>
              <a:buSzPct val="100000"/>
              <a:buFont typeface="Courier New" pitchFamily="49" charset="0"/>
              <a:buChar char="o"/>
              <a:defRPr sz="1600">
                <a:solidFill>
                  <a:schemeClr val="tx1"/>
                </a:solidFill>
                <a:latin typeface="+mn-lt"/>
                <a:ea typeface="+mn-ea"/>
                <a:cs typeface="+mn-cs"/>
              </a:defRPr>
            </a:lvl3pPr>
            <a:lvl4pPr marL="1439863" indent="-358775" algn="l" rtl="0" eaLnBrk="0" fontAlgn="base" hangingPunct="0">
              <a:spcBef>
                <a:spcPct val="20000"/>
              </a:spcBef>
              <a:spcAft>
                <a:spcPct val="0"/>
              </a:spcAft>
              <a:buClr>
                <a:schemeClr val="tx1"/>
              </a:buClr>
              <a:buSzPct val="100000"/>
              <a:buFont typeface="Wingdings" pitchFamily="2" charset="2"/>
              <a:buChar char="§"/>
              <a:defRPr sz="1400">
                <a:solidFill>
                  <a:schemeClr val="tx1"/>
                </a:solidFill>
                <a:latin typeface="+mn-lt"/>
                <a:ea typeface="+mn-ea"/>
                <a:cs typeface="+mn-cs"/>
              </a:defRPr>
            </a:lvl4pPr>
            <a:lvl5pPr marL="1798638" indent="-358775" algn="l" rtl="0" eaLnBrk="0" fontAlgn="base" hangingPunct="0">
              <a:spcBef>
                <a:spcPct val="20000"/>
              </a:spcBef>
              <a:spcAft>
                <a:spcPct val="0"/>
              </a:spcAft>
              <a:buClr>
                <a:srgbClr val="0000FF"/>
              </a:buClr>
              <a:buSzPct val="100000"/>
              <a:buFont typeface="Calibri"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6pPr>
            <a:lvl7pPr marL="29718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7pPr>
            <a:lvl8pPr marL="34290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8pPr>
            <a:lvl9pPr marL="38862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9pPr>
          </a:lstStyle>
          <a:p>
            <a:pPr marL="0" indent="0">
              <a:buNone/>
            </a:pPr>
            <a:r>
              <a:rPr lang="en-US" u="sng" kern="0" dirty="0">
                <a:cs typeface="Arial" panose="020B0604020202020204" pitchFamily="34" charset="0"/>
              </a:rPr>
              <a:t>Insurance Premium (API)</a:t>
            </a:r>
          </a:p>
          <a:p>
            <a:pPr marL="271463" indent="-268288"/>
            <a:r>
              <a:rPr lang="en-US" sz="1800" kern="0" dirty="0">
                <a:cs typeface="Arial" panose="020B0604020202020204" pitchFamily="34" charset="0"/>
              </a:rPr>
              <a:t>Provides insurance premiums to external parties, eg; banks and other resellers of insurance policies</a:t>
            </a:r>
          </a:p>
          <a:p>
            <a:pPr marL="271463" indent="-268288"/>
            <a:r>
              <a:rPr lang="en-US" sz="1800" kern="0" dirty="0">
                <a:cs typeface="Arial" panose="020B0604020202020204" pitchFamily="34" charset="0"/>
              </a:rPr>
              <a:t>Inputs: insurance plan ID, payment options</a:t>
            </a:r>
          </a:p>
          <a:p>
            <a:pPr marL="271463" indent="-268288"/>
            <a:r>
              <a:rPr lang="en-US" sz="1800" kern="0" dirty="0">
                <a:cs typeface="Arial" panose="020B0604020202020204" pitchFamily="34" charset="0"/>
              </a:rPr>
              <a:t>Output: insurance premium</a:t>
            </a:r>
          </a:p>
          <a:p>
            <a:pPr marL="3175" indent="0">
              <a:buNone/>
            </a:pPr>
            <a:endParaRPr lang="en-US" sz="1800" kern="0" dirty="0">
              <a:cs typeface="Arial" panose="020B0604020202020204" pitchFamily="34" charset="0"/>
            </a:endParaRPr>
          </a:p>
        </p:txBody>
      </p:sp>
      <p:sp>
        <p:nvSpPr>
          <p:cNvPr id="25" name="Rectangle 3"/>
          <p:cNvSpPr txBox="1">
            <a:spLocks noChangeArrowheads="1"/>
          </p:cNvSpPr>
          <p:nvPr/>
        </p:nvSpPr>
        <p:spPr bwMode="auto">
          <a:xfrm>
            <a:off x="257968" y="4877987"/>
            <a:ext cx="5561706" cy="1738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58775" indent="-358775" algn="l" rtl="0" eaLnBrk="0" fontAlgn="base" hangingPunct="0">
              <a:spcBef>
                <a:spcPct val="20000"/>
              </a:spcBef>
              <a:spcAft>
                <a:spcPct val="0"/>
              </a:spcAft>
              <a:buSzPct val="100000"/>
              <a:buFont typeface="Arial" charset="0"/>
              <a:buChar char="•"/>
              <a:defRPr sz="2000">
                <a:solidFill>
                  <a:schemeClr val="tx1"/>
                </a:solidFill>
                <a:latin typeface="+mn-lt"/>
                <a:ea typeface="+mn-ea"/>
                <a:cs typeface="+mn-cs"/>
              </a:defRPr>
            </a:lvl1pPr>
            <a:lvl2pPr marL="719138" indent="-358775" algn="l" rtl="0" eaLnBrk="0" fontAlgn="base" hangingPunct="0">
              <a:spcBef>
                <a:spcPct val="20000"/>
              </a:spcBef>
              <a:spcAft>
                <a:spcPct val="0"/>
              </a:spcAft>
              <a:buClr>
                <a:schemeClr val="tx1"/>
              </a:buClr>
              <a:buSzPct val="100000"/>
              <a:buFont typeface="Calibri" pitchFamily="34" charset="0"/>
              <a:buChar char="–"/>
              <a:defRPr>
                <a:solidFill>
                  <a:schemeClr val="tx1"/>
                </a:solidFill>
                <a:latin typeface="+mn-lt"/>
                <a:ea typeface="+mn-ea"/>
                <a:cs typeface="+mn-cs"/>
              </a:defRPr>
            </a:lvl2pPr>
            <a:lvl3pPr marL="1079500" indent="-358775" algn="l" rtl="0" eaLnBrk="0" fontAlgn="base" hangingPunct="0">
              <a:spcBef>
                <a:spcPct val="20000"/>
              </a:spcBef>
              <a:spcAft>
                <a:spcPct val="0"/>
              </a:spcAft>
              <a:buClr>
                <a:schemeClr val="folHlink"/>
              </a:buClr>
              <a:buSzPct val="100000"/>
              <a:buFont typeface="Courier New" pitchFamily="49" charset="0"/>
              <a:buChar char="o"/>
              <a:defRPr sz="1600">
                <a:solidFill>
                  <a:schemeClr val="tx1"/>
                </a:solidFill>
                <a:latin typeface="+mn-lt"/>
                <a:ea typeface="+mn-ea"/>
                <a:cs typeface="+mn-cs"/>
              </a:defRPr>
            </a:lvl3pPr>
            <a:lvl4pPr marL="1439863" indent="-358775" algn="l" rtl="0" eaLnBrk="0" fontAlgn="base" hangingPunct="0">
              <a:spcBef>
                <a:spcPct val="20000"/>
              </a:spcBef>
              <a:spcAft>
                <a:spcPct val="0"/>
              </a:spcAft>
              <a:buClr>
                <a:schemeClr val="tx1"/>
              </a:buClr>
              <a:buSzPct val="100000"/>
              <a:buFont typeface="Wingdings" pitchFamily="2" charset="2"/>
              <a:buChar char="§"/>
              <a:defRPr sz="1400">
                <a:solidFill>
                  <a:schemeClr val="tx1"/>
                </a:solidFill>
                <a:latin typeface="+mn-lt"/>
                <a:ea typeface="+mn-ea"/>
                <a:cs typeface="+mn-cs"/>
              </a:defRPr>
            </a:lvl4pPr>
            <a:lvl5pPr marL="1798638" indent="-358775" algn="l" rtl="0" eaLnBrk="0" fontAlgn="base" hangingPunct="0">
              <a:spcBef>
                <a:spcPct val="20000"/>
              </a:spcBef>
              <a:spcAft>
                <a:spcPct val="0"/>
              </a:spcAft>
              <a:buClr>
                <a:srgbClr val="0000FF"/>
              </a:buClr>
              <a:buSzPct val="100000"/>
              <a:buFont typeface="Calibri"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6pPr>
            <a:lvl7pPr marL="29718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7pPr>
            <a:lvl8pPr marL="34290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8pPr>
            <a:lvl9pPr marL="38862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9pPr>
          </a:lstStyle>
          <a:p>
            <a:pPr marL="0" indent="0">
              <a:buNone/>
            </a:pPr>
            <a:r>
              <a:rPr lang="en-US" u="sng" kern="0" dirty="0">
                <a:cs typeface="Arial" panose="020B0604020202020204" pitchFamily="34" charset="0"/>
              </a:rPr>
              <a:t>Insurance Proposal (API)</a:t>
            </a:r>
          </a:p>
          <a:p>
            <a:pPr marL="271463" indent="-268288"/>
            <a:r>
              <a:rPr lang="en-US" sz="1800" kern="0" dirty="0">
                <a:cs typeface="Arial" panose="020B0604020202020204" pitchFamily="34" charset="0"/>
              </a:rPr>
              <a:t>Creates insurance proposal for external parties, eg; banks and other resellers of insurance policies</a:t>
            </a:r>
          </a:p>
          <a:p>
            <a:pPr marL="271463" indent="-268288"/>
            <a:r>
              <a:rPr lang="en-US" sz="1800" kern="0" dirty="0">
                <a:cs typeface="Arial" panose="020B0604020202020204" pitchFamily="34" charset="0"/>
              </a:rPr>
              <a:t>Inputs: insurance plan ID, insurance premium</a:t>
            </a:r>
          </a:p>
          <a:p>
            <a:pPr marL="271463" indent="-268288"/>
            <a:r>
              <a:rPr lang="en-US" sz="1800" kern="0" dirty="0">
                <a:cs typeface="Arial" panose="020B0604020202020204" pitchFamily="34" charset="0"/>
              </a:rPr>
              <a:t>Outputs: insurance proposal ID</a:t>
            </a:r>
          </a:p>
        </p:txBody>
      </p:sp>
      <p:sp>
        <p:nvSpPr>
          <p:cNvPr id="26" name="Rectangle 3"/>
          <p:cNvSpPr txBox="1">
            <a:spLocks noChangeArrowheads="1"/>
          </p:cNvSpPr>
          <p:nvPr/>
        </p:nvSpPr>
        <p:spPr bwMode="auto">
          <a:xfrm>
            <a:off x="6378777" y="4877987"/>
            <a:ext cx="5561706" cy="1738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58775" indent="-358775" algn="l" rtl="0" eaLnBrk="0" fontAlgn="base" hangingPunct="0">
              <a:spcBef>
                <a:spcPct val="20000"/>
              </a:spcBef>
              <a:spcAft>
                <a:spcPct val="0"/>
              </a:spcAft>
              <a:buSzPct val="100000"/>
              <a:buFont typeface="Arial" charset="0"/>
              <a:buChar char="•"/>
              <a:defRPr sz="2000">
                <a:solidFill>
                  <a:schemeClr val="tx1"/>
                </a:solidFill>
                <a:latin typeface="+mn-lt"/>
                <a:ea typeface="+mn-ea"/>
                <a:cs typeface="+mn-cs"/>
              </a:defRPr>
            </a:lvl1pPr>
            <a:lvl2pPr marL="719138" indent="-358775" algn="l" rtl="0" eaLnBrk="0" fontAlgn="base" hangingPunct="0">
              <a:spcBef>
                <a:spcPct val="20000"/>
              </a:spcBef>
              <a:spcAft>
                <a:spcPct val="0"/>
              </a:spcAft>
              <a:buClr>
                <a:schemeClr val="tx1"/>
              </a:buClr>
              <a:buSzPct val="100000"/>
              <a:buFont typeface="Calibri" pitchFamily="34" charset="0"/>
              <a:buChar char="–"/>
              <a:defRPr>
                <a:solidFill>
                  <a:schemeClr val="tx1"/>
                </a:solidFill>
                <a:latin typeface="+mn-lt"/>
                <a:ea typeface="+mn-ea"/>
                <a:cs typeface="+mn-cs"/>
              </a:defRPr>
            </a:lvl2pPr>
            <a:lvl3pPr marL="1079500" indent="-358775" algn="l" rtl="0" eaLnBrk="0" fontAlgn="base" hangingPunct="0">
              <a:spcBef>
                <a:spcPct val="20000"/>
              </a:spcBef>
              <a:spcAft>
                <a:spcPct val="0"/>
              </a:spcAft>
              <a:buClr>
                <a:schemeClr val="folHlink"/>
              </a:buClr>
              <a:buSzPct val="100000"/>
              <a:buFont typeface="Courier New" pitchFamily="49" charset="0"/>
              <a:buChar char="o"/>
              <a:defRPr sz="1600">
                <a:solidFill>
                  <a:schemeClr val="tx1"/>
                </a:solidFill>
                <a:latin typeface="+mn-lt"/>
                <a:ea typeface="+mn-ea"/>
                <a:cs typeface="+mn-cs"/>
              </a:defRPr>
            </a:lvl3pPr>
            <a:lvl4pPr marL="1439863" indent="-358775" algn="l" rtl="0" eaLnBrk="0" fontAlgn="base" hangingPunct="0">
              <a:spcBef>
                <a:spcPct val="20000"/>
              </a:spcBef>
              <a:spcAft>
                <a:spcPct val="0"/>
              </a:spcAft>
              <a:buClr>
                <a:schemeClr val="tx1"/>
              </a:buClr>
              <a:buSzPct val="100000"/>
              <a:buFont typeface="Wingdings" pitchFamily="2" charset="2"/>
              <a:buChar char="§"/>
              <a:defRPr sz="1400">
                <a:solidFill>
                  <a:schemeClr val="tx1"/>
                </a:solidFill>
                <a:latin typeface="+mn-lt"/>
                <a:ea typeface="+mn-ea"/>
                <a:cs typeface="+mn-cs"/>
              </a:defRPr>
            </a:lvl4pPr>
            <a:lvl5pPr marL="1798638" indent="-358775" algn="l" rtl="0" eaLnBrk="0" fontAlgn="base" hangingPunct="0">
              <a:spcBef>
                <a:spcPct val="20000"/>
              </a:spcBef>
              <a:spcAft>
                <a:spcPct val="0"/>
              </a:spcAft>
              <a:buClr>
                <a:srgbClr val="0000FF"/>
              </a:buClr>
              <a:buSzPct val="100000"/>
              <a:buFont typeface="Calibri"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6pPr>
            <a:lvl7pPr marL="29718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7pPr>
            <a:lvl8pPr marL="34290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8pPr>
            <a:lvl9pPr marL="38862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9pPr>
          </a:lstStyle>
          <a:p>
            <a:pPr marL="0" indent="0">
              <a:buNone/>
            </a:pPr>
            <a:r>
              <a:rPr lang="en-US" u="sng" kern="0" dirty="0">
                <a:cs typeface="Arial" panose="020B0604020202020204" pitchFamily="34" charset="0"/>
              </a:rPr>
              <a:t>Insurance Policy (API)</a:t>
            </a:r>
          </a:p>
          <a:p>
            <a:pPr marL="271463" indent="-268288"/>
            <a:r>
              <a:rPr lang="en-US" sz="1800" kern="0" dirty="0">
                <a:cs typeface="Arial" panose="020B0604020202020204" pitchFamily="34" charset="0"/>
              </a:rPr>
              <a:t>Creates insurance policy for external parties, eg; banks and other resellers of insurance policies</a:t>
            </a:r>
          </a:p>
          <a:p>
            <a:pPr marL="271463" indent="-268288"/>
            <a:r>
              <a:rPr lang="en-US" sz="1800" kern="0" dirty="0">
                <a:cs typeface="Arial" panose="020B0604020202020204" pitchFamily="34" charset="0"/>
              </a:rPr>
              <a:t>Inputs: insurance proposal ID, customer ID</a:t>
            </a:r>
          </a:p>
          <a:p>
            <a:pPr marL="271463" indent="-268288"/>
            <a:r>
              <a:rPr lang="en-US" sz="1800" kern="0" dirty="0">
                <a:cs typeface="Arial" panose="020B0604020202020204" pitchFamily="34" charset="0"/>
              </a:rPr>
              <a:t>Outputs: insurance policy ID</a:t>
            </a:r>
          </a:p>
        </p:txBody>
      </p:sp>
    </p:spTree>
    <p:extLst>
      <p:ext uri="{BB962C8B-B14F-4D97-AF65-F5344CB8AC3E}">
        <p14:creationId xmlns:p14="http://schemas.microsoft.com/office/powerpoint/2010/main" val="3495925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91386" y="85058"/>
            <a:ext cx="11749097" cy="563586"/>
          </a:xfrm>
          <a:prstGeom prst="rect">
            <a:avLst/>
          </a:prstGeom>
        </p:spPr>
        <p:txBody>
          <a:bodyPr/>
          <a:lstStyle>
            <a:lvl1pPr algn="l" rtl="0" eaLnBrk="0" fontAlgn="base" hangingPunct="0">
              <a:spcBef>
                <a:spcPct val="0"/>
              </a:spcBef>
              <a:spcAft>
                <a:spcPct val="0"/>
              </a:spcAft>
              <a:defRPr sz="3600" b="1">
                <a:solidFill>
                  <a:srgbClr val="C69200"/>
                </a:solidFill>
                <a:latin typeface="+mj-lt"/>
                <a:ea typeface="+mj-ea"/>
                <a:cs typeface="+mj-cs"/>
              </a:defRPr>
            </a:lvl1pPr>
            <a:lvl2pPr algn="l" rtl="0" eaLnBrk="0" fontAlgn="base" hangingPunct="0">
              <a:spcBef>
                <a:spcPct val="0"/>
              </a:spcBef>
              <a:spcAft>
                <a:spcPct val="0"/>
              </a:spcAft>
              <a:defRPr sz="3600" b="1">
                <a:solidFill>
                  <a:srgbClr val="C69200"/>
                </a:solidFill>
                <a:latin typeface="Arial" charset="0"/>
                <a:cs typeface="Arial" charset="0"/>
              </a:defRPr>
            </a:lvl2pPr>
            <a:lvl3pPr algn="l" rtl="0" eaLnBrk="0" fontAlgn="base" hangingPunct="0">
              <a:spcBef>
                <a:spcPct val="0"/>
              </a:spcBef>
              <a:spcAft>
                <a:spcPct val="0"/>
              </a:spcAft>
              <a:defRPr sz="3600" b="1">
                <a:solidFill>
                  <a:srgbClr val="C69200"/>
                </a:solidFill>
                <a:latin typeface="Arial" charset="0"/>
                <a:cs typeface="Arial" charset="0"/>
              </a:defRPr>
            </a:lvl3pPr>
            <a:lvl4pPr algn="l" rtl="0" eaLnBrk="0" fontAlgn="base" hangingPunct="0">
              <a:spcBef>
                <a:spcPct val="0"/>
              </a:spcBef>
              <a:spcAft>
                <a:spcPct val="0"/>
              </a:spcAft>
              <a:defRPr sz="3600" b="1">
                <a:solidFill>
                  <a:srgbClr val="C69200"/>
                </a:solidFill>
                <a:latin typeface="Arial" charset="0"/>
                <a:cs typeface="Arial" charset="0"/>
              </a:defRPr>
            </a:lvl4pPr>
            <a:lvl5pPr algn="l" rtl="0" eaLnBrk="0" fontAlgn="base" hangingPunct="0">
              <a:spcBef>
                <a:spcPct val="0"/>
              </a:spcBef>
              <a:spcAft>
                <a:spcPct val="0"/>
              </a:spcAft>
              <a:defRPr sz="3600" b="1">
                <a:solidFill>
                  <a:srgbClr val="C69200"/>
                </a:solidFill>
                <a:latin typeface="Arial" charset="0"/>
                <a:cs typeface="Arial" charset="0"/>
              </a:defRPr>
            </a:lvl5pPr>
            <a:lvl6pPr marL="457200" algn="l" rtl="0" fontAlgn="base">
              <a:spcBef>
                <a:spcPct val="0"/>
              </a:spcBef>
              <a:spcAft>
                <a:spcPct val="0"/>
              </a:spcAft>
              <a:defRPr sz="3600" b="1">
                <a:solidFill>
                  <a:srgbClr val="C69200"/>
                </a:solidFill>
                <a:latin typeface="Arial" charset="0"/>
                <a:cs typeface="Arial" charset="0"/>
              </a:defRPr>
            </a:lvl6pPr>
            <a:lvl7pPr marL="914400" algn="l" rtl="0" fontAlgn="base">
              <a:spcBef>
                <a:spcPct val="0"/>
              </a:spcBef>
              <a:spcAft>
                <a:spcPct val="0"/>
              </a:spcAft>
              <a:defRPr sz="3600" b="1">
                <a:solidFill>
                  <a:srgbClr val="C69200"/>
                </a:solidFill>
                <a:latin typeface="Arial" charset="0"/>
                <a:cs typeface="Arial" charset="0"/>
              </a:defRPr>
            </a:lvl7pPr>
            <a:lvl8pPr marL="1371600" algn="l" rtl="0" fontAlgn="base">
              <a:spcBef>
                <a:spcPct val="0"/>
              </a:spcBef>
              <a:spcAft>
                <a:spcPct val="0"/>
              </a:spcAft>
              <a:defRPr sz="3600" b="1">
                <a:solidFill>
                  <a:srgbClr val="C69200"/>
                </a:solidFill>
                <a:latin typeface="Arial" charset="0"/>
                <a:cs typeface="Arial" charset="0"/>
              </a:defRPr>
            </a:lvl8pPr>
            <a:lvl9pPr marL="1828800" algn="l" rtl="0" fontAlgn="base">
              <a:spcBef>
                <a:spcPct val="0"/>
              </a:spcBef>
              <a:spcAft>
                <a:spcPct val="0"/>
              </a:spcAft>
              <a:defRPr sz="3600" b="1">
                <a:solidFill>
                  <a:srgbClr val="C69200"/>
                </a:solidFill>
                <a:latin typeface="Arial" charset="0"/>
                <a:cs typeface="Arial" charset="0"/>
              </a:defRPr>
            </a:lvl9pPr>
          </a:lstStyle>
          <a:p>
            <a:r>
              <a:rPr lang="en-US" sz="2800" dirty="0"/>
              <a:t>Description of Insurance Documents</a:t>
            </a:r>
            <a:endParaRPr lang="en-US" dirty="0"/>
          </a:p>
        </p:txBody>
      </p:sp>
      <p:sp>
        <p:nvSpPr>
          <p:cNvPr id="22" name="Rectangle 3"/>
          <p:cNvSpPr txBox="1">
            <a:spLocks noChangeArrowheads="1"/>
          </p:cNvSpPr>
          <p:nvPr/>
        </p:nvSpPr>
        <p:spPr bwMode="auto">
          <a:xfrm>
            <a:off x="2323446" y="1067604"/>
            <a:ext cx="9060480" cy="1505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58775" indent="-358775" algn="l" rtl="0" eaLnBrk="0" fontAlgn="base" hangingPunct="0">
              <a:spcBef>
                <a:spcPct val="20000"/>
              </a:spcBef>
              <a:spcAft>
                <a:spcPct val="0"/>
              </a:spcAft>
              <a:buSzPct val="100000"/>
              <a:buFont typeface="Arial" charset="0"/>
              <a:buChar char="•"/>
              <a:defRPr sz="2000">
                <a:solidFill>
                  <a:schemeClr val="tx1"/>
                </a:solidFill>
                <a:latin typeface="+mn-lt"/>
                <a:ea typeface="+mn-ea"/>
                <a:cs typeface="+mn-cs"/>
              </a:defRPr>
            </a:lvl1pPr>
            <a:lvl2pPr marL="719138" indent="-358775" algn="l" rtl="0" eaLnBrk="0" fontAlgn="base" hangingPunct="0">
              <a:spcBef>
                <a:spcPct val="20000"/>
              </a:spcBef>
              <a:spcAft>
                <a:spcPct val="0"/>
              </a:spcAft>
              <a:buClr>
                <a:schemeClr val="tx1"/>
              </a:buClr>
              <a:buSzPct val="100000"/>
              <a:buFont typeface="Calibri" pitchFamily="34" charset="0"/>
              <a:buChar char="–"/>
              <a:defRPr>
                <a:solidFill>
                  <a:schemeClr val="tx1"/>
                </a:solidFill>
                <a:latin typeface="+mn-lt"/>
                <a:ea typeface="+mn-ea"/>
                <a:cs typeface="+mn-cs"/>
              </a:defRPr>
            </a:lvl2pPr>
            <a:lvl3pPr marL="1079500" indent="-358775" algn="l" rtl="0" eaLnBrk="0" fontAlgn="base" hangingPunct="0">
              <a:spcBef>
                <a:spcPct val="20000"/>
              </a:spcBef>
              <a:spcAft>
                <a:spcPct val="0"/>
              </a:spcAft>
              <a:buClr>
                <a:schemeClr val="folHlink"/>
              </a:buClr>
              <a:buSzPct val="100000"/>
              <a:buFont typeface="Courier New" pitchFamily="49" charset="0"/>
              <a:buChar char="o"/>
              <a:defRPr sz="1600">
                <a:solidFill>
                  <a:schemeClr val="tx1"/>
                </a:solidFill>
                <a:latin typeface="+mn-lt"/>
                <a:ea typeface="+mn-ea"/>
                <a:cs typeface="+mn-cs"/>
              </a:defRPr>
            </a:lvl3pPr>
            <a:lvl4pPr marL="1439863" indent="-358775" algn="l" rtl="0" eaLnBrk="0" fontAlgn="base" hangingPunct="0">
              <a:spcBef>
                <a:spcPct val="20000"/>
              </a:spcBef>
              <a:spcAft>
                <a:spcPct val="0"/>
              </a:spcAft>
              <a:buClr>
                <a:schemeClr val="tx1"/>
              </a:buClr>
              <a:buSzPct val="100000"/>
              <a:buFont typeface="Wingdings" pitchFamily="2" charset="2"/>
              <a:buChar char="§"/>
              <a:defRPr sz="1400">
                <a:solidFill>
                  <a:schemeClr val="tx1"/>
                </a:solidFill>
                <a:latin typeface="+mn-lt"/>
                <a:ea typeface="+mn-ea"/>
                <a:cs typeface="+mn-cs"/>
              </a:defRPr>
            </a:lvl4pPr>
            <a:lvl5pPr marL="1798638" indent="-358775" algn="l" rtl="0" eaLnBrk="0" fontAlgn="base" hangingPunct="0">
              <a:spcBef>
                <a:spcPct val="20000"/>
              </a:spcBef>
              <a:spcAft>
                <a:spcPct val="0"/>
              </a:spcAft>
              <a:buClr>
                <a:srgbClr val="0000FF"/>
              </a:buClr>
              <a:buSzPct val="100000"/>
              <a:buFont typeface="Calibri"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6pPr>
            <a:lvl7pPr marL="29718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7pPr>
            <a:lvl8pPr marL="34290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8pPr>
            <a:lvl9pPr marL="38862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9pPr>
          </a:lstStyle>
          <a:p>
            <a:pPr marL="271463" indent="-268288"/>
            <a:r>
              <a:rPr lang="en-US" sz="1800" kern="0" dirty="0">
                <a:cs typeface="Arial" panose="020B0604020202020204" pitchFamily="34" charset="0"/>
              </a:rPr>
              <a:t>The insurance plan </a:t>
            </a:r>
            <a:r>
              <a:rPr lang="en-US" sz="1800" b="1" kern="0" dirty="0">
                <a:solidFill>
                  <a:srgbClr val="0066FF"/>
                </a:solidFill>
                <a:cs typeface="Arial" panose="020B0604020202020204" pitchFamily="34" charset="0"/>
              </a:rPr>
              <a:t>marketed</a:t>
            </a:r>
            <a:r>
              <a:rPr lang="en-US" sz="1800" kern="0" dirty="0">
                <a:cs typeface="Arial" panose="020B0604020202020204" pitchFamily="34" charset="0"/>
              </a:rPr>
              <a:t> by the insurance company.</a:t>
            </a:r>
          </a:p>
          <a:p>
            <a:pPr marL="271463" indent="-268288"/>
            <a:r>
              <a:rPr lang="en-US" sz="1800" kern="0" dirty="0">
                <a:cs typeface="Arial" panose="020B0604020202020204" pitchFamily="34" charset="0"/>
              </a:rPr>
              <a:t>Contains marketing level details of a selected type of insurance (e.g., travel, home, auto).</a:t>
            </a:r>
          </a:p>
          <a:p>
            <a:pPr marL="271463" indent="-268288"/>
            <a:r>
              <a:rPr lang="en-US" sz="1800" kern="0" dirty="0">
                <a:cs typeface="Arial" panose="020B0604020202020204" pitchFamily="34" charset="0"/>
              </a:rPr>
              <a:t>Includes payment options (e.g., monthly, annual).</a:t>
            </a:r>
          </a:p>
          <a:p>
            <a:pPr marL="271463" indent="-268288"/>
            <a:r>
              <a:rPr lang="en-US" sz="1800" kern="0" dirty="0">
                <a:cs typeface="Arial" panose="020B0604020202020204" pitchFamily="34" charset="0"/>
              </a:rPr>
              <a:t>Does not contain pricing.  Is not customer specific.</a:t>
            </a:r>
          </a:p>
        </p:txBody>
      </p:sp>
      <p:sp>
        <p:nvSpPr>
          <p:cNvPr id="2" name="Flowchart: Document 1"/>
          <p:cNvSpPr/>
          <p:nvPr/>
        </p:nvSpPr>
        <p:spPr bwMode="auto">
          <a:xfrm>
            <a:off x="916508" y="1067604"/>
            <a:ext cx="1124944" cy="1505472"/>
          </a:xfrm>
          <a:prstGeom prst="flowChartDocument">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65" charset="0"/>
              </a:rPr>
              <a:t>Insurance Plan</a:t>
            </a:r>
            <a:endParaRPr kumimoji="0" lang="en-SG" sz="1600" b="0" i="0" u="none" strike="noStrike" cap="none" normalizeH="0" baseline="0" dirty="0">
              <a:ln>
                <a:noFill/>
              </a:ln>
              <a:solidFill>
                <a:schemeClr val="tx1"/>
              </a:solidFill>
              <a:effectLst/>
              <a:latin typeface="Arial" pitchFamily="-65" charset="0"/>
            </a:endParaRPr>
          </a:p>
        </p:txBody>
      </p:sp>
      <p:sp>
        <p:nvSpPr>
          <p:cNvPr id="28" name="Flowchart: Document 27"/>
          <p:cNvSpPr/>
          <p:nvPr/>
        </p:nvSpPr>
        <p:spPr bwMode="auto">
          <a:xfrm>
            <a:off x="916508" y="2835306"/>
            <a:ext cx="1124944" cy="1505472"/>
          </a:xfrm>
          <a:prstGeom prst="flowChartDocument">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65" charset="0"/>
              </a:rPr>
              <a:t>Insurance Proposal</a:t>
            </a:r>
            <a:endParaRPr kumimoji="0" lang="en-SG" sz="1600" b="0" i="0" u="none" strike="noStrike" cap="none" normalizeH="0" baseline="0" dirty="0">
              <a:ln>
                <a:noFill/>
              </a:ln>
              <a:solidFill>
                <a:schemeClr val="tx1"/>
              </a:solidFill>
              <a:effectLst/>
              <a:latin typeface="Arial" pitchFamily="-65" charset="0"/>
            </a:endParaRPr>
          </a:p>
        </p:txBody>
      </p:sp>
      <p:sp>
        <p:nvSpPr>
          <p:cNvPr id="29" name="Flowchart: Document 28"/>
          <p:cNvSpPr/>
          <p:nvPr/>
        </p:nvSpPr>
        <p:spPr bwMode="auto">
          <a:xfrm>
            <a:off x="916508" y="4603008"/>
            <a:ext cx="1124944" cy="1505472"/>
          </a:xfrm>
          <a:prstGeom prst="flowChartDocument">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65" charset="0"/>
              </a:rPr>
              <a:t>Insurance Policy</a:t>
            </a:r>
            <a:endParaRPr kumimoji="0" lang="en-SG" sz="1600" b="0" i="0" u="none" strike="noStrike" cap="none" normalizeH="0" baseline="0" dirty="0">
              <a:ln>
                <a:noFill/>
              </a:ln>
              <a:solidFill>
                <a:schemeClr val="tx1"/>
              </a:solidFill>
              <a:effectLst/>
              <a:latin typeface="Arial" pitchFamily="-65" charset="0"/>
            </a:endParaRPr>
          </a:p>
        </p:txBody>
      </p:sp>
      <p:sp>
        <p:nvSpPr>
          <p:cNvPr id="30" name="Rectangle 3"/>
          <p:cNvSpPr txBox="1">
            <a:spLocks noChangeArrowheads="1"/>
          </p:cNvSpPr>
          <p:nvPr/>
        </p:nvSpPr>
        <p:spPr bwMode="auto">
          <a:xfrm>
            <a:off x="2323446" y="2835306"/>
            <a:ext cx="9060480" cy="1505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58775" indent="-358775" algn="l" rtl="0" eaLnBrk="0" fontAlgn="base" hangingPunct="0">
              <a:spcBef>
                <a:spcPct val="20000"/>
              </a:spcBef>
              <a:spcAft>
                <a:spcPct val="0"/>
              </a:spcAft>
              <a:buSzPct val="100000"/>
              <a:buFont typeface="Arial" charset="0"/>
              <a:buChar char="•"/>
              <a:defRPr sz="2000">
                <a:solidFill>
                  <a:schemeClr val="tx1"/>
                </a:solidFill>
                <a:latin typeface="+mn-lt"/>
                <a:ea typeface="+mn-ea"/>
                <a:cs typeface="+mn-cs"/>
              </a:defRPr>
            </a:lvl1pPr>
            <a:lvl2pPr marL="719138" indent="-358775" algn="l" rtl="0" eaLnBrk="0" fontAlgn="base" hangingPunct="0">
              <a:spcBef>
                <a:spcPct val="20000"/>
              </a:spcBef>
              <a:spcAft>
                <a:spcPct val="0"/>
              </a:spcAft>
              <a:buClr>
                <a:schemeClr val="tx1"/>
              </a:buClr>
              <a:buSzPct val="100000"/>
              <a:buFont typeface="Calibri" pitchFamily="34" charset="0"/>
              <a:buChar char="–"/>
              <a:defRPr>
                <a:solidFill>
                  <a:schemeClr val="tx1"/>
                </a:solidFill>
                <a:latin typeface="+mn-lt"/>
                <a:ea typeface="+mn-ea"/>
                <a:cs typeface="+mn-cs"/>
              </a:defRPr>
            </a:lvl2pPr>
            <a:lvl3pPr marL="1079500" indent="-358775" algn="l" rtl="0" eaLnBrk="0" fontAlgn="base" hangingPunct="0">
              <a:spcBef>
                <a:spcPct val="20000"/>
              </a:spcBef>
              <a:spcAft>
                <a:spcPct val="0"/>
              </a:spcAft>
              <a:buClr>
                <a:schemeClr val="folHlink"/>
              </a:buClr>
              <a:buSzPct val="100000"/>
              <a:buFont typeface="Courier New" pitchFamily="49" charset="0"/>
              <a:buChar char="o"/>
              <a:defRPr sz="1600">
                <a:solidFill>
                  <a:schemeClr val="tx1"/>
                </a:solidFill>
                <a:latin typeface="+mn-lt"/>
                <a:ea typeface="+mn-ea"/>
                <a:cs typeface="+mn-cs"/>
              </a:defRPr>
            </a:lvl3pPr>
            <a:lvl4pPr marL="1439863" indent="-358775" algn="l" rtl="0" eaLnBrk="0" fontAlgn="base" hangingPunct="0">
              <a:spcBef>
                <a:spcPct val="20000"/>
              </a:spcBef>
              <a:spcAft>
                <a:spcPct val="0"/>
              </a:spcAft>
              <a:buClr>
                <a:schemeClr val="tx1"/>
              </a:buClr>
              <a:buSzPct val="100000"/>
              <a:buFont typeface="Wingdings" pitchFamily="2" charset="2"/>
              <a:buChar char="§"/>
              <a:defRPr sz="1400">
                <a:solidFill>
                  <a:schemeClr val="tx1"/>
                </a:solidFill>
                <a:latin typeface="+mn-lt"/>
                <a:ea typeface="+mn-ea"/>
                <a:cs typeface="+mn-cs"/>
              </a:defRPr>
            </a:lvl4pPr>
            <a:lvl5pPr marL="1798638" indent="-358775" algn="l" rtl="0" eaLnBrk="0" fontAlgn="base" hangingPunct="0">
              <a:spcBef>
                <a:spcPct val="20000"/>
              </a:spcBef>
              <a:spcAft>
                <a:spcPct val="0"/>
              </a:spcAft>
              <a:buClr>
                <a:srgbClr val="0000FF"/>
              </a:buClr>
              <a:buSzPct val="100000"/>
              <a:buFont typeface="Calibri"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6pPr>
            <a:lvl7pPr marL="29718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7pPr>
            <a:lvl8pPr marL="34290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8pPr>
            <a:lvl9pPr marL="38862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9pPr>
          </a:lstStyle>
          <a:p>
            <a:pPr marL="271463" indent="-268288"/>
            <a:r>
              <a:rPr lang="en-US" sz="1800" kern="0" dirty="0">
                <a:cs typeface="Arial" panose="020B0604020202020204" pitchFamily="34" charset="0"/>
              </a:rPr>
              <a:t>The insurance proposal </a:t>
            </a:r>
            <a:r>
              <a:rPr lang="en-US" sz="1800" b="1" kern="0" dirty="0">
                <a:solidFill>
                  <a:srgbClr val="0066FF"/>
                </a:solidFill>
                <a:cs typeface="Arial" panose="020B0604020202020204" pitchFamily="34" charset="0"/>
              </a:rPr>
              <a:t>offered</a:t>
            </a:r>
            <a:r>
              <a:rPr lang="en-US" sz="1800" kern="0" dirty="0">
                <a:cs typeface="Arial" panose="020B0604020202020204" pitchFamily="34" charset="0"/>
              </a:rPr>
              <a:t> by the insurance company.</a:t>
            </a:r>
          </a:p>
          <a:p>
            <a:pPr marL="271463" indent="-268288"/>
            <a:r>
              <a:rPr lang="en-US" sz="1800" kern="0" dirty="0">
                <a:cs typeface="Arial" panose="020B0604020202020204" pitchFamily="34" charset="0"/>
              </a:rPr>
              <a:t>Contains an offer, based on the customer’s above selected insurance plan.</a:t>
            </a:r>
          </a:p>
          <a:p>
            <a:pPr marL="271463" indent="-268288"/>
            <a:r>
              <a:rPr lang="en-US" sz="1800" kern="0" dirty="0">
                <a:cs typeface="Arial" panose="020B0604020202020204" pitchFamily="34" charset="0"/>
              </a:rPr>
              <a:t>Includes the customer’s selected payment option (e.g., monthly, annual).</a:t>
            </a:r>
          </a:p>
          <a:p>
            <a:pPr marL="271463" indent="-268288"/>
            <a:r>
              <a:rPr lang="en-US" sz="1800" kern="0" dirty="0">
                <a:cs typeface="Arial" panose="020B0604020202020204" pitchFamily="34" charset="0"/>
              </a:rPr>
              <a:t>(This is just an offer to purchase insurance).</a:t>
            </a:r>
          </a:p>
        </p:txBody>
      </p:sp>
      <p:sp>
        <p:nvSpPr>
          <p:cNvPr id="31" name="Rectangle 3"/>
          <p:cNvSpPr txBox="1">
            <a:spLocks noChangeArrowheads="1"/>
          </p:cNvSpPr>
          <p:nvPr/>
        </p:nvSpPr>
        <p:spPr bwMode="auto">
          <a:xfrm>
            <a:off x="2323446" y="4603008"/>
            <a:ext cx="9060480" cy="1505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58775" indent="-358775" algn="l" rtl="0" eaLnBrk="0" fontAlgn="base" hangingPunct="0">
              <a:spcBef>
                <a:spcPct val="20000"/>
              </a:spcBef>
              <a:spcAft>
                <a:spcPct val="0"/>
              </a:spcAft>
              <a:buSzPct val="100000"/>
              <a:buFont typeface="Arial" charset="0"/>
              <a:buChar char="•"/>
              <a:defRPr sz="2000">
                <a:solidFill>
                  <a:schemeClr val="tx1"/>
                </a:solidFill>
                <a:latin typeface="+mn-lt"/>
                <a:ea typeface="+mn-ea"/>
                <a:cs typeface="+mn-cs"/>
              </a:defRPr>
            </a:lvl1pPr>
            <a:lvl2pPr marL="719138" indent="-358775" algn="l" rtl="0" eaLnBrk="0" fontAlgn="base" hangingPunct="0">
              <a:spcBef>
                <a:spcPct val="20000"/>
              </a:spcBef>
              <a:spcAft>
                <a:spcPct val="0"/>
              </a:spcAft>
              <a:buClr>
                <a:schemeClr val="tx1"/>
              </a:buClr>
              <a:buSzPct val="100000"/>
              <a:buFont typeface="Calibri" pitchFamily="34" charset="0"/>
              <a:buChar char="–"/>
              <a:defRPr>
                <a:solidFill>
                  <a:schemeClr val="tx1"/>
                </a:solidFill>
                <a:latin typeface="+mn-lt"/>
                <a:ea typeface="+mn-ea"/>
                <a:cs typeface="+mn-cs"/>
              </a:defRPr>
            </a:lvl2pPr>
            <a:lvl3pPr marL="1079500" indent="-358775" algn="l" rtl="0" eaLnBrk="0" fontAlgn="base" hangingPunct="0">
              <a:spcBef>
                <a:spcPct val="20000"/>
              </a:spcBef>
              <a:spcAft>
                <a:spcPct val="0"/>
              </a:spcAft>
              <a:buClr>
                <a:schemeClr val="folHlink"/>
              </a:buClr>
              <a:buSzPct val="100000"/>
              <a:buFont typeface="Courier New" pitchFamily="49" charset="0"/>
              <a:buChar char="o"/>
              <a:defRPr sz="1600">
                <a:solidFill>
                  <a:schemeClr val="tx1"/>
                </a:solidFill>
                <a:latin typeface="+mn-lt"/>
                <a:ea typeface="+mn-ea"/>
                <a:cs typeface="+mn-cs"/>
              </a:defRPr>
            </a:lvl3pPr>
            <a:lvl4pPr marL="1439863" indent="-358775" algn="l" rtl="0" eaLnBrk="0" fontAlgn="base" hangingPunct="0">
              <a:spcBef>
                <a:spcPct val="20000"/>
              </a:spcBef>
              <a:spcAft>
                <a:spcPct val="0"/>
              </a:spcAft>
              <a:buClr>
                <a:schemeClr val="tx1"/>
              </a:buClr>
              <a:buSzPct val="100000"/>
              <a:buFont typeface="Wingdings" pitchFamily="2" charset="2"/>
              <a:buChar char="§"/>
              <a:defRPr sz="1400">
                <a:solidFill>
                  <a:schemeClr val="tx1"/>
                </a:solidFill>
                <a:latin typeface="+mn-lt"/>
                <a:ea typeface="+mn-ea"/>
                <a:cs typeface="+mn-cs"/>
              </a:defRPr>
            </a:lvl4pPr>
            <a:lvl5pPr marL="1798638" indent="-358775" algn="l" rtl="0" eaLnBrk="0" fontAlgn="base" hangingPunct="0">
              <a:spcBef>
                <a:spcPct val="20000"/>
              </a:spcBef>
              <a:spcAft>
                <a:spcPct val="0"/>
              </a:spcAft>
              <a:buClr>
                <a:srgbClr val="0000FF"/>
              </a:buClr>
              <a:buSzPct val="100000"/>
              <a:buFont typeface="Calibri"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6pPr>
            <a:lvl7pPr marL="29718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7pPr>
            <a:lvl8pPr marL="34290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8pPr>
            <a:lvl9pPr marL="38862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9pPr>
          </a:lstStyle>
          <a:p>
            <a:pPr marL="271463" indent="-268288"/>
            <a:r>
              <a:rPr lang="en-US" sz="1800" kern="0" dirty="0">
                <a:cs typeface="Arial" panose="020B0604020202020204" pitchFamily="34" charset="0"/>
              </a:rPr>
              <a:t>The insurance policy </a:t>
            </a:r>
            <a:r>
              <a:rPr lang="en-US" sz="1800" b="1" kern="0" dirty="0">
                <a:solidFill>
                  <a:srgbClr val="0066FF"/>
                </a:solidFill>
                <a:cs typeface="Arial" panose="020B0604020202020204" pitchFamily="34" charset="0"/>
              </a:rPr>
              <a:t>purchased</a:t>
            </a:r>
            <a:r>
              <a:rPr lang="en-US" sz="1800" kern="0" dirty="0">
                <a:cs typeface="Arial" panose="020B0604020202020204" pitchFamily="34" charset="0"/>
              </a:rPr>
              <a:t> by the customer and issued by the insurance company.</a:t>
            </a:r>
          </a:p>
          <a:p>
            <a:pPr marL="271463" indent="-268288"/>
            <a:r>
              <a:rPr lang="en-US" sz="1800" kern="0" dirty="0">
                <a:cs typeface="Arial" panose="020B0604020202020204" pitchFamily="34" charset="0"/>
              </a:rPr>
              <a:t>Issued to the customer, only after they accept the above insurance proposal.</a:t>
            </a:r>
          </a:p>
          <a:p>
            <a:pPr marL="3175" indent="0">
              <a:buNone/>
            </a:pPr>
            <a:endParaRPr lang="en-US" sz="1800" kern="0" dirty="0">
              <a:cs typeface="Arial" panose="020B0604020202020204" pitchFamily="34" charset="0"/>
            </a:endParaRPr>
          </a:p>
        </p:txBody>
      </p:sp>
    </p:spTree>
    <p:extLst>
      <p:ext uri="{BB962C8B-B14F-4D97-AF65-F5344CB8AC3E}">
        <p14:creationId xmlns:p14="http://schemas.microsoft.com/office/powerpoint/2010/main" val="1288129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91386" y="85058"/>
            <a:ext cx="10019415" cy="563586"/>
          </a:xfrm>
          <a:prstGeom prst="rect">
            <a:avLst/>
          </a:prstGeom>
        </p:spPr>
        <p:txBody>
          <a:bodyPr/>
          <a:lstStyle>
            <a:lvl1pPr algn="l" rtl="0" eaLnBrk="0" fontAlgn="base" hangingPunct="0">
              <a:spcBef>
                <a:spcPct val="0"/>
              </a:spcBef>
              <a:spcAft>
                <a:spcPct val="0"/>
              </a:spcAft>
              <a:defRPr sz="3600" b="1">
                <a:solidFill>
                  <a:srgbClr val="C69200"/>
                </a:solidFill>
                <a:latin typeface="+mj-lt"/>
                <a:ea typeface="+mj-ea"/>
                <a:cs typeface="+mj-cs"/>
              </a:defRPr>
            </a:lvl1pPr>
            <a:lvl2pPr algn="l" rtl="0" eaLnBrk="0" fontAlgn="base" hangingPunct="0">
              <a:spcBef>
                <a:spcPct val="0"/>
              </a:spcBef>
              <a:spcAft>
                <a:spcPct val="0"/>
              </a:spcAft>
              <a:defRPr sz="3600" b="1">
                <a:solidFill>
                  <a:srgbClr val="C69200"/>
                </a:solidFill>
                <a:latin typeface="Arial" charset="0"/>
                <a:cs typeface="Arial" charset="0"/>
              </a:defRPr>
            </a:lvl2pPr>
            <a:lvl3pPr algn="l" rtl="0" eaLnBrk="0" fontAlgn="base" hangingPunct="0">
              <a:spcBef>
                <a:spcPct val="0"/>
              </a:spcBef>
              <a:spcAft>
                <a:spcPct val="0"/>
              </a:spcAft>
              <a:defRPr sz="3600" b="1">
                <a:solidFill>
                  <a:srgbClr val="C69200"/>
                </a:solidFill>
                <a:latin typeface="Arial" charset="0"/>
                <a:cs typeface="Arial" charset="0"/>
              </a:defRPr>
            </a:lvl3pPr>
            <a:lvl4pPr algn="l" rtl="0" eaLnBrk="0" fontAlgn="base" hangingPunct="0">
              <a:spcBef>
                <a:spcPct val="0"/>
              </a:spcBef>
              <a:spcAft>
                <a:spcPct val="0"/>
              </a:spcAft>
              <a:defRPr sz="3600" b="1">
                <a:solidFill>
                  <a:srgbClr val="C69200"/>
                </a:solidFill>
                <a:latin typeface="Arial" charset="0"/>
                <a:cs typeface="Arial" charset="0"/>
              </a:defRPr>
            </a:lvl4pPr>
            <a:lvl5pPr algn="l" rtl="0" eaLnBrk="0" fontAlgn="base" hangingPunct="0">
              <a:spcBef>
                <a:spcPct val="0"/>
              </a:spcBef>
              <a:spcAft>
                <a:spcPct val="0"/>
              </a:spcAft>
              <a:defRPr sz="3600" b="1">
                <a:solidFill>
                  <a:srgbClr val="C69200"/>
                </a:solidFill>
                <a:latin typeface="Arial" charset="0"/>
                <a:cs typeface="Arial" charset="0"/>
              </a:defRPr>
            </a:lvl5pPr>
            <a:lvl6pPr marL="457200" algn="l" rtl="0" fontAlgn="base">
              <a:spcBef>
                <a:spcPct val="0"/>
              </a:spcBef>
              <a:spcAft>
                <a:spcPct val="0"/>
              </a:spcAft>
              <a:defRPr sz="3600" b="1">
                <a:solidFill>
                  <a:srgbClr val="C69200"/>
                </a:solidFill>
                <a:latin typeface="Arial" charset="0"/>
                <a:cs typeface="Arial" charset="0"/>
              </a:defRPr>
            </a:lvl6pPr>
            <a:lvl7pPr marL="914400" algn="l" rtl="0" fontAlgn="base">
              <a:spcBef>
                <a:spcPct val="0"/>
              </a:spcBef>
              <a:spcAft>
                <a:spcPct val="0"/>
              </a:spcAft>
              <a:defRPr sz="3600" b="1">
                <a:solidFill>
                  <a:srgbClr val="C69200"/>
                </a:solidFill>
                <a:latin typeface="Arial" charset="0"/>
                <a:cs typeface="Arial" charset="0"/>
              </a:defRPr>
            </a:lvl7pPr>
            <a:lvl8pPr marL="1371600" algn="l" rtl="0" fontAlgn="base">
              <a:spcBef>
                <a:spcPct val="0"/>
              </a:spcBef>
              <a:spcAft>
                <a:spcPct val="0"/>
              </a:spcAft>
              <a:defRPr sz="3600" b="1">
                <a:solidFill>
                  <a:srgbClr val="C69200"/>
                </a:solidFill>
                <a:latin typeface="Arial" charset="0"/>
                <a:cs typeface="Arial" charset="0"/>
              </a:defRPr>
            </a:lvl8pPr>
            <a:lvl9pPr marL="1828800" algn="l" rtl="0" fontAlgn="base">
              <a:spcBef>
                <a:spcPct val="0"/>
              </a:spcBef>
              <a:spcAft>
                <a:spcPct val="0"/>
              </a:spcAft>
              <a:defRPr sz="3600" b="1">
                <a:solidFill>
                  <a:srgbClr val="C69200"/>
                </a:solidFill>
                <a:latin typeface="Arial" charset="0"/>
                <a:cs typeface="Arial" charset="0"/>
              </a:defRPr>
            </a:lvl9pPr>
          </a:lstStyle>
          <a:p>
            <a:r>
              <a:rPr lang="en-US" sz="2800" dirty="0"/>
              <a:t>Travel Insurance Issuing Process</a:t>
            </a:r>
            <a:endParaRPr lang="en-US" dirty="0"/>
          </a:p>
        </p:txBody>
      </p:sp>
      <p:sp>
        <p:nvSpPr>
          <p:cNvPr id="22" name="Rectangle 21"/>
          <p:cNvSpPr/>
          <p:nvPr/>
        </p:nvSpPr>
        <p:spPr bwMode="auto">
          <a:xfrm>
            <a:off x="8784553" y="1425167"/>
            <a:ext cx="900000" cy="900000"/>
          </a:xfrm>
          <a:prstGeom prst="rect">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pitchFamily="-65" charset="0"/>
              </a:rPr>
              <a:t>Insurance Plan</a:t>
            </a:r>
          </a:p>
        </p:txBody>
      </p:sp>
      <p:sp>
        <p:nvSpPr>
          <p:cNvPr id="228" name="Rectangle 227"/>
          <p:cNvSpPr/>
          <p:nvPr/>
        </p:nvSpPr>
        <p:spPr bwMode="auto">
          <a:xfrm>
            <a:off x="1607669" y="1013236"/>
            <a:ext cx="3004800" cy="1723863"/>
          </a:xfrm>
          <a:prstGeom prst="rect">
            <a:avLst/>
          </a:prstGeom>
          <a:solidFill>
            <a:schemeClr val="accent3">
              <a:lumMod val="20000"/>
              <a:lumOff val="80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65" charset="0"/>
              </a:rPr>
              <a:t>1.</a:t>
            </a:r>
            <a:r>
              <a:rPr kumimoji="0" lang="en-US" sz="1400" b="0" i="0" u="none" strike="noStrike" cap="none" normalizeH="0" dirty="0">
                <a:ln>
                  <a:noFill/>
                </a:ln>
                <a:solidFill>
                  <a:schemeClr val="tx1"/>
                </a:solidFill>
                <a:effectLst/>
                <a:latin typeface="Arial" pitchFamily="-65" charset="0"/>
              </a:rPr>
              <a:t> </a:t>
            </a:r>
            <a:r>
              <a:rPr lang="en-US" sz="1400" dirty="0">
                <a:latin typeface="Arial" pitchFamily="-65" charset="0"/>
              </a:rPr>
              <a:t>Get</a:t>
            </a:r>
            <a:r>
              <a:rPr kumimoji="0" lang="en-US" sz="1400" b="0" i="0" u="none" strike="noStrike" cap="none" normalizeH="0" dirty="0">
                <a:ln>
                  <a:noFill/>
                </a:ln>
                <a:solidFill>
                  <a:schemeClr val="tx1"/>
                </a:solidFill>
                <a:effectLst/>
                <a:latin typeface="Arial" pitchFamily="-65" charset="0"/>
              </a:rPr>
              <a:t> Insurance Plans</a:t>
            </a:r>
            <a:endParaRPr kumimoji="0" lang="en-US" sz="1400" b="0" i="0" u="none" strike="noStrike" cap="none" normalizeH="0" baseline="0" dirty="0">
              <a:ln>
                <a:noFill/>
              </a:ln>
              <a:solidFill>
                <a:schemeClr val="tx1"/>
              </a:solidFill>
              <a:effectLst/>
              <a:latin typeface="Arial" pitchFamily="-65" charset="0"/>
            </a:endParaRPr>
          </a:p>
          <a:p>
            <a:pPr marL="0" marR="0" indent="0" defTabSz="914400" rtl="0" eaLnBrk="1" fontAlgn="base" latinLnBrk="0" hangingPunct="1">
              <a:lnSpc>
                <a:spcPct val="150000"/>
              </a:lnSpc>
              <a:spcBef>
                <a:spcPct val="0"/>
              </a:spcBef>
              <a:spcAft>
                <a:spcPct val="0"/>
              </a:spcAft>
              <a:buClrTx/>
              <a:buSzTx/>
              <a:buFontTx/>
              <a:buNone/>
              <a:tabLst/>
            </a:pPr>
            <a:r>
              <a:rPr lang="en-US" sz="1400" dirty="0">
                <a:latin typeface="Arial" pitchFamily="-65" charset="0"/>
              </a:rPr>
              <a:t>2. Calculate Insurance Premium</a:t>
            </a:r>
          </a:p>
          <a:p>
            <a:pPr marL="0" marR="0" indent="0" defTabSz="914400" rtl="0" eaLnBrk="1" fontAlgn="base" latinLnBrk="0" hangingPunct="1">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65" charset="0"/>
              </a:rPr>
              <a:t>3. Get Payment Methods</a:t>
            </a:r>
          </a:p>
          <a:p>
            <a:pPr marL="0" marR="0" indent="0" defTabSz="914400" rtl="0" eaLnBrk="1" fontAlgn="base" latinLnBrk="0" hangingPunct="1">
              <a:lnSpc>
                <a:spcPct val="150000"/>
              </a:lnSpc>
              <a:spcBef>
                <a:spcPct val="0"/>
              </a:spcBef>
              <a:spcAft>
                <a:spcPct val="0"/>
              </a:spcAft>
              <a:buClrTx/>
              <a:buSzTx/>
              <a:buFontTx/>
              <a:buNone/>
              <a:tabLst/>
            </a:pPr>
            <a:r>
              <a:rPr lang="en-US" sz="1400" dirty="0">
                <a:latin typeface="Arial" pitchFamily="-65" charset="0"/>
              </a:rPr>
              <a:t>4. Create Insurance Proposal</a:t>
            </a:r>
          </a:p>
          <a:p>
            <a:pPr marL="0" marR="0" indent="0" defTabSz="914400" rtl="0" eaLnBrk="1" fontAlgn="base" latinLnBrk="0" hangingPunct="1">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65" charset="0"/>
              </a:rPr>
              <a:t>5. Issue Insurance</a:t>
            </a:r>
            <a:r>
              <a:rPr kumimoji="0" lang="en-US" sz="1400" b="0" i="0" u="none" strike="noStrike" cap="none" normalizeH="0" dirty="0">
                <a:ln>
                  <a:noFill/>
                </a:ln>
                <a:solidFill>
                  <a:schemeClr val="tx1"/>
                </a:solidFill>
                <a:effectLst/>
                <a:latin typeface="Arial" pitchFamily="-65" charset="0"/>
              </a:rPr>
              <a:t> Policy</a:t>
            </a:r>
            <a:endParaRPr kumimoji="0" lang="en-SG" sz="1400" b="0" i="0" u="none" strike="noStrike" cap="none" normalizeH="0" baseline="0" dirty="0">
              <a:ln>
                <a:noFill/>
              </a:ln>
              <a:solidFill>
                <a:schemeClr val="tx1"/>
              </a:solidFill>
              <a:effectLst/>
              <a:latin typeface="Arial" pitchFamily="-65" charset="0"/>
            </a:endParaRPr>
          </a:p>
        </p:txBody>
      </p:sp>
      <p:sp>
        <p:nvSpPr>
          <p:cNvPr id="234" name="TextBox 233"/>
          <p:cNvSpPr txBox="1"/>
          <p:nvPr/>
        </p:nvSpPr>
        <p:spPr>
          <a:xfrm>
            <a:off x="1607668" y="621573"/>
            <a:ext cx="2982017" cy="369332"/>
          </a:xfrm>
          <a:prstGeom prst="rect">
            <a:avLst/>
          </a:prstGeom>
          <a:noFill/>
        </p:spPr>
        <p:txBody>
          <a:bodyPr wrap="square" rtlCol="0">
            <a:spAutoFit/>
          </a:bodyPr>
          <a:lstStyle/>
          <a:p>
            <a:r>
              <a:rPr lang="en-US" sz="1800" b="1" dirty="0">
                <a:latin typeface="Arial" panose="020B0604020202020204" pitchFamily="34" charset="0"/>
                <a:cs typeface="Arial" panose="020B0604020202020204" pitchFamily="34" charset="0"/>
              </a:rPr>
              <a:t>Travel Insurance - UI</a:t>
            </a:r>
            <a:endParaRPr lang="en-SG" sz="1800" b="1" dirty="0">
              <a:latin typeface="Arial" panose="020B0604020202020204" pitchFamily="34" charset="0"/>
              <a:cs typeface="Arial" panose="020B0604020202020204" pitchFamily="34" charset="0"/>
            </a:endParaRPr>
          </a:p>
        </p:txBody>
      </p:sp>
      <p:cxnSp>
        <p:nvCxnSpPr>
          <p:cNvPr id="103" name="Straight Arrow Connector 102"/>
          <p:cNvCxnSpPr>
            <a:stCxn id="22" idx="1"/>
            <a:endCxn id="228" idx="3"/>
          </p:cNvCxnSpPr>
          <p:nvPr/>
        </p:nvCxnSpPr>
        <p:spPr bwMode="auto">
          <a:xfrm flipH="1">
            <a:off x="4612469" y="1875167"/>
            <a:ext cx="4172084" cy="1"/>
          </a:xfrm>
          <a:prstGeom prst="straightConnector1">
            <a:avLst/>
          </a:prstGeom>
          <a:noFill/>
          <a:ln w="25400" cap="flat" cmpd="sng" algn="ctr">
            <a:solidFill>
              <a:schemeClr val="tx1"/>
            </a:solidFill>
            <a:prstDash val="solid"/>
            <a:round/>
            <a:headEnd type="triangle" w="med" len="med"/>
            <a:tailEnd type="triangle" w="med" len="med"/>
          </a:ln>
          <a:effectLst/>
        </p:spPr>
      </p:cxnSp>
      <p:sp>
        <p:nvSpPr>
          <p:cNvPr id="114" name="TextBox 113"/>
          <p:cNvSpPr txBox="1"/>
          <p:nvPr/>
        </p:nvSpPr>
        <p:spPr>
          <a:xfrm>
            <a:off x="8676168" y="976601"/>
            <a:ext cx="2360427" cy="338554"/>
          </a:xfrm>
          <a:prstGeom prst="rect">
            <a:avLst/>
          </a:prstGeom>
          <a:noFill/>
        </p:spPr>
        <p:txBody>
          <a:bodyPr wrap="square" rtlCol="0">
            <a:spAutoFit/>
          </a:bodyPr>
          <a:lstStyle/>
          <a:p>
            <a:r>
              <a:rPr lang="en-US" sz="1600" u="sng" dirty="0">
                <a:latin typeface="+mn-lt"/>
              </a:rPr>
              <a:t>INSCO API</a:t>
            </a:r>
            <a:endParaRPr lang="en-SG" sz="1600" u="sng" dirty="0">
              <a:latin typeface="+mn-lt"/>
            </a:endParaRPr>
          </a:p>
        </p:txBody>
      </p:sp>
      <p:sp>
        <p:nvSpPr>
          <p:cNvPr id="18" name="Content Placeholder 2"/>
          <p:cNvSpPr>
            <a:spLocks noGrp="1"/>
          </p:cNvSpPr>
          <p:nvPr>
            <p:ph idx="1"/>
          </p:nvPr>
        </p:nvSpPr>
        <p:spPr>
          <a:xfrm>
            <a:off x="283535" y="3280084"/>
            <a:ext cx="11284465" cy="2659477"/>
          </a:xfrm>
        </p:spPr>
        <p:txBody>
          <a:bodyPr/>
          <a:lstStyle/>
          <a:p>
            <a:r>
              <a:rPr lang="en-US" altLang="en-US" sz="2400" dirty="0"/>
              <a:t>To purchase travel insurance, the user navigates through 5 screens (steps).</a:t>
            </a:r>
          </a:p>
          <a:p>
            <a:endParaRPr lang="en-US" altLang="en-US" sz="2400" dirty="0"/>
          </a:p>
        </p:txBody>
      </p:sp>
    </p:spTree>
    <p:extLst>
      <p:ext uri="{BB962C8B-B14F-4D97-AF65-F5344CB8AC3E}">
        <p14:creationId xmlns:p14="http://schemas.microsoft.com/office/powerpoint/2010/main" val="4214157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91386" y="85058"/>
            <a:ext cx="10019415" cy="563586"/>
          </a:xfrm>
          <a:prstGeom prst="rect">
            <a:avLst/>
          </a:prstGeom>
        </p:spPr>
        <p:txBody>
          <a:bodyPr/>
          <a:lstStyle>
            <a:lvl1pPr algn="l" rtl="0" eaLnBrk="0" fontAlgn="base" hangingPunct="0">
              <a:spcBef>
                <a:spcPct val="0"/>
              </a:spcBef>
              <a:spcAft>
                <a:spcPct val="0"/>
              </a:spcAft>
              <a:defRPr sz="3600" b="1">
                <a:solidFill>
                  <a:srgbClr val="C69200"/>
                </a:solidFill>
                <a:latin typeface="+mj-lt"/>
                <a:ea typeface="+mj-ea"/>
                <a:cs typeface="+mj-cs"/>
              </a:defRPr>
            </a:lvl1pPr>
            <a:lvl2pPr algn="l" rtl="0" eaLnBrk="0" fontAlgn="base" hangingPunct="0">
              <a:spcBef>
                <a:spcPct val="0"/>
              </a:spcBef>
              <a:spcAft>
                <a:spcPct val="0"/>
              </a:spcAft>
              <a:defRPr sz="3600" b="1">
                <a:solidFill>
                  <a:srgbClr val="C69200"/>
                </a:solidFill>
                <a:latin typeface="Arial" charset="0"/>
                <a:cs typeface="Arial" charset="0"/>
              </a:defRPr>
            </a:lvl2pPr>
            <a:lvl3pPr algn="l" rtl="0" eaLnBrk="0" fontAlgn="base" hangingPunct="0">
              <a:spcBef>
                <a:spcPct val="0"/>
              </a:spcBef>
              <a:spcAft>
                <a:spcPct val="0"/>
              </a:spcAft>
              <a:defRPr sz="3600" b="1">
                <a:solidFill>
                  <a:srgbClr val="C69200"/>
                </a:solidFill>
                <a:latin typeface="Arial" charset="0"/>
                <a:cs typeface="Arial" charset="0"/>
              </a:defRPr>
            </a:lvl3pPr>
            <a:lvl4pPr algn="l" rtl="0" eaLnBrk="0" fontAlgn="base" hangingPunct="0">
              <a:spcBef>
                <a:spcPct val="0"/>
              </a:spcBef>
              <a:spcAft>
                <a:spcPct val="0"/>
              </a:spcAft>
              <a:defRPr sz="3600" b="1">
                <a:solidFill>
                  <a:srgbClr val="C69200"/>
                </a:solidFill>
                <a:latin typeface="Arial" charset="0"/>
                <a:cs typeface="Arial" charset="0"/>
              </a:defRPr>
            </a:lvl4pPr>
            <a:lvl5pPr algn="l" rtl="0" eaLnBrk="0" fontAlgn="base" hangingPunct="0">
              <a:spcBef>
                <a:spcPct val="0"/>
              </a:spcBef>
              <a:spcAft>
                <a:spcPct val="0"/>
              </a:spcAft>
              <a:defRPr sz="3600" b="1">
                <a:solidFill>
                  <a:srgbClr val="C69200"/>
                </a:solidFill>
                <a:latin typeface="Arial" charset="0"/>
                <a:cs typeface="Arial" charset="0"/>
              </a:defRPr>
            </a:lvl5pPr>
            <a:lvl6pPr marL="457200" algn="l" rtl="0" fontAlgn="base">
              <a:spcBef>
                <a:spcPct val="0"/>
              </a:spcBef>
              <a:spcAft>
                <a:spcPct val="0"/>
              </a:spcAft>
              <a:defRPr sz="3600" b="1">
                <a:solidFill>
                  <a:srgbClr val="C69200"/>
                </a:solidFill>
                <a:latin typeface="Arial" charset="0"/>
                <a:cs typeface="Arial" charset="0"/>
              </a:defRPr>
            </a:lvl6pPr>
            <a:lvl7pPr marL="914400" algn="l" rtl="0" fontAlgn="base">
              <a:spcBef>
                <a:spcPct val="0"/>
              </a:spcBef>
              <a:spcAft>
                <a:spcPct val="0"/>
              </a:spcAft>
              <a:defRPr sz="3600" b="1">
                <a:solidFill>
                  <a:srgbClr val="C69200"/>
                </a:solidFill>
                <a:latin typeface="Arial" charset="0"/>
                <a:cs typeface="Arial" charset="0"/>
              </a:defRPr>
            </a:lvl7pPr>
            <a:lvl8pPr marL="1371600" algn="l" rtl="0" fontAlgn="base">
              <a:spcBef>
                <a:spcPct val="0"/>
              </a:spcBef>
              <a:spcAft>
                <a:spcPct val="0"/>
              </a:spcAft>
              <a:defRPr sz="3600" b="1">
                <a:solidFill>
                  <a:srgbClr val="C69200"/>
                </a:solidFill>
                <a:latin typeface="Arial" charset="0"/>
                <a:cs typeface="Arial" charset="0"/>
              </a:defRPr>
            </a:lvl8pPr>
            <a:lvl9pPr marL="1828800" algn="l" rtl="0" fontAlgn="base">
              <a:spcBef>
                <a:spcPct val="0"/>
              </a:spcBef>
              <a:spcAft>
                <a:spcPct val="0"/>
              </a:spcAft>
              <a:defRPr sz="3600" b="1">
                <a:solidFill>
                  <a:srgbClr val="C69200"/>
                </a:solidFill>
                <a:latin typeface="Arial" charset="0"/>
                <a:cs typeface="Arial" charset="0"/>
              </a:defRPr>
            </a:lvl9pPr>
          </a:lstStyle>
          <a:p>
            <a:r>
              <a:rPr lang="en-US" sz="2800" dirty="0"/>
              <a:t>Travel Insurance Issuing Process (Step 1)</a:t>
            </a:r>
            <a:endParaRPr lang="en-US" dirty="0"/>
          </a:p>
        </p:txBody>
      </p:sp>
      <p:sp>
        <p:nvSpPr>
          <p:cNvPr id="22" name="Rectangle 21"/>
          <p:cNvSpPr/>
          <p:nvPr/>
        </p:nvSpPr>
        <p:spPr bwMode="auto">
          <a:xfrm>
            <a:off x="8784553" y="1425167"/>
            <a:ext cx="900000" cy="900000"/>
          </a:xfrm>
          <a:prstGeom prst="rect">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pitchFamily="-65" charset="0"/>
              </a:rPr>
              <a:t>Insurance Plan</a:t>
            </a:r>
          </a:p>
        </p:txBody>
      </p:sp>
      <p:sp>
        <p:nvSpPr>
          <p:cNvPr id="228" name="Rectangle 227"/>
          <p:cNvSpPr/>
          <p:nvPr/>
        </p:nvSpPr>
        <p:spPr bwMode="auto">
          <a:xfrm>
            <a:off x="1607669" y="1013236"/>
            <a:ext cx="3004800" cy="1723863"/>
          </a:xfrm>
          <a:prstGeom prst="rect">
            <a:avLst/>
          </a:prstGeom>
          <a:solidFill>
            <a:schemeClr val="accent3">
              <a:lumMod val="20000"/>
              <a:lumOff val="80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65" charset="0"/>
              </a:rPr>
              <a:t>1.</a:t>
            </a:r>
            <a:r>
              <a:rPr kumimoji="0" lang="en-US" sz="1400" b="0" i="0" u="none" strike="noStrike" cap="none" normalizeH="0" dirty="0">
                <a:ln>
                  <a:noFill/>
                </a:ln>
                <a:solidFill>
                  <a:schemeClr val="tx1"/>
                </a:solidFill>
                <a:effectLst/>
                <a:latin typeface="Arial" pitchFamily="-65" charset="0"/>
              </a:rPr>
              <a:t> </a:t>
            </a:r>
            <a:r>
              <a:rPr lang="en-US" sz="1400" dirty="0">
                <a:latin typeface="Arial" pitchFamily="-65" charset="0"/>
              </a:rPr>
              <a:t>Get</a:t>
            </a:r>
            <a:r>
              <a:rPr kumimoji="0" lang="en-US" sz="1400" b="0" i="0" u="none" strike="noStrike" cap="none" normalizeH="0" dirty="0">
                <a:ln>
                  <a:noFill/>
                </a:ln>
                <a:solidFill>
                  <a:schemeClr val="tx1"/>
                </a:solidFill>
                <a:effectLst/>
                <a:latin typeface="Arial" pitchFamily="-65" charset="0"/>
              </a:rPr>
              <a:t> Insurance Plans</a:t>
            </a:r>
            <a:endParaRPr kumimoji="0" lang="en-US" sz="1400" b="0" i="0" u="none" strike="noStrike" cap="none" normalizeH="0" baseline="0" dirty="0">
              <a:ln>
                <a:noFill/>
              </a:ln>
              <a:solidFill>
                <a:schemeClr val="tx1"/>
              </a:solidFill>
              <a:effectLst/>
              <a:latin typeface="Arial" pitchFamily="-65" charset="0"/>
            </a:endParaRPr>
          </a:p>
          <a:p>
            <a:pPr marL="0" marR="0" indent="0" defTabSz="914400" rtl="0" eaLnBrk="1" fontAlgn="base" latinLnBrk="0" hangingPunct="1">
              <a:lnSpc>
                <a:spcPct val="150000"/>
              </a:lnSpc>
              <a:spcBef>
                <a:spcPct val="0"/>
              </a:spcBef>
              <a:spcAft>
                <a:spcPct val="0"/>
              </a:spcAft>
              <a:buClrTx/>
              <a:buSzTx/>
              <a:buFontTx/>
              <a:buNone/>
              <a:tabLst/>
            </a:pPr>
            <a:r>
              <a:rPr lang="en-US" sz="1400" dirty="0">
                <a:latin typeface="Arial" pitchFamily="-65" charset="0"/>
              </a:rPr>
              <a:t>2. Calculate Insurance Premium</a:t>
            </a:r>
          </a:p>
          <a:p>
            <a:pPr marL="0" marR="0" indent="0" defTabSz="914400" rtl="0" eaLnBrk="1" fontAlgn="base" latinLnBrk="0" hangingPunct="1">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65" charset="0"/>
              </a:rPr>
              <a:t>3. Get Payment Methods</a:t>
            </a:r>
          </a:p>
          <a:p>
            <a:pPr marL="0" marR="0" indent="0" defTabSz="914400" rtl="0" eaLnBrk="1" fontAlgn="base" latinLnBrk="0" hangingPunct="1">
              <a:lnSpc>
                <a:spcPct val="150000"/>
              </a:lnSpc>
              <a:spcBef>
                <a:spcPct val="0"/>
              </a:spcBef>
              <a:spcAft>
                <a:spcPct val="0"/>
              </a:spcAft>
              <a:buClrTx/>
              <a:buSzTx/>
              <a:buFontTx/>
              <a:buNone/>
              <a:tabLst/>
            </a:pPr>
            <a:r>
              <a:rPr lang="en-US" sz="1400" dirty="0">
                <a:latin typeface="Arial" pitchFamily="-65" charset="0"/>
              </a:rPr>
              <a:t>4. Create Insurance Proposal</a:t>
            </a:r>
          </a:p>
          <a:p>
            <a:pPr marL="0" marR="0" indent="0" defTabSz="914400" rtl="0" eaLnBrk="1" fontAlgn="base" latinLnBrk="0" hangingPunct="1">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65" charset="0"/>
              </a:rPr>
              <a:t>5. Issue Insurance</a:t>
            </a:r>
            <a:r>
              <a:rPr kumimoji="0" lang="en-US" sz="1400" b="0" i="0" u="none" strike="noStrike" cap="none" normalizeH="0" dirty="0">
                <a:ln>
                  <a:noFill/>
                </a:ln>
                <a:solidFill>
                  <a:schemeClr val="tx1"/>
                </a:solidFill>
                <a:effectLst/>
                <a:latin typeface="Arial" pitchFamily="-65" charset="0"/>
              </a:rPr>
              <a:t> Policy</a:t>
            </a:r>
            <a:endParaRPr kumimoji="0" lang="en-SG" sz="1400" b="0" i="0" u="none" strike="noStrike" cap="none" normalizeH="0" baseline="0" dirty="0">
              <a:ln>
                <a:noFill/>
              </a:ln>
              <a:solidFill>
                <a:schemeClr val="tx1"/>
              </a:solidFill>
              <a:effectLst/>
              <a:latin typeface="Arial" pitchFamily="-65" charset="0"/>
            </a:endParaRPr>
          </a:p>
        </p:txBody>
      </p:sp>
      <p:sp>
        <p:nvSpPr>
          <p:cNvPr id="234" name="TextBox 233"/>
          <p:cNvSpPr txBox="1"/>
          <p:nvPr/>
        </p:nvSpPr>
        <p:spPr>
          <a:xfrm>
            <a:off x="1607668" y="621573"/>
            <a:ext cx="2982017" cy="369332"/>
          </a:xfrm>
          <a:prstGeom prst="rect">
            <a:avLst/>
          </a:prstGeom>
          <a:noFill/>
        </p:spPr>
        <p:txBody>
          <a:bodyPr wrap="square" rtlCol="0">
            <a:spAutoFit/>
          </a:bodyPr>
          <a:lstStyle/>
          <a:p>
            <a:r>
              <a:rPr lang="en-US" sz="1800" b="1" dirty="0">
                <a:latin typeface="Arial" panose="020B0604020202020204" pitchFamily="34" charset="0"/>
                <a:cs typeface="Arial" panose="020B0604020202020204" pitchFamily="34" charset="0"/>
              </a:rPr>
              <a:t>Travel Insurance - UI</a:t>
            </a:r>
            <a:endParaRPr lang="en-SG" sz="1800" b="1" dirty="0">
              <a:latin typeface="Arial" panose="020B0604020202020204" pitchFamily="34" charset="0"/>
              <a:cs typeface="Arial" panose="020B0604020202020204" pitchFamily="34" charset="0"/>
            </a:endParaRPr>
          </a:p>
        </p:txBody>
      </p:sp>
      <p:sp>
        <p:nvSpPr>
          <p:cNvPr id="9" name="Rectangle 8"/>
          <p:cNvSpPr/>
          <p:nvPr/>
        </p:nvSpPr>
        <p:spPr bwMode="auto">
          <a:xfrm>
            <a:off x="1671388" y="1093808"/>
            <a:ext cx="2840454" cy="276726"/>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Arial" pitchFamily="-65" charset="0"/>
            </a:endParaRPr>
          </a:p>
        </p:txBody>
      </p:sp>
      <p:cxnSp>
        <p:nvCxnSpPr>
          <p:cNvPr id="40" name="Straight Arrow Connector 39"/>
          <p:cNvCxnSpPr/>
          <p:nvPr/>
        </p:nvCxnSpPr>
        <p:spPr bwMode="auto">
          <a:xfrm>
            <a:off x="4612469" y="1232171"/>
            <a:ext cx="4172084" cy="422171"/>
          </a:xfrm>
          <a:prstGeom prst="straightConnector1">
            <a:avLst/>
          </a:prstGeom>
          <a:noFill/>
          <a:ln w="25400" cap="flat" cmpd="sng" algn="ctr">
            <a:solidFill>
              <a:schemeClr val="tx1"/>
            </a:solidFill>
            <a:prstDash val="solid"/>
            <a:round/>
            <a:headEnd type="none" w="med" len="med"/>
            <a:tailEnd type="triangle"/>
          </a:ln>
          <a:effectLst/>
        </p:spPr>
      </p:cxnSp>
      <p:cxnSp>
        <p:nvCxnSpPr>
          <p:cNvPr id="103" name="Straight Arrow Connector 102"/>
          <p:cNvCxnSpPr/>
          <p:nvPr/>
        </p:nvCxnSpPr>
        <p:spPr bwMode="auto">
          <a:xfrm flipH="1" flipV="1">
            <a:off x="4612469" y="1601973"/>
            <a:ext cx="4172084" cy="467832"/>
          </a:xfrm>
          <a:prstGeom prst="straightConnector1">
            <a:avLst/>
          </a:prstGeom>
          <a:noFill/>
          <a:ln w="25400" cap="flat" cmpd="sng" algn="ctr">
            <a:solidFill>
              <a:schemeClr val="tx1"/>
            </a:solidFill>
            <a:prstDash val="solid"/>
            <a:round/>
            <a:headEnd type="none" w="med" len="med"/>
            <a:tailEnd type="triangle"/>
          </a:ln>
          <a:effectLst/>
        </p:spPr>
      </p:cxnSp>
      <p:sp>
        <p:nvSpPr>
          <p:cNvPr id="47" name="TextBox 46"/>
          <p:cNvSpPr txBox="1"/>
          <p:nvPr/>
        </p:nvSpPr>
        <p:spPr>
          <a:xfrm rot="318754">
            <a:off x="5058357" y="1073505"/>
            <a:ext cx="3355205" cy="338554"/>
          </a:xfrm>
          <a:prstGeom prst="rect">
            <a:avLst/>
          </a:prstGeom>
          <a:noFill/>
        </p:spPr>
        <p:txBody>
          <a:bodyPr wrap="square" rtlCol="0">
            <a:spAutoFit/>
          </a:bodyPr>
          <a:lstStyle/>
          <a:p>
            <a:r>
              <a:rPr lang="en-US" sz="1600" dirty="0">
                <a:latin typeface="+mn-lt"/>
              </a:rPr>
              <a:t>1. Request: {InsuranceType : “Travel”}</a:t>
            </a:r>
            <a:endParaRPr lang="en-SG" sz="1600" dirty="0">
              <a:latin typeface="+mn-lt"/>
            </a:endParaRPr>
          </a:p>
        </p:txBody>
      </p:sp>
      <p:sp>
        <p:nvSpPr>
          <p:cNvPr id="108" name="TextBox 107"/>
          <p:cNvSpPr txBox="1"/>
          <p:nvPr/>
        </p:nvSpPr>
        <p:spPr>
          <a:xfrm>
            <a:off x="9750056" y="1370534"/>
            <a:ext cx="1832343" cy="338554"/>
          </a:xfrm>
          <a:prstGeom prst="rect">
            <a:avLst/>
          </a:prstGeom>
          <a:noFill/>
        </p:spPr>
        <p:txBody>
          <a:bodyPr wrap="square" rtlCol="0">
            <a:spAutoFit/>
          </a:bodyPr>
          <a:lstStyle/>
          <a:p>
            <a:r>
              <a:rPr lang="en-US" sz="1600" dirty="0">
                <a:latin typeface="+mn-lt"/>
              </a:rPr>
              <a:t>Get Insurance Plans</a:t>
            </a:r>
            <a:endParaRPr lang="en-SG" sz="1600" dirty="0">
              <a:latin typeface="+mn-lt"/>
            </a:endParaRPr>
          </a:p>
        </p:txBody>
      </p:sp>
      <p:sp>
        <p:nvSpPr>
          <p:cNvPr id="111" name="TextBox 110"/>
          <p:cNvSpPr txBox="1"/>
          <p:nvPr/>
        </p:nvSpPr>
        <p:spPr>
          <a:xfrm rot="359414">
            <a:off x="5002623" y="1851955"/>
            <a:ext cx="3560428" cy="338554"/>
          </a:xfrm>
          <a:prstGeom prst="rect">
            <a:avLst/>
          </a:prstGeom>
          <a:noFill/>
        </p:spPr>
        <p:txBody>
          <a:bodyPr wrap="square" rtlCol="0">
            <a:spAutoFit/>
          </a:bodyPr>
          <a:lstStyle/>
          <a:p>
            <a:r>
              <a:rPr lang="en-US" sz="1600" dirty="0">
                <a:latin typeface="+mn-lt"/>
              </a:rPr>
              <a:t>2. Reply:  List of Travel Insurance Plans</a:t>
            </a:r>
            <a:endParaRPr lang="en-SG" sz="1600" dirty="0">
              <a:latin typeface="+mn-lt"/>
            </a:endParaRPr>
          </a:p>
        </p:txBody>
      </p:sp>
      <p:sp>
        <p:nvSpPr>
          <p:cNvPr id="114" name="TextBox 113"/>
          <p:cNvSpPr txBox="1"/>
          <p:nvPr/>
        </p:nvSpPr>
        <p:spPr>
          <a:xfrm>
            <a:off x="8676168" y="976601"/>
            <a:ext cx="2360427" cy="338554"/>
          </a:xfrm>
          <a:prstGeom prst="rect">
            <a:avLst/>
          </a:prstGeom>
          <a:noFill/>
        </p:spPr>
        <p:txBody>
          <a:bodyPr wrap="square" rtlCol="0">
            <a:spAutoFit/>
          </a:bodyPr>
          <a:lstStyle/>
          <a:p>
            <a:r>
              <a:rPr lang="en-US" sz="1600" u="sng" dirty="0">
                <a:latin typeface="+mn-lt"/>
              </a:rPr>
              <a:t>INSCO API</a:t>
            </a:r>
            <a:endParaRPr lang="en-SG" sz="1600" u="sng" dirty="0">
              <a:latin typeface="+mn-lt"/>
            </a:endParaRPr>
          </a:p>
        </p:txBody>
      </p:sp>
      <p:sp>
        <p:nvSpPr>
          <p:cNvPr id="18" name="Content Placeholder 2"/>
          <p:cNvSpPr>
            <a:spLocks noGrp="1"/>
          </p:cNvSpPr>
          <p:nvPr>
            <p:ph idx="1"/>
          </p:nvPr>
        </p:nvSpPr>
        <p:spPr>
          <a:xfrm>
            <a:off x="283535" y="3280084"/>
            <a:ext cx="11284465" cy="2659477"/>
          </a:xfrm>
        </p:spPr>
        <p:txBody>
          <a:bodyPr/>
          <a:lstStyle/>
          <a:p>
            <a:r>
              <a:rPr lang="en-US" altLang="en-US" sz="2400" dirty="0"/>
              <a:t>To purchase travel insurance, the user navigates through 5 screens (steps).</a:t>
            </a:r>
          </a:p>
          <a:p>
            <a:endParaRPr lang="en-US" altLang="en-US" sz="2400" dirty="0"/>
          </a:p>
          <a:p>
            <a:r>
              <a:rPr lang="en-US" altLang="en-US" sz="2400" dirty="0"/>
              <a:t>Step 1 is to view all of the available travel insurance plans.</a:t>
            </a:r>
          </a:p>
          <a:p>
            <a:endParaRPr lang="en-US" altLang="en-US" sz="2400" dirty="0"/>
          </a:p>
          <a:p>
            <a:r>
              <a:rPr lang="en-US" altLang="en-US" sz="2400" dirty="0"/>
              <a:t>A UI click event, triggers an invocation-based communication to the INSCO API, to return the list of travel insurance plans.</a:t>
            </a:r>
          </a:p>
        </p:txBody>
      </p:sp>
      <p:sp>
        <p:nvSpPr>
          <p:cNvPr id="2" name="TextBox 1"/>
          <p:cNvSpPr txBox="1"/>
          <p:nvPr/>
        </p:nvSpPr>
        <p:spPr>
          <a:xfrm>
            <a:off x="5049890" y="2439607"/>
            <a:ext cx="3638107" cy="400110"/>
          </a:xfrm>
          <a:prstGeom prst="rect">
            <a:avLst/>
          </a:prstGeom>
          <a:noFill/>
        </p:spPr>
        <p:txBody>
          <a:bodyPr wrap="square" rtlCol="0">
            <a:spAutoFit/>
          </a:bodyPr>
          <a:lstStyle/>
          <a:p>
            <a:r>
              <a:rPr lang="en-US" sz="2000" dirty="0">
                <a:solidFill>
                  <a:srgbClr val="0066FF"/>
                </a:solidFill>
                <a:latin typeface="+mn-lt"/>
              </a:rPr>
              <a:t>Uses architecture principle – P1</a:t>
            </a:r>
            <a:endParaRPr lang="en-SG" sz="2000" dirty="0">
              <a:solidFill>
                <a:srgbClr val="0066FF"/>
              </a:solidFill>
              <a:latin typeface="+mn-lt"/>
            </a:endParaRPr>
          </a:p>
        </p:txBody>
      </p:sp>
    </p:spTree>
    <p:extLst>
      <p:ext uri="{BB962C8B-B14F-4D97-AF65-F5344CB8AC3E}">
        <p14:creationId xmlns:p14="http://schemas.microsoft.com/office/powerpoint/2010/main" val="2711967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91386" y="85058"/>
            <a:ext cx="10019415" cy="563586"/>
          </a:xfrm>
          <a:prstGeom prst="rect">
            <a:avLst/>
          </a:prstGeom>
        </p:spPr>
        <p:txBody>
          <a:bodyPr/>
          <a:lstStyle>
            <a:lvl1pPr algn="l" rtl="0" eaLnBrk="0" fontAlgn="base" hangingPunct="0">
              <a:spcBef>
                <a:spcPct val="0"/>
              </a:spcBef>
              <a:spcAft>
                <a:spcPct val="0"/>
              </a:spcAft>
              <a:defRPr sz="3600" b="1">
                <a:solidFill>
                  <a:srgbClr val="C69200"/>
                </a:solidFill>
                <a:latin typeface="+mj-lt"/>
                <a:ea typeface="+mj-ea"/>
                <a:cs typeface="+mj-cs"/>
              </a:defRPr>
            </a:lvl1pPr>
            <a:lvl2pPr algn="l" rtl="0" eaLnBrk="0" fontAlgn="base" hangingPunct="0">
              <a:spcBef>
                <a:spcPct val="0"/>
              </a:spcBef>
              <a:spcAft>
                <a:spcPct val="0"/>
              </a:spcAft>
              <a:defRPr sz="3600" b="1">
                <a:solidFill>
                  <a:srgbClr val="C69200"/>
                </a:solidFill>
                <a:latin typeface="Arial" charset="0"/>
                <a:cs typeface="Arial" charset="0"/>
              </a:defRPr>
            </a:lvl2pPr>
            <a:lvl3pPr algn="l" rtl="0" eaLnBrk="0" fontAlgn="base" hangingPunct="0">
              <a:spcBef>
                <a:spcPct val="0"/>
              </a:spcBef>
              <a:spcAft>
                <a:spcPct val="0"/>
              </a:spcAft>
              <a:defRPr sz="3600" b="1">
                <a:solidFill>
                  <a:srgbClr val="C69200"/>
                </a:solidFill>
                <a:latin typeface="Arial" charset="0"/>
                <a:cs typeface="Arial" charset="0"/>
              </a:defRPr>
            </a:lvl3pPr>
            <a:lvl4pPr algn="l" rtl="0" eaLnBrk="0" fontAlgn="base" hangingPunct="0">
              <a:spcBef>
                <a:spcPct val="0"/>
              </a:spcBef>
              <a:spcAft>
                <a:spcPct val="0"/>
              </a:spcAft>
              <a:defRPr sz="3600" b="1">
                <a:solidFill>
                  <a:srgbClr val="C69200"/>
                </a:solidFill>
                <a:latin typeface="Arial" charset="0"/>
                <a:cs typeface="Arial" charset="0"/>
              </a:defRPr>
            </a:lvl4pPr>
            <a:lvl5pPr algn="l" rtl="0" eaLnBrk="0" fontAlgn="base" hangingPunct="0">
              <a:spcBef>
                <a:spcPct val="0"/>
              </a:spcBef>
              <a:spcAft>
                <a:spcPct val="0"/>
              </a:spcAft>
              <a:defRPr sz="3600" b="1">
                <a:solidFill>
                  <a:srgbClr val="C69200"/>
                </a:solidFill>
                <a:latin typeface="Arial" charset="0"/>
                <a:cs typeface="Arial" charset="0"/>
              </a:defRPr>
            </a:lvl5pPr>
            <a:lvl6pPr marL="457200" algn="l" rtl="0" fontAlgn="base">
              <a:spcBef>
                <a:spcPct val="0"/>
              </a:spcBef>
              <a:spcAft>
                <a:spcPct val="0"/>
              </a:spcAft>
              <a:defRPr sz="3600" b="1">
                <a:solidFill>
                  <a:srgbClr val="C69200"/>
                </a:solidFill>
                <a:latin typeface="Arial" charset="0"/>
                <a:cs typeface="Arial" charset="0"/>
              </a:defRPr>
            </a:lvl6pPr>
            <a:lvl7pPr marL="914400" algn="l" rtl="0" fontAlgn="base">
              <a:spcBef>
                <a:spcPct val="0"/>
              </a:spcBef>
              <a:spcAft>
                <a:spcPct val="0"/>
              </a:spcAft>
              <a:defRPr sz="3600" b="1">
                <a:solidFill>
                  <a:srgbClr val="C69200"/>
                </a:solidFill>
                <a:latin typeface="Arial" charset="0"/>
                <a:cs typeface="Arial" charset="0"/>
              </a:defRPr>
            </a:lvl7pPr>
            <a:lvl8pPr marL="1371600" algn="l" rtl="0" fontAlgn="base">
              <a:spcBef>
                <a:spcPct val="0"/>
              </a:spcBef>
              <a:spcAft>
                <a:spcPct val="0"/>
              </a:spcAft>
              <a:defRPr sz="3600" b="1">
                <a:solidFill>
                  <a:srgbClr val="C69200"/>
                </a:solidFill>
                <a:latin typeface="Arial" charset="0"/>
                <a:cs typeface="Arial" charset="0"/>
              </a:defRPr>
            </a:lvl8pPr>
            <a:lvl9pPr marL="1828800" algn="l" rtl="0" fontAlgn="base">
              <a:spcBef>
                <a:spcPct val="0"/>
              </a:spcBef>
              <a:spcAft>
                <a:spcPct val="0"/>
              </a:spcAft>
              <a:defRPr sz="3600" b="1">
                <a:solidFill>
                  <a:srgbClr val="C69200"/>
                </a:solidFill>
                <a:latin typeface="Arial" charset="0"/>
                <a:cs typeface="Arial" charset="0"/>
              </a:defRPr>
            </a:lvl9pPr>
          </a:lstStyle>
          <a:p>
            <a:r>
              <a:rPr lang="en-US" sz="2800" dirty="0"/>
              <a:t>Travel Insurance Issuing Process (Step 2)</a:t>
            </a:r>
            <a:endParaRPr lang="en-US" dirty="0"/>
          </a:p>
        </p:txBody>
      </p:sp>
      <p:sp>
        <p:nvSpPr>
          <p:cNvPr id="22" name="Rectangle 21"/>
          <p:cNvSpPr/>
          <p:nvPr/>
        </p:nvSpPr>
        <p:spPr bwMode="auto">
          <a:xfrm>
            <a:off x="8784553" y="1425167"/>
            <a:ext cx="900000" cy="900000"/>
          </a:xfrm>
          <a:prstGeom prst="rect">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pitchFamily="-65" charset="0"/>
              </a:rPr>
              <a:t>Insurance Premium</a:t>
            </a:r>
          </a:p>
        </p:txBody>
      </p:sp>
      <p:sp>
        <p:nvSpPr>
          <p:cNvPr id="228" name="Rectangle 227"/>
          <p:cNvSpPr/>
          <p:nvPr/>
        </p:nvSpPr>
        <p:spPr bwMode="auto">
          <a:xfrm>
            <a:off x="1607669" y="1013236"/>
            <a:ext cx="3004800" cy="1723863"/>
          </a:xfrm>
          <a:prstGeom prst="rect">
            <a:avLst/>
          </a:prstGeom>
          <a:solidFill>
            <a:schemeClr val="accent3">
              <a:lumMod val="20000"/>
              <a:lumOff val="80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65" charset="0"/>
              </a:rPr>
              <a:t>1.</a:t>
            </a:r>
            <a:r>
              <a:rPr kumimoji="0" lang="en-US" sz="1400" b="0" i="0" u="none" strike="noStrike" cap="none" normalizeH="0" dirty="0">
                <a:ln>
                  <a:noFill/>
                </a:ln>
                <a:solidFill>
                  <a:schemeClr val="tx1"/>
                </a:solidFill>
                <a:effectLst/>
                <a:latin typeface="Arial" pitchFamily="-65" charset="0"/>
              </a:rPr>
              <a:t> </a:t>
            </a:r>
            <a:r>
              <a:rPr lang="en-US" sz="1400" dirty="0">
                <a:latin typeface="Arial" pitchFamily="-65" charset="0"/>
              </a:rPr>
              <a:t>Get</a:t>
            </a:r>
            <a:r>
              <a:rPr kumimoji="0" lang="en-US" sz="1400" b="0" i="0" u="none" strike="noStrike" cap="none" normalizeH="0" dirty="0">
                <a:ln>
                  <a:noFill/>
                </a:ln>
                <a:solidFill>
                  <a:schemeClr val="tx1"/>
                </a:solidFill>
                <a:effectLst/>
                <a:latin typeface="Arial" pitchFamily="-65" charset="0"/>
              </a:rPr>
              <a:t> Insurance Plans</a:t>
            </a:r>
            <a:endParaRPr kumimoji="0" lang="en-US" sz="1400" b="0" i="0" u="none" strike="noStrike" cap="none" normalizeH="0" baseline="0" dirty="0">
              <a:ln>
                <a:noFill/>
              </a:ln>
              <a:solidFill>
                <a:schemeClr val="tx1"/>
              </a:solidFill>
              <a:effectLst/>
              <a:latin typeface="Arial" pitchFamily="-65" charset="0"/>
            </a:endParaRPr>
          </a:p>
          <a:p>
            <a:pPr marL="0" marR="0" indent="0" defTabSz="914400" rtl="0" eaLnBrk="1" fontAlgn="base" latinLnBrk="0" hangingPunct="1">
              <a:lnSpc>
                <a:spcPct val="150000"/>
              </a:lnSpc>
              <a:spcBef>
                <a:spcPct val="0"/>
              </a:spcBef>
              <a:spcAft>
                <a:spcPct val="0"/>
              </a:spcAft>
              <a:buClrTx/>
              <a:buSzTx/>
              <a:buFontTx/>
              <a:buNone/>
              <a:tabLst/>
            </a:pPr>
            <a:r>
              <a:rPr lang="en-US" sz="1400" dirty="0">
                <a:latin typeface="Arial" pitchFamily="-65" charset="0"/>
              </a:rPr>
              <a:t>2. Calculate Insurance Premium</a:t>
            </a:r>
          </a:p>
          <a:p>
            <a:pPr marL="0" marR="0" indent="0" defTabSz="914400" rtl="0" eaLnBrk="1" fontAlgn="base" latinLnBrk="0" hangingPunct="1">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65" charset="0"/>
              </a:rPr>
              <a:t>3. Get Payment Methods</a:t>
            </a:r>
          </a:p>
          <a:p>
            <a:pPr marL="0" marR="0" indent="0" defTabSz="914400" rtl="0" eaLnBrk="1" fontAlgn="base" latinLnBrk="0" hangingPunct="1">
              <a:lnSpc>
                <a:spcPct val="150000"/>
              </a:lnSpc>
              <a:spcBef>
                <a:spcPct val="0"/>
              </a:spcBef>
              <a:spcAft>
                <a:spcPct val="0"/>
              </a:spcAft>
              <a:buClrTx/>
              <a:buSzTx/>
              <a:buFontTx/>
              <a:buNone/>
              <a:tabLst/>
            </a:pPr>
            <a:r>
              <a:rPr lang="en-US" sz="1400" dirty="0">
                <a:latin typeface="Arial" pitchFamily="-65" charset="0"/>
              </a:rPr>
              <a:t>4. Create Insurance Proposal</a:t>
            </a:r>
          </a:p>
          <a:p>
            <a:pPr marL="0" marR="0" indent="0" defTabSz="914400" rtl="0" eaLnBrk="1" fontAlgn="base" latinLnBrk="0" hangingPunct="1">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65" charset="0"/>
              </a:rPr>
              <a:t>5. Issue Insurance</a:t>
            </a:r>
            <a:r>
              <a:rPr kumimoji="0" lang="en-US" sz="1400" b="0" i="0" u="none" strike="noStrike" cap="none" normalizeH="0" dirty="0">
                <a:ln>
                  <a:noFill/>
                </a:ln>
                <a:solidFill>
                  <a:schemeClr val="tx1"/>
                </a:solidFill>
                <a:effectLst/>
                <a:latin typeface="Arial" pitchFamily="-65" charset="0"/>
              </a:rPr>
              <a:t> Policy</a:t>
            </a:r>
            <a:endParaRPr kumimoji="0" lang="en-SG" sz="1400" b="0" i="0" u="none" strike="noStrike" cap="none" normalizeH="0" baseline="0" dirty="0">
              <a:ln>
                <a:noFill/>
              </a:ln>
              <a:solidFill>
                <a:schemeClr val="tx1"/>
              </a:solidFill>
              <a:effectLst/>
              <a:latin typeface="Arial" pitchFamily="-65" charset="0"/>
            </a:endParaRPr>
          </a:p>
        </p:txBody>
      </p:sp>
      <p:sp>
        <p:nvSpPr>
          <p:cNvPr id="234" name="TextBox 233"/>
          <p:cNvSpPr txBox="1"/>
          <p:nvPr/>
        </p:nvSpPr>
        <p:spPr>
          <a:xfrm>
            <a:off x="1607668" y="621573"/>
            <a:ext cx="2982017" cy="369332"/>
          </a:xfrm>
          <a:prstGeom prst="rect">
            <a:avLst/>
          </a:prstGeom>
          <a:noFill/>
        </p:spPr>
        <p:txBody>
          <a:bodyPr wrap="square" rtlCol="0">
            <a:spAutoFit/>
          </a:bodyPr>
          <a:lstStyle/>
          <a:p>
            <a:r>
              <a:rPr lang="en-US" sz="1800" b="1" dirty="0">
                <a:latin typeface="Arial" panose="020B0604020202020204" pitchFamily="34" charset="0"/>
                <a:cs typeface="Arial" panose="020B0604020202020204" pitchFamily="34" charset="0"/>
              </a:rPr>
              <a:t>Travel Insurance - UI</a:t>
            </a:r>
            <a:endParaRPr lang="en-SG" sz="1800" b="1" dirty="0">
              <a:latin typeface="Arial" panose="020B0604020202020204" pitchFamily="34" charset="0"/>
              <a:cs typeface="Arial" panose="020B0604020202020204" pitchFamily="34" charset="0"/>
            </a:endParaRPr>
          </a:p>
        </p:txBody>
      </p:sp>
      <p:sp>
        <p:nvSpPr>
          <p:cNvPr id="9" name="Rectangle 8"/>
          <p:cNvSpPr/>
          <p:nvPr/>
        </p:nvSpPr>
        <p:spPr bwMode="auto">
          <a:xfrm>
            <a:off x="1671388" y="1419869"/>
            <a:ext cx="2840454" cy="276726"/>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Arial" pitchFamily="-65" charset="0"/>
            </a:endParaRPr>
          </a:p>
        </p:txBody>
      </p:sp>
      <p:cxnSp>
        <p:nvCxnSpPr>
          <p:cNvPr id="40" name="Straight Arrow Connector 39"/>
          <p:cNvCxnSpPr/>
          <p:nvPr/>
        </p:nvCxnSpPr>
        <p:spPr bwMode="auto">
          <a:xfrm>
            <a:off x="4612469" y="1425167"/>
            <a:ext cx="4172084" cy="229175"/>
          </a:xfrm>
          <a:prstGeom prst="straightConnector1">
            <a:avLst/>
          </a:prstGeom>
          <a:noFill/>
          <a:ln w="25400" cap="flat" cmpd="sng" algn="ctr">
            <a:solidFill>
              <a:schemeClr val="tx1"/>
            </a:solidFill>
            <a:prstDash val="solid"/>
            <a:round/>
            <a:headEnd type="none" w="med" len="med"/>
            <a:tailEnd type="triangle"/>
          </a:ln>
          <a:effectLst/>
        </p:spPr>
      </p:cxnSp>
      <p:cxnSp>
        <p:nvCxnSpPr>
          <p:cNvPr id="103" name="Straight Arrow Connector 102"/>
          <p:cNvCxnSpPr>
            <a:endCxn id="228" idx="3"/>
          </p:cNvCxnSpPr>
          <p:nvPr/>
        </p:nvCxnSpPr>
        <p:spPr bwMode="auto">
          <a:xfrm flipH="1" flipV="1">
            <a:off x="4612469" y="1875168"/>
            <a:ext cx="4172084" cy="194637"/>
          </a:xfrm>
          <a:prstGeom prst="straightConnector1">
            <a:avLst/>
          </a:prstGeom>
          <a:noFill/>
          <a:ln w="25400" cap="flat" cmpd="sng" algn="ctr">
            <a:solidFill>
              <a:schemeClr val="tx1"/>
            </a:solidFill>
            <a:prstDash val="solid"/>
            <a:round/>
            <a:headEnd type="none" w="med" len="med"/>
            <a:tailEnd type="triangle"/>
          </a:ln>
          <a:effectLst/>
        </p:spPr>
      </p:cxnSp>
      <p:sp>
        <p:nvSpPr>
          <p:cNvPr id="47" name="TextBox 46"/>
          <p:cNvSpPr txBox="1"/>
          <p:nvPr/>
        </p:nvSpPr>
        <p:spPr>
          <a:xfrm rot="169884">
            <a:off x="5164619" y="948851"/>
            <a:ext cx="3184523" cy="584775"/>
          </a:xfrm>
          <a:prstGeom prst="rect">
            <a:avLst/>
          </a:prstGeom>
          <a:noFill/>
        </p:spPr>
        <p:txBody>
          <a:bodyPr wrap="square" rtlCol="0">
            <a:spAutoFit/>
          </a:bodyPr>
          <a:lstStyle/>
          <a:p>
            <a:r>
              <a:rPr lang="en-US" sz="1600" dirty="0">
                <a:latin typeface="+mn-lt"/>
              </a:rPr>
              <a:t>1. Request: </a:t>
            </a:r>
          </a:p>
          <a:p>
            <a:r>
              <a:rPr lang="en-US" sz="1600" dirty="0">
                <a:latin typeface="+mn-lt"/>
              </a:rPr>
              <a:t>Insurance Plan ID, Payment Options</a:t>
            </a:r>
            <a:endParaRPr lang="en-SG" sz="1600" dirty="0">
              <a:latin typeface="+mn-lt"/>
            </a:endParaRPr>
          </a:p>
        </p:txBody>
      </p:sp>
      <p:sp>
        <p:nvSpPr>
          <p:cNvPr id="108" name="TextBox 107"/>
          <p:cNvSpPr txBox="1"/>
          <p:nvPr/>
        </p:nvSpPr>
        <p:spPr>
          <a:xfrm>
            <a:off x="9750056" y="1370534"/>
            <a:ext cx="1832343" cy="584775"/>
          </a:xfrm>
          <a:prstGeom prst="rect">
            <a:avLst/>
          </a:prstGeom>
          <a:noFill/>
        </p:spPr>
        <p:txBody>
          <a:bodyPr wrap="square" rtlCol="0">
            <a:spAutoFit/>
          </a:bodyPr>
          <a:lstStyle/>
          <a:p>
            <a:r>
              <a:rPr lang="en-US" sz="1600" dirty="0">
                <a:latin typeface="+mn-lt"/>
              </a:rPr>
              <a:t>Calculate Insurance Premium</a:t>
            </a:r>
            <a:endParaRPr lang="en-SG" sz="1600" dirty="0">
              <a:latin typeface="+mn-lt"/>
            </a:endParaRPr>
          </a:p>
        </p:txBody>
      </p:sp>
      <p:sp>
        <p:nvSpPr>
          <p:cNvPr id="16" name="TextBox 15"/>
          <p:cNvSpPr txBox="1"/>
          <p:nvPr/>
        </p:nvSpPr>
        <p:spPr>
          <a:xfrm rot="152447">
            <a:off x="5182343" y="2000276"/>
            <a:ext cx="2748815" cy="338554"/>
          </a:xfrm>
          <a:prstGeom prst="rect">
            <a:avLst/>
          </a:prstGeom>
          <a:noFill/>
        </p:spPr>
        <p:txBody>
          <a:bodyPr wrap="square" rtlCol="0">
            <a:spAutoFit/>
          </a:bodyPr>
          <a:lstStyle/>
          <a:p>
            <a:r>
              <a:rPr lang="en-US" sz="1600" dirty="0">
                <a:latin typeface="+mn-lt"/>
              </a:rPr>
              <a:t>2. Reply:  Insurance Premium</a:t>
            </a:r>
            <a:endParaRPr lang="en-SG" sz="1600" dirty="0">
              <a:latin typeface="+mn-lt"/>
            </a:endParaRPr>
          </a:p>
        </p:txBody>
      </p:sp>
      <p:sp>
        <p:nvSpPr>
          <p:cNvPr id="24" name="TextBox 23"/>
          <p:cNvSpPr txBox="1"/>
          <p:nvPr/>
        </p:nvSpPr>
        <p:spPr>
          <a:xfrm>
            <a:off x="8676168" y="976601"/>
            <a:ext cx="2360427" cy="338554"/>
          </a:xfrm>
          <a:prstGeom prst="rect">
            <a:avLst/>
          </a:prstGeom>
          <a:noFill/>
        </p:spPr>
        <p:txBody>
          <a:bodyPr wrap="square" rtlCol="0">
            <a:spAutoFit/>
          </a:bodyPr>
          <a:lstStyle/>
          <a:p>
            <a:r>
              <a:rPr lang="en-US" sz="1600" u="sng" dirty="0">
                <a:latin typeface="+mn-lt"/>
              </a:rPr>
              <a:t>INSCO API</a:t>
            </a:r>
            <a:endParaRPr lang="en-SG" sz="1600" u="sng" dirty="0">
              <a:latin typeface="+mn-lt"/>
            </a:endParaRPr>
          </a:p>
        </p:txBody>
      </p:sp>
      <p:sp>
        <p:nvSpPr>
          <p:cNvPr id="18" name="Content Placeholder 2"/>
          <p:cNvSpPr>
            <a:spLocks noGrp="1"/>
          </p:cNvSpPr>
          <p:nvPr>
            <p:ph idx="1"/>
          </p:nvPr>
        </p:nvSpPr>
        <p:spPr>
          <a:xfrm>
            <a:off x="283535" y="3280084"/>
            <a:ext cx="11284465" cy="3093046"/>
          </a:xfrm>
        </p:spPr>
        <p:txBody>
          <a:bodyPr/>
          <a:lstStyle/>
          <a:p>
            <a:r>
              <a:rPr lang="en-US" altLang="en-US" sz="2400" dirty="0"/>
              <a:t>After Step 1, the user selects a travel insurance plan and selects payment options related to that plan.</a:t>
            </a:r>
          </a:p>
          <a:p>
            <a:endParaRPr lang="en-US" altLang="en-US" sz="2400" dirty="0"/>
          </a:p>
          <a:p>
            <a:r>
              <a:rPr lang="en-US" altLang="en-US" sz="2400" dirty="0"/>
              <a:t>Step 2 is to inquiry on the insurance premium.</a:t>
            </a:r>
          </a:p>
          <a:p>
            <a:endParaRPr lang="en-US" altLang="en-US" sz="2400" dirty="0"/>
          </a:p>
          <a:p>
            <a:r>
              <a:rPr lang="en-US" altLang="en-US" sz="2400" dirty="0"/>
              <a:t>A UI click event, triggers an invocation-based communication to the INSCO API, to calculate and return the insurance premium ($ amount).</a:t>
            </a:r>
          </a:p>
        </p:txBody>
      </p:sp>
      <p:sp>
        <p:nvSpPr>
          <p:cNvPr id="20" name="TextBox 19"/>
          <p:cNvSpPr txBox="1"/>
          <p:nvPr/>
        </p:nvSpPr>
        <p:spPr>
          <a:xfrm>
            <a:off x="5049890" y="2439607"/>
            <a:ext cx="3638107" cy="400110"/>
          </a:xfrm>
          <a:prstGeom prst="rect">
            <a:avLst/>
          </a:prstGeom>
          <a:noFill/>
        </p:spPr>
        <p:txBody>
          <a:bodyPr wrap="square" rtlCol="0">
            <a:spAutoFit/>
          </a:bodyPr>
          <a:lstStyle/>
          <a:p>
            <a:r>
              <a:rPr lang="en-US" sz="2000" dirty="0">
                <a:solidFill>
                  <a:srgbClr val="0066FF"/>
                </a:solidFill>
                <a:latin typeface="+mn-lt"/>
              </a:rPr>
              <a:t>Uses architecture principle – P1</a:t>
            </a:r>
            <a:endParaRPr lang="en-SG" sz="2000" dirty="0">
              <a:solidFill>
                <a:srgbClr val="0066FF"/>
              </a:solidFill>
              <a:latin typeface="+mn-lt"/>
            </a:endParaRPr>
          </a:p>
        </p:txBody>
      </p:sp>
    </p:spTree>
    <p:extLst>
      <p:ext uri="{BB962C8B-B14F-4D97-AF65-F5344CB8AC3E}">
        <p14:creationId xmlns:p14="http://schemas.microsoft.com/office/powerpoint/2010/main" val="3061847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94369" y="49072"/>
            <a:ext cx="10019415" cy="563586"/>
          </a:xfrm>
          <a:prstGeom prst="rect">
            <a:avLst/>
          </a:prstGeom>
        </p:spPr>
        <p:txBody>
          <a:bodyPr/>
          <a:lstStyle>
            <a:lvl1pPr algn="l" rtl="0" eaLnBrk="0" fontAlgn="base" hangingPunct="0">
              <a:spcBef>
                <a:spcPct val="0"/>
              </a:spcBef>
              <a:spcAft>
                <a:spcPct val="0"/>
              </a:spcAft>
              <a:defRPr sz="3600" b="1">
                <a:solidFill>
                  <a:srgbClr val="C69200"/>
                </a:solidFill>
                <a:latin typeface="+mj-lt"/>
                <a:ea typeface="+mj-ea"/>
                <a:cs typeface="+mj-cs"/>
              </a:defRPr>
            </a:lvl1pPr>
            <a:lvl2pPr algn="l" rtl="0" eaLnBrk="0" fontAlgn="base" hangingPunct="0">
              <a:spcBef>
                <a:spcPct val="0"/>
              </a:spcBef>
              <a:spcAft>
                <a:spcPct val="0"/>
              </a:spcAft>
              <a:defRPr sz="3600" b="1">
                <a:solidFill>
                  <a:srgbClr val="C69200"/>
                </a:solidFill>
                <a:latin typeface="Arial" charset="0"/>
                <a:cs typeface="Arial" charset="0"/>
              </a:defRPr>
            </a:lvl2pPr>
            <a:lvl3pPr algn="l" rtl="0" eaLnBrk="0" fontAlgn="base" hangingPunct="0">
              <a:spcBef>
                <a:spcPct val="0"/>
              </a:spcBef>
              <a:spcAft>
                <a:spcPct val="0"/>
              </a:spcAft>
              <a:defRPr sz="3600" b="1">
                <a:solidFill>
                  <a:srgbClr val="C69200"/>
                </a:solidFill>
                <a:latin typeface="Arial" charset="0"/>
                <a:cs typeface="Arial" charset="0"/>
              </a:defRPr>
            </a:lvl3pPr>
            <a:lvl4pPr algn="l" rtl="0" eaLnBrk="0" fontAlgn="base" hangingPunct="0">
              <a:spcBef>
                <a:spcPct val="0"/>
              </a:spcBef>
              <a:spcAft>
                <a:spcPct val="0"/>
              </a:spcAft>
              <a:defRPr sz="3600" b="1">
                <a:solidFill>
                  <a:srgbClr val="C69200"/>
                </a:solidFill>
                <a:latin typeface="Arial" charset="0"/>
                <a:cs typeface="Arial" charset="0"/>
              </a:defRPr>
            </a:lvl4pPr>
            <a:lvl5pPr algn="l" rtl="0" eaLnBrk="0" fontAlgn="base" hangingPunct="0">
              <a:spcBef>
                <a:spcPct val="0"/>
              </a:spcBef>
              <a:spcAft>
                <a:spcPct val="0"/>
              </a:spcAft>
              <a:defRPr sz="3600" b="1">
                <a:solidFill>
                  <a:srgbClr val="C69200"/>
                </a:solidFill>
                <a:latin typeface="Arial" charset="0"/>
                <a:cs typeface="Arial" charset="0"/>
              </a:defRPr>
            </a:lvl5pPr>
            <a:lvl6pPr marL="457200" algn="l" rtl="0" fontAlgn="base">
              <a:spcBef>
                <a:spcPct val="0"/>
              </a:spcBef>
              <a:spcAft>
                <a:spcPct val="0"/>
              </a:spcAft>
              <a:defRPr sz="3600" b="1">
                <a:solidFill>
                  <a:srgbClr val="C69200"/>
                </a:solidFill>
                <a:latin typeface="Arial" charset="0"/>
                <a:cs typeface="Arial" charset="0"/>
              </a:defRPr>
            </a:lvl6pPr>
            <a:lvl7pPr marL="914400" algn="l" rtl="0" fontAlgn="base">
              <a:spcBef>
                <a:spcPct val="0"/>
              </a:spcBef>
              <a:spcAft>
                <a:spcPct val="0"/>
              </a:spcAft>
              <a:defRPr sz="3600" b="1">
                <a:solidFill>
                  <a:srgbClr val="C69200"/>
                </a:solidFill>
                <a:latin typeface="Arial" charset="0"/>
                <a:cs typeface="Arial" charset="0"/>
              </a:defRPr>
            </a:lvl7pPr>
            <a:lvl8pPr marL="1371600" algn="l" rtl="0" fontAlgn="base">
              <a:spcBef>
                <a:spcPct val="0"/>
              </a:spcBef>
              <a:spcAft>
                <a:spcPct val="0"/>
              </a:spcAft>
              <a:defRPr sz="3600" b="1">
                <a:solidFill>
                  <a:srgbClr val="C69200"/>
                </a:solidFill>
                <a:latin typeface="Arial" charset="0"/>
                <a:cs typeface="Arial" charset="0"/>
              </a:defRPr>
            </a:lvl8pPr>
            <a:lvl9pPr marL="1828800" algn="l" rtl="0" fontAlgn="base">
              <a:spcBef>
                <a:spcPct val="0"/>
              </a:spcBef>
              <a:spcAft>
                <a:spcPct val="0"/>
              </a:spcAft>
              <a:defRPr sz="3600" b="1">
                <a:solidFill>
                  <a:srgbClr val="C69200"/>
                </a:solidFill>
                <a:latin typeface="Arial" charset="0"/>
                <a:cs typeface="Arial" charset="0"/>
              </a:defRPr>
            </a:lvl9pPr>
          </a:lstStyle>
          <a:p>
            <a:r>
              <a:rPr lang="en-US" sz="2800" dirty="0"/>
              <a:t>Exercise 1: Travel Insurance Issuing Process (Step 3)</a:t>
            </a:r>
            <a:endParaRPr lang="en-US" dirty="0"/>
          </a:p>
        </p:txBody>
      </p:sp>
      <p:sp>
        <p:nvSpPr>
          <p:cNvPr id="228" name="Rectangle 227"/>
          <p:cNvSpPr/>
          <p:nvPr/>
        </p:nvSpPr>
        <p:spPr bwMode="auto">
          <a:xfrm>
            <a:off x="1607669" y="1013236"/>
            <a:ext cx="3004800" cy="1723863"/>
          </a:xfrm>
          <a:prstGeom prst="rect">
            <a:avLst/>
          </a:prstGeom>
          <a:solidFill>
            <a:schemeClr val="accent3">
              <a:lumMod val="20000"/>
              <a:lumOff val="80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65" charset="0"/>
              </a:rPr>
              <a:t>1.</a:t>
            </a:r>
            <a:r>
              <a:rPr kumimoji="0" lang="en-US" sz="1400" b="0" i="0" u="none" strike="noStrike" cap="none" normalizeH="0" dirty="0">
                <a:ln>
                  <a:noFill/>
                </a:ln>
                <a:solidFill>
                  <a:schemeClr val="tx1"/>
                </a:solidFill>
                <a:effectLst/>
                <a:latin typeface="Arial" pitchFamily="-65" charset="0"/>
              </a:rPr>
              <a:t> </a:t>
            </a:r>
            <a:r>
              <a:rPr lang="en-US" sz="1400" dirty="0">
                <a:latin typeface="Arial" pitchFamily="-65" charset="0"/>
              </a:rPr>
              <a:t>Get</a:t>
            </a:r>
            <a:r>
              <a:rPr kumimoji="0" lang="en-US" sz="1400" b="0" i="0" u="none" strike="noStrike" cap="none" normalizeH="0" dirty="0">
                <a:ln>
                  <a:noFill/>
                </a:ln>
                <a:solidFill>
                  <a:schemeClr val="tx1"/>
                </a:solidFill>
                <a:effectLst/>
                <a:latin typeface="Arial" pitchFamily="-65" charset="0"/>
              </a:rPr>
              <a:t> Insurance Plans</a:t>
            </a:r>
            <a:endParaRPr kumimoji="0" lang="en-US" sz="1400" b="0" i="0" u="none" strike="noStrike" cap="none" normalizeH="0" baseline="0" dirty="0">
              <a:ln>
                <a:noFill/>
              </a:ln>
              <a:solidFill>
                <a:schemeClr val="tx1"/>
              </a:solidFill>
              <a:effectLst/>
              <a:latin typeface="Arial" pitchFamily="-65" charset="0"/>
            </a:endParaRPr>
          </a:p>
          <a:p>
            <a:pPr marL="0" marR="0" indent="0" defTabSz="914400" rtl="0" eaLnBrk="1" fontAlgn="base" latinLnBrk="0" hangingPunct="1">
              <a:lnSpc>
                <a:spcPct val="150000"/>
              </a:lnSpc>
              <a:spcBef>
                <a:spcPct val="0"/>
              </a:spcBef>
              <a:spcAft>
                <a:spcPct val="0"/>
              </a:spcAft>
              <a:buClrTx/>
              <a:buSzTx/>
              <a:buFontTx/>
              <a:buNone/>
              <a:tabLst/>
            </a:pPr>
            <a:r>
              <a:rPr lang="en-US" sz="1400" dirty="0">
                <a:latin typeface="Arial" pitchFamily="-65" charset="0"/>
              </a:rPr>
              <a:t>2. Calculate Insurance Premium</a:t>
            </a:r>
          </a:p>
          <a:p>
            <a:pPr marL="0" marR="0" indent="0" defTabSz="914400" rtl="0" eaLnBrk="1" fontAlgn="base" latinLnBrk="0" hangingPunct="1">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65" charset="0"/>
              </a:rPr>
              <a:t>3. Get Payment Methods</a:t>
            </a:r>
          </a:p>
          <a:p>
            <a:pPr marL="0" marR="0" indent="0" defTabSz="914400" rtl="0" eaLnBrk="1" fontAlgn="base" latinLnBrk="0" hangingPunct="1">
              <a:lnSpc>
                <a:spcPct val="150000"/>
              </a:lnSpc>
              <a:spcBef>
                <a:spcPct val="0"/>
              </a:spcBef>
              <a:spcAft>
                <a:spcPct val="0"/>
              </a:spcAft>
              <a:buClrTx/>
              <a:buSzTx/>
              <a:buFontTx/>
              <a:buNone/>
              <a:tabLst/>
            </a:pPr>
            <a:r>
              <a:rPr lang="en-US" sz="1400" dirty="0">
                <a:latin typeface="Arial" pitchFamily="-65" charset="0"/>
              </a:rPr>
              <a:t>4. Create Insurance Proposal</a:t>
            </a:r>
          </a:p>
          <a:p>
            <a:pPr marL="0" marR="0" indent="0" defTabSz="914400" rtl="0" eaLnBrk="1" fontAlgn="base" latinLnBrk="0" hangingPunct="1">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65" charset="0"/>
              </a:rPr>
              <a:t>5. Issue Insurance</a:t>
            </a:r>
            <a:r>
              <a:rPr kumimoji="0" lang="en-US" sz="1400" b="0" i="0" u="none" strike="noStrike" cap="none" normalizeH="0" dirty="0">
                <a:ln>
                  <a:noFill/>
                </a:ln>
                <a:solidFill>
                  <a:schemeClr val="tx1"/>
                </a:solidFill>
                <a:effectLst/>
                <a:latin typeface="Arial" pitchFamily="-65" charset="0"/>
              </a:rPr>
              <a:t> Policy</a:t>
            </a:r>
            <a:endParaRPr kumimoji="0" lang="en-SG" sz="1400" b="0" i="0" u="none" strike="noStrike" cap="none" normalizeH="0" baseline="0" dirty="0">
              <a:ln>
                <a:noFill/>
              </a:ln>
              <a:solidFill>
                <a:schemeClr val="tx1"/>
              </a:solidFill>
              <a:effectLst/>
              <a:latin typeface="Arial" pitchFamily="-65" charset="0"/>
            </a:endParaRPr>
          </a:p>
        </p:txBody>
      </p:sp>
      <p:sp>
        <p:nvSpPr>
          <p:cNvPr id="234" name="TextBox 233"/>
          <p:cNvSpPr txBox="1"/>
          <p:nvPr/>
        </p:nvSpPr>
        <p:spPr>
          <a:xfrm>
            <a:off x="1607668" y="621573"/>
            <a:ext cx="2982017" cy="369332"/>
          </a:xfrm>
          <a:prstGeom prst="rect">
            <a:avLst/>
          </a:prstGeom>
          <a:noFill/>
        </p:spPr>
        <p:txBody>
          <a:bodyPr wrap="square" rtlCol="0">
            <a:spAutoFit/>
          </a:bodyPr>
          <a:lstStyle/>
          <a:p>
            <a:r>
              <a:rPr lang="en-US" sz="1800" b="1" dirty="0">
                <a:latin typeface="Arial" panose="020B0604020202020204" pitchFamily="34" charset="0"/>
                <a:cs typeface="Arial" panose="020B0604020202020204" pitchFamily="34" charset="0"/>
              </a:rPr>
              <a:t>Travel Insurance - UI</a:t>
            </a:r>
            <a:endParaRPr lang="en-SG" sz="1800" b="1" dirty="0">
              <a:latin typeface="Arial" panose="020B0604020202020204" pitchFamily="34" charset="0"/>
              <a:cs typeface="Arial" panose="020B0604020202020204" pitchFamily="34" charset="0"/>
            </a:endParaRPr>
          </a:p>
        </p:txBody>
      </p:sp>
      <p:sp>
        <p:nvSpPr>
          <p:cNvPr id="9" name="Rectangle 8"/>
          <p:cNvSpPr/>
          <p:nvPr/>
        </p:nvSpPr>
        <p:spPr bwMode="auto">
          <a:xfrm>
            <a:off x="1671388" y="1731752"/>
            <a:ext cx="2840454" cy="276726"/>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Arial" pitchFamily="-65" charset="0"/>
            </a:endParaRPr>
          </a:p>
        </p:txBody>
      </p:sp>
      <p:cxnSp>
        <p:nvCxnSpPr>
          <p:cNvPr id="40" name="Straight Arrow Connector 39"/>
          <p:cNvCxnSpPr/>
          <p:nvPr/>
        </p:nvCxnSpPr>
        <p:spPr bwMode="auto">
          <a:xfrm>
            <a:off x="4612469" y="1673659"/>
            <a:ext cx="3999903" cy="13371"/>
          </a:xfrm>
          <a:prstGeom prst="straightConnector1">
            <a:avLst/>
          </a:prstGeom>
          <a:noFill/>
          <a:ln w="25400" cap="flat" cmpd="sng" algn="ctr">
            <a:solidFill>
              <a:schemeClr val="tx1"/>
            </a:solidFill>
            <a:prstDash val="solid"/>
            <a:round/>
            <a:headEnd type="none" w="med" len="med"/>
            <a:tailEnd type="triangle"/>
          </a:ln>
          <a:effectLst/>
        </p:spPr>
      </p:cxnSp>
      <p:cxnSp>
        <p:nvCxnSpPr>
          <p:cNvPr id="103" name="Straight Arrow Connector 102"/>
          <p:cNvCxnSpPr/>
          <p:nvPr/>
        </p:nvCxnSpPr>
        <p:spPr bwMode="auto">
          <a:xfrm flipH="1" flipV="1">
            <a:off x="4612469" y="2124436"/>
            <a:ext cx="4000288" cy="16256"/>
          </a:xfrm>
          <a:prstGeom prst="straightConnector1">
            <a:avLst/>
          </a:prstGeom>
          <a:noFill/>
          <a:ln w="25400" cap="flat" cmpd="sng" algn="ctr">
            <a:solidFill>
              <a:schemeClr val="tx1"/>
            </a:solidFill>
            <a:prstDash val="solid"/>
            <a:round/>
            <a:headEnd type="none" w="med" len="med"/>
            <a:tailEnd type="triangle"/>
          </a:ln>
          <a:effectLst/>
        </p:spPr>
      </p:cxnSp>
      <p:sp>
        <p:nvSpPr>
          <p:cNvPr id="47" name="TextBox 46"/>
          <p:cNvSpPr txBox="1"/>
          <p:nvPr/>
        </p:nvSpPr>
        <p:spPr>
          <a:xfrm>
            <a:off x="5190708" y="1320239"/>
            <a:ext cx="2432307" cy="338554"/>
          </a:xfrm>
          <a:prstGeom prst="rect">
            <a:avLst/>
          </a:prstGeom>
          <a:noFill/>
        </p:spPr>
        <p:txBody>
          <a:bodyPr wrap="square" rtlCol="0">
            <a:spAutoFit/>
          </a:bodyPr>
          <a:lstStyle/>
          <a:p>
            <a:r>
              <a:rPr lang="en-US" sz="1600" dirty="0">
                <a:latin typeface="+mn-lt"/>
              </a:rPr>
              <a:t>1. Request: </a:t>
            </a:r>
            <a:r>
              <a:rPr lang="en-SG" sz="1600" dirty="0">
                <a:latin typeface="+mn-lt"/>
              </a:rPr>
              <a:t>Customer ID</a:t>
            </a:r>
            <a:endParaRPr lang="en-US" sz="1600" dirty="0">
              <a:latin typeface="+mn-lt"/>
            </a:endParaRPr>
          </a:p>
        </p:txBody>
      </p:sp>
      <p:sp>
        <p:nvSpPr>
          <p:cNvPr id="16" name="TextBox 15"/>
          <p:cNvSpPr txBox="1"/>
          <p:nvPr/>
        </p:nvSpPr>
        <p:spPr>
          <a:xfrm>
            <a:off x="5185862" y="2138817"/>
            <a:ext cx="2774377" cy="584775"/>
          </a:xfrm>
          <a:prstGeom prst="rect">
            <a:avLst/>
          </a:prstGeom>
          <a:noFill/>
        </p:spPr>
        <p:txBody>
          <a:bodyPr wrap="square" rtlCol="0">
            <a:spAutoFit/>
          </a:bodyPr>
          <a:lstStyle/>
          <a:p>
            <a:pPr marL="19050"/>
            <a:r>
              <a:rPr lang="en-US" sz="1600" dirty="0">
                <a:latin typeface="+mn-lt"/>
              </a:rPr>
              <a:t>n. Reply:  </a:t>
            </a:r>
          </a:p>
          <a:p>
            <a:r>
              <a:rPr lang="en-US" sz="1600" dirty="0">
                <a:latin typeface="+mn-lt"/>
              </a:rPr>
              <a:t>List of Accounts, Loyalty Points</a:t>
            </a:r>
            <a:endParaRPr lang="en-SG" sz="1600" dirty="0">
              <a:latin typeface="+mn-lt"/>
            </a:endParaRPr>
          </a:p>
        </p:txBody>
      </p:sp>
      <p:sp>
        <p:nvSpPr>
          <p:cNvPr id="24" name="Rectangle 23"/>
          <p:cNvSpPr/>
          <p:nvPr/>
        </p:nvSpPr>
        <p:spPr bwMode="auto">
          <a:xfrm>
            <a:off x="8612755" y="1431442"/>
            <a:ext cx="2840390" cy="900000"/>
          </a:xfrm>
          <a:prstGeom prst="rect">
            <a:avLst/>
          </a:prstGeom>
          <a:solidFill>
            <a:srgbClr val="FFFF99"/>
          </a:solidFill>
          <a:ln w="1905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pitchFamily="-65" charset="0"/>
              </a:rPr>
              <a:t>Get Payment Methods</a:t>
            </a:r>
          </a:p>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pitchFamily="-65" charset="0"/>
              </a:rPr>
              <a:t>(Aggregation)</a:t>
            </a:r>
          </a:p>
        </p:txBody>
      </p:sp>
      <p:sp>
        <p:nvSpPr>
          <p:cNvPr id="81" name="TextBox 80"/>
          <p:cNvSpPr txBox="1"/>
          <p:nvPr/>
        </p:nvSpPr>
        <p:spPr>
          <a:xfrm>
            <a:off x="340243" y="3194075"/>
            <a:ext cx="5410656" cy="3139321"/>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800" dirty="0">
                <a:latin typeface="+mn-lt"/>
              </a:rPr>
              <a:t>Step 3 is to view payment methods.</a:t>
            </a:r>
          </a:p>
          <a:p>
            <a:pPr marL="285750" indent="-285750">
              <a:buFont typeface="Arial" panose="020B0604020202020204" pitchFamily="34" charset="0"/>
              <a:buChar char="•"/>
            </a:pPr>
            <a:endParaRPr lang="en-US" sz="1800" dirty="0">
              <a:latin typeface="+mn-lt"/>
            </a:endParaRPr>
          </a:p>
          <a:p>
            <a:pPr marL="285750" indent="-285750">
              <a:buFont typeface="Arial" panose="020B0604020202020204" pitchFamily="34" charset="0"/>
              <a:buChar char="•"/>
            </a:pPr>
            <a:r>
              <a:rPr lang="en-US" sz="1800" dirty="0">
                <a:latin typeface="+mn-lt"/>
              </a:rPr>
              <a:t>The “Get Payment Methods” composite microservice needs to aggregate the responses from 3 atomic services; “Deposit Account”, “Card Account”, and “Loyalty Points”.</a:t>
            </a:r>
          </a:p>
          <a:p>
            <a:endParaRPr lang="en-US" sz="1800" dirty="0">
              <a:latin typeface="+mn-lt"/>
            </a:endParaRPr>
          </a:p>
          <a:p>
            <a:r>
              <a:rPr lang="en-US" sz="1800" u="sng" dirty="0">
                <a:latin typeface="+mn-lt"/>
              </a:rPr>
              <a:t>Instructions:</a:t>
            </a:r>
          </a:p>
          <a:p>
            <a:pPr marL="342900" indent="-342900">
              <a:buFont typeface="Arial" panose="020B0604020202020204" pitchFamily="34" charset="0"/>
              <a:buChar char="•"/>
            </a:pPr>
            <a:r>
              <a:rPr lang="en-US" sz="1800" dirty="0">
                <a:latin typeface="+mn-lt"/>
              </a:rPr>
              <a:t>In the space on the right, complete the communications to these 3 atomic services.</a:t>
            </a:r>
          </a:p>
          <a:p>
            <a:pPr marL="342900" indent="-342900">
              <a:buFont typeface="Arial" panose="020B0604020202020204" pitchFamily="34" charset="0"/>
              <a:buChar char="•"/>
            </a:pPr>
            <a:endParaRPr lang="en-US" sz="1800" dirty="0">
              <a:latin typeface="+mn-lt"/>
            </a:endParaRPr>
          </a:p>
        </p:txBody>
      </p:sp>
    </p:spTree>
    <p:extLst>
      <p:ext uri="{BB962C8B-B14F-4D97-AF65-F5344CB8AC3E}">
        <p14:creationId xmlns:p14="http://schemas.microsoft.com/office/powerpoint/2010/main" val="2714766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91386" y="18152"/>
            <a:ext cx="10019415" cy="563586"/>
          </a:xfrm>
          <a:prstGeom prst="rect">
            <a:avLst/>
          </a:prstGeom>
        </p:spPr>
        <p:txBody>
          <a:bodyPr/>
          <a:lstStyle>
            <a:lvl1pPr algn="l" rtl="0" eaLnBrk="0" fontAlgn="base" hangingPunct="0">
              <a:spcBef>
                <a:spcPct val="0"/>
              </a:spcBef>
              <a:spcAft>
                <a:spcPct val="0"/>
              </a:spcAft>
              <a:defRPr sz="3600" b="1">
                <a:solidFill>
                  <a:srgbClr val="C69200"/>
                </a:solidFill>
                <a:latin typeface="+mj-lt"/>
                <a:ea typeface="+mj-ea"/>
                <a:cs typeface="+mj-cs"/>
              </a:defRPr>
            </a:lvl1pPr>
            <a:lvl2pPr algn="l" rtl="0" eaLnBrk="0" fontAlgn="base" hangingPunct="0">
              <a:spcBef>
                <a:spcPct val="0"/>
              </a:spcBef>
              <a:spcAft>
                <a:spcPct val="0"/>
              </a:spcAft>
              <a:defRPr sz="3600" b="1">
                <a:solidFill>
                  <a:srgbClr val="C69200"/>
                </a:solidFill>
                <a:latin typeface="Arial" charset="0"/>
                <a:cs typeface="Arial" charset="0"/>
              </a:defRPr>
            </a:lvl2pPr>
            <a:lvl3pPr algn="l" rtl="0" eaLnBrk="0" fontAlgn="base" hangingPunct="0">
              <a:spcBef>
                <a:spcPct val="0"/>
              </a:spcBef>
              <a:spcAft>
                <a:spcPct val="0"/>
              </a:spcAft>
              <a:defRPr sz="3600" b="1">
                <a:solidFill>
                  <a:srgbClr val="C69200"/>
                </a:solidFill>
                <a:latin typeface="Arial" charset="0"/>
                <a:cs typeface="Arial" charset="0"/>
              </a:defRPr>
            </a:lvl3pPr>
            <a:lvl4pPr algn="l" rtl="0" eaLnBrk="0" fontAlgn="base" hangingPunct="0">
              <a:spcBef>
                <a:spcPct val="0"/>
              </a:spcBef>
              <a:spcAft>
                <a:spcPct val="0"/>
              </a:spcAft>
              <a:defRPr sz="3600" b="1">
                <a:solidFill>
                  <a:srgbClr val="C69200"/>
                </a:solidFill>
                <a:latin typeface="Arial" charset="0"/>
                <a:cs typeface="Arial" charset="0"/>
              </a:defRPr>
            </a:lvl4pPr>
            <a:lvl5pPr algn="l" rtl="0" eaLnBrk="0" fontAlgn="base" hangingPunct="0">
              <a:spcBef>
                <a:spcPct val="0"/>
              </a:spcBef>
              <a:spcAft>
                <a:spcPct val="0"/>
              </a:spcAft>
              <a:defRPr sz="3600" b="1">
                <a:solidFill>
                  <a:srgbClr val="C69200"/>
                </a:solidFill>
                <a:latin typeface="Arial" charset="0"/>
                <a:cs typeface="Arial" charset="0"/>
              </a:defRPr>
            </a:lvl5pPr>
            <a:lvl6pPr marL="457200" algn="l" rtl="0" fontAlgn="base">
              <a:spcBef>
                <a:spcPct val="0"/>
              </a:spcBef>
              <a:spcAft>
                <a:spcPct val="0"/>
              </a:spcAft>
              <a:defRPr sz="3600" b="1">
                <a:solidFill>
                  <a:srgbClr val="C69200"/>
                </a:solidFill>
                <a:latin typeface="Arial" charset="0"/>
                <a:cs typeface="Arial" charset="0"/>
              </a:defRPr>
            </a:lvl6pPr>
            <a:lvl7pPr marL="914400" algn="l" rtl="0" fontAlgn="base">
              <a:spcBef>
                <a:spcPct val="0"/>
              </a:spcBef>
              <a:spcAft>
                <a:spcPct val="0"/>
              </a:spcAft>
              <a:defRPr sz="3600" b="1">
                <a:solidFill>
                  <a:srgbClr val="C69200"/>
                </a:solidFill>
                <a:latin typeface="Arial" charset="0"/>
                <a:cs typeface="Arial" charset="0"/>
              </a:defRPr>
            </a:lvl7pPr>
            <a:lvl8pPr marL="1371600" algn="l" rtl="0" fontAlgn="base">
              <a:spcBef>
                <a:spcPct val="0"/>
              </a:spcBef>
              <a:spcAft>
                <a:spcPct val="0"/>
              </a:spcAft>
              <a:defRPr sz="3600" b="1">
                <a:solidFill>
                  <a:srgbClr val="C69200"/>
                </a:solidFill>
                <a:latin typeface="Arial" charset="0"/>
                <a:cs typeface="Arial" charset="0"/>
              </a:defRPr>
            </a:lvl8pPr>
            <a:lvl9pPr marL="1828800" algn="l" rtl="0" fontAlgn="base">
              <a:spcBef>
                <a:spcPct val="0"/>
              </a:spcBef>
              <a:spcAft>
                <a:spcPct val="0"/>
              </a:spcAft>
              <a:defRPr sz="3600" b="1">
                <a:solidFill>
                  <a:srgbClr val="C69200"/>
                </a:solidFill>
                <a:latin typeface="Arial" charset="0"/>
                <a:cs typeface="Arial" charset="0"/>
              </a:defRPr>
            </a:lvl9pPr>
          </a:lstStyle>
          <a:p>
            <a:r>
              <a:rPr lang="en-US" sz="2800" dirty="0"/>
              <a:t>Travel Insurance Issuing Process (Step 4)  </a:t>
            </a:r>
            <a:endParaRPr lang="en-US" dirty="0"/>
          </a:p>
        </p:txBody>
      </p:sp>
      <p:sp>
        <p:nvSpPr>
          <p:cNvPr id="22" name="Rectangle 21"/>
          <p:cNvSpPr/>
          <p:nvPr/>
        </p:nvSpPr>
        <p:spPr bwMode="auto">
          <a:xfrm>
            <a:off x="8784553" y="1425167"/>
            <a:ext cx="900000" cy="900000"/>
          </a:xfrm>
          <a:prstGeom prst="rect">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pitchFamily="-65" charset="0"/>
              </a:rPr>
              <a:t>Insurance Proposal</a:t>
            </a:r>
          </a:p>
        </p:txBody>
      </p:sp>
      <p:sp>
        <p:nvSpPr>
          <p:cNvPr id="228" name="Rectangle 227"/>
          <p:cNvSpPr/>
          <p:nvPr/>
        </p:nvSpPr>
        <p:spPr bwMode="auto">
          <a:xfrm>
            <a:off x="1607669" y="1013236"/>
            <a:ext cx="3004800" cy="1723863"/>
          </a:xfrm>
          <a:prstGeom prst="rect">
            <a:avLst/>
          </a:prstGeom>
          <a:solidFill>
            <a:schemeClr val="accent3">
              <a:lumMod val="20000"/>
              <a:lumOff val="80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65" charset="0"/>
              </a:rPr>
              <a:t>1.</a:t>
            </a:r>
            <a:r>
              <a:rPr kumimoji="0" lang="en-US" sz="1400" b="0" i="0" u="none" strike="noStrike" cap="none" normalizeH="0" dirty="0">
                <a:ln>
                  <a:noFill/>
                </a:ln>
                <a:solidFill>
                  <a:schemeClr val="tx1"/>
                </a:solidFill>
                <a:effectLst/>
                <a:latin typeface="Arial" pitchFamily="-65" charset="0"/>
              </a:rPr>
              <a:t> </a:t>
            </a:r>
            <a:r>
              <a:rPr lang="en-US" sz="1400" dirty="0">
                <a:latin typeface="Arial" pitchFamily="-65" charset="0"/>
              </a:rPr>
              <a:t>Get</a:t>
            </a:r>
            <a:r>
              <a:rPr kumimoji="0" lang="en-US" sz="1400" b="0" i="0" u="none" strike="noStrike" cap="none" normalizeH="0" dirty="0">
                <a:ln>
                  <a:noFill/>
                </a:ln>
                <a:solidFill>
                  <a:schemeClr val="tx1"/>
                </a:solidFill>
                <a:effectLst/>
                <a:latin typeface="Arial" pitchFamily="-65" charset="0"/>
              </a:rPr>
              <a:t> Insurance Plans</a:t>
            </a:r>
            <a:endParaRPr kumimoji="0" lang="en-US" sz="1400" b="0" i="0" u="none" strike="noStrike" cap="none" normalizeH="0" baseline="0" dirty="0">
              <a:ln>
                <a:noFill/>
              </a:ln>
              <a:solidFill>
                <a:schemeClr val="tx1"/>
              </a:solidFill>
              <a:effectLst/>
              <a:latin typeface="Arial" pitchFamily="-65" charset="0"/>
            </a:endParaRPr>
          </a:p>
          <a:p>
            <a:pPr marL="0" marR="0" indent="0" defTabSz="914400" rtl="0" eaLnBrk="1" fontAlgn="base" latinLnBrk="0" hangingPunct="1">
              <a:lnSpc>
                <a:spcPct val="150000"/>
              </a:lnSpc>
              <a:spcBef>
                <a:spcPct val="0"/>
              </a:spcBef>
              <a:spcAft>
                <a:spcPct val="0"/>
              </a:spcAft>
              <a:buClrTx/>
              <a:buSzTx/>
              <a:buFontTx/>
              <a:buNone/>
              <a:tabLst/>
            </a:pPr>
            <a:r>
              <a:rPr lang="en-US" sz="1400" dirty="0">
                <a:latin typeface="Arial" pitchFamily="-65" charset="0"/>
              </a:rPr>
              <a:t>2. Calculate Insurance Premium</a:t>
            </a:r>
          </a:p>
          <a:p>
            <a:pPr marL="0" marR="0" indent="0" defTabSz="914400" rtl="0" eaLnBrk="1" fontAlgn="base" latinLnBrk="0" hangingPunct="1">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65" charset="0"/>
              </a:rPr>
              <a:t>3. Get Payment Methods</a:t>
            </a:r>
          </a:p>
          <a:p>
            <a:pPr marL="0" marR="0" indent="0" defTabSz="914400" rtl="0" eaLnBrk="1" fontAlgn="base" latinLnBrk="0" hangingPunct="1">
              <a:lnSpc>
                <a:spcPct val="150000"/>
              </a:lnSpc>
              <a:spcBef>
                <a:spcPct val="0"/>
              </a:spcBef>
              <a:spcAft>
                <a:spcPct val="0"/>
              </a:spcAft>
              <a:buClrTx/>
              <a:buSzTx/>
              <a:buFontTx/>
              <a:buNone/>
              <a:tabLst/>
            </a:pPr>
            <a:r>
              <a:rPr lang="en-US" sz="1400" dirty="0">
                <a:latin typeface="Arial" pitchFamily="-65" charset="0"/>
              </a:rPr>
              <a:t>4. Create Insurance Proposal</a:t>
            </a:r>
          </a:p>
          <a:p>
            <a:pPr marL="0" marR="0" indent="0" defTabSz="914400" rtl="0" eaLnBrk="1" fontAlgn="base" latinLnBrk="0" hangingPunct="1">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65" charset="0"/>
              </a:rPr>
              <a:t>5. </a:t>
            </a:r>
            <a:r>
              <a:rPr lang="en-US" sz="1400" dirty="0">
                <a:latin typeface="Arial" pitchFamily="-65" charset="0"/>
              </a:rPr>
              <a:t>Issue</a:t>
            </a:r>
            <a:r>
              <a:rPr kumimoji="0" lang="en-US" sz="1400" b="0" i="0" u="none" strike="noStrike" cap="none" normalizeH="0" baseline="0" dirty="0">
                <a:ln>
                  <a:noFill/>
                </a:ln>
                <a:solidFill>
                  <a:schemeClr val="tx1"/>
                </a:solidFill>
                <a:effectLst/>
                <a:latin typeface="Arial" pitchFamily="-65" charset="0"/>
              </a:rPr>
              <a:t> Insurance</a:t>
            </a:r>
            <a:r>
              <a:rPr kumimoji="0" lang="en-US" sz="1400" b="0" i="0" u="none" strike="noStrike" cap="none" normalizeH="0" dirty="0">
                <a:ln>
                  <a:noFill/>
                </a:ln>
                <a:solidFill>
                  <a:schemeClr val="tx1"/>
                </a:solidFill>
                <a:effectLst/>
                <a:latin typeface="Arial" pitchFamily="-65" charset="0"/>
              </a:rPr>
              <a:t> Policy</a:t>
            </a:r>
            <a:endParaRPr kumimoji="0" lang="en-SG" sz="1400" b="0" i="0" u="none" strike="noStrike" cap="none" normalizeH="0" baseline="0" dirty="0">
              <a:ln>
                <a:noFill/>
              </a:ln>
              <a:solidFill>
                <a:schemeClr val="tx1"/>
              </a:solidFill>
              <a:effectLst/>
              <a:latin typeface="Arial" pitchFamily="-65" charset="0"/>
            </a:endParaRPr>
          </a:p>
        </p:txBody>
      </p:sp>
      <p:sp>
        <p:nvSpPr>
          <p:cNvPr id="234" name="TextBox 233"/>
          <p:cNvSpPr txBox="1"/>
          <p:nvPr/>
        </p:nvSpPr>
        <p:spPr>
          <a:xfrm>
            <a:off x="1607668" y="621573"/>
            <a:ext cx="2982017" cy="369332"/>
          </a:xfrm>
          <a:prstGeom prst="rect">
            <a:avLst/>
          </a:prstGeom>
          <a:noFill/>
        </p:spPr>
        <p:txBody>
          <a:bodyPr wrap="square" rtlCol="0">
            <a:spAutoFit/>
          </a:bodyPr>
          <a:lstStyle/>
          <a:p>
            <a:r>
              <a:rPr lang="en-US" sz="1800" b="1" dirty="0">
                <a:latin typeface="Arial" panose="020B0604020202020204" pitchFamily="34" charset="0"/>
                <a:cs typeface="Arial" panose="020B0604020202020204" pitchFamily="34" charset="0"/>
              </a:rPr>
              <a:t>Travel Insurance - UI</a:t>
            </a:r>
            <a:endParaRPr lang="en-SG" sz="1800" b="1" dirty="0">
              <a:latin typeface="Arial" panose="020B0604020202020204" pitchFamily="34" charset="0"/>
              <a:cs typeface="Arial" panose="020B0604020202020204" pitchFamily="34" charset="0"/>
            </a:endParaRPr>
          </a:p>
        </p:txBody>
      </p:sp>
      <p:sp>
        <p:nvSpPr>
          <p:cNvPr id="9" name="Rectangle 8"/>
          <p:cNvSpPr/>
          <p:nvPr/>
        </p:nvSpPr>
        <p:spPr bwMode="auto">
          <a:xfrm>
            <a:off x="1671388" y="2057814"/>
            <a:ext cx="2840454" cy="276726"/>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Arial" pitchFamily="-65" charset="0"/>
            </a:endParaRPr>
          </a:p>
        </p:txBody>
      </p:sp>
      <p:cxnSp>
        <p:nvCxnSpPr>
          <p:cNvPr id="40" name="Straight Arrow Connector 39"/>
          <p:cNvCxnSpPr/>
          <p:nvPr/>
        </p:nvCxnSpPr>
        <p:spPr bwMode="auto">
          <a:xfrm flipV="1">
            <a:off x="4612469" y="1654342"/>
            <a:ext cx="4172084" cy="327511"/>
          </a:xfrm>
          <a:prstGeom prst="straightConnector1">
            <a:avLst/>
          </a:prstGeom>
          <a:noFill/>
          <a:ln w="25400" cap="flat" cmpd="sng" algn="ctr">
            <a:solidFill>
              <a:schemeClr val="tx1"/>
            </a:solidFill>
            <a:prstDash val="solid"/>
            <a:round/>
            <a:headEnd type="none" w="med" len="med"/>
            <a:tailEnd type="triangle"/>
          </a:ln>
          <a:effectLst/>
        </p:spPr>
      </p:cxnSp>
      <p:cxnSp>
        <p:nvCxnSpPr>
          <p:cNvPr id="103" name="Straight Arrow Connector 102"/>
          <p:cNvCxnSpPr/>
          <p:nvPr/>
        </p:nvCxnSpPr>
        <p:spPr bwMode="auto">
          <a:xfrm flipH="1">
            <a:off x="4612469" y="2069806"/>
            <a:ext cx="4172085" cy="343314"/>
          </a:xfrm>
          <a:prstGeom prst="straightConnector1">
            <a:avLst/>
          </a:prstGeom>
          <a:noFill/>
          <a:ln w="25400" cap="flat" cmpd="sng" algn="ctr">
            <a:solidFill>
              <a:schemeClr val="tx1"/>
            </a:solidFill>
            <a:prstDash val="solid"/>
            <a:round/>
            <a:headEnd type="none" w="med" len="med"/>
            <a:tailEnd type="triangle"/>
          </a:ln>
          <a:effectLst/>
        </p:spPr>
      </p:cxnSp>
      <p:sp>
        <p:nvSpPr>
          <p:cNvPr id="47" name="TextBox 46"/>
          <p:cNvSpPr txBox="1"/>
          <p:nvPr/>
        </p:nvSpPr>
        <p:spPr>
          <a:xfrm rot="21371914">
            <a:off x="5073832" y="1211058"/>
            <a:ext cx="3357265" cy="584775"/>
          </a:xfrm>
          <a:prstGeom prst="rect">
            <a:avLst/>
          </a:prstGeom>
          <a:noFill/>
        </p:spPr>
        <p:txBody>
          <a:bodyPr wrap="square" rtlCol="0">
            <a:spAutoFit/>
          </a:bodyPr>
          <a:lstStyle/>
          <a:p>
            <a:r>
              <a:rPr lang="en-US" sz="1600" dirty="0">
                <a:latin typeface="+mn-lt"/>
              </a:rPr>
              <a:t>1. Request: </a:t>
            </a:r>
          </a:p>
          <a:p>
            <a:r>
              <a:rPr lang="en-US" sz="1600" dirty="0">
                <a:latin typeface="+mn-lt"/>
              </a:rPr>
              <a:t>Insurance Plan ID, Insurance Premium</a:t>
            </a:r>
            <a:endParaRPr lang="en-SG" sz="1600" dirty="0">
              <a:latin typeface="+mn-lt"/>
            </a:endParaRPr>
          </a:p>
        </p:txBody>
      </p:sp>
      <p:sp>
        <p:nvSpPr>
          <p:cNvPr id="108" name="TextBox 107"/>
          <p:cNvSpPr txBox="1"/>
          <p:nvPr/>
        </p:nvSpPr>
        <p:spPr>
          <a:xfrm>
            <a:off x="9750056" y="1370534"/>
            <a:ext cx="2300177" cy="584775"/>
          </a:xfrm>
          <a:prstGeom prst="rect">
            <a:avLst/>
          </a:prstGeom>
          <a:noFill/>
        </p:spPr>
        <p:txBody>
          <a:bodyPr wrap="square" rtlCol="0">
            <a:spAutoFit/>
          </a:bodyPr>
          <a:lstStyle/>
          <a:p>
            <a:r>
              <a:rPr lang="en-US" sz="1600" dirty="0">
                <a:latin typeface="+mn-lt"/>
              </a:rPr>
              <a:t>Create Insurance Proposal</a:t>
            </a:r>
            <a:endParaRPr lang="en-SG" sz="1600" dirty="0">
              <a:latin typeface="+mn-lt"/>
            </a:endParaRPr>
          </a:p>
        </p:txBody>
      </p:sp>
      <p:sp>
        <p:nvSpPr>
          <p:cNvPr id="16" name="TextBox 15"/>
          <p:cNvSpPr txBox="1"/>
          <p:nvPr/>
        </p:nvSpPr>
        <p:spPr>
          <a:xfrm rot="21349079">
            <a:off x="5104389" y="2284942"/>
            <a:ext cx="2899402" cy="338554"/>
          </a:xfrm>
          <a:prstGeom prst="rect">
            <a:avLst/>
          </a:prstGeom>
          <a:noFill/>
        </p:spPr>
        <p:txBody>
          <a:bodyPr wrap="square" rtlCol="0">
            <a:spAutoFit/>
          </a:bodyPr>
          <a:lstStyle/>
          <a:p>
            <a:r>
              <a:rPr lang="en-US" sz="1600" dirty="0">
                <a:latin typeface="+mn-lt"/>
              </a:rPr>
              <a:t>2. Reply:  Insurance Proposal</a:t>
            </a:r>
            <a:endParaRPr lang="en-SG" sz="1600" dirty="0">
              <a:latin typeface="+mn-lt"/>
            </a:endParaRPr>
          </a:p>
        </p:txBody>
      </p:sp>
      <p:sp>
        <p:nvSpPr>
          <p:cNvPr id="19" name="TextBox 18"/>
          <p:cNvSpPr txBox="1"/>
          <p:nvPr/>
        </p:nvSpPr>
        <p:spPr>
          <a:xfrm>
            <a:off x="8676168" y="976601"/>
            <a:ext cx="2360427" cy="338554"/>
          </a:xfrm>
          <a:prstGeom prst="rect">
            <a:avLst/>
          </a:prstGeom>
          <a:noFill/>
        </p:spPr>
        <p:txBody>
          <a:bodyPr wrap="square" rtlCol="0">
            <a:spAutoFit/>
          </a:bodyPr>
          <a:lstStyle/>
          <a:p>
            <a:r>
              <a:rPr lang="en-US" sz="1600" u="sng" dirty="0">
                <a:latin typeface="+mn-lt"/>
              </a:rPr>
              <a:t>INSCO API</a:t>
            </a:r>
            <a:endParaRPr lang="en-SG" sz="1600" u="sng" dirty="0">
              <a:latin typeface="+mn-lt"/>
            </a:endParaRPr>
          </a:p>
        </p:txBody>
      </p:sp>
      <p:sp>
        <p:nvSpPr>
          <p:cNvPr id="18" name="Content Placeholder 2"/>
          <p:cNvSpPr>
            <a:spLocks noGrp="1"/>
          </p:cNvSpPr>
          <p:nvPr>
            <p:ph idx="1"/>
          </p:nvPr>
        </p:nvSpPr>
        <p:spPr>
          <a:xfrm>
            <a:off x="283535" y="3280084"/>
            <a:ext cx="11284465" cy="3093046"/>
          </a:xfrm>
        </p:spPr>
        <p:txBody>
          <a:bodyPr/>
          <a:lstStyle/>
          <a:p>
            <a:r>
              <a:rPr lang="en-US" altLang="en-US" sz="2400" dirty="0"/>
              <a:t>After Step 3, the user has selected an insurance plan, and knows the insurance premium, and is now ready to request for an insurance proposal.</a:t>
            </a:r>
          </a:p>
          <a:p>
            <a:endParaRPr lang="en-US" altLang="en-US" sz="2400" dirty="0"/>
          </a:p>
          <a:p>
            <a:r>
              <a:rPr lang="en-US" altLang="en-US" sz="2400" dirty="0"/>
              <a:t>Step 4 is to request (create) an insurance proposal</a:t>
            </a:r>
          </a:p>
          <a:p>
            <a:endParaRPr lang="en-US" altLang="en-US" sz="2400" dirty="0"/>
          </a:p>
          <a:p>
            <a:r>
              <a:rPr lang="en-US" altLang="en-US" sz="2400" dirty="0"/>
              <a:t>A UI click event, triggers an invocation-based communication to the INSCO API, to create and return an insurance proposal.</a:t>
            </a:r>
          </a:p>
        </p:txBody>
      </p:sp>
      <p:sp>
        <p:nvSpPr>
          <p:cNvPr id="20" name="TextBox 19"/>
          <p:cNvSpPr txBox="1"/>
          <p:nvPr/>
        </p:nvSpPr>
        <p:spPr>
          <a:xfrm>
            <a:off x="5278522" y="547865"/>
            <a:ext cx="4406031" cy="400110"/>
          </a:xfrm>
          <a:prstGeom prst="rect">
            <a:avLst/>
          </a:prstGeom>
          <a:noFill/>
        </p:spPr>
        <p:txBody>
          <a:bodyPr wrap="square" rtlCol="0">
            <a:spAutoFit/>
          </a:bodyPr>
          <a:lstStyle/>
          <a:p>
            <a:r>
              <a:rPr lang="en-US" sz="2000" dirty="0">
                <a:solidFill>
                  <a:srgbClr val="0066FF"/>
                </a:solidFill>
                <a:latin typeface="+mn-lt"/>
              </a:rPr>
              <a:t>Which architecture principle – P1 or P2?</a:t>
            </a:r>
            <a:endParaRPr lang="en-SG" sz="2000" dirty="0">
              <a:solidFill>
                <a:srgbClr val="0066FF"/>
              </a:solidFill>
              <a:latin typeface="+mn-lt"/>
            </a:endParaRPr>
          </a:p>
        </p:txBody>
      </p:sp>
    </p:spTree>
    <p:extLst>
      <p:ext uri="{BB962C8B-B14F-4D97-AF65-F5344CB8AC3E}">
        <p14:creationId xmlns:p14="http://schemas.microsoft.com/office/powerpoint/2010/main" val="4006909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91386" y="18152"/>
            <a:ext cx="10019415" cy="563586"/>
          </a:xfrm>
          <a:prstGeom prst="rect">
            <a:avLst/>
          </a:prstGeom>
        </p:spPr>
        <p:txBody>
          <a:bodyPr/>
          <a:lstStyle>
            <a:lvl1pPr algn="l" rtl="0" eaLnBrk="0" fontAlgn="base" hangingPunct="0">
              <a:spcBef>
                <a:spcPct val="0"/>
              </a:spcBef>
              <a:spcAft>
                <a:spcPct val="0"/>
              </a:spcAft>
              <a:defRPr sz="3600" b="1">
                <a:solidFill>
                  <a:srgbClr val="C69200"/>
                </a:solidFill>
                <a:latin typeface="+mj-lt"/>
                <a:ea typeface="+mj-ea"/>
                <a:cs typeface="+mj-cs"/>
              </a:defRPr>
            </a:lvl1pPr>
            <a:lvl2pPr algn="l" rtl="0" eaLnBrk="0" fontAlgn="base" hangingPunct="0">
              <a:spcBef>
                <a:spcPct val="0"/>
              </a:spcBef>
              <a:spcAft>
                <a:spcPct val="0"/>
              </a:spcAft>
              <a:defRPr sz="3600" b="1">
                <a:solidFill>
                  <a:srgbClr val="C69200"/>
                </a:solidFill>
                <a:latin typeface="Arial" charset="0"/>
                <a:cs typeface="Arial" charset="0"/>
              </a:defRPr>
            </a:lvl2pPr>
            <a:lvl3pPr algn="l" rtl="0" eaLnBrk="0" fontAlgn="base" hangingPunct="0">
              <a:spcBef>
                <a:spcPct val="0"/>
              </a:spcBef>
              <a:spcAft>
                <a:spcPct val="0"/>
              </a:spcAft>
              <a:defRPr sz="3600" b="1">
                <a:solidFill>
                  <a:srgbClr val="C69200"/>
                </a:solidFill>
                <a:latin typeface="Arial" charset="0"/>
                <a:cs typeface="Arial" charset="0"/>
              </a:defRPr>
            </a:lvl3pPr>
            <a:lvl4pPr algn="l" rtl="0" eaLnBrk="0" fontAlgn="base" hangingPunct="0">
              <a:spcBef>
                <a:spcPct val="0"/>
              </a:spcBef>
              <a:spcAft>
                <a:spcPct val="0"/>
              </a:spcAft>
              <a:defRPr sz="3600" b="1">
                <a:solidFill>
                  <a:srgbClr val="C69200"/>
                </a:solidFill>
                <a:latin typeface="Arial" charset="0"/>
                <a:cs typeface="Arial" charset="0"/>
              </a:defRPr>
            </a:lvl4pPr>
            <a:lvl5pPr algn="l" rtl="0" eaLnBrk="0" fontAlgn="base" hangingPunct="0">
              <a:spcBef>
                <a:spcPct val="0"/>
              </a:spcBef>
              <a:spcAft>
                <a:spcPct val="0"/>
              </a:spcAft>
              <a:defRPr sz="3600" b="1">
                <a:solidFill>
                  <a:srgbClr val="C69200"/>
                </a:solidFill>
                <a:latin typeface="Arial" charset="0"/>
                <a:cs typeface="Arial" charset="0"/>
              </a:defRPr>
            </a:lvl5pPr>
            <a:lvl6pPr marL="457200" algn="l" rtl="0" fontAlgn="base">
              <a:spcBef>
                <a:spcPct val="0"/>
              </a:spcBef>
              <a:spcAft>
                <a:spcPct val="0"/>
              </a:spcAft>
              <a:defRPr sz="3600" b="1">
                <a:solidFill>
                  <a:srgbClr val="C69200"/>
                </a:solidFill>
                <a:latin typeface="Arial" charset="0"/>
                <a:cs typeface="Arial" charset="0"/>
              </a:defRPr>
            </a:lvl6pPr>
            <a:lvl7pPr marL="914400" algn="l" rtl="0" fontAlgn="base">
              <a:spcBef>
                <a:spcPct val="0"/>
              </a:spcBef>
              <a:spcAft>
                <a:spcPct val="0"/>
              </a:spcAft>
              <a:defRPr sz="3600" b="1">
                <a:solidFill>
                  <a:srgbClr val="C69200"/>
                </a:solidFill>
                <a:latin typeface="Arial" charset="0"/>
                <a:cs typeface="Arial" charset="0"/>
              </a:defRPr>
            </a:lvl7pPr>
            <a:lvl8pPr marL="1371600" algn="l" rtl="0" fontAlgn="base">
              <a:spcBef>
                <a:spcPct val="0"/>
              </a:spcBef>
              <a:spcAft>
                <a:spcPct val="0"/>
              </a:spcAft>
              <a:defRPr sz="3600" b="1">
                <a:solidFill>
                  <a:srgbClr val="C69200"/>
                </a:solidFill>
                <a:latin typeface="Arial" charset="0"/>
                <a:cs typeface="Arial" charset="0"/>
              </a:defRPr>
            </a:lvl8pPr>
            <a:lvl9pPr marL="1828800" algn="l" rtl="0" fontAlgn="base">
              <a:spcBef>
                <a:spcPct val="0"/>
              </a:spcBef>
              <a:spcAft>
                <a:spcPct val="0"/>
              </a:spcAft>
              <a:defRPr sz="3600" b="1">
                <a:solidFill>
                  <a:srgbClr val="C69200"/>
                </a:solidFill>
                <a:latin typeface="Arial" charset="0"/>
                <a:cs typeface="Arial" charset="0"/>
              </a:defRPr>
            </a:lvl9pPr>
          </a:lstStyle>
          <a:p>
            <a:r>
              <a:rPr lang="en-US" sz="2800" dirty="0"/>
              <a:t>Travel Insurance Issuing Process (Step 5)  </a:t>
            </a:r>
            <a:endParaRPr lang="en-US" dirty="0"/>
          </a:p>
        </p:txBody>
      </p:sp>
      <p:sp>
        <p:nvSpPr>
          <p:cNvPr id="228" name="Rectangle 227"/>
          <p:cNvSpPr/>
          <p:nvPr/>
        </p:nvSpPr>
        <p:spPr bwMode="auto">
          <a:xfrm>
            <a:off x="1607669" y="1013236"/>
            <a:ext cx="3004800" cy="1723863"/>
          </a:xfrm>
          <a:prstGeom prst="rect">
            <a:avLst/>
          </a:prstGeom>
          <a:solidFill>
            <a:schemeClr val="accent3">
              <a:lumMod val="20000"/>
              <a:lumOff val="80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65" charset="0"/>
              </a:rPr>
              <a:t>1.</a:t>
            </a:r>
            <a:r>
              <a:rPr kumimoji="0" lang="en-US" sz="1400" b="0" i="0" u="none" strike="noStrike" cap="none" normalizeH="0" dirty="0">
                <a:ln>
                  <a:noFill/>
                </a:ln>
                <a:solidFill>
                  <a:schemeClr val="tx1"/>
                </a:solidFill>
                <a:effectLst/>
                <a:latin typeface="Arial" pitchFamily="-65" charset="0"/>
              </a:rPr>
              <a:t> </a:t>
            </a:r>
            <a:r>
              <a:rPr lang="en-US" sz="1400" dirty="0">
                <a:latin typeface="Arial" pitchFamily="-65" charset="0"/>
              </a:rPr>
              <a:t>Get</a:t>
            </a:r>
            <a:r>
              <a:rPr kumimoji="0" lang="en-US" sz="1400" b="0" i="0" u="none" strike="noStrike" cap="none" normalizeH="0" dirty="0">
                <a:ln>
                  <a:noFill/>
                </a:ln>
                <a:solidFill>
                  <a:schemeClr val="tx1"/>
                </a:solidFill>
                <a:effectLst/>
                <a:latin typeface="Arial" pitchFamily="-65" charset="0"/>
              </a:rPr>
              <a:t> Insurance Plans</a:t>
            </a:r>
            <a:endParaRPr kumimoji="0" lang="en-US" sz="1400" b="0" i="0" u="none" strike="noStrike" cap="none" normalizeH="0" baseline="0" dirty="0">
              <a:ln>
                <a:noFill/>
              </a:ln>
              <a:solidFill>
                <a:schemeClr val="tx1"/>
              </a:solidFill>
              <a:effectLst/>
              <a:latin typeface="Arial" pitchFamily="-65" charset="0"/>
            </a:endParaRPr>
          </a:p>
          <a:p>
            <a:pPr marL="0" marR="0" indent="0" defTabSz="914400" rtl="0" eaLnBrk="1" fontAlgn="base" latinLnBrk="0" hangingPunct="1">
              <a:lnSpc>
                <a:spcPct val="150000"/>
              </a:lnSpc>
              <a:spcBef>
                <a:spcPct val="0"/>
              </a:spcBef>
              <a:spcAft>
                <a:spcPct val="0"/>
              </a:spcAft>
              <a:buClrTx/>
              <a:buSzTx/>
              <a:buFontTx/>
              <a:buNone/>
              <a:tabLst/>
            </a:pPr>
            <a:r>
              <a:rPr lang="en-US" sz="1400" dirty="0">
                <a:latin typeface="Arial" pitchFamily="-65" charset="0"/>
              </a:rPr>
              <a:t>2. Calculate Insurance Premium</a:t>
            </a:r>
          </a:p>
          <a:p>
            <a:pPr marL="0" marR="0" indent="0" defTabSz="914400" rtl="0" eaLnBrk="1" fontAlgn="base" latinLnBrk="0" hangingPunct="1">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65" charset="0"/>
              </a:rPr>
              <a:t>3. Get Payment Methods</a:t>
            </a:r>
          </a:p>
          <a:p>
            <a:pPr marL="0" marR="0" indent="0" defTabSz="914400" rtl="0" eaLnBrk="1" fontAlgn="base" latinLnBrk="0" hangingPunct="1">
              <a:lnSpc>
                <a:spcPct val="150000"/>
              </a:lnSpc>
              <a:spcBef>
                <a:spcPct val="0"/>
              </a:spcBef>
              <a:spcAft>
                <a:spcPct val="0"/>
              </a:spcAft>
              <a:buClrTx/>
              <a:buSzTx/>
              <a:buFontTx/>
              <a:buNone/>
              <a:tabLst/>
            </a:pPr>
            <a:r>
              <a:rPr lang="en-US" sz="1400" dirty="0">
                <a:latin typeface="Arial" pitchFamily="-65" charset="0"/>
              </a:rPr>
              <a:t>4. Create Insurance Proposal</a:t>
            </a:r>
          </a:p>
          <a:p>
            <a:pPr marL="0" marR="0" indent="0" defTabSz="914400" rtl="0" eaLnBrk="1" fontAlgn="base" latinLnBrk="0" hangingPunct="1">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65" charset="0"/>
              </a:rPr>
              <a:t>5. Issue Insurance</a:t>
            </a:r>
            <a:r>
              <a:rPr kumimoji="0" lang="en-US" sz="1400" b="0" i="0" u="none" strike="noStrike" cap="none" normalizeH="0" dirty="0">
                <a:ln>
                  <a:noFill/>
                </a:ln>
                <a:solidFill>
                  <a:schemeClr val="tx1"/>
                </a:solidFill>
                <a:effectLst/>
                <a:latin typeface="Arial" pitchFamily="-65" charset="0"/>
              </a:rPr>
              <a:t> Policy</a:t>
            </a:r>
            <a:endParaRPr kumimoji="0" lang="en-SG" sz="1400" b="0" i="0" u="none" strike="noStrike" cap="none" normalizeH="0" baseline="0" dirty="0">
              <a:ln>
                <a:noFill/>
              </a:ln>
              <a:solidFill>
                <a:schemeClr val="tx1"/>
              </a:solidFill>
              <a:effectLst/>
              <a:latin typeface="Arial" pitchFamily="-65" charset="0"/>
            </a:endParaRPr>
          </a:p>
        </p:txBody>
      </p:sp>
      <p:sp>
        <p:nvSpPr>
          <p:cNvPr id="234" name="TextBox 233"/>
          <p:cNvSpPr txBox="1"/>
          <p:nvPr/>
        </p:nvSpPr>
        <p:spPr>
          <a:xfrm>
            <a:off x="1607668" y="621573"/>
            <a:ext cx="2982017" cy="369332"/>
          </a:xfrm>
          <a:prstGeom prst="rect">
            <a:avLst/>
          </a:prstGeom>
          <a:noFill/>
        </p:spPr>
        <p:txBody>
          <a:bodyPr wrap="square" rtlCol="0">
            <a:spAutoFit/>
          </a:bodyPr>
          <a:lstStyle/>
          <a:p>
            <a:r>
              <a:rPr lang="en-US" sz="1800" b="1" dirty="0">
                <a:latin typeface="Arial" panose="020B0604020202020204" pitchFamily="34" charset="0"/>
                <a:cs typeface="Arial" panose="020B0604020202020204" pitchFamily="34" charset="0"/>
              </a:rPr>
              <a:t>Travel Insurance - UI</a:t>
            </a:r>
            <a:endParaRPr lang="en-SG" sz="1800" b="1" dirty="0">
              <a:latin typeface="Arial" panose="020B0604020202020204" pitchFamily="34" charset="0"/>
              <a:cs typeface="Arial" panose="020B0604020202020204" pitchFamily="34" charset="0"/>
            </a:endParaRPr>
          </a:p>
        </p:txBody>
      </p:sp>
      <p:sp>
        <p:nvSpPr>
          <p:cNvPr id="9" name="Rectangle 8"/>
          <p:cNvSpPr/>
          <p:nvPr/>
        </p:nvSpPr>
        <p:spPr bwMode="auto">
          <a:xfrm>
            <a:off x="1671388" y="2369705"/>
            <a:ext cx="2840454" cy="276726"/>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Arial" pitchFamily="-65" charset="0"/>
            </a:endParaRPr>
          </a:p>
        </p:txBody>
      </p:sp>
      <p:cxnSp>
        <p:nvCxnSpPr>
          <p:cNvPr id="40" name="Straight Arrow Connector 39"/>
          <p:cNvCxnSpPr/>
          <p:nvPr/>
        </p:nvCxnSpPr>
        <p:spPr bwMode="auto">
          <a:xfrm flipV="1">
            <a:off x="4612470" y="1632343"/>
            <a:ext cx="2820777" cy="496241"/>
          </a:xfrm>
          <a:prstGeom prst="straightConnector1">
            <a:avLst/>
          </a:prstGeom>
          <a:noFill/>
          <a:ln w="25400" cap="flat" cmpd="sng" algn="ctr">
            <a:solidFill>
              <a:schemeClr val="tx1"/>
            </a:solidFill>
            <a:prstDash val="solid"/>
            <a:round/>
            <a:headEnd type="none" w="med" len="med"/>
            <a:tailEnd type="triangle"/>
          </a:ln>
          <a:effectLst/>
        </p:spPr>
      </p:cxnSp>
      <p:cxnSp>
        <p:nvCxnSpPr>
          <p:cNvPr id="103" name="Straight Arrow Connector 102"/>
          <p:cNvCxnSpPr/>
          <p:nvPr/>
        </p:nvCxnSpPr>
        <p:spPr bwMode="auto">
          <a:xfrm flipH="1">
            <a:off x="4612470" y="2082929"/>
            <a:ext cx="2806696" cy="504327"/>
          </a:xfrm>
          <a:prstGeom prst="straightConnector1">
            <a:avLst/>
          </a:prstGeom>
          <a:noFill/>
          <a:ln w="25400" cap="flat" cmpd="sng" algn="ctr">
            <a:solidFill>
              <a:schemeClr val="tx1"/>
            </a:solidFill>
            <a:prstDash val="solid"/>
            <a:round/>
            <a:headEnd type="none" w="med" len="med"/>
            <a:tailEnd type="triangle"/>
          </a:ln>
          <a:effectLst/>
        </p:spPr>
      </p:cxnSp>
      <p:sp>
        <p:nvSpPr>
          <p:cNvPr id="47" name="TextBox 46"/>
          <p:cNvSpPr txBox="1"/>
          <p:nvPr/>
        </p:nvSpPr>
        <p:spPr>
          <a:xfrm rot="21003653">
            <a:off x="4843864" y="746968"/>
            <a:ext cx="2707468" cy="1077218"/>
          </a:xfrm>
          <a:prstGeom prst="rect">
            <a:avLst/>
          </a:prstGeom>
          <a:noFill/>
        </p:spPr>
        <p:txBody>
          <a:bodyPr wrap="square" rtlCol="0">
            <a:spAutoFit/>
          </a:bodyPr>
          <a:lstStyle/>
          <a:p>
            <a:r>
              <a:rPr lang="en-US" sz="1600" dirty="0">
                <a:latin typeface="+mn-lt"/>
              </a:rPr>
              <a:t>1. Request: </a:t>
            </a:r>
          </a:p>
          <a:p>
            <a:r>
              <a:rPr lang="en-SG" sz="1600" dirty="0">
                <a:latin typeface="+mn-lt"/>
              </a:rPr>
              <a:t>Insurance Proposal ID, </a:t>
            </a:r>
          </a:p>
          <a:p>
            <a:r>
              <a:rPr lang="en-SG" sz="1600">
                <a:latin typeface="+mn-lt"/>
              </a:rPr>
              <a:t>Customer ID, </a:t>
            </a:r>
            <a:r>
              <a:rPr lang="en-SG" sz="1600" dirty="0">
                <a:latin typeface="+mn-lt"/>
              </a:rPr>
              <a:t>Payment Mode,</a:t>
            </a:r>
          </a:p>
          <a:p>
            <a:r>
              <a:rPr lang="en-US" sz="1600" dirty="0">
                <a:latin typeface="+mn-lt"/>
              </a:rPr>
              <a:t>Insurance Premium</a:t>
            </a:r>
          </a:p>
        </p:txBody>
      </p:sp>
      <p:sp>
        <p:nvSpPr>
          <p:cNvPr id="16" name="TextBox 15"/>
          <p:cNvSpPr txBox="1"/>
          <p:nvPr/>
        </p:nvSpPr>
        <p:spPr>
          <a:xfrm rot="20986417">
            <a:off x="5045789" y="2359569"/>
            <a:ext cx="1696026" cy="338554"/>
          </a:xfrm>
          <a:prstGeom prst="rect">
            <a:avLst/>
          </a:prstGeom>
          <a:noFill/>
        </p:spPr>
        <p:txBody>
          <a:bodyPr wrap="square" rtlCol="0">
            <a:spAutoFit/>
          </a:bodyPr>
          <a:lstStyle/>
          <a:p>
            <a:pPr marL="19050"/>
            <a:r>
              <a:rPr lang="en-US" sz="1600" dirty="0">
                <a:latin typeface="+mn-lt"/>
              </a:rPr>
              <a:t>10. Reply:  </a:t>
            </a:r>
            <a:r>
              <a:rPr lang="en-SG" sz="1600" dirty="0">
                <a:latin typeface="+mn-lt"/>
              </a:rPr>
              <a:t>Status</a:t>
            </a:r>
            <a:endParaRPr lang="en-US" sz="1600" dirty="0">
              <a:latin typeface="+mn-lt"/>
            </a:endParaRPr>
          </a:p>
        </p:txBody>
      </p:sp>
      <p:sp>
        <p:nvSpPr>
          <p:cNvPr id="17" name="Rectangle 16"/>
          <p:cNvSpPr/>
          <p:nvPr/>
        </p:nvSpPr>
        <p:spPr bwMode="auto">
          <a:xfrm>
            <a:off x="5005115" y="5118593"/>
            <a:ext cx="900000" cy="900000"/>
          </a:xfrm>
          <a:prstGeom prst="rect">
            <a:avLst/>
          </a:prstGeom>
          <a:solidFill>
            <a:srgbClr val="FFFF99"/>
          </a:solidFill>
          <a:ln w="1905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pitchFamily="-65" charset="0"/>
              </a:rPr>
              <a:t>Insurance</a:t>
            </a:r>
            <a:r>
              <a:rPr kumimoji="0" lang="en-US" sz="1400" b="0" i="0" u="none" strike="noStrike" cap="none" normalizeH="0" dirty="0">
                <a:ln>
                  <a:noFill/>
                </a:ln>
                <a:solidFill>
                  <a:schemeClr val="tx1"/>
                </a:solidFill>
                <a:effectLst/>
                <a:latin typeface="Arial" pitchFamily="-65" charset="0"/>
              </a:rPr>
              <a:t> Account</a:t>
            </a:r>
            <a:endParaRPr kumimoji="0" lang="en-SG" sz="1400" b="0" i="0" u="none" strike="noStrike" cap="none" normalizeH="0" baseline="0" dirty="0">
              <a:ln>
                <a:noFill/>
              </a:ln>
              <a:solidFill>
                <a:schemeClr val="tx1"/>
              </a:solidFill>
              <a:effectLst/>
              <a:latin typeface="Arial" pitchFamily="-65" charset="0"/>
            </a:endParaRPr>
          </a:p>
        </p:txBody>
      </p:sp>
      <p:sp>
        <p:nvSpPr>
          <p:cNvPr id="18" name="Rectangle 17"/>
          <p:cNvSpPr/>
          <p:nvPr/>
        </p:nvSpPr>
        <p:spPr bwMode="auto">
          <a:xfrm>
            <a:off x="8702236" y="5110642"/>
            <a:ext cx="900000" cy="900000"/>
          </a:xfrm>
          <a:prstGeom prst="rect">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pitchFamily="-65" charset="0"/>
              </a:rPr>
              <a:t>Insurance Policy</a:t>
            </a:r>
            <a:endParaRPr kumimoji="0" lang="en-SG" sz="1400" b="0" i="0" u="none" strike="noStrike" cap="none" normalizeH="0" baseline="0" dirty="0">
              <a:ln>
                <a:noFill/>
              </a:ln>
              <a:solidFill>
                <a:schemeClr val="tx1"/>
              </a:solidFill>
              <a:effectLst/>
              <a:latin typeface="Arial" pitchFamily="-65" charset="0"/>
            </a:endParaRPr>
          </a:p>
        </p:txBody>
      </p:sp>
      <p:sp>
        <p:nvSpPr>
          <p:cNvPr id="19" name="Rectangle 18"/>
          <p:cNvSpPr/>
          <p:nvPr/>
        </p:nvSpPr>
        <p:spPr bwMode="auto">
          <a:xfrm>
            <a:off x="10553145" y="5110642"/>
            <a:ext cx="900000" cy="900000"/>
          </a:xfrm>
          <a:prstGeom prst="rect">
            <a:avLst/>
          </a:prstGeom>
          <a:solidFill>
            <a:srgbClr val="FFFF99"/>
          </a:solidFill>
          <a:ln w="1905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pitchFamily="-65" charset="0"/>
              </a:rPr>
              <a:t>Insurance Account</a:t>
            </a:r>
          </a:p>
        </p:txBody>
      </p:sp>
      <p:sp>
        <p:nvSpPr>
          <p:cNvPr id="24" name="Rectangle 23"/>
          <p:cNvSpPr/>
          <p:nvPr/>
        </p:nvSpPr>
        <p:spPr bwMode="auto">
          <a:xfrm>
            <a:off x="7433247" y="1431442"/>
            <a:ext cx="4019897" cy="900000"/>
          </a:xfrm>
          <a:prstGeom prst="rect">
            <a:avLst/>
          </a:prstGeom>
          <a:solidFill>
            <a:srgbClr val="FFFF99"/>
          </a:solidFill>
          <a:ln w="1905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pitchFamily="-65" charset="0"/>
              </a:rPr>
              <a:t>Issue Insurance Policy</a:t>
            </a:r>
          </a:p>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pitchFamily="-65" charset="0"/>
              </a:rPr>
              <a:t>(Orchestration)</a:t>
            </a:r>
          </a:p>
        </p:txBody>
      </p:sp>
      <p:cxnSp>
        <p:nvCxnSpPr>
          <p:cNvPr id="39" name="Straight Arrow Connector 38"/>
          <p:cNvCxnSpPr/>
          <p:nvPr/>
        </p:nvCxnSpPr>
        <p:spPr bwMode="auto">
          <a:xfrm flipH="1">
            <a:off x="7088372" y="2331442"/>
            <a:ext cx="1672858" cy="2779200"/>
          </a:xfrm>
          <a:prstGeom prst="straightConnector1">
            <a:avLst/>
          </a:prstGeom>
          <a:noFill/>
          <a:ln w="25400" cap="flat" cmpd="sng" algn="ctr">
            <a:solidFill>
              <a:schemeClr val="tx1"/>
            </a:solidFill>
            <a:prstDash val="solid"/>
            <a:round/>
            <a:headEnd type="none" w="med" len="med"/>
            <a:tailEnd type="triangle"/>
          </a:ln>
          <a:effectLst/>
        </p:spPr>
      </p:cxnSp>
      <p:cxnSp>
        <p:nvCxnSpPr>
          <p:cNvPr id="42" name="Straight Arrow Connector 41"/>
          <p:cNvCxnSpPr/>
          <p:nvPr/>
        </p:nvCxnSpPr>
        <p:spPr bwMode="auto">
          <a:xfrm flipV="1">
            <a:off x="7538998" y="2327694"/>
            <a:ext cx="1697151" cy="2782948"/>
          </a:xfrm>
          <a:prstGeom prst="straightConnector1">
            <a:avLst/>
          </a:prstGeom>
          <a:noFill/>
          <a:ln w="25400" cap="flat" cmpd="sng" algn="ctr">
            <a:solidFill>
              <a:schemeClr val="tx1"/>
            </a:solidFill>
            <a:prstDash val="solid"/>
            <a:round/>
            <a:headEnd type="none" w="med" len="med"/>
            <a:tailEnd type="triangle"/>
          </a:ln>
          <a:effectLst/>
        </p:spPr>
      </p:cxnSp>
      <p:sp>
        <p:nvSpPr>
          <p:cNvPr id="49" name="TextBox 48"/>
          <p:cNvSpPr txBox="1"/>
          <p:nvPr/>
        </p:nvSpPr>
        <p:spPr>
          <a:xfrm rot="18074609">
            <a:off x="6036960" y="3322900"/>
            <a:ext cx="3177897" cy="584775"/>
          </a:xfrm>
          <a:prstGeom prst="rect">
            <a:avLst/>
          </a:prstGeom>
          <a:noFill/>
        </p:spPr>
        <p:txBody>
          <a:bodyPr wrap="square" rtlCol="0">
            <a:spAutoFit/>
          </a:bodyPr>
          <a:lstStyle/>
          <a:p>
            <a:r>
              <a:rPr lang="en-US" sz="1600" dirty="0">
                <a:latin typeface="+mn-lt"/>
              </a:rPr>
              <a:t>4. Request: </a:t>
            </a:r>
            <a:r>
              <a:rPr lang="en-SG" sz="1600" dirty="0">
                <a:latin typeface="+mn-lt"/>
              </a:rPr>
              <a:t>Payment Mode, Account IDs, Insurance Premium</a:t>
            </a:r>
            <a:endParaRPr lang="en-US" sz="1600" dirty="0">
              <a:latin typeface="+mn-lt"/>
            </a:endParaRPr>
          </a:p>
        </p:txBody>
      </p:sp>
      <p:sp>
        <p:nvSpPr>
          <p:cNvPr id="52" name="TextBox 51"/>
          <p:cNvSpPr txBox="1"/>
          <p:nvPr/>
        </p:nvSpPr>
        <p:spPr>
          <a:xfrm rot="18074609">
            <a:off x="7363312" y="3664232"/>
            <a:ext cx="1537766" cy="338554"/>
          </a:xfrm>
          <a:prstGeom prst="rect">
            <a:avLst/>
          </a:prstGeom>
          <a:noFill/>
        </p:spPr>
        <p:txBody>
          <a:bodyPr wrap="square" rtlCol="0">
            <a:spAutoFit/>
          </a:bodyPr>
          <a:lstStyle/>
          <a:p>
            <a:r>
              <a:rPr lang="en-US" sz="1600" dirty="0">
                <a:latin typeface="+mn-lt"/>
              </a:rPr>
              <a:t>5. Reply: </a:t>
            </a:r>
            <a:r>
              <a:rPr lang="en-SG" sz="1600" dirty="0">
                <a:latin typeface="+mn-lt"/>
              </a:rPr>
              <a:t>Status</a:t>
            </a:r>
            <a:endParaRPr lang="en-US" sz="1600" dirty="0">
              <a:latin typeface="+mn-lt"/>
            </a:endParaRPr>
          </a:p>
        </p:txBody>
      </p:sp>
      <p:cxnSp>
        <p:nvCxnSpPr>
          <p:cNvPr id="53" name="Straight Arrow Connector 52"/>
          <p:cNvCxnSpPr/>
          <p:nvPr/>
        </p:nvCxnSpPr>
        <p:spPr bwMode="auto">
          <a:xfrm flipH="1">
            <a:off x="8915800" y="2331442"/>
            <a:ext cx="927724" cy="2765945"/>
          </a:xfrm>
          <a:prstGeom prst="straightConnector1">
            <a:avLst/>
          </a:prstGeom>
          <a:noFill/>
          <a:ln w="25400" cap="flat" cmpd="sng" algn="ctr">
            <a:solidFill>
              <a:schemeClr val="tx1"/>
            </a:solidFill>
            <a:prstDash val="solid"/>
            <a:round/>
            <a:headEnd type="none" w="med" len="med"/>
            <a:tailEnd type="triangle"/>
          </a:ln>
          <a:effectLst/>
        </p:spPr>
      </p:cxnSp>
      <p:cxnSp>
        <p:nvCxnSpPr>
          <p:cNvPr id="56" name="Straight Arrow Connector 55"/>
          <p:cNvCxnSpPr/>
          <p:nvPr/>
        </p:nvCxnSpPr>
        <p:spPr bwMode="auto">
          <a:xfrm flipV="1">
            <a:off x="9384756" y="2331443"/>
            <a:ext cx="928619" cy="2765944"/>
          </a:xfrm>
          <a:prstGeom prst="straightConnector1">
            <a:avLst/>
          </a:prstGeom>
          <a:noFill/>
          <a:ln w="25400" cap="flat" cmpd="sng" algn="ctr">
            <a:solidFill>
              <a:schemeClr val="tx1"/>
            </a:solidFill>
            <a:prstDash val="solid"/>
            <a:round/>
            <a:headEnd type="none" w="med" len="med"/>
            <a:tailEnd type="triangle"/>
          </a:ln>
          <a:effectLst/>
        </p:spPr>
      </p:cxnSp>
      <p:cxnSp>
        <p:nvCxnSpPr>
          <p:cNvPr id="67" name="Straight Arrow Connector 66"/>
          <p:cNvCxnSpPr/>
          <p:nvPr/>
        </p:nvCxnSpPr>
        <p:spPr bwMode="auto">
          <a:xfrm>
            <a:off x="10747850" y="2327694"/>
            <a:ext cx="5068" cy="2790899"/>
          </a:xfrm>
          <a:prstGeom prst="straightConnector1">
            <a:avLst/>
          </a:prstGeom>
          <a:noFill/>
          <a:ln w="25400" cap="flat" cmpd="sng" algn="ctr">
            <a:solidFill>
              <a:schemeClr val="tx1"/>
            </a:solidFill>
            <a:prstDash val="solid"/>
            <a:round/>
            <a:headEnd type="none" w="med" len="med"/>
            <a:tailEnd type="triangle"/>
          </a:ln>
          <a:effectLst/>
        </p:spPr>
      </p:cxnSp>
      <p:cxnSp>
        <p:nvCxnSpPr>
          <p:cNvPr id="70" name="Straight Arrow Connector 69"/>
          <p:cNvCxnSpPr/>
          <p:nvPr/>
        </p:nvCxnSpPr>
        <p:spPr bwMode="auto">
          <a:xfrm flipV="1">
            <a:off x="11222769" y="2331443"/>
            <a:ext cx="0" cy="2779200"/>
          </a:xfrm>
          <a:prstGeom prst="straightConnector1">
            <a:avLst/>
          </a:prstGeom>
          <a:noFill/>
          <a:ln w="25400" cap="flat" cmpd="sng" algn="ctr">
            <a:solidFill>
              <a:schemeClr val="tx1"/>
            </a:solidFill>
            <a:prstDash val="solid"/>
            <a:round/>
            <a:headEnd type="none" w="med" len="med"/>
            <a:tailEnd type="triangle"/>
          </a:ln>
          <a:effectLst/>
        </p:spPr>
      </p:cxnSp>
      <p:sp>
        <p:nvSpPr>
          <p:cNvPr id="73" name="TextBox 72"/>
          <p:cNvSpPr txBox="1"/>
          <p:nvPr/>
        </p:nvSpPr>
        <p:spPr>
          <a:xfrm rot="17312195">
            <a:off x="7884020" y="3435100"/>
            <a:ext cx="2401032" cy="584775"/>
          </a:xfrm>
          <a:prstGeom prst="rect">
            <a:avLst/>
          </a:prstGeom>
          <a:noFill/>
        </p:spPr>
        <p:txBody>
          <a:bodyPr wrap="square" rtlCol="0">
            <a:spAutoFit/>
          </a:bodyPr>
          <a:lstStyle/>
          <a:p>
            <a:r>
              <a:rPr lang="en-US" sz="1600" dirty="0">
                <a:latin typeface="+mn-lt"/>
              </a:rPr>
              <a:t>6. Request: Customer ID,</a:t>
            </a:r>
          </a:p>
          <a:p>
            <a:r>
              <a:rPr lang="en-US" sz="1600" dirty="0">
                <a:latin typeface="+mn-lt"/>
              </a:rPr>
              <a:t>Insurance Proposal </a:t>
            </a:r>
            <a:r>
              <a:rPr lang="en-SG" sz="1600" dirty="0">
                <a:latin typeface="+mn-lt"/>
              </a:rPr>
              <a:t> ID</a:t>
            </a:r>
            <a:endParaRPr lang="en-US" sz="1600" dirty="0">
              <a:latin typeface="+mn-lt"/>
            </a:endParaRPr>
          </a:p>
        </p:txBody>
      </p:sp>
      <p:sp>
        <p:nvSpPr>
          <p:cNvPr id="74" name="TextBox 73"/>
          <p:cNvSpPr txBox="1"/>
          <p:nvPr/>
        </p:nvSpPr>
        <p:spPr>
          <a:xfrm rot="17352937">
            <a:off x="8386540" y="3536655"/>
            <a:ext cx="2570294" cy="338554"/>
          </a:xfrm>
          <a:prstGeom prst="rect">
            <a:avLst/>
          </a:prstGeom>
          <a:noFill/>
        </p:spPr>
        <p:txBody>
          <a:bodyPr wrap="square" rtlCol="0">
            <a:spAutoFit/>
          </a:bodyPr>
          <a:lstStyle/>
          <a:p>
            <a:r>
              <a:rPr lang="en-US" sz="1600" dirty="0">
                <a:latin typeface="+mn-lt"/>
              </a:rPr>
              <a:t>7. Reply: </a:t>
            </a:r>
            <a:r>
              <a:rPr lang="en-SG" sz="1600" dirty="0">
                <a:latin typeface="+mn-lt"/>
              </a:rPr>
              <a:t>Insurance Policy ID</a:t>
            </a:r>
            <a:endParaRPr lang="en-US" sz="1600" dirty="0">
              <a:latin typeface="+mn-lt"/>
            </a:endParaRPr>
          </a:p>
        </p:txBody>
      </p:sp>
      <p:sp>
        <p:nvSpPr>
          <p:cNvPr id="75" name="TextBox 74"/>
          <p:cNvSpPr txBox="1"/>
          <p:nvPr/>
        </p:nvSpPr>
        <p:spPr>
          <a:xfrm rot="16200000">
            <a:off x="9317773" y="3397833"/>
            <a:ext cx="2041026" cy="830997"/>
          </a:xfrm>
          <a:prstGeom prst="rect">
            <a:avLst/>
          </a:prstGeom>
          <a:noFill/>
        </p:spPr>
        <p:txBody>
          <a:bodyPr wrap="square" rtlCol="0">
            <a:spAutoFit/>
          </a:bodyPr>
          <a:lstStyle/>
          <a:p>
            <a:r>
              <a:rPr lang="en-US" sz="1600" dirty="0">
                <a:latin typeface="+mn-lt"/>
              </a:rPr>
              <a:t>8. Request:</a:t>
            </a:r>
          </a:p>
          <a:p>
            <a:r>
              <a:rPr lang="en-SG" sz="1600" dirty="0">
                <a:latin typeface="+mn-lt"/>
              </a:rPr>
              <a:t>Insurance Account ID, </a:t>
            </a:r>
          </a:p>
          <a:p>
            <a:r>
              <a:rPr lang="en-SG" sz="1600" dirty="0">
                <a:latin typeface="+mn-lt"/>
              </a:rPr>
              <a:t>Insurance Policy ID</a:t>
            </a:r>
            <a:endParaRPr lang="en-US" sz="1600" dirty="0">
              <a:latin typeface="+mn-lt"/>
            </a:endParaRPr>
          </a:p>
        </p:txBody>
      </p:sp>
      <p:sp>
        <p:nvSpPr>
          <p:cNvPr id="77" name="TextBox 76"/>
          <p:cNvSpPr txBox="1"/>
          <p:nvPr/>
        </p:nvSpPr>
        <p:spPr>
          <a:xfrm rot="16200000">
            <a:off x="9982782" y="3578982"/>
            <a:ext cx="2093201" cy="338554"/>
          </a:xfrm>
          <a:prstGeom prst="rect">
            <a:avLst/>
          </a:prstGeom>
          <a:noFill/>
        </p:spPr>
        <p:txBody>
          <a:bodyPr wrap="square" rtlCol="0">
            <a:spAutoFit/>
          </a:bodyPr>
          <a:lstStyle/>
          <a:p>
            <a:r>
              <a:rPr lang="en-US" sz="1600" dirty="0">
                <a:latin typeface="+mn-lt"/>
              </a:rPr>
              <a:t>9. Reply: </a:t>
            </a:r>
            <a:r>
              <a:rPr lang="en-SG" sz="1600" dirty="0">
                <a:latin typeface="+mn-lt"/>
              </a:rPr>
              <a:t>Status</a:t>
            </a:r>
            <a:endParaRPr lang="en-US" sz="1600" dirty="0">
              <a:latin typeface="+mn-lt"/>
            </a:endParaRPr>
          </a:p>
        </p:txBody>
      </p:sp>
      <p:sp>
        <p:nvSpPr>
          <p:cNvPr id="30" name="Rectangle 29"/>
          <p:cNvSpPr/>
          <p:nvPr/>
        </p:nvSpPr>
        <p:spPr bwMode="auto">
          <a:xfrm>
            <a:off x="6851327" y="5114584"/>
            <a:ext cx="900000" cy="900000"/>
          </a:xfrm>
          <a:prstGeom prst="rect">
            <a:avLst/>
          </a:prstGeom>
          <a:solidFill>
            <a:srgbClr val="FFFF99"/>
          </a:solidFill>
          <a:ln w="1905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pitchFamily="-65" charset="0"/>
              </a:rPr>
              <a:t>Make Payment</a:t>
            </a:r>
          </a:p>
        </p:txBody>
      </p:sp>
      <p:cxnSp>
        <p:nvCxnSpPr>
          <p:cNvPr id="33" name="Straight Arrow Connector 32"/>
          <p:cNvCxnSpPr/>
          <p:nvPr/>
        </p:nvCxnSpPr>
        <p:spPr bwMode="auto">
          <a:xfrm flipH="1">
            <a:off x="5201093" y="2327694"/>
            <a:ext cx="2510354" cy="2782949"/>
          </a:xfrm>
          <a:prstGeom prst="straightConnector1">
            <a:avLst/>
          </a:prstGeom>
          <a:noFill/>
          <a:ln w="25400" cap="flat" cmpd="sng" algn="ctr">
            <a:solidFill>
              <a:schemeClr val="tx1"/>
            </a:solidFill>
            <a:prstDash val="solid"/>
            <a:round/>
            <a:headEnd type="none" w="med" len="med"/>
            <a:tailEnd type="triangle"/>
          </a:ln>
          <a:effectLst/>
        </p:spPr>
      </p:cxnSp>
      <p:cxnSp>
        <p:nvCxnSpPr>
          <p:cNvPr id="36" name="Straight Arrow Connector 35"/>
          <p:cNvCxnSpPr/>
          <p:nvPr/>
        </p:nvCxnSpPr>
        <p:spPr bwMode="auto">
          <a:xfrm flipV="1">
            <a:off x="5686873" y="2331444"/>
            <a:ext cx="2540444" cy="2787149"/>
          </a:xfrm>
          <a:prstGeom prst="straightConnector1">
            <a:avLst/>
          </a:prstGeom>
          <a:noFill/>
          <a:ln w="25400" cap="flat" cmpd="sng" algn="ctr">
            <a:solidFill>
              <a:schemeClr val="tx1"/>
            </a:solidFill>
            <a:prstDash val="solid"/>
            <a:round/>
            <a:headEnd type="none" w="med" len="med"/>
            <a:tailEnd type="triangle"/>
          </a:ln>
          <a:effectLst/>
        </p:spPr>
      </p:cxnSp>
      <p:sp>
        <p:nvSpPr>
          <p:cNvPr id="55" name="TextBox 54"/>
          <p:cNvSpPr txBox="1"/>
          <p:nvPr/>
        </p:nvSpPr>
        <p:spPr>
          <a:xfrm>
            <a:off x="6596893" y="6019600"/>
            <a:ext cx="1408868" cy="338554"/>
          </a:xfrm>
          <a:prstGeom prst="rect">
            <a:avLst/>
          </a:prstGeom>
          <a:noFill/>
        </p:spPr>
        <p:txBody>
          <a:bodyPr wrap="square" rtlCol="0">
            <a:spAutoFit/>
          </a:bodyPr>
          <a:lstStyle/>
          <a:p>
            <a:r>
              <a:rPr lang="en-US" sz="1600" dirty="0">
                <a:latin typeface="+mn-lt"/>
              </a:rPr>
              <a:t>Make Payment</a:t>
            </a:r>
            <a:endParaRPr lang="en-SG" sz="1600" dirty="0">
              <a:latin typeface="+mn-lt"/>
            </a:endParaRPr>
          </a:p>
        </p:txBody>
      </p:sp>
      <p:sp>
        <p:nvSpPr>
          <p:cNvPr id="57" name="TextBox 56"/>
          <p:cNvSpPr txBox="1"/>
          <p:nvPr/>
        </p:nvSpPr>
        <p:spPr>
          <a:xfrm>
            <a:off x="8355696" y="6010642"/>
            <a:ext cx="1591372" cy="584775"/>
          </a:xfrm>
          <a:prstGeom prst="rect">
            <a:avLst/>
          </a:prstGeom>
          <a:noFill/>
        </p:spPr>
        <p:txBody>
          <a:bodyPr wrap="square" rtlCol="0">
            <a:spAutoFit/>
          </a:bodyPr>
          <a:lstStyle/>
          <a:p>
            <a:r>
              <a:rPr lang="en-US" sz="1600" dirty="0">
                <a:latin typeface="+mn-lt"/>
              </a:rPr>
              <a:t>Create Insurance Policy</a:t>
            </a:r>
            <a:endParaRPr lang="en-SG" sz="1600" dirty="0">
              <a:latin typeface="+mn-lt"/>
            </a:endParaRPr>
          </a:p>
        </p:txBody>
      </p:sp>
      <p:sp>
        <p:nvSpPr>
          <p:cNvPr id="58" name="TextBox 57"/>
          <p:cNvSpPr txBox="1"/>
          <p:nvPr/>
        </p:nvSpPr>
        <p:spPr>
          <a:xfrm>
            <a:off x="10265836" y="6010642"/>
            <a:ext cx="1527092" cy="584775"/>
          </a:xfrm>
          <a:prstGeom prst="rect">
            <a:avLst/>
          </a:prstGeom>
          <a:noFill/>
        </p:spPr>
        <p:txBody>
          <a:bodyPr wrap="square" rtlCol="0">
            <a:spAutoFit/>
          </a:bodyPr>
          <a:lstStyle/>
          <a:p>
            <a:r>
              <a:rPr lang="en-US" sz="1600" dirty="0">
                <a:latin typeface="+mn-lt"/>
              </a:rPr>
              <a:t>Update Account Details</a:t>
            </a:r>
            <a:endParaRPr lang="en-SG" sz="1600" dirty="0">
              <a:latin typeface="+mn-lt"/>
            </a:endParaRPr>
          </a:p>
        </p:txBody>
      </p:sp>
      <p:sp>
        <p:nvSpPr>
          <p:cNvPr id="59" name="TextBox 58"/>
          <p:cNvSpPr txBox="1"/>
          <p:nvPr/>
        </p:nvSpPr>
        <p:spPr>
          <a:xfrm>
            <a:off x="4702248" y="6020461"/>
            <a:ext cx="1505051" cy="338554"/>
          </a:xfrm>
          <a:prstGeom prst="rect">
            <a:avLst/>
          </a:prstGeom>
          <a:noFill/>
        </p:spPr>
        <p:txBody>
          <a:bodyPr wrap="square" rtlCol="0">
            <a:spAutoFit/>
          </a:bodyPr>
          <a:lstStyle/>
          <a:p>
            <a:r>
              <a:rPr lang="en-US" sz="1600" dirty="0">
                <a:latin typeface="+mn-lt"/>
              </a:rPr>
              <a:t>Create Account</a:t>
            </a:r>
            <a:endParaRPr lang="en-SG" sz="1600" dirty="0">
              <a:latin typeface="+mn-lt"/>
            </a:endParaRPr>
          </a:p>
        </p:txBody>
      </p:sp>
      <p:sp>
        <p:nvSpPr>
          <p:cNvPr id="60" name="TextBox 59"/>
          <p:cNvSpPr txBox="1"/>
          <p:nvPr/>
        </p:nvSpPr>
        <p:spPr>
          <a:xfrm rot="18785041">
            <a:off x="5366476" y="3438831"/>
            <a:ext cx="2921957" cy="338554"/>
          </a:xfrm>
          <a:prstGeom prst="rect">
            <a:avLst/>
          </a:prstGeom>
          <a:noFill/>
        </p:spPr>
        <p:txBody>
          <a:bodyPr wrap="square" rtlCol="0">
            <a:spAutoFit/>
          </a:bodyPr>
          <a:lstStyle/>
          <a:p>
            <a:r>
              <a:rPr lang="en-US" sz="1600" dirty="0">
                <a:latin typeface="+mn-lt"/>
              </a:rPr>
              <a:t>3. Reply: </a:t>
            </a:r>
            <a:r>
              <a:rPr lang="en-SG" sz="1600" dirty="0">
                <a:latin typeface="+mn-lt"/>
              </a:rPr>
              <a:t>Insurance Account ID</a:t>
            </a:r>
            <a:endParaRPr lang="en-US" sz="1600" dirty="0">
              <a:latin typeface="+mn-lt"/>
            </a:endParaRPr>
          </a:p>
        </p:txBody>
      </p:sp>
      <p:cxnSp>
        <p:nvCxnSpPr>
          <p:cNvPr id="62" name="Straight Arrow Connector 61"/>
          <p:cNvCxnSpPr>
            <a:stCxn id="24" idx="0"/>
          </p:cNvCxnSpPr>
          <p:nvPr/>
        </p:nvCxnSpPr>
        <p:spPr bwMode="auto">
          <a:xfrm flipH="1" flipV="1">
            <a:off x="9443195" y="800611"/>
            <a:ext cx="1" cy="630831"/>
          </a:xfrm>
          <a:prstGeom prst="straightConnector1">
            <a:avLst/>
          </a:prstGeom>
          <a:noFill/>
          <a:ln w="25400" cap="flat" cmpd="sng" algn="ctr">
            <a:solidFill>
              <a:schemeClr val="tx1"/>
            </a:solidFill>
            <a:prstDash val="solid"/>
            <a:round/>
            <a:headEnd type="none" w="med" len="med"/>
            <a:tailEnd type="triangle"/>
          </a:ln>
          <a:effectLst/>
        </p:spPr>
      </p:cxnSp>
      <p:sp>
        <p:nvSpPr>
          <p:cNvPr id="66" name="TextBox 65"/>
          <p:cNvSpPr txBox="1"/>
          <p:nvPr/>
        </p:nvSpPr>
        <p:spPr>
          <a:xfrm>
            <a:off x="9446440" y="840039"/>
            <a:ext cx="737144" cy="584775"/>
          </a:xfrm>
          <a:prstGeom prst="rect">
            <a:avLst/>
          </a:prstGeom>
          <a:noFill/>
        </p:spPr>
        <p:txBody>
          <a:bodyPr wrap="square" rtlCol="0">
            <a:spAutoFit/>
          </a:bodyPr>
          <a:lstStyle/>
          <a:p>
            <a:r>
              <a:rPr lang="en-US" sz="1600" dirty="0">
                <a:latin typeface="+mn-lt"/>
              </a:rPr>
              <a:t>Policy Event</a:t>
            </a:r>
            <a:endParaRPr lang="en-SG" sz="1600" dirty="0">
              <a:latin typeface="+mn-lt"/>
            </a:endParaRPr>
          </a:p>
        </p:txBody>
      </p:sp>
      <p:sp>
        <p:nvSpPr>
          <p:cNvPr id="43" name="Content Placeholder 2"/>
          <p:cNvSpPr>
            <a:spLocks noGrp="1"/>
          </p:cNvSpPr>
          <p:nvPr>
            <p:ph idx="1"/>
          </p:nvPr>
        </p:nvSpPr>
        <p:spPr>
          <a:xfrm>
            <a:off x="283535" y="3033433"/>
            <a:ext cx="4499012" cy="3093046"/>
          </a:xfrm>
        </p:spPr>
        <p:txBody>
          <a:bodyPr/>
          <a:lstStyle/>
          <a:p>
            <a:r>
              <a:rPr lang="en-US" altLang="en-US" sz="2400" dirty="0"/>
              <a:t>Step 5 is to request (issue) an insurance policy.</a:t>
            </a:r>
          </a:p>
          <a:p>
            <a:r>
              <a:rPr lang="en-US" altLang="en-US" sz="2400" dirty="0"/>
              <a:t>A UI click event, triggers an invocation-based communication to a composite service which orchestrates the insurance policy creation process.</a:t>
            </a:r>
          </a:p>
        </p:txBody>
      </p:sp>
      <p:sp>
        <p:nvSpPr>
          <p:cNvPr id="44" name="TextBox 43"/>
          <p:cNvSpPr txBox="1"/>
          <p:nvPr/>
        </p:nvSpPr>
        <p:spPr>
          <a:xfrm>
            <a:off x="5132531" y="484533"/>
            <a:ext cx="4406031" cy="400110"/>
          </a:xfrm>
          <a:prstGeom prst="rect">
            <a:avLst/>
          </a:prstGeom>
          <a:noFill/>
        </p:spPr>
        <p:txBody>
          <a:bodyPr wrap="square" rtlCol="0">
            <a:spAutoFit/>
          </a:bodyPr>
          <a:lstStyle/>
          <a:p>
            <a:r>
              <a:rPr lang="en-US" sz="2000" dirty="0">
                <a:solidFill>
                  <a:srgbClr val="0066FF"/>
                </a:solidFill>
                <a:latin typeface="+mn-lt"/>
              </a:rPr>
              <a:t>Which architecture principle – P1 or P2?</a:t>
            </a:r>
            <a:endParaRPr lang="en-SG" sz="2000" dirty="0">
              <a:solidFill>
                <a:srgbClr val="0066FF"/>
              </a:solidFill>
              <a:latin typeface="+mn-lt"/>
            </a:endParaRPr>
          </a:p>
        </p:txBody>
      </p:sp>
      <p:sp>
        <p:nvSpPr>
          <p:cNvPr id="2" name="TextBox 1">
            <a:extLst>
              <a:ext uri="{FF2B5EF4-FFF2-40B4-BE49-F238E27FC236}">
                <a16:creationId xmlns:a16="http://schemas.microsoft.com/office/drawing/2014/main" id="{BD5D6BD4-75E4-9B7F-296B-ED0930BF4114}"/>
              </a:ext>
            </a:extLst>
          </p:cNvPr>
          <p:cNvSpPr txBox="1"/>
          <p:nvPr/>
        </p:nvSpPr>
        <p:spPr>
          <a:xfrm rot="18698962">
            <a:off x="4659671" y="3307809"/>
            <a:ext cx="2997873" cy="584775"/>
          </a:xfrm>
          <a:prstGeom prst="rect">
            <a:avLst/>
          </a:prstGeom>
          <a:noFill/>
        </p:spPr>
        <p:txBody>
          <a:bodyPr wrap="square" rtlCol="0">
            <a:spAutoFit/>
          </a:bodyPr>
          <a:lstStyle/>
          <a:p>
            <a:r>
              <a:rPr lang="en-US" sz="1600" dirty="0">
                <a:latin typeface="+mn-lt"/>
              </a:rPr>
              <a:t>2. Request: </a:t>
            </a:r>
            <a:r>
              <a:rPr lang="en-SG" sz="1600" dirty="0">
                <a:latin typeface="+mn-lt"/>
              </a:rPr>
              <a:t>Customer ID, </a:t>
            </a:r>
            <a:r>
              <a:rPr lang="en-US" sz="1600" dirty="0">
                <a:latin typeface="+mn-lt"/>
              </a:rPr>
              <a:t>Insurance Proposal</a:t>
            </a:r>
            <a:r>
              <a:rPr lang="en-SG" sz="1600" dirty="0">
                <a:latin typeface="+mn-lt"/>
              </a:rPr>
              <a:t> ID</a:t>
            </a:r>
            <a:endParaRPr lang="en-US" sz="1600" dirty="0">
              <a:latin typeface="+mn-lt"/>
            </a:endParaRPr>
          </a:p>
        </p:txBody>
      </p:sp>
    </p:spTree>
    <p:extLst>
      <p:ext uri="{BB962C8B-B14F-4D97-AF65-F5344CB8AC3E}">
        <p14:creationId xmlns:p14="http://schemas.microsoft.com/office/powerpoint/2010/main" val="3847013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p:cNvSpPr>
            <a:spLocks noGrp="1" noChangeArrowheads="1"/>
          </p:cNvSpPr>
          <p:nvPr>
            <p:ph type="body" idx="1"/>
          </p:nvPr>
        </p:nvSpPr>
        <p:spPr>
          <a:xfrm>
            <a:off x="296198" y="656952"/>
            <a:ext cx="11357086" cy="5253037"/>
          </a:xfrm>
        </p:spPr>
        <p:txBody>
          <a:bodyPr/>
          <a:lstStyle/>
          <a:p>
            <a:pPr algn="just" eaLnBrk="1" hangingPunct="1"/>
            <a:r>
              <a:rPr lang="en-US" altLang="en-US" sz="2800" dirty="0"/>
              <a:t>LGB Bank is a large global bank headquartered in New York, with a large regional presence in Asia. Over the years, LGB has been aggressive with their business and now have grown to a leading bank which provides the following banking services:</a:t>
            </a:r>
          </a:p>
          <a:p>
            <a:pPr lvl="1" algn="just" eaLnBrk="1" hangingPunct="1"/>
            <a:r>
              <a:rPr lang="en-US" altLang="en-US" sz="2400" dirty="0"/>
              <a:t>Retail Banking</a:t>
            </a:r>
          </a:p>
          <a:p>
            <a:pPr lvl="1" algn="just" eaLnBrk="1" hangingPunct="1"/>
            <a:r>
              <a:rPr lang="en-US" altLang="en-US" sz="2400" dirty="0"/>
              <a:t>Corporate Banking</a:t>
            </a:r>
          </a:p>
        </p:txBody>
      </p:sp>
      <p:sp>
        <p:nvSpPr>
          <p:cNvPr id="5" name="Title 1"/>
          <p:cNvSpPr txBox="1">
            <a:spLocks/>
          </p:cNvSpPr>
          <p:nvPr/>
        </p:nvSpPr>
        <p:spPr>
          <a:xfrm>
            <a:off x="191386" y="85058"/>
            <a:ext cx="10019415" cy="563586"/>
          </a:xfrm>
          <a:prstGeom prst="rect">
            <a:avLst/>
          </a:prstGeom>
        </p:spPr>
        <p:txBody>
          <a:bodyPr/>
          <a:lstStyle>
            <a:lvl1pPr algn="l" rtl="0" eaLnBrk="0" fontAlgn="base" hangingPunct="0">
              <a:spcBef>
                <a:spcPct val="0"/>
              </a:spcBef>
              <a:spcAft>
                <a:spcPct val="0"/>
              </a:spcAft>
              <a:defRPr sz="3600" b="1">
                <a:solidFill>
                  <a:srgbClr val="C69200"/>
                </a:solidFill>
                <a:latin typeface="+mj-lt"/>
                <a:ea typeface="+mj-ea"/>
                <a:cs typeface="+mj-cs"/>
              </a:defRPr>
            </a:lvl1pPr>
            <a:lvl2pPr algn="l" rtl="0" eaLnBrk="0" fontAlgn="base" hangingPunct="0">
              <a:spcBef>
                <a:spcPct val="0"/>
              </a:spcBef>
              <a:spcAft>
                <a:spcPct val="0"/>
              </a:spcAft>
              <a:defRPr sz="3600" b="1">
                <a:solidFill>
                  <a:srgbClr val="C69200"/>
                </a:solidFill>
                <a:latin typeface="Arial" charset="0"/>
                <a:cs typeface="Arial" charset="0"/>
              </a:defRPr>
            </a:lvl2pPr>
            <a:lvl3pPr algn="l" rtl="0" eaLnBrk="0" fontAlgn="base" hangingPunct="0">
              <a:spcBef>
                <a:spcPct val="0"/>
              </a:spcBef>
              <a:spcAft>
                <a:spcPct val="0"/>
              </a:spcAft>
              <a:defRPr sz="3600" b="1">
                <a:solidFill>
                  <a:srgbClr val="C69200"/>
                </a:solidFill>
                <a:latin typeface="Arial" charset="0"/>
                <a:cs typeface="Arial" charset="0"/>
              </a:defRPr>
            </a:lvl3pPr>
            <a:lvl4pPr algn="l" rtl="0" eaLnBrk="0" fontAlgn="base" hangingPunct="0">
              <a:spcBef>
                <a:spcPct val="0"/>
              </a:spcBef>
              <a:spcAft>
                <a:spcPct val="0"/>
              </a:spcAft>
              <a:defRPr sz="3600" b="1">
                <a:solidFill>
                  <a:srgbClr val="C69200"/>
                </a:solidFill>
                <a:latin typeface="Arial" charset="0"/>
                <a:cs typeface="Arial" charset="0"/>
              </a:defRPr>
            </a:lvl4pPr>
            <a:lvl5pPr algn="l" rtl="0" eaLnBrk="0" fontAlgn="base" hangingPunct="0">
              <a:spcBef>
                <a:spcPct val="0"/>
              </a:spcBef>
              <a:spcAft>
                <a:spcPct val="0"/>
              </a:spcAft>
              <a:defRPr sz="3600" b="1">
                <a:solidFill>
                  <a:srgbClr val="C69200"/>
                </a:solidFill>
                <a:latin typeface="Arial" charset="0"/>
                <a:cs typeface="Arial" charset="0"/>
              </a:defRPr>
            </a:lvl5pPr>
            <a:lvl6pPr marL="457200" algn="l" rtl="0" fontAlgn="base">
              <a:spcBef>
                <a:spcPct val="0"/>
              </a:spcBef>
              <a:spcAft>
                <a:spcPct val="0"/>
              </a:spcAft>
              <a:defRPr sz="3600" b="1">
                <a:solidFill>
                  <a:srgbClr val="C69200"/>
                </a:solidFill>
                <a:latin typeface="Arial" charset="0"/>
                <a:cs typeface="Arial" charset="0"/>
              </a:defRPr>
            </a:lvl6pPr>
            <a:lvl7pPr marL="914400" algn="l" rtl="0" fontAlgn="base">
              <a:spcBef>
                <a:spcPct val="0"/>
              </a:spcBef>
              <a:spcAft>
                <a:spcPct val="0"/>
              </a:spcAft>
              <a:defRPr sz="3600" b="1">
                <a:solidFill>
                  <a:srgbClr val="C69200"/>
                </a:solidFill>
                <a:latin typeface="Arial" charset="0"/>
                <a:cs typeface="Arial" charset="0"/>
              </a:defRPr>
            </a:lvl7pPr>
            <a:lvl8pPr marL="1371600" algn="l" rtl="0" fontAlgn="base">
              <a:spcBef>
                <a:spcPct val="0"/>
              </a:spcBef>
              <a:spcAft>
                <a:spcPct val="0"/>
              </a:spcAft>
              <a:defRPr sz="3600" b="1">
                <a:solidFill>
                  <a:srgbClr val="C69200"/>
                </a:solidFill>
                <a:latin typeface="Arial" charset="0"/>
                <a:cs typeface="Arial" charset="0"/>
              </a:defRPr>
            </a:lvl8pPr>
            <a:lvl9pPr marL="1828800" algn="l" rtl="0" fontAlgn="base">
              <a:spcBef>
                <a:spcPct val="0"/>
              </a:spcBef>
              <a:spcAft>
                <a:spcPct val="0"/>
              </a:spcAft>
              <a:defRPr sz="3600" b="1">
                <a:solidFill>
                  <a:srgbClr val="C69200"/>
                </a:solidFill>
                <a:latin typeface="Arial" charset="0"/>
                <a:cs typeface="Arial" charset="0"/>
              </a:defRPr>
            </a:lvl9pPr>
          </a:lstStyle>
          <a:p>
            <a:r>
              <a:rPr lang="en-US" sz="2800" dirty="0"/>
              <a:t>LGB Bank Case Study</a:t>
            </a:r>
            <a:endParaRPr lang="en-US" dirty="0"/>
          </a:p>
        </p:txBody>
      </p:sp>
    </p:spTree>
    <p:extLst>
      <p:ext uri="{BB962C8B-B14F-4D97-AF65-F5344CB8AC3E}">
        <p14:creationId xmlns:p14="http://schemas.microsoft.com/office/powerpoint/2010/main" val="3885343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91386" y="85058"/>
            <a:ext cx="10019415" cy="563586"/>
          </a:xfrm>
          <a:prstGeom prst="rect">
            <a:avLst/>
          </a:prstGeom>
        </p:spPr>
        <p:txBody>
          <a:bodyPr/>
          <a:lstStyle>
            <a:lvl1pPr algn="l" rtl="0" eaLnBrk="0" fontAlgn="base" hangingPunct="0">
              <a:spcBef>
                <a:spcPct val="0"/>
              </a:spcBef>
              <a:spcAft>
                <a:spcPct val="0"/>
              </a:spcAft>
              <a:defRPr sz="3600" b="1">
                <a:solidFill>
                  <a:srgbClr val="C69200"/>
                </a:solidFill>
                <a:latin typeface="+mj-lt"/>
                <a:ea typeface="+mj-ea"/>
                <a:cs typeface="+mj-cs"/>
              </a:defRPr>
            </a:lvl1pPr>
            <a:lvl2pPr algn="l" rtl="0" eaLnBrk="0" fontAlgn="base" hangingPunct="0">
              <a:spcBef>
                <a:spcPct val="0"/>
              </a:spcBef>
              <a:spcAft>
                <a:spcPct val="0"/>
              </a:spcAft>
              <a:defRPr sz="3600" b="1">
                <a:solidFill>
                  <a:srgbClr val="C69200"/>
                </a:solidFill>
                <a:latin typeface="Arial" charset="0"/>
                <a:cs typeface="Arial" charset="0"/>
              </a:defRPr>
            </a:lvl2pPr>
            <a:lvl3pPr algn="l" rtl="0" eaLnBrk="0" fontAlgn="base" hangingPunct="0">
              <a:spcBef>
                <a:spcPct val="0"/>
              </a:spcBef>
              <a:spcAft>
                <a:spcPct val="0"/>
              </a:spcAft>
              <a:defRPr sz="3600" b="1">
                <a:solidFill>
                  <a:srgbClr val="C69200"/>
                </a:solidFill>
                <a:latin typeface="Arial" charset="0"/>
                <a:cs typeface="Arial" charset="0"/>
              </a:defRPr>
            </a:lvl3pPr>
            <a:lvl4pPr algn="l" rtl="0" eaLnBrk="0" fontAlgn="base" hangingPunct="0">
              <a:spcBef>
                <a:spcPct val="0"/>
              </a:spcBef>
              <a:spcAft>
                <a:spcPct val="0"/>
              </a:spcAft>
              <a:defRPr sz="3600" b="1">
                <a:solidFill>
                  <a:srgbClr val="C69200"/>
                </a:solidFill>
                <a:latin typeface="Arial" charset="0"/>
                <a:cs typeface="Arial" charset="0"/>
              </a:defRPr>
            </a:lvl4pPr>
            <a:lvl5pPr algn="l" rtl="0" eaLnBrk="0" fontAlgn="base" hangingPunct="0">
              <a:spcBef>
                <a:spcPct val="0"/>
              </a:spcBef>
              <a:spcAft>
                <a:spcPct val="0"/>
              </a:spcAft>
              <a:defRPr sz="3600" b="1">
                <a:solidFill>
                  <a:srgbClr val="C69200"/>
                </a:solidFill>
                <a:latin typeface="Arial" charset="0"/>
                <a:cs typeface="Arial" charset="0"/>
              </a:defRPr>
            </a:lvl5pPr>
            <a:lvl6pPr marL="457200" algn="l" rtl="0" fontAlgn="base">
              <a:spcBef>
                <a:spcPct val="0"/>
              </a:spcBef>
              <a:spcAft>
                <a:spcPct val="0"/>
              </a:spcAft>
              <a:defRPr sz="3600" b="1">
                <a:solidFill>
                  <a:srgbClr val="C69200"/>
                </a:solidFill>
                <a:latin typeface="Arial" charset="0"/>
                <a:cs typeface="Arial" charset="0"/>
              </a:defRPr>
            </a:lvl6pPr>
            <a:lvl7pPr marL="914400" algn="l" rtl="0" fontAlgn="base">
              <a:spcBef>
                <a:spcPct val="0"/>
              </a:spcBef>
              <a:spcAft>
                <a:spcPct val="0"/>
              </a:spcAft>
              <a:defRPr sz="3600" b="1">
                <a:solidFill>
                  <a:srgbClr val="C69200"/>
                </a:solidFill>
                <a:latin typeface="Arial" charset="0"/>
                <a:cs typeface="Arial" charset="0"/>
              </a:defRPr>
            </a:lvl7pPr>
            <a:lvl8pPr marL="1371600" algn="l" rtl="0" fontAlgn="base">
              <a:spcBef>
                <a:spcPct val="0"/>
              </a:spcBef>
              <a:spcAft>
                <a:spcPct val="0"/>
              </a:spcAft>
              <a:defRPr sz="3600" b="1">
                <a:solidFill>
                  <a:srgbClr val="C69200"/>
                </a:solidFill>
                <a:latin typeface="Arial" charset="0"/>
                <a:cs typeface="Arial" charset="0"/>
              </a:defRPr>
            </a:lvl8pPr>
            <a:lvl9pPr marL="1828800" algn="l" rtl="0" fontAlgn="base">
              <a:spcBef>
                <a:spcPct val="0"/>
              </a:spcBef>
              <a:spcAft>
                <a:spcPct val="0"/>
              </a:spcAft>
              <a:defRPr sz="3600" b="1">
                <a:solidFill>
                  <a:srgbClr val="C69200"/>
                </a:solidFill>
                <a:latin typeface="Arial" charset="0"/>
                <a:cs typeface="Arial" charset="0"/>
              </a:defRPr>
            </a:lvl9pPr>
          </a:lstStyle>
          <a:p>
            <a:r>
              <a:rPr lang="en-US" sz="2800" dirty="0"/>
              <a:t>Exercise 2: Travel Insurance Issuing Process (Step 5)</a:t>
            </a:r>
            <a:endParaRPr lang="en-US" dirty="0"/>
          </a:p>
        </p:txBody>
      </p:sp>
      <p:pic>
        <p:nvPicPr>
          <p:cNvPr id="20" name="Picture 19"/>
          <p:cNvPicPr>
            <a:picLocks noChangeAspect="1"/>
          </p:cNvPicPr>
          <p:nvPr/>
        </p:nvPicPr>
        <p:blipFill>
          <a:blip r:embed="rId2"/>
          <a:stretch>
            <a:fillRect/>
          </a:stretch>
        </p:blipFill>
        <p:spPr>
          <a:xfrm>
            <a:off x="9088867" y="125740"/>
            <a:ext cx="2995179" cy="1733060"/>
          </a:xfrm>
          <a:prstGeom prst="rect">
            <a:avLst/>
          </a:prstGeom>
        </p:spPr>
      </p:pic>
      <p:sp>
        <p:nvSpPr>
          <p:cNvPr id="7" name="Rectangle 6"/>
          <p:cNvSpPr/>
          <p:nvPr/>
        </p:nvSpPr>
        <p:spPr bwMode="auto">
          <a:xfrm>
            <a:off x="10566620" y="1375148"/>
            <a:ext cx="429362" cy="44077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Arial" pitchFamily="-65" charset="0"/>
            </a:endParaRPr>
          </a:p>
        </p:txBody>
      </p:sp>
      <p:cxnSp>
        <p:nvCxnSpPr>
          <p:cNvPr id="68" name="Straight Arrow Connector 67"/>
          <p:cNvCxnSpPr>
            <a:stCxn id="7" idx="1"/>
            <a:endCxn id="69" idx="3"/>
          </p:cNvCxnSpPr>
          <p:nvPr/>
        </p:nvCxnSpPr>
        <p:spPr bwMode="auto">
          <a:xfrm flipH="1" flipV="1">
            <a:off x="8803758" y="1476183"/>
            <a:ext cx="1762862" cy="119352"/>
          </a:xfrm>
          <a:prstGeom prst="straightConnector1">
            <a:avLst/>
          </a:prstGeom>
          <a:noFill/>
          <a:ln w="25400" cap="flat" cmpd="sng" algn="ctr">
            <a:solidFill>
              <a:srgbClr val="FF0000"/>
            </a:solidFill>
            <a:prstDash val="solid"/>
            <a:round/>
            <a:headEnd type="triangle" w="med" len="med"/>
            <a:tailEnd type="none"/>
          </a:ln>
          <a:effectLst/>
        </p:spPr>
      </p:cxnSp>
      <p:sp>
        <p:nvSpPr>
          <p:cNvPr id="69" name="Content Placeholder 2"/>
          <p:cNvSpPr>
            <a:spLocks noGrp="1"/>
          </p:cNvSpPr>
          <p:nvPr>
            <p:ph idx="1"/>
          </p:nvPr>
        </p:nvSpPr>
        <p:spPr>
          <a:xfrm>
            <a:off x="261600" y="648644"/>
            <a:ext cx="8542158" cy="1655077"/>
          </a:xfrm>
          <a:ln>
            <a:solidFill>
              <a:schemeClr val="tx1"/>
            </a:solidFill>
          </a:ln>
        </p:spPr>
        <p:txBody>
          <a:bodyPr/>
          <a:lstStyle/>
          <a:p>
            <a:r>
              <a:rPr lang="en-US" altLang="en-US" sz="1800" dirty="0"/>
              <a:t>The “Issue Insurance Policy” composite microservice, invokes another composite microservice called “Make Payment”.</a:t>
            </a:r>
          </a:p>
          <a:p>
            <a:pPr marL="0" indent="0">
              <a:buNone/>
            </a:pPr>
            <a:r>
              <a:rPr lang="en-US" altLang="en-US" sz="1800" u="sng" dirty="0"/>
              <a:t>Instructions:</a:t>
            </a:r>
          </a:p>
          <a:p>
            <a:r>
              <a:rPr lang="en-US" altLang="en-US" sz="1800" dirty="0"/>
              <a:t>In the space below, copy-n-paste (from slides above) all of the atomic </a:t>
            </a:r>
            <a:r>
              <a:rPr lang="en-US" altLang="en-US" sz="1800" dirty="0" err="1"/>
              <a:t>microservices</a:t>
            </a:r>
            <a:r>
              <a:rPr lang="en-US" altLang="en-US" sz="1800" dirty="0"/>
              <a:t> that might be orchestrated by the “Make Payment” composite microservice.</a:t>
            </a:r>
          </a:p>
          <a:p>
            <a:endParaRPr lang="en-US" altLang="en-US" sz="2400" dirty="0"/>
          </a:p>
          <a:p>
            <a:pPr marL="0" indent="0">
              <a:buNone/>
            </a:pPr>
            <a:endParaRPr lang="en-US" altLang="en-US" sz="2400" dirty="0"/>
          </a:p>
        </p:txBody>
      </p:sp>
    </p:spTree>
    <p:extLst>
      <p:ext uri="{BB962C8B-B14F-4D97-AF65-F5344CB8AC3E}">
        <p14:creationId xmlns:p14="http://schemas.microsoft.com/office/powerpoint/2010/main" val="4018167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a:off x="976316" y="935669"/>
            <a:ext cx="1617083" cy="900000"/>
          </a:xfrm>
          <a:prstGeom prst="rect">
            <a:avLst/>
          </a:prstGeom>
          <a:solidFill>
            <a:srgbClr val="FFFF99"/>
          </a:solidFill>
          <a:ln w="1905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pitchFamily="-65" charset="0"/>
              </a:rPr>
              <a:t>Make Payment</a:t>
            </a:r>
          </a:p>
        </p:txBody>
      </p:sp>
      <p:sp>
        <p:nvSpPr>
          <p:cNvPr id="6" name="Title 1"/>
          <p:cNvSpPr txBox="1">
            <a:spLocks/>
          </p:cNvSpPr>
          <p:nvPr/>
        </p:nvSpPr>
        <p:spPr>
          <a:xfrm>
            <a:off x="191386" y="85058"/>
            <a:ext cx="10019415" cy="563586"/>
          </a:xfrm>
          <a:prstGeom prst="rect">
            <a:avLst/>
          </a:prstGeom>
        </p:spPr>
        <p:txBody>
          <a:bodyPr/>
          <a:lstStyle>
            <a:lvl1pPr algn="l" rtl="0" eaLnBrk="0" fontAlgn="base" hangingPunct="0">
              <a:spcBef>
                <a:spcPct val="0"/>
              </a:spcBef>
              <a:spcAft>
                <a:spcPct val="0"/>
              </a:spcAft>
              <a:defRPr sz="3600" b="1">
                <a:solidFill>
                  <a:srgbClr val="C69200"/>
                </a:solidFill>
                <a:latin typeface="+mj-lt"/>
                <a:ea typeface="+mj-ea"/>
                <a:cs typeface="+mj-cs"/>
              </a:defRPr>
            </a:lvl1pPr>
            <a:lvl2pPr algn="l" rtl="0" eaLnBrk="0" fontAlgn="base" hangingPunct="0">
              <a:spcBef>
                <a:spcPct val="0"/>
              </a:spcBef>
              <a:spcAft>
                <a:spcPct val="0"/>
              </a:spcAft>
              <a:defRPr sz="3600" b="1">
                <a:solidFill>
                  <a:srgbClr val="C69200"/>
                </a:solidFill>
                <a:latin typeface="Arial" charset="0"/>
                <a:cs typeface="Arial" charset="0"/>
              </a:defRPr>
            </a:lvl2pPr>
            <a:lvl3pPr algn="l" rtl="0" eaLnBrk="0" fontAlgn="base" hangingPunct="0">
              <a:spcBef>
                <a:spcPct val="0"/>
              </a:spcBef>
              <a:spcAft>
                <a:spcPct val="0"/>
              </a:spcAft>
              <a:defRPr sz="3600" b="1">
                <a:solidFill>
                  <a:srgbClr val="C69200"/>
                </a:solidFill>
                <a:latin typeface="Arial" charset="0"/>
                <a:cs typeface="Arial" charset="0"/>
              </a:defRPr>
            </a:lvl3pPr>
            <a:lvl4pPr algn="l" rtl="0" eaLnBrk="0" fontAlgn="base" hangingPunct="0">
              <a:spcBef>
                <a:spcPct val="0"/>
              </a:spcBef>
              <a:spcAft>
                <a:spcPct val="0"/>
              </a:spcAft>
              <a:defRPr sz="3600" b="1">
                <a:solidFill>
                  <a:srgbClr val="C69200"/>
                </a:solidFill>
                <a:latin typeface="Arial" charset="0"/>
                <a:cs typeface="Arial" charset="0"/>
              </a:defRPr>
            </a:lvl4pPr>
            <a:lvl5pPr algn="l" rtl="0" eaLnBrk="0" fontAlgn="base" hangingPunct="0">
              <a:spcBef>
                <a:spcPct val="0"/>
              </a:spcBef>
              <a:spcAft>
                <a:spcPct val="0"/>
              </a:spcAft>
              <a:defRPr sz="3600" b="1">
                <a:solidFill>
                  <a:srgbClr val="C69200"/>
                </a:solidFill>
                <a:latin typeface="Arial" charset="0"/>
                <a:cs typeface="Arial" charset="0"/>
              </a:defRPr>
            </a:lvl5pPr>
            <a:lvl6pPr marL="457200" algn="l" rtl="0" fontAlgn="base">
              <a:spcBef>
                <a:spcPct val="0"/>
              </a:spcBef>
              <a:spcAft>
                <a:spcPct val="0"/>
              </a:spcAft>
              <a:defRPr sz="3600" b="1">
                <a:solidFill>
                  <a:srgbClr val="C69200"/>
                </a:solidFill>
                <a:latin typeface="Arial" charset="0"/>
                <a:cs typeface="Arial" charset="0"/>
              </a:defRPr>
            </a:lvl6pPr>
            <a:lvl7pPr marL="914400" algn="l" rtl="0" fontAlgn="base">
              <a:spcBef>
                <a:spcPct val="0"/>
              </a:spcBef>
              <a:spcAft>
                <a:spcPct val="0"/>
              </a:spcAft>
              <a:defRPr sz="3600" b="1">
                <a:solidFill>
                  <a:srgbClr val="C69200"/>
                </a:solidFill>
                <a:latin typeface="Arial" charset="0"/>
                <a:cs typeface="Arial" charset="0"/>
              </a:defRPr>
            </a:lvl7pPr>
            <a:lvl8pPr marL="1371600" algn="l" rtl="0" fontAlgn="base">
              <a:spcBef>
                <a:spcPct val="0"/>
              </a:spcBef>
              <a:spcAft>
                <a:spcPct val="0"/>
              </a:spcAft>
              <a:defRPr sz="3600" b="1">
                <a:solidFill>
                  <a:srgbClr val="C69200"/>
                </a:solidFill>
                <a:latin typeface="Arial" charset="0"/>
                <a:cs typeface="Arial" charset="0"/>
              </a:defRPr>
            </a:lvl8pPr>
            <a:lvl9pPr marL="1828800" algn="l" rtl="0" fontAlgn="base">
              <a:spcBef>
                <a:spcPct val="0"/>
              </a:spcBef>
              <a:spcAft>
                <a:spcPct val="0"/>
              </a:spcAft>
              <a:defRPr sz="3600" b="1">
                <a:solidFill>
                  <a:srgbClr val="C69200"/>
                </a:solidFill>
                <a:latin typeface="Arial" charset="0"/>
                <a:cs typeface="Arial" charset="0"/>
              </a:defRPr>
            </a:lvl9pPr>
          </a:lstStyle>
          <a:p>
            <a:r>
              <a:rPr lang="en-US" sz="2800" dirty="0"/>
              <a:t>Message-Based Communication</a:t>
            </a:r>
            <a:endParaRPr lang="en-US" dirty="0"/>
          </a:p>
        </p:txBody>
      </p:sp>
      <p:sp>
        <p:nvSpPr>
          <p:cNvPr id="51" name="TextBox 50"/>
          <p:cNvSpPr txBox="1"/>
          <p:nvPr/>
        </p:nvSpPr>
        <p:spPr>
          <a:xfrm>
            <a:off x="2633991" y="771336"/>
            <a:ext cx="976967" cy="584775"/>
          </a:xfrm>
          <a:prstGeom prst="rect">
            <a:avLst/>
          </a:prstGeom>
          <a:noFill/>
        </p:spPr>
        <p:txBody>
          <a:bodyPr wrap="square" rtlCol="0">
            <a:spAutoFit/>
          </a:bodyPr>
          <a:lstStyle/>
          <a:p>
            <a:r>
              <a:rPr lang="en-US" sz="1600" dirty="0">
                <a:latin typeface="+mn-lt"/>
              </a:rPr>
              <a:t>Payment Event</a:t>
            </a:r>
            <a:endParaRPr lang="en-SG" sz="1600" dirty="0">
              <a:latin typeface="+mn-lt"/>
            </a:endParaRPr>
          </a:p>
        </p:txBody>
      </p:sp>
      <p:sp>
        <p:nvSpPr>
          <p:cNvPr id="65" name="Rectangle 64"/>
          <p:cNvSpPr/>
          <p:nvPr/>
        </p:nvSpPr>
        <p:spPr bwMode="auto">
          <a:xfrm>
            <a:off x="8614978" y="931382"/>
            <a:ext cx="900000" cy="900000"/>
          </a:xfrm>
          <a:prstGeom prst="rect">
            <a:avLst/>
          </a:prstGeom>
          <a:solidFill>
            <a:srgbClr val="FFFF99"/>
          </a:solidFill>
          <a:ln w="1905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pitchFamily="-65" charset="0"/>
              </a:rPr>
              <a:t>Journal Entry</a:t>
            </a:r>
          </a:p>
        </p:txBody>
      </p:sp>
      <p:sp>
        <p:nvSpPr>
          <p:cNvPr id="67" name="Rectangle 66"/>
          <p:cNvSpPr/>
          <p:nvPr/>
        </p:nvSpPr>
        <p:spPr bwMode="auto">
          <a:xfrm>
            <a:off x="8614978" y="2060143"/>
            <a:ext cx="900000" cy="900000"/>
          </a:xfrm>
          <a:prstGeom prst="rect">
            <a:avLst/>
          </a:prstGeom>
          <a:solidFill>
            <a:srgbClr val="FFFF99"/>
          </a:solidFill>
          <a:ln w="1905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pitchFamily="-65" charset="0"/>
              </a:rPr>
              <a:t>Notifi-cation</a:t>
            </a:r>
          </a:p>
        </p:txBody>
      </p:sp>
      <p:sp>
        <p:nvSpPr>
          <p:cNvPr id="69" name="Rectangle 68"/>
          <p:cNvSpPr/>
          <p:nvPr/>
        </p:nvSpPr>
        <p:spPr bwMode="auto">
          <a:xfrm>
            <a:off x="976317" y="2060143"/>
            <a:ext cx="1617082" cy="900000"/>
          </a:xfrm>
          <a:prstGeom prst="rect">
            <a:avLst/>
          </a:prstGeom>
          <a:solidFill>
            <a:srgbClr val="FFFF99"/>
          </a:solidFill>
          <a:ln w="1905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pitchFamily="-65" charset="0"/>
              </a:rPr>
              <a:t>Issue Insurance Policy</a:t>
            </a:r>
          </a:p>
        </p:txBody>
      </p:sp>
      <p:sp>
        <p:nvSpPr>
          <p:cNvPr id="74" name="Rectangle 3"/>
          <p:cNvSpPr txBox="1">
            <a:spLocks noChangeArrowheads="1"/>
          </p:cNvSpPr>
          <p:nvPr/>
        </p:nvSpPr>
        <p:spPr bwMode="auto">
          <a:xfrm>
            <a:off x="9589476" y="870257"/>
            <a:ext cx="2178327" cy="961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58775" indent="-358775" algn="l" rtl="0" eaLnBrk="0" fontAlgn="base" hangingPunct="0">
              <a:spcBef>
                <a:spcPct val="20000"/>
              </a:spcBef>
              <a:spcAft>
                <a:spcPct val="0"/>
              </a:spcAft>
              <a:buSzPct val="100000"/>
              <a:buFont typeface="Arial" charset="0"/>
              <a:buChar char="•"/>
              <a:defRPr sz="2000">
                <a:solidFill>
                  <a:schemeClr val="tx1"/>
                </a:solidFill>
                <a:latin typeface="+mn-lt"/>
                <a:ea typeface="+mn-ea"/>
                <a:cs typeface="+mn-cs"/>
              </a:defRPr>
            </a:lvl1pPr>
            <a:lvl2pPr marL="719138" indent="-358775" algn="l" rtl="0" eaLnBrk="0" fontAlgn="base" hangingPunct="0">
              <a:spcBef>
                <a:spcPct val="20000"/>
              </a:spcBef>
              <a:spcAft>
                <a:spcPct val="0"/>
              </a:spcAft>
              <a:buClr>
                <a:schemeClr val="tx1"/>
              </a:buClr>
              <a:buSzPct val="100000"/>
              <a:buFont typeface="Calibri" pitchFamily="34" charset="0"/>
              <a:buChar char="–"/>
              <a:defRPr>
                <a:solidFill>
                  <a:schemeClr val="tx1"/>
                </a:solidFill>
                <a:latin typeface="+mn-lt"/>
                <a:ea typeface="+mn-ea"/>
                <a:cs typeface="+mn-cs"/>
              </a:defRPr>
            </a:lvl2pPr>
            <a:lvl3pPr marL="1079500" indent="-358775" algn="l" rtl="0" eaLnBrk="0" fontAlgn="base" hangingPunct="0">
              <a:spcBef>
                <a:spcPct val="20000"/>
              </a:spcBef>
              <a:spcAft>
                <a:spcPct val="0"/>
              </a:spcAft>
              <a:buClr>
                <a:schemeClr val="folHlink"/>
              </a:buClr>
              <a:buSzPct val="100000"/>
              <a:buFont typeface="Courier New" pitchFamily="49" charset="0"/>
              <a:buChar char="o"/>
              <a:defRPr sz="1600">
                <a:solidFill>
                  <a:schemeClr val="tx1"/>
                </a:solidFill>
                <a:latin typeface="+mn-lt"/>
                <a:ea typeface="+mn-ea"/>
                <a:cs typeface="+mn-cs"/>
              </a:defRPr>
            </a:lvl3pPr>
            <a:lvl4pPr marL="1439863" indent="-358775" algn="l" rtl="0" eaLnBrk="0" fontAlgn="base" hangingPunct="0">
              <a:spcBef>
                <a:spcPct val="20000"/>
              </a:spcBef>
              <a:spcAft>
                <a:spcPct val="0"/>
              </a:spcAft>
              <a:buClr>
                <a:schemeClr val="tx1"/>
              </a:buClr>
              <a:buSzPct val="100000"/>
              <a:buFont typeface="Wingdings" pitchFamily="2" charset="2"/>
              <a:buChar char="§"/>
              <a:defRPr sz="1400">
                <a:solidFill>
                  <a:schemeClr val="tx1"/>
                </a:solidFill>
                <a:latin typeface="+mn-lt"/>
                <a:ea typeface="+mn-ea"/>
                <a:cs typeface="+mn-cs"/>
              </a:defRPr>
            </a:lvl4pPr>
            <a:lvl5pPr marL="1798638" indent="-358775" algn="l" rtl="0" eaLnBrk="0" fontAlgn="base" hangingPunct="0">
              <a:spcBef>
                <a:spcPct val="20000"/>
              </a:spcBef>
              <a:spcAft>
                <a:spcPct val="0"/>
              </a:spcAft>
              <a:buClr>
                <a:srgbClr val="0000FF"/>
              </a:buClr>
              <a:buSzPct val="100000"/>
              <a:buFont typeface="Calibri"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6pPr>
            <a:lvl7pPr marL="29718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7pPr>
            <a:lvl8pPr marL="34290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8pPr>
            <a:lvl9pPr marL="38862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9pPr>
          </a:lstStyle>
          <a:p>
            <a:pPr marL="180975" indent="-177800">
              <a:spcBef>
                <a:spcPts val="0"/>
              </a:spcBef>
            </a:pPr>
            <a:r>
              <a:rPr lang="en-US" sz="1600" kern="0" dirty="0">
                <a:cs typeface="Arial" panose="020B0604020202020204" pitchFamily="34" charset="0"/>
              </a:rPr>
              <a:t>Create Journal Entry</a:t>
            </a:r>
          </a:p>
        </p:txBody>
      </p:sp>
      <p:sp>
        <p:nvSpPr>
          <p:cNvPr id="75" name="Rectangle 3"/>
          <p:cNvSpPr txBox="1">
            <a:spLocks noChangeArrowheads="1"/>
          </p:cNvSpPr>
          <p:nvPr/>
        </p:nvSpPr>
        <p:spPr bwMode="auto">
          <a:xfrm>
            <a:off x="9589476" y="1949221"/>
            <a:ext cx="2178327" cy="10184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58775" indent="-358775" algn="l" rtl="0" eaLnBrk="0" fontAlgn="base" hangingPunct="0">
              <a:spcBef>
                <a:spcPct val="20000"/>
              </a:spcBef>
              <a:spcAft>
                <a:spcPct val="0"/>
              </a:spcAft>
              <a:buSzPct val="100000"/>
              <a:buFont typeface="Arial" charset="0"/>
              <a:buChar char="•"/>
              <a:defRPr sz="2000">
                <a:solidFill>
                  <a:schemeClr val="tx1"/>
                </a:solidFill>
                <a:latin typeface="+mn-lt"/>
                <a:ea typeface="+mn-ea"/>
                <a:cs typeface="+mn-cs"/>
              </a:defRPr>
            </a:lvl1pPr>
            <a:lvl2pPr marL="719138" indent="-358775" algn="l" rtl="0" eaLnBrk="0" fontAlgn="base" hangingPunct="0">
              <a:spcBef>
                <a:spcPct val="20000"/>
              </a:spcBef>
              <a:spcAft>
                <a:spcPct val="0"/>
              </a:spcAft>
              <a:buClr>
                <a:schemeClr val="tx1"/>
              </a:buClr>
              <a:buSzPct val="100000"/>
              <a:buFont typeface="Calibri" pitchFamily="34" charset="0"/>
              <a:buChar char="–"/>
              <a:defRPr>
                <a:solidFill>
                  <a:schemeClr val="tx1"/>
                </a:solidFill>
                <a:latin typeface="+mn-lt"/>
                <a:ea typeface="+mn-ea"/>
                <a:cs typeface="+mn-cs"/>
              </a:defRPr>
            </a:lvl2pPr>
            <a:lvl3pPr marL="1079500" indent="-358775" algn="l" rtl="0" eaLnBrk="0" fontAlgn="base" hangingPunct="0">
              <a:spcBef>
                <a:spcPct val="20000"/>
              </a:spcBef>
              <a:spcAft>
                <a:spcPct val="0"/>
              </a:spcAft>
              <a:buClr>
                <a:schemeClr val="folHlink"/>
              </a:buClr>
              <a:buSzPct val="100000"/>
              <a:buFont typeface="Courier New" pitchFamily="49" charset="0"/>
              <a:buChar char="o"/>
              <a:defRPr sz="1600">
                <a:solidFill>
                  <a:schemeClr val="tx1"/>
                </a:solidFill>
                <a:latin typeface="+mn-lt"/>
                <a:ea typeface="+mn-ea"/>
                <a:cs typeface="+mn-cs"/>
              </a:defRPr>
            </a:lvl3pPr>
            <a:lvl4pPr marL="1439863" indent="-358775" algn="l" rtl="0" eaLnBrk="0" fontAlgn="base" hangingPunct="0">
              <a:spcBef>
                <a:spcPct val="20000"/>
              </a:spcBef>
              <a:spcAft>
                <a:spcPct val="0"/>
              </a:spcAft>
              <a:buClr>
                <a:schemeClr val="tx1"/>
              </a:buClr>
              <a:buSzPct val="100000"/>
              <a:buFont typeface="Wingdings" pitchFamily="2" charset="2"/>
              <a:buChar char="§"/>
              <a:defRPr sz="1400">
                <a:solidFill>
                  <a:schemeClr val="tx1"/>
                </a:solidFill>
                <a:latin typeface="+mn-lt"/>
                <a:ea typeface="+mn-ea"/>
                <a:cs typeface="+mn-cs"/>
              </a:defRPr>
            </a:lvl4pPr>
            <a:lvl5pPr marL="1798638" indent="-358775" algn="l" rtl="0" eaLnBrk="0" fontAlgn="base" hangingPunct="0">
              <a:spcBef>
                <a:spcPct val="20000"/>
              </a:spcBef>
              <a:spcAft>
                <a:spcPct val="0"/>
              </a:spcAft>
              <a:buClr>
                <a:srgbClr val="0000FF"/>
              </a:buClr>
              <a:buSzPct val="100000"/>
              <a:buFont typeface="Calibri"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6pPr>
            <a:lvl7pPr marL="29718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7pPr>
            <a:lvl8pPr marL="34290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8pPr>
            <a:lvl9pPr marL="38862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9pPr>
          </a:lstStyle>
          <a:p>
            <a:pPr marL="180975" indent="-177800">
              <a:spcBef>
                <a:spcPts val="0"/>
              </a:spcBef>
            </a:pPr>
            <a:r>
              <a:rPr lang="en-US" sz="1600" kern="0" dirty="0">
                <a:cs typeface="Arial" panose="020B0604020202020204" pitchFamily="34" charset="0"/>
              </a:rPr>
              <a:t>Send SMS</a:t>
            </a:r>
          </a:p>
          <a:p>
            <a:pPr marL="180975" indent="-177800">
              <a:spcBef>
                <a:spcPts val="0"/>
              </a:spcBef>
            </a:pPr>
            <a:r>
              <a:rPr lang="en-US" sz="1600" kern="0" dirty="0">
                <a:cs typeface="Arial" panose="020B0604020202020204" pitchFamily="34" charset="0"/>
              </a:rPr>
              <a:t>Send Email</a:t>
            </a:r>
          </a:p>
          <a:p>
            <a:pPr marL="3175" indent="0">
              <a:spcBef>
                <a:spcPts val="0"/>
              </a:spcBef>
              <a:buNone/>
            </a:pPr>
            <a:endParaRPr lang="en-US" sz="1600" kern="0" dirty="0">
              <a:cs typeface="Arial" panose="020B0604020202020204" pitchFamily="34" charset="0"/>
            </a:endParaRPr>
          </a:p>
        </p:txBody>
      </p:sp>
      <p:sp>
        <p:nvSpPr>
          <p:cNvPr id="76" name="TextBox 75"/>
          <p:cNvSpPr txBox="1"/>
          <p:nvPr/>
        </p:nvSpPr>
        <p:spPr>
          <a:xfrm>
            <a:off x="2633991" y="1895008"/>
            <a:ext cx="976967" cy="584775"/>
          </a:xfrm>
          <a:prstGeom prst="rect">
            <a:avLst/>
          </a:prstGeom>
          <a:noFill/>
        </p:spPr>
        <p:txBody>
          <a:bodyPr wrap="square" rtlCol="0">
            <a:spAutoFit/>
          </a:bodyPr>
          <a:lstStyle/>
          <a:p>
            <a:r>
              <a:rPr lang="en-US" sz="1600" dirty="0">
                <a:latin typeface="+mn-lt"/>
              </a:rPr>
              <a:t>Policy Event</a:t>
            </a:r>
            <a:endParaRPr lang="en-SG" sz="1600" dirty="0">
              <a:latin typeface="+mn-lt"/>
            </a:endParaRPr>
          </a:p>
        </p:txBody>
      </p:sp>
      <p:sp>
        <p:nvSpPr>
          <p:cNvPr id="81" name="Rectangle 80"/>
          <p:cNvSpPr/>
          <p:nvPr/>
        </p:nvSpPr>
        <p:spPr bwMode="auto">
          <a:xfrm>
            <a:off x="3751412" y="935668"/>
            <a:ext cx="4187565" cy="2034515"/>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400" dirty="0">
              <a:latin typeface="Arial" pitchFamily="-65" charset="0"/>
            </a:endParaRPr>
          </a:p>
        </p:txBody>
      </p:sp>
      <p:pic>
        <p:nvPicPr>
          <p:cNvPr id="82" name="Picture 81" descr="https://www.rabbitmq.com/img/tutorials/exchanges.png"/>
          <p:cNvPicPr>
            <a:picLocks noChangeAspect="1" noChangeArrowheads="1"/>
          </p:cNvPicPr>
          <p:nvPr/>
        </p:nvPicPr>
        <p:blipFill rotWithShape="1">
          <a:blip r:embed="rId2">
            <a:extLst>
              <a:ext uri="{28A0092B-C50C-407E-A947-70E740481C1C}">
                <a14:useLocalDpi xmlns:a14="http://schemas.microsoft.com/office/drawing/2010/main" val="0"/>
              </a:ext>
            </a:extLst>
          </a:blip>
          <a:srcRect l="31325" t="28828" r="49398" b="27929"/>
          <a:stretch/>
        </p:blipFill>
        <p:spPr bwMode="auto">
          <a:xfrm>
            <a:off x="4248933" y="1157069"/>
            <a:ext cx="6096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83" descr="https://www.rabbitmq.com/img/tutorials/queue.png"/>
          <p:cNvPicPr>
            <a:picLocks noChangeAspect="1" noChangeArrowheads="1"/>
          </p:cNvPicPr>
          <p:nvPr/>
        </p:nvPicPr>
        <p:blipFill rotWithShape="1">
          <a:blip r:embed="rId3">
            <a:extLst>
              <a:ext uri="{28A0092B-C50C-407E-A947-70E740481C1C}">
                <a14:useLocalDpi xmlns:a14="http://schemas.microsoft.com/office/drawing/2010/main" val="0"/>
              </a:ext>
            </a:extLst>
          </a:blip>
          <a:srcRect l="10906" t="36641" r="9094" b="10612"/>
          <a:stretch/>
        </p:blipFill>
        <p:spPr bwMode="auto">
          <a:xfrm>
            <a:off x="6591300" y="1157069"/>
            <a:ext cx="990601" cy="457200"/>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84" descr="https://www.rabbitmq.com/img/tutorials/queue.png"/>
          <p:cNvPicPr>
            <a:picLocks noChangeAspect="1" noChangeArrowheads="1"/>
          </p:cNvPicPr>
          <p:nvPr/>
        </p:nvPicPr>
        <p:blipFill rotWithShape="1">
          <a:blip r:embed="rId3">
            <a:extLst>
              <a:ext uri="{28A0092B-C50C-407E-A947-70E740481C1C}">
                <a14:useLocalDpi xmlns:a14="http://schemas.microsoft.com/office/drawing/2010/main" val="0"/>
              </a:ext>
            </a:extLst>
          </a:blip>
          <a:srcRect l="10906" t="36641" r="9094" b="10612"/>
          <a:stretch/>
        </p:blipFill>
        <p:spPr bwMode="auto">
          <a:xfrm>
            <a:off x="6591299" y="2281543"/>
            <a:ext cx="990601" cy="457200"/>
          </a:xfrm>
          <a:prstGeom prst="rect">
            <a:avLst/>
          </a:prstGeom>
          <a:noFill/>
          <a:extLst>
            <a:ext uri="{909E8E84-426E-40DD-AFC4-6F175D3DCCD1}">
              <a14:hiddenFill xmlns:a14="http://schemas.microsoft.com/office/drawing/2010/main">
                <a:solidFill>
                  <a:srgbClr val="FFFFFF"/>
                </a:solidFill>
              </a14:hiddenFill>
            </a:ext>
          </a:extLst>
        </p:spPr>
      </p:pic>
      <p:cxnSp>
        <p:nvCxnSpPr>
          <p:cNvPr id="91" name="Straight Arrow Connector 90"/>
          <p:cNvCxnSpPr>
            <a:endCxn id="84" idx="1"/>
          </p:cNvCxnSpPr>
          <p:nvPr/>
        </p:nvCxnSpPr>
        <p:spPr bwMode="auto">
          <a:xfrm>
            <a:off x="4858533" y="1373238"/>
            <a:ext cx="1732767" cy="12431"/>
          </a:xfrm>
          <a:prstGeom prst="straightConnector1">
            <a:avLst/>
          </a:prstGeom>
          <a:noFill/>
          <a:ln w="25400" cap="flat" cmpd="sng" algn="ctr">
            <a:solidFill>
              <a:schemeClr val="tx1"/>
            </a:solidFill>
            <a:prstDash val="solid"/>
            <a:round/>
            <a:headEnd type="none" w="med" len="med"/>
            <a:tailEnd type="triangle"/>
          </a:ln>
          <a:effectLst/>
        </p:spPr>
      </p:cxnSp>
      <p:cxnSp>
        <p:nvCxnSpPr>
          <p:cNvPr id="95" name="Straight Arrow Connector 94"/>
          <p:cNvCxnSpPr>
            <a:stCxn id="118" idx="3"/>
            <a:endCxn id="85" idx="1"/>
          </p:cNvCxnSpPr>
          <p:nvPr/>
        </p:nvCxnSpPr>
        <p:spPr bwMode="auto">
          <a:xfrm>
            <a:off x="4854254" y="2504715"/>
            <a:ext cx="1737045" cy="5428"/>
          </a:xfrm>
          <a:prstGeom prst="straightConnector1">
            <a:avLst/>
          </a:prstGeom>
          <a:noFill/>
          <a:ln w="25400" cap="flat" cmpd="sng" algn="ctr">
            <a:solidFill>
              <a:schemeClr val="tx1"/>
            </a:solidFill>
            <a:prstDash val="solid"/>
            <a:round/>
            <a:headEnd type="none" w="med" len="med"/>
            <a:tailEnd type="triangle"/>
          </a:ln>
          <a:effectLst/>
        </p:spPr>
      </p:cxnSp>
      <p:cxnSp>
        <p:nvCxnSpPr>
          <p:cNvPr id="98" name="Straight Arrow Connector 97"/>
          <p:cNvCxnSpPr>
            <a:stCxn id="84" idx="3"/>
            <a:endCxn id="65" idx="1"/>
          </p:cNvCxnSpPr>
          <p:nvPr/>
        </p:nvCxnSpPr>
        <p:spPr bwMode="auto">
          <a:xfrm flipV="1">
            <a:off x="7581901" y="1381382"/>
            <a:ext cx="1033077" cy="4287"/>
          </a:xfrm>
          <a:prstGeom prst="straightConnector1">
            <a:avLst/>
          </a:prstGeom>
          <a:noFill/>
          <a:ln w="25400" cap="flat" cmpd="sng" algn="ctr">
            <a:solidFill>
              <a:schemeClr val="tx1"/>
            </a:solidFill>
            <a:prstDash val="solid"/>
            <a:round/>
            <a:headEnd type="none" w="med" len="med"/>
            <a:tailEnd type="triangle"/>
          </a:ln>
          <a:effectLst/>
        </p:spPr>
      </p:cxnSp>
      <p:cxnSp>
        <p:nvCxnSpPr>
          <p:cNvPr id="101" name="Straight Arrow Connector 100"/>
          <p:cNvCxnSpPr>
            <a:stCxn id="85" idx="3"/>
            <a:endCxn id="67" idx="1"/>
          </p:cNvCxnSpPr>
          <p:nvPr/>
        </p:nvCxnSpPr>
        <p:spPr bwMode="auto">
          <a:xfrm>
            <a:off x="7581900" y="2510143"/>
            <a:ext cx="1033078" cy="0"/>
          </a:xfrm>
          <a:prstGeom prst="straightConnector1">
            <a:avLst/>
          </a:prstGeom>
          <a:noFill/>
          <a:ln w="25400" cap="flat" cmpd="sng" algn="ctr">
            <a:solidFill>
              <a:schemeClr val="tx1"/>
            </a:solidFill>
            <a:prstDash val="solid"/>
            <a:round/>
            <a:headEnd type="none" w="med" len="med"/>
            <a:tailEnd type="triangle"/>
          </a:ln>
          <a:effectLst/>
        </p:spPr>
      </p:cxnSp>
      <p:sp>
        <p:nvSpPr>
          <p:cNvPr id="106" name="TextBox 105"/>
          <p:cNvSpPr txBox="1"/>
          <p:nvPr/>
        </p:nvSpPr>
        <p:spPr>
          <a:xfrm>
            <a:off x="5092712" y="1049937"/>
            <a:ext cx="1067987" cy="338554"/>
          </a:xfrm>
          <a:prstGeom prst="rect">
            <a:avLst/>
          </a:prstGeom>
          <a:noFill/>
        </p:spPr>
        <p:txBody>
          <a:bodyPr wrap="square" rtlCol="0">
            <a:spAutoFit/>
          </a:bodyPr>
          <a:lstStyle/>
          <a:p>
            <a:r>
              <a:rPr lang="en-US" sz="1600" dirty="0">
                <a:latin typeface="+mn-lt"/>
              </a:rPr>
              <a:t>*.payment</a:t>
            </a:r>
            <a:endParaRPr lang="en-SG" sz="1600" dirty="0">
              <a:latin typeface="+mn-lt"/>
            </a:endParaRPr>
          </a:p>
        </p:txBody>
      </p:sp>
      <p:pic>
        <p:nvPicPr>
          <p:cNvPr id="110" name="Picture 109" descr="https://www.rabbitmq.com/img/tutorials/queue.png"/>
          <p:cNvPicPr>
            <a:picLocks noChangeAspect="1" noChangeArrowheads="1"/>
          </p:cNvPicPr>
          <p:nvPr/>
        </p:nvPicPr>
        <p:blipFill rotWithShape="1">
          <a:blip r:embed="rId3">
            <a:extLst>
              <a:ext uri="{28A0092B-C50C-407E-A947-70E740481C1C}">
                <a14:useLocalDpi xmlns:a14="http://schemas.microsoft.com/office/drawing/2010/main" val="0"/>
              </a:ext>
            </a:extLst>
          </a:blip>
          <a:srcRect l="10906" t="36641" r="9094" b="10612"/>
          <a:stretch/>
        </p:blipFill>
        <p:spPr bwMode="auto">
          <a:xfrm>
            <a:off x="6586117" y="1726822"/>
            <a:ext cx="990601" cy="457200"/>
          </a:xfrm>
          <a:prstGeom prst="rect">
            <a:avLst/>
          </a:prstGeom>
          <a:noFill/>
          <a:extLst>
            <a:ext uri="{909E8E84-426E-40DD-AFC4-6F175D3DCCD1}">
              <a14:hiddenFill xmlns:a14="http://schemas.microsoft.com/office/drawing/2010/main">
                <a:solidFill>
                  <a:srgbClr val="FFFFFF"/>
                </a:solidFill>
              </a14:hiddenFill>
            </a:ext>
          </a:extLst>
        </p:spPr>
      </p:pic>
      <p:cxnSp>
        <p:nvCxnSpPr>
          <p:cNvPr id="112" name="Straight Arrow Connector 111"/>
          <p:cNvCxnSpPr>
            <a:stCxn id="110" idx="3"/>
          </p:cNvCxnSpPr>
          <p:nvPr/>
        </p:nvCxnSpPr>
        <p:spPr bwMode="auto">
          <a:xfrm>
            <a:off x="7576718" y="1955422"/>
            <a:ext cx="1038260" cy="326121"/>
          </a:xfrm>
          <a:prstGeom prst="straightConnector1">
            <a:avLst/>
          </a:prstGeom>
          <a:noFill/>
          <a:ln w="25400" cap="flat" cmpd="sng" algn="ctr">
            <a:solidFill>
              <a:schemeClr val="tx1"/>
            </a:solidFill>
            <a:prstDash val="solid"/>
            <a:round/>
            <a:headEnd type="none" w="med" len="med"/>
            <a:tailEnd type="triangle"/>
          </a:ln>
          <a:effectLst/>
        </p:spPr>
      </p:cxnSp>
      <p:cxnSp>
        <p:nvCxnSpPr>
          <p:cNvPr id="50" name="Straight Arrow Connector 49"/>
          <p:cNvCxnSpPr>
            <a:stCxn id="24" idx="3"/>
            <a:endCxn id="82" idx="1"/>
          </p:cNvCxnSpPr>
          <p:nvPr/>
        </p:nvCxnSpPr>
        <p:spPr bwMode="auto">
          <a:xfrm>
            <a:off x="2593399" y="1385669"/>
            <a:ext cx="1655534" cy="0"/>
          </a:xfrm>
          <a:prstGeom prst="straightConnector1">
            <a:avLst/>
          </a:prstGeom>
          <a:noFill/>
          <a:ln w="25400" cap="flat" cmpd="sng" algn="ctr">
            <a:solidFill>
              <a:schemeClr val="tx1"/>
            </a:solidFill>
            <a:prstDash val="solid"/>
            <a:round/>
            <a:headEnd type="none" w="med" len="med"/>
            <a:tailEnd type="triangle"/>
          </a:ln>
          <a:effectLst/>
        </p:spPr>
      </p:cxnSp>
      <p:pic>
        <p:nvPicPr>
          <p:cNvPr id="118" name="Picture 117" descr="https://www.rabbitmq.com/img/tutorials/exchanges.png"/>
          <p:cNvPicPr>
            <a:picLocks noChangeAspect="1" noChangeArrowheads="1"/>
          </p:cNvPicPr>
          <p:nvPr/>
        </p:nvPicPr>
        <p:blipFill rotWithShape="1">
          <a:blip r:embed="rId2">
            <a:extLst>
              <a:ext uri="{28A0092B-C50C-407E-A947-70E740481C1C}">
                <a14:useLocalDpi xmlns:a14="http://schemas.microsoft.com/office/drawing/2010/main" val="0"/>
              </a:ext>
            </a:extLst>
          </a:blip>
          <a:srcRect l="31325" t="28828" r="49398" b="27929"/>
          <a:stretch/>
        </p:blipFill>
        <p:spPr bwMode="auto">
          <a:xfrm>
            <a:off x="4244654" y="2276115"/>
            <a:ext cx="609600" cy="457200"/>
          </a:xfrm>
          <a:prstGeom prst="rect">
            <a:avLst/>
          </a:prstGeom>
          <a:noFill/>
          <a:extLst>
            <a:ext uri="{909E8E84-426E-40DD-AFC4-6F175D3DCCD1}">
              <a14:hiddenFill xmlns:a14="http://schemas.microsoft.com/office/drawing/2010/main">
                <a:solidFill>
                  <a:srgbClr val="FFFFFF"/>
                </a:solidFill>
              </a14:hiddenFill>
            </a:ext>
          </a:extLst>
        </p:spPr>
      </p:pic>
      <p:cxnSp>
        <p:nvCxnSpPr>
          <p:cNvPr id="70" name="Straight Arrow Connector 69"/>
          <p:cNvCxnSpPr>
            <a:stCxn id="69" idx="3"/>
            <a:endCxn id="118" idx="1"/>
          </p:cNvCxnSpPr>
          <p:nvPr/>
        </p:nvCxnSpPr>
        <p:spPr bwMode="auto">
          <a:xfrm flipV="1">
            <a:off x="2593399" y="2504715"/>
            <a:ext cx="1651255" cy="5428"/>
          </a:xfrm>
          <a:prstGeom prst="straightConnector1">
            <a:avLst/>
          </a:prstGeom>
          <a:noFill/>
          <a:ln w="25400" cap="flat" cmpd="sng" algn="ctr">
            <a:solidFill>
              <a:schemeClr val="tx1"/>
            </a:solidFill>
            <a:prstDash val="solid"/>
            <a:round/>
            <a:headEnd type="none" w="med" len="med"/>
            <a:tailEnd type="triangle"/>
          </a:ln>
          <a:effectLst/>
        </p:spPr>
      </p:cxnSp>
      <p:cxnSp>
        <p:nvCxnSpPr>
          <p:cNvPr id="121" name="Straight Arrow Connector 120"/>
          <p:cNvCxnSpPr>
            <a:stCxn id="82" idx="3"/>
            <a:endCxn id="110" idx="1"/>
          </p:cNvCxnSpPr>
          <p:nvPr/>
        </p:nvCxnSpPr>
        <p:spPr bwMode="auto">
          <a:xfrm>
            <a:off x="4858533" y="1385669"/>
            <a:ext cx="1727584" cy="569753"/>
          </a:xfrm>
          <a:prstGeom prst="straightConnector1">
            <a:avLst/>
          </a:prstGeom>
          <a:noFill/>
          <a:ln w="25400" cap="flat" cmpd="sng" algn="ctr">
            <a:solidFill>
              <a:schemeClr val="tx1"/>
            </a:solidFill>
            <a:prstDash val="solid"/>
            <a:round/>
            <a:headEnd type="none" w="med" len="med"/>
            <a:tailEnd type="triangle"/>
          </a:ln>
          <a:effectLst/>
        </p:spPr>
      </p:cxnSp>
      <p:sp>
        <p:nvSpPr>
          <p:cNvPr id="124" name="TextBox 123"/>
          <p:cNvSpPr txBox="1"/>
          <p:nvPr/>
        </p:nvSpPr>
        <p:spPr>
          <a:xfrm rot="1068429">
            <a:off x="5077370" y="1605862"/>
            <a:ext cx="1067987" cy="338554"/>
          </a:xfrm>
          <a:prstGeom prst="rect">
            <a:avLst/>
          </a:prstGeom>
          <a:noFill/>
        </p:spPr>
        <p:txBody>
          <a:bodyPr wrap="square" rtlCol="0">
            <a:spAutoFit/>
          </a:bodyPr>
          <a:lstStyle/>
          <a:p>
            <a:r>
              <a:rPr lang="en-US" sz="1600" dirty="0">
                <a:latin typeface="+mn-lt"/>
              </a:rPr>
              <a:t>*.payment</a:t>
            </a:r>
            <a:endParaRPr lang="en-SG" sz="1600" dirty="0">
              <a:latin typeface="+mn-lt"/>
            </a:endParaRPr>
          </a:p>
        </p:txBody>
      </p:sp>
      <p:sp>
        <p:nvSpPr>
          <p:cNvPr id="125" name="TextBox 124"/>
          <p:cNvSpPr txBox="1"/>
          <p:nvPr/>
        </p:nvSpPr>
        <p:spPr>
          <a:xfrm>
            <a:off x="5180129" y="2141229"/>
            <a:ext cx="1043729" cy="338554"/>
          </a:xfrm>
          <a:prstGeom prst="rect">
            <a:avLst/>
          </a:prstGeom>
          <a:noFill/>
        </p:spPr>
        <p:txBody>
          <a:bodyPr wrap="square" rtlCol="0">
            <a:spAutoFit/>
          </a:bodyPr>
          <a:lstStyle/>
          <a:p>
            <a:r>
              <a:rPr lang="en-US" sz="1600" dirty="0">
                <a:latin typeface="+mn-lt"/>
              </a:rPr>
              <a:t>*.policy</a:t>
            </a:r>
            <a:endParaRPr lang="en-SG" sz="1600" dirty="0">
              <a:latin typeface="+mn-lt"/>
            </a:endParaRPr>
          </a:p>
        </p:txBody>
      </p:sp>
      <p:sp>
        <p:nvSpPr>
          <p:cNvPr id="33" name="Content Placeholder 2"/>
          <p:cNvSpPr>
            <a:spLocks noGrp="1"/>
          </p:cNvSpPr>
          <p:nvPr>
            <p:ph idx="1"/>
          </p:nvPr>
        </p:nvSpPr>
        <p:spPr>
          <a:xfrm>
            <a:off x="283535" y="3506903"/>
            <a:ext cx="11036595" cy="3093046"/>
          </a:xfrm>
        </p:spPr>
        <p:txBody>
          <a:bodyPr/>
          <a:lstStyle/>
          <a:p>
            <a:r>
              <a:rPr lang="en-US" altLang="en-US" sz="2400" dirty="0"/>
              <a:t>In this Travel Insurance case study, there are only two atomic </a:t>
            </a:r>
            <a:r>
              <a:rPr lang="en-US" altLang="en-US" sz="2400" dirty="0" err="1"/>
              <a:t>microservices</a:t>
            </a:r>
            <a:r>
              <a:rPr lang="en-US" altLang="en-US" sz="2400" dirty="0"/>
              <a:t> which </a:t>
            </a:r>
            <a:r>
              <a:rPr lang="en-US" altLang="en-US" sz="2400" b="1" dirty="0">
                <a:solidFill>
                  <a:srgbClr val="0066FF"/>
                </a:solidFill>
              </a:rPr>
              <a:t>do not need to send a reply back</a:t>
            </a:r>
            <a:r>
              <a:rPr lang="en-US" altLang="en-US" sz="2400" dirty="0"/>
              <a:t> to a user, or to a higher level process.</a:t>
            </a:r>
          </a:p>
          <a:p>
            <a:pPr lvl="1"/>
            <a:r>
              <a:rPr lang="en-US" altLang="en-US" sz="2200" dirty="0"/>
              <a:t>Journal Entry</a:t>
            </a:r>
          </a:p>
          <a:p>
            <a:pPr lvl="1"/>
            <a:r>
              <a:rPr lang="en-US" altLang="en-US" sz="2200" dirty="0"/>
              <a:t>Notification</a:t>
            </a:r>
            <a:endParaRPr lang="en-US" altLang="en-US" sz="2400" dirty="0"/>
          </a:p>
          <a:p>
            <a:r>
              <a:rPr lang="en-US" altLang="en-US" sz="2400" dirty="0"/>
              <a:t>Those two atomic services are </a:t>
            </a:r>
            <a:r>
              <a:rPr lang="en-US" altLang="en-US" sz="2400" b="1" dirty="0">
                <a:solidFill>
                  <a:srgbClr val="0066FF"/>
                </a:solidFill>
              </a:rPr>
              <a:t>subscribed</a:t>
            </a:r>
            <a:r>
              <a:rPr lang="en-US" altLang="en-US" sz="2400" dirty="0"/>
              <a:t> to Payment Event (messages) and/or to Policy Event (messages), which are </a:t>
            </a:r>
            <a:r>
              <a:rPr lang="en-US" altLang="en-US" sz="2400" b="1" dirty="0">
                <a:solidFill>
                  <a:srgbClr val="0066FF"/>
                </a:solidFill>
              </a:rPr>
              <a:t>published</a:t>
            </a:r>
            <a:r>
              <a:rPr lang="en-US" altLang="en-US" sz="2400" dirty="0"/>
              <a:t> from the “Make Payment” and “Issue Insurance Policy” composite microservices respectively</a:t>
            </a:r>
          </a:p>
        </p:txBody>
      </p:sp>
      <p:sp>
        <p:nvSpPr>
          <p:cNvPr id="35" name="TextBox 34"/>
          <p:cNvSpPr txBox="1"/>
          <p:nvPr/>
        </p:nvSpPr>
        <p:spPr>
          <a:xfrm>
            <a:off x="5534484" y="181720"/>
            <a:ext cx="4676317" cy="400110"/>
          </a:xfrm>
          <a:prstGeom prst="rect">
            <a:avLst/>
          </a:prstGeom>
          <a:noFill/>
        </p:spPr>
        <p:txBody>
          <a:bodyPr wrap="square" rtlCol="0">
            <a:spAutoFit/>
          </a:bodyPr>
          <a:lstStyle/>
          <a:p>
            <a:r>
              <a:rPr lang="en-US" sz="2000" dirty="0">
                <a:solidFill>
                  <a:srgbClr val="0066FF"/>
                </a:solidFill>
                <a:latin typeface="+mn-lt"/>
              </a:rPr>
              <a:t>Which architecture principle – P1 or P2?</a:t>
            </a:r>
            <a:endParaRPr lang="en-SG" sz="2000" dirty="0">
              <a:solidFill>
                <a:srgbClr val="0066FF"/>
              </a:solidFill>
              <a:latin typeface="+mn-lt"/>
            </a:endParaRPr>
          </a:p>
        </p:txBody>
      </p:sp>
    </p:spTree>
    <p:extLst>
      <p:ext uri="{BB962C8B-B14F-4D97-AF65-F5344CB8AC3E}">
        <p14:creationId xmlns:p14="http://schemas.microsoft.com/office/powerpoint/2010/main" val="2953813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a:xfrm>
            <a:off x="283535" y="648644"/>
            <a:ext cx="11284465" cy="5925031"/>
          </a:xfrm>
        </p:spPr>
        <p:txBody>
          <a:bodyPr/>
          <a:lstStyle/>
          <a:p>
            <a:pPr algn="just"/>
            <a:r>
              <a:rPr lang="en-US" altLang="en-US" sz="2800" dirty="0"/>
              <a:t>A “Conceptual Architecture” diagram can be used to illustrate an SOA layered architecture, at a high level, without showing detailed design features.</a:t>
            </a:r>
          </a:p>
          <a:p>
            <a:pPr algn="just"/>
            <a:r>
              <a:rPr lang="en-US" altLang="en-US" sz="2800" dirty="0"/>
              <a:t>If you could illustrate a conceptual architecture of this entire travel insurance use case, as an SOA layered architecture, how would you do it?  </a:t>
            </a:r>
          </a:p>
          <a:p>
            <a:pPr algn="just"/>
            <a:r>
              <a:rPr lang="en-US" altLang="en-US" sz="2800" dirty="0"/>
              <a:t>Could you do it on one slide?  Or one sheet of paper?</a:t>
            </a:r>
          </a:p>
          <a:p>
            <a:pPr algn="just"/>
            <a:r>
              <a:rPr lang="en-US" altLang="en-US" sz="2800" dirty="0"/>
              <a:t>The next slide shows Step 3 – Get Payment Methods, in an SOA Layered Architecture: </a:t>
            </a:r>
          </a:p>
          <a:p>
            <a:pPr marL="0" indent="0" algn="just">
              <a:buNone/>
            </a:pPr>
            <a:endParaRPr lang="en-US" altLang="en-US" sz="2800" dirty="0"/>
          </a:p>
        </p:txBody>
      </p:sp>
      <p:sp>
        <p:nvSpPr>
          <p:cNvPr id="6" name="Title 1"/>
          <p:cNvSpPr txBox="1">
            <a:spLocks/>
          </p:cNvSpPr>
          <p:nvPr/>
        </p:nvSpPr>
        <p:spPr>
          <a:xfrm>
            <a:off x="191386" y="85058"/>
            <a:ext cx="10019415" cy="563586"/>
          </a:xfrm>
          <a:prstGeom prst="rect">
            <a:avLst/>
          </a:prstGeom>
        </p:spPr>
        <p:txBody>
          <a:bodyPr/>
          <a:lstStyle>
            <a:lvl1pPr algn="l" rtl="0" eaLnBrk="0" fontAlgn="base" hangingPunct="0">
              <a:spcBef>
                <a:spcPct val="0"/>
              </a:spcBef>
              <a:spcAft>
                <a:spcPct val="0"/>
              </a:spcAft>
              <a:defRPr sz="3600" b="1">
                <a:solidFill>
                  <a:srgbClr val="C69200"/>
                </a:solidFill>
                <a:latin typeface="+mj-lt"/>
                <a:ea typeface="+mj-ea"/>
                <a:cs typeface="+mj-cs"/>
              </a:defRPr>
            </a:lvl1pPr>
            <a:lvl2pPr algn="l" rtl="0" eaLnBrk="0" fontAlgn="base" hangingPunct="0">
              <a:spcBef>
                <a:spcPct val="0"/>
              </a:spcBef>
              <a:spcAft>
                <a:spcPct val="0"/>
              </a:spcAft>
              <a:defRPr sz="3600" b="1">
                <a:solidFill>
                  <a:srgbClr val="C69200"/>
                </a:solidFill>
                <a:latin typeface="Arial" charset="0"/>
                <a:cs typeface="Arial" charset="0"/>
              </a:defRPr>
            </a:lvl2pPr>
            <a:lvl3pPr algn="l" rtl="0" eaLnBrk="0" fontAlgn="base" hangingPunct="0">
              <a:spcBef>
                <a:spcPct val="0"/>
              </a:spcBef>
              <a:spcAft>
                <a:spcPct val="0"/>
              </a:spcAft>
              <a:defRPr sz="3600" b="1">
                <a:solidFill>
                  <a:srgbClr val="C69200"/>
                </a:solidFill>
                <a:latin typeface="Arial" charset="0"/>
                <a:cs typeface="Arial" charset="0"/>
              </a:defRPr>
            </a:lvl3pPr>
            <a:lvl4pPr algn="l" rtl="0" eaLnBrk="0" fontAlgn="base" hangingPunct="0">
              <a:spcBef>
                <a:spcPct val="0"/>
              </a:spcBef>
              <a:spcAft>
                <a:spcPct val="0"/>
              </a:spcAft>
              <a:defRPr sz="3600" b="1">
                <a:solidFill>
                  <a:srgbClr val="C69200"/>
                </a:solidFill>
                <a:latin typeface="Arial" charset="0"/>
                <a:cs typeface="Arial" charset="0"/>
              </a:defRPr>
            </a:lvl4pPr>
            <a:lvl5pPr algn="l" rtl="0" eaLnBrk="0" fontAlgn="base" hangingPunct="0">
              <a:spcBef>
                <a:spcPct val="0"/>
              </a:spcBef>
              <a:spcAft>
                <a:spcPct val="0"/>
              </a:spcAft>
              <a:defRPr sz="3600" b="1">
                <a:solidFill>
                  <a:srgbClr val="C69200"/>
                </a:solidFill>
                <a:latin typeface="Arial" charset="0"/>
                <a:cs typeface="Arial" charset="0"/>
              </a:defRPr>
            </a:lvl5pPr>
            <a:lvl6pPr marL="457200" algn="l" rtl="0" fontAlgn="base">
              <a:spcBef>
                <a:spcPct val="0"/>
              </a:spcBef>
              <a:spcAft>
                <a:spcPct val="0"/>
              </a:spcAft>
              <a:defRPr sz="3600" b="1">
                <a:solidFill>
                  <a:srgbClr val="C69200"/>
                </a:solidFill>
                <a:latin typeface="Arial" charset="0"/>
                <a:cs typeface="Arial" charset="0"/>
              </a:defRPr>
            </a:lvl6pPr>
            <a:lvl7pPr marL="914400" algn="l" rtl="0" fontAlgn="base">
              <a:spcBef>
                <a:spcPct val="0"/>
              </a:spcBef>
              <a:spcAft>
                <a:spcPct val="0"/>
              </a:spcAft>
              <a:defRPr sz="3600" b="1">
                <a:solidFill>
                  <a:srgbClr val="C69200"/>
                </a:solidFill>
                <a:latin typeface="Arial" charset="0"/>
                <a:cs typeface="Arial" charset="0"/>
              </a:defRPr>
            </a:lvl7pPr>
            <a:lvl8pPr marL="1371600" algn="l" rtl="0" fontAlgn="base">
              <a:spcBef>
                <a:spcPct val="0"/>
              </a:spcBef>
              <a:spcAft>
                <a:spcPct val="0"/>
              </a:spcAft>
              <a:defRPr sz="3600" b="1">
                <a:solidFill>
                  <a:srgbClr val="C69200"/>
                </a:solidFill>
                <a:latin typeface="Arial" charset="0"/>
                <a:cs typeface="Arial" charset="0"/>
              </a:defRPr>
            </a:lvl8pPr>
            <a:lvl9pPr marL="1828800" algn="l" rtl="0" fontAlgn="base">
              <a:spcBef>
                <a:spcPct val="0"/>
              </a:spcBef>
              <a:spcAft>
                <a:spcPct val="0"/>
              </a:spcAft>
              <a:defRPr sz="3600" b="1">
                <a:solidFill>
                  <a:srgbClr val="C69200"/>
                </a:solidFill>
                <a:latin typeface="Arial" charset="0"/>
                <a:cs typeface="Arial" charset="0"/>
              </a:defRPr>
            </a:lvl9pPr>
          </a:lstStyle>
          <a:p>
            <a:r>
              <a:rPr lang="en-US" sz="2800" dirty="0"/>
              <a:t>Exercise 3: SOA Layered Architecture</a:t>
            </a:r>
            <a:endParaRPr lang="en-US" dirty="0"/>
          </a:p>
        </p:txBody>
      </p:sp>
    </p:spTree>
    <p:extLst>
      <p:ext uri="{BB962C8B-B14F-4D97-AF65-F5344CB8AC3E}">
        <p14:creationId xmlns:p14="http://schemas.microsoft.com/office/powerpoint/2010/main" val="2741680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91386" y="85058"/>
            <a:ext cx="10019415" cy="563586"/>
          </a:xfrm>
          <a:prstGeom prst="rect">
            <a:avLst/>
          </a:prstGeom>
        </p:spPr>
        <p:txBody>
          <a:bodyPr/>
          <a:lstStyle>
            <a:lvl1pPr algn="l" rtl="0" eaLnBrk="0" fontAlgn="base" hangingPunct="0">
              <a:spcBef>
                <a:spcPct val="0"/>
              </a:spcBef>
              <a:spcAft>
                <a:spcPct val="0"/>
              </a:spcAft>
              <a:defRPr sz="3600" b="1">
                <a:solidFill>
                  <a:srgbClr val="C69200"/>
                </a:solidFill>
                <a:latin typeface="+mj-lt"/>
                <a:ea typeface="+mj-ea"/>
                <a:cs typeface="+mj-cs"/>
              </a:defRPr>
            </a:lvl1pPr>
            <a:lvl2pPr algn="l" rtl="0" eaLnBrk="0" fontAlgn="base" hangingPunct="0">
              <a:spcBef>
                <a:spcPct val="0"/>
              </a:spcBef>
              <a:spcAft>
                <a:spcPct val="0"/>
              </a:spcAft>
              <a:defRPr sz="3600" b="1">
                <a:solidFill>
                  <a:srgbClr val="C69200"/>
                </a:solidFill>
                <a:latin typeface="Arial" charset="0"/>
                <a:cs typeface="Arial" charset="0"/>
              </a:defRPr>
            </a:lvl2pPr>
            <a:lvl3pPr algn="l" rtl="0" eaLnBrk="0" fontAlgn="base" hangingPunct="0">
              <a:spcBef>
                <a:spcPct val="0"/>
              </a:spcBef>
              <a:spcAft>
                <a:spcPct val="0"/>
              </a:spcAft>
              <a:defRPr sz="3600" b="1">
                <a:solidFill>
                  <a:srgbClr val="C69200"/>
                </a:solidFill>
                <a:latin typeface="Arial" charset="0"/>
                <a:cs typeface="Arial" charset="0"/>
              </a:defRPr>
            </a:lvl3pPr>
            <a:lvl4pPr algn="l" rtl="0" eaLnBrk="0" fontAlgn="base" hangingPunct="0">
              <a:spcBef>
                <a:spcPct val="0"/>
              </a:spcBef>
              <a:spcAft>
                <a:spcPct val="0"/>
              </a:spcAft>
              <a:defRPr sz="3600" b="1">
                <a:solidFill>
                  <a:srgbClr val="C69200"/>
                </a:solidFill>
                <a:latin typeface="Arial" charset="0"/>
                <a:cs typeface="Arial" charset="0"/>
              </a:defRPr>
            </a:lvl4pPr>
            <a:lvl5pPr algn="l" rtl="0" eaLnBrk="0" fontAlgn="base" hangingPunct="0">
              <a:spcBef>
                <a:spcPct val="0"/>
              </a:spcBef>
              <a:spcAft>
                <a:spcPct val="0"/>
              </a:spcAft>
              <a:defRPr sz="3600" b="1">
                <a:solidFill>
                  <a:srgbClr val="C69200"/>
                </a:solidFill>
                <a:latin typeface="Arial" charset="0"/>
                <a:cs typeface="Arial" charset="0"/>
              </a:defRPr>
            </a:lvl5pPr>
            <a:lvl6pPr marL="457200" algn="l" rtl="0" fontAlgn="base">
              <a:spcBef>
                <a:spcPct val="0"/>
              </a:spcBef>
              <a:spcAft>
                <a:spcPct val="0"/>
              </a:spcAft>
              <a:defRPr sz="3600" b="1">
                <a:solidFill>
                  <a:srgbClr val="C69200"/>
                </a:solidFill>
                <a:latin typeface="Arial" charset="0"/>
                <a:cs typeface="Arial" charset="0"/>
              </a:defRPr>
            </a:lvl6pPr>
            <a:lvl7pPr marL="914400" algn="l" rtl="0" fontAlgn="base">
              <a:spcBef>
                <a:spcPct val="0"/>
              </a:spcBef>
              <a:spcAft>
                <a:spcPct val="0"/>
              </a:spcAft>
              <a:defRPr sz="3600" b="1">
                <a:solidFill>
                  <a:srgbClr val="C69200"/>
                </a:solidFill>
                <a:latin typeface="Arial" charset="0"/>
                <a:cs typeface="Arial" charset="0"/>
              </a:defRPr>
            </a:lvl7pPr>
            <a:lvl8pPr marL="1371600" algn="l" rtl="0" fontAlgn="base">
              <a:spcBef>
                <a:spcPct val="0"/>
              </a:spcBef>
              <a:spcAft>
                <a:spcPct val="0"/>
              </a:spcAft>
              <a:defRPr sz="3600" b="1">
                <a:solidFill>
                  <a:srgbClr val="C69200"/>
                </a:solidFill>
                <a:latin typeface="Arial" charset="0"/>
                <a:cs typeface="Arial" charset="0"/>
              </a:defRPr>
            </a:lvl8pPr>
            <a:lvl9pPr marL="1828800" algn="l" rtl="0" fontAlgn="base">
              <a:spcBef>
                <a:spcPct val="0"/>
              </a:spcBef>
              <a:spcAft>
                <a:spcPct val="0"/>
              </a:spcAft>
              <a:defRPr sz="3600" b="1">
                <a:solidFill>
                  <a:srgbClr val="C69200"/>
                </a:solidFill>
                <a:latin typeface="Arial" charset="0"/>
                <a:cs typeface="Arial" charset="0"/>
              </a:defRPr>
            </a:lvl9pPr>
          </a:lstStyle>
          <a:p>
            <a:r>
              <a:rPr lang="en-US" sz="2800" dirty="0"/>
              <a:t>SOA Layered Architecture – Conceptual Diagram</a:t>
            </a:r>
            <a:endParaRPr lang="en-US" dirty="0"/>
          </a:p>
        </p:txBody>
      </p:sp>
      <p:sp>
        <p:nvSpPr>
          <p:cNvPr id="23" name="Rectangle 22"/>
          <p:cNvSpPr/>
          <p:nvPr/>
        </p:nvSpPr>
        <p:spPr bwMode="auto">
          <a:xfrm>
            <a:off x="1604771" y="4477902"/>
            <a:ext cx="900000" cy="900000"/>
          </a:xfrm>
          <a:prstGeom prst="rect">
            <a:avLst/>
          </a:prstGeom>
          <a:solidFill>
            <a:srgbClr val="FFFF99"/>
          </a:solidFill>
          <a:ln w="1905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65" charset="0"/>
              </a:rPr>
              <a:t>Deposit</a:t>
            </a:r>
            <a:r>
              <a:rPr kumimoji="0" lang="en-US" sz="1400" b="0" i="0" u="none" strike="noStrike" cap="none" normalizeH="0" dirty="0">
                <a:ln>
                  <a:noFill/>
                </a:ln>
                <a:solidFill>
                  <a:schemeClr val="tx1"/>
                </a:solidFill>
                <a:effectLst/>
                <a:latin typeface="Arial" pitchFamily="-65" charset="0"/>
              </a:rPr>
              <a:t> Account</a:t>
            </a:r>
            <a:endParaRPr kumimoji="0" lang="en-SG" sz="1400" b="0" i="0" u="none" strike="noStrike" cap="none" normalizeH="0" baseline="0" dirty="0">
              <a:ln>
                <a:noFill/>
              </a:ln>
              <a:solidFill>
                <a:schemeClr val="tx1"/>
              </a:solidFill>
              <a:effectLst/>
              <a:latin typeface="Arial" pitchFamily="-65" charset="0"/>
            </a:endParaRPr>
          </a:p>
        </p:txBody>
      </p:sp>
      <p:sp>
        <p:nvSpPr>
          <p:cNvPr id="12" name="Rectangle 11"/>
          <p:cNvSpPr/>
          <p:nvPr/>
        </p:nvSpPr>
        <p:spPr bwMode="auto">
          <a:xfrm>
            <a:off x="2649295" y="4477902"/>
            <a:ext cx="900000" cy="900000"/>
          </a:xfrm>
          <a:prstGeom prst="rect">
            <a:avLst/>
          </a:prstGeom>
          <a:solidFill>
            <a:srgbClr val="FFFF99"/>
          </a:solidFill>
          <a:ln w="1905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pitchFamily="-65" charset="0"/>
              </a:rPr>
              <a:t>Card Account</a:t>
            </a:r>
            <a:endParaRPr kumimoji="0" lang="en-SG" sz="1400" b="0" i="0" u="none" strike="noStrike" cap="none" normalizeH="0" baseline="0" dirty="0">
              <a:ln>
                <a:noFill/>
              </a:ln>
              <a:solidFill>
                <a:schemeClr val="tx1"/>
              </a:solidFill>
              <a:effectLst/>
              <a:latin typeface="Arial" pitchFamily="-65" charset="0"/>
            </a:endParaRPr>
          </a:p>
        </p:txBody>
      </p:sp>
      <p:sp>
        <p:nvSpPr>
          <p:cNvPr id="14" name="Rectangle 13"/>
          <p:cNvSpPr/>
          <p:nvPr/>
        </p:nvSpPr>
        <p:spPr bwMode="auto">
          <a:xfrm>
            <a:off x="3712469" y="4477902"/>
            <a:ext cx="900000" cy="900000"/>
          </a:xfrm>
          <a:prstGeom prst="rect">
            <a:avLst/>
          </a:prstGeom>
          <a:solidFill>
            <a:srgbClr val="FFFF99"/>
          </a:solidFill>
          <a:ln w="1905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pitchFamily="-65" charset="0"/>
              </a:rPr>
              <a:t>Loyalty Points</a:t>
            </a:r>
          </a:p>
        </p:txBody>
      </p:sp>
      <p:sp>
        <p:nvSpPr>
          <p:cNvPr id="3" name="Rectangle 2"/>
          <p:cNvSpPr/>
          <p:nvPr/>
        </p:nvSpPr>
        <p:spPr bwMode="auto">
          <a:xfrm>
            <a:off x="1606006" y="4477902"/>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pitchFamily="-65" charset="0"/>
              </a:rPr>
              <a:t>A</a:t>
            </a:r>
            <a:endParaRPr kumimoji="0" lang="en-SG" sz="1400" b="0" i="0" u="none" strike="noStrike" cap="none" normalizeH="0" baseline="0" dirty="0">
              <a:ln>
                <a:noFill/>
              </a:ln>
              <a:solidFill>
                <a:schemeClr val="bg1"/>
              </a:solidFill>
              <a:effectLst/>
              <a:latin typeface="Arial" pitchFamily="-65" charset="0"/>
            </a:endParaRPr>
          </a:p>
        </p:txBody>
      </p:sp>
      <p:sp>
        <p:nvSpPr>
          <p:cNvPr id="27" name="Rectangle 26"/>
          <p:cNvSpPr/>
          <p:nvPr/>
        </p:nvSpPr>
        <p:spPr bwMode="auto">
          <a:xfrm>
            <a:off x="2649295" y="4477902"/>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bg1"/>
                </a:solidFill>
                <a:latin typeface="Arial" pitchFamily="-65" charset="0"/>
              </a:rPr>
              <a:t>B</a:t>
            </a:r>
            <a:endParaRPr kumimoji="0" lang="en-SG" sz="1400" b="0" i="0" u="none" strike="noStrike" cap="none" normalizeH="0" baseline="0" dirty="0">
              <a:ln>
                <a:noFill/>
              </a:ln>
              <a:solidFill>
                <a:schemeClr val="bg1"/>
              </a:solidFill>
              <a:effectLst/>
              <a:latin typeface="Arial" pitchFamily="-65" charset="0"/>
            </a:endParaRPr>
          </a:p>
        </p:txBody>
      </p:sp>
      <p:sp>
        <p:nvSpPr>
          <p:cNvPr id="28" name="Rectangle 27"/>
          <p:cNvSpPr/>
          <p:nvPr/>
        </p:nvSpPr>
        <p:spPr bwMode="auto">
          <a:xfrm>
            <a:off x="3711100" y="4477902"/>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bg1"/>
                </a:solidFill>
                <a:latin typeface="Arial" pitchFamily="-65" charset="0"/>
              </a:rPr>
              <a:t>C</a:t>
            </a:r>
            <a:endParaRPr kumimoji="0" lang="en-SG" sz="1400" b="0" i="0" u="none" strike="noStrike" cap="none" normalizeH="0" baseline="0" dirty="0">
              <a:ln>
                <a:noFill/>
              </a:ln>
              <a:solidFill>
                <a:schemeClr val="bg1"/>
              </a:solidFill>
              <a:effectLst/>
              <a:latin typeface="Arial" pitchFamily="-65" charset="0"/>
            </a:endParaRPr>
          </a:p>
        </p:txBody>
      </p:sp>
      <p:sp>
        <p:nvSpPr>
          <p:cNvPr id="7" name="Rectangle 6"/>
          <p:cNvSpPr/>
          <p:nvPr/>
        </p:nvSpPr>
        <p:spPr bwMode="auto">
          <a:xfrm>
            <a:off x="1607669" y="2893479"/>
            <a:ext cx="3004800" cy="1430840"/>
          </a:xfrm>
          <a:prstGeom prst="rect">
            <a:avLst/>
          </a:prstGeom>
          <a:solidFill>
            <a:srgbClr val="FFFF99"/>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65" charset="0"/>
              </a:rPr>
              <a:t>Get Payment</a:t>
            </a:r>
            <a:r>
              <a:rPr kumimoji="0" lang="en-US" sz="1400" b="0" i="0" u="none" strike="noStrike" cap="none" normalizeH="0" dirty="0">
                <a:ln>
                  <a:noFill/>
                </a:ln>
                <a:solidFill>
                  <a:schemeClr val="tx1"/>
                </a:solidFill>
                <a:effectLst/>
                <a:latin typeface="Arial" pitchFamily="-65" charset="0"/>
              </a:rPr>
              <a:t> Methods</a:t>
            </a:r>
            <a:endParaRPr kumimoji="0" lang="en-SG" sz="1400" b="0" i="0" u="none" strike="noStrike" cap="none" normalizeH="0" baseline="0" dirty="0">
              <a:ln>
                <a:noFill/>
              </a:ln>
              <a:solidFill>
                <a:schemeClr val="tx1"/>
              </a:solidFill>
              <a:effectLst/>
              <a:latin typeface="Arial" pitchFamily="-65" charset="0"/>
            </a:endParaRPr>
          </a:p>
        </p:txBody>
      </p:sp>
      <p:sp>
        <p:nvSpPr>
          <p:cNvPr id="8" name="Oval 7"/>
          <p:cNvSpPr/>
          <p:nvPr/>
        </p:nvSpPr>
        <p:spPr bwMode="auto">
          <a:xfrm>
            <a:off x="1554938" y="3648451"/>
            <a:ext cx="108000" cy="108000"/>
          </a:xfrm>
          <a:prstGeom prst="ellipse">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Arial" pitchFamily="-65" charset="0"/>
            </a:endParaRPr>
          </a:p>
        </p:txBody>
      </p:sp>
      <p:sp>
        <p:nvSpPr>
          <p:cNvPr id="39" name="Oval 38"/>
          <p:cNvSpPr/>
          <p:nvPr/>
        </p:nvSpPr>
        <p:spPr bwMode="auto">
          <a:xfrm>
            <a:off x="4551872" y="3648451"/>
            <a:ext cx="108000" cy="108000"/>
          </a:xfrm>
          <a:prstGeom prst="ellipse">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Arial" pitchFamily="-65" charset="0"/>
            </a:endParaRPr>
          </a:p>
        </p:txBody>
      </p:sp>
      <p:sp>
        <p:nvSpPr>
          <p:cNvPr id="43" name="Rectangle 42"/>
          <p:cNvSpPr/>
          <p:nvPr/>
        </p:nvSpPr>
        <p:spPr bwMode="auto">
          <a:xfrm>
            <a:off x="2985705" y="3233309"/>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pitchFamily="-65" charset="0"/>
              </a:rPr>
              <a:t>A</a:t>
            </a:r>
            <a:endParaRPr kumimoji="0" lang="en-SG" sz="1400" b="0" i="0" u="none" strike="noStrike" cap="none" normalizeH="0" baseline="0" dirty="0">
              <a:ln>
                <a:noFill/>
              </a:ln>
              <a:solidFill>
                <a:schemeClr val="bg1"/>
              </a:solidFill>
              <a:effectLst/>
              <a:latin typeface="Arial" pitchFamily="-65" charset="0"/>
            </a:endParaRPr>
          </a:p>
        </p:txBody>
      </p:sp>
      <p:sp>
        <p:nvSpPr>
          <p:cNvPr id="44" name="Rectangle 43"/>
          <p:cNvSpPr/>
          <p:nvPr/>
        </p:nvSpPr>
        <p:spPr bwMode="auto">
          <a:xfrm>
            <a:off x="2991788" y="3585451"/>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bg1"/>
                </a:solidFill>
                <a:latin typeface="Arial" pitchFamily="-65" charset="0"/>
              </a:rPr>
              <a:t>B</a:t>
            </a:r>
            <a:endParaRPr kumimoji="0" lang="en-SG" sz="1400" b="0" i="0" u="none" strike="noStrike" cap="none" normalizeH="0" baseline="0" dirty="0">
              <a:ln>
                <a:noFill/>
              </a:ln>
              <a:solidFill>
                <a:schemeClr val="bg1"/>
              </a:solidFill>
              <a:effectLst/>
              <a:latin typeface="Arial" pitchFamily="-65" charset="0"/>
            </a:endParaRPr>
          </a:p>
        </p:txBody>
      </p:sp>
      <p:sp>
        <p:nvSpPr>
          <p:cNvPr id="45" name="Rectangle 44"/>
          <p:cNvSpPr/>
          <p:nvPr/>
        </p:nvSpPr>
        <p:spPr bwMode="auto">
          <a:xfrm>
            <a:off x="2989342" y="3943876"/>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bg1"/>
                </a:solidFill>
                <a:latin typeface="Arial" pitchFamily="-65" charset="0"/>
              </a:rPr>
              <a:t>C</a:t>
            </a:r>
            <a:endParaRPr kumimoji="0" lang="en-SG" sz="1400" b="0" i="0" u="none" strike="noStrike" cap="none" normalizeH="0" baseline="0" dirty="0">
              <a:ln>
                <a:noFill/>
              </a:ln>
              <a:solidFill>
                <a:schemeClr val="bg1"/>
              </a:solidFill>
              <a:effectLst/>
              <a:latin typeface="Arial" pitchFamily="-65" charset="0"/>
            </a:endParaRPr>
          </a:p>
        </p:txBody>
      </p:sp>
      <p:cxnSp>
        <p:nvCxnSpPr>
          <p:cNvPr id="10" name="Straight Connector 9"/>
          <p:cNvCxnSpPr>
            <a:stCxn id="8" idx="6"/>
            <a:endCxn id="43" idx="1"/>
          </p:cNvCxnSpPr>
          <p:nvPr/>
        </p:nvCxnSpPr>
        <p:spPr bwMode="auto">
          <a:xfrm flipV="1">
            <a:off x="1662938" y="3350309"/>
            <a:ext cx="1322767" cy="352142"/>
          </a:xfrm>
          <a:prstGeom prst="line">
            <a:avLst/>
          </a:prstGeom>
          <a:noFill/>
          <a:ln w="25400" cap="flat" cmpd="sng" algn="ctr">
            <a:solidFill>
              <a:schemeClr val="tx1"/>
            </a:solidFill>
            <a:prstDash val="solid"/>
            <a:round/>
            <a:headEnd type="none" w="med" len="med"/>
            <a:tailEnd type="triangle" w="med" len="med"/>
          </a:ln>
          <a:effectLst/>
        </p:spPr>
      </p:cxnSp>
      <p:cxnSp>
        <p:nvCxnSpPr>
          <p:cNvPr id="50" name="Straight Connector 49"/>
          <p:cNvCxnSpPr>
            <a:stCxn id="8" idx="6"/>
            <a:endCxn id="44" idx="1"/>
          </p:cNvCxnSpPr>
          <p:nvPr/>
        </p:nvCxnSpPr>
        <p:spPr bwMode="auto">
          <a:xfrm>
            <a:off x="1662938" y="3702451"/>
            <a:ext cx="1328850" cy="0"/>
          </a:xfrm>
          <a:prstGeom prst="line">
            <a:avLst/>
          </a:prstGeom>
          <a:noFill/>
          <a:ln w="25400" cap="flat" cmpd="sng" algn="ctr">
            <a:solidFill>
              <a:schemeClr val="tx1"/>
            </a:solidFill>
            <a:prstDash val="solid"/>
            <a:round/>
            <a:headEnd type="none" w="med" len="med"/>
            <a:tailEnd type="triangle" w="med" len="med"/>
          </a:ln>
          <a:effectLst/>
        </p:spPr>
      </p:cxnSp>
      <p:cxnSp>
        <p:nvCxnSpPr>
          <p:cNvPr id="53" name="Straight Connector 52"/>
          <p:cNvCxnSpPr>
            <a:stCxn id="8" idx="6"/>
            <a:endCxn id="45" idx="1"/>
          </p:cNvCxnSpPr>
          <p:nvPr/>
        </p:nvCxnSpPr>
        <p:spPr bwMode="auto">
          <a:xfrm>
            <a:off x="1662938" y="3702451"/>
            <a:ext cx="1326404" cy="358425"/>
          </a:xfrm>
          <a:prstGeom prst="line">
            <a:avLst/>
          </a:prstGeom>
          <a:noFill/>
          <a:ln w="25400" cap="flat" cmpd="sng" algn="ctr">
            <a:solidFill>
              <a:schemeClr val="tx1"/>
            </a:solidFill>
            <a:prstDash val="solid"/>
            <a:round/>
            <a:headEnd type="none" w="med" len="med"/>
            <a:tailEnd type="triangle" w="med" len="med"/>
          </a:ln>
          <a:effectLst/>
        </p:spPr>
      </p:cxnSp>
      <p:sp>
        <p:nvSpPr>
          <p:cNvPr id="56" name="Rectangle 55"/>
          <p:cNvSpPr/>
          <p:nvPr/>
        </p:nvSpPr>
        <p:spPr bwMode="auto">
          <a:xfrm>
            <a:off x="1607669" y="2893479"/>
            <a:ext cx="234000" cy="234000"/>
          </a:xfrm>
          <a:prstGeom prst="rect">
            <a:avLst/>
          </a:prstGeom>
          <a:solidFill>
            <a:srgbClr val="0066FF"/>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bg1"/>
                </a:solidFill>
                <a:latin typeface="Arial" pitchFamily="-65" charset="0"/>
              </a:rPr>
              <a:t>X</a:t>
            </a:r>
            <a:endParaRPr kumimoji="0" lang="en-SG" sz="1400" b="0" i="0" u="none" strike="noStrike" cap="none" normalizeH="0" baseline="0" dirty="0">
              <a:ln>
                <a:noFill/>
              </a:ln>
              <a:solidFill>
                <a:schemeClr val="bg1"/>
              </a:solidFill>
              <a:effectLst/>
              <a:latin typeface="Arial" pitchFamily="-65" charset="0"/>
            </a:endParaRPr>
          </a:p>
        </p:txBody>
      </p:sp>
      <p:cxnSp>
        <p:nvCxnSpPr>
          <p:cNvPr id="57" name="Straight Connector 56"/>
          <p:cNvCxnSpPr>
            <a:stCxn id="43" idx="3"/>
            <a:endCxn id="39" idx="2"/>
          </p:cNvCxnSpPr>
          <p:nvPr/>
        </p:nvCxnSpPr>
        <p:spPr bwMode="auto">
          <a:xfrm>
            <a:off x="3219705" y="3350309"/>
            <a:ext cx="1332167" cy="352142"/>
          </a:xfrm>
          <a:prstGeom prst="line">
            <a:avLst/>
          </a:prstGeom>
          <a:noFill/>
          <a:ln w="25400" cap="flat" cmpd="sng" algn="ctr">
            <a:solidFill>
              <a:schemeClr val="tx1"/>
            </a:solidFill>
            <a:prstDash val="solid"/>
            <a:round/>
            <a:headEnd type="none" w="med" len="med"/>
            <a:tailEnd type="triangle" w="med" len="med"/>
          </a:ln>
          <a:effectLst/>
        </p:spPr>
      </p:cxnSp>
      <p:cxnSp>
        <p:nvCxnSpPr>
          <p:cNvPr id="60" name="Straight Connector 59"/>
          <p:cNvCxnSpPr>
            <a:stCxn id="44" idx="3"/>
            <a:endCxn id="39" idx="2"/>
          </p:cNvCxnSpPr>
          <p:nvPr/>
        </p:nvCxnSpPr>
        <p:spPr bwMode="auto">
          <a:xfrm>
            <a:off x="3225788" y="3702451"/>
            <a:ext cx="1326084" cy="0"/>
          </a:xfrm>
          <a:prstGeom prst="line">
            <a:avLst/>
          </a:prstGeom>
          <a:noFill/>
          <a:ln w="25400" cap="flat" cmpd="sng" algn="ctr">
            <a:solidFill>
              <a:schemeClr val="tx1"/>
            </a:solidFill>
            <a:prstDash val="solid"/>
            <a:round/>
            <a:headEnd type="none" w="med" len="med"/>
            <a:tailEnd type="triangle" w="med" len="med"/>
          </a:ln>
          <a:effectLst/>
        </p:spPr>
      </p:cxnSp>
      <p:cxnSp>
        <p:nvCxnSpPr>
          <p:cNvPr id="63" name="Straight Connector 62"/>
          <p:cNvCxnSpPr>
            <a:stCxn id="45" idx="3"/>
            <a:endCxn id="39" idx="2"/>
          </p:cNvCxnSpPr>
          <p:nvPr/>
        </p:nvCxnSpPr>
        <p:spPr bwMode="auto">
          <a:xfrm flipV="1">
            <a:off x="3223342" y="3702451"/>
            <a:ext cx="1328530" cy="358425"/>
          </a:xfrm>
          <a:prstGeom prst="line">
            <a:avLst/>
          </a:prstGeom>
          <a:noFill/>
          <a:ln w="25400" cap="flat" cmpd="sng" algn="ctr">
            <a:solidFill>
              <a:schemeClr val="tx1"/>
            </a:solidFill>
            <a:prstDash val="solid"/>
            <a:round/>
            <a:headEnd type="none" w="med" len="med"/>
            <a:tailEnd type="triangle" w="med" len="med"/>
          </a:ln>
          <a:effectLst/>
        </p:spPr>
      </p:cxnSp>
      <p:sp>
        <p:nvSpPr>
          <p:cNvPr id="228" name="Rectangle 227"/>
          <p:cNvSpPr/>
          <p:nvPr/>
        </p:nvSpPr>
        <p:spPr bwMode="auto">
          <a:xfrm>
            <a:off x="1607669" y="1013236"/>
            <a:ext cx="3004800" cy="1723863"/>
          </a:xfrm>
          <a:prstGeom prst="rect">
            <a:avLst/>
          </a:prstGeom>
          <a:solidFill>
            <a:schemeClr val="accent3">
              <a:lumMod val="20000"/>
              <a:lumOff val="80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65" charset="0"/>
              </a:rPr>
              <a:t>1.</a:t>
            </a:r>
            <a:r>
              <a:rPr kumimoji="0" lang="en-US" sz="1400" b="0" i="0" u="none" strike="noStrike" cap="none" normalizeH="0" dirty="0">
                <a:ln>
                  <a:noFill/>
                </a:ln>
                <a:solidFill>
                  <a:schemeClr val="tx1"/>
                </a:solidFill>
                <a:effectLst/>
                <a:latin typeface="Arial" pitchFamily="-65" charset="0"/>
              </a:rPr>
              <a:t> </a:t>
            </a:r>
            <a:r>
              <a:rPr lang="en-US" sz="1400" dirty="0">
                <a:latin typeface="Arial" pitchFamily="-65" charset="0"/>
              </a:rPr>
              <a:t>Get</a:t>
            </a:r>
            <a:r>
              <a:rPr kumimoji="0" lang="en-US" sz="1400" b="0" i="0" u="none" strike="noStrike" cap="none" normalizeH="0" dirty="0">
                <a:ln>
                  <a:noFill/>
                </a:ln>
                <a:solidFill>
                  <a:schemeClr val="tx1"/>
                </a:solidFill>
                <a:effectLst/>
                <a:latin typeface="Arial" pitchFamily="-65" charset="0"/>
              </a:rPr>
              <a:t> Insurance Plans</a:t>
            </a:r>
            <a:endParaRPr kumimoji="0" lang="en-US" sz="1400" b="0" i="0" u="none" strike="noStrike" cap="none" normalizeH="0" baseline="0" dirty="0">
              <a:ln>
                <a:noFill/>
              </a:ln>
              <a:solidFill>
                <a:schemeClr val="tx1"/>
              </a:solidFill>
              <a:effectLst/>
              <a:latin typeface="Arial" pitchFamily="-65" charset="0"/>
            </a:endParaRPr>
          </a:p>
          <a:p>
            <a:pPr marL="0" marR="0" indent="0" defTabSz="914400" rtl="0" eaLnBrk="1" fontAlgn="base" latinLnBrk="0" hangingPunct="1">
              <a:lnSpc>
                <a:spcPct val="150000"/>
              </a:lnSpc>
              <a:spcBef>
                <a:spcPct val="0"/>
              </a:spcBef>
              <a:spcAft>
                <a:spcPct val="0"/>
              </a:spcAft>
              <a:buClrTx/>
              <a:buSzTx/>
              <a:buFontTx/>
              <a:buNone/>
              <a:tabLst/>
            </a:pPr>
            <a:r>
              <a:rPr lang="en-US" sz="1400" dirty="0">
                <a:latin typeface="Arial" pitchFamily="-65" charset="0"/>
              </a:rPr>
              <a:t>2. Calculate Insurance Premium</a:t>
            </a:r>
          </a:p>
          <a:p>
            <a:pPr marL="0" marR="0" indent="0" defTabSz="914400" rtl="0" eaLnBrk="1" fontAlgn="base" latinLnBrk="0" hangingPunct="1">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65" charset="0"/>
              </a:rPr>
              <a:t>3. Get Payment Methods</a:t>
            </a:r>
          </a:p>
          <a:p>
            <a:pPr marL="0" marR="0" indent="0" defTabSz="914400" rtl="0" eaLnBrk="1" fontAlgn="base" latinLnBrk="0" hangingPunct="1">
              <a:lnSpc>
                <a:spcPct val="150000"/>
              </a:lnSpc>
              <a:spcBef>
                <a:spcPct val="0"/>
              </a:spcBef>
              <a:spcAft>
                <a:spcPct val="0"/>
              </a:spcAft>
              <a:buClrTx/>
              <a:buSzTx/>
              <a:buFontTx/>
              <a:buNone/>
              <a:tabLst/>
            </a:pPr>
            <a:r>
              <a:rPr lang="en-US" sz="1400" dirty="0">
                <a:latin typeface="Arial" pitchFamily="-65" charset="0"/>
              </a:rPr>
              <a:t>4. Create Insurance Proposal</a:t>
            </a:r>
          </a:p>
          <a:p>
            <a:pPr marL="0" marR="0" indent="0" defTabSz="914400" rtl="0" eaLnBrk="1" fontAlgn="base" latinLnBrk="0" hangingPunct="1">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65" charset="0"/>
              </a:rPr>
              <a:t>5. </a:t>
            </a:r>
            <a:r>
              <a:rPr lang="en-US" sz="1400" dirty="0">
                <a:latin typeface="Arial" pitchFamily="-65" charset="0"/>
              </a:rPr>
              <a:t>Issue</a:t>
            </a:r>
            <a:r>
              <a:rPr kumimoji="0" lang="en-US" sz="1400" b="0" i="0" u="none" strike="noStrike" cap="none" normalizeH="0" baseline="0" dirty="0">
                <a:ln>
                  <a:noFill/>
                </a:ln>
                <a:solidFill>
                  <a:schemeClr val="tx1"/>
                </a:solidFill>
                <a:effectLst/>
                <a:latin typeface="Arial" pitchFamily="-65" charset="0"/>
              </a:rPr>
              <a:t> Insurance</a:t>
            </a:r>
            <a:r>
              <a:rPr kumimoji="0" lang="en-US" sz="1400" b="0" i="0" u="none" strike="noStrike" cap="none" normalizeH="0" dirty="0">
                <a:ln>
                  <a:noFill/>
                </a:ln>
                <a:solidFill>
                  <a:schemeClr val="tx1"/>
                </a:solidFill>
                <a:effectLst/>
                <a:latin typeface="Arial" pitchFamily="-65" charset="0"/>
              </a:rPr>
              <a:t> Policy</a:t>
            </a:r>
            <a:endParaRPr kumimoji="0" lang="en-SG" sz="1400" b="0" i="0" u="none" strike="noStrike" cap="none" normalizeH="0" baseline="0" dirty="0">
              <a:ln>
                <a:noFill/>
              </a:ln>
              <a:solidFill>
                <a:schemeClr val="tx1"/>
              </a:solidFill>
              <a:effectLst/>
              <a:latin typeface="Arial" pitchFamily="-65" charset="0"/>
            </a:endParaRPr>
          </a:p>
        </p:txBody>
      </p:sp>
      <p:sp>
        <p:nvSpPr>
          <p:cNvPr id="231" name="Rectangle 230"/>
          <p:cNvSpPr/>
          <p:nvPr/>
        </p:nvSpPr>
        <p:spPr bwMode="auto">
          <a:xfrm>
            <a:off x="3751583" y="1758167"/>
            <a:ext cx="234000" cy="234000"/>
          </a:xfrm>
          <a:prstGeom prst="rect">
            <a:avLst/>
          </a:prstGeom>
          <a:solidFill>
            <a:srgbClr val="0066FF"/>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bg1"/>
                </a:solidFill>
                <a:latin typeface="Arial" pitchFamily="-65" charset="0"/>
              </a:rPr>
              <a:t>X</a:t>
            </a:r>
            <a:endParaRPr kumimoji="0" lang="en-SG" sz="1400" b="0" i="0" u="none" strike="noStrike" cap="none" normalizeH="0" baseline="0" dirty="0">
              <a:ln>
                <a:noFill/>
              </a:ln>
              <a:solidFill>
                <a:schemeClr val="bg1"/>
              </a:solidFill>
              <a:effectLst/>
              <a:latin typeface="Arial" pitchFamily="-65" charset="0"/>
            </a:endParaRPr>
          </a:p>
        </p:txBody>
      </p:sp>
      <p:sp>
        <p:nvSpPr>
          <p:cNvPr id="234" name="TextBox 233"/>
          <p:cNvSpPr txBox="1"/>
          <p:nvPr/>
        </p:nvSpPr>
        <p:spPr>
          <a:xfrm>
            <a:off x="1607668" y="621573"/>
            <a:ext cx="2982017" cy="369332"/>
          </a:xfrm>
          <a:prstGeom prst="rect">
            <a:avLst/>
          </a:prstGeom>
          <a:noFill/>
        </p:spPr>
        <p:txBody>
          <a:bodyPr wrap="square" rtlCol="0">
            <a:spAutoFit/>
          </a:bodyPr>
          <a:lstStyle/>
          <a:p>
            <a:r>
              <a:rPr lang="en-US" sz="1800" b="1" dirty="0">
                <a:latin typeface="Arial" panose="020B0604020202020204" pitchFamily="34" charset="0"/>
                <a:cs typeface="Arial" panose="020B0604020202020204" pitchFamily="34" charset="0"/>
              </a:rPr>
              <a:t>Travel Insurance - UI</a:t>
            </a:r>
            <a:endParaRPr lang="en-SG" sz="1800" b="1" dirty="0">
              <a:latin typeface="Arial" panose="020B0604020202020204" pitchFamily="34" charset="0"/>
              <a:cs typeface="Arial" panose="020B0604020202020204" pitchFamily="34" charset="0"/>
            </a:endParaRPr>
          </a:p>
        </p:txBody>
      </p:sp>
      <p:sp>
        <p:nvSpPr>
          <p:cNvPr id="236" name="TextBox 235"/>
          <p:cNvSpPr txBox="1"/>
          <p:nvPr/>
        </p:nvSpPr>
        <p:spPr>
          <a:xfrm>
            <a:off x="191386" y="1459668"/>
            <a:ext cx="1393500"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User Interface Layer</a:t>
            </a:r>
            <a:endParaRPr lang="en-SG" sz="1600" dirty="0">
              <a:latin typeface="Arial" panose="020B0604020202020204" pitchFamily="34" charset="0"/>
              <a:cs typeface="Arial" panose="020B0604020202020204" pitchFamily="34" charset="0"/>
            </a:endParaRPr>
          </a:p>
        </p:txBody>
      </p:sp>
      <p:sp>
        <p:nvSpPr>
          <p:cNvPr id="237" name="TextBox 236"/>
          <p:cNvSpPr txBox="1"/>
          <p:nvPr/>
        </p:nvSpPr>
        <p:spPr>
          <a:xfrm>
            <a:off x="191386" y="3168979"/>
            <a:ext cx="1405192"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Composite Microservice Layer</a:t>
            </a:r>
            <a:endParaRPr lang="en-SG" sz="1600" dirty="0">
              <a:latin typeface="Arial" panose="020B0604020202020204" pitchFamily="34" charset="0"/>
              <a:cs typeface="Arial" panose="020B0604020202020204" pitchFamily="34" charset="0"/>
            </a:endParaRPr>
          </a:p>
        </p:txBody>
      </p:sp>
      <p:sp>
        <p:nvSpPr>
          <p:cNvPr id="238" name="TextBox 237"/>
          <p:cNvSpPr txBox="1"/>
          <p:nvPr/>
        </p:nvSpPr>
        <p:spPr>
          <a:xfrm>
            <a:off x="191386" y="5005683"/>
            <a:ext cx="1405192"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Atomic Microservice Layer</a:t>
            </a:r>
            <a:endParaRPr lang="en-SG" sz="1600" dirty="0">
              <a:latin typeface="Arial" panose="020B0604020202020204" pitchFamily="34" charset="0"/>
              <a:cs typeface="Arial" panose="020B0604020202020204" pitchFamily="34" charset="0"/>
            </a:endParaRPr>
          </a:p>
        </p:txBody>
      </p:sp>
      <p:cxnSp>
        <p:nvCxnSpPr>
          <p:cNvPr id="240" name="Straight Connector 239"/>
          <p:cNvCxnSpPr/>
          <p:nvPr/>
        </p:nvCxnSpPr>
        <p:spPr bwMode="auto">
          <a:xfrm>
            <a:off x="247360" y="2799850"/>
            <a:ext cx="1205520" cy="0"/>
          </a:xfrm>
          <a:prstGeom prst="line">
            <a:avLst/>
          </a:prstGeom>
          <a:noFill/>
          <a:ln w="38100" cap="flat" cmpd="sng" algn="ctr">
            <a:solidFill>
              <a:schemeClr val="tx1"/>
            </a:solidFill>
            <a:prstDash val="solid"/>
            <a:round/>
            <a:headEnd type="none" w="med" len="med"/>
            <a:tailEnd type="none" w="med" len="med"/>
          </a:ln>
          <a:effectLst/>
        </p:spPr>
      </p:cxnSp>
      <p:cxnSp>
        <p:nvCxnSpPr>
          <p:cNvPr id="242" name="Straight Connector 241"/>
          <p:cNvCxnSpPr/>
          <p:nvPr/>
        </p:nvCxnSpPr>
        <p:spPr bwMode="auto">
          <a:xfrm>
            <a:off x="247360" y="4400820"/>
            <a:ext cx="1205520" cy="0"/>
          </a:xfrm>
          <a:prstGeom prst="line">
            <a:avLst/>
          </a:prstGeom>
          <a:noFill/>
          <a:ln w="38100" cap="flat" cmpd="sng" algn="ctr">
            <a:solidFill>
              <a:schemeClr val="tx1"/>
            </a:solidFill>
            <a:prstDash val="solid"/>
            <a:round/>
            <a:headEnd type="none" w="med" len="med"/>
            <a:tailEnd type="none" w="med" len="med"/>
          </a:ln>
          <a:effectLst/>
        </p:spPr>
      </p:cxnSp>
      <p:sp>
        <p:nvSpPr>
          <p:cNvPr id="9" name="TextBox 8"/>
          <p:cNvSpPr txBox="1"/>
          <p:nvPr/>
        </p:nvSpPr>
        <p:spPr>
          <a:xfrm>
            <a:off x="5830225" y="1051497"/>
            <a:ext cx="5020723" cy="830997"/>
          </a:xfrm>
          <a:prstGeom prst="rect">
            <a:avLst/>
          </a:prstGeom>
          <a:noFill/>
        </p:spPr>
        <p:txBody>
          <a:bodyPr wrap="square" rtlCol="0">
            <a:spAutoFit/>
          </a:bodyPr>
          <a:lstStyle/>
          <a:p>
            <a:r>
              <a:rPr lang="en-US" dirty="0"/>
              <a:t>Could you include Steps 1, 2, 4 &amp; 5 below?</a:t>
            </a:r>
            <a:endParaRPr lang="en-SG" dirty="0"/>
          </a:p>
        </p:txBody>
      </p:sp>
    </p:spTree>
    <p:extLst>
      <p:ext uri="{BB962C8B-B14F-4D97-AF65-F5344CB8AC3E}">
        <p14:creationId xmlns:p14="http://schemas.microsoft.com/office/powerpoint/2010/main" val="354850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91386" y="85058"/>
            <a:ext cx="10019415" cy="563586"/>
          </a:xfrm>
          <a:prstGeom prst="rect">
            <a:avLst/>
          </a:prstGeom>
        </p:spPr>
        <p:txBody>
          <a:bodyPr/>
          <a:lstStyle>
            <a:lvl1pPr algn="l" rtl="0" eaLnBrk="0" fontAlgn="base" hangingPunct="0">
              <a:spcBef>
                <a:spcPct val="0"/>
              </a:spcBef>
              <a:spcAft>
                <a:spcPct val="0"/>
              </a:spcAft>
              <a:defRPr sz="3600" b="1">
                <a:solidFill>
                  <a:srgbClr val="C69200"/>
                </a:solidFill>
                <a:latin typeface="+mj-lt"/>
                <a:ea typeface="+mj-ea"/>
                <a:cs typeface="+mj-cs"/>
              </a:defRPr>
            </a:lvl1pPr>
            <a:lvl2pPr algn="l" rtl="0" eaLnBrk="0" fontAlgn="base" hangingPunct="0">
              <a:spcBef>
                <a:spcPct val="0"/>
              </a:spcBef>
              <a:spcAft>
                <a:spcPct val="0"/>
              </a:spcAft>
              <a:defRPr sz="3600" b="1">
                <a:solidFill>
                  <a:srgbClr val="C69200"/>
                </a:solidFill>
                <a:latin typeface="Arial" charset="0"/>
                <a:cs typeface="Arial" charset="0"/>
              </a:defRPr>
            </a:lvl2pPr>
            <a:lvl3pPr algn="l" rtl="0" eaLnBrk="0" fontAlgn="base" hangingPunct="0">
              <a:spcBef>
                <a:spcPct val="0"/>
              </a:spcBef>
              <a:spcAft>
                <a:spcPct val="0"/>
              </a:spcAft>
              <a:defRPr sz="3600" b="1">
                <a:solidFill>
                  <a:srgbClr val="C69200"/>
                </a:solidFill>
                <a:latin typeface="Arial" charset="0"/>
                <a:cs typeface="Arial" charset="0"/>
              </a:defRPr>
            </a:lvl3pPr>
            <a:lvl4pPr algn="l" rtl="0" eaLnBrk="0" fontAlgn="base" hangingPunct="0">
              <a:spcBef>
                <a:spcPct val="0"/>
              </a:spcBef>
              <a:spcAft>
                <a:spcPct val="0"/>
              </a:spcAft>
              <a:defRPr sz="3600" b="1">
                <a:solidFill>
                  <a:srgbClr val="C69200"/>
                </a:solidFill>
                <a:latin typeface="Arial" charset="0"/>
                <a:cs typeface="Arial" charset="0"/>
              </a:defRPr>
            </a:lvl4pPr>
            <a:lvl5pPr algn="l" rtl="0" eaLnBrk="0" fontAlgn="base" hangingPunct="0">
              <a:spcBef>
                <a:spcPct val="0"/>
              </a:spcBef>
              <a:spcAft>
                <a:spcPct val="0"/>
              </a:spcAft>
              <a:defRPr sz="3600" b="1">
                <a:solidFill>
                  <a:srgbClr val="C69200"/>
                </a:solidFill>
                <a:latin typeface="Arial" charset="0"/>
                <a:cs typeface="Arial" charset="0"/>
              </a:defRPr>
            </a:lvl5pPr>
            <a:lvl6pPr marL="457200" algn="l" rtl="0" fontAlgn="base">
              <a:spcBef>
                <a:spcPct val="0"/>
              </a:spcBef>
              <a:spcAft>
                <a:spcPct val="0"/>
              </a:spcAft>
              <a:defRPr sz="3600" b="1">
                <a:solidFill>
                  <a:srgbClr val="C69200"/>
                </a:solidFill>
                <a:latin typeface="Arial" charset="0"/>
                <a:cs typeface="Arial" charset="0"/>
              </a:defRPr>
            </a:lvl6pPr>
            <a:lvl7pPr marL="914400" algn="l" rtl="0" fontAlgn="base">
              <a:spcBef>
                <a:spcPct val="0"/>
              </a:spcBef>
              <a:spcAft>
                <a:spcPct val="0"/>
              </a:spcAft>
              <a:defRPr sz="3600" b="1">
                <a:solidFill>
                  <a:srgbClr val="C69200"/>
                </a:solidFill>
                <a:latin typeface="Arial" charset="0"/>
                <a:cs typeface="Arial" charset="0"/>
              </a:defRPr>
            </a:lvl7pPr>
            <a:lvl8pPr marL="1371600" algn="l" rtl="0" fontAlgn="base">
              <a:spcBef>
                <a:spcPct val="0"/>
              </a:spcBef>
              <a:spcAft>
                <a:spcPct val="0"/>
              </a:spcAft>
              <a:defRPr sz="3600" b="1">
                <a:solidFill>
                  <a:srgbClr val="C69200"/>
                </a:solidFill>
                <a:latin typeface="Arial" charset="0"/>
                <a:cs typeface="Arial" charset="0"/>
              </a:defRPr>
            </a:lvl8pPr>
            <a:lvl9pPr marL="1828800" algn="l" rtl="0" fontAlgn="base">
              <a:spcBef>
                <a:spcPct val="0"/>
              </a:spcBef>
              <a:spcAft>
                <a:spcPct val="0"/>
              </a:spcAft>
              <a:defRPr sz="3600" b="1">
                <a:solidFill>
                  <a:srgbClr val="C69200"/>
                </a:solidFill>
                <a:latin typeface="Arial" charset="0"/>
                <a:cs typeface="Arial" charset="0"/>
              </a:defRPr>
            </a:lvl9pPr>
          </a:lstStyle>
          <a:p>
            <a:r>
              <a:rPr lang="en-US" sz="2800" dirty="0"/>
              <a:t>SOA Layered Architecture – Conceptual Diagram</a:t>
            </a:r>
            <a:endParaRPr lang="en-US" dirty="0"/>
          </a:p>
        </p:txBody>
      </p:sp>
      <p:sp>
        <p:nvSpPr>
          <p:cNvPr id="23" name="Rectangle 22"/>
          <p:cNvSpPr/>
          <p:nvPr/>
        </p:nvSpPr>
        <p:spPr bwMode="auto">
          <a:xfrm>
            <a:off x="1604771" y="4477902"/>
            <a:ext cx="900000" cy="900000"/>
          </a:xfrm>
          <a:prstGeom prst="rect">
            <a:avLst/>
          </a:prstGeom>
          <a:solidFill>
            <a:srgbClr val="FFFF99"/>
          </a:solidFill>
          <a:ln w="1905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65" charset="0"/>
              </a:rPr>
              <a:t>Deposit</a:t>
            </a:r>
            <a:r>
              <a:rPr kumimoji="0" lang="en-US" sz="1400" b="0" i="0" u="none" strike="noStrike" cap="none" normalizeH="0" dirty="0">
                <a:ln>
                  <a:noFill/>
                </a:ln>
                <a:solidFill>
                  <a:schemeClr val="tx1"/>
                </a:solidFill>
                <a:effectLst/>
                <a:latin typeface="Arial" pitchFamily="-65" charset="0"/>
              </a:rPr>
              <a:t> Account</a:t>
            </a:r>
            <a:endParaRPr kumimoji="0" lang="en-SG" sz="1400" b="0" i="0" u="none" strike="noStrike" cap="none" normalizeH="0" baseline="0" dirty="0">
              <a:ln>
                <a:noFill/>
              </a:ln>
              <a:solidFill>
                <a:schemeClr val="tx1"/>
              </a:solidFill>
              <a:effectLst/>
              <a:latin typeface="Arial" pitchFamily="-65" charset="0"/>
            </a:endParaRPr>
          </a:p>
        </p:txBody>
      </p:sp>
      <p:sp>
        <p:nvSpPr>
          <p:cNvPr id="12" name="Rectangle 11"/>
          <p:cNvSpPr/>
          <p:nvPr/>
        </p:nvSpPr>
        <p:spPr bwMode="auto">
          <a:xfrm>
            <a:off x="2649295" y="4477902"/>
            <a:ext cx="900000" cy="900000"/>
          </a:xfrm>
          <a:prstGeom prst="rect">
            <a:avLst/>
          </a:prstGeom>
          <a:solidFill>
            <a:srgbClr val="FFFF99"/>
          </a:solidFill>
          <a:ln w="1905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pitchFamily="-65" charset="0"/>
              </a:rPr>
              <a:t>Card Account</a:t>
            </a:r>
            <a:endParaRPr kumimoji="0" lang="en-SG" sz="1400" b="0" i="0" u="none" strike="noStrike" cap="none" normalizeH="0" baseline="0" dirty="0">
              <a:ln>
                <a:noFill/>
              </a:ln>
              <a:solidFill>
                <a:schemeClr val="tx1"/>
              </a:solidFill>
              <a:effectLst/>
              <a:latin typeface="Arial" pitchFamily="-65" charset="0"/>
            </a:endParaRPr>
          </a:p>
        </p:txBody>
      </p:sp>
      <p:sp>
        <p:nvSpPr>
          <p:cNvPr id="13" name="Rectangle 12"/>
          <p:cNvSpPr/>
          <p:nvPr/>
        </p:nvSpPr>
        <p:spPr bwMode="auto">
          <a:xfrm>
            <a:off x="4761864" y="5522107"/>
            <a:ext cx="900000" cy="900000"/>
          </a:xfrm>
          <a:prstGeom prst="rect">
            <a:avLst/>
          </a:prstGeom>
          <a:solidFill>
            <a:srgbClr val="FFFF99"/>
          </a:solidFill>
          <a:ln w="1905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pitchFamily="-65" charset="0"/>
              </a:rPr>
              <a:t>Insurance Account</a:t>
            </a:r>
          </a:p>
        </p:txBody>
      </p:sp>
      <p:sp>
        <p:nvSpPr>
          <p:cNvPr id="14" name="Rectangle 13"/>
          <p:cNvSpPr/>
          <p:nvPr/>
        </p:nvSpPr>
        <p:spPr bwMode="auto">
          <a:xfrm>
            <a:off x="3712469" y="4477902"/>
            <a:ext cx="900000" cy="900000"/>
          </a:xfrm>
          <a:prstGeom prst="rect">
            <a:avLst/>
          </a:prstGeom>
          <a:solidFill>
            <a:srgbClr val="FFFF99"/>
          </a:solidFill>
          <a:ln w="1905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pitchFamily="-65" charset="0"/>
              </a:rPr>
              <a:t>Loyalty Points</a:t>
            </a:r>
          </a:p>
        </p:txBody>
      </p:sp>
      <p:sp>
        <p:nvSpPr>
          <p:cNvPr id="17" name="Rectangle 16"/>
          <p:cNvSpPr/>
          <p:nvPr/>
        </p:nvSpPr>
        <p:spPr bwMode="auto">
          <a:xfrm>
            <a:off x="5822033" y="5521716"/>
            <a:ext cx="900000" cy="900000"/>
          </a:xfrm>
          <a:prstGeom prst="rect">
            <a:avLst/>
          </a:prstGeom>
          <a:solidFill>
            <a:srgbClr val="FFFF99"/>
          </a:solidFill>
          <a:ln w="1905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pitchFamily="-65" charset="0"/>
              </a:rPr>
              <a:t>Journal Entry</a:t>
            </a:r>
          </a:p>
        </p:txBody>
      </p:sp>
      <p:sp>
        <p:nvSpPr>
          <p:cNvPr id="18" name="Rectangle 17"/>
          <p:cNvSpPr/>
          <p:nvPr/>
        </p:nvSpPr>
        <p:spPr bwMode="auto">
          <a:xfrm>
            <a:off x="1606006" y="5526630"/>
            <a:ext cx="900000" cy="900000"/>
          </a:xfrm>
          <a:prstGeom prst="rect">
            <a:avLst/>
          </a:prstGeom>
          <a:solidFill>
            <a:srgbClr val="FFFF99"/>
          </a:solidFill>
          <a:ln w="1905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pitchFamily="-65" charset="0"/>
              </a:rPr>
              <a:t>Limit</a:t>
            </a:r>
          </a:p>
        </p:txBody>
      </p:sp>
      <p:sp>
        <p:nvSpPr>
          <p:cNvPr id="19" name="Rectangle 18"/>
          <p:cNvSpPr/>
          <p:nvPr/>
        </p:nvSpPr>
        <p:spPr bwMode="auto">
          <a:xfrm>
            <a:off x="2649295" y="5526630"/>
            <a:ext cx="900000" cy="900000"/>
          </a:xfrm>
          <a:prstGeom prst="rect">
            <a:avLst/>
          </a:prstGeom>
          <a:solidFill>
            <a:srgbClr val="FFFF99"/>
          </a:solidFill>
          <a:ln w="1905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pitchFamily="-65" charset="0"/>
              </a:rPr>
              <a:t>Fee</a:t>
            </a:r>
          </a:p>
        </p:txBody>
      </p:sp>
      <p:sp>
        <p:nvSpPr>
          <p:cNvPr id="20" name="Rectangle 19"/>
          <p:cNvSpPr/>
          <p:nvPr/>
        </p:nvSpPr>
        <p:spPr bwMode="auto">
          <a:xfrm>
            <a:off x="3712469" y="5531485"/>
            <a:ext cx="900000" cy="900000"/>
          </a:xfrm>
          <a:prstGeom prst="rect">
            <a:avLst/>
          </a:prstGeom>
          <a:solidFill>
            <a:srgbClr val="FFFF99"/>
          </a:solidFill>
          <a:ln w="1905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pitchFamily="-65" charset="0"/>
              </a:rPr>
              <a:t>Exchange Rate</a:t>
            </a:r>
          </a:p>
        </p:txBody>
      </p:sp>
      <p:sp>
        <p:nvSpPr>
          <p:cNvPr id="21" name="Rectangle 20"/>
          <p:cNvSpPr/>
          <p:nvPr/>
        </p:nvSpPr>
        <p:spPr bwMode="auto">
          <a:xfrm>
            <a:off x="6874433" y="5521716"/>
            <a:ext cx="900000" cy="900000"/>
          </a:xfrm>
          <a:prstGeom prst="rect">
            <a:avLst/>
          </a:prstGeom>
          <a:solidFill>
            <a:srgbClr val="FFFF99"/>
          </a:solidFill>
          <a:ln w="1905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pitchFamily="-65" charset="0"/>
              </a:rPr>
              <a:t>Notifi-cation</a:t>
            </a:r>
          </a:p>
        </p:txBody>
      </p:sp>
      <p:sp>
        <p:nvSpPr>
          <p:cNvPr id="22" name="Rectangle 21"/>
          <p:cNvSpPr/>
          <p:nvPr/>
        </p:nvSpPr>
        <p:spPr bwMode="auto">
          <a:xfrm>
            <a:off x="7930105" y="5519645"/>
            <a:ext cx="900000" cy="900000"/>
          </a:xfrm>
          <a:prstGeom prst="rect">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pitchFamily="-65" charset="0"/>
              </a:rPr>
              <a:t>Insurance Plan</a:t>
            </a:r>
          </a:p>
        </p:txBody>
      </p:sp>
      <p:sp>
        <p:nvSpPr>
          <p:cNvPr id="24" name="Rectangle 23"/>
          <p:cNvSpPr/>
          <p:nvPr/>
        </p:nvSpPr>
        <p:spPr bwMode="auto">
          <a:xfrm>
            <a:off x="8982505" y="5519645"/>
            <a:ext cx="900000" cy="900000"/>
          </a:xfrm>
          <a:prstGeom prst="rect">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pitchFamily="-65" charset="0"/>
              </a:rPr>
              <a:t>Insurance Premium</a:t>
            </a:r>
          </a:p>
        </p:txBody>
      </p:sp>
      <p:sp>
        <p:nvSpPr>
          <p:cNvPr id="25" name="Rectangle 24"/>
          <p:cNvSpPr/>
          <p:nvPr/>
        </p:nvSpPr>
        <p:spPr bwMode="auto">
          <a:xfrm>
            <a:off x="10033536" y="5521325"/>
            <a:ext cx="900000" cy="900000"/>
          </a:xfrm>
          <a:prstGeom prst="rect">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pitchFamily="-65" charset="0"/>
              </a:rPr>
              <a:t>Insurance Proposal</a:t>
            </a:r>
          </a:p>
        </p:txBody>
      </p:sp>
      <p:sp>
        <p:nvSpPr>
          <p:cNvPr id="26" name="Rectangle 25"/>
          <p:cNvSpPr/>
          <p:nvPr/>
        </p:nvSpPr>
        <p:spPr bwMode="auto">
          <a:xfrm>
            <a:off x="11084567" y="5521325"/>
            <a:ext cx="900000" cy="900000"/>
          </a:xfrm>
          <a:prstGeom prst="rect">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pitchFamily="-65" charset="0"/>
              </a:rPr>
              <a:t>Insurance Policy</a:t>
            </a:r>
          </a:p>
        </p:txBody>
      </p:sp>
      <p:sp>
        <p:nvSpPr>
          <p:cNvPr id="2" name="Rectangle 1"/>
          <p:cNvSpPr/>
          <p:nvPr/>
        </p:nvSpPr>
        <p:spPr bwMode="auto">
          <a:xfrm>
            <a:off x="7931615" y="5132167"/>
            <a:ext cx="4054462" cy="245735"/>
          </a:xfrm>
          <a:prstGeom prst="rect">
            <a:avLst/>
          </a:prstGeom>
          <a:pattFill prst="wdUpDiag">
            <a:fgClr>
              <a:srgbClr val="FF0000"/>
            </a:fgClr>
            <a:bgClr>
              <a:schemeClr val="bg1"/>
            </a:bgClr>
          </a:patt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Arial" pitchFamily="-65" charset="0"/>
            </a:endParaRPr>
          </a:p>
        </p:txBody>
      </p:sp>
      <p:sp>
        <p:nvSpPr>
          <p:cNvPr id="3" name="Rectangle 2"/>
          <p:cNvSpPr/>
          <p:nvPr/>
        </p:nvSpPr>
        <p:spPr bwMode="auto">
          <a:xfrm>
            <a:off x="1606006" y="4477902"/>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pitchFamily="-65" charset="0"/>
              </a:rPr>
              <a:t>A</a:t>
            </a:r>
            <a:endParaRPr kumimoji="0" lang="en-SG" sz="1400" b="0" i="0" u="none" strike="noStrike" cap="none" normalizeH="0" baseline="0" dirty="0">
              <a:ln>
                <a:noFill/>
              </a:ln>
              <a:solidFill>
                <a:schemeClr val="bg1"/>
              </a:solidFill>
              <a:effectLst/>
              <a:latin typeface="Arial" pitchFamily="-65" charset="0"/>
            </a:endParaRPr>
          </a:p>
        </p:txBody>
      </p:sp>
      <p:sp>
        <p:nvSpPr>
          <p:cNvPr id="27" name="Rectangle 26"/>
          <p:cNvSpPr/>
          <p:nvPr/>
        </p:nvSpPr>
        <p:spPr bwMode="auto">
          <a:xfrm>
            <a:off x="2649295" y="4477902"/>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bg1"/>
                </a:solidFill>
                <a:latin typeface="Arial" pitchFamily="-65" charset="0"/>
              </a:rPr>
              <a:t>B</a:t>
            </a:r>
            <a:endParaRPr kumimoji="0" lang="en-SG" sz="1400" b="0" i="0" u="none" strike="noStrike" cap="none" normalizeH="0" baseline="0" dirty="0">
              <a:ln>
                <a:noFill/>
              </a:ln>
              <a:solidFill>
                <a:schemeClr val="bg1"/>
              </a:solidFill>
              <a:effectLst/>
              <a:latin typeface="Arial" pitchFamily="-65" charset="0"/>
            </a:endParaRPr>
          </a:p>
        </p:txBody>
      </p:sp>
      <p:sp>
        <p:nvSpPr>
          <p:cNvPr id="28" name="Rectangle 27"/>
          <p:cNvSpPr/>
          <p:nvPr/>
        </p:nvSpPr>
        <p:spPr bwMode="auto">
          <a:xfrm>
            <a:off x="3711100" y="4477902"/>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bg1"/>
                </a:solidFill>
                <a:latin typeface="Arial" pitchFamily="-65" charset="0"/>
              </a:rPr>
              <a:t>C</a:t>
            </a:r>
            <a:endParaRPr kumimoji="0" lang="en-SG" sz="1400" b="0" i="0" u="none" strike="noStrike" cap="none" normalizeH="0" baseline="0" dirty="0">
              <a:ln>
                <a:noFill/>
              </a:ln>
              <a:solidFill>
                <a:schemeClr val="bg1"/>
              </a:solidFill>
              <a:effectLst/>
              <a:latin typeface="Arial" pitchFamily="-65" charset="0"/>
            </a:endParaRPr>
          </a:p>
        </p:txBody>
      </p:sp>
      <p:sp>
        <p:nvSpPr>
          <p:cNvPr id="29" name="Rectangle 28"/>
          <p:cNvSpPr/>
          <p:nvPr/>
        </p:nvSpPr>
        <p:spPr bwMode="auto">
          <a:xfrm>
            <a:off x="1606006" y="5531485"/>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bg1"/>
                </a:solidFill>
                <a:latin typeface="Arial" pitchFamily="-65" charset="0"/>
              </a:rPr>
              <a:t>D</a:t>
            </a:r>
            <a:endParaRPr kumimoji="0" lang="en-SG" sz="1400" b="0" i="0" u="none" strike="noStrike" cap="none" normalizeH="0" baseline="0" dirty="0">
              <a:ln>
                <a:noFill/>
              </a:ln>
              <a:solidFill>
                <a:schemeClr val="bg1"/>
              </a:solidFill>
              <a:effectLst/>
              <a:latin typeface="Arial" pitchFamily="-65" charset="0"/>
            </a:endParaRPr>
          </a:p>
        </p:txBody>
      </p:sp>
      <p:sp>
        <p:nvSpPr>
          <p:cNvPr id="30" name="Rectangle 29"/>
          <p:cNvSpPr/>
          <p:nvPr/>
        </p:nvSpPr>
        <p:spPr bwMode="auto">
          <a:xfrm>
            <a:off x="2647926" y="5531485"/>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bg1"/>
                </a:solidFill>
                <a:latin typeface="Arial" pitchFamily="-65" charset="0"/>
              </a:rPr>
              <a:t>E</a:t>
            </a:r>
            <a:endParaRPr kumimoji="0" lang="en-SG" sz="1400" b="0" i="0" u="none" strike="noStrike" cap="none" normalizeH="0" baseline="0" dirty="0">
              <a:ln>
                <a:noFill/>
              </a:ln>
              <a:solidFill>
                <a:schemeClr val="bg1"/>
              </a:solidFill>
              <a:effectLst/>
              <a:latin typeface="Arial" pitchFamily="-65" charset="0"/>
            </a:endParaRPr>
          </a:p>
        </p:txBody>
      </p:sp>
      <p:sp>
        <p:nvSpPr>
          <p:cNvPr id="31" name="Rectangle 30"/>
          <p:cNvSpPr/>
          <p:nvPr/>
        </p:nvSpPr>
        <p:spPr bwMode="auto">
          <a:xfrm>
            <a:off x="3711100" y="5531547"/>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bg1"/>
                </a:solidFill>
                <a:latin typeface="Arial" pitchFamily="-65" charset="0"/>
              </a:rPr>
              <a:t>F</a:t>
            </a:r>
            <a:endParaRPr kumimoji="0" lang="en-SG" sz="1400" b="0" i="0" u="none" strike="noStrike" cap="none" normalizeH="0" baseline="0" dirty="0">
              <a:ln>
                <a:noFill/>
              </a:ln>
              <a:solidFill>
                <a:schemeClr val="bg1"/>
              </a:solidFill>
              <a:effectLst/>
              <a:latin typeface="Arial" pitchFamily="-65" charset="0"/>
            </a:endParaRPr>
          </a:p>
        </p:txBody>
      </p:sp>
      <p:sp>
        <p:nvSpPr>
          <p:cNvPr id="32" name="Rectangle 31"/>
          <p:cNvSpPr/>
          <p:nvPr/>
        </p:nvSpPr>
        <p:spPr bwMode="auto">
          <a:xfrm>
            <a:off x="4761864" y="5522231"/>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bg1"/>
                </a:solidFill>
                <a:latin typeface="Arial" pitchFamily="-65" charset="0"/>
              </a:rPr>
              <a:t>G</a:t>
            </a:r>
            <a:endParaRPr kumimoji="0" lang="en-SG" sz="1400" b="0" i="0" u="none" strike="noStrike" cap="none" normalizeH="0" baseline="0" dirty="0">
              <a:ln>
                <a:noFill/>
              </a:ln>
              <a:solidFill>
                <a:schemeClr val="bg1"/>
              </a:solidFill>
              <a:effectLst/>
              <a:latin typeface="Arial" pitchFamily="-65" charset="0"/>
            </a:endParaRPr>
          </a:p>
        </p:txBody>
      </p:sp>
      <p:sp>
        <p:nvSpPr>
          <p:cNvPr id="33" name="Rectangle 32"/>
          <p:cNvSpPr/>
          <p:nvPr/>
        </p:nvSpPr>
        <p:spPr bwMode="auto">
          <a:xfrm>
            <a:off x="5824992" y="5521902"/>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bg1"/>
                </a:solidFill>
                <a:latin typeface="Arial" pitchFamily="-65" charset="0"/>
              </a:rPr>
              <a:t>H</a:t>
            </a:r>
            <a:endParaRPr kumimoji="0" lang="en-SG" sz="1400" b="0" i="0" u="none" strike="noStrike" cap="none" normalizeH="0" baseline="0" dirty="0">
              <a:ln>
                <a:noFill/>
              </a:ln>
              <a:solidFill>
                <a:schemeClr val="bg1"/>
              </a:solidFill>
              <a:effectLst/>
              <a:latin typeface="Arial" pitchFamily="-65" charset="0"/>
            </a:endParaRPr>
          </a:p>
        </p:txBody>
      </p:sp>
      <p:sp>
        <p:nvSpPr>
          <p:cNvPr id="34" name="Rectangle 33"/>
          <p:cNvSpPr/>
          <p:nvPr/>
        </p:nvSpPr>
        <p:spPr bwMode="auto">
          <a:xfrm>
            <a:off x="6874433" y="5521902"/>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bg1"/>
                </a:solidFill>
                <a:latin typeface="Arial" pitchFamily="-65" charset="0"/>
              </a:rPr>
              <a:t>I</a:t>
            </a:r>
            <a:endParaRPr kumimoji="0" lang="en-SG" sz="1400" b="0" i="0" u="none" strike="noStrike" cap="none" normalizeH="0" baseline="0" dirty="0">
              <a:ln>
                <a:noFill/>
              </a:ln>
              <a:solidFill>
                <a:schemeClr val="bg1"/>
              </a:solidFill>
              <a:effectLst/>
              <a:latin typeface="Arial" pitchFamily="-65" charset="0"/>
            </a:endParaRPr>
          </a:p>
        </p:txBody>
      </p:sp>
      <p:sp>
        <p:nvSpPr>
          <p:cNvPr id="35" name="Rectangle 34"/>
          <p:cNvSpPr/>
          <p:nvPr/>
        </p:nvSpPr>
        <p:spPr bwMode="auto">
          <a:xfrm>
            <a:off x="7931615" y="5521511"/>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bg1"/>
                </a:solidFill>
                <a:latin typeface="Arial" pitchFamily="-65" charset="0"/>
              </a:rPr>
              <a:t>J</a:t>
            </a:r>
            <a:endParaRPr kumimoji="0" lang="en-SG" sz="1400" b="0" i="0" u="none" strike="noStrike" cap="none" normalizeH="0" baseline="0" dirty="0">
              <a:ln>
                <a:noFill/>
              </a:ln>
              <a:solidFill>
                <a:schemeClr val="bg1"/>
              </a:solidFill>
              <a:effectLst/>
              <a:latin typeface="Arial" pitchFamily="-65" charset="0"/>
            </a:endParaRPr>
          </a:p>
        </p:txBody>
      </p:sp>
      <p:sp>
        <p:nvSpPr>
          <p:cNvPr id="36" name="Rectangle 35"/>
          <p:cNvSpPr/>
          <p:nvPr/>
        </p:nvSpPr>
        <p:spPr bwMode="auto">
          <a:xfrm>
            <a:off x="8979546" y="5521511"/>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bg1"/>
                </a:solidFill>
                <a:latin typeface="Arial" pitchFamily="-65" charset="0"/>
              </a:rPr>
              <a:t>K</a:t>
            </a:r>
            <a:endParaRPr kumimoji="0" lang="en-SG" sz="1400" b="0" i="0" u="none" strike="noStrike" cap="none" normalizeH="0" baseline="0" dirty="0">
              <a:ln>
                <a:noFill/>
              </a:ln>
              <a:solidFill>
                <a:schemeClr val="bg1"/>
              </a:solidFill>
              <a:effectLst/>
              <a:latin typeface="Arial" pitchFamily="-65" charset="0"/>
            </a:endParaRPr>
          </a:p>
        </p:txBody>
      </p:sp>
      <p:sp>
        <p:nvSpPr>
          <p:cNvPr id="37" name="Rectangle 36"/>
          <p:cNvSpPr/>
          <p:nvPr/>
        </p:nvSpPr>
        <p:spPr bwMode="auto">
          <a:xfrm>
            <a:off x="10033536" y="5521511"/>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bg1"/>
                </a:solidFill>
                <a:latin typeface="Arial" pitchFamily="-65" charset="0"/>
              </a:rPr>
              <a:t>L</a:t>
            </a:r>
            <a:endParaRPr kumimoji="0" lang="en-SG" sz="1400" b="0" i="0" u="none" strike="noStrike" cap="none" normalizeH="0" baseline="0" dirty="0">
              <a:ln>
                <a:noFill/>
              </a:ln>
              <a:solidFill>
                <a:schemeClr val="bg1"/>
              </a:solidFill>
              <a:effectLst/>
              <a:latin typeface="Arial" pitchFamily="-65" charset="0"/>
            </a:endParaRPr>
          </a:p>
        </p:txBody>
      </p:sp>
      <p:sp>
        <p:nvSpPr>
          <p:cNvPr id="38" name="Rectangle 37"/>
          <p:cNvSpPr/>
          <p:nvPr/>
        </p:nvSpPr>
        <p:spPr bwMode="auto">
          <a:xfrm>
            <a:off x="11084948" y="5521511"/>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bg1"/>
                </a:solidFill>
                <a:latin typeface="Arial" pitchFamily="-65" charset="0"/>
              </a:rPr>
              <a:t>M</a:t>
            </a:r>
            <a:endParaRPr kumimoji="0" lang="en-SG" sz="1400" b="0" i="0" u="none" strike="noStrike" cap="none" normalizeH="0" baseline="0" dirty="0">
              <a:ln>
                <a:noFill/>
              </a:ln>
              <a:solidFill>
                <a:schemeClr val="bg1"/>
              </a:solidFill>
              <a:effectLst/>
              <a:latin typeface="Arial" pitchFamily="-65" charset="0"/>
            </a:endParaRPr>
          </a:p>
        </p:txBody>
      </p:sp>
      <p:sp>
        <p:nvSpPr>
          <p:cNvPr id="7" name="Rectangle 6"/>
          <p:cNvSpPr/>
          <p:nvPr/>
        </p:nvSpPr>
        <p:spPr bwMode="auto">
          <a:xfrm>
            <a:off x="1607669" y="2893479"/>
            <a:ext cx="3004800" cy="1430840"/>
          </a:xfrm>
          <a:prstGeom prst="rect">
            <a:avLst/>
          </a:prstGeom>
          <a:solidFill>
            <a:srgbClr val="FFFF99"/>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65" charset="0"/>
              </a:rPr>
              <a:t>Get Payment</a:t>
            </a:r>
            <a:r>
              <a:rPr kumimoji="0" lang="en-US" sz="1400" b="0" i="0" u="none" strike="noStrike" cap="none" normalizeH="0" dirty="0">
                <a:ln>
                  <a:noFill/>
                </a:ln>
                <a:solidFill>
                  <a:schemeClr val="tx1"/>
                </a:solidFill>
                <a:effectLst/>
                <a:latin typeface="Arial" pitchFamily="-65" charset="0"/>
              </a:rPr>
              <a:t> Methods</a:t>
            </a:r>
            <a:endParaRPr kumimoji="0" lang="en-SG" sz="1400" b="0" i="0" u="none" strike="noStrike" cap="none" normalizeH="0" baseline="0" dirty="0">
              <a:ln>
                <a:noFill/>
              </a:ln>
              <a:solidFill>
                <a:schemeClr val="tx1"/>
              </a:solidFill>
              <a:effectLst/>
              <a:latin typeface="Arial" pitchFamily="-65" charset="0"/>
            </a:endParaRPr>
          </a:p>
        </p:txBody>
      </p:sp>
      <p:sp>
        <p:nvSpPr>
          <p:cNvPr id="8" name="Oval 7"/>
          <p:cNvSpPr/>
          <p:nvPr/>
        </p:nvSpPr>
        <p:spPr bwMode="auto">
          <a:xfrm>
            <a:off x="1554938" y="3648451"/>
            <a:ext cx="108000" cy="108000"/>
          </a:xfrm>
          <a:prstGeom prst="ellipse">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Arial" pitchFamily="-65" charset="0"/>
            </a:endParaRPr>
          </a:p>
        </p:txBody>
      </p:sp>
      <p:sp>
        <p:nvSpPr>
          <p:cNvPr id="39" name="Oval 38"/>
          <p:cNvSpPr/>
          <p:nvPr/>
        </p:nvSpPr>
        <p:spPr bwMode="auto">
          <a:xfrm>
            <a:off x="4551872" y="3648451"/>
            <a:ext cx="108000" cy="108000"/>
          </a:xfrm>
          <a:prstGeom prst="ellipse">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Arial" pitchFamily="-65" charset="0"/>
            </a:endParaRPr>
          </a:p>
        </p:txBody>
      </p:sp>
      <p:sp>
        <p:nvSpPr>
          <p:cNvPr id="43" name="Rectangle 42"/>
          <p:cNvSpPr/>
          <p:nvPr/>
        </p:nvSpPr>
        <p:spPr bwMode="auto">
          <a:xfrm>
            <a:off x="2985705" y="3233309"/>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pitchFamily="-65" charset="0"/>
              </a:rPr>
              <a:t>A</a:t>
            </a:r>
            <a:endParaRPr kumimoji="0" lang="en-SG" sz="1400" b="0" i="0" u="none" strike="noStrike" cap="none" normalizeH="0" baseline="0" dirty="0">
              <a:ln>
                <a:noFill/>
              </a:ln>
              <a:solidFill>
                <a:schemeClr val="bg1"/>
              </a:solidFill>
              <a:effectLst/>
              <a:latin typeface="Arial" pitchFamily="-65" charset="0"/>
            </a:endParaRPr>
          </a:p>
        </p:txBody>
      </p:sp>
      <p:sp>
        <p:nvSpPr>
          <p:cNvPr id="44" name="Rectangle 43"/>
          <p:cNvSpPr/>
          <p:nvPr/>
        </p:nvSpPr>
        <p:spPr bwMode="auto">
          <a:xfrm>
            <a:off x="2991788" y="3585451"/>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bg1"/>
                </a:solidFill>
                <a:latin typeface="Arial" pitchFamily="-65" charset="0"/>
              </a:rPr>
              <a:t>B</a:t>
            </a:r>
            <a:endParaRPr kumimoji="0" lang="en-SG" sz="1400" b="0" i="0" u="none" strike="noStrike" cap="none" normalizeH="0" baseline="0" dirty="0">
              <a:ln>
                <a:noFill/>
              </a:ln>
              <a:solidFill>
                <a:schemeClr val="bg1"/>
              </a:solidFill>
              <a:effectLst/>
              <a:latin typeface="Arial" pitchFamily="-65" charset="0"/>
            </a:endParaRPr>
          </a:p>
        </p:txBody>
      </p:sp>
      <p:sp>
        <p:nvSpPr>
          <p:cNvPr id="45" name="Rectangle 44"/>
          <p:cNvSpPr/>
          <p:nvPr/>
        </p:nvSpPr>
        <p:spPr bwMode="auto">
          <a:xfrm>
            <a:off x="2989342" y="3943876"/>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bg1"/>
                </a:solidFill>
                <a:latin typeface="Arial" pitchFamily="-65" charset="0"/>
              </a:rPr>
              <a:t>C</a:t>
            </a:r>
            <a:endParaRPr kumimoji="0" lang="en-SG" sz="1400" b="0" i="0" u="none" strike="noStrike" cap="none" normalizeH="0" baseline="0" dirty="0">
              <a:ln>
                <a:noFill/>
              </a:ln>
              <a:solidFill>
                <a:schemeClr val="bg1"/>
              </a:solidFill>
              <a:effectLst/>
              <a:latin typeface="Arial" pitchFamily="-65" charset="0"/>
            </a:endParaRPr>
          </a:p>
        </p:txBody>
      </p:sp>
      <p:cxnSp>
        <p:nvCxnSpPr>
          <p:cNvPr id="10" name="Straight Connector 9"/>
          <p:cNvCxnSpPr>
            <a:stCxn id="8" idx="6"/>
            <a:endCxn id="43" idx="1"/>
          </p:cNvCxnSpPr>
          <p:nvPr/>
        </p:nvCxnSpPr>
        <p:spPr bwMode="auto">
          <a:xfrm flipV="1">
            <a:off x="1662938" y="3350309"/>
            <a:ext cx="1322767" cy="352142"/>
          </a:xfrm>
          <a:prstGeom prst="line">
            <a:avLst/>
          </a:prstGeom>
          <a:noFill/>
          <a:ln w="25400" cap="flat" cmpd="sng" algn="ctr">
            <a:solidFill>
              <a:schemeClr val="tx1"/>
            </a:solidFill>
            <a:prstDash val="solid"/>
            <a:round/>
            <a:headEnd type="none" w="med" len="med"/>
            <a:tailEnd type="triangle" w="med" len="med"/>
          </a:ln>
          <a:effectLst/>
        </p:spPr>
      </p:cxnSp>
      <p:cxnSp>
        <p:nvCxnSpPr>
          <p:cNvPr id="50" name="Straight Connector 49"/>
          <p:cNvCxnSpPr>
            <a:stCxn id="8" idx="6"/>
            <a:endCxn id="44" idx="1"/>
          </p:cNvCxnSpPr>
          <p:nvPr/>
        </p:nvCxnSpPr>
        <p:spPr bwMode="auto">
          <a:xfrm>
            <a:off x="1662938" y="3702451"/>
            <a:ext cx="1328850" cy="0"/>
          </a:xfrm>
          <a:prstGeom prst="line">
            <a:avLst/>
          </a:prstGeom>
          <a:noFill/>
          <a:ln w="25400" cap="flat" cmpd="sng" algn="ctr">
            <a:solidFill>
              <a:schemeClr val="tx1"/>
            </a:solidFill>
            <a:prstDash val="solid"/>
            <a:round/>
            <a:headEnd type="none" w="med" len="med"/>
            <a:tailEnd type="triangle" w="med" len="med"/>
          </a:ln>
          <a:effectLst/>
        </p:spPr>
      </p:cxnSp>
      <p:cxnSp>
        <p:nvCxnSpPr>
          <p:cNvPr id="53" name="Straight Connector 52"/>
          <p:cNvCxnSpPr>
            <a:stCxn id="8" idx="6"/>
            <a:endCxn id="45" idx="1"/>
          </p:cNvCxnSpPr>
          <p:nvPr/>
        </p:nvCxnSpPr>
        <p:spPr bwMode="auto">
          <a:xfrm>
            <a:off x="1662938" y="3702451"/>
            <a:ext cx="1326404" cy="358425"/>
          </a:xfrm>
          <a:prstGeom prst="line">
            <a:avLst/>
          </a:prstGeom>
          <a:noFill/>
          <a:ln w="25400" cap="flat" cmpd="sng" algn="ctr">
            <a:solidFill>
              <a:schemeClr val="tx1"/>
            </a:solidFill>
            <a:prstDash val="solid"/>
            <a:round/>
            <a:headEnd type="none" w="med" len="med"/>
            <a:tailEnd type="triangle" w="med" len="med"/>
          </a:ln>
          <a:effectLst/>
        </p:spPr>
      </p:cxnSp>
      <p:sp>
        <p:nvSpPr>
          <p:cNvPr id="56" name="Rectangle 55"/>
          <p:cNvSpPr/>
          <p:nvPr/>
        </p:nvSpPr>
        <p:spPr bwMode="auto">
          <a:xfrm>
            <a:off x="1607669" y="2893479"/>
            <a:ext cx="234000" cy="234000"/>
          </a:xfrm>
          <a:prstGeom prst="rect">
            <a:avLst/>
          </a:prstGeom>
          <a:solidFill>
            <a:srgbClr val="0066FF"/>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bg1"/>
                </a:solidFill>
                <a:latin typeface="Arial" pitchFamily="-65" charset="0"/>
              </a:rPr>
              <a:t>X</a:t>
            </a:r>
            <a:endParaRPr kumimoji="0" lang="en-SG" sz="1400" b="0" i="0" u="none" strike="noStrike" cap="none" normalizeH="0" baseline="0" dirty="0">
              <a:ln>
                <a:noFill/>
              </a:ln>
              <a:solidFill>
                <a:schemeClr val="bg1"/>
              </a:solidFill>
              <a:effectLst/>
              <a:latin typeface="Arial" pitchFamily="-65" charset="0"/>
            </a:endParaRPr>
          </a:p>
        </p:txBody>
      </p:sp>
      <p:cxnSp>
        <p:nvCxnSpPr>
          <p:cNvPr id="57" name="Straight Connector 56"/>
          <p:cNvCxnSpPr>
            <a:stCxn id="43" idx="3"/>
            <a:endCxn id="39" idx="2"/>
          </p:cNvCxnSpPr>
          <p:nvPr/>
        </p:nvCxnSpPr>
        <p:spPr bwMode="auto">
          <a:xfrm>
            <a:off x="3219705" y="3350309"/>
            <a:ext cx="1332167" cy="352142"/>
          </a:xfrm>
          <a:prstGeom prst="line">
            <a:avLst/>
          </a:prstGeom>
          <a:noFill/>
          <a:ln w="25400" cap="flat" cmpd="sng" algn="ctr">
            <a:solidFill>
              <a:schemeClr val="tx1"/>
            </a:solidFill>
            <a:prstDash val="solid"/>
            <a:round/>
            <a:headEnd type="none" w="med" len="med"/>
            <a:tailEnd type="triangle" w="med" len="med"/>
          </a:ln>
          <a:effectLst/>
        </p:spPr>
      </p:cxnSp>
      <p:cxnSp>
        <p:nvCxnSpPr>
          <p:cNvPr id="60" name="Straight Connector 59"/>
          <p:cNvCxnSpPr>
            <a:stCxn id="44" idx="3"/>
            <a:endCxn id="39" idx="2"/>
          </p:cNvCxnSpPr>
          <p:nvPr/>
        </p:nvCxnSpPr>
        <p:spPr bwMode="auto">
          <a:xfrm>
            <a:off x="3225788" y="3702451"/>
            <a:ext cx="1326084" cy="0"/>
          </a:xfrm>
          <a:prstGeom prst="line">
            <a:avLst/>
          </a:prstGeom>
          <a:noFill/>
          <a:ln w="25400" cap="flat" cmpd="sng" algn="ctr">
            <a:solidFill>
              <a:schemeClr val="tx1"/>
            </a:solidFill>
            <a:prstDash val="solid"/>
            <a:round/>
            <a:headEnd type="none" w="med" len="med"/>
            <a:tailEnd type="triangle" w="med" len="med"/>
          </a:ln>
          <a:effectLst/>
        </p:spPr>
      </p:cxnSp>
      <p:cxnSp>
        <p:nvCxnSpPr>
          <p:cNvPr id="63" name="Straight Connector 62"/>
          <p:cNvCxnSpPr>
            <a:stCxn id="45" idx="3"/>
            <a:endCxn id="39" idx="2"/>
          </p:cNvCxnSpPr>
          <p:nvPr/>
        </p:nvCxnSpPr>
        <p:spPr bwMode="auto">
          <a:xfrm flipV="1">
            <a:off x="3223342" y="3702451"/>
            <a:ext cx="1328530" cy="358425"/>
          </a:xfrm>
          <a:prstGeom prst="line">
            <a:avLst/>
          </a:prstGeom>
          <a:noFill/>
          <a:ln w="25400" cap="flat" cmpd="sng" algn="ctr">
            <a:solidFill>
              <a:schemeClr val="tx1"/>
            </a:solidFill>
            <a:prstDash val="solid"/>
            <a:round/>
            <a:headEnd type="none" w="med" len="med"/>
            <a:tailEnd type="triangle" w="med" len="med"/>
          </a:ln>
          <a:effectLst/>
        </p:spPr>
      </p:cxnSp>
      <p:sp>
        <p:nvSpPr>
          <p:cNvPr id="217" name="TextBox 216"/>
          <p:cNvSpPr txBox="1"/>
          <p:nvPr/>
        </p:nvSpPr>
        <p:spPr>
          <a:xfrm>
            <a:off x="10686611" y="4867184"/>
            <a:ext cx="1369775"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INSCO API GW</a:t>
            </a:r>
            <a:endParaRPr lang="en-SG" sz="1200" dirty="0">
              <a:latin typeface="Arial" panose="020B0604020202020204" pitchFamily="34" charset="0"/>
              <a:cs typeface="Arial" panose="020B0604020202020204" pitchFamily="34" charset="0"/>
            </a:endParaRPr>
          </a:p>
        </p:txBody>
      </p:sp>
      <p:sp>
        <p:nvSpPr>
          <p:cNvPr id="228" name="Rectangle 227"/>
          <p:cNvSpPr/>
          <p:nvPr/>
        </p:nvSpPr>
        <p:spPr bwMode="auto">
          <a:xfrm>
            <a:off x="1607669" y="1013236"/>
            <a:ext cx="3004800" cy="1723863"/>
          </a:xfrm>
          <a:prstGeom prst="rect">
            <a:avLst/>
          </a:prstGeom>
          <a:solidFill>
            <a:schemeClr val="accent3">
              <a:lumMod val="20000"/>
              <a:lumOff val="80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65" charset="0"/>
              </a:rPr>
              <a:t>1.</a:t>
            </a:r>
            <a:r>
              <a:rPr kumimoji="0" lang="en-US" sz="1400" b="0" i="0" u="none" strike="noStrike" cap="none" normalizeH="0" dirty="0">
                <a:ln>
                  <a:noFill/>
                </a:ln>
                <a:solidFill>
                  <a:schemeClr val="tx1"/>
                </a:solidFill>
                <a:effectLst/>
                <a:latin typeface="Arial" pitchFamily="-65" charset="0"/>
              </a:rPr>
              <a:t> </a:t>
            </a:r>
            <a:r>
              <a:rPr lang="en-US" sz="1400" dirty="0">
                <a:latin typeface="Arial" pitchFamily="-65" charset="0"/>
              </a:rPr>
              <a:t>Get</a:t>
            </a:r>
            <a:r>
              <a:rPr kumimoji="0" lang="en-US" sz="1400" b="0" i="0" u="none" strike="noStrike" cap="none" normalizeH="0" dirty="0">
                <a:ln>
                  <a:noFill/>
                </a:ln>
                <a:solidFill>
                  <a:schemeClr val="tx1"/>
                </a:solidFill>
                <a:effectLst/>
                <a:latin typeface="Arial" pitchFamily="-65" charset="0"/>
              </a:rPr>
              <a:t> Insurance Plans</a:t>
            </a:r>
            <a:endParaRPr kumimoji="0" lang="en-US" sz="1400" b="0" i="0" u="none" strike="noStrike" cap="none" normalizeH="0" baseline="0" dirty="0">
              <a:ln>
                <a:noFill/>
              </a:ln>
              <a:solidFill>
                <a:schemeClr val="tx1"/>
              </a:solidFill>
              <a:effectLst/>
              <a:latin typeface="Arial" pitchFamily="-65" charset="0"/>
            </a:endParaRPr>
          </a:p>
          <a:p>
            <a:pPr marL="0" marR="0" indent="0" defTabSz="914400" rtl="0" eaLnBrk="1" fontAlgn="base" latinLnBrk="0" hangingPunct="1">
              <a:lnSpc>
                <a:spcPct val="150000"/>
              </a:lnSpc>
              <a:spcBef>
                <a:spcPct val="0"/>
              </a:spcBef>
              <a:spcAft>
                <a:spcPct val="0"/>
              </a:spcAft>
              <a:buClrTx/>
              <a:buSzTx/>
              <a:buFontTx/>
              <a:buNone/>
              <a:tabLst/>
            </a:pPr>
            <a:r>
              <a:rPr lang="en-US" sz="1400" dirty="0">
                <a:latin typeface="Arial" pitchFamily="-65" charset="0"/>
              </a:rPr>
              <a:t>2. Calculate Insurance Premium</a:t>
            </a:r>
          </a:p>
          <a:p>
            <a:pPr marL="0" marR="0" indent="0" defTabSz="914400" rtl="0" eaLnBrk="1" fontAlgn="base" latinLnBrk="0" hangingPunct="1">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65" charset="0"/>
              </a:rPr>
              <a:t>3. Get Payment Methods</a:t>
            </a:r>
          </a:p>
          <a:p>
            <a:pPr marL="0" marR="0" indent="0" defTabSz="914400" rtl="0" eaLnBrk="1" fontAlgn="base" latinLnBrk="0" hangingPunct="1">
              <a:lnSpc>
                <a:spcPct val="150000"/>
              </a:lnSpc>
              <a:spcBef>
                <a:spcPct val="0"/>
              </a:spcBef>
              <a:spcAft>
                <a:spcPct val="0"/>
              </a:spcAft>
              <a:buClrTx/>
              <a:buSzTx/>
              <a:buFontTx/>
              <a:buNone/>
              <a:tabLst/>
            </a:pPr>
            <a:r>
              <a:rPr lang="en-US" sz="1400" dirty="0">
                <a:latin typeface="Arial" pitchFamily="-65" charset="0"/>
              </a:rPr>
              <a:t>4. Create Insurance Proposal</a:t>
            </a:r>
          </a:p>
          <a:p>
            <a:pPr marL="0" marR="0" indent="0" defTabSz="914400" rtl="0" eaLnBrk="1" fontAlgn="base" latinLnBrk="0" hangingPunct="1">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65" charset="0"/>
              </a:rPr>
              <a:t>5. </a:t>
            </a:r>
            <a:r>
              <a:rPr lang="en-US" sz="1400" dirty="0">
                <a:latin typeface="Arial" pitchFamily="-65" charset="0"/>
              </a:rPr>
              <a:t>Issue</a:t>
            </a:r>
            <a:r>
              <a:rPr kumimoji="0" lang="en-US" sz="1400" b="0" i="0" u="none" strike="noStrike" cap="none" normalizeH="0" baseline="0" dirty="0">
                <a:ln>
                  <a:noFill/>
                </a:ln>
                <a:solidFill>
                  <a:schemeClr val="tx1"/>
                </a:solidFill>
                <a:effectLst/>
                <a:latin typeface="Arial" pitchFamily="-65" charset="0"/>
              </a:rPr>
              <a:t> Insurance</a:t>
            </a:r>
            <a:r>
              <a:rPr kumimoji="0" lang="en-US" sz="1400" b="0" i="0" u="none" strike="noStrike" cap="none" normalizeH="0" dirty="0">
                <a:ln>
                  <a:noFill/>
                </a:ln>
                <a:solidFill>
                  <a:schemeClr val="tx1"/>
                </a:solidFill>
                <a:effectLst/>
                <a:latin typeface="Arial" pitchFamily="-65" charset="0"/>
              </a:rPr>
              <a:t> Policy</a:t>
            </a:r>
            <a:endParaRPr kumimoji="0" lang="en-SG" sz="1400" b="0" i="0" u="none" strike="noStrike" cap="none" normalizeH="0" baseline="0" dirty="0">
              <a:ln>
                <a:noFill/>
              </a:ln>
              <a:solidFill>
                <a:schemeClr val="tx1"/>
              </a:solidFill>
              <a:effectLst/>
              <a:latin typeface="Arial" pitchFamily="-65" charset="0"/>
            </a:endParaRPr>
          </a:p>
        </p:txBody>
      </p:sp>
      <p:sp>
        <p:nvSpPr>
          <p:cNvPr id="229" name="Rectangle 228"/>
          <p:cNvSpPr/>
          <p:nvPr/>
        </p:nvSpPr>
        <p:spPr bwMode="auto">
          <a:xfrm>
            <a:off x="3600455" y="1121497"/>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bg1"/>
                </a:solidFill>
                <a:latin typeface="Arial" pitchFamily="-65" charset="0"/>
              </a:rPr>
              <a:t>J</a:t>
            </a:r>
            <a:endParaRPr kumimoji="0" lang="en-SG" sz="1400" b="0" i="0" u="none" strike="noStrike" cap="none" normalizeH="0" baseline="0" dirty="0">
              <a:ln>
                <a:noFill/>
              </a:ln>
              <a:solidFill>
                <a:schemeClr val="bg1"/>
              </a:solidFill>
              <a:effectLst/>
              <a:latin typeface="Arial" pitchFamily="-65" charset="0"/>
            </a:endParaRPr>
          </a:p>
        </p:txBody>
      </p:sp>
      <p:sp>
        <p:nvSpPr>
          <p:cNvPr id="230" name="Rectangle 229"/>
          <p:cNvSpPr/>
          <p:nvPr/>
        </p:nvSpPr>
        <p:spPr bwMode="auto">
          <a:xfrm>
            <a:off x="4306104" y="1437785"/>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bg1"/>
                </a:solidFill>
                <a:latin typeface="Arial" pitchFamily="-65" charset="0"/>
              </a:rPr>
              <a:t>K</a:t>
            </a:r>
            <a:endParaRPr kumimoji="0" lang="en-SG" sz="1400" b="0" i="0" u="none" strike="noStrike" cap="none" normalizeH="0" baseline="0" dirty="0">
              <a:ln>
                <a:noFill/>
              </a:ln>
              <a:solidFill>
                <a:schemeClr val="bg1"/>
              </a:solidFill>
              <a:effectLst/>
              <a:latin typeface="Arial" pitchFamily="-65" charset="0"/>
            </a:endParaRPr>
          </a:p>
        </p:txBody>
      </p:sp>
      <p:sp>
        <p:nvSpPr>
          <p:cNvPr id="231" name="Rectangle 230"/>
          <p:cNvSpPr/>
          <p:nvPr/>
        </p:nvSpPr>
        <p:spPr bwMode="auto">
          <a:xfrm>
            <a:off x="3751583" y="1758167"/>
            <a:ext cx="234000" cy="234000"/>
          </a:xfrm>
          <a:prstGeom prst="rect">
            <a:avLst/>
          </a:prstGeom>
          <a:solidFill>
            <a:srgbClr val="0066FF"/>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bg1"/>
                </a:solidFill>
                <a:latin typeface="Arial" pitchFamily="-65" charset="0"/>
              </a:rPr>
              <a:t>X</a:t>
            </a:r>
            <a:endParaRPr kumimoji="0" lang="en-SG" sz="1400" b="0" i="0" u="none" strike="noStrike" cap="none" normalizeH="0" baseline="0" dirty="0">
              <a:ln>
                <a:noFill/>
              </a:ln>
              <a:solidFill>
                <a:schemeClr val="bg1"/>
              </a:solidFill>
              <a:effectLst/>
              <a:latin typeface="Arial" pitchFamily="-65" charset="0"/>
            </a:endParaRPr>
          </a:p>
        </p:txBody>
      </p:sp>
      <p:sp>
        <p:nvSpPr>
          <p:cNvPr id="232" name="Rectangle 231"/>
          <p:cNvSpPr/>
          <p:nvPr/>
        </p:nvSpPr>
        <p:spPr bwMode="auto">
          <a:xfrm>
            <a:off x="4119788" y="2073310"/>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bg1"/>
                </a:solidFill>
                <a:latin typeface="Arial" pitchFamily="-65" charset="0"/>
              </a:rPr>
              <a:t>L</a:t>
            </a:r>
            <a:endParaRPr kumimoji="0" lang="en-SG" sz="1400" b="0" i="0" u="none" strike="noStrike" cap="none" normalizeH="0" baseline="0" dirty="0">
              <a:ln>
                <a:noFill/>
              </a:ln>
              <a:solidFill>
                <a:schemeClr val="bg1"/>
              </a:solidFill>
              <a:effectLst/>
              <a:latin typeface="Arial" pitchFamily="-65" charset="0"/>
            </a:endParaRPr>
          </a:p>
        </p:txBody>
      </p:sp>
      <p:sp>
        <p:nvSpPr>
          <p:cNvPr id="233" name="Rectangle 232"/>
          <p:cNvSpPr/>
          <p:nvPr/>
        </p:nvSpPr>
        <p:spPr bwMode="auto">
          <a:xfrm>
            <a:off x="3796580" y="2404821"/>
            <a:ext cx="234000" cy="234000"/>
          </a:xfrm>
          <a:prstGeom prst="rect">
            <a:avLst/>
          </a:prstGeom>
          <a:solidFill>
            <a:srgbClr val="0066FF"/>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bg1"/>
                </a:solidFill>
                <a:latin typeface="Arial" pitchFamily="-65" charset="0"/>
              </a:rPr>
              <a:t>Z</a:t>
            </a:r>
            <a:endParaRPr kumimoji="0" lang="en-SG" sz="1400" b="0" i="0" u="none" strike="noStrike" cap="none" normalizeH="0" baseline="0" dirty="0">
              <a:ln>
                <a:noFill/>
              </a:ln>
              <a:solidFill>
                <a:schemeClr val="bg1"/>
              </a:solidFill>
              <a:effectLst/>
              <a:latin typeface="Arial" pitchFamily="-65" charset="0"/>
            </a:endParaRPr>
          </a:p>
        </p:txBody>
      </p:sp>
      <p:sp>
        <p:nvSpPr>
          <p:cNvPr id="234" name="TextBox 233"/>
          <p:cNvSpPr txBox="1"/>
          <p:nvPr/>
        </p:nvSpPr>
        <p:spPr>
          <a:xfrm>
            <a:off x="1607668" y="621573"/>
            <a:ext cx="2982017" cy="369332"/>
          </a:xfrm>
          <a:prstGeom prst="rect">
            <a:avLst/>
          </a:prstGeom>
          <a:noFill/>
        </p:spPr>
        <p:txBody>
          <a:bodyPr wrap="square" rtlCol="0">
            <a:spAutoFit/>
          </a:bodyPr>
          <a:lstStyle/>
          <a:p>
            <a:r>
              <a:rPr lang="en-US" sz="1800" b="1" dirty="0">
                <a:latin typeface="Arial" panose="020B0604020202020204" pitchFamily="34" charset="0"/>
                <a:cs typeface="Arial" panose="020B0604020202020204" pitchFamily="34" charset="0"/>
              </a:rPr>
              <a:t>Travel Insurance - UI</a:t>
            </a:r>
            <a:endParaRPr lang="en-SG" sz="1800" b="1" dirty="0">
              <a:latin typeface="Arial" panose="020B0604020202020204" pitchFamily="34" charset="0"/>
              <a:cs typeface="Arial" panose="020B0604020202020204" pitchFamily="34" charset="0"/>
            </a:endParaRPr>
          </a:p>
        </p:txBody>
      </p:sp>
      <p:sp>
        <p:nvSpPr>
          <p:cNvPr id="236" name="TextBox 235"/>
          <p:cNvSpPr txBox="1"/>
          <p:nvPr/>
        </p:nvSpPr>
        <p:spPr>
          <a:xfrm>
            <a:off x="191386" y="1459668"/>
            <a:ext cx="1393500"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User Interface Layer</a:t>
            </a:r>
            <a:endParaRPr lang="en-SG" sz="1600" dirty="0">
              <a:latin typeface="Arial" panose="020B0604020202020204" pitchFamily="34" charset="0"/>
              <a:cs typeface="Arial" panose="020B0604020202020204" pitchFamily="34" charset="0"/>
            </a:endParaRPr>
          </a:p>
        </p:txBody>
      </p:sp>
      <p:sp>
        <p:nvSpPr>
          <p:cNvPr id="237" name="TextBox 236"/>
          <p:cNvSpPr txBox="1"/>
          <p:nvPr/>
        </p:nvSpPr>
        <p:spPr>
          <a:xfrm>
            <a:off x="191386" y="3168979"/>
            <a:ext cx="1405192"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Composite Microservice Layer</a:t>
            </a:r>
            <a:endParaRPr lang="en-SG" sz="1600" dirty="0">
              <a:latin typeface="Arial" panose="020B0604020202020204" pitchFamily="34" charset="0"/>
              <a:cs typeface="Arial" panose="020B0604020202020204" pitchFamily="34" charset="0"/>
            </a:endParaRPr>
          </a:p>
        </p:txBody>
      </p:sp>
      <p:sp>
        <p:nvSpPr>
          <p:cNvPr id="238" name="TextBox 237"/>
          <p:cNvSpPr txBox="1"/>
          <p:nvPr/>
        </p:nvSpPr>
        <p:spPr>
          <a:xfrm>
            <a:off x="191386" y="5005683"/>
            <a:ext cx="1405192"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Atomic Microservice Layer</a:t>
            </a:r>
            <a:endParaRPr lang="en-SG" sz="1600" dirty="0">
              <a:latin typeface="Arial" panose="020B0604020202020204" pitchFamily="34" charset="0"/>
              <a:cs typeface="Arial" panose="020B0604020202020204" pitchFamily="34" charset="0"/>
            </a:endParaRPr>
          </a:p>
        </p:txBody>
      </p:sp>
      <p:cxnSp>
        <p:nvCxnSpPr>
          <p:cNvPr id="240" name="Straight Connector 239"/>
          <p:cNvCxnSpPr/>
          <p:nvPr/>
        </p:nvCxnSpPr>
        <p:spPr bwMode="auto">
          <a:xfrm>
            <a:off x="247360" y="2799850"/>
            <a:ext cx="1205520" cy="0"/>
          </a:xfrm>
          <a:prstGeom prst="line">
            <a:avLst/>
          </a:prstGeom>
          <a:noFill/>
          <a:ln w="38100" cap="flat" cmpd="sng" algn="ctr">
            <a:solidFill>
              <a:schemeClr val="tx1"/>
            </a:solidFill>
            <a:prstDash val="solid"/>
            <a:round/>
            <a:headEnd type="none" w="med" len="med"/>
            <a:tailEnd type="none" w="med" len="med"/>
          </a:ln>
          <a:effectLst/>
        </p:spPr>
      </p:cxnSp>
      <p:cxnSp>
        <p:nvCxnSpPr>
          <p:cNvPr id="242" name="Straight Connector 241"/>
          <p:cNvCxnSpPr/>
          <p:nvPr/>
        </p:nvCxnSpPr>
        <p:spPr bwMode="auto">
          <a:xfrm>
            <a:off x="247360" y="4400820"/>
            <a:ext cx="1205520" cy="0"/>
          </a:xfrm>
          <a:prstGeom prst="line">
            <a:avLst/>
          </a:prstGeom>
          <a:noFill/>
          <a:ln w="38100" cap="flat" cmpd="sng" algn="ctr">
            <a:solidFill>
              <a:schemeClr val="tx1"/>
            </a:solidFill>
            <a:prstDash val="solid"/>
            <a:round/>
            <a:headEnd type="none" w="med" len="med"/>
            <a:tailEnd type="none" w="med" len="med"/>
          </a:ln>
          <a:effectLst/>
        </p:spPr>
      </p:cxnSp>
      <p:sp>
        <p:nvSpPr>
          <p:cNvPr id="107" name="TextBox 106"/>
          <p:cNvSpPr txBox="1"/>
          <p:nvPr/>
        </p:nvSpPr>
        <p:spPr>
          <a:xfrm>
            <a:off x="5830225" y="1051497"/>
            <a:ext cx="5767043" cy="1200329"/>
          </a:xfrm>
          <a:prstGeom prst="rect">
            <a:avLst/>
          </a:prstGeom>
          <a:noFill/>
        </p:spPr>
        <p:txBody>
          <a:bodyPr wrap="square" rtlCol="0">
            <a:spAutoFit/>
          </a:bodyPr>
          <a:lstStyle/>
          <a:p>
            <a:r>
              <a:rPr lang="en-US" dirty="0"/>
              <a:t>Exercise 3: draw out the other two composite microservices below in a format similar to "Get Payment Methods"</a:t>
            </a:r>
            <a:endParaRPr lang="en-SG" dirty="0"/>
          </a:p>
        </p:txBody>
      </p:sp>
    </p:spTree>
    <p:extLst>
      <p:ext uri="{BB962C8B-B14F-4D97-AF65-F5344CB8AC3E}">
        <p14:creationId xmlns:p14="http://schemas.microsoft.com/office/powerpoint/2010/main" val="1708775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735138" y="208273"/>
            <a:ext cx="8721725" cy="461665"/>
          </a:xfrm>
        </p:spPr>
        <p:txBody>
          <a:bodyPr/>
          <a:lstStyle/>
          <a:p>
            <a:r>
              <a:rPr lang="en-US" dirty="0"/>
              <a:t>Sample Solution: </a:t>
            </a:r>
            <a:r>
              <a:rPr lang="en-US" altLang="en-US" dirty="0"/>
              <a:t>SOA Layered Architecture Diagram</a:t>
            </a:r>
            <a:endParaRPr lang="en-GB" altLang="en-US" dirty="0"/>
          </a:p>
        </p:txBody>
      </p:sp>
      <p:sp>
        <p:nvSpPr>
          <p:cNvPr id="8" name="TextBox 7">
            <a:extLst>
              <a:ext uri="{FF2B5EF4-FFF2-40B4-BE49-F238E27FC236}">
                <a16:creationId xmlns:a16="http://schemas.microsoft.com/office/drawing/2014/main" id="{1E9B11DC-9D55-6B6C-20E3-D02E1187A46B}"/>
              </a:ext>
            </a:extLst>
          </p:cNvPr>
          <p:cNvSpPr txBox="1"/>
          <p:nvPr/>
        </p:nvSpPr>
        <p:spPr>
          <a:xfrm>
            <a:off x="1553795" y="4439411"/>
            <a:ext cx="921024" cy="1323439"/>
          </a:xfrm>
          <a:prstGeom prst="rect">
            <a:avLst/>
          </a:prstGeom>
          <a:noFill/>
        </p:spPr>
        <p:txBody>
          <a:bodyPr wrap="square" lIns="91440" tIns="45720" rIns="91440" bIns="45720" rtlCol="0" anchor="t">
            <a:spAutoFit/>
          </a:bodyPr>
          <a:lstStyle/>
          <a:p>
            <a:r>
              <a:rPr lang="en-US" sz="1400" dirty="0">
                <a:latin typeface="Tahoma"/>
                <a:ea typeface="ＭＳ Ｐゴシック"/>
                <a:cs typeface="Arial"/>
              </a:rPr>
              <a:t>Atomic Micro-service Layer</a:t>
            </a:r>
          </a:p>
          <a:p>
            <a:endParaRPr lang="en-US" sz="1200" dirty="0"/>
          </a:p>
          <a:p>
            <a:endParaRPr lang="en-US" sz="1200" dirty="0"/>
          </a:p>
        </p:txBody>
      </p:sp>
      <p:sp>
        <p:nvSpPr>
          <p:cNvPr id="10" name="TextBox 9">
            <a:extLst>
              <a:ext uri="{FF2B5EF4-FFF2-40B4-BE49-F238E27FC236}">
                <a16:creationId xmlns:a16="http://schemas.microsoft.com/office/drawing/2014/main" id="{B7643585-9A82-5DA8-DC5B-7101A5930EB7}"/>
              </a:ext>
            </a:extLst>
          </p:cNvPr>
          <p:cNvSpPr txBox="1"/>
          <p:nvPr/>
        </p:nvSpPr>
        <p:spPr>
          <a:xfrm>
            <a:off x="1534160" y="1651918"/>
            <a:ext cx="1504950" cy="492443"/>
          </a:xfrm>
          <a:prstGeom prst="rect">
            <a:avLst/>
          </a:prstGeom>
          <a:noFill/>
        </p:spPr>
        <p:txBody>
          <a:bodyPr wrap="square" rtlCol="0">
            <a:spAutoFit/>
          </a:bodyPr>
          <a:lstStyle/>
          <a:p>
            <a:r>
              <a:rPr lang="en-US" sz="1400" dirty="0"/>
              <a:t>UI Layer</a:t>
            </a:r>
          </a:p>
          <a:p>
            <a:endParaRPr lang="en-US" sz="1200" dirty="0"/>
          </a:p>
        </p:txBody>
      </p:sp>
      <p:cxnSp>
        <p:nvCxnSpPr>
          <p:cNvPr id="13" name="Straight Connector 12">
            <a:extLst>
              <a:ext uri="{FF2B5EF4-FFF2-40B4-BE49-F238E27FC236}">
                <a16:creationId xmlns:a16="http://schemas.microsoft.com/office/drawing/2014/main" id="{E449B896-1FE3-4715-9D53-EE9403AABAEF}"/>
              </a:ext>
            </a:extLst>
          </p:cNvPr>
          <p:cNvCxnSpPr>
            <a:cxnSpLocks/>
          </p:cNvCxnSpPr>
          <p:nvPr/>
        </p:nvCxnSpPr>
        <p:spPr bwMode="auto">
          <a:xfrm>
            <a:off x="1519849" y="5378899"/>
            <a:ext cx="943952" cy="0"/>
          </a:xfrm>
          <a:prstGeom prst="line">
            <a:avLst/>
          </a:prstGeom>
          <a:noFill/>
          <a:ln w="9525" cap="flat" cmpd="sng" algn="ctr">
            <a:solidFill>
              <a:schemeClr val="tx1"/>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7A722839-25B6-1746-B803-ABAF5EA6CFA7}"/>
              </a:ext>
            </a:extLst>
          </p:cNvPr>
          <p:cNvCxnSpPr>
            <a:cxnSpLocks/>
          </p:cNvCxnSpPr>
          <p:nvPr/>
        </p:nvCxnSpPr>
        <p:spPr bwMode="auto">
          <a:xfrm>
            <a:off x="1516699" y="2025052"/>
            <a:ext cx="947103" cy="0"/>
          </a:xfrm>
          <a:prstGeom prst="line">
            <a:avLst/>
          </a:prstGeom>
          <a:noFill/>
          <a:ln w="9525" cap="flat" cmpd="sng" algn="ctr">
            <a:solidFill>
              <a:schemeClr val="tx1"/>
            </a:solidFill>
            <a:prstDash val="solid"/>
            <a:round/>
            <a:headEnd type="none" w="med" len="med"/>
            <a:tailEnd type="none" w="med" len="med"/>
          </a:ln>
          <a:effectLst/>
        </p:spPr>
      </p:cxnSp>
      <p:sp>
        <p:nvSpPr>
          <p:cNvPr id="56" name="TextBox 55">
            <a:extLst>
              <a:ext uri="{FF2B5EF4-FFF2-40B4-BE49-F238E27FC236}">
                <a16:creationId xmlns:a16="http://schemas.microsoft.com/office/drawing/2014/main" id="{3364500A-0DC6-5E25-9A19-2F9127D3DE98}"/>
              </a:ext>
            </a:extLst>
          </p:cNvPr>
          <p:cNvSpPr txBox="1"/>
          <p:nvPr/>
        </p:nvSpPr>
        <p:spPr>
          <a:xfrm>
            <a:off x="1544026" y="3029940"/>
            <a:ext cx="1103657" cy="1323439"/>
          </a:xfrm>
          <a:prstGeom prst="rect">
            <a:avLst/>
          </a:prstGeom>
          <a:noFill/>
        </p:spPr>
        <p:txBody>
          <a:bodyPr wrap="square" lIns="91440" tIns="45720" rIns="91440" bIns="45720" rtlCol="0" anchor="t">
            <a:spAutoFit/>
          </a:bodyPr>
          <a:lstStyle/>
          <a:p>
            <a:r>
              <a:rPr lang="en-US" sz="1400" dirty="0">
                <a:latin typeface="Tahoma"/>
                <a:ea typeface="ＭＳ Ｐゴシック"/>
                <a:cs typeface="Arial"/>
              </a:rPr>
              <a:t>Composite Micro-service Layer</a:t>
            </a:r>
          </a:p>
          <a:p>
            <a:endParaRPr lang="en-US" sz="1200" dirty="0"/>
          </a:p>
          <a:p>
            <a:endParaRPr lang="en-US" sz="1200" dirty="0"/>
          </a:p>
        </p:txBody>
      </p:sp>
      <p:cxnSp>
        <p:nvCxnSpPr>
          <p:cNvPr id="58" name="Straight Connector 57">
            <a:extLst>
              <a:ext uri="{FF2B5EF4-FFF2-40B4-BE49-F238E27FC236}">
                <a16:creationId xmlns:a16="http://schemas.microsoft.com/office/drawing/2014/main" id="{2740DBA5-5C8A-0968-D2A7-6A9727203106}"/>
              </a:ext>
            </a:extLst>
          </p:cNvPr>
          <p:cNvCxnSpPr>
            <a:cxnSpLocks/>
          </p:cNvCxnSpPr>
          <p:nvPr/>
        </p:nvCxnSpPr>
        <p:spPr bwMode="auto">
          <a:xfrm>
            <a:off x="1519849" y="3969428"/>
            <a:ext cx="943952" cy="0"/>
          </a:xfrm>
          <a:prstGeom prst="line">
            <a:avLst/>
          </a:prstGeom>
          <a:noFill/>
          <a:ln w="9525" cap="flat" cmpd="sng" algn="ctr">
            <a:solidFill>
              <a:schemeClr val="tx1"/>
            </a:solidFill>
            <a:prstDash val="solid"/>
            <a:round/>
            <a:headEnd type="none" w="med" len="med"/>
            <a:tailEnd type="none" w="med" len="med"/>
          </a:ln>
          <a:effectLst/>
        </p:spPr>
      </p:cxnSp>
      <p:sp>
        <p:nvSpPr>
          <p:cNvPr id="86" name="TextBox 85">
            <a:extLst>
              <a:ext uri="{FF2B5EF4-FFF2-40B4-BE49-F238E27FC236}">
                <a16:creationId xmlns:a16="http://schemas.microsoft.com/office/drawing/2014/main" id="{33D4CFA1-6C02-4C20-AA0C-A916E917BF8A}"/>
              </a:ext>
            </a:extLst>
          </p:cNvPr>
          <p:cNvSpPr txBox="1"/>
          <p:nvPr/>
        </p:nvSpPr>
        <p:spPr>
          <a:xfrm>
            <a:off x="8200335" y="2611448"/>
            <a:ext cx="545855" cy="276999"/>
          </a:xfrm>
          <a:prstGeom prst="rect">
            <a:avLst/>
          </a:prstGeom>
          <a:noFill/>
        </p:spPr>
        <p:txBody>
          <a:bodyPr wrap="none" rtlCol="0">
            <a:spAutoFit/>
          </a:bodyPr>
          <a:lstStyle/>
          <a:p>
            <a:r>
              <a:rPr lang="en-SG" sz="1200" dirty="0"/>
              <a:t>HTTP</a:t>
            </a:r>
          </a:p>
        </p:txBody>
      </p:sp>
      <p:grpSp>
        <p:nvGrpSpPr>
          <p:cNvPr id="8293" name="Group 8292">
            <a:extLst>
              <a:ext uri="{FF2B5EF4-FFF2-40B4-BE49-F238E27FC236}">
                <a16:creationId xmlns:a16="http://schemas.microsoft.com/office/drawing/2014/main" id="{490993D7-570C-DA5D-F688-20A6BDEF5899}"/>
              </a:ext>
            </a:extLst>
          </p:cNvPr>
          <p:cNvGrpSpPr/>
          <p:nvPr/>
        </p:nvGrpSpPr>
        <p:grpSpPr>
          <a:xfrm>
            <a:off x="2643799" y="4573068"/>
            <a:ext cx="1219200" cy="609600"/>
            <a:chOff x="1090124" y="4499062"/>
            <a:chExt cx="1219200" cy="609600"/>
          </a:xfrm>
        </p:grpSpPr>
        <p:sp>
          <p:nvSpPr>
            <p:cNvPr id="4" name="Rectangle 3"/>
            <p:cNvSpPr/>
            <p:nvPr/>
          </p:nvSpPr>
          <p:spPr bwMode="auto">
            <a:xfrm>
              <a:off x="1090124" y="4499062"/>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600"/>
                <a:t>Book</a:t>
              </a:r>
              <a:endParaRPr lang="en-SG" sz="1600"/>
            </a:p>
          </p:txBody>
        </p:sp>
        <p:sp>
          <p:nvSpPr>
            <p:cNvPr id="32" name="Rectangle 31">
              <a:extLst>
                <a:ext uri="{FF2B5EF4-FFF2-40B4-BE49-F238E27FC236}">
                  <a16:creationId xmlns:a16="http://schemas.microsoft.com/office/drawing/2014/main" id="{6F4C8B5E-B532-CED0-3A59-8422BC61D283}"/>
                </a:ext>
              </a:extLst>
            </p:cNvPr>
            <p:cNvSpPr/>
            <p:nvPr/>
          </p:nvSpPr>
          <p:spPr bwMode="auto">
            <a:xfrm>
              <a:off x="1103490" y="4504380"/>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400" dirty="0">
                  <a:solidFill>
                    <a:schemeClr val="bg1"/>
                  </a:solidFill>
                  <a:latin typeface="Arial" pitchFamily="-65" charset="0"/>
                </a:rPr>
                <a:t>1</a:t>
              </a:r>
              <a:endParaRPr lang="en-SG" sz="1400" dirty="0">
                <a:solidFill>
                  <a:schemeClr val="bg1"/>
                </a:solidFill>
                <a:latin typeface="Arial" pitchFamily="-65" charset="0"/>
              </a:endParaRPr>
            </a:p>
          </p:txBody>
        </p:sp>
      </p:grpSp>
      <p:grpSp>
        <p:nvGrpSpPr>
          <p:cNvPr id="8292" name="Group 8291">
            <a:extLst>
              <a:ext uri="{FF2B5EF4-FFF2-40B4-BE49-F238E27FC236}">
                <a16:creationId xmlns:a16="http://schemas.microsoft.com/office/drawing/2014/main" id="{19C7CD78-C25D-596F-C577-FF5D4BB353CC}"/>
              </a:ext>
            </a:extLst>
          </p:cNvPr>
          <p:cNvGrpSpPr/>
          <p:nvPr/>
        </p:nvGrpSpPr>
        <p:grpSpPr>
          <a:xfrm>
            <a:off x="4280865" y="4569607"/>
            <a:ext cx="1219200" cy="609600"/>
            <a:chOff x="2727190" y="4495601"/>
            <a:chExt cx="1219200" cy="609600"/>
          </a:xfrm>
        </p:grpSpPr>
        <p:sp>
          <p:nvSpPr>
            <p:cNvPr id="12" name="Rectangle 11"/>
            <p:cNvSpPr/>
            <p:nvPr/>
          </p:nvSpPr>
          <p:spPr bwMode="auto">
            <a:xfrm>
              <a:off x="2727190" y="4495601"/>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600"/>
                <a:t>Order</a:t>
              </a:r>
              <a:endParaRPr lang="en-SG" sz="1600"/>
            </a:p>
          </p:txBody>
        </p:sp>
        <p:sp>
          <p:nvSpPr>
            <p:cNvPr id="33" name="Rectangle 32">
              <a:extLst>
                <a:ext uri="{FF2B5EF4-FFF2-40B4-BE49-F238E27FC236}">
                  <a16:creationId xmlns:a16="http://schemas.microsoft.com/office/drawing/2014/main" id="{42219CB0-DD17-BF6F-BF1B-D90E20AEBD8D}"/>
                </a:ext>
              </a:extLst>
            </p:cNvPr>
            <p:cNvSpPr/>
            <p:nvPr/>
          </p:nvSpPr>
          <p:spPr bwMode="auto">
            <a:xfrm>
              <a:off x="2728096" y="4504380"/>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400" dirty="0">
                  <a:solidFill>
                    <a:schemeClr val="bg1"/>
                  </a:solidFill>
                  <a:latin typeface="Arial" pitchFamily="-65" charset="0"/>
                </a:rPr>
                <a:t>2</a:t>
              </a:r>
              <a:endParaRPr lang="en-SG" sz="1400" dirty="0">
                <a:solidFill>
                  <a:schemeClr val="bg1"/>
                </a:solidFill>
                <a:latin typeface="Arial" pitchFamily="-65" charset="0"/>
              </a:endParaRPr>
            </a:p>
          </p:txBody>
        </p:sp>
      </p:grpSp>
      <p:grpSp>
        <p:nvGrpSpPr>
          <p:cNvPr id="8291" name="Group 8290">
            <a:extLst>
              <a:ext uri="{FF2B5EF4-FFF2-40B4-BE49-F238E27FC236}">
                <a16:creationId xmlns:a16="http://schemas.microsoft.com/office/drawing/2014/main" id="{BAC8E43D-2556-565D-0A76-621563D77BF4}"/>
              </a:ext>
            </a:extLst>
          </p:cNvPr>
          <p:cNvGrpSpPr/>
          <p:nvPr/>
        </p:nvGrpSpPr>
        <p:grpSpPr>
          <a:xfrm>
            <a:off x="5887768" y="4578386"/>
            <a:ext cx="1219243" cy="609600"/>
            <a:chOff x="4334092" y="4504380"/>
            <a:chExt cx="1219243" cy="609600"/>
          </a:xfrm>
        </p:grpSpPr>
        <p:sp>
          <p:nvSpPr>
            <p:cNvPr id="16" name="Rectangle 15"/>
            <p:cNvSpPr/>
            <p:nvPr/>
          </p:nvSpPr>
          <p:spPr bwMode="auto">
            <a:xfrm>
              <a:off x="4334135" y="4504380"/>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600"/>
                <a:t>Shipping Record</a:t>
              </a:r>
              <a:endParaRPr lang="en-SG" sz="1600"/>
            </a:p>
          </p:txBody>
        </p:sp>
        <p:sp>
          <p:nvSpPr>
            <p:cNvPr id="42" name="Rectangle 41">
              <a:extLst>
                <a:ext uri="{FF2B5EF4-FFF2-40B4-BE49-F238E27FC236}">
                  <a16:creationId xmlns:a16="http://schemas.microsoft.com/office/drawing/2014/main" id="{9ACCE0CA-6257-D7DB-D292-23C598F34022}"/>
                </a:ext>
              </a:extLst>
            </p:cNvPr>
            <p:cNvSpPr/>
            <p:nvPr/>
          </p:nvSpPr>
          <p:spPr bwMode="auto">
            <a:xfrm>
              <a:off x="4334092" y="4504380"/>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400" dirty="0">
                  <a:solidFill>
                    <a:schemeClr val="bg1"/>
                  </a:solidFill>
                  <a:latin typeface="Arial" pitchFamily="-65" charset="0"/>
                </a:rPr>
                <a:t>3</a:t>
              </a:r>
              <a:endParaRPr lang="en-SG" sz="1400" dirty="0">
                <a:solidFill>
                  <a:schemeClr val="bg1"/>
                </a:solidFill>
                <a:latin typeface="Arial" pitchFamily="-65" charset="0"/>
              </a:endParaRPr>
            </a:p>
          </p:txBody>
        </p:sp>
      </p:grpSp>
      <p:grpSp>
        <p:nvGrpSpPr>
          <p:cNvPr id="8290" name="Group 8289">
            <a:extLst>
              <a:ext uri="{FF2B5EF4-FFF2-40B4-BE49-F238E27FC236}">
                <a16:creationId xmlns:a16="http://schemas.microsoft.com/office/drawing/2014/main" id="{1E0D6A4F-924F-369B-B78F-3B7AD361531D}"/>
              </a:ext>
            </a:extLst>
          </p:cNvPr>
          <p:cNvGrpSpPr/>
          <p:nvPr/>
        </p:nvGrpSpPr>
        <p:grpSpPr>
          <a:xfrm>
            <a:off x="7513786" y="4573951"/>
            <a:ext cx="1219200" cy="609600"/>
            <a:chOff x="5960111" y="4499945"/>
            <a:chExt cx="1219200" cy="609600"/>
          </a:xfrm>
        </p:grpSpPr>
        <p:sp>
          <p:nvSpPr>
            <p:cNvPr id="48" name="Rectangle 47">
              <a:extLst>
                <a:ext uri="{FF2B5EF4-FFF2-40B4-BE49-F238E27FC236}">
                  <a16:creationId xmlns:a16="http://schemas.microsoft.com/office/drawing/2014/main" id="{294C261D-48F9-AE4F-ADE0-4B8F58E3D858}"/>
                </a:ext>
              </a:extLst>
            </p:cNvPr>
            <p:cNvSpPr/>
            <p:nvPr/>
          </p:nvSpPr>
          <p:spPr bwMode="auto">
            <a:xfrm>
              <a:off x="5960111" y="4499945"/>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600"/>
                <a:t>Activity Log</a:t>
              </a:r>
              <a:endParaRPr lang="en-SG" sz="1600"/>
            </a:p>
          </p:txBody>
        </p:sp>
        <p:sp>
          <p:nvSpPr>
            <p:cNvPr id="54" name="Rectangle 53">
              <a:extLst>
                <a:ext uri="{FF2B5EF4-FFF2-40B4-BE49-F238E27FC236}">
                  <a16:creationId xmlns:a16="http://schemas.microsoft.com/office/drawing/2014/main" id="{F0C8E70E-CE7F-B35D-9877-C3FB189A57DB}"/>
                </a:ext>
              </a:extLst>
            </p:cNvPr>
            <p:cNvSpPr/>
            <p:nvPr/>
          </p:nvSpPr>
          <p:spPr bwMode="auto">
            <a:xfrm>
              <a:off x="5969237" y="4504380"/>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400" dirty="0">
                  <a:solidFill>
                    <a:schemeClr val="bg1"/>
                  </a:solidFill>
                  <a:latin typeface="Arial" pitchFamily="-65" charset="0"/>
                </a:rPr>
                <a:t>4</a:t>
              </a:r>
              <a:endParaRPr lang="en-SG" sz="1400" dirty="0">
                <a:solidFill>
                  <a:schemeClr val="bg1"/>
                </a:solidFill>
                <a:latin typeface="Arial" pitchFamily="-65" charset="0"/>
              </a:endParaRPr>
            </a:p>
          </p:txBody>
        </p:sp>
      </p:grpSp>
      <p:grpSp>
        <p:nvGrpSpPr>
          <p:cNvPr id="8289" name="Group 8288">
            <a:extLst>
              <a:ext uri="{FF2B5EF4-FFF2-40B4-BE49-F238E27FC236}">
                <a16:creationId xmlns:a16="http://schemas.microsoft.com/office/drawing/2014/main" id="{62C9BA08-A9F7-A670-5F5D-938DB232A471}"/>
              </a:ext>
            </a:extLst>
          </p:cNvPr>
          <p:cNvGrpSpPr/>
          <p:nvPr/>
        </p:nvGrpSpPr>
        <p:grpSpPr>
          <a:xfrm>
            <a:off x="9146258" y="4569607"/>
            <a:ext cx="1219200" cy="609600"/>
            <a:chOff x="7592583" y="4495601"/>
            <a:chExt cx="1219200" cy="609600"/>
          </a:xfrm>
        </p:grpSpPr>
        <p:sp>
          <p:nvSpPr>
            <p:cNvPr id="49" name="Rectangle 48">
              <a:extLst>
                <a:ext uri="{FF2B5EF4-FFF2-40B4-BE49-F238E27FC236}">
                  <a16:creationId xmlns:a16="http://schemas.microsoft.com/office/drawing/2014/main" id="{F04B2163-2515-7746-B972-EB2BE4D1F0EF}"/>
                </a:ext>
              </a:extLst>
            </p:cNvPr>
            <p:cNvSpPr/>
            <p:nvPr/>
          </p:nvSpPr>
          <p:spPr bwMode="auto">
            <a:xfrm>
              <a:off x="7592583" y="4495601"/>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600"/>
                <a:t>Error</a:t>
              </a:r>
              <a:endParaRPr lang="en-SG" sz="1600"/>
            </a:p>
          </p:txBody>
        </p:sp>
        <p:sp>
          <p:nvSpPr>
            <p:cNvPr id="59" name="Rectangle 58">
              <a:extLst>
                <a:ext uri="{FF2B5EF4-FFF2-40B4-BE49-F238E27FC236}">
                  <a16:creationId xmlns:a16="http://schemas.microsoft.com/office/drawing/2014/main" id="{4984CF99-F5DD-54A1-E4B6-391297A7BEBD}"/>
                </a:ext>
              </a:extLst>
            </p:cNvPr>
            <p:cNvSpPr/>
            <p:nvPr/>
          </p:nvSpPr>
          <p:spPr bwMode="auto">
            <a:xfrm>
              <a:off x="7597678" y="4504380"/>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400" dirty="0">
                  <a:solidFill>
                    <a:schemeClr val="bg1"/>
                  </a:solidFill>
                  <a:latin typeface="Arial" pitchFamily="-65" charset="0"/>
                </a:rPr>
                <a:t>5</a:t>
              </a:r>
              <a:endParaRPr lang="en-SG" sz="1400" dirty="0">
                <a:solidFill>
                  <a:schemeClr val="bg1"/>
                </a:solidFill>
                <a:latin typeface="Arial" pitchFamily="-65" charset="0"/>
              </a:endParaRPr>
            </a:p>
          </p:txBody>
        </p:sp>
      </p:grpSp>
      <p:cxnSp>
        <p:nvCxnSpPr>
          <p:cNvPr id="112" name="Connector: Curved 111">
            <a:extLst>
              <a:ext uri="{FF2B5EF4-FFF2-40B4-BE49-F238E27FC236}">
                <a16:creationId xmlns:a16="http://schemas.microsoft.com/office/drawing/2014/main" id="{B0483255-11F9-E21E-A02A-ACB72729026F}"/>
              </a:ext>
            </a:extLst>
          </p:cNvPr>
          <p:cNvCxnSpPr>
            <a:cxnSpLocks/>
            <a:stCxn id="105" idx="3"/>
            <a:endCxn id="22" idx="0"/>
          </p:cNvCxnSpPr>
          <p:nvPr/>
        </p:nvCxnSpPr>
        <p:spPr bwMode="auto">
          <a:xfrm>
            <a:off x="5591509" y="2055986"/>
            <a:ext cx="248682" cy="975468"/>
          </a:xfrm>
          <a:prstGeom prst="curvedConnector2">
            <a:avLst/>
          </a:prstGeom>
          <a:noFill/>
          <a:ln w="25400" cap="flat" cmpd="sng" algn="ctr">
            <a:solidFill>
              <a:srgbClr val="0070C0"/>
            </a:solidFill>
            <a:prstDash val="solid"/>
            <a:round/>
            <a:headEnd type="triangle" w="med" len="med"/>
            <a:tailEnd type="triangle" w="med" len="med"/>
          </a:ln>
          <a:effectLst/>
        </p:spPr>
      </p:cxnSp>
      <p:grpSp>
        <p:nvGrpSpPr>
          <p:cNvPr id="8363" name="Group 8362">
            <a:extLst>
              <a:ext uri="{FF2B5EF4-FFF2-40B4-BE49-F238E27FC236}">
                <a16:creationId xmlns:a16="http://schemas.microsoft.com/office/drawing/2014/main" id="{C7BBBBAF-27F1-E0B5-8453-14CE5C1AA83E}"/>
              </a:ext>
            </a:extLst>
          </p:cNvPr>
          <p:cNvGrpSpPr/>
          <p:nvPr/>
        </p:nvGrpSpPr>
        <p:grpSpPr>
          <a:xfrm>
            <a:off x="6870753" y="1078617"/>
            <a:ext cx="2514600" cy="1499484"/>
            <a:chOff x="5306618" y="694236"/>
            <a:chExt cx="2514600" cy="1125482"/>
          </a:xfrm>
        </p:grpSpPr>
        <p:sp>
          <p:nvSpPr>
            <p:cNvPr id="18" name="Flowchart: Alternate Process 17">
              <a:extLst>
                <a:ext uri="{FF2B5EF4-FFF2-40B4-BE49-F238E27FC236}">
                  <a16:creationId xmlns:a16="http://schemas.microsoft.com/office/drawing/2014/main" id="{2F71802C-1B7A-19D0-F55D-9A76B9B67AE7}"/>
                </a:ext>
              </a:extLst>
            </p:cNvPr>
            <p:cNvSpPr/>
            <p:nvPr/>
          </p:nvSpPr>
          <p:spPr bwMode="auto">
            <a:xfrm>
              <a:off x="5306618" y="694236"/>
              <a:ext cx="2514600" cy="1125482"/>
            </a:xfrm>
            <a:prstGeom prst="flowChartAlternateProcess">
              <a:avLst/>
            </a:pr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600" u="sng" dirty="0"/>
                <a:t>Amazing Bookstore UI</a:t>
              </a:r>
            </a:p>
            <a:p>
              <a:pPr marL="87312"/>
              <a:r>
                <a:rPr lang="en-US" sz="1200" dirty="0"/>
                <a:t>For warehouse operators</a:t>
              </a:r>
            </a:p>
            <a:p>
              <a:pPr marL="285750" indent="-198438">
                <a:buFont typeface="Wingdings" panose="05000000000000000000" pitchFamily="2" charset="2"/>
                <a:buChar char="Ø"/>
              </a:pPr>
              <a:endParaRPr lang="en-US" sz="1200" dirty="0"/>
            </a:p>
            <a:p>
              <a:pPr marL="285750" indent="-198438">
                <a:buFont typeface="Wingdings" panose="05000000000000000000" pitchFamily="2" charset="2"/>
                <a:buChar char="Ø"/>
              </a:pPr>
              <a:endParaRPr lang="en-US" sz="1200" dirty="0"/>
            </a:p>
            <a:p>
              <a:pPr marL="285750" indent="-198438">
                <a:buFont typeface="Wingdings" panose="05000000000000000000" pitchFamily="2" charset="2"/>
                <a:buChar char="Ø"/>
              </a:pPr>
              <a:endParaRPr lang="en-US" sz="1200" dirty="0"/>
            </a:p>
            <a:p>
              <a:pPr marL="285750" indent="-198438">
                <a:buFont typeface="Wingdings" panose="05000000000000000000" pitchFamily="2" charset="2"/>
                <a:buChar char="Ø"/>
              </a:pPr>
              <a:endParaRPr lang="en-US" sz="1200" dirty="0"/>
            </a:p>
            <a:p>
              <a:pPr marL="285750" indent="-198438">
                <a:buFont typeface="Wingdings" panose="05000000000000000000" pitchFamily="2" charset="2"/>
                <a:buChar char="Ø"/>
              </a:pPr>
              <a:endParaRPr lang="en-US" sz="1200" dirty="0"/>
            </a:p>
          </p:txBody>
        </p:sp>
        <p:sp>
          <p:nvSpPr>
            <p:cNvPr id="118" name="TextBox 117">
              <a:extLst>
                <a:ext uri="{FF2B5EF4-FFF2-40B4-BE49-F238E27FC236}">
                  <a16:creationId xmlns:a16="http://schemas.microsoft.com/office/drawing/2014/main" id="{841C8D8A-19BB-836D-D411-51E5F06EDFB9}"/>
                </a:ext>
              </a:extLst>
            </p:cNvPr>
            <p:cNvSpPr txBox="1"/>
            <p:nvPr/>
          </p:nvSpPr>
          <p:spPr>
            <a:xfrm>
              <a:off x="5455353" y="1108374"/>
              <a:ext cx="2085451" cy="138606"/>
            </a:xfrm>
            <a:prstGeom prst="rect">
              <a:avLst/>
            </a:prstGeom>
            <a:noFill/>
          </p:spPr>
          <p:txBody>
            <a:bodyPr wrap="square" tIns="0" bIns="0" anchor="ctr" anchorCtr="0">
              <a:spAutoFit/>
            </a:bodyPr>
            <a:lstStyle/>
            <a:p>
              <a:pPr marL="171450" indent="-171450">
                <a:buFont typeface="Wingdings" panose="05000000000000000000" pitchFamily="2" charset="2"/>
                <a:buChar char="Ø"/>
              </a:pPr>
              <a:r>
                <a:rPr lang="en-US" sz="1200" dirty="0">
                  <a:solidFill>
                    <a:srgbClr val="000000"/>
                  </a:solidFill>
                  <a:ea typeface="+mn-ea"/>
                  <a:cs typeface="+mn-cs"/>
                </a:rPr>
                <a:t>Process a shipping record</a:t>
              </a:r>
              <a:endParaRPr lang="en-US" dirty="0"/>
            </a:p>
          </p:txBody>
        </p:sp>
      </p:grpSp>
      <p:cxnSp>
        <p:nvCxnSpPr>
          <p:cNvPr id="119" name="Connector: Curved 118">
            <a:extLst>
              <a:ext uri="{FF2B5EF4-FFF2-40B4-BE49-F238E27FC236}">
                <a16:creationId xmlns:a16="http://schemas.microsoft.com/office/drawing/2014/main" id="{9908BA56-5263-7E9E-79B3-EF22185C4380}"/>
              </a:ext>
            </a:extLst>
          </p:cNvPr>
          <p:cNvCxnSpPr>
            <a:cxnSpLocks/>
            <a:stCxn id="118" idx="2"/>
            <a:endCxn id="74" idx="0"/>
          </p:cNvCxnSpPr>
          <p:nvPr/>
        </p:nvCxnSpPr>
        <p:spPr bwMode="auto">
          <a:xfrm rot="16200000" flipH="1">
            <a:off x="7516011" y="2361243"/>
            <a:ext cx="1216414" cy="124009"/>
          </a:xfrm>
          <a:prstGeom prst="curvedConnector3">
            <a:avLst>
              <a:gd name="adj1" fmla="val 50000"/>
            </a:avLst>
          </a:prstGeom>
          <a:noFill/>
          <a:ln w="25400" cap="flat" cmpd="sng" algn="ctr">
            <a:solidFill>
              <a:srgbClr val="0070C0"/>
            </a:solidFill>
            <a:prstDash val="solid"/>
            <a:round/>
            <a:headEnd type="triangle" w="med" len="med"/>
            <a:tailEnd type="triangle" w="med" len="med"/>
          </a:ln>
          <a:effectLst/>
        </p:spPr>
      </p:cxnSp>
      <p:grpSp>
        <p:nvGrpSpPr>
          <p:cNvPr id="8347" name="Group 8346">
            <a:extLst>
              <a:ext uri="{FF2B5EF4-FFF2-40B4-BE49-F238E27FC236}">
                <a16:creationId xmlns:a16="http://schemas.microsoft.com/office/drawing/2014/main" id="{C6534345-5157-FCE4-0465-C4B8E380FAB3}"/>
              </a:ext>
            </a:extLst>
          </p:cNvPr>
          <p:cNvGrpSpPr/>
          <p:nvPr/>
        </p:nvGrpSpPr>
        <p:grpSpPr>
          <a:xfrm>
            <a:off x="7229759" y="3031454"/>
            <a:ext cx="1929180" cy="1055102"/>
            <a:chOff x="6606387" y="2500543"/>
            <a:chExt cx="1929180" cy="1055102"/>
          </a:xfrm>
        </p:grpSpPr>
        <p:sp>
          <p:nvSpPr>
            <p:cNvPr id="74" name="Rectangle 73">
              <a:extLst>
                <a:ext uri="{FF2B5EF4-FFF2-40B4-BE49-F238E27FC236}">
                  <a16:creationId xmlns:a16="http://schemas.microsoft.com/office/drawing/2014/main" id="{AE218F5A-9652-E596-7114-5CBBDDD97B42}"/>
                </a:ext>
              </a:extLst>
            </p:cNvPr>
            <p:cNvSpPr/>
            <p:nvPr/>
          </p:nvSpPr>
          <p:spPr bwMode="auto">
            <a:xfrm>
              <a:off x="6652261" y="2500543"/>
              <a:ext cx="1821180" cy="1055102"/>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600" dirty="0"/>
                <a:t>Process a Shipping Record</a:t>
              </a:r>
              <a:endParaRPr lang="en-SG" sz="1600" dirty="0"/>
            </a:p>
          </p:txBody>
        </p:sp>
        <p:sp>
          <p:nvSpPr>
            <p:cNvPr id="84" name="Rectangle 83">
              <a:extLst>
                <a:ext uri="{FF2B5EF4-FFF2-40B4-BE49-F238E27FC236}">
                  <a16:creationId xmlns:a16="http://schemas.microsoft.com/office/drawing/2014/main" id="{719B1F75-473D-CD79-83E3-70E9D59C16C0}"/>
                </a:ext>
              </a:extLst>
            </p:cNvPr>
            <p:cNvSpPr/>
            <p:nvPr/>
          </p:nvSpPr>
          <p:spPr bwMode="auto">
            <a:xfrm>
              <a:off x="6652260" y="2501280"/>
              <a:ext cx="234000" cy="234000"/>
            </a:xfrm>
            <a:prstGeom prst="rect">
              <a:avLst/>
            </a:prstGeom>
            <a:solidFill>
              <a:srgbClr val="0066FF"/>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400" dirty="0">
                  <a:solidFill>
                    <a:schemeClr val="bg1"/>
                  </a:solidFill>
                  <a:latin typeface="Arial" pitchFamily="-65" charset="0"/>
                </a:rPr>
                <a:t>B</a:t>
              </a:r>
              <a:endParaRPr lang="en-SG" sz="1400" dirty="0">
                <a:solidFill>
                  <a:schemeClr val="bg1"/>
                </a:solidFill>
                <a:latin typeface="Arial" pitchFamily="-65" charset="0"/>
              </a:endParaRPr>
            </a:p>
          </p:txBody>
        </p:sp>
        <p:grpSp>
          <p:nvGrpSpPr>
            <p:cNvPr id="8346" name="Group 8345">
              <a:extLst>
                <a:ext uri="{FF2B5EF4-FFF2-40B4-BE49-F238E27FC236}">
                  <a16:creationId xmlns:a16="http://schemas.microsoft.com/office/drawing/2014/main" id="{026E96D6-DE02-1AAB-CD0D-541A45024BD4}"/>
                </a:ext>
              </a:extLst>
            </p:cNvPr>
            <p:cNvGrpSpPr/>
            <p:nvPr/>
          </p:nvGrpSpPr>
          <p:grpSpPr>
            <a:xfrm>
              <a:off x="6606387" y="3138657"/>
              <a:ext cx="1929180" cy="235757"/>
              <a:chOff x="6606387" y="3138657"/>
              <a:chExt cx="1929180" cy="235757"/>
            </a:xfrm>
          </p:grpSpPr>
          <p:sp>
            <p:nvSpPr>
              <p:cNvPr id="8310" name="Oval 8309">
                <a:extLst>
                  <a:ext uri="{FF2B5EF4-FFF2-40B4-BE49-F238E27FC236}">
                    <a16:creationId xmlns:a16="http://schemas.microsoft.com/office/drawing/2014/main" id="{3D4FE539-86C8-9CFD-7956-287F10ED9EDC}"/>
                  </a:ext>
                </a:extLst>
              </p:cNvPr>
              <p:cNvSpPr/>
              <p:nvPr/>
            </p:nvSpPr>
            <p:spPr bwMode="auto">
              <a:xfrm>
                <a:off x="6606387" y="3205375"/>
                <a:ext cx="108000" cy="108000"/>
              </a:xfrm>
              <a:prstGeom prst="ellipse">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SG" sz="1800">
                  <a:latin typeface="Arial" pitchFamily="-65" charset="0"/>
                </a:endParaRPr>
              </a:p>
            </p:txBody>
          </p:sp>
          <p:sp>
            <p:nvSpPr>
              <p:cNvPr id="8311" name="Rectangle 8310">
                <a:extLst>
                  <a:ext uri="{FF2B5EF4-FFF2-40B4-BE49-F238E27FC236}">
                    <a16:creationId xmlns:a16="http://schemas.microsoft.com/office/drawing/2014/main" id="{B35C13F9-AD28-9370-D819-1528D27CAF83}"/>
                  </a:ext>
                </a:extLst>
              </p:cNvPr>
              <p:cNvSpPr/>
              <p:nvPr/>
            </p:nvSpPr>
            <p:spPr bwMode="auto">
              <a:xfrm>
                <a:off x="7162500" y="3140414"/>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400" dirty="0">
                    <a:solidFill>
                      <a:schemeClr val="bg1"/>
                    </a:solidFill>
                    <a:latin typeface="Arial" pitchFamily="-65" charset="0"/>
                  </a:rPr>
                  <a:t>3</a:t>
                </a:r>
                <a:endParaRPr lang="en-SG" sz="1400" dirty="0">
                  <a:solidFill>
                    <a:schemeClr val="bg1"/>
                  </a:solidFill>
                  <a:latin typeface="Arial" pitchFamily="-65" charset="0"/>
                </a:endParaRPr>
              </a:p>
            </p:txBody>
          </p:sp>
          <p:cxnSp>
            <p:nvCxnSpPr>
              <p:cNvPr id="8312" name="Straight Connector 8311">
                <a:extLst>
                  <a:ext uri="{FF2B5EF4-FFF2-40B4-BE49-F238E27FC236}">
                    <a16:creationId xmlns:a16="http://schemas.microsoft.com/office/drawing/2014/main" id="{881D782E-EE11-8049-9B25-8697FDB3AB82}"/>
                  </a:ext>
                </a:extLst>
              </p:cNvPr>
              <p:cNvCxnSpPr>
                <a:cxnSpLocks/>
                <a:stCxn id="8310" idx="6"/>
                <a:endCxn id="8311" idx="1"/>
              </p:cNvCxnSpPr>
              <p:nvPr/>
            </p:nvCxnSpPr>
            <p:spPr bwMode="auto">
              <a:xfrm flipV="1">
                <a:off x="6714387" y="3257414"/>
                <a:ext cx="448113" cy="1961"/>
              </a:xfrm>
              <a:prstGeom prst="line">
                <a:avLst/>
              </a:prstGeom>
              <a:noFill/>
              <a:ln w="25400" cap="flat" cmpd="sng" algn="ctr">
                <a:solidFill>
                  <a:schemeClr val="tx1"/>
                </a:solidFill>
                <a:prstDash val="solid"/>
                <a:round/>
                <a:headEnd type="none" w="med" len="med"/>
                <a:tailEnd type="triangle" w="med" len="med"/>
              </a:ln>
              <a:effectLst/>
            </p:spPr>
          </p:cxnSp>
          <p:sp>
            <p:nvSpPr>
              <p:cNvPr id="8313" name="Rectangle 8312">
                <a:extLst>
                  <a:ext uri="{FF2B5EF4-FFF2-40B4-BE49-F238E27FC236}">
                    <a16:creationId xmlns:a16="http://schemas.microsoft.com/office/drawing/2014/main" id="{39EE93A2-6961-562B-35F6-DC6C99ECBC2F}"/>
                  </a:ext>
                </a:extLst>
              </p:cNvPr>
              <p:cNvSpPr/>
              <p:nvPr/>
            </p:nvSpPr>
            <p:spPr bwMode="auto">
              <a:xfrm>
                <a:off x="7773117" y="3138657"/>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400" dirty="0">
                    <a:solidFill>
                      <a:schemeClr val="bg1"/>
                    </a:solidFill>
                    <a:latin typeface="Arial" pitchFamily="-65" charset="0"/>
                  </a:rPr>
                  <a:t>2</a:t>
                </a:r>
                <a:endParaRPr lang="en-SG" sz="1400" dirty="0">
                  <a:solidFill>
                    <a:schemeClr val="bg1"/>
                  </a:solidFill>
                  <a:latin typeface="Arial" pitchFamily="-65" charset="0"/>
                </a:endParaRPr>
              </a:p>
            </p:txBody>
          </p:sp>
          <p:cxnSp>
            <p:nvCxnSpPr>
              <p:cNvPr id="8314" name="Straight Connector 8313">
                <a:extLst>
                  <a:ext uri="{FF2B5EF4-FFF2-40B4-BE49-F238E27FC236}">
                    <a16:creationId xmlns:a16="http://schemas.microsoft.com/office/drawing/2014/main" id="{D616A331-3D85-B8B2-2BF4-D1D17EA5E761}"/>
                  </a:ext>
                </a:extLst>
              </p:cNvPr>
              <p:cNvCxnSpPr>
                <a:cxnSpLocks/>
                <a:stCxn id="8311" idx="3"/>
                <a:endCxn id="8313" idx="1"/>
              </p:cNvCxnSpPr>
              <p:nvPr/>
            </p:nvCxnSpPr>
            <p:spPr bwMode="auto">
              <a:xfrm flipV="1">
                <a:off x="7396500" y="3255657"/>
                <a:ext cx="376617" cy="1757"/>
              </a:xfrm>
              <a:prstGeom prst="line">
                <a:avLst/>
              </a:prstGeom>
              <a:noFill/>
              <a:ln w="25400" cap="flat" cmpd="sng" algn="ctr">
                <a:solidFill>
                  <a:schemeClr val="tx1"/>
                </a:solidFill>
                <a:prstDash val="solid"/>
                <a:round/>
                <a:headEnd type="none" w="med" len="med"/>
                <a:tailEnd type="triangle" w="med" len="med"/>
              </a:ln>
              <a:effectLst/>
            </p:spPr>
          </p:cxnSp>
          <p:sp>
            <p:nvSpPr>
              <p:cNvPr id="8315" name="Oval 8314">
                <a:extLst>
                  <a:ext uri="{FF2B5EF4-FFF2-40B4-BE49-F238E27FC236}">
                    <a16:creationId xmlns:a16="http://schemas.microsoft.com/office/drawing/2014/main" id="{A903AC04-C804-7CEA-5A2B-C02460FD7AD5}"/>
                  </a:ext>
                </a:extLst>
              </p:cNvPr>
              <p:cNvSpPr/>
              <p:nvPr/>
            </p:nvSpPr>
            <p:spPr bwMode="auto">
              <a:xfrm>
                <a:off x="8427567" y="3201657"/>
                <a:ext cx="108000" cy="108000"/>
              </a:xfrm>
              <a:prstGeom prst="ellipse">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SG" sz="1800">
                  <a:latin typeface="Arial" pitchFamily="-65" charset="0"/>
                </a:endParaRPr>
              </a:p>
            </p:txBody>
          </p:sp>
          <p:cxnSp>
            <p:nvCxnSpPr>
              <p:cNvPr id="8316" name="Straight Connector 8315">
                <a:extLst>
                  <a:ext uri="{FF2B5EF4-FFF2-40B4-BE49-F238E27FC236}">
                    <a16:creationId xmlns:a16="http://schemas.microsoft.com/office/drawing/2014/main" id="{67B1762F-D9FF-E444-00F1-7D180E96A182}"/>
                  </a:ext>
                </a:extLst>
              </p:cNvPr>
              <p:cNvCxnSpPr>
                <a:cxnSpLocks/>
                <a:stCxn id="8313" idx="3"/>
                <a:endCxn id="8315" idx="2"/>
              </p:cNvCxnSpPr>
              <p:nvPr/>
            </p:nvCxnSpPr>
            <p:spPr bwMode="auto">
              <a:xfrm>
                <a:off x="8007117" y="3255657"/>
                <a:ext cx="420450" cy="0"/>
              </a:xfrm>
              <a:prstGeom prst="line">
                <a:avLst/>
              </a:prstGeom>
              <a:noFill/>
              <a:ln w="25400" cap="flat" cmpd="sng" algn="ctr">
                <a:solidFill>
                  <a:schemeClr val="tx1"/>
                </a:solidFill>
                <a:prstDash val="solid"/>
                <a:round/>
                <a:headEnd type="none" w="med" len="med"/>
                <a:tailEnd type="triangle" w="med" len="med"/>
              </a:ln>
              <a:effectLst/>
            </p:spPr>
          </p:cxnSp>
        </p:grpSp>
      </p:grpSp>
      <p:grpSp>
        <p:nvGrpSpPr>
          <p:cNvPr id="8358" name="Group 8357">
            <a:extLst>
              <a:ext uri="{FF2B5EF4-FFF2-40B4-BE49-F238E27FC236}">
                <a16:creationId xmlns:a16="http://schemas.microsoft.com/office/drawing/2014/main" id="{A87ABA0E-7C09-14B2-BE13-AA63012A3E54}"/>
              </a:ext>
            </a:extLst>
          </p:cNvPr>
          <p:cNvGrpSpPr/>
          <p:nvPr/>
        </p:nvGrpSpPr>
        <p:grpSpPr>
          <a:xfrm>
            <a:off x="3376618" y="1075899"/>
            <a:ext cx="2514600" cy="1502202"/>
            <a:chOff x="1924050" y="537866"/>
            <a:chExt cx="2514600" cy="1502202"/>
          </a:xfrm>
        </p:grpSpPr>
        <p:sp>
          <p:nvSpPr>
            <p:cNvPr id="7" name="Flowchart: Alternate Process 6"/>
            <p:cNvSpPr/>
            <p:nvPr/>
          </p:nvSpPr>
          <p:spPr bwMode="auto">
            <a:xfrm>
              <a:off x="1924050" y="537866"/>
              <a:ext cx="2514600" cy="1502202"/>
            </a:xfrm>
            <a:prstGeom prst="flowChartAlternateProcess">
              <a:avLst/>
            </a:pr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u="sng" dirty="0"/>
                <a:t>Amazing Bookstore UI</a:t>
              </a:r>
            </a:p>
            <a:p>
              <a:pPr marL="87312"/>
              <a:r>
                <a:rPr lang="en-US" sz="1200" dirty="0"/>
                <a:t>For customers</a:t>
              </a:r>
            </a:p>
            <a:p>
              <a:pPr marL="285750" indent="-198438">
                <a:buFont typeface="Wingdings" panose="05000000000000000000" pitchFamily="2" charset="2"/>
                <a:buChar char="Ø"/>
              </a:pPr>
              <a:endParaRPr lang="en-US" sz="1200" dirty="0"/>
            </a:p>
            <a:p>
              <a:pPr marL="285750" indent="-198438">
                <a:buFont typeface="Wingdings" panose="05000000000000000000" pitchFamily="2" charset="2"/>
                <a:buChar char="Ø"/>
              </a:pPr>
              <a:endParaRPr lang="en-US" sz="1200" dirty="0"/>
            </a:p>
            <a:p>
              <a:pPr marL="285750" indent="-198438">
                <a:buFont typeface="Wingdings" panose="05000000000000000000" pitchFamily="2" charset="2"/>
                <a:buChar char="Ø"/>
              </a:pPr>
              <a:endParaRPr lang="en-US" sz="1200" dirty="0"/>
            </a:p>
          </p:txBody>
        </p:sp>
        <p:grpSp>
          <p:nvGrpSpPr>
            <p:cNvPr id="8357" name="Group 8356">
              <a:extLst>
                <a:ext uri="{FF2B5EF4-FFF2-40B4-BE49-F238E27FC236}">
                  <a16:creationId xmlns:a16="http://schemas.microsoft.com/office/drawing/2014/main" id="{B2324219-AEF5-A209-0A07-8190436CB22B}"/>
                </a:ext>
              </a:extLst>
            </p:cNvPr>
            <p:cNvGrpSpPr/>
            <p:nvPr/>
          </p:nvGrpSpPr>
          <p:grpSpPr>
            <a:xfrm>
              <a:off x="2053655" y="1107325"/>
              <a:ext cx="2291891" cy="792449"/>
              <a:chOff x="2053655" y="1107325"/>
              <a:chExt cx="2291891" cy="792449"/>
            </a:xfrm>
          </p:grpSpPr>
          <p:sp>
            <p:nvSpPr>
              <p:cNvPr id="95" name="TextBox 94">
                <a:extLst>
                  <a:ext uri="{FF2B5EF4-FFF2-40B4-BE49-F238E27FC236}">
                    <a16:creationId xmlns:a16="http://schemas.microsoft.com/office/drawing/2014/main" id="{614699C9-EBD6-0E58-79DE-BD5A2EA82C6C}"/>
                  </a:ext>
                </a:extLst>
              </p:cNvPr>
              <p:cNvSpPr txBox="1"/>
              <p:nvPr/>
            </p:nvSpPr>
            <p:spPr>
              <a:xfrm>
                <a:off x="2053655" y="1107325"/>
                <a:ext cx="2291891" cy="184666"/>
              </a:xfrm>
              <a:prstGeom prst="rect">
                <a:avLst/>
              </a:prstGeom>
              <a:noFill/>
            </p:spPr>
            <p:txBody>
              <a:bodyPr wrap="square" tIns="0" bIns="0" anchor="ctr" anchorCtr="0">
                <a:spAutoFit/>
              </a:bodyPr>
              <a:lstStyle/>
              <a:p>
                <a:pPr marL="171450" indent="-171450">
                  <a:buFont typeface="Wingdings" panose="05000000000000000000" pitchFamily="2" charset="2"/>
                  <a:buChar char="Ø"/>
                </a:pPr>
                <a:r>
                  <a:rPr lang="en-US" sz="1200" dirty="0"/>
                  <a:t>Browse books         HTTP</a:t>
                </a:r>
              </a:p>
            </p:txBody>
          </p:sp>
          <p:sp>
            <p:nvSpPr>
              <p:cNvPr id="104" name="TextBox 103">
                <a:extLst>
                  <a:ext uri="{FF2B5EF4-FFF2-40B4-BE49-F238E27FC236}">
                    <a16:creationId xmlns:a16="http://schemas.microsoft.com/office/drawing/2014/main" id="{072AF143-C0B4-ACD8-FFD0-7F117E11FBD1}"/>
                  </a:ext>
                </a:extLst>
              </p:cNvPr>
              <p:cNvSpPr txBox="1"/>
              <p:nvPr/>
            </p:nvSpPr>
            <p:spPr>
              <a:xfrm>
                <a:off x="2053655" y="1715108"/>
                <a:ext cx="2291891" cy="184666"/>
              </a:xfrm>
              <a:prstGeom prst="rect">
                <a:avLst/>
              </a:prstGeom>
              <a:noFill/>
            </p:spPr>
            <p:txBody>
              <a:bodyPr wrap="square" tIns="0" bIns="0" anchor="ctr" anchorCtr="0">
                <a:spAutoFit/>
              </a:bodyPr>
              <a:lstStyle/>
              <a:p>
                <a:pPr marL="171450" indent="-171450">
                  <a:buFont typeface="Wingdings" panose="05000000000000000000" pitchFamily="2" charset="2"/>
                  <a:buChar char="Ø"/>
                </a:pPr>
                <a:r>
                  <a:rPr lang="en-US" sz="1200" dirty="0"/>
                  <a:t>View an order         HTTP</a:t>
                </a:r>
              </a:p>
            </p:txBody>
          </p:sp>
          <p:sp>
            <p:nvSpPr>
              <p:cNvPr id="105" name="TextBox 104">
                <a:extLst>
                  <a:ext uri="{FF2B5EF4-FFF2-40B4-BE49-F238E27FC236}">
                    <a16:creationId xmlns:a16="http://schemas.microsoft.com/office/drawing/2014/main" id="{EBCF0898-1E64-D588-6339-47B522B5F3D0}"/>
                  </a:ext>
                </a:extLst>
              </p:cNvPr>
              <p:cNvSpPr txBox="1"/>
              <p:nvPr/>
            </p:nvSpPr>
            <p:spPr>
              <a:xfrm>
                <a:off x="2053656" y="1425620"/>
                <a:ext cx="2085285" cy="184666"/>
              </a:xfrm>
              <a:prstGeom prst="rect">
                <a:avLst/>
              </a:prstGeom>
              <a:noFill/>
            </p:spPr>
            <p:txBody>
              <a:bodyPr wrap="square" tIns="0" bIns="0" anchor="ctr" anchorCtr="0">
                <a:spAutoFit/>
              </a:bodyPr>
              <a:lstStyle>
                <a:defPPr>
                  <a:defRPr lang="en-US"/>
                </a:defPPr>
                <a:lvl1pPr marL="171450" indent="-171450">
                  <a:buFont typeface="Wingdings" panose="05000000000000000000" pitchFamily="2" charset="2"/>
                  <a:buChar char="Ø"/>
                  <a:defRPr sz="1200" b="0">
                    <a:solidFill>
                      <a:schemeClr val="tx1"/>
                    </a:solidFill>
                  </a:defRPr>
                </a:lvl1pPr>
              </a:lstStyle>
              <a:p>
                <a:r>
                  <a:rPr lang="en-US" dirty="0"/>
                  <a:t>Place an order        HTTP</a:t>
                </a:r>
              </a:p>
            </p:txBody>
          </p:sp>
        </p:grpSp>
        <p:sp>
          <p:nvSpPr>
            <p:cNvPr id="8349" name="Rectangle 8348">
              <a:extLst>
                <a:ext uri="{FF2B5EF4-FFF2-40B4-BE49-F238E27FC236}">
                  <a16:creationId xmlns:a16="http://schemas.microsoft.com/office/drawing/2014/main" id="{D487A5F8-A887-0347-C906-19E6A39A39E3}"/>
                </a:ext>
              </a:extLst>
            </p:cNvPr>
            <p:cNvSpPr/>
            <p:nvPr/>
          </p:nvSpPr>
          <p:spPr bwMode="auto">
            <a:xfrm>
              <a:off x="3376594" y="1090183"/>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400" dirty="0">
                  <a:solidFill>
                    <a:schemeClr val="bg1"/>
                  </a:solidFill>
                  <a:latin typeface="Arial" pitchFamily="-65" charset="0"/>
                </a:rPr>
                <a:t>1</a:t>
              </a:r>
              <a:endParaRPr lang="en-SG" sz="1400" dirty="0">
                <a:solidFill>
                  <a:schemeClr val="bg1"/>
                </a:solidFill>
                <a:latin typeface="Arial" pitchFamily="-65" charset="0"/>
              </a:endParaRPr>
            </a:p>
          </p:txBody>
        </p:sp>
        <p:sp>
          <p:nvSpPr>
            <p:cNvPr id="8350" name="Rectangle 8349">
              <a:extLst>
                <a:ext uri="{FF2B5EF4-FFF2-40B4-BE49-F238E27FC236}">
                  <a16:creationId xmlns:a16="http://schemas.microsoft.com/office/drawing/2014/main" id="{DBB92480-2AF9-9B85-2E8A-EB73A75ECC19}"/>
                </a:ext>
              </a:extLst>
            </p:cNvPr>
            <p:cNvSpPr/>
            <p:nvPr/>
          </p:nvSpPr>
          <p:spPr bwMode="auto">
            <a:xfrm>
              <a:off x="3376594" y="1727286"/>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400" dirty="0">
                  <a:solidFill>
                    <a:schemeClr val="bg1"/>
                  </a:solidFill>
                  <a:latin typeface="Arial" pitchFamily="-65" charset="0"/>
                </a:rPr>
                <a:t>2</a:t>
              </a:r>
              <a:endParaRPr lang="en-SG" sz="1400" dirty="0">
                <a:solidFill>
                  <a:schemeClr val="bg1"/>
                </a:solidFill>
                <a:latin typeface="Arial" pitchFamily="-65" charset="0"/>
              </a:endParaRPr>
            </a:p>
          </p:txBody>
        </p:sp>
      </p:grpSp>
      <p:sp>
        <p:nvSpPr>
          <p:cNvPr id="8371" name="Rectangle 8370">
            <a:extLst>
              <a:ext uri="{FF2B5EF4-FFF2-40B4-BE49-F238E27FC236}">
                <a16:creationId xmlns:a16="http://schemas.microsoft.com/office/drawing/2014/main" id="{50576CC7-2855-360B-2B82-3B9BC7C7C0AD}"/>
              </a:ext>
            </a:extLst>
          </p:cNvPr>
          <p:cNvSpPr/>
          <p:nvPr/>
        </p:nvSpPr>
        <p:spPr bwMode="auto">
          <a:xfrm>
            <a:off x="4829162" y="1948568"/>
            <a:ext cx="234000" cy="234000"/>
          </a:xfrm>
          <a:prstGeom prst="rect">
            <a:avLst/>
          </a:prstGeom>
          <a:solidFill>
            <a:srgbClr val="0066FF"/>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400" dirty="0">
                <a:solidFill>
                  <a:schemeClr val="bg1"/>
                </a:solidFill>
                <a:latin typeface="Arial" pitchFamily="-65" charset="0"/>
              </a:rPr>
              <a:t>A</a:t>
            </a:r>
            <a:endParaRPr lang="en-SG" sz="1400" dirty="0">
              <a:solidFill>
                <a:schemeClr val="bg1"/>
              </a:solidFill>
              <a:latin typeface="Arial" pitchFamily="-65" charset="0"/>
            </a:endParaRPr>
          </a:p>
        </p:txBody>
      </p:sp>
      <p:grpSp>
        <p:nvGrpSpPr>
          <p:cNvPr id="8430" name="Group 8429">
            <a:extLst>
              <a:ext uri="{FF2B5EF4-FFF2-40B4-BE49-F238E27FC236}">
                <a16:creationId xmlns:a16="http://schemas.microsoft.com/office/drawing/2014/main" id="{B9DE651B-68B7-CEEF-F6D7-A5435F135E8D}"/>
              </a:ext>
            </a:extLst>
          </p:cNvPr>
          <p:cNvGrpSpPr/>
          <p:nvPr/>
        </p:nvGrpSpPr>
        <p:grpSpPr>
          <a:xfrm>
            <a:off x="4709072" y="3031454"/>
            <a:ext cx="2253822" cy="1055102"/>
            <a:chOff x="3174912" y="2696174"/>
            <a:chExt cx="2253822" cy="1055102"/>
          </a:xfrm>
        </p:grpSpPr>
        <p:sp>
          <p:nvSpPr>
            <p:cNvPr id="22" name="Rectangle 21">
              <a:extLst>
                <a:ext uri="{FF2B5EF4-FFF2-40B4-BE49-F238E27FC236}">
                  <a16:creationId xmlns:a16="http://schemas.microsoft.com/office/drawing/2014/main" id="{284B8D65-3627-122F-BFB5-E80E57695162}"/>
                </a:ext>
              </a:extLst>
            </p:cNvPr>
            <p:cNvSpPr/>
            <p:nvPr/>
          </p:nvSpPr>
          <p:spPr bwMode="auto">
            <a:xfrm>
              <a:off x="3228913" y="2696174"/>
              <a:ext cx="2154236" cy="1055102"/>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600"/>
                <a:t>Place an Order</a:t>
              </a:r>
              <a:endParaRPr lang="en-SG" sz="1600"/>
            </a:p>
          </p:txBody>
        </p:sp>
        <p:sp>
          <p:nvSpPr>
            <p:cNvPr id="82" name="Rectangle 81">
              <a:extLst>
                <a:ext uri="{FF2B5EF4-FFF2-40B4-BE49-F238E27FC236}">
                  <a16:creationId xmlns:a16="http://schemas.microsoft.com/office/drawing/2014/main" id="{DDF7E24A-D75C-9622-B76D-6E550F564C3B}"/>
                </a:ext>
              </a:extLst>
            </p:cNvPr>
            <p:cNvSpPr/>
            <p:nvPr/>
          </p:nvSpPr>
          <p:spPr bwMode="auto">
            <a:xfrm>
              <a:off x="3228913" y="2696174"/>
              <a:ext cx="234000" cy="234000"/>
            </a:xfrm>
            <a:prstGeom prst="rect">
              <a:avLst/>
            </a:prstGeom>
            <a:solidFill>
              <a:srgbClr val="0066FF"/>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400" dirty="0">
                  <a:solidFill>
                    <a:schemeClr val="bg1"/>
                  </a:solidFill>
                  <a:latin typeface="Arial" pitchFamily="-65" charset="0"/>
                </a:rPr>
                <a:t>A</a:t>
              </a:r>
              <a:endParaRPr lang="en-SG" sz="1400" dirty="0">
                <a:solidFill>
                  <a:schemeClr val="bg1"/>
                </a:solidFill>
                <a:latin typeface="Arial" pitchFamily="-65" charset="0"/>
              </a:endParaRPr>
            </a:p>
          </p:txBody>
        </p:sp>
        <p:grpSp>
          <p:nvGrpSpPr>
            <p:cNvPr id="8429" name="Group 8428">
              <a:extLst>
                <a:ext uri="{FF2B5EF4-FFF2-40B4-BE49-F238E27FC236}">
                  <a16:creationId xmlns:a16="http://schemas.microsoft.com/office/drawing/2014/main" id="{D73BE0C5-FCF3-2D15-9B67-F1D76FC09300}"/>
                </a:ext>
              </a:extLst>
            </p:cNvPr>
            <p:cNvGrpSpPr/>
            <p:nvPr/>
          </p:nvGrpSpPr>
          <p:grpSpPr>
            <a:xfrm>
              <a:off x="3174912" y="3012836"/>
              <a:ext cx="2253822" cy="682544"/>
              <a:chOff x="3174912" y="3012836"/>
              <a:chExt cx="2253822" cy="682544"/>
            </a:xfrm>
          </p:grpSpPr>
          <p:sp>
            <p:nvSpPr>
              <p:cNvPr id="8198" name="Oval 8197">
                <a:extLst>
                  <a:ext uri="{FF2B5EF4-FFF2-40B4-BE49-F238E27FC236}">
                    <a16:creationId xmlns:a16="http://schemas.microsoft.com/office/drawing/2014/main" id="{DB0E71A7-0B2A-19BB-22D9-D06845D4ABB9}"/>
                  </a:ext>
                </a:extLst>
              </p:cNvPr>
              <p:cNvSpPr/>
              <p:nvPr/>
            </p:nvSpPr>
            <p:spPr bwMode="auto">
              <a:xfrm>
                <a:off x="3174912" y="3302512"/>
                <a:ext cx="108000" cy="108000"/>
              </a:xfrm>
              <a:prstGeom prst="ellipse">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SG" sz="1800">
                  <a:latin typeface="Arial" pitchFamily="-65" charset="0"/>
                </a:endParaRPr>
              </a:p>
            </p:txBody>
          </p:sp>
          <p:sp>
            <p:nvSpPr>
              <p:cNvPr id="8199" name="Rectangle 8198">
                <a:extLst>
                  <a:ext uri="{FF2B5EF4-FFF2-40B4-BE49-F238E27FC236}">
                    <a16:creationId xmlns:a16="http://schemas.microsoft.com/office/drawing/2014/main" id="{4F13A0B6-CAE4-C296-5080-6A4D6413AD96}"/>
                  </a:ext>
                </a:extLst>
              </p:cNvPr>
              <p:cNvSpPr/>
              <p:nvPr/>
            </p:nvSpPr>
            <p:spPr bwMode="auto">
              <a:xfrm>
                <a:off x="3583147" y="3012836"/>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400" dirty="0">
                    <a:solidFill>
                      <a:schemeClr val="bg1"/>
                    </a:solidFill>
                    <a:latin typeface="Arial" pitchFamily="-65" charset="0"/>
                  </a:rPr>
                  <a:t>2</a:t>
                </a:r>
                <a:endParaRPr lang="en-SG" sz="1400" dirty="0">
                  <a:solidFill>
                    <a:schemeClr val="bg1"/>
                  </a:solidFill>
                  <a:latin typeface="Arial" pitchFamily="-65" charset="0"/>
                </a:endParaRPr>
              </a:p>
            </p:txBody>
          </p:sp>
          <p:sp>
            <p:nvSpPr>
              <p:cNvPr id="8200" name="Rectangle 8199">
                <a:extLst>
                  <a:ext uri="{FF2B5EF4-FFF2-40B4-BE49-F238E27FC236}">
                    <a16:creationId xmlns:a16="http://schemas.microsoft.com/office/drawing/2014/main" id="{98FC8413-3A4A-A2E8-C030-17F62B0ABFA8}"/>
                  </a:ext>
                </a:extLst>
              </p:cNvPr>
              <p:cNvSpPr/>
              <p:nvPr/>
            </p:nvSpPr>
            <p:spPr bwMode="auto">
              <a:xfrm>
                <a:off x="3583147" y="3461380"/>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400" dirty="0">
                    <a:solidFill>
                      <a:schemeClr val="bg1"/>
                    </a:solidFill>
                    <a:latin typeface="Arial" pitchFamily="-65" charset="0"/>
                  </a:rPr>
                  <a:t>4</a:t>
                </a:r>
                <a:endParaRPr lang="en-SG" sz="1400" dirty="0">
                  <a:solidFill>
                    <a:schemeClr val="bg1"/>
                  </a:solidFill>
                  <a:latin typeface="Arial" pitchFamily="-65" charset="0"/>
                </a:endParaRPr>
              </a:p>
            </p:txBody>
          </p:sp>
          <p:cxnSp>
            <p:nvCxnSpPr>
              <p:cNvPr id="8201" name="Straight Connector 8200">
                <a:extLst>
                  <a:ext uri="{FF2B5EF4-FFF2-40B4-BE49-F238E27FC236}">
                    <a16:creationId xmlns:a16="http://schemas.microsoft.com/office/drawing/2014/main" id="{AB0F807E-4544-2A76-E73E-95CF52D1B4BC}"/>
                  </a:ext>
                </a:extLst>
              </p:cNvPr>
              <p:cNvCxnSpPr>
                <a:stCxn id="8198" idx="6"/>
                <a:endCxn id="8199" idx="1"/>
              </p:cNvCxnSpPr>
              <p:nvPr/>
            </p:nvCxnSpPr>
            <p:spPr bwMode="auto">
              <a:xfrm flipV="1">
                <a:off x="3282912" y="3129836"/>
                <a:ext cx="300235" cy="226676"/>
              </a:xfrm>
              <a:prstGeom prst="line">
                <a:avLst/>
              </a:prstGeom>
              <a:noFill/>
              <a:ln w="25400" cap="flat" cmpd="sng" algn="ctr">
                <a:solidFill>
                  <a:schemeClr val="tx1"/>
                </a:solidFill>
                <a:prstDash val="solid"/>
                <a:round/>
                <a:headEnd type="none" w="med" len="med"/>
                <a:tailEnd type="triangle" w="med" len="med"/>
              </a:ln>
              <a:effectLst/>
            </p:spPr>
          </p:cxnSp>
          <p:cxnSp>
            <p:nvCxnSpPr>
              <p:cNvPr id="8202" name="Straight Connector 8201">
                <a:extLst>
                  <a:ext uri="{FF2B5EF4-FFF2-40B4-BE49-F238E27FC236}">
                    <a16:creationId xmlns:a16="http://schemas.microsoft.com/office/drawing/2014/main" id="{BB15FA8B-A9BB-8ED1-E9E4-69223C7EB8BB}"/>
                  </a:ext>
                </a:extLst>
              </p:cNvPr>
              <p:cNvCxnSpPr>
                <a:cxnSpLocks/>
                <a:stCxn id="8199" idx="2"/>
                <a:endCxn id="8200" idx="0"/>
              </p:cNvCxnSpPr>
              <p:nvPr/>
            </p:nvCxnSpPr>
            <p:spPr bwMode="auto">
              <a:xfrm>
                <a:off x="3700147" y="3246836"/>
                <a:ext cx="0" cy="214544"/>
              </a:xfrm>
              <a:prstGeom prst="line">
                <a:avLst/>
              </a:prstGeom>
              <a:noFill/>
              <a:ln w="25400" cap="flat" cmpd="sng" algn="ctr">
                <a:solidFill>
                  <a:schemeClr val="tx1"/>
                </a:solidFill>
                <a:prstDash val="solid"/>
                <a:round/>
                <a:headEnd type="none" w="med" len="med"/>
                <a:tailEnd type="triangle" w="med" len="med"/>
              </a:ln>
              <a:effectLst/>
            </p:spPr>
          </p:cxnSp>
          <p:sp>
            <p:nvSpPr>
              <p:cNvPr id="8203" name="Rectangle 8202">
                <a:extLst>
                  <a:ext uri="{FF2B5EF4-FFF2-40B4-BE49-F238E27FC236}">
                    <a16:creationId xmlns:a16="http://schemas.microsoft.com/office/drawing/2014/main" id="{5D6E596D-AA86-60A8-3428-08D539317E63}"/>
                  </a:ext>
                </a:extLst>
              </p:cNvPr>
              <p:cNvSpPr/>
              <p:nvPr/>
            </p:nvSpPr>
            <p:spPr bwMode="auto">
              <a:xfrm>
                <a:off x="4454187" y="3012836"/>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400" dirty="0">
                    <a:solidFill>
                      <a:schemeClr val="bg1"/>
                    </a:solidFill>
                    <a:latin typeface="Arial" pitchFamily="-65" charset="0"/>
                  </a:rPr>
                  <a:t>3</a:t>
                </a:r>
                <a:endParaRPr lang="en-SG" sz="1400" dirty="0">
                  <a:solidFill>
                    <a:schemeClr val="bg1"/>
                  </a:solidFill>
                  <a:latin typeface="Arial" pitchFamily="-65" charset="0"/>
                </a:endParaRPr>
              </a:p>
            </p:txBody>
          </p:sp>
          <p:sp>
            <p:nvSpPr>
              <p:cNvPr id="8204" name="Rectangle 8203">
                <a:extLst>
                  <a:ext uri="{FF2B5EF4-FFF2-40B4-BE49-F238E27FC236}">
                    <a16:creationId xmlns:a16="http://schemas.microsoft.com/office/drawing/2014/main" id="{4D429A1C-91DC-EE58-50B5-76F3294BD4D5}"/>
                  </a:ext>
                </a:extLst>
              </p:cNvPr>
              <p:cNvSpPr/>
              <p:nvPr/>
            </p:nvSpPr>
            <p:spPr bwMode="auto">
              <a:xfrm>
                <a:off x="4454188" y="3461380"/>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400" dirty="0">
                    <a:solidFill>
                      <a:schemeClr val="bg1"/>
                    </a:solidFill>
                    <a:latin typeface="Arial" pitchFamily="-65" charset="0"/>
                  </a:rPr>
                  <a:t>5</a:t>
                </a:r>
                <a:endParaRPr lang="en-SG" sz="1400" dirty="0">
                  <a:solidFill>
                    <a:schemeClr val="bg1"/>
                  </a:solidFill>
                  <a:latin typeface="Arial" pitchFamily="-65" charset="0"/>
                </a:endParaRPr>
              </a:p>
            </p:txBody>
          </p:sp>
          <p:cxnSp>
            <p:nvCxnSpPr>
              <p:cNvPr id="8207" name="Straight Connector 8206">
                <a:extLst>
                  <a:ext uri="{FF2B5EF4-FFF2-40B4-BE49-F238E27FC236}">
                    <a16:creationId xmlns:a16="http://schemas.microsoft.com/office/drawing/2014/main" id="{6811511A-E052-AA01-1BC4-4C1F49F3092E}"/>
                  </a:ext>
                </a:extLst>
              </p:cNvPr>
              <p:cNvCxnSpPr>
                <a:cxnSpLocks/>
                <a:stCxn id="8199" idx="3"/>
                <a:endCxn id="8378" idx="1"/>
              </p:cNvCxnSpPr>
              <p:nvPr/>
            </p:nvCxnSpPr>
            <p:spPr bwMode="auto">
              <a:xfrm>
                <a:off x="3817147" y="3129836"/>
                <a:ext cx="219111" cy="423"/>
              </a:xfrm>
              <a:prstGeom prst="line">
                <a:avLst/>
              </a:prstGeom>
              <a:noFill/>
              <a:ln w="25400" cap="flat" cmpd="sng" algn="ctr">
                <a:solidFill>
                  <a:schemeClr val="tx1"/>
                </a:solidFill>
                <a:prstDash val="solid"/>
                <a:round/>
                <a:headEnd type="none" w="med" len="med"/>
                <a:tailEnd type="triangle" w="med" len="med"/>
              </a:ln>
              <a:effectLst/>
            </p:spPr>
          </p:cxnSp>
          <p:sp>
            <p:nvSpPr>
              <p:cNvPr id="8210" name="Oval 8209">
                <a:extLst>
                  <a:ext uri="{FF2B5EF4-FFF2-40B4-BE49-F238E27FC236}">
                    <a16:creationId xmlns:a16="http://schemas.microsoft.com/office/drawing/2014/main" id="{D79D3406-D2B8-308E-5426-9B7E0597A600}"/>
                  </a:ext>
                </a:extLst>
              </p:cNvPr>
              <p:cNvSpPr/>
              <p:nvPr/>
            </p:nvSpPr>
            <p:spPr bwMode="auto">
              <a:xfrm>
                <a:off x="5320734" y="3296671"/>
                <a:ext cx="108000" cy="108000"/>
              </a:xfrm>
              <a:prstGeom prst="ellipse">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SG" sz="1800">
                  <a:latin typeface="Arial" pitchFamily="-65" charset="0"/>
                </a:endParaRPr>
              </a:p>
            </p:txBody>
          </p:sp>
          <p:cxnSp>
            <p:nvCxnSpPr>
              <p:cNvPr id="8211" name="Straight Connector 8210">
                <a:extLst>
                  <a:ext uri="{FF2B5EF4-FFF2-40B4-BE49-F238E27FC236}">
                    <a16:creationId xmlns:a16="http://schemas.microsoft.com/office/drawing/2014/main" id="{3A6D3F40-6874-FBDE-1662-B0CEE156A0F9}"/>
                  </a:ext>
                </a:extLst>
              </p:cNvPr>
              <p:cNvCxnSpPr>
                <a:cxnSpLocks/>
                <a:stCxn id="8203" idx="3"/>
                <a:endCxn id="8389" idx="1"/>
              </p:cNvCxnSpPr>
              <p:nvPr/>
            </p:nvCxnSpPr>
            <p:spPr bwMode="auto">
              <a:xfrm flipV="1">
                <a:off x="4688187" y="3125754"/>
                <a:ext cx="219169" cy="4082"/>
              </a:xfrm>
              <a:prstGeom prst="line">
                <a:avLst/>
              </a:prstGeom>
              <a:noFill/>
              <a:ln w="25400" cap="flat" cmpd="sng" algn="ctr">
                <a:solidFill>
                  <a:schemeClr val="tx1"/>
                </a:solidFill>
                <a:prstDash val="solid"/>
                <a:round/>
                <a:headEnd type="none" w="med" len="med"/>
                <a:tailEnd type="triangle" w="med" len="med"/>
              </a:ln>
              <a:effectLst/>
            </p:spPr>
          </p:cxnSp>
          <p:sp>
            <p:nvSpPr>
              <p:cNvPr id="8378" name="Diamond 8377">
                <a:extLst>
                  <a:ext uri="{FF2B5EF4-FFF2-40B4-BE49-F238E27FC236}">
                    <a16:creationId xmlns:a16="http://schemas.microsoft.com/office/drawing/2014/main" id="{1A6D669A-032E-BD5B-66A0-B10A35810F50}"/>
                  </a:ext>
                </a:extLst>
              </p:cNvPr>
              <p:cNvSpPr/>
              <p:nvPr/>
            </p:nvSpPr>
            <p:spPr bwMode="auto">
              <a:xfrm>
                <a:off x="4036258" y="3076259"/>
                <a:ext cx="204223" cy="108000"/>
              </a:xfrm>
              <a:prstGeom prst="diamond">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sz="1800">
                  <a:latin typeface="Arial" pitchFamily="-65" charset="0"/>
                </a:endParaRPr>
              </a:p>
            </p:txBody>
          </p:sp>
          <p:cxnSp>
            <p:nvCxnSpPr>
              <p:cNvPr id="8384" name="Straight Connector 8383">
                <a:extLst>
                  <a:ext uri="{FF2B5EF4-FFF2-40B4-BE49-F238E27FC236}">
                    <a16:creationId xmlns:a16="http://schemas.microsoft.com/office/drawing/2014/main" id="{A84CE332-6715-9993-20C6-E522086F6101}"/>
                  </a:ext>
                </a:extLst>
              </p:cNvPr>
              <p:cNvCxnSpPr>
                <a:cxnSpLocks/>
                <a:stCxn id="8378" idx="3"/>
                <a:endCxn id="8203" idx="1"/>
              </p:cNvCxnSpPr>
              <p:nvPr/>
            </p:nvCxnSpPr>
            <p:spPr bwMode="auto">
              <a:xfrm flipV="1">
                <a:off x="4240481" y="3129836"/>
                <a:ext cx="213706" cy="423"/>
              </a:xfrm>
              <a:prstGeom prst="line">
                <a:avLst/>
              </a:prstGeom>
              <a:noFill/>
              <a:ln w="25400" cap="flat" cmpd="sng" algn="ctr">
                <a:solidFill>
                  <a:schemeClr val="tx1"/>
                </a:solidFill>
                <a:prstDash val="solid"/>
                <a:round/>
                <a:headEnd type="none" w="med" len="med"/>
                <a:tailEnd type="triangle" w="med" len="med"/>
              </a:ln>
              <a:effectLst/>
            </p:spPr>
          </p:cxnSp>
          <p:cxnSp>
            <p:nvCxnSpPr>
              <p:cNvPr id="8388" name="Connector: Elbow 8387">
                <a:extLst>
                  <a:ext uri="{FF2B5EF4-FFF2-40B4-BE49-F238E27FC236}">
                    <a16:creationId xmlns:a16="http://schemas.microsoft.com/office/drawing/2014/main" id="{5611A5D9-2EF1-DB22-5F87-B40D5BE2FD1A}"/>
                  </a:ext>
                </a:extLst>
              </p:cNvPr>
              <p:cNvCxnSpPr>
                <a:stCxn id="8378" idx="2"/>
                <a:endCxn id="8204" idx="1"/>
              </p:cNvCxnSpPr>
              <p:nvPr/>
            </p:nvCxnSpPr>
            <p:spPr bwMode="auto">
              <a:xfrm rot="16200000" flipH="1">
                <a:off x="4099219" y="3223410"/>
                <a:ext cx="394121" cy="315818"/>
              </a:xfrm>
              <a:prstGeom prst="bentConnector2">
                <a:avLst/>
              </a:prstGeom>
              <a:noFill/>
              <a:ln w="25400" cap="flat" cmpd="sng" algn="ctr">
                <a:solidFill>
                  <a:schemeClr val="tx1"/>
                </a:solidFill>
                <a:prstDash val="solid"/>
                <a:round/>
                <a:headEnd type="none" w="med" len="med"/>
                <a:tailEnd type="triangle" w="med" len="med"/>
              </a:ln>
              <a:effectLst/>
            </p:spPr>
          </p:cxnSp>
          <p:sp>
            <p:nvSpPr>
              <p:cNvPr id="8389" name="Diamond 8388">
                <a:extLst>
                  <a:ext uri="{FF2B5EF4-FFF2-40B4-BE49-F238E27FC236}">
                    <a16:creationId xmlns:a16="http://schemas.microsoft.com/office/drawing/2014/main" id="{5094B639-B0E8-D2DE-CAE2-E41A50524E84}"/>
                  </a:ext>
                </a:extLst>
              </p:cNvPr>
              <p:cNvSpPr/>
              <p:nvPr/>
            </p:nvSpPr>
            <p:spPr bwMode="auto">
              <a:xfrm>
                <a:off x="4907356" y="3071754"/>
                <a:ext cx="204223" cy="108000"/>
              </a:xfrm>
              <a:prstGeom prst="diamond">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sz="1800">
                  <a:latin typeface="Arial" pitchFamily="-65" charset="0"/>
                </a:endParaRPr>
              </a:p>
            </p:txBody>
          </p:sp>
          <p:cxnSp>
            <p:nvCxnSpPr>
              <p:cNvPr id="8390" name="Connector: Elbow 8389">
                <a:extLst>
                  <a:ext uri="{FF2B5EF4-FFF2-40B4-BE49-F238E27FC236}">
                    <a16:creationId xmlns:a16="http://schemas.microsoft.com/office/drawing/2014/main" id="{06FA84E9-336E-8DE3-1419-FC5E738B15B3}"/>
                  </a:ext>
                </a:extLst>
              </p:cNvPr>
              <p:cNvCxnSpPr>
                <a:cxnSpLocks/>
                <a:stCxn id="8378" idx="2"/>
                <a:endCxn id="8210" idx="2"/>
              </p:cNvCxnSpPr>
              <p:nvPr/>
            </p:nvCxnSpPr>
            <p:spPr bwMode="auto">
              <a:xfrm rot="16200000" flipH="1">
                <a:off x="4646346" y="2676283"/>
                <a:ext cx="166412" cy="1182364"/>
              </a:xfrm>
              <a:prstGeom prst="bentConnector2">
                <a:avLst/>
              </a:prstGeom>
              <a:noFill/>
              <a:ln w="25400" cap="flat" cmpd="sng" algn="ctr">
                <a:solidFill>
                  <a:schemeClr val="tx1"/>
                </a:solidFill>
                <a:prstDash val="solid"/>
                <a:round/>
                <a:headEnd type="none" w="med" len="med"/>
                <a:tailEnd type="triangle" w="med" len="med"/>
              </a:ln>
              <a:effectLst/>
            </p:spPr>
          </p:cxnSp>
          <p:cxnSp>
            <p:nvCxnSpPr>
              <p:cNvPr id="8394" name="Straight Connector 8393">
                <a:extLst>
                  <a:ext uri="{FF2B5EF4-FFF2-40B4-BE49-F238E27FC236}">
                    <a16:creationId xmlns:a16="http://schemas.microsoft.com/office/drawing/2014/main" id="{C9DB8B51-1847-9782-87F3-1C91BECFB194}"/>
                  </a:ext>
                </a:extLst>
              </p:cNvPr>
              <p:cNvCxnSpPr>
                <a:cxnSpLocks/>
                <a:stCxn id="8389" idx="3"/>
                <a:endCxn id="8210" idx="2"/>
              </p:cNvCxnSpPr>
              <p:nvPr/>
            </p:nvCxnSpPr>
            <p:spPr bwMode="auto">
              <a:xfrm>
                <a:off x="5111579" y="3125754"/>
                <a:ext cx="209155" cy="224917"/>
              </a:xfrm>
              <a:prstGeom prst="line">
                <a:avLst/>
              </a:prstGeom>
              <a:noFill/>
              <a:ln w="25400" cap="flat" cmpd="sng" algn="ctr">
                <a:solidFill>
                  <a:schemeClr val="tx1"/>
                </a:solidFill>
                <a:prstDash val="solid"/>
                <a:round/>
                <a:headEnd type="none" w="med" len="med"/>
                <a:tailEnd type="triangle" w="med" len="med"/>
              </a:ln>
              <a:effectLst/>
            </p:spPr>
          </p:cxnSp>
          <p:cxnSp>
            <p:nvCxnSpPr>
              <p:cNvPr id="8397" name="Connector: Elbow 8396">
                <a:extLst>
                  <a:ext uri="{FF2B5EF4-FFF2-40B4-BE49-F238E27FC236}">
                    <a16:creationId xmlns:a16="http://schemas.microsoft.com/office/drawing/2014/main" id="{AE6031C8-E336-086E-A2AB-648A64703B2C}"/>
                  </a:ext>
                </a:extLst>
              </p:cNvPr>
              <p:cNvCxnSpPr>
                <a:cxnSpLocks/>
                <a:stCxn id="8389" idx="2"/>
                <a:endCxn id="8204" idx="3"/>
              </p:cNvCxnSpPr>
              <p:nvPr/>
            </p:nvCxnSpPr>
            <p:spPr bwMode="auto">
              <a:xfrm rot="5400000">
                <a:off x="4649515" y="3218427"/>
                <a:ext cx="398626" cy="321280"/>
              </a:xfrm>
              <a:prstGeom prst="bentConnector2">
                <a:avLst/>
              </a:prstGeom>
              <a:noFill/>
              <a:ln w="25400" cap="flat" cmpd="sng" algn="ctr">
                <a:solidFill>
                  <a:schemeClr val="tx1"/>
                </a:solidFill>
                <a:prstDash val="solid"/>
                <a:round/>
                <a:headEnd type="none" w="med" len="med"/>
                <a:tailEnd type="triangle" w="med" len="med"/>
              </a:ln>
              <a:effectLst/>
            </p:spPr>
          </p:cxnSp>
          <p:cxnSp>
            <p:nvCxnSpPr>
              <p:cNvPr id="8421" name="Connector: Elbow 8420">
                <a:extLst>
                  <a:ext uri="{FF2B5EF4-FFF2-40B4-BE49-F238E27FC236}">
                    <a16:creationId xmlns:a16="http://schemas.microsoft.com/office/drawing/2014/main" id="{EED0A06D-5A54-2125-831F-85BF36D43BFE}"/>
                  </a:ext>
                </a:extLst>
              </p:cNvPr>
              <p:cNvCxnSpPr>
                <a:cxnSpLocks/>
                <a:stCxn id="8389" idx="2"/>
                <a:endCxn id="8210" idx="2"/>
              </p:cNvCxnSpPr>
              <p:nvPr/>
            </p:nvCxnSpPr>
            <p:spPr bwMode="auto">
              <a:xfrm rot="16200000" flipH="1">
                <a:off x="5079643" y="3109579"/>
                <a:ext cx="170917" cy="311266"/>
              </a:xfrm>
              <a:prstGeom prst="bentConnector2">
                <a:avLst/>
              </a:prstGeom>
              <a:noFill/>
              <a:ln w="25400" cap="flat" cmpd="sng" algn="ctr">
                <a:solidFill>
                  <a:schemeClr val="tx1"/>
                </a:solidFill>
                <a:prstDash val="solid"/>
                <a:round/>
                <a:headEnd type="none" w="med" len="med"/>
                <a:tailEnd type="triangle" w="med" len="med"/>
              </a:ln>
              <a:effectLst/>
            </p:spPr>
          </p:cxnSp>
        </p:grpSp>
      </p:grpSp>
    </p:spTree>
    <p:extLst>
      <p:ext uri="{BB962C8B-B14F-4D97-AF65-F5344CB8AC3E}">
        <p14:creationId xmlns:p14="http://schemas.microsoft.com/office/powerpoint/2010/main" val="4078338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a:xfrm>
            <a:off x="283535" y="648644"/>
            <a:ext cx="11284465" cy="5925031"/>
          </a:xfrm>
        </p:spPr>
        <p:txBody>
          <a:bodyPr/>
          <a:lstStyle/>
          <a:p>
            <a:pPr algn="just"/>
            <a:r>
              <a:rPr lang="en-US" altLang="en-US" sz="2800" dirty="0"/>
              <a:t>With the implementation of the new Composite </a:t>
            </a:r>
            <a:r>
              <a:rPr lang="en-US" altLang="en-US" sz="2800" dirty="0" err="1"/>
              <a:t>Microservices</a:t>
            </a:r>
            <a:r>
              <a:rPr lang="en-US" altLang="en-US" sz="2800" dirty="0"/>
              <a:t>, LGB Bank can now resell travel insurance in </a:t>
            </a:r>
            <a:r>
              <a:rPr lang="en-US" altLang="en-US" sz="2800" b="1" dirty="0">
                <a:solidFill>
                  <a:srgbClr val="0066FF"/>
                </a:solidFill>
              </a:rPr>
              <a:t>near real-time, instead of 3 days</a:t>
            </a:r>
            <a:r>
              <a:rPr lang="en-US" altLang="en-US" sz="2800" dirty="0"/>
              <a:t>.</a:t>
            </a:r>
          </a:p>
          <a:p>
            <a:pPr algn="just"/>
            <a:r>
              <a:rPr lang="en-US" altLang="en-US" sz="2800" dirty="0"/>
              <a:t>The new process is </a:t>
            </a:r>
            <a:r>
              <a:rPr lang="en-US" altLang="en-US" sz="2800" b="1" dirty="0">
                <a:solidFill>
                  <a:srgbClr val="0066FF"/>
                </a:solidFill>
              </a:rPr>
              <a:t>completely automated</a:t>
            </a:r>
            <a:r>
              <a:rPr lang="en-US" altLang="en-US" sz="2800" dirty="0"/>
              <a:t>.  Once the user decides on an insurance plan and payment options, then the insurance policy is issued immediately after the user clicks [accept] on the insurance proposal.</a:t>
            </a:r>
          </a:p>
          <a:p>
            <a:pPr marL="0" indent="0" algn="just">
              <a:buNone/>
            </a:pPr>
            <a:endParaRPr lang="en-US" altLang="en-US" sz="2800" dirty="0"/>
          </a:p>
          <a:p>
            <a:pPr algn="just"/>
            <a:r>
              <a:rPr lang="en-US" altLang="en-US" sz="2800" dirty="0"/>
              <a:t>In their solution, no new Atomic services needed to be developed.</a:t>
            </a:r>
          </a:p>
          <a:p>
            <a:pPr algn="just"/>
            <a:r>
              <a:rPr lang="en-US" altLang="en-US" sz="2800" dirty="0"/>
              <a:t>The new Composite services are now reused for multiple applications.</a:t>
            </a:r>
          </a:p>
          <a:p>
            <a:pPr lvl="1" algn="just"/>
            <a:r>
              <a:rPr lang="en-US" altLang="en-US" sz="2400" b="1" dirty="0">
                <a:solidFill>
                  <a:srgbClr val="0066FF"/>
                </a:solidFill>
              </a:rPr>
              <a:t>Get Payment Methods</a:t>
            </a:r>
            <a:r>
              <a:rPr lang="en-US" altLang="en-US" sz="2400" dirty="0"/>
              <a:t>: reused for Grab Pay</a:t>
            </a:r>
          </a:p>
          <a:p>
            <a:pPr lvl="1" algn="just"/>
            <a:r>
              <a:rPr lang="en-US" altLang="en-US" sz="2400" b="1" dirty="0">
                <a:solidFill>
                  <a:srgbClr val="0066FF"/>
                </a:solidFill>
              </a:rPr>
              <a:t>Issue Insurance Policy</a:t>
            </a:r>
            <a:r>
              <a:rPr lang="en-US" altLang="en-US" sz="2400" dirty="0"/>
              <a:t>: can be reused for other insurance products</a:t>
            </a:r>
          </a:p>
          <a:p>
            <a:pPr lvl="1" algn="just"/>
            <a:r>
              <a:rPr lang="en-US" altLang="en-US" sz="2400" b="1" dirty="0">
                <a:solidFill>
                  <a:srgbClr val="0066FF"/>
                </a:solidFill>
              </a:rPr>
              <a:t>Make Payment</a:t>
            </a:r>
            <a:r>
              <a:rPr lang="en-US" altLang="en-US" sz="2400" dirty="0"/>
              <a:t>: widely reused for any process involve a fund transfer</a:t>
            </a:r>
          </a:p>
        </p:txBody>
      </p:sp>
      <p:sp>
        <p:nvSpPr>
          <p:cNvPr id="5" name="Title 1"/>
          <p:cNvSpPr txBox="1">
            <a:spLocks/>
          </p:cNvSpPr>
          <p:nvPr/>
        </p:nvSpPr>
        <p:spPr>
          <a:xfrm>
            <a:off x="191386" y="85058"/>
            <a:ext cx="10019415" cy="563586"/>
          </a:xfrm>
          <a:prstGeom prst="rect">
            <a:avLst/>
          </a:prstGeom>
        </p:spPr>
        <p:txBody>
          <a:bodyPr/>
          <a:lstStyle>
            <a:lvl1pPr algn="l" rtl="0" eaLnBrk="0" fontAlgn="base" hangingPunct="0">
              <a:spcBef>
                <a:spcPct val="0"/>
              </a:spcBef>
              <a:spcAft>
                <a:spcPct val="0"/>
              </a:spcAft>
              <a:defRPr sz="3600" b="1">
                <a:solidFill>
                  <a:srgbClr val="C69200"/>
                </a:solidFill>
                <a:latin typeface="+mj-lt"/>
                <a:ea typeface="+mj-ea"/>
                <a:cs typeface="+mj-cs"/>
              </a:defRPr>
            </a:lvl1pPr>
            <a:lvl2pPr algn="l" rtl="0" eaLnBrk="0" fontAlgn="base" hangingPunct="0">
              <a:spcBef>
                <a:spcPct val="0"/>
              </a:spcBef>
              <a:spcAft>
                <a:spcPct val="0"/>
              </a:spcAft>
              <a:defRPr sz="3600" b="1">
                <a:solidFill>
                  <a:srgbClr val="C69200"/>
                </a:solidFill>
                <a:latin typeface="Arial" charset="0"/>
                <a:cs typeface="Arial" charset="0"/>
              </a:defRPr>
            </a:lvl2pPr>
            <a:lvl3pPr algn="l" rtl="0" eaLnBrk="0" fontAlgn="base" hangingPunct="0">
              <a:spcBef>
                <a:spcPct val="0"/>
              </a:spcBef>
              <a:spcAft>
                <a:spcPct val="0"/>
              </a:spcAft>
              <a:defRPr sz="3600" b="1">
                <a:solidFill>
                  <a:srgbClr val="C69200"/>
                </a:solidFill>
                <a:latin typeface="Arial" charset="0"/>
                <a:cs typeface="Arial" charset="0"/>
              </a:defRPr>
            </a:lvl3pPr>
            <a:lvl4pPr algn="l" rtl="0" eaLnBrk="0" fontAlgn="base" hangingPunct="0">
              <a:spcBef>
                <a:spcPct val="0"/>
              </a:spcBef>
              <a:spcAft>
                <a:spcPct val="0"/>
              </a:spcAft>
              <a:defRPr sz="3600" b="1">
                <a:solidFill>
                  <a:srgbClr val="C69200"/>
                </a:solidFill>
                <a:latin typeface="Arial" charset="0"/>
                <a:cs typeface="Arial" charset="0"/>
              </a:defRPr>
            </a:lvl4pPr>
            <a:lvl5pPr algn="l" rtl="0" eaLnBrk="0" fontAlgn="base" hangingPunct="0">
              <a:spcBef>
                <a:spcPct val="0"/>
              </a:spcBef>
              <a:spcAft>
                <a:spcPct val="0"/>
              </a:spcAft>
              <a:defRPr sz="3600" b="1">
                <a:solidFill>
                  <a:srgbClr val="C69200"/>
                </a:solidFill>
                <a:latin typeface="Arial" charset="0"/>
                <a:cs typeface="Arial" charset="0"/>
              </a:defRPr>
            </a:lvl5pPr>
            <a:lvl6pPr marL="457200" algn="l" rtl="0" fontAlgn="base">
              <a:spcBef>
                <a:spcPct val="0"/>
              </a:spcBef>
              <a:spcAft>
                <a:spcPct val="0"/>
              </a:spcAft>
              <a:defRPr sz="3600" b="1">
                <a:solidFill>
                  <a:srgbClr val="C69200"/>
                </a:solidFill>
                <a:latin typeface="Arial" charset="0"/>
                <a:cs typeface="Arial" charset="0"/>
              </a:defRPr>
            </a:lvl6pPr>
            <a:lvl7pPr marL="914400" algn="l" rtl="0" fontAlgn="base">
              <a:spcBef>
                <a:spcPct val="0"/>
              </a:spcBef>
              <a:spcAft>
                <a:spcPct val="0"/>
              </a:spcAft>
              <a:defRPr sz="3600" b="1">
                <a:solidFill>
                  <a:srgbClr val="C69200"/>
                </a:solidFill>
                <a:latin typeface="Arial" charset="0"/>
                <a:cs typeface="Arial" charset="0"/>
              </a:defRPr>
            </a:lvl7pPr>
            <a:lvl8pPr marL="1371600" algn="l" rtl="0" fontAlgn="base">
              <a:spcBef>
                <a:spcPct val="0"/>
              </a:spcBef>
              <a:spcAft>
                <a:spcPct val="0"/>
              </a:spcAft>
              <a:defRPr sz="3600" b="1">
                <a:solidFill>
                  <a:srgbClr val="C69200"/>
                </a:solidFill>
                <a:latin typeface="Arial" charset="0"/>
                <a:cs typeface="Arial" charset="0"/>
              </a:defRPr>
            </a:lvl8pPr>
            <a:lvl9pPr marL="1828800" algn="l" rtl="0" fontAlgn="base">
              <a:spcBef>
                <a:spcPct val="0"/>
              </a:spcBef>
              <a:spcAft>
                <a:spcPct val="0"/>
              </a:spcAft>
              <a:defRPr sz="3600" b="1">
                <a:solidFill>
                  <a:srgbClr val="C69200"/>
                </a:solidFill>
                <a:latin typeface="Arial" charset="0"/>
                <a:cs typeface="Arial" charset="0"/>
              </a:defRPr>
            </a:lvl9pPr>
          </a:lstStyle>
          <a:p>
            <a:r>
              <a:rPr lang="en-US" sz="2800" dirty="0"/>
              <a:t>Conclusion</a:t>
            </a:r>
            <a:endParaRPr lang="en-US" dirty="0"/>
          </a:p>
        </p:txBody>
      </p:sp>
    </p:spTree>
    <p:extLst>
      <p:ext uri="{BB962C8B-B14F-4D97-AF65-F5344CB8AC3E}">
        <p14:creationId xmlns:p14="http://schemas.microsoft.com/office/powerpoint/2010/main" val="1143457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a:xfrm>
            <a:off x="283534" y="620292"/>
            <a:ext cx="11596577" cy="5925031"/>
          </a:xfrm>
        </p:spPr>
        <p:txBody>
          <a:bodyPr/>
          <a:lstStyle/>
          <a:p>
            <a:pPr marL="514350" indent="-514350">
              <a:buFont typeface="+mj-lt"/>
              <a:buAutoNum type="arabicPeriod"/>
            </a:pPr>
            <a:r>
              <a:rPr lang="en-US" altLang="en-US" sz="2800" dirty="0"/>
              <a:t>Are the names of the atomic </a:t>
            </a:r>
            <a:r>
              <a:rPr lang="en-US" altLang="en-US" sz="2800" dirty="0" err="1"/>
              <a:t>microservices</a:t>
            </a:r>
            <a:r>
              <a:rPr lang="en-US" altLang="en-US" sz="2800" dirty="0"/>
              <a:t> “things” or “actions”?</a:t>
            </a:r>
          </a:p>
          <a:p>
            <a:pPr marL="514350" indent="-514350">
              <a:buFont typeface="+mj-lt"/>
              <a:buAutoNum type="arabicPeriod"/>
            </a:pPr>
            <a:r>
              <a:rPr lang="en-US" altLang="en-US" sz="2800" dirty="0"/>
              <a:t>Are the names of the composite </a:t>
            </a:r>
            <a:r>
              <a:rPr lang="en-US" altLang="en-US" sz="2800" dirty="0" err="1"/>
              <a:t>microservices</a:t>
            </a:r>
            <a:r>
              <a:rPr lang="en-US" altLang="en-US" sz="2800" dirty="0"/>
              <a:t> “things” or “actions”?</a:t>
            </a:r>
          </a:p>
          <a:p>
            <a:pPr marL="514350" indent="-514350">
              <a:buFont typeface="+mj-lt"/>
              <a:buAutoNum type="arabicPeriod"/>
            </a:pPr>
            <a:r>
              <a:rPr lang="en-US" altLang="en-US" sz="2800" dirty="0"/>
              <a:t>Did any atomic microservice invoke any other microservice?</a:t>
            </a:r>
          </a:p>
          <a:p>
            <a:pPr lvl="1"/>
            <a:r>
              <a:rPr lang="en-US" altLang="en-US" sz="2600" dirty="0"/>
              <a:t>If yes, which one(s)?</a:t>
            </a:r>
          </a:p>
          <a:p>
            <a:pPr marL="514350" indent="-514350">
              <a:buFont typeface="+mj-lt"/>
              <a:buAutoNum type="arabicPeriod"/>
            </a:pPr>
            <a:r>
              <a:rPr lang="en-US" altLang="en-US" sz="2800" dirty="0"/>
              <a:t>Did any composite microservice invoke any other composite microservice?</a:t>
            </a:r>
          </a:p>
          <a:p>
            <a:pPr lvl="1"/>
            <a:r>
              <a:rPr lang="en-US" altLang="en-US" sz="2600" dirty="0"/>
              <a:t>If yes, which one(s)?</a:t>
            </a:r>
          </a:p>
          <a:p>
            <a:pPr marL="514350" indent="-514350">
              <a:buFont typeface="+mj-lt"/>
              <a:buAutoNum type="arabicPeriod"/>
            </a:pPr>
            <a:r>
              <a:rPr lang="en-US" altLang="en-US" sz="2800" dirty="0"/>
              <a:t>What other business (banking) processes could the 3 composite microservices be reused for (besides Grab Pay)?</a:t>
            </a:r>
          </a:p>
          <a:p>
            <a:pPr lvl="1"/>
            <a:r>
              <a:rPr lang="en-US" altLang="en-US" sz="2600" dirty="0"/>
              <a:t>Get Payment Methods</a:t>
            </a:r>
          </a:p>
          <a:p>
            <a:pPr lvl="1"/>
            <a:r>
              <a:rPr lang="en-US" altLang="en-US" sz="2600" dirty="0"/>
              <a:t>Issue Insurance Policy</a:t>
            </a:r>
          </a:p>
          <a:p>
            <a:pPr lvl="1"/>
            <a:r>
              <a:rPr lang="en-US" altLang="en-US" sz="2600" dirty="0"/>
              <a:t>Make Payment</a:t>
            </a:r>
          </a:p>
          <a:p>
            <a:pPr lvl="1" algn="just"/>
            <a:endParaRPr lang="en-US" altLang="en-US" sz="2600" dirty="0"/>
          </a:p>
        </p:txBody>
      </p:sp>
      <p:sp>
        <p:nvSpPr>
          <p:cNvPr id="5" name="Title 1"/>
          <p:cNvSpPr txBox="1">
            <a:spLocks/>
          </p:cNvSpPr>
          <p:nvPr/>
        </p:nvSpPr>
        <p:spPr>
          <a:xfrm>
            <a:off x="191386" y="85058"/>
            <a:ext cx="10019415" cy="563586"/>
          </a:xfrm>
          <a:prstGeom prst="rect">
            <a:avLst/>
          </a:prstGeom>
        </p:spPr>
        <p:txBody>
          <a:bodyPr/>
          <a:lstStyle>
            <a:lvl1pPr algn="l" rtl="0" eaLnBrk="0" fontAlgn="base" hangingPunct="0">
              <a:spcBef>
                <a:spcPct val="0"/>
              </a:spcBef>
              <a:spcAft>
                <a:spcPct val="0"/>
              </a:spcAft>
              <a:defRPr sz="3600" b="1">
                <a:solidFill>
                  <a:srgbClr val="C69200"/>
                </a:solidFill>
                <a:latin typeface="+mj-lt"/>
                <a:ea typeface="+mj-ea"/>
                <a:cs typeface="+mj-cs"/>
              </a:defRPr>
            </a:lvl1pPr>
            <a:lvl2pPr algn="l" rtl="0" eaLnBrk="0" fontAlgn="base" hangingPunct="0">
              <a:spcBef>
                <a:spcPct val="0"/>
              </a:spcBef>
              <a:spcAft>
                <a:spcPct val="0"/>
              </a:spcAft>
              <a:defRPr sz="3600" b="1">
                <a:solidFill>
                  <a:srgbClr val="C69200"/>
                </a:solidFill>
                <a:latin typeface="Arial" charset="0"/>
                <a:cs typeface="Arial" charset="0"/>
              </a:defRPr>
            </a:lvl2pPr>
            <a:lvl3pPr algn="l" rtl="0" eaLnBrk="0" fontAlgn="base" hangingPunct="0">
              <a:spcBef>
                <a:spcPct val="0"/>
              </a:spcBef>
              <a:spcAft>
                <a:spcPct val="0"/>
              </a:spcAft>
              <a:defRPr sz="3600" b="1">
                <a:solidFill>
                  <a:srgbClr val="C69200"/>
                </a:solidFill>
                <a:latin typeface="Arial" charset="0"/>
                <a:cs typeface="Arial" charset="0"/>
              </a:defRPr>
            </a:lvl3pPr>
            <a:lvl4pPr algn="l" rtl="0" eaLnBrk="0" fontAlgn="base" hangingPunct="0">
              <a:spcBef>
                <a:spcPct val="0"/>
              </a:spcBef>
              <a:spcAft>
                <a:spcPct val="0"/>
              </a:spcAft>
              <a:defRPr sz="3600" b="1">
                <a:solidFill>
                  <a:srgbClr val="C69200"/>
                </a:solidFill>
                <a:latin typeface="Arial" charset="0"/>
                <a:cs typeface="Arial" charset="0"/>
              </a:defRPr>
            </a:lvl4pPr>
            <a:lvl5pPr algn="l" rtl="0" eaLnBrk="0" fontAlgn="base" hangingPunct="0">
              <a:spcBef>
                <a:spcPct val="0"/>
              </a:spcBef>
              <a:spcAft>
                <a:spcPct val="0"/>
              </a:spcAft>
              <a:defRPr sz="3600" b="1">
                <a:solidFill>
                  <a:srgbClr val="C69200"/>
                </a:solidFill>
                <a:latin typeface="Arial" charset="0"/>
                <a:cs typeface="Arial" charset="0"/>
              </a:defRPr>
            </a:lvl5pPr>
            <a:lvl6pPr marL="457200" algn="l" rtl="0" fontAlgn="base">
              <a:spcBef>
                <a:spcPct val="0"/>
              </a:spcBef>
              <a:spcAft>
                <a:spcPct val="0"/>
              </a:spcAft>
              <a:defRPr sz="3600" b="1">
                <a:solidFill>
                  <a:srgbClr val="C69200"/>
                </a:solidFill>
                <a:latin typeface="Arial" charset="0"/>
                <a:cs typeface="Arial" charset="0"/>
              </a:defRPr>
            </a:lvl6pPr>
            <a:lvl7pPr marL="914400" algn="l" rtl="0" fontAlgn="base">
              <a:spcBef>
                <a:spcPct val="0"/>
              </a:spcBef>
              <a:spcAft>
                <a:spcPct val="0"/>
              </a:spcAft>
              <a:defRPr sz="3600" b="1">
                <a:solidFill>
                  <a:srgbClr val="C69200"/>
                </a:solidFill>
                <a:latin typeface="Arial" charset="0"/>
                <a:cs typeface="Arial" charset="0"/>
              </a:defRPr>
            </a:lvl7pPr>
            <a:lvl8pPr marL="1371600" algn="l" rtl="0" fontAlgn="base">
              <a:spcBef>
                <a:spcPct val="0"/>
              </a:spcBef>
              <a:spcAft>
                <a:spcPct val="0"/>
              </a:spcAft>
              <a:defRPr sz="3600" b="1">
                <a:solidFill>
                  <a:srgbClr val="C69200"/>
                </a:solidFill>
                <a:latin typeface="Arial" charset="0"/>
                <a:cs typeface="Arial" charset="0"/>
              </a:defRPr>
            </a:lvl8pPr>
            <a:lvl9pPr marL="1828800" algn="l" rtl="0" fontAlgn="base">
              <a:spcBef>
                <a:spcPct val="0"/>
              </a:spcBef>
              <a:spcAft>
                <a:spcPct val="0"/>
              </a:spcAft>
              <a:defRPr sz="3600" b="1">
                <a:solidFill>
                  <a:srgbClr val="C69200"/>
                </a:solidFill>
                <a:latin typeface="Arial" charset="0"/>
                <a:cs typeface="Arial" charset="0"/>
              </a:defRPr>
            </a:lvl9pPr>
          </a:lstStyle>
          <a:p>
            <a:r>
              <a:rPr lang="en-US" sz="2800" dirty="0"/>
              <a:t>Exercise 4: Reflections</a:t>
            </a:r>
            <a:endParaRPr lang="en-US" dirty="0"/>
          </a:p>
        </p:txBody>
      </p:sp>
    </p:spTree>
    <p:extLst>
      <p:ext uri="{BB962C8B-B14F-4D97-AF65-F5344CB8AC3E}">
        <p14:creationId xmlns:p14="http://schemas.microsoft.com/office/powerpoint/2010/main" val="2951590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a:xfrm>
            <a:off x="283534" y="620292"/>
            <a:ext cx="11596577" cy="5925031"/>
          </a:xfrm>
        </p:spPr>
        <p:txBody>
          <a:bodyPr/>
          <a:lstStyle/>
          <a:p>
            <a:pPr marL="514350" indent="-514350">
              <a:buFont typeface="+mj-lt"/>
              <a:buAutoNum type="arabicPeriod" startAt="6"/>
            </a:pPr>
            <a:r>
              <a:rPr lang="en-US" altLang="en-US" sz="2800" dirty="0"/>
              <a:t>If a user interface needs to display an account balance, which architecture principle would you follow?  P1 or P2?</a:t>
            </a:r>
          </a:p>
          <a:p>
            <a:pPr marL="514350" indent="-514350">
              <a:buFont typeface="+mj-lt"/>
              <a:buAutoNum type="arabicPeriod" startAt="6"/>
            </a:pPr>
            <a:r>
              <a:rPr lang="en-US" altLang="en-US" sz="2800" dirty="0"/>
              <a:t>If a composite service needs an account balance, which architecture principle would you follow?  P1 or P2?</a:t>
            </a:r>
          </a:p>
          <a:p>
            <a:pPr marL="514350" indent="-514350">
              <a:buFont typeface="+mj-lt"/>
              <a:buAutoNum type="arabicPeriod" startAt="6"/>
            </a:pPr>
            <a:r>
              <a:rPr lang="en-US" altLang="en-US" sz="2800" dirty="0"/>
              <a:t>If a user interface needs to trigger an automated creation of a new account and display the creation result to the user, which architecture principle would you follow?  P1 or P2?</a:t>
            </a:r>
          </a:p>
          <a:p>
            <a:pPr marL="514350" indent="-514350">
              <a:buFont typeface="+mj-lt"/>
              <a:buAutoNum type="arabicPeriod" startAt="6"/>
            </a:pPr>
            <a:r>
              <a:rPr lang="en-US" altLang="en-US" sz="2800" dirty="0"/>
              <a:t>If a composite service needs to send a notification to a customer, which architecture principle would you follow?  P1 or P2?</a:t>
            </a:r>
          </a:p>
          <a:p>
            <a:pPr marL="514350" indent="-514350">
              <a:buFont typeface="+mj-lt"/>
              <a:buAutoNum type="arabicPeriod" startAt="6"/>
            </a:pPr>
            <a:r>
              <a:rPr lang="en-US" altLang="en-US" sz="2800" dirty="0"/>
              <a:t>If a user interface needs to trigger an appointment booking with a specific bank staff who may not be reachable right away, which architecture principle would your follow?  P1 or P2?</a:t>
            </a:r>
          </a:p>
          <a:p>
            <a:pPr marL="514350" indent="-514350">
              <a:buFont typeface="+mj-lt"/>
              <a:buAutoNum type="arabicPeriod" startAt="6"/>
            </a:pPr>
            <a:endParaRPr lang="en-US" altLang="en-US" sz="2800" dirty="0"/>
          </a:p>
        </p:txBody>
      </p:sp>
      <p:sp>
        <p:nvSpPr>
          <p:cNvPr id="5" name="Title 1"/>
          <p:cNvSpPr txBox="1">
            <a:spLocks/>
          </p:cNvSpPr>
          <p:nvPr/>
        </p:nvSpPr>
        <p:spPr>
          <a:xfrm>
            <a:off x="191386" y="85058"/>
            <a:ext cx="10019415" cy="563586"/>
          </a:xfrm>
          <a:prstGeom prst="rect">
            <a:avLst/>
          </a:prstGeom>
        </p:spPr>
        <p:txBody>
          <a:bodyPr/>
          <a:lstStyle>
            <a:lvl1pPr algn="l" rtl="0" eaLnBrk="0" fontAlgn="base" hangingPunct="0">
              <a:spcBef>
                <a:spcPct val="0"/>
              </a:spcBef>
              <a:spcAft>
                <a:spcPct val="0"/>
              </a:spcAft>
              <a:defRPr sz="3600" b="1">
                <a:solidFill>
                  <a:srgbClr val="C69200"/>
                </a:solidFill>
                <a:latin typeface="+mj-lt"/>
                <a:ea typeface="+mj-ea"/>
                <a:cs typeface="+mj-cs"/>
              </a:defRPr>
            </a:lvl1pPr>
            <a:lvl2pPr algn="l" rtl="0" eaLnBrk="0" fontAlgn="base" hangingPunct="0">
              <a:spcBef>
                <a:spcPct val="0"/>
              </a:spcBef>
              <a:spcAft>
                <a:spcPct val="0"/>
              </a:spcAft>
              <a:defRPr sz="3600" b="1">
                <a:solidFill>
                  <a:srgbClr val="C69200"/>
                </a:solidFill>
                <a:latin typeface="Arial" charset="0"/>
                <a:cs typeface="Arial" charset="0"/>
              </a:defRPr>
            </a:lvl2pPr>
            <a:lvl3pPr algn="l" rtl="0" eaLnBrk="0" fontAlgn="base" hangingPunct="0">
              <a:spcBef>
                <a:spcPct val="0"/>
              </a:spcBef>
              <a:spcAft>
                <a:spcPct val="0"/>
              </a:spcAft>
              <a:defRPr sz="3600" b="1">
                <a:solidFill>
                  <a:srgbClr val="C69200"/>
                </a:solidFill>
                <a:latin typeface="Arial" charset="0"/>
                <a:cs typeface="Arial" charset="0"/>
              </a:defRPr>
            </a:lvl3pPr>
            <a:lvl4pPr algn="l" rtl="0" eaLnBrk="0" fontAlgn="base" hangingPunct="0">
              <a:spcBef>
                <a:spcPct val="0"/>
              </a:spcBef>
              <a:spcAft>
                <a:spcPct val="0"/>
              </a:spcAft>
              <a:defRPr sz="3600" b="1">
                <a:solidFill>
                  <a:srgbClr val="C69200"/>
                </a:solidFill>
                <a:latin typeface="Arial" charset="0"/>
                <a:cs typeface="Arial" charset="0"/>
              </a:defRPr>
            </a:lvl4pPr>
            <a:lvl5pPr algn="l" rtl="0" eaLnBrk="0" fontAlgn="base" hangingPunct="0">
              <a:spcBef>
                <a:spcPct val="0"/>
              </a:spcBef>
              <a:spcAft>
                <a:spcPct val="0"/>
              </a:spcAft>
              <a:defRPr sz="3600" b="1">
                <a:solidFill>
                  <a:srgbClr val="C69200"/>
                </a:solidFill>
                <a:latin typeface="Arial" charset="0"/>
                <a:cs typeface="Arial" charset="0"/>
              </a:defRPr>
            </a:lvl5pPr>
            <a:lvl6pPr marL="457200" algn="l" rtl="0" fontAlgn="base">
              <a:spcBef>
                <a:spcPct val="0"/>
              </a:spcBef>
              <a:spcAft>
                <a:spcPct val="0"/>
              </a:spcAft>
              <a:defRPr sz="3600" b="1">
                <a:solidFill>
                  <a:srgbClr val="C69200"/>
                </a:solidFill>
                <a:latin typeface="Arial" charset="0"/>
                <a:cs typeface="Arial" charset="0"/>
              </a:defRPr>
            </a:lvl6pPr>
            <a:lvl7pPr marL="914400" algn="l" rtl="0" fontAlgn="base">
              <a:spcBef>
                <a:spcPct val="0"/>
              </a:spcBef>
              <a:spcAft>
                <a:spcPct val="0"/>
              </a:spcAft>
              <a:defRPr sz="3600" b="1">
                <a:solidFill>
                  <a:srgbClr val="C69200"/>
                </a:solidFill>
                <a:latin typeface="Arial" charset="0"/>
                <a:cs typeface="Arial" charset="0"/>
              </a:defRPr>
            </a:lvl7pPr>
            <a:lvl8pPr marL="1371600" algn="l" rtl="0" fontAlgn="base">
              <a:spcBef>
                <a:spcPct val="0"/>
              </a:spcBef>
              <a:spcAft>
                <a:spcPct val="0"/>
              </a:spcAft>
              <a:defRPr sz="3600" b="1">
                <a:solidFill>
                  <a:srgbClr val="C69200"/>
                </a:solidFill>
                <a:latin typeface="Arial" charset="0"/>
                <a:cs typeface="Arial" charset="0"/>
              </a:defRPr>
            </a:lvl8pPr>
            <a:lvl9pPr marL="1828800" algn="l" rtl="0" fontAlgn="base">
              <a:spcBef>
                <a:spcPct val="0"/>
              </a:spcBef>
              <a:spcAft>
                <a:spcPct val="0"/>
              </a:spcAft>
              <a:defRPr sz="3600" b="1">
                <a:solidFill>
                  <a:srgbClr val="C69200"/>
                </a:solidFill>
                <a:latin typeface="Arial" charset="0"/>
                <a:cs typeface="Arial" charset="0"/>
              </a:defRPr>
            </a:lvl9pPr>
          </a:lstStyle>
          <a:p>
            <a:r>
              <a:rPr lang="en-US" sz="2800" dirty="0"/>
              <a:t>Exercise 4: Reflections</a:t>
            </a:r>
            <a:endParaRPr lang="en-US" dirty="0"/>
          </a:p>
        </p:txBody>
      </p:sp>
    </p:spTree>
    <p:extLst>
      <p:ext uri="{BB962C8B-B14F-4D97-AF65-F5344CB8AC3E}">
        <p14:creationId xmlns:p14="http://schemas.microsoft.com/office/powerpoint/2010/main" val="2956769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311888" y="648644"/>
            <a:ext cx="11376838" cy="5675956"/>
          </a:xfrm>
        </p:spPr>
        <p:txBody>
          <a:bodyPr/>
          <a:lstStyle/>
          <a:p>
            <a:pPr algn="just"/>
            <a:r>
              <a:rPr lang="en-SG" altLang="en-US" sz="2800" dirty="0"/>
              <a:t>Retail banking services are delivered to retail customers who are general public. This is also known as consumer banking or personal banking. The bank has branches located in major cities across the world. Following are some of the services offered by the retail banking division:</a:t>
            </a:r>
          </a:p>
          <a:p>
            <a:pPr lvl="1" algn="just"/>
            <a:r>
              <a:rPr lang="en-SG" altLang="en-US" sz="2400" dirty="0"/>
              <a:t>Current and savings accounts (CASA)</a:t>
            </a:r>
          </a:p>
          <a:p>
            <a:pPr lvl="1" algn="just"/>
            <a:r>
              <a:rPr lang="en-SG" altLang="en-US" sz="2400" dirty="0"/>
              <a:t>Fixed deposit accounts </a:t>
            </a:r>
          </a:p>
          <a:p>
            <a:pPr lvl="1" algn="just"/>
            <a:r>
              <a:rPr lang="en-SG" altLang="en-US" sz="2400" dirty="0"/>
              <a:t>Mortgages for residential and investment properties </a:t>
            </a:r>
          </a:p>
          <a:p>
            <a:pPr lvl="1" algn="just"/>
            <a:r>
              <a:rPr lang="en-SG" altLang="en-US" sz="2400" dirty="0"/>
              <a:t>Auto financing</a:t>
            </a:r>
          </a:p>
          <a:p>
            <a:pPr lvl="1" algn="just"/>
            <a:r>
              <a:rPr lang="en-SG" altLang="en-US" sz="2400" dirty="0"/>
              <a:t>Credit cards</a:t>
            </a:r>
          </a:p>
          <a:p>
            <a:pPr lvl="1" algn="just"/>
            <a:r>
              <a:rPr lang="en-SG" altLang="en-US" sz="2400" dirty="0"/>
              <a:t>Foreign currency and remittance services</a:t>
            </a:r>
          </a:p>
          <a:p>
            <a:pPr lvl="1" algn="just"/>
            <a:r>
              <a:rPr lang="en-SG" altLang="en-US" sz="2400" dirty="0"/>
              <a:t>Insurance accounts</a:t>
            </a:r>
          </a:p>
          <a:p>
            <a:endParaRPr lang="en-GB" altLang="en-US" dirty="0"/>
          </a:p>
        </p:txBody>
      </p:sp>
      <p:sp>
        <p:nvSpPr>
          <p:cNvPr id="5" name="Title 1"/>
          <p:cNvSpPr txBox="1">
            <a:spLocks/>
          </p:cNvSpPr>
          <p:nvPr/>
        </p:nvSpPr>
        <p:spPr>
          <a:xfrm>
            <a:off x="191386" y="85058"/>
            <a:ext cx="10019415" cy="563586"/>
          </a:xfrm>
          <a:prstGeom prst="rect">
            <a:avLst/>
          </a:prstGeom>
        </p:spPr>
        <p:txBody>
          <a:bodyPr/>
          <a:lstStyle>
            <a:lvl1pPr algn="l" rtl="0" eaLnBrk="0" fontAlgn="base" hangingPunct="0">
              <a:spcBef>
                <a:spcPct val="0"/>
              </a:spcBef>
              <a:spcAft>
                <a:spcPct val="0"/>
              </a:spcAft>
              <a:defRPr sz="3600" b="1">
                <a:solidFill>
                  <a:srgbClr val="C69200"/>
                </a:solidFill>
                <a:latin typeface="+mj-lt"/>
                <a:ea typeface="+mj-ea"/>
                <a:cs typeface="+mj-cs"/>
              </a:defRPr>
            </a:lvl1pPr>
            <a:lvl2pPr algn="l" rtl="0" eaLnBrk="0" fontAlgn="base" hangingPunct="0">
              <a:spcBef>
                <a:spcPct val="0"/>
              </a:spcBef>
              <a:spcAft>
                <a:spcPct val="0"/>
              </a:spcAft>
              <a:defRPr sz="3600" b="1">
                <a:solidFill>
                  <a:srgbClr val="C69200"/>
                </a:solidFill>
                <a:latin typeface="Arial" charset="0"/>
                <a:cs typeface="Arial" charset="0"/>
              </a:defRPr>
            </a:lvl2pPr>
            <a:lvl3pPr algn="l" rtl="0" eaLnBrk="0" fontAlgn="base" hangingPunct="0">
              <a:spcBef>
                <a:spcPct val="0"/>
              </a:spcBef>
              <a:spcAft>
                <a:spcPct val="0"/>
              </a:spcAft>
              <a:defRPr sz="3600" b="1">
                <a:solidFill>
                  <a:srgbClr val="C69200"/>
                </a:solidFill>
                <a:latin typeface="Arial" charset="0"/>
                <a:cs typeface="Arial" charset="0"/>
              </a:defRPr>
            </a:lvl3pPr>
            <a:lvl4pPr algn="l" rtl="0" eaLnBrk="0" fontAlgn="base" hangingPunct="0">
              <a:spcBef>
                <a:spcPct val="0"/>
              </a:spcBef>
              <a:spcAft>
                <a:spcPct val="0"/>
              </a:spcAft>
              <a:defRPr sz="3600" b="1">
                <a:solidFill>
                  <a:srgbClr val="C69200"/>
                </a:solidFill>
                <a:latin typeface="Arial" charset="0"/>
                <a:cs typeface="Arial" charset="0"/>
              </a:defRPr>
            </a:lvl4pPr>
            <a:lvl5pPr algn="l" rtl="0" eaLnBrk="0" fontAlgn="base" hangingPunct="0">
              <a:spcBef>
                <a:spcPct val="0"/>
              </a:spcBef>
              <a:spcAft>
                <a:spcPct val="0"/>
              </a:spcAft>
              <a:defRPr sz="3600" b="1">
                <a:solidFill>
                  <a:srgbClr val="C69200"/>
                </a:solidFill>
                <a:latin typeface="Arial" charset="0"/>
                <a:cs typeface="Arial" charset="0"/>
              </a:defRPr>
            </a:lvl5pPr>
            <a:lvl6pPr marL="457200" algn="l" rtl="0" fontAlgn="base">
              <a:spcBef>
                <a:spcPct val="0"/>
              </a:spcBef>
              <a:spcAft>
                <a:spcPct val="0"/>
              </a:spcAft>
              <a:defRPr sz="3600" b="1">
                <a:solidFill>
                  <a:srgbClr val="C69200"/>
                </a:solidFill>
                <a:latin typeface="Arial" charset="0"/>
                <a:cs typeface="Arial" charset="0"/>
              </a:defRPr>
            </a:lvl6pPr>
            <a:lvl7pPr marL="914400" algn="l" rtl="0" fontAlgn="base">
              <a:spcBef>
                <a:spcPct val="0"/>
              </a:spcBef>
              <a:spcAft>
                <a:spcPct val="0"/>
              </a:spcAft>
              <a:defRPr sz="3600" b="1">
                <a:solidFill>
                  <a:srgbClr val="C69200"/>
                </a:solidFill>
                <a:latin typeface="Arial" charset="0"/>
                <a:cs typeface="Arial" charset="0"/>
              </a:defRPr>
            </a:lvl7pPr>
            <a:lvl8pPr marL="1371600" algn="l" rtl="0" fontAlgn="base">
              <a:spcBef>
                <a:spcPct val="0"/>
              </a:spcBef>
              <a:spcAft>
                <a:spcPct val="0"/>
              </a:spcAft>
              <a:defRPr sz="3600" b="1">
                <a:solidFill>
                  <a:srgbClr val="C69200"/>
                </a:solidFill>
                <a:latin typeface="Arial" charset="0"/>
                <a:cs typeface="Arial" charset="0"/>
              </a:defRPr>
            </a:lvl8pPr>
            <a:lvl9pPr marL="1828800" algn="l" rtl="0" fontAlgn="base">
              <a:spcBef>
                <a:spcPct val="0"/>
              </a:spcBef>
              <a:spcAft>
                <a:spcPct val="0"/>
              </a:spcAft>
              <a:defRPr sz="3600" b="1">
                <a:solidFill>
                  <a:srgbClr val="C69200"/>
                </a:solidFill>
                <a:latin typeface="Arial" charset="0"/>
                <a:cs typeface="Arial" charset="0"/>
              </a:defRPr>
            </a:lvl9pPr>
          </a:lstStyle>
          <a:p>
            <a:r>
              <a:rPr lang="en-US" sz="2800" dirty="0"/>
              <a:t>Retail Banking Services</a:t>
            </a:r>
            <a:endParaRPr lang="en-US" dirty="0"/>
          </a:p>
        </p:txBody>
      </p:sp>
    </p:spTree>
    <p:extLst>
      <p:ext uri="{BB962C8B-B14F-4D97-AF65-F5344CB8AC3E}">
        <p14:creationId xmlns:p14="http://schemas.microsoft.com/office/powerpoint/2010/main" val="3613744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a:xfrm>
            <a:off x="283535" y="648644"/>
            <a:ext cx="11284465" cy="5925031"/>
          </a:xfrm>
        </p:spPr>
        <p:txBody>
          <a:bodyPr/>
          <a:lstStyle/>
          <a:p>
            <a:pPr algn="just"/>
            <a:r>
              <a:rPr lang="en-SG" altLang="en-US" sz="2800" dirty="0"/>
              <a:t>The corporate banking division serves SMEs and large corporations. Following are some of the services offered by the corporate banking division:</a:t>
            </a:r>
          </a:p>
          <a:p>
            <a:pPr lvl="1" algn="just"/>
            <a:r>
              <a:rPr lang="en-SG" altLang="en-US" sz="2400" dirty="0"/>
              <a:t>Commercial property loans</a:t>
            </a:r>
          </a:p>
          <a:p>
            <a:pPr lvl="1" algn="just"/>
            <a:r>
              <a:rPr lang="en-US" altLang="en-US" sz="2400" dirty="0"/>
              <a:t>Working capital financing</a:t>
            </a:r>
            <a:endParaRPr lang="en-SG" altLang="en-US" sz="2400" dirty="0"/>
          </a:p>
          <a:p>
            <a:pPr lvl="1" algn="just"/>
            <a:r>
              <a:rPr lang="en-US" altLang="en-US" sz="2400" dirty="0"/>
              <a:t>Project financing</a:t>
            </a:r>
            <a:endParaRPr lang="en-SG" altLang="en-US" sz="2400" dirty="0"/>
          </a:p>
          <a:p>
            <a:pPr lvl="1" algn="just"/>
            <a:r>
              <a:rPr lang="en-SG" altLang="en-US" sz="2400" dirty="0"/>
              <a:t>Cash management</a:t>
            </a:r>
          </a:p>
          <a:p>
            <a:pPr lvl="1" algn="just"/>
            <a:r>
              <a:rPr lang="en-US" altLang="en-US" sz="2400" dirty="0"/>
              <a:t>Transaction banking</a:t>
            </a:r>
            <a:endParaRPr lang="en-SG" altLang="en-US" sz="2400" dirty="0"/>
          </a:p>
          <a:p>
            <a:pPr lvl="1" algn="just"/>
            <a:r>
              <a:rPr lang="en-SG" altLang="en-US" sz="2400" dirty="0"/>
              <a:t>Trade finance</a:t>
            </a:r>
          </a:p>
          <a:p>
            <a:pPr lvl="1" algn="just"/>
            <a:r>
              <a:rPr lang="en-US" altLang="en-US" sz="2400" dirty="0"/>
              <a:t>Supply chain finance</a:t>
            </a:r>
            <a:endParaRPr lang="en-SG" altLang="en-US" sz="2400" dirty="0"/>
          </a:p>
        </p:txBody>
      </p:sp>
      <p:sp>
        <p:nvSpPr>
          <p:cNvPr id="5" name="Title 1"/>
          <p:cNvSpPr txBox="1">
            <a:spLocks/>
          </p:cNvSpPr>
          <p:nvPr/>
        </p:nvSpPr>
        <p:spPr>
          <a:xfrm>
            <a:off x="191386" y="85058"/>
            <a:ext cx="10019415" cy="563586"/>
          </a:xfrm>
          <a:prstGeom prst="rect">
            <a:avLst/>
          </a:prstGeom>
        </p:spPr>
        <p:txBody>
          <a:bodyPr/>
          <a:lstStyle>
            <a:lvl1pPr algn="l" rtl="0" eaLnBrk="0" fontAlgn="base" hangingPunct="0">
              <a:spcBef>
                <a:spcPct val="0"/>
              </a:spcBef>
              <a:spcAft>
                <a:spcPct val="0"/>
              </a:spcAft>
              <a:defRPr sz="3600" b="1">
                <a:solidFill>
                  <a:srgbClr val="C69200"/>
                </a:solidFill>
                <a:latin typeface="+mj-lt"/>
                <a:ea typeface="+mj-ea"/>
                <a:cs typeface="+mj-cs"/>
              </a:defRPr>
            </a:lvl1pPr>
            <a:lvl2pPr algn="l" rtl="0" eaLnBrk="0" fontAlgn="base" hangingPunct="0">
              <a:spcBef>
                <a:spcPct val="0"/>
              </a:spcBef>
              <a:spcAft>
                <a:spcPct val="0"/>
              </a:spcAft>
              <a:defRPr sz="3600" b="1">
                <a:solidFill>
                  <a:srgbClr val="C69200"/>
                </a:solidFill>
                <a:latin typeface="Arial" charset="0"/>
                <a:cs typeface="Arial" charset="0"/>
              </a:defRPr>
            </a:lvl2pPr>
            <a:lvl3pPr algn="l" rtl="0" eaLnBrk="0" fontAlgn="base" hangingPunct="0">
              <a:spcBef>
                <a:spcPct val="0"/>
              </a:spcBef>
              <a:spcAft>
                <a:spcPct val="0"/>
              </a:spcAft>
              <a:defRPr sz="3600" b="1">
                <a:solidFill>
                  <a:srgbClr val="C69200"/>
                </a:solidFill>
                <a:latin typeface="Arial" charset="0"/>
                <a:cs typeface="Arial" charset="0"/>
              </a:defRPr>
            </a:lvl3pPr>
            <a:lvl4pPr algn="l" rtl="0" eaLnBrk="0" fontAlgn="base" hangingPunct="0">
              <a:spcBef>
                <a:spcPct val="0"/>
              </a:spcBef>
              <a:spcAft>
                <a:spcPct val="0"/>
              </a:spcAft>
              <a:defRPr sz="3600" b="1">
                <a:solidFill>
                  <a:srgbClr val="C69200"/>
                </a:solidFill>
                <a:latin typeface="Arial" charset="0"/>
                <a:cs typeface="Arial" charset="0"/>
              </a:defRPr>
            </a:lvl4pPr>
            <a:lvl5pPr algn="l" rtl="0" eaLnBrk="0" fontAlgn="base" hangingPunct="0">
              <a:spcBef>
                <a:spcPct val="0"/>
              </a:spcBef>
              <a:spcAft>
                <a:spcPct val="0"/>
              </a:spcAft>
              <a:defRPr sz="3600" b="1">
                <a:solidFill>
                  <a:srgbClr val="C69200"/>
                </a:solidFill>
                <a:latin typeface="Arial" charset="0"/>
                <a:cs typeface="Arial" charset="0"/>
              </a:defRPr>
            </a:lvl5pPr>
            <a:lvl6pPr marL="457200" algn="l" rtl="0" fontAlgn="base">
              <a:spcBef>
                <a:spcPct val="0"/>
              </a:spcBef>
              <a:spcAft>
                <a:spcPct val="0"/>
              </a:spcAft>
              <a:defRPr sz="3600" b="1">
                <a:solidFill>
                  <a:srgbClr val="C69200"/>
                </a:solidFill>
                <a:latin typeface="Arial" charset="0"/>
                <a:cs typeface="Arial" charset="0"/>
              </a:defRPr>
            </a:lvl6pPr>
            <a:lvl7pPr marL="914400" algn="l" rtl="0" fontAlgn="base">
              <a:spcBef>
                <a:spcPct val="0"/>
              </a:spcBef>
              <a:spcAft>
                <a:spcPct val="0"/>
              </a:spcAft>
              <a:defRPr sz="3600" b="1">
                <a:solidFill>
                  <a:srgbClr val="C69200"/>
                </a:solidFill>
                <a:latin typeface="Arial" charset="0"/>
                <a:cs typeface="Arial" charset="0"/>
              </a:defRPr>
            </a:lvl7pPr>
            <a:lvl8pPr marL="1371600" algn="l" rtl="0" fontAlgn="base">
              <a:spcBef>
                <a:spcPct val="0"/>
              </a:spcBef>
              <a:spcAft>
                <a:spcPct val="0"/>
              </a:spcAft>
              <a:defRPr sz="3600" b="1">
                <a:solidFill>
                  <a:srgbClr val="C69200"/>
                </a:solidFill>
                <a:latin typeface="Arial" charset="0"/>
                <a:cs typeface="Arial" charset="0"/>
              </a:defRPr>
            </a:lvl8pPr>
            <a:lvl9pPr marL="1828800" algn="l" rtl="0" fontAlgn="base">
              <a:spcBef>
                <a:spcPct val="0"/>
              </a:spcBef>
              <a:spcAft>
                <a:spcPct val="0"/>
              </a:spcAft>
              <a:defRPr sz="3600" b="1">
                <a:solidFill>
                  <a:srgbClr val="C69200"/>
                </a:solidFill>
                <a:latin typeface="Arial" charset="0"/>
                <a:cs typeface="Arial" charset="0"/>
              </a:defRPr>
            </a:lvl9pPr>
          </a:lstStyle>
          <a:p>
            <a:r>
              <a:rPr lang="en-US" sz="2800" dirty="0"/>
              <a:t>Corporate Banking Services</a:t>
            </a:r>
            <a:endParaRPr lang="en-US" dirty="0"/>
          </a:p>
        </p:txBody>
      </p:sp>
    </p:spTree>
    <p:extLst>
      <p:ext uri="{BB962C8B-B14F-4D97-AF65-F5344CB8AC3E}">
        <p14:creationId xmlns:p14="http://schemas.microsoft.com/office/powerpoint/2010/main" val="952103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a:xfrm>
            <a:off x="283535" y="648644"/>
            <a:ext cx="11616106" cy="5925031"/>
          </a:xfrm>
          <a:noFill/>
        </p:spPr>
        <p:txBody>
          <a:bodyPr/>
          <a:lstStyle/>
          <a:p>
            <a:pPr algn="just"/>
            <a:r>
              <a:rPr lang="en-US" altLang="en-US" sz="2800" dirty="0"/>
              <a:t>LGB Bank is a </a:t>
            </a:r>
            <a:r>
              <a:rPr lang="en-US" altLang="en-US" sz="2800" b="1" dirty="0">
                <a:solidFill>
                  <a:srgbClr val="0066FF"/>
                </a:solidFill>
              </a:rPr>
              <a:t>reseller of Travel Insurance</a:t>
            </a:r>
            <a:r>
              <a:rPr lang="en-US" altLang="en-US" sz="2800" dirty="0"/>
              <a:t> through a 3</a:t>
            </a:r>
            <a:r>
              <a:rPr lang="en-US" altLang="en-US" sz="2800" baseline="30000" dirty="0"/>
              <a:t>rd</a:t>
            </a:r>
            <a:r>
              <a:rPr lang="en-US" altLang="en-US" sz="2800" dirty="0"/>
              <a:t> party insurance company, INSCO. In the past, </a:t>
            </a:r>
            <a:r>
              <a:rPr lang="en-US" altLang="en-US" sz="2800" b="1" dirty="0">
                <a:solidFill>
                  <a:srgbClr val="0066FF"/>
                </a:solidFill>
              </a:rPr>
              <a:t>it used to take 3 days</a:t>
            </a:r>
            <a:r>
              <a:rPr lang="en-US" altLang="en-US" sz="2800" dirty="0"/>
              <a:t> to issue a travel insurance policy, but most </a:t>
            </a:r>
            <a:r>
              <a:rPr lang="en-US" altLang="en-US" sz="2800" b="1" dirty="0">
                <a:solidFill>
                  <a:srgbClr val="0066FF"/>
                </a:solidFill>
              </a:rPr>
              <a:t>travelers need insurance immediately</a:t>
            </a:r>
            <a:r>
              <a:rPr lang="en-US" altLang="en-US" sz="2800" dirty="0"/>
              <a:t>.</a:t>
            </a:r>
          </a:p>
          <a:p>
            <a:pPr algn="just"/>
            <a:r>
              <a:rPr lang="en-US" altLang="en-US" sz="2800" dirty="0"/>
              <a:t>INSCO provided an API, but all of the processing at LGB Bank (e.g., creating an insurance account for a customer, confirming an insurance plan with INSCO, transferring the insurance premium amount from the customer's CASA to INSCO's corporate account, etc.) was done in </a:t>
            </a:r>
            <a:r>
              <a:rPr lang="en-US" altLang="en-US" sz="2800" b="1" dirty="0">
                <a:solidFill>
                  <a:srgbClr val="0066FF"/>
                </a:solidFill>
              </a:rPr>
              <a:t>batch mode </a:t>
            </a:r>
            <a:r>
              <a:rPr lang="en-US" altLang="en-US" sz="2800" dirty="0"/>
              <a:t>(i.e., to perform operations at </a:t>
            </a:r>
            <a:r>
              <a:rPr lang="en-US" altLang="en-US" sz="2800" i="1" dirty="0"/>
              <a:t>scheduled</a:t>
            </a:r>
            <a:r>
              <a:rPr lang="en-US" altLang="en-US" sz="2800" dirty="0"/>
              <a:t> time only to transfer data to/from INSCO), which </a:t>
            </a:r>
            <a:r>
              <a:rPr lang="en-US" altLang="en-US" sz="2800" b="1" dirty="0">
                <a:solidFill>
                  <a:srgbClr val="0066FF"/>
                </a:solidFill>
              </a:rPr>
              <a:t>took 3 days</a:t>
            </a:r>
            <a:r>
              <a:rPr lang="en-US" altLang="en-US" sz="2800" dirty="0"/>
              <a:t>.</a:t>
            </a:r>
          </a:p>
          <a:p>
            <a:pPr algn="just"/>
            <a:r>
              <a:rPr lang="en-US" altLang="en-US" sz="2800" dirty="0"/>
              <a:t>LGB Bank had two options to automate all of the processing:</a:t>
            </a:r>
            <a:endParaRPr lang="en-SG" altLang="en-US" sz="2600" dirty="0"/>
          </a:p>
          <a:p>
            <a:pPr marL="360363" lvl="1" indent="0" algn="just">
              <a:buNone/>
            </a:pPr>
            <a:r>
              <a:rPr lang="en-US" altLang="en-US" sz="2400" dirty="0"/>
              <a:t>1) Build or buy a new monolithic application.</a:t>
            </a:r>
          </a:p>
          <a:p>
            <a:pPr marL="360363" lvl="1" indent="0" algn="just">
              <a:buNone/>
            </a:pPr>
            <a:r>
              <a:rPr lang="en-US" altLang="en-US" sz="2400" dirty="0"/>
              <a:t>2) Assemble </a:t>
            </a:r>
            <a:r>
              <a:rPr lang="en-US" altLang="en-US" sz="2400" b="1" dirty="0">
                <a:solidFill>
                  <a:srgbClr val="0066FF"/>
                </a:solidFill>
              </a:rPr>
              <a:t>Composite </a:t>
            </a:r>
            <a:r>
              <a:rPr lang="en-US" altLang="en-US" sz="2400" b="1" dirty="0" err="1">
                <a:solidFill>
                  <a:srgbClr val="0066FF"/>
                </a:solidFill>
              </a:rPr>
              <a:t>Microservices</a:t>
            </a:r>
            <a:r>
              <a:rPr lang="en-US" altLang="en-US" sz="2400" dirty="0"/>
              <a:t> to automate the process.</a:t>
            </a:r>
          </a:p>
          <a:p>
            <a:pPr algn="just"/>
            <a:r>
              <a:rPr lang="en-US" altLang="en-US" sz="2800" dirty="0"/>
              <a:t>The bank chose option 2.</a:t>
            </a:r>
          </a:p>
        </p:txBody>
      </p:sp>
      <p:sp>
        <p:nvSpPr>
          <p:cNvPr id="5" name="Title 1"/>
          <p:cNvSpPr txBox="1">
            <a:spLocks/>
          </p:cNvSpPr>
          <p:nvPr/>
        </p:nvSpPr>
        <p:spPr>
          <a:xfrm>
            <a:off x="191386" y="85058"/>
            <a:ext cx="10019415" cy="563586"/>
          </a:xfrm>
          <a:prstGeom prst="rect">
            <a:avLst/>
          </a:prstGeom>
        </p:spPr>
        <p:txBody>
          <a:bodyPr/>
          <a:lstStyle>
            <a:lvl1pPr algn="l" rtl="0" eaLnBrk="0" fontAlgn="base" hangingPunct="0">
              <a:spcBef>
                <a:spcPct val="0"/>
              </a:spcBef>
              <a:spcAft>
                <a:spcPct val="0"/>
              </a:spcAft>
              <a:defRPr sz="3600" b="1">
                <a:solidFill>
                  <a:srgbClr val="C69200"/>
                </a:solidFill>
                <a:latin typeface="+mj-lt"/>
                <a:ea typeface="+mj-ea"/>
                <a:cs typeface="+mj-cs"/>
              </a:defRPr>
            </a:lvl1pPr>
            <a:lvl2pPr algn="l" rtl="0" eaLnBrk="0" fontAlgn="base" hangingPunct="0">
              <a:spcBef>
                <a:spcPct val="0"/>
              </a:spcBef>
              <a:spcAft>
                <a:spcPct val="0"/>
              </a:spcAft>
              <a:defRPr sz="3600" b="1">
                <a:solidFill>
                  <a:srgbClr val="C69200"/>
                </a:solidFill>
                <a:latin typeface="Arial" charset="0"/>
                <a:cs typeface="Arial" charset="0"/>
              </a:defRPr>
            </a:lvl2pPr>
            <a:lvl3pPr algn="l" rtl="0" eaLnBrk="0" fontAlgn="base" hangingPunct="0">
              <a:spcBef>
                <a:spcPct val="0"/>
              </a:spcBef>
              <a:spcAft>
                <a:spcPct val="0"/>
              </a:spcAft>
              <a:defRPr sz="3600" b="1">
                <a:solidFill>
                  <a:srgbClr val="C69200"/>
                </a:solidFill>
                <a:latin typeface="Arial" charset="0"/>
                <a:cs typeface="Arial" charset="0"/>
              </a:defRPr>
            </a:lvl3pPr>
            <a:lvl4pPr algn="l" rtl="0" eaLnBrk="0" fontAlgn="base" hangingPunct="0">
              <a:spcBef>
                <a:spcPct val="0"/>
              </a:spcBef>
              <a:spcAft>
                <a:spcPct val="0"/>
              </a:spcAft>
              <a:defRPr sz="3600" b="1">
                <a:solidFill>
                  <a:srgbClr val="C69200"/>
                </a:solidFill>
                <a:latin typeface="Arial" charset="0"/>
                <a:cs typeface="Arial" charset="0"/>
              </a:defRPr>
            </a:lvl4pPr>
            <a:lvl5pPr algn="l" rtl="0" eaLnBrk="0" fontAlgn="base" hangingPunct="0">
              <a:spcBef>
                <a:spcPct val="0"/>
              </a:spcBef>
              <a:spcAft>
                <a:spcPct val="0"/>
              </a:spcAft>
              <a:defRPr sz="3600" b="1">
                <a:solidFill>
                  <a:srgbClr val="C69200"/>
                </a:solidFill>
                <a:latin typeface="Arial" charset="0"/>
                <a:cs typeface="Arial" charset="0"/>
              </a:defRPr>
            </a:lvl5pPr>
            <a:lvl6pPr marL="457200" algn="l" rtl="0" fontAlgn="base">
              <a:spcBef>
                <a:spcPct val="0"/>
              </a:spcBef>
              <a:spcAft>
                <a:spcPct val="0"/>
              </a:spcAft>
              <a:defRPr sz="3600" b="1">
                <a:solidFill>
                  <a:srgbClr val="C69200"/>
                </a:solidFill>
                <a:latin typeface="Arial" charset="0"/>
                <a:cs typeface="Arial" charset="0"/>
              </a:defRPr>
            </a:lvl6pPr>
            <a:lvl7pPr marL="914400" algn="l" rtl="0" fontAlgn="base">
              <a:spcBef>
                <a:spcPct val="0"/>
              </a:spcBef>
              <a:spcAft>
                <a:spcPct val="0"/>
              </a:spcAft>
              <a:defRPr sz="3600" b="1">
                <a:solidFill>
                  <a:srgbClr val="C69200"/>
                </a:solidFill>
                <a:latin typeface="Arial" charset="0"/>
                <a:cs typeface="Arial" charset="0"/>
              </a:defRPr>
            </a:lvl7pPr>
            <a:lvl8pPr marL="1371600" algn="l" rtl="0" fontAlgn="base">
              <a:spcBef>
                <a:spcPct val="0"/>
              </a:spcBef>
              <a:spcAft>
                <a:spcPct val="0"/>
              </a:spcAft>
              <a:defRPr sz="3600" b="1">
                <a:solidFill>
                  <a:srgbClr val="C69200"/>
                </a:solidFill>
                <a:latin typeface="Arial" charset="0"/>
                <a:cs typeface="Arial" charset="0"/>
              </a:defRPr>
            </a:lvl8pPr>
            <a:lvl9pPr marL="1828800" algn="l" rtl="0" fontAlgn="base">
              <a:spcBef>
                <a:spcPct val="0"/>
              </a:spcBef>
              <a:spcAft>
                <a:spcPct val="0"/>
              </a:spcAft>
              <a:defRPr sz="3600" b="1">
                <a:solidFill>
                  <a:srgbClr val="C69200"/>
                </a:solidFill>
                <a:latin typeface="Arial" charset="0"/>
                <a:cs typeface="Arial" charset="0"/>
              </a:defRPr>
            </a:lvl9pPr>
          </a:lstStyle>
          <a:p>
            <a:r>
              <a:rPr lang="en-US" sz="2800" dirty="0"/>
              <a:t>Travel Insurance – Problem Statement</a:t>
            </a:r>
            <a:endParaRPr lang="en-US" dirty="0"/>
          </a:p>
        </p:txBody>
      </p:sp>
    </p:spTree>
    <p:extLst>
      <p:ext uri="{BB962C8B-B14F-4D97-AF65-F5344CB8AC3E}">
        <p14:creationId xmlns:p14="http://schemas.microsoft.com/office/powerpoint/2010/main" val="3260076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a:xfrm>
            <a:off x="283535" y="648644"/>
            <a:ext cx="11284465" cy="5925031"/>
          </a:xfrm>
        </p:spPr>
        <p:txBody>
          <a:bodyPr/>
          <a:lstStyle/>
          <a:p>
            <a:pPr algn="just"/>
            <a:r>
              <a:rPr lang="en-US" altLang="en-US" sz="2400" dirty="0"/>
              <a:t>LGB Bank has spent several years developing and deploying </a:t>
            </a:r>
            <a:r>
              <a:rPr lang="en-US" altLang="en-US" sz="2400" b="1" dirty="0">
                <a:solidFill>
                  <a:srgbClr val="0066FF"/>
                </a:solidFill>
              </a:rPr>
              <a:t>reusable</a:t>
            </a:r>
            <a:r>
              <a:rPr lang="en-US" altLang="en-US" sz="2400" dirty="0"/>
              <a:t> </a:t>
            </a:r>
            <a:r>
              <a:rPr lang="en-US" altLang="en-US" sz="2400" b="1" dirty="0">
                <a:solidFill>
                  <a:srgbClr val="0066FF"/>
                </a:solidFill>
              </a:rPr>
              <a:t>atomic </a:t>
            </a:r>
            <a:r>
              <a:rPr lang="en-US" altLang="en-US" sz="2400" b="1" dirty="0" err="1">
                <a:solidFill>
                  <a:srgbClr val="0066FF"/>
                </a:solidFill>
              </a:rPr>
              <a:t>microservices</a:t>
            </a:r>
            <a:endParaRPr lang="en-US" altLang="en-US" sz="2400" b="1" dirty="0">
              <a:solidFill>
                <a:srgbClr val="0066FF"/>
              </a:solidFill>
            </a:endParaRPr>
          </a:p>
          <a:p>
            <a:pPr algn="just"/>
            <a:r>
              <a:rPr lang="en-US" altLang="en-US" sz="2400" dirty="0"/>
              <a:t>An LGB Solution Architect on the Travel Insurance project was tasked to design a set of </a:t>
            </a:r>
            <a:r>
              <a:rPr lang="en-US" altLang="en-US" sz="2400" b="1" dirty="0">
                <a:solidFill>
                  <a:srgbClr val="0066FF"/>
                </a:solidFill>
              </a:rPr>
              <a:t>composite </a:t>
            </a:r>
            <a:r>
              <a:rPr lang="en-US" altLang="en-US" sz="2400" b="1" dirty="0" err="1">
                <a:solidFill>
                  <a:srgbClr val="0066FF"/>
                </a:solidFill>
              </a:rPr>
              <a:t>microservices</a:t>
            </a:r>
            <a:r>
              <a:rPr lang="en-US" altLang="en-US" sz="2400" dirty="0"/>
              <a:t> which reuse their existing atomic services, in order to </a:t>
            </a:r>
            <a:r>
              <a:rPr lang="en-US" altLang="en-US" sz="2400" b="1" dirty="0">
                <a:solidFill>
                  <a:srgbClr val="0066FF"/>
                </a:solidFill>
              </a:rPr>
              <a:t>automate</a:t>
            </a:r>
            <a:r>
              <a:rPr lang="en-US" altLang="en-US" sz="2400" dirty="0"/>
              <a:t> </a:t>
            </a:r>
            <a:r>
              <a:rPr lang="en-US" altLang="en-US" sz="2400" b="1" dirty="0">
                <a:solidFill>
                  <a:srgbClr val="0066FF"/>
                </a:solidFill>
              </a:rPr>
              <a:t>the travel insurance issuing process</a:t>
            </a:r>
            <a:r>
              <a:rPr lang="en-US" altLang="en-US" sz="2400" dirty="0"/>
              <a:t>.</a:t>
            </a:r>
          </a:p>
          <a:p>
            <a:pPr algn="just"/>
            <a:r>
              <a:rPr lang="en-US" altLang="en-US" sz="2400" dirty="0"/>
              <a:t>While doing so, the Architect was required to design the composite </a:t>
            </a:r>
            <a:r>
              <a:rPr lang="en-US" altLang="en-US" sz="2400" dirty="0" err="1"/>
              <a:t>microservices</a:t>
            </a:r>
            <a:r>
              <a:rPr lang="en-US" altLang="en-US" sz="2400" dirty="0"/>
              <a:t> to be </a:t>
            </a:r>
            <a:r>
              <a:rPr lang="en-US" altLang="en-US" sz="2400" b="1" dirty="0">
                <a:solidFill>
                  <a:srgbClr val="0066FF"/>
                </a:solidFill>
              </a:rPr>
              <a:t>reusable</a:t>
            </a:r>
            <a:r>
              <a:rPr lang="en-US" altLang="en-US" sz="2400" dirty="0"/>
              <a:t> for other business processes besides travel insurance issuance.</a:t>
            </a:r>
          </a:p>
          <a:p>
            <a:pPr algn="just"/>
            <a:r>
              <a:rPr lang="en-US" altLang="en-US" sz="2400" dirty="0"/>
              <a:t>Example of reusable composite services to be designed:</a:t>
            </a:r>
          </a:p>
          <a:p>
            <a:pPr lvl="1" algn="just"/>
            <a:r>
              <a:rPr lang="en-US" altLang="en-US" sz="2000" b="1" dirty="0"/>
              <a:t>Get Payment Methods</a:t>
            </a:r>
            <a:r>
              <a:rPr lang="en-US" altLang="en-US" sz="2000" dirty="0"/>
              <a:t> </a:t>
            </a:r>
            <a:r>
              <a:rPr lang="en-US" altLang="en-US" sz="2000" dirty="0">
                <a:sym typeface="Wingdings" panose="05000000000000000000" pitchFamily="2" charset="2"/>
              </a:rPr>
              <a:t> “aggregates” responses from multiple atomic microservices which provide deposit account details, credit card details, and loyalty points.</a:t>
            </a:r>
          </a:p>
          <a:p>
            <a:pPr lvl="1" algn="just"/>
            <a:r>
              <a:rPr lang="en-US" altLang="en-US" sz="2000" b="1" dirty="0">
                <a:sym typeface="Wingdings" panose="05000000000000000000" pitchFamily="2" charset="2"/>
              </a:rPr>
              <a:t>Make Payment</a:t>
            </a:r>
            <a:r>
              <a:rPr lang="en-US" altLang="en-US" sz="2000" dirty="0">
                <a:sym typeface="Wingdings" panose="05000000000000000000" pitchFamily="2" charset="2"/>
              </a:rPr>
              <a:t>  “orchestrates” across multiple atomic </a:t>
            </a:r>
            <a:r>
              <a:rPr lang="en-US" altLang="en-US" sz="2000" dirty="0" err="1">
                <a:sym typeface="Wingdings" panose="05000000000000000000" pitchFamily="2" charset="2"/>
              </a:rPr>
              <a:t>microservices</a:t>
            </a:r>
            <a:r>
              <a:rPr lang="en-US" altLang="en-US" sz="2000" dirty="0">
                <a:sym typeface="Wingdings" panose="05000000000000000000" pitchFamily="2" charset="2"/>
              </a:rPr>
              <a:t> to automate a payment process.</a:t>
            </a:r>
          </a:p>
          <a:p>
            <a:pPr algn="just"/>
            <a:r>
              <a:rPr lang="en-US" altLang="en-US" sz="2400" dirty="0"/>
              <a:t>LGB Bank’s relevant atomic microservices are described on the following slides</a:t>
            </a:r>
            <a:endParaRPr lang="en-US" altLang="en-US" sz="2400" b="1" dirty="0">
              <a:solidFill>
                <a:srgbClr val="0066FF"/>
              </a:solidFill>
            </a:endParaRPr>
          </a:p>
          <a:p>
            <a:pPr marL="360363" lvl="1" indent="0" algn="just">
              <a:buNone/>
            </a:pPr>
            <a:endParaRPr lang="en-US" altLang="en-US" sz="2000" dirty="0"/>
          </a:p>
        </p:txBody>
      </p:sp>
      <p:sp>
        <p:nvSpPr>
          <p:cNvPr id="6" name="Title 1"/>
          <p:cNvSpPr txBox="1">
            <a:spLocks/>
          </p:cNvSpPr>
          <p:nvPr/>
        </p:nvSpPr>
        <p:spPr>
          <a:xfrm>
            <a:off x="191386" y="85058"/>
            <a:ext cx="10019415" cy="563586"/>
          </a:xfrm>
          <a:prstGeom prst="rect">
            <a:avLst/>
          </a:prstGeom>
        </p:spPr>
        <p:txBody>
          <a:bodyPr/>
          <a:lstStyle>
            <a:lvl1pPr algn="l" rtl="0" eaLnBrk="0" fontAlgn="base" hangingPunct="0">
              <a:spcBef>
                <a:spcPct val="0"/>
              </a:spcBef>
              <a:spcAft>
                <a:spcPct val="0"/>
              </a:spcAft>
              <a:defRPr sz="3600" b="1">
                <a:solidFill>
                  <a:srgbClr val="C69200"/>
                </a:solidFill>
                <a:latin typeface="+mj-lt"/>
                <a:ea typeface="+mj-ea"/>
                <a:cs typeface="+mj-cs"/>
              </a:defRPr>
            </a:lvl1pPr>
            <a:lvl2pPr algn="l" rtl="0" eaLnBrk="0" fontAlgn="base" hangingPunct="0">
              <a:spcBef>
                <a:spcPct val="0"/>
              </a:spcBef>
              <a:spcAft>
                <a:spcPct val="0"/>
              </a:spcAft>
              <a:defRPr sz="3600" b="1">
                <a:solidFill>
                  <a:srgbClr val="C69200"/>
                </a:solidFill>
                <a:latin typeface="Arial" charset="0"/>
                <a:cs typeface="Arial" charset="0"/>
              </a:defRPr>
            </a:lvl2pPr>
            <a:lvl3pPr algn="l" rtl="0" eaLnBrk="0" fontAlgn="base" hangingPunct="0">
              <a:spcBef>
                <a:spcPct val="0"/>
              </a:spcBef>
              <a:spcAft>
                <a:spcPct val="0"/>
              </a:spcAft>
              <a:defRPr sz="3600" b="1">
                <a:solidFill>
                  <a:srgbClr val="C69200"/>
                </a:solidFill>
                <a:latin typeface="Arial" charset="0"/>
                <a:cs typeface="Arial" charset="0"/>
              </a:defRPr>
            </a:lvl3pPr>
            <a:lvl4pPr algn="l" rtl="0" eaLnBrk="0" fontAlgn="base" hangingPunct="0">
              <a:spcBef>
                <a:spcPct val="0"/>
              </a:spcBef>
              <a:spcAft>
                <a:spcPct val="0"/>
              </a:spcAft>
              <a:defRPr sz="3600" b="1">
                <a:solidFill>
                  <a:srgbClr val="C69200"/>
                </a:solidFill>
                <a:latin typeface="Arial" charset="0"/>
                <a:cs typeface="Arial" charset="0"/>
              </a:defRPr>
            </a:lvl4pPr>
            <a:lvl5pPr algn="l" rtl="0" eaLnBrk="0" fontAlgn="base" hangingPunct="0">
              <a:spcBef>
                <a:spcPct val="0"/>
              </a:spcBef>
              <a:spcAft>
                <a:spcPct val="0"/>
              </a:spcAft>
              <a:defRPr sz="3600" b="1">
                <a:solidFill>
                  <a:srgbClr val="C69200"/>
                </a:solidFill>
                <a:latin typeface="Arial" charset="0"/>
                <a:cs typeface="Arial" charset="0"/>
              </a:defRPr>
            </a:lvl5pPr>
            <a:lvl6pPr marL="457200" algn="l" rtl="0" fontAlgn="base">
              <a:spcBef>
                <a:spcPct val="0"/>
              </a:spcBef>
              <a:spcAft>
                <a:spcPct val="0"/>
              </a:spcAft>
              <a:defRPr sz="3600" b="1">
                <a:solidFill>
                  <a:srgbClr val="C69200"/>
                </a:solidFill>
                <a:latin typeface="Arial" charset="0"/>
                <a:cs typeface="Arial" charset="0"/>
              </a:defRPr>
            </a:lvl6pPr>
            <a:lvl7pPr marL="914400" algn="l" rtl="0" fontAlgn="base">
              <a:spcBef>
                <a:spcPct val="0"/>
              </a:spcBef>
              <a:spcAft>
                <a:spcPct val="0"/>
              </a:spcAft>
              <a:defRPr sz="3600" b="1">
                <a:solidFill>
                  <a:srgbClr val="C69200"/>
                </a:solidFill>
                <a:latin typeface="Arial" charset="0"/>
                <a:cs typeface="Arial" charset="0"/>
              </a:defRPr>
            </a:lvl7pPr>
            <a:lvl8pPr marL="1371600" algn="l" rtl="0" fontAlgn="base">
              <a:spcBef>
                <a:spcPct val="0"/>
              </a:spcBef>
              <a:spcAft>
                <a:spcPct val="0"/>
              </a:spcAft>
              <a:defRPr sz="3600" b="1">
                <a:solidFill>
                  <a:srgbClr val="C69200"/>
                </a:solidFill>
                <a:latin typeface="Arial" charset="0"/>
                <a:cs typeface="Arial" charset="0"/>
              </a:defRPr>
            </a:lvl8pPr>
            <a:lvl9pPr marL="1828800" algn="l" rtl="0" fontAlgn="base">
              <a:spcBef>
                <a:spcPct val="0"/>
              </a:spcBef>
              <a:spcAft>
                <a:spcPct val="0"/>
              </a:spcAft>
              <a:defRPr sz="3600" b="1">
                <a:solidFill>
                  <a:srgbClr val="C69200"/>
                </a:solidFill>
                <a:latin typeface="Arial" charset="0"/>
                <a:cs typeface="Arial" charset="0"/>
              </a:defRPr>
            </a:lvl9pPr>
          </a:lstStyle>
          <a:p>
            <a:r>
              <a:rPr lang="en-US" sz="2800" dirty="0"/>
              <a:t>LGB Bank Existing Atomic </a:t>
            </a:r>
            <a:r>
              <a:rPr lang="en-US" sz="2800" dirty="0" err="1"/>
              <a:t>Microservices</a:t>
            </a:r>
            <a:endParaRPr lang="en-US" dirty="0"/>
          </a:p>
        </p:txBody>
      </p:sp>
    </p:spTree>
    <p:extLst>
      <p:ext uri="{BB962C8B-B14F-4D97-AF65-F5344CB8AC3E}">
        <p14:creationId xmlns:p14="http://schemas.microsoft.com/office/powerpoint/2010/main" val="927921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630124234"/>
              </p:ext>
            </p:extLst>
          </p:nvPr>
        </p:nvGraphicFramePr>
        <p:xfrm>
          <a:off x="283704" y="924784"/>
          <a:ext cx="11626781" cy="4804517"/>
        </p:xfrm>
        <a:graphic>
          <a:graphicData uri="http://schemas.openxmlformats.org/drawingml/2006/table">
            <a:tbl>
              <a:tblPr firstRow="1" bandRow="1">
                <a:tableStyleId>{073A0DAA-6AF3-43AB-8588-CEC1D06C72B9}</a:tableStyleId>
              </a:tblPr>
              <a:tblGrid>
                <a:gridCol w="3190353">
                  <a:extLst>
                    <a:ext uri="{9D8B030D-6E8A-4147-A177-3AD203B41FA5}">
                      <a16:colId xmlns:a16="http://schemas.microsoft.com/office/drawing/2014/main" val="20000"/>
                    </a:ext>
                  </a:extLst>
                </a:gridCol>
                <a:gridCol w="4016829">
                  <a:extLst>
                    <a:ext uri="{9D8B030D-6E8A-4147-A177-3AD203B41FA5}">
                      <a16:colId xmlns:a16="http://schemas.microsoft.com/office/drawing/2014/main" val="20001"/>
                    </a:ext>
                  </a:extLst>
                </a:gridCol>
                <a:gridCol w="4419599">
                  <a:extLst>
                    <a:ext uri="{9D8B030D-6E8A-4147-A177-3AD203B41FA5}">
                      <a16:colId xmlns:a16="http://schemas.microsoft.com/office/drawing/2014/main" val="20002"/>
                    </a:ext>
                  </a:extLst>
                </a:gridCol>
              </a:tblGrid>
              <a:tr h="395601">
                <a:tc>
                  <a:txBody>
                    <a:bodyPr/>
                    <a:lstStyle/>
                    <a:p>
                      <a:r>
                        <a:rPr lang="en-US" sz="2000" dirty="0"/>
                        <a:t>Attribute</a:t>
                      </a:r>
                      <a:endParaRPr lang="en-SG" sz="2000" dirty="0"/>
                    </a:p>
                  </a:txBody>
                  <a:tcPr/>
                </a:tc>
                <a:tc>
                  <a:txBody>
                    <a:bodyPr/>
                    <a:lstStyle/>
                    <a:p>
                      <a:r>
                        <a:rPr lang="en-US" sz="2000"/>
                        <a:t>Atomic/Simple</a:t>
                      </a:r>
                      <a:endParaRPr lang="en-SG" sz="2000"/>
                    </a:p>
                  </a:txBody>
                  <a:tcPr/>
                </a:tc>
                <a:tc>
                  <a:txBody>
                    <a:bodyPr/>
                    <a:lstStyle/>
                    <a:p>
                      <a:r>
                        <a:rPr lang="en-US" sz="2000"/>
                        <a:t>Composite/Complex</a:t>
                      </a:r>
                      <a:endParaRPr lang="en-SG" sz="2000"/>
                    </a:p>
                  </a:txBody>
                  <a:tcPr/>
                </a:tc>
                <a:extLst>
                  <a:ext uri="{0D108BD9-81ED-4DB2-BD59-A6C34878D82A}">
                    <a16:rowId xmlns:a16="http://schemas.microsoft.com/office/drawing/2014/main" val="10000"/>
                  </a:ext>
                </a:extLst>
              </a:tr>
              <a:tr h="401096">
                <a:tc>
                  <a:txBody>
                    <a:bodyPr/>
                    <a:lstStyle/>
                    <a:p>
                      <a:r>
                        <a:rPr lang="en-US" sz="2000" dirty="0"/>
                        <a:t>Independently</a:t>
                      </a:r>
                      <a:r>
                        <a:rPr lang="en-US" sz="2000" baseline="0" dirty="0"/>
                        <a:t> Deployable</a:t>
                      </a:r>
                      <a:endParaRPr lang="en-SG" sz="2000" dirty="0"/>
                    </a:p>
                  </a:txBody>
                  <a:tcPr/>
                </a:tc>
                <a:tc>
                  <a:txBody>
                    <a:bodyPr/>
                    <a:lstStyle/>
                    <a:p>
                      <a:pPr algn="ctr"/>
                      <a:r>
                        <a:rPr lang="en-US" sz="2000" dirty="0"/>
                        <a:t>Yes</a:t>
                      </a:r>
                      <a:endParaRPr lang="en-SG" sz="2000" dirty="0"/>
                    </a:p>
                  </a:txBody>
                  <a:tcPr/>
                </a:tc>
                <a:tc>
                  <a:txBody>
                    <a:bodyPr/>
                    <a:lstStyle/>
                    <a:p>
                      <a:pPr algn="ctr"/>
                      <a:r>
                        <a:rPr lang="en-US" sz="2000" dirty="0"/>
                        <a:t>Yes</a:t>
                      </a:r>
                      <a:endParaRPr lang="en-SG" sz="2000" dirty="0"/>
                    </a:p>
                  </a:txBody>
                  <a:tcPr/>
                </a:tc>
                <a:extLst>
                  <a:ext uri="{0D108BD9-81ED-4DB2-BD59-A6C34878D82A}">
                    <a16:rowId xmlns:a16="http://schemas.microsoft.com/office/drawing/2014/main" val="10001"/>
                  </a:ext>
                </a:extLst>
              </a:tr>
              <a:tr h="401096">
                <a:tc>
                  <a:txBody>
                    <a:bodyPr/>
                    <a:lstStyle/>
                    <a:p>
                      <a:r>
                        <a:rPr lang="en-US" sz="2000" dirty="0"/>
                        <a:t>Independently Scalable</a:t>
                      </a:r>
                      <a:endParaRPr lang="en-SG" sz="2000" dirty="0"/>
                    </a:p>
                  </a:txBody>
                  <a:tcPr/>
                </a:tc>
                <a:tc>
                  <a:txBody>
                    <a:bodyPr/>
                    <a:lstStyle/>
                    <a:p>
                      <a:pPr algn="ctr"/>
                      <a:r>
                        <a:rPr lang="en-US" sz="2000" dirty="0"/>
                        <a:t>Yes</a:t>
                      </a:r>
                      <a:endParaRPr lang="en-SG" sz="2000" dirty="0"/>
                    </a:p>
                  </a:txBody>
                  <a:tcPr/>
                </a:tc>
                <a:tc>
                  <a:txBody>
                    <a:bodyPr/>
                    <a:lstStyle/>
                    <a:p>
                      <a:pPr algn="ctr"/>
                      <a:r>
                        <a:rPr lang="en-US" sz="2000" dirty="0"/>
                        <a:t>Yes</a:t>
                      </a:r>
                      <a:endParaRPr lang="en-SG" sz="2000" dirty="0"/>
                    </a:p>
                  </a:txBody>
                  <a:tcPr/>
                </a:tc>
                <a:extLst>
                  <a:ext uri="{0D108BD9-81ED-4DB2-BD59-A6C34878D82A}">
                    <a16:rowId xmlns:a16="http://schemas.microsoft.com/office/drawing/2014/main" val="10002"/>
                  </a:ext>
                </a:extLst>
              </a:tr>
              <a:tr h="497125">
                <a:tc>
                  <a:txBody>
                    <a:bodyPr/>
                    <a:lstStyle/>
                    <a:p>
                      <a:r>
                        <a:rPr lang="en-US" sz="2000" dirty="0"/>
                        <a:t>Any Programming Language</a:t>
                      </a:r>
                      <a:endParaRPr lang="en-SG" sz="2000" dirty="0"/>
                    </a:p>
                  </a:txBody>
                  <a:tcPr/>
                </a:tc>
                <a:tc>
                  <a:txBody>
                    <a:bodyPr/>
                    <a:lstStyle/>
                    <a:p>
                      <a:pPr algn="ctr"/>
                      <a:r>
                        <a:rPr lang="en-US" sz="2000"/>
                        <a:t>Yes</a:t>
                      </a:r>
                      <a:endParaRPr lang="en-SG" sz="2000"/>
                    </a:p>
                  </a:txBody>
                  <a:tcPr/>
                </a:tc>
                <a:tc>
                  <a:txBody>
                    <a:bodyPr/>
                    <a:lstStyle/>
                    <a:p>
                      <a:pPr algn="ctr"/>
                      <a:r>
                        <a:rPr lang="en-US" sz="2000"/>
                        <a:t>Yes</a:t>
                      </a:r>
                      <a:endParaRPr lang="en-SG" sz="2000"/>
                    </a:p>
                  </a:txBody>
                  <a:tcPr/>
                </a:tc>
                <a:extLst>
                  <a:ext uri="{0D108BD9-81ED-4DB2-BD59-A6C34878D82A}">
                    <a16:rowId xmlns:a16="http://schemas.microsoft.com/office/drawing/2014/main" val="10003"/>
                  </a:ext>
                </a:extLst>
              </a:tr>
              <a:tr h="713266">
                <a:tc>
                  <a:txBody>
                    <a:bodyPr/>
                    <a:lstStyle/>
                    <a:p>
                      <a:r>
                        <a:rPr lang="en-US" sz="2000"/>
                        <a:t>Encapsulates…</a:t>
                      </a:r>
                      <a:endParaRPr lang="en-SG" sz="2000"/>
                    </a:p>
                  </a:txBody>
                  <a:tcPr/>
                </a:tc>
                <a:tc>
                  <a:txBody>
                    <a:bodyPr/>
                    <a:lstStyle/>
                    <a:p>
                      <a:pPr algn="l"/>
                      <a:r>
                        <a:rPr lang="en-US" sz="2000" baseline="0"/>
                        <a:t>… a single “atomic” entity (e.g., Customer, Product)</a:t>
                      </a:r>
                      <a:endParaRPr lang="en-SG" sz="2000"/>
                    </a:p>
                  </a:txBody>
                  <a:tcPr/>
                </a:tc>
                <a:tc>
                  <a:txBody>
                    <a:bodyPr/>
                    <a:lstStyle/>
                    <a:p>
                      <a:pPr algn="l"/>
                      <a:r>
                        <a:rPr lang="en-US" sz="2000"/>
                        <a:t>… a single process. It often</a:t>
                      </a:r>
                      <a:r>
                        <a:rPr lang="en-US" sz="2000" baseline="0"/>
                        <a:t> orchestrates or aggregates other atomic/composite (micro)services.</a:t>
                      </a:r>
                      <a:endParaRPr lang="en-SG" sz="2000"/>
                    </a:p>
                  </a:txBody>
                  <a:tcPr/>
                </a:tc>
                <a:extLst>
                  <a:ext uri="{0D108BD9-81ED-4DB2-BD59-A6C34878D82A}">
                    <a16:rowId xmlns:a16="http://schemas.microsoft.com/office/drawing/2014/main" val="10004"/>
                  </a:ext>
                </a:extLst>
              </a:tr>
              <a:tr h="497125">
                <a:tc>
                  <a:txBody>
                    <a:bodyPr/>
                    <a:lstStyle/>
                    <a:p>
                      <a:r>
                        <a:rPr lang="en-US" sz="2000" dirty="0"/>
                        <a:t>Naming Convention</a:t>
                      </a:r>
                      <a:endParaRPr lang="en-SG" sz="2000" dirty="0"/>
                    </a:p>
                  </a:txBody>
                  <a:tcPr/>
                </a:tc>
                <a:tc>
                  <a:txBody>
                    <a:bodyPr/>
                    <a:lstStyle/>
                    <a:p>
                      <a:pPr algn="ctr"/>
                      <a:r>
                        <a:rPr lang="en-US" sz="2000" dirty="0"/>
                        <a:t>Noun</a:t>
                      </a:r>
                    </a:p>
                    <a:p>
                      <a:pPr algn="ctr"/>
                      <a:r>
                        <a:rPr lang="en-US" sz="2000" dirty="0"/>
                        <a:t>E.g. book, order, </a:t>
                      </a:r>
                      <a:r>
                        <a:rPr lang="en-US" sz="2000" dirty="0" err="1"/>
                        <a:t>shipping_record</a:t>
                      </a:r>
                      <a:endParaRPr lang="en-SG" sz="2000" dirty="0"/>
                    </a:p>
                  </a:txBody>
                  <a:tcPr/>
                </a:tc>
                <a:tc>
                  <a:txBody>
                    <a:bodyPr/>
                    <a:lstStyle/>
                    <a:p>
                      <a:pPr algn="ctr"/>
                      <a:r>
                        <a:rPr lang="en-US" sz="2000" dirty="0"/>
                        <a:t>Verb</a:t>
                      </a:r>
                    </a:p>
                    <a:p>
                      <a:pPr algn="ctr"/>
                      <a:r>
                        <a:rPr lang="en-US" sz="2000" dirty="0"/>
                        <a:t>E.g. Place order, Process shipping</a:t>
                      </a:r>
                      <a:endParaRPr lang="en-SG" sz="2000" dirty="0"/>
                    </a:p>
                  </a:txBody>
                  <a:tcPr/>
                </a:tc>
                <a:extLst>
                  <a:ext uri="{0D108BD9-81ED-4DB2-BD59-A6C34878D82A}">
                    <a16:rowId xmlns:a16="http://schemas.microsoft.com/office/drawing/2014/main" val="3259959970"/>
                  </a:ext>
                </a:extLst>
              </a:tr>
              <a:tr h="280984">
                <a:tc>
                  <a:txBody>
                    <a:bodyPr/>
                    <a:lstStyle/>
                    <a:p>
                      <a:r>
                        <a:rPr lang="en-US" sz="2000" dirty="0"/>
                        <a:t>Can </a:t>
                      </a:r>
                      <a:r>
                        <a:rPr lang="en-US" sz="2000" u="none" dirty="0"/>
                        <a:t>invoke</a:t>
                      </a:r>
                      <a:r>
                        <a:rPr lang="en-US" sz="2000" baseline="0" dirty="0"/>
                        <a:t> other services</a:t>
                      </a:r>
                      <a:endParaRPr lang="en-SG" sz="2000" dirty="0"/>
                    </a:p>
                  </a:txBody>
                  <a:tcPr/>
                </a:tc>
                <a:tc>
                  <a:txBody>
                    <a:bodyPr/>
                    <a:lstStyle/>
                    <a:p>
                      <a:pPr algn="ctr"/>
                      <a:r>
                        <a:rPr lang="en-US" sz="2000"/>
                        <a:t>Never</a:t>
                      </a:r>
                    </a:p>
                  </a:txBody>
                  <a:tcPr/>
                </a:tc>
                <a:tc>
                  <a:txBody>
                    <a:bodyPr/>
                    <a:lstStyle/>
                    <a:p>
                      <a:pPr algn="ctr"/>
                      <a:r>
                        <a:rPr lang="en-US" sz="2000"/>
                        <a:t>Yes, that is its main purpose</a:t>
                      </a:r>
                      <a:endParaRPr lang="en-SG" sz="2000"/>
                    </a:p>
                  </a:txBody>
                  <a:tcPr/>
                </a:tc>
                <a:extLst>
                  <a:ext uri="{0D108BD9-81ED-4DB2-BD59-A6C34878D82A}">
                    <a16:rowId xmlns:a16="http://schemas.microsoft.com/office/drawing/2014/main" val="794896680"/>
                  </a:ext>
                </a:extLst>
              </a:tr>
              <a:tr h="713266">
                <a:tc>
                  <a:txBody>
                    <a:bodyPr/>
                    <a:lstStyle/>
                    <a:p>
                      <a:r>
                        <a:rPr lang="en-US" sz="2000" b="0" baseline="0" dirty="0"/>
                        <a:t>D</a:t>
                      </a:r>
                      <a:r>
                        <a:rPr lang="en-US" sz="2000" baseline="0" dirty="0"/>
                        <a:t>ata ownership</a:t>
                      </a:r>
                      <a:endParaRPr lang="en-SG" sz="2000" dirty="0"/>
                    </a:p>
                  </a:txBody>
                  <a:tcPr/>
                </a:tc>
                <a:tc>
                  <a:txBody>
                    <a:bodyPr/>
                    <a:lstStyle/>
                    <a:p>
                      <a:pPr algn="ctr"/>
                      <a:r>
                        <a:rPr lang="en-US" sz="2000"/>
                        <a:t>Typically has </a:t>
                      </a:r>
                      <a:r>
                        <a:rPr lang="en-US" sz="2000" b="1"/>
                        <a:t>exclusive</a:t>
                      </a:r>
                      <a:r>
                        <a:rPr lang="en-US" sz="2000"/>
                        <a:t> </a:t>
                      </a:r>
                      <a:r>
                        <a:rPr lang="en-US" sz="2000" b="1"/>
                        <a:t>ownership</a:t>
                      </a:r>
                      <a:r>
                        <a:rPr lang="en-US" sz="2000"/>
                        <a:t> of the database tables for its data entities </a:t>
                      </a:r>
                      <a:endParaRPr lang="en-SG" sz="2000"/>
                    </a:p>
                  </a:txBody>
                  <a:tcPr/>
                </a:tc>
                <a:tc>
                  <a:txBody>
                    <a:bodyPr/>
                    <a:lstStyle/>
                    <a:p>
                      <a:pPr algn="ctr"/>
                      <a:r>
                        <a:rPr lang="en-US" sz="2000" dirty="0"/>
                        <a:t>Typically does not own data, </a:t>
                      </a:r>
                      <a:r>
                        <a:rPr lang="en-US" sz="2000" kern="1200" dirty="0">
                          <a:solidFill>
                            <a:schemeClr val="dk1"/>
                          </a:solidFill>
                          <a:latin typeface="+mn-lt"/>
                          <a:ea typeface="+mn-ea"/>
                          <a:cs typeface="+mn-cs"/>
                        </a:rPr>
                        <a:t>but </a:t>
                      </a:r>
                      <a:r>
                        <a:rPr lang="en-US" sz="2000" kern="1200" noProof="0" dirty="0">
                          <a:solidFill>
                            <a:schemeClr val="dk1"/>
                          </a:solidFill>
                          <a:latin typeface="+mn-lt"/>
                          <a:ea typeface="+mn-ea"/>
                          <a:cs typeface="+mn-cs"/>
                        </a:rPr>
                        <a:t>requests the data via the APIs of other services</a:t>
                      </a:r>
                      <a:endParaRPr lang="en-US" sz="2000" kern="1200" dirty="0">
                        <a:solidFill>
                          <a:schemeClr val="dk1"/>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
        <p:nvSpPr>
          <p:cNvPr id="2" name="Title 1">
            <a:extLst>
              <a:ext uri="{FF2B5EF4-FFF2-40B4-BE49-F238E27FC236}">
                <a16:creationId xmlns:a16="http://schemas.microsoft.com/office/drawing/2014/main" id="{C4A76B1D-020C-4FA0-81D4-4332A4BAD77C}"/>
              </a:ext>
            </a:extLst>
          </p:cNvPr>
          <p:cNvSpPr>
            <a:spLocks noGrp="1"/>
          </p:cNvSpPr>
          <p:nvPr>
            <p:ph type="title"/>
          </p:nvPr>
        </p:nvSpPr>
        <p:spPr>
          <a:xfrm>
            <a:off x="281518" y="190034"/>
            <a:ext cx="11628967" cy="523220"/>
          </a:xfrm>
        </p:spPr>
        <p:txBody>
          <a:bodyPr/>
          <a:lstStyle/>
          <a:p>
            <a:r>
              <a:rPr lang="en-US" sz="2800" dirty="0"/>
              <a:t>Microservice Attributes</a:t>
            </a:r>
            <a:endParaRPr lang="en-US" dirty="0"/>
          </a:p>
        </p:txBody>
      </p:sp>
    </p:spTree>
    <p:extLst>
      <p:ext uri="{BB962C8B-B14F-4D97-AF65-F5344CB8AC3E}">
        <p14:creationId xmlns:p14="http://schemas.microsoft.com/office/powerpoint/2010/main" val="175193081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a:xfrm>
            <a:off x="283535" y="648644"/>
            <a:ext cx="11379730" cy="5925031"/>
          </a:xfrm>
        </p:spPr>
        <p:txBody>
          <a:bodyPr/>
          <a:lstStyle/>
          <a:p>
            <a:pPr algn="just"/>
            <a:r>
              <a:rPr lang="en-US" altLang="en-US" sz="2800" b="1" dirty="0"/>
              <a:t>P1</a:t>
            </a:r>
            <a:r>
              <a:rPr lang="en-US" altLang="en-US" sz="2800" dirty="0"/>
              <a:t> – If a process or a user </a:t>
            </a:r>
            <a:r>
              <a:rPr lang="en-US" altLang="en-US" sz="2800" b="1" dirty="0">
                <a:solidFill>
                  <a:srgbClr val="0066FF"/>
                </a:solidFill>
              </a:rPr>
              <a:t>needs an immediate response</a:t>
            </a:r>
            <a:r>
              <a:rPr lang="en-US" altLang="en-US" sz="2800" dirty="0"/>
              <a:t>, then the communication with all the relevant underlying microservices should use </a:t>
            </a:r>
            <a:r>
              <a:rPr lang="en-US" altLang="en-US" sz="2800" b="1" dirty="0">
                <a:solidFill>
                  <a:srgbClr val="0066FF"/>
                </a:solidFill>
              </a:rPr>
              <a:t>invocation-based</a:t>
            </a:r>
            <a:r>
              <a:rPr lang="en-US" altLang="en-US" sz="2800" dirty="0"/>
              <a:t>, </a:t>
            </a:r>
            <a:r>
              <a:rPr lang="en-US" altLang="en-US" sz="2800" b="1" dirty="0">
                <a:solidFill>
                  <a:srgbClr val="0066FF"/>
                </a:solidFill>
              </a:rPr>
              <a:t>synchronous</a:t>
            </a:r>
            <a:r>
              <a:rPr lang="en-US" altLang="en-US" sz="2800" dirty="0"/>
              <a:t> communication.</a:t>
            </a:r>
          </a:p>
          <a:p>
            <a:pPr lvl="1" algn="just"/>
            <a:r>
              <a:rPr lang="en-US" altLang="en-US" sz="2400" dirty="0"/>
              <a:t>Rationale: </a:t>
            </a:r>
            <a:r>
              <a:rPr lang="en-GB" altLang="en-US" sz="2400" dirty="0"/>
              <a:t>To make it straightforward in receiving a response and avoid the perception of no reaction or slow performance</a:t>
            </a:r>
            <a:r>
              <a:rPr lang="en-US" altLang="en-US" sz="2400" dirty="0"/>
              <a:t>.</a:t>
            </a:r>
          </a:p>
          <a:p>
            <a:pPr lvl="1" algn="just"/>
            <a:r>
              <a:rPr lang="en-US" altLang="en-US" sz="2400" dirty="0"/>
              <a:t>Implication: The process/UI and its underlying microservices may be </a:t>
            </a:r>
            <a:r>
              <a:rPr lang="en-US" altLang="en-US" sz="2400" b="1" dirty="0">
                <a:solidFill>
                  <a:srgbClr val="0066FF"/>
                </a:solidFill>
              </a:rPr>
              <a:t>tightly coupled</a:t>
            </a:r>
            <a:r>
              <a:rPr lang="en-US" altLang="en-US" sz="2400" dirty="0"/>
              <a:t> (until an API gateway is employed properly). </a:t>
            </a:r>
          </a:p>
          <a:p>
            <a:pPr algn="just"/>
            <a:r>
              <a:rPr lang="en-US" altLang="en-US" sz="2800" b="1" dirty="0"/>
              <a:t>P2</a:t>
            </a:r>
            <a:r>
              <a:rPr lang="en-US" altLang="en-US" sz="2800" dirty="0"/>
              <a:t> – If a process or a user </a:t>
            </a:r>
            <a:r>
              <a:rPr lang="en-US" altLang="en-US" sz="2800" b="1" dirty="0">
                <a:solidFill>
                  <a:srgbClr val="0066FF"/>
                </a:solidFill>
              </a:rPr>
              <a:t>does not need an immediate response</a:t>
            </a:r>
            <a:r>
              <a:rPr lang="en-US" altLang="en-US" sz="2800" b="1" dirty="0"/>
              <a:t> </a:t>
            </a:r>
            <a:r>
              <a:rPr lang="en-US" altLang="en-US" sz="2800" dirty="0"/>
              <a:t>(i.e., the process may be long-running or the user may interact at later time), then the communication with all the relevant underlying microservices should use </a:t>
            </a:r>
            <a:r>
              <a:rPr lang="en-US" altLang="en-US" sz="2800" b="1" dirty="0">
                <a:solidFill>
                  <a:srgbClr val="0066FF"/>
                </a:solidFill>
              </a:rPr>
              <a:t>message-based</a:t>
            </a:r>
            <a:r>
              <a:rPr lang="en-US" altLang="en-US" sz="2800" dirty="0"/>
              <a:t>, </a:t>
            </a:r>
            <a:r>
              <a:rPr lang="en-US" altLang="en-US" sz="2800" b="1" dirty="0">
                <a:solidFill>
                  <a:srgbClr val="0066FF"/>
                </a:solidFill>
              </a:rPr>
              <a:t>asynchronous</a:t>
            </a:r>
            <a:r>
              <a:rPr lang="en-US" altLang="en-US" sz="2800" dirty="0"/>
              <a:t> communication.</a:t>
            </a:r>
          </a:p>
          <a:p>
            <a:pPr lvl="1" algn="just"/>
            <a:r>
              <a:rPr lang="en-US" altLang="en-US" sz="2400" dirty="0"/>
              <a:t>Rationale: Message-based communication enables </a:t>
            </a:r>
            <a:r>
              <a:rPr lang="en-US" altLang="en-US" sz="2400" b="1" dirty="0">
                <a:solidFill>
                  <a:srgbClr val="0066FF"/>
                </a:solidFill>
              </a:rPr>
              <a:t>loose coupling</a:t>
            </a:r>
            <a:r>
              <a:rPr lang="en-US" altLang="en-US" sz="2400" dirty="0"/>
              <a:t>.</a:t>
            </a:r>
          </a:p>
          <a:p>
            <a:pPr lvl="1" algn="just"/>
            <a:r>
              <a:rPr lang="en-US" altLang="en-US" sz="2400" dirty="0"/>
              <a:t>Implication: Added complexity due to the message broker.</a:t>
            </a:r>
          </a:p>
        </p:txBody>
      </p:sp>
      <p:sp>
        <p:nvSpPr>
          <p:cNvPr id="5" name="Title 1"/>
          <p:cNvSpPr txBox="1">
            <a:spLocks/>
          </p:cNvSpPr>
          <p:nvPr/>
        </p:nvSpPr>
        <p:spPr>
          <a:xfrm>
            <a:off x="191386" y="85058"/>
            <a:ext cx="10019415" cy="563586"/>
          </a:xfrm>
          <a:prstGeom prst="rect">
            <a:avLst/>
          </a:prstGeom>
        </p:spPr>
        <p:txBody>
          <a:bodyPr/>
          <a:lstStyle>
            <a:lvl1pPr algn="l" rtl="0" eaLnBrk="0" fontAlgn="base" hangingPunct="0">
              <a:spcBef>
                <a:spcPct val="0"/>
              </a:spcBef>
              <a:spcAft>
                <a:spcPct val="0"/>
              </a:spcAft>
              <a:defRPr sz="3600" b="1">
                <a:solidFill>
                  <a:srgbClr val="C69200"/>
                </a:solidFill>
                <a:latin typeface="+mj-lt"/>
                <a:ea typeface="+mj-ea"/>
                <a:cs typeface="+mj-cs"/>
              </a:defRPr>
            </a:lvl1pPr>
            <a:lvl2pPr algn="l" rtl="0" eaLnBrk="0" fontAlgn="base" hangingPunct="0">
              <a:spcBef>
                <a:spcPct val="0"/>
              </a:spcBef>
              <a:spcAft>
                <a:spcPct val="0"/>
              </a:spcAft>
              <a:defRPr sz="3600" b="1">
                <a:solidFill>
                  <a:srgbClr val="C69200"/>
                </a:solidFill>
                <a:latin typeface="Arial" charset="0"/>
                <a:cs typeface="Arial" charset="0"/>
              </a:defRPr>
            </a:lvl2pPr>
            <a:lvl3pPr algn="l" rtl="0" eaLnBrk="0" fontAlgn="base" hangingPunct="0">
              <a:spcBef>
                <a:spcPct val="0"/>
              </a:spcBef>
              <a:spcAft>
                <a:spcPct val="0"/>
              </a:spcAft>
              <a:defRPr sz="3600" b="1">
                <a:solidFill>
                  <a:srgbClr val="C69200"/>
                </a:solidFill>
                <a:latin typeface="Arial" charset="0"/>
                <a:cs typeface="Arial" charset="0"/>
              </a:defRPr>
            </a:lvl3pPr>
            <a:lvl4pPr algn="l" rtl="0" eaLnBrk="0" fontAlgn="base" hangingPunct="0">
              <a:spcBef>
                <a:spcPct val="0"/>
              </a:spcBef>
              <a:spcAft>
                <a:spcPct val="0"/>
              </a:spcAft>
              <a:defRPr sz="3600" b="1">
                <a:solidFill>
                  <a:srgbClr val="C69200"/>
                </a:solidFill>
                <a:latin typeface="Arial" charset="0"/>
                <a:cs typeface="Arial" charset="0"/>
              </a:defRPr>
            </a:lvl4pPr>
            <a:lvl5pPr algn="l" rtl="0" eaLnBrk="0" fontAlgn="base" hangingPunct="0">
              <a:spcBef>
                <a:spcPct val="0"/>
              </a:spcBef>
              <a:spcAft>
                <a:spcPct val="0"/>
              </a:spcAft>
              <a:defRPr sz="3600" b="1">
                <a:solidFill>
                  <a:srgbClr val="C69200"/>
                </a:solidFill>
                <a:latin typeface="Arial" charset="0"/>
                <a:cs typeface="Arial" charset="0"/>
              </a:defRPr>
            </a:lvl5pPr>
            <a:lvl6pPr marL="457200" algn="l" rtl="0" fontAlgn="base">
              <a:spcBef>
                <a:spcPct val="0"/>
              </a:spcBef>
              <a:spcAft>
                <a:spcPct val="0"/>
              </a:spcAft>
              <a:defRPr sz="3600" b="1">
                <a:solidFill>
                  <a:srgbClr val="C69200"/>
                </a:solidFill>
                <a:latin typeface="Arial" charset="0"/>
                <a:cs typeface="Arial" charset="0"/>
              </a:defRPr>
            </a:lvl6pPr>
            <a:lvl7pPr marL="914400" algn="l" rtl="0" fontAlgn="base">
              <a:spcBef>
                <a:spcPct val="0"/>
              </a:spcBef>
              <a:spcAft>
                <a:spcPct val="0"/>
              </a:spcAft>
              <a:defRPr sz="3600" b="1">
                <a:solidFill>
                  <a:srgbClr val="C69200"/>
                </a:solidFill>
                <a:latin typeface="Arial" charset="0"/>
                <a:cs typeface="Arial" charset="0"/>
              </a:defRPr>
            </a:lvl7pPr>
            <a:lvl8pPr marL="1371600" algn="l" rtl="0" fontAlgn="base">
              <a:spcBef>
                <a:spcPct val="0"/>
              </a:spcBef>
              <a:spcAft>
                <a:spcPct val="0"/>
              </a:spcAft>
              <a:defRPr sz="3600" b="1">
                <a:solidFill>
                  <a:srgbClr val="C69200"/>
                </a:solidFill>
                <a:latin typeface="Arial" charset="0"/>
                <a:cs typeface="Arial" charset="0"/>
              </a:defRPr>
            </a:lvl8pPr>
            <a:lvl9pPr marL="1828800" algn="l" rtl="0" fontAlgn="base">
              <a:spcBef>
                <a:spcPct val="0"/>
              </a:spcBef>
              <a:spcAft>
                <a:spcPct val="0"/>
              </a:spcAft>
              <a:defRPr sz="3600" b="1">
                <a:solidFill>
                  <a:srgbClr val="C69200"/>
                </a:solidFill>
                <a:latin typeface="Arial" charset="0"/>
                <a:cs typeface="Arial" charset="0"/>
              </a:defRPr>
            </a:lvl9pPr>
          </a:lstStyle>
          <a:p>
            <a:r>
              <a:rPr lang="en-US" sz="2800" dirty="0"/>
              <a:t>LGB Bank Architecture Principles</a:t>
            </a:r>
            <a:endParaRPr lang="en-US" dirty="0"/>
          </a:p>
        </p:txBody>
      </p:sp>
    </p:spTree>
    <p:extLst>
      <p:ext uri="{BB962C8B-B14F-4D97-AF65-F5344CB8AC3E}">
        <p14:creationId xmlns:p14="http://schemas.microsoft.com/office/powerpoint/2010/main" val="299998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91386" y="85058"/>
            <a:ext cx="10019415" cy="563586"/>
          </a:xfrm>
          <a:prstGeom prst="rect">
            <a:avLst/>
          </a:prstGeom>
        </p:spPr>
        <p:txBody>
          <a:bodyPr/>
          <a:lstStyle>
            <a:lvl1pPr algn="l" rtl="0" eaLnBrk="0" fontAlgn="base" hangingPunct="0">
              <a:spcBef>
                <a:spcPct val="0"/>
              </a:spcBef>
              <a:spcAft>
                <a:spcPct val="0"/>
              </a:spcAft>
              <a:defRPr sz="3600" b="1">
                <a:solidFill>
                  <a:srgbClr val="C69200"/>
                </a:solidFill>
                <a:latin typeface="+mj-lt"/>
                <a:ea typeface="+mj-ea"/>
                <a:cs typeface="+mj-cs"/>
              </a:defRPr>
            </a:lvl1pPr>
            <a:lvl2pPr algn="l" rtl="0" eaLnBrk="0" fontAlgn="base" hangingPunct="0">
              <a:spcBef>
                <a:spcPct val="0"/>
              </a:spcBef>
              <a:spcAft>
                <a:spcPct val="0"/>
              </a:spcAft>
              <a:defRPr sz="3600" b="1">
                <a:solidFill>
                  <a:srgbClr val="C69200"/>
                </a:solidFill>
                <a:latin typeface="Arial" charset="0"/>
                <a:cs typeface="Arial" charset="0"/>
              </a:defRPr>
            </a:lvl2pPr>
            <a:lvl3pPr algn="l" rtl="0" eaLnBrk="0" fontAlgn="base" hangingPunct="0">
              <a:spcBef>
                <a:spcPct val="0"/>
              </a:spcBef>
              <a:spcAft>
                <a:spcPct val="0"/>
              </a:spcAft>
              <a:defRPr sz="3600" b="1">
                <a:solidFill>
                  <a:srgbClr val="C69200"/>
                </a:solidFill>
                <a:latin typeface="Arial" charset="0"/>
                <a:cs typeface="Arial" charset="0"/>
              </a:defRPr>
            </a:lvl3pPr>
            <a:lvl4pPr algn="l" rtl="0" eaLnBrk="0" fontAlgn="base" hangingPunct="0">
              <a:spcBef>
                <a:spcPct val="0"/>
              </a:spcBef>
              <a:spcAft>
                <a:spcPct val="0"/>
              </a:spcAft>
              <a:defRPr sz="3600" b="1">
                <a:solidFill>
                  <a:srgbClr val="C69200"/>
                </a:solidFill>
                <a:latin typeface="Arial" charset="0"/>
                <a:cs typeface="Arial" charset="0"/>
              </a:defRPr>
            </a:lvl4pPr>
            <a:lvl5pPr algn="l" rtl="0" eaLnBrk="0" fontAlgn="base" hangingPunct="0">
              <a:spcBef>
                <a:spcPct val="0"/>
              </a:spcBef>
              <a:spcAft>
                <a:spcPct val="0"/>
              </a:spcAft>
              <a:defRPr sz="3600" b="1">
                <a:solidFill>
                  <a:srgbClr val="C69200"/>
                </a:solidFill>
                <a:latin typeface="Arial" charset="0"/>
                <a:cs typeface="Arial" charset="0"/>
              </a:defRPr>
            </a:lvl5pPr>
            <a:lvl6pPr marL="457200" algn="l" rtl="0" fontAlgn="base">
              <a:spcBef>
                <a:spcPct val="0"/>
              </a:spcBef>
              <a:spcAft>
                <a:spcPct val="0"/>
              </a:spcAft>
              <a:defRPr sz="3600" b="1">
                <a:solidFill>
                  <a:srgbClr val="C69200"/>
                </a:solidFill>
                <a:latin typeface="Arial" charset="0"/>
                <a:cs typeface="Arial" charset="0"/>
              </a:defRPr>
            </a:lvl6pPr>
            <a:lvl7pPr marL="914400" algn="l" rtl="0" fontAlgn="base">
              <a:spcBef>
                <a:spcPct val="0"/>
              </a:spcBef>
              <a:spcAft>
                <a:spcPct val="0"/>
              </a:spcAft>
              <a:defRPr sz="3600" b="1">
                <a:solidFill>
                  <a:srgbClr val="C69200"/>
                </a:solidFill>
                <a:latin typeface="Arial" charset="0"/>
                <a:cs typeface="Arial" charset="0"/>
              </a:defRPr>
            </a:lvl7pPr>
            <a:lvl8pPr marL="1371600" algn="l" rtl="0" fontAlgn="base">
              <a:spcBef>
                <a:spcPct val="0"/>
              </a:spcBef>
              <a:spcAft>
                <a:spcPct val="0"/>
              </a:spcAft>
              <a:defRPr sz="3600" b="1">
                <a:solidFill>
                  <a:srgbClr val="C69200"/>
                </a:solidFill>
                <a:latin typeface="Arial" charset="0"/>
                <a:cs typeface="Arial" charset="0"/>
              </a:defRPr>
            </a:lvl8pPr>
            <a:lvl9pPr marL="1828800" algn="l" rtl="0" fontAlgn="base">
              <a:spcBef>
                <a:spcPct val="0"/>
              </a:spcBef>
              <a:spcAft>
                <a:spcPct val="0"/>
              </a:spcAft>
              <a:defRPr sz="3600" b="1">
                <a:solidFill>
                  <a:srgbClr val="C69200"/>
                </a:solidFill>
                <a:latin typeface="Arial" charset="0"/>
                <a:cs typeface="Arial" charset="0"/>
              </a:defRPr>
            </a:lvl9pPr>
          </a:lstStyle>
          <a:p>
            <a:r>
              <a:rPr lang="en-US" sz="2800" dirty="0"/>
              <a:t>LGB Bank Existing Atomic </a:t>
            </a:r>
            <a:r>
              <a:rPr lang="en-US" sz="2800" dirty="0" err="1"/>
              <a:t>Microservices</a:t>
            </a:r>
            <a:endParaRPr lang="en-US" dirty="0"/>
          </a:p>
        </p:txBody>
      </p:sp>
      <p:sp>
        <p:nvSpPr>
          <p:cNvPr id="7" name="Rectangle 3"/>
          <p:cNvSpPr txBox="1">
            <a:spLocks noChangeArrowheads="1"/>
          </p:cNvSpPr>
          <p:nvPr/>
        </p:nvSpPr>
        <p:spPr bwMode="auto">
          <a:xfrm>
            <a:off x="1270708" y="648644"/>
            <a:ext cx="2629088" cy="11192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58775" indent="-358775" algn="l" rtl="0" eaLnBrk="0" fontAlgn="base" hangingPunct="0">
              <a:spcBef>
                <a:spcPct val="20000"/>
              </a:spcBef>
              <a:spcAft>
                <a:spcPct val="0"/>
              </a:spcAft>
              <a:buSzPct val="100000"/>
              <a:buFont typeface="Arial" charset="0"/>
              <a:buChar char="•"/>
              <a:defRPr sz="2000">
                <a:solidFill>
                  <a:schemeClr val="tx1"/>
                </a:solidFill>
                <a:latin typeface="+mn-lt"/>
                <a:ea typeface="+mn-ea"/>
                <a:cs typeface="+mn-cs"/>
              </a:defRPr>
            </a:lvl1pPr>
            <a:lvl2pPr marL="719138" indent="-358775" algn="l" rtl="0" eaLnBrk="0" fontAlgn="base" hangingPunct="0">
              <a:spcBef>
                <a:spcPct val="20000"/>
              </a:spcBef>
              <a:spcAft>
                <a:spcPct val="0"/>
              </a:spcAft>
              <a:buClr>
                <a:schemeClr val="tx1"/>
              </a:buClr>
              <a:buSzPct val="100000"/>
              <a:buFont typeface="Calibri" pitchFamily="34" charset="0"/>
              <a:buChar char="–"/>
              <a:defRPr>
                <a:solidFill>
                  <a:schemeClr val="tx1"/>
                </a:solidFill>
                <a:latin typeface="+mn-lt"/>
                <a:ea typeface="+mn-ea"/>
                <a:cs typeface="+mn-cs"/>
              </a:defRPr>
            </a:lvl2pPr>
            <a:lvl3pPr marL="1079500" indent="-358775" algn="l" rtl="0" eaLnBrk="0" fontAlgn="base" hangingPunct="0">
              <a:spcBef>
                <a:spcPct val="20000"/>
              </a:spcBef>
              <a:spcAft>
                <a:spcPct val="0"/>
              </a:spcAft>
              <a:buClr>
                <a:schemeClr val="folHlink"/>
              </a:buClr>
              <a:buSzPct val="100000"/>
              <a:buFont typeface="Courier New" pitchFamily="49" charset="0"/>
              <a:buChar char="o"/>
              <a:defRPr sz="1600">
                <a:solidFill>
                  <a:schemeClr val="tx1"/>
                </a:solidFill>
                <a:latin typeface="+mn-lt"/>
                <a:ea typeface="+mn-ea"/>
                <a:cs typeface="+mn-cs"/>
              </a:defRPr>
            </a:lvl3pPr>
            <a:lvl4pPr marL="1439863" indent="-358775" algn="l" rtl="0" eaLnBrk="0" fontAlgn="base" hangingPunct="0">
              <a:spcBef>
                <a:spcPct val="20000"/>
              </a:spcBef>
              <a:spcAft>
                <a:spcPct val="0"/>
              </a:spcAft>
              <a:buClr>
                <a:schemeClr val="tx1"/>
              </a:buClr>
              <a:buSzPct val="100000"/>
              <a:buFont typeface="Wingdings" pitchFamily="2" charset="2"/>
              <a:buChar char="§"/>
              <a:defRPr sz="1400">
                <a:solidFill>
                  <a:schemeClr val="tx1"/>
                </a:solidFill>
                <a:latin typeface="+mn-lt"/>
                <a:ea typeface="+mn-ea"/>
                <a:cs typeface="+mn-cs"/>
              </a:defRPr>
            </a:lvl4pPr>
            <a:lvl5pPr marL="1798638" indent="-358775" algn="l" rtl="0" eaLnBrk="0" fontAlgn="base" hangingPunct="0">
              <a:spcBef>
                <a:spcPct val="20000"/>
              </a:spcBef>
              <a:spcAft>
                <a:spcPct val="0"/>
              </a:spcAft>
              <a:buClr>
                <a:srgbClr val="0000FF"/>
              </a:buClr>
              <a:buSzPct val="100000"/>
              <a:buFont typeface="Calibri"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6pPr>
            <a:lvl7pPr marL="29718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7pPr>
            <a:lvl8pPr marL="34290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8pPr>
            <a:lvl9pPr marL="38862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9pPr>
          </a:lstStyle>
          <a:p>
            <a:pPr marL="180975" indent="-177800">
              <a:spcBef>
                <a:spcPts val="0"/>
              </a:spcBef>
            </a:pPr>
            <a:r>
              <a:rPr lang="en-US" sz="1600" kern="0" dirty="0">
                <a:cs typeface="Arial" panose="020B0604020202020204" pitchFamily="34" charset="0"/>
              </a:rPr>
              <a:t>Create Account</a:t>
            </a:r>
          </a:p>
          <a:p>
            <a:pPr marL="180975" indent="-177800">
              <a:spcBef>
                <a:spcPts val="0"/>
              </a:spcBef>
            </a:pPr>
            <a:r>
              <a:rPr lang="en-US" sz="1600" kern="0" dirty="0">
                <a:cs typeface="Arial" panose="020B0604020202020204" pitchFamily="34" charset="0"/>
              </a:rPr>
              <a:t>Get Account List</a:t>
            </a:r>
          </a:p>
          <a:p>
            <a:pPr marL="180975" indent="-177800">
              <a:spcBef>
                <a:spcPts val="0"/>
              </a:spcBef>
            </a:pPr>
            <a:r>
              <a:rPr lang="en-US" sz="1600" kern="0" dirty="0">
                <a:cs typeface="Arial" panose="020B0604020202020204" pitchFamily="34" charset="0"/>
              </a:rPr>
              <a:t>Get Account Balance</a:t>
            </a:r>
          </a:p>
          <a:p>
            <a:pPr marL="180975" indent="-177800">
              <a:spcBef>
                <a:spcPts val="0"/>
              </a:spcBef>
            </a:pPr>
            <a:r>
              <a:rPr lang="en-US" sz="1600" kern="0" dirty="0">
                <a:cs typeface="Arial" panose="020B0604020202020204" pitchFamily="34" charset="0"/>
              </a:rPr>
              <a:t>Update Account Balance</a:t>
            </a:r>
          </a:p>
        </p:txBody>
      </p:sp>
      <p:cxnSp>
        <p:nvCxnSpPr>
          <p:cNvPr id="3" name="Straight Connector 2"/>
          <p:cNvCxnSpPr/>
          <p:nvPr/>
        </p:nvCxnSpPr>
        <p:spPr bwMode="auto">
          <a:xfrm flipV="1">
            <a:off x="4065882" y="648644"/>
            <a:ext cx="0" cy="5862804"/>
          </a:xfrm>
          <a:prstGeom prst="line">
            <a:avLst/>
          </a:prstGeom>
          <a:noFill/>
          <a:ln w="38100" cap="flat" cmpd="sng" algn="ctr">
            <a:solidFill>
              <a:schemeClr val="tx1"/>
            </a:solidFill>
            <a:prstDash val="solid"/>
            <a:round/>
            <a:headEnd type="none" w="med" len="med"/>
            <a:tailEnd type="none" w="med" len="med"/>
          </a:ln>
          <a:effectLst/>
        </p:spPr>
      </p:cxnSp>
      <p:sp>
        <p:nvSpPr>
          <p:cNvPr id="23" name="Rectangle 22"/>
          <p:cNvSpPr/>
          <p:nvPr/>
        </p:nvSpPr>
        <p:spPr bwMode="auto">
          <a:xfrm>
            <a:off x="257968" y="768340"/>
            <a:ext cx="900000" cy="900000"/>
          </a:xfrm>
          <a:prstGeom prst="rect">
            <a:avLst/>
          </a:prstGeom>
          <a:solidFill>
            <a:srgbClr val="FFFF99"/>
          </a:solidFill>
          <a:ln w="1905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65" charset="0"/>
              </a:rPr>
              <a:t>Deposit</a:t>
            </a:r>
            <a:r>
              <a:rPr kumimoji="0" lang="en-US" sz="1400" b="0" i="0" u="none" strike="noStrike" cap="none" normalizeH="0" dirty="0">
                <a:ln>
                  <a:noFill/>
                </a:ln>
                <a:solidFill>
                  <a:schemeClr val="tx1"/>
                </a:solidFill>
                <a:effectLst/>
                <a:latin typeface="Arial" pitchFamily="-65" charset="0"/>
              </a:rPr>
              <a:t> Account</a:t>
            </a:r>
            <a:endParaRPr kumimoji="0" lang="en-SG" sz="1400" b="0" i="0" u="none" strike="noStrike" cap="none" normalizeH="0" baseline="0" dirty="0">
              <a:ln>
                <a:noFill/>
              </a:ln>
              <a:solidFill>
                <a:schemeClr val="tx1"/>
              </a:solidFill>
              <a:effectLst/>
              <a:latin typeface="Arial" pitchFamily="-65" charset="0"/>
            </a:endParaRPr>
          </a:p>
        </p:txBody>
      </p:sp>
      <p:cxnSp>
        <p:nvCxnSpPr>
          <p:cNvPr id="12" name="Straight Connector 11"/>
          <p:cNvCxnSpPr/>
          <p:nvPr/>
        </p:nvCxnSpPr>
        <p:spPr bwMode="auto">
          <a:xfrm flipV="1">
            <a:off x="8128555" y="648644"/>
            <a:ext cx="0" cy="5862804"/>
          </a:xfrm>
          <a:prstGeom prst="line">
            <a:avLst/>
          </a:prstGeom>
          <a:noFill/>
          <a:ln w="38100" cap="flat" cmpd="sng" algn="ctr">
            <a:solidFill>
              <a:schemeClr val="tx1"/>
            </a:solidFill>
            <a:prstDash val="solid"/>
            <a:round/>
            <a:headEnd type="none" w="med" len="med"/>
            <a:tailEnd type="none" w="med" len="med"/>
          </a:ln>
          <a:effectLst/>
        </p:spPr>
      </p:cxnSp>
      <p:sp>
        <p:nvSpPr>
          <p:cNvPr id="18" name="Rectangle 17"/>
          <p:cNvSpPr/>
          <p:nvPr/>
        </p:nvSpPr>
        <p:spPr bwMode="auto">
          <a:xfrm>
            <a:off x="4333083" y="758277"/>
            <a:ext cx="900000" cy="900000"/>
          </a:xfrm>
          <a:prstGeom prst="rect">
            <a:avLst/>
          </a:prstGeom>
          <a:solidFill>
            <a:srgbClr val="FFFF99"/>
          </a:solidFill>
          <a:ln w="1905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pitchFamily="-65" charset="0"/>
              </a:rPr>
              <a:t>Card Account</a:t>
            </a:r>
            <a:endParaRPr kumimoji="0" lang="en-SG" sz="1400" b="0" i="0" u="none" strike="noStrike" cap="none" normalizeH="0" baseline="0" dirty="0">
              <a:ln>
                <a:noFill/>
              </a:ln>
              <a:solidFill>
                <a:schemeClr val="tx1"/>
              </a:solidFill>
              <a:effectLst/>
              <a:latin typeface="Arial" pitchFamily="-65" charset="0"/>
            </a:endParaRPr>
          </a:p>
        </p:txBody>
      </p:sp>
      <p:sp>
        <p:nvSpPr>
          <p:cNvPr id="20" name="Rectangle 19"/>
          <p:cNvSpPr/>
          <p:nvPr/>
        </p:nvSpPr>
        <p:spPr bwMode="auto">
          <a:xfrm>
            <a:off x="8395755" y="769304"/>
            <a:ext cx="900000" cy="900000"/>
          </a:xfrm>
          <a:prstGeom prst="rect">
            <a:avLst/>
          </a:prstGeom>
          <a:solidFill>
            <a:srgbClr val="FFFF99"/>
          </a:solidFill>
          <a:ln w="1905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pitchFamily="-65" charset="0"/>
              </a:rPr>
              <a:t>Insurance Account</a:t>
            </a:r>
          </a:p>
        </p:txBody>
      </p:sp>
      <p:sp>
        <p:nvSpPr>
          <p:cNvPr id="22" name="Rectangle 3"/>
          <p:cNvSpPr txBox="1">
            <a:spLocks noChangeArrowheads="1"/>
          </p:cNvSpPr>
          <p:nvPr/>
        </p:nvSpPr>
        <p:spPr bwMode="auto">
          <a:xfrm>
            <a:off x="169296" y="2567716"/>
            <a:ext cx="3730500" cy="39437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58775" indent="-358775" algn="l" rtl="0" eaLnBrk="0" fontAlgn="base" hangingPunct="0">
              <a:spcBef>
                <a:spcPct val="20000"/>
              </a:spcBef>
              <a:spcAft>
                <a:spcPct val="0"/>
              </a:spcAft>
              <a:buSzPct val="100000"/>
              <a:buFont typeface="Arial" charset="0"/>
              <a:buChar char="•"/>
              <a:defRPr sz="2000">
                <a:solidFill>
                  <a:schemeClr val="tx1"/>
                </a:solidFill>
                <a:latin typeface="+mn-lt"/>
                <a:ea typeface="+mn-ea"/>
                <a:cs typeface="+mn-cs"/>
              </a:defRPr>
            </a:lvl1pPr>
            <a:lvl2pPr marL="719138" indent="-358775" algn="l" rtl="0" eaLnBrk="0" fontAlgn="base" hangingPunct="0">
              <a:spcBef>
                <a:spcPct val="20000"/>
              </a:spcBef>
              <a:spcAft>
                <a:spcPct val="0"/>
              </a:spcAft>
              <a:buClr>
                <a:schemeClr val="tx1"/>
              </a:buClr>
              <a:buSzPct val="100000"/>
              <a:buFont typeface="Calibri" pitchFamily="34" charset="0"/>
              <a:buChar char="–"/>
              <a:defRPr>
                <a:solidFill>
                  <a:schemeClr val="tx1"/>
                </a:solidFill>
                <a:latin typeface="+mn-lt"/>
                <a:ea typeface="+mn-ea"/>
                <a:cs typeface="+mn-cs"/>
              </a:defRPr>
            </a:lvl2pPr>
            <a:lvl3pPr marL="1079500" indent="-358775" algn="l" rtl="0" eaLnBrk="0" fontAlgn="base" hangingPunct="0">
              <a:spcBef>
                <a:spcPct val="20000"/>
              </a:spcBef>
              <a:spcAft>
                <a:spcPct val="0"/>
              </a:spcAft>
              <a:buClr>
                <a:schemeClr val="folHlink"/>
              </a:buClr>
              <a:buSzPct val="100000"/>
              <a:buFont typeface="Courier New" pitchFamily="49" charset="0"/>
              <a:buChar char="o"/>
              <a:defRPr sz="1600">
                <a:solidFill>
                  <a:schemeClr val="tx1"/>
                </a:solidFill>
                <a:latin typeface="+mn-lt"/>
                <a:ea typeface="+mn-ea"/>
                <a:cs typeface="+mn-cs"/>
              </a:defRPr>
            </a:lvl3pPr>
            <a:lvl4pPr marL="1439863" indent="-358775" algn="l" rtl="0" eaLnBrk="0" fontAlgn="base" hangingPunct="0">
              <a:spcBef>
                <a:spcPct val="20000"/>
              </a:spcBef>
              <a:spcAft>
                <a:spcPct val="0"/>
              </a:spcAft>
              <a:buClr>
                <a:schemeClr val="tx1"/>
              </a:buClr>
              <a:buSzPct val="100000"/>
              <a:buFont typeface="Wingdings" pitchFamily="2" charset="2"/>
              <a:buChar char="§"/>
              <a:defRPr sz="1400">
                <a:solidFill>
                  <a:schemeClr val="tx1"/>
                </a:solidFill>
                <a:latin typeface="+mn-lt"/>
                <a:ea typeface="+mn-ea"/>
                <a:cs typeface="+mn-cs"/>
              </a:defRPr>
            </a:lvl4pPr>
            <a:lvl5pPr marL="1798638" indent="-358775" algn="l" rtl="0" eaLnBrk="0" fontAlgn="base" hangingPunct="0">
              <a:spcBef>
                <a:spcPct val="20000"/>
              </a:spcBef>
              <a:spcAft>
                <a:spcPct val="0"/>
              </a:spcAft>
              <a:buClr>
                <a:srgbClr val="0000FF"/>
              </a:buClr>
              <a:buSzPct val="100000"/>
              <a:buFont typeface="Calibri"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6pPr>
            <a:lvl7pPr marL="29718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7pPr>
            <a:lvl8pPr marL="34290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8pPr>
            <a:lvl9pPr marL="38862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9pPr>
          </a:lstStyle>
          <a:p>
            <a:pPr marL="0" indent="0">
              <a:buNone/>
            </a:pPr>
            <a:r>
              <a:rPr lang="en-US" u="sng" kern="0" dirty="0">
                <a:cs typeface="Arial" panose="020B0604020202020204" pitchFamily="34" charset="0"/>
              </a:rPr>
              <a:t>Deposit Account</a:t>
            </a:r>
          </a:p>
          <a:p>
            <a:pPr marL="271463" indent="-268288"/>
            <a:r>
              <a:rPr lang="en-US" sz="1800" kern="0" dirty="0">
                <a:cs typeface="Arial" panose="020B0604020202020204" pitchFamily="34" charset="0"/>
              </a:rPr>
              <a:t>Has </a:t>
            </a:r>
            <a:r>
              <a:rPr lang="en-US" sz="1800" b="1" kern="0" dirty="0">
                <a:solidFill>
                  <a:srgbClr val="0066FF"/>
                </a:solidFill>
                <a:cs typeface="Arial" panose="020B0604020202020204" pitchFamily="34" charset="0"/>
              </a:rPr>
              <a:t>exclusive access</a:t>
            </a:r>
            <a:r>
              <a:rPr lang="en-US" sz="1800" kern="0" dirty="0">
                <a:cs typeface="Arial" panose="020B0604020202020204" pitchFamily="34" charset="0"/>
              </a:rPr>
              <a:t> to deposit account data</a:t>
            </a:r>
          </a:p>
          <a:p>
            <a:pPr marL="271463" indent="-268288"/>
            <a:r>
              <a:rPr lang="en-US" sz="1800" b="1" kern="0" dirty="0">
                <a:solidFill>
                  <a:srgbClr val="0066FF"/>
                </a:solidFill>
                <a:cs typeface="Arial" panose="020B0604020202020204" pitchFamily="34" charset="0"/>
              </a:rPr>
              <a:t>Reused</a:t>
            </a:r>
            <a:r>
              <a:rPr lang="en-US" sz="1800" kern="0" dirty="0">
                <a:cs typeface="Arial" panose="020B0604020202020204" pitchFamily="34" charset="0"/>
              </a:rPr>
              <a:t> by any process that involves a customer’s deposit account, eg; bill payment, fund transfer, payroll deposit, etc.</a:t>
            </a:r>
          </a:p>
          <a:p>
            <a:pPr marL="271463" indent="-268288"/>
            <a:r>
              <a:rPr lang="en-US" sz="1800" kern="0" dirty="0">
                <a:cs typeface="Arial" panose="020B0604020202020204" pitchFamily="34" charset="0"/>
              </a:rPr>
              <a:t>Any </a:t>
            </a:r>
            <a:r>
              <a:rPr lang="en-US" sz="1800" b="1" kern="0" dirty="0">
                <a:solidFill>
                  <a:srgbClr val="0066FF"/>
                </a:solidFill>
                <a:cs typeface="Arial" panose="020B0604020202020204" pitchFamily="34" charset="0"/>
              </a:rPr>
              <a:t>state change</a:t>
            </a:r>
            <a:r>
              <a:rPr lang="en-US" sz="1800" kern="0" dirty="0">
                <a:cs typeface="Arial" panose="020B0604020202020204" pitchFamily="34" charset="0"/>
              </a:rPr>
              <a:t> of a deposit account </a:t>
            </a:r>
            <a:r>
              <a:rPr lang="en-US" sz="1800" b="1" kern="0" dirty="0">
                <a:solidFill>
                  <a:srgbClr val="0066FF"/>
                </a:solidFill>
                <a:cs typeface="Arial" panose="020B0604020202020204" pitchFamily="34" charset="0"/>
              </a:rPr>
              <a:t>will publish an event</a:t>
            </a:r>
            <a:r>
              <a:rPr lang="en-US" sz="1800" kern="0" dirty="0">
                <a:cs typeface="Arial" panose="020B0604020202020204" pitchFamily="34" charset="0"/>
              </a:rPr>
              <a:t>. Event subscribers may include; transaction journal, real-time offer, anti-money laundering, etc.</a:t>
            </a:r>
          </a:p>
        </p:txBody>
      </p:sp>
      <p:sp>
        <p:nvSpPr>
          <p:cNvPr id="24" name="Rectangle 3"/>
          <p:cNvSpPr txBox="1">
            <a:spLocks noChangeArrowheads="1"/>
          </p:cNvSpPr>
          <p:nvPr/>
        </p:nvSpPr>
        <p:spPr bwMode="auto">
          <a:xfrm>
            <a:off x="5342438" y="648644"/>
            <a:ext cx="2620032" cy="11192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58775" indent="-358775" algn="l" rtl="0" eaLnBrk="0" fontAlgn="base" hangingPunct="0">
              <a:spcBef>
                <a:spcPct val="20000"/>
              </a:spcBef>
              <a:spcAft>
                <a:spcPct val="0"/>
              </a:spcAft>
              <a:buSzPct val="100000"/>
              <a:buFont typeface="Arial" charset="0"/>
              <a:buChar char="•"/>
              <a:defRPr sz="2000">
                <a:solidFill>
                  <a:schemeClr val="tx1"/>
                </a:solidFill>
                <a:latin typeface="+mn-lt"/>
                <a:ea typeface="+mn-ea"/>
                <a:cs typeface="+mn-cs"/>
              </a:defRPr>
            </a:lvl1pPr>
            <a:lvl2pPr marL="719138" indent="-358775" algn="l" rtl="0" eaLnBrk="0" fontAlgn="base" hangingPunct="0">
              <a:spcBef>
                <a:spcPct val="20000"/>
              </a:spcBef>
              <a:spcAft>
                <a:spcPct val="0"/>
              </a:spcAft>
              <a:buClr>
                <a:schemeClr val="tx1"/>
              </a:buClr>
              <a:buSzPct val="100000"/>
              <a:buFont typeface="Calibri" pitchFamily="34" charset="0"/>
              <a:buChar char="–"/>
              <a:defRPr>
                <a:solidFill>
                  <a:schemeClr val="tx1"/>
                </a:solidFill>
                <a:latin typeface="+mn-lt"/>
                <a:ea typeface="+mn-ea"/>
                <a:cs typeface="+mn-cs"/>
              </a:defRPr>
            </a:lvl2pPr>
            <a:lvl3pPr marL="1079500" indent="-358775" algn="l" rtl="0" eaLnBrk="0" fontAlgn="base" hangingPunct="0">
              <a:spcBef>
                <a:spcPct val="20000"/>
              </a:spcBef>
              <a:spcAft>
                <a:spcPct val="0"/>
              </a:spcAft>
              <a:buClr>
                <a:schemeClr val="folHlink"/>
              </a:buClr>
              <a:buSzPct val="100000"/>
              <a:buFont typeface="Courier New" pitchFamily="49" charset="0"/>
              <a:buChar char="o"/>
              <a:defRPr sz="1600">
                <a:solidFill>
                  <a:schemeClr val="tx1"/>
                </a:solidFill>
                <a:latin typeface="+mn-lt"/>
                <a:ea typeface="+mn-ea"/>
                <a:cs typeface="+mn-cs"/>
              </a:defRPr>
            </a:lvl3pPr>
            <a:lvl4pPr marL="1439863" indent="-358775" algn="l" rtl="0" eaLnBrk="0" fontAlgn="base" hangingPunct="0">
              <a:spcBef>
                <a:spcPct val="20000"/>
              </a:spcBef>
              <a:spcAft>
                <a:spcPct val="0"/>
              </a:spcAft>
              <a:buClr>
                <a:schemeClr val="tx1"/>
              </a:buClr>
              <a:buSzPct val="100000"/>
              <a:buFont typeface="Wingdings" pitchFamily="2" charset="2"/>
              <a:buChar char="§"/>
              <a:defRPr sz="1400">
                <a:solidFill>
                  <a:schemeClr val="tx1"/>
                </a:solidFill>
                <a:latin typeface="+mn-lt"/>
                <a:ea typeface="+mn-ea"/>
                <a:cs typeface="+mn-cs"/>
              </a:defRPr>
            </a:lvl4pPr>
            <a:lvl5pPr marL="1798638" indent="-358775" algn="l" rtl="0" eaLnBrk="0" fontAlgn="base" hangingPunct="0">
              <a:spcBef>
                <a:spcPct val="20000"/>
              </a:spcBef>
              <a:spcAft>
                <a:spcPct val="0"/>
              </a:spcAft>
              <a:buClr>
                <a:srgbClr val="0000FF"/>
              </a:buClr>
              <a:buSzPct val="100000"/>
              <a:buFont typeface="Calibri"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6pPr>
            <a:lvl7pPr marL="29718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7pPr>
            <a:lvl8pPr marL="34290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8pPr>
            <a:lvl9pPr marL="38862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9pPr>
          </a:lstStyle>
          <a:p>
            <a:pPr marL="180975" indent="-177800">
              <a:spcBef>
                <a:spcPts val="0"/>
              </a:spcBef>
            </a:pPr>
            <a:r>
              <a:rPr lang="en-US" sz="1600" kern="0" dirty="0">
                <a:cs typeface="Arial" panose="020B0604020202020204" pitchFamily="34" charset="0"/>
              </a:rPr>
              <a:t>Create Account</a:t>
            </a:r>
          </a:p>
          <a:p>
            <a:pPr marL="180975" indent="-177800">
              <a:spcBef>
                <a:spcPts val="0"/>
              </a:spcBef>
            </a:pPr>
            <a:r>
              <a:rPr lang="en-US" sz="1600" kern="0" dirty="0">
                <a:cs typeface="Arial" panose="020B0604020202020204" pitchFamily="34" charset="0"/>
              </a:rPr>
              <a:t>Get Account List</a:t>
            </a:r>
          </a:p>
          <a:p>
            <a:pPr marL="180975" indent="-177800">
              <a:spcBef>
                <a:spcPts val="0"/>
              </a:spcBef>
            </a:pPr>
            <a:r>
              <a:rPr lang="en-US" sz="1600" kern="0" dirty="0">
                <a:cs typeface="Arial" panose="020B0604020202020204" pitchFamily="34" charset="0"/>
              </a:rPr>
              <a:t>Get Account Balance</a:t>
            </a:r>
          </a:p>
          <a:p>
            <a:pPr marL="180975" indent="-177800">
              <a:spcBef>
                <a:spcPts val="0"/>
              </a:spcBef>
            </a:pPr>
            <a:r>
              <a:rPr lang="en-US" sz="1600" kern="0" dirty="0">
                <a:cs typeface="Arial" panose="020B0604020202020204" pitchFamily="34" charset="0"/>
              </a:rPr>
              <a:t>Update Account Balance</a:t>
            </a:r>
          </a:p>
        </p:txBody>
      </p:sp>
      <p:sp>
        <p:nvSpPr>
          <p:cNvPr id="25" name="Rectangle 3"/>
          <p:cNvSpPr txBox="1">
            <a:spLocks noChangeArrowheads="1"/>
          </p:cNvSpPr>
          <p:nvPr/>
        </p:nvSpPr>
        <p:spPr bwMode="auto">
          <a:xfrm>
            <a:off x="9405110" y="649917"/>
            <a:ext cx="2620032" cy="11192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58775" indent="-358775" algn="l" rtl="0" eaLnBrk="0" fontAlgn="base" hangingPunct="0">
              <a:spcBef>
                <a:spcPct val="20000"/>
              </a:spcBef>
              <a:spcAft>
                <a:spcPct val="0"/>
              </a:spcAft>
              <a:buSzPct val="100000"/>
              <a:buFont typeface="Arial" charset="0"/>
              <a:buChar char="•"/>
              <a:defRPr sz="2000">
                <a:solidFill>
                  <a:schemeClr val="tx1"/>
                </a:solidFill>
                <a:latin typeface="+mn-lt"/>
                <a:ea typeface="+mn-ea"/>
                <a:cs typeface="+mn-cs"/>
              </a:defRPr>
            </a:lvl1pPr>
            <a:lvl2pPr marL="719138" indent="-358775" algn="l" rtl="0" eaLnBrk="0" fontAlgn="base" hangingPunct="0">
              <a:spcBef>
                <a:spcPct val="20000"/>
              </a:spcBef>
              <a:spcAft>
                <a:spcPct val="0"/>
              </a:spcAft>
              <a:buClr>
                <a:schemeClr val="tx1"/>
              </a:buClr>
              <a:buSzPct val="100000"/>
              <a:buFont typeface="Calibri" pitchFamily="34" charset="0"/>
              <a:buChar char="–"/>
              <a:defRPr>
                <a:solidFill>
                  <a:schemeClr val="tx1"/>
                </a:solidFill>
                <a:latin typeface="+mn-lt"/>
                <a:ea typeface="+mn-ea"/>
                <a:cs typeface="+mn-cs"/>
              </a:defRPr>
            </a:lvl2pPr>
            <a:lvl3pPr marL="1079500" indent="-358775" algn="l" rtl="0" eaLnBrk="0" fontAlgn="base" hangingPunct="0">
              <a:spcBef>
                <a:spcPct val="20000"/>
              </a:spcBef>
              <a:spcAft>
                <a:spcPct val="0"/>
              </a:spcAft>
              <a:buClr>
                <a:schemeClr val="folHlink"/>
              </a:buClr>
              <a:buSzPct val="100000"/>
              <a:buFont typeface="Courier New" pitchFamily="49" charset="0"/>
              <a:buChar char="o"/>
              <a:defRPr sz="1600">
                <a:solidFill>
                  <a:schemeClr val="tx1"/>
                </a:solidFill>
                <a:latin typeface="+mn-lt"/>
                <a:ea typeface="+mn-ea"/>
                <a:cs typeface="+mn-cs"/>
              </a:defRPr>
            </a:lvl3pPr>
            <a:lvl4pPr marL="1439863" indent="-358775" algn="l" rtl="0" eaLnBrk="0" fontAlgn="base" hangingPunct="0">
              <a:spcBef>
                <a:spcPct val="20000"/>
              </a:spcBef>
              <a:spcAft>
                <a:spcPct val="0"/>
              </a:spcAft>
              <a:buClr>
                <a:schemeClr val="tx1"/>
              </a:buClr>
              <a:buSzPct val="100000"/>
              <a:buFont typeface="Wingdings" pitchFamily="2" charset="2"/>
              <a:buChar char="§"/>
              <a:defRPr sz="1400">
                <a:solidFill>
                  <a:schemeClr val="tx1"/>
                </a:solidFill>
                <a:latin typeface="+mn-lt"/>
                <a:ea typeface="+mn-ea"/>
                <a:cs typeface="+mn-cs"/>
              </a:defRPr>
            </a:lvl4pPr>
            <a:lvl5pPr marL="1798638" indent="-358775" algn="l" rtl="0" eaLnBrk="0" fontAlgn="base" hangingPunct="0">
              <a:spcBef>
                <a:spcPct val="20000"/>
              </a:spcBef>
              <a:spcAft>
                <a:spcPct val="0"/>
              </a:spcAft>
              <a:buClr>
                <a:srgbClr val="0000FF"/>
              </a:buClr>
              <a:buSzPct val="100000"/>
              <a:buFont typeface="Calibri"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6pPr>
            <a:lvl7pPr marL="29718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7pPr>
            <a:lvl8pPr marL="34290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8pPr>
            <a:lvl9pPr marL="38862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9pPr>
          </a:lstStyle>
          <a:p>
            <a:pPr marL="180975" indent="-177800">
              <a:spcBef>
                <a:spcPts val="0"/>
              </a:spcBef>
            </a:pPr>
            <a:r>
              <a:rPr lang="en-US" sz="1600" kern="0" dirty="0">
                <a:cs typeface="Arial" panose="020B0604020202020204" pitchFamily="34" charset="0"/>
              </a:rPr>
              <a:t>Create Account</a:t>
            </a:r>
          </a:p>
          <a:p>
            <a:pPr marL="180975" indent="-177800">
              <a:spcBef>
                <a:spcPts val="0"/>
              </a:spcBef>
            </a:pPr>
            <a:r>
              <a:rPr lang="en-US" sz="1600" kern="0" dirty="0">
                <a:cs typeface="Arial" panose="020B0604020202020204" pitchFamily="34" charset="0"/>
              </a:rPr>
              <a:t>Update Account Details</a:t>
            </a:r>
          </a:p>
          <a:p>
            <a:pPr marL="3175" indent="0">
              <a:spcBef>
                <a:spcPts val="0"/>
              </a:spcBef>
              <a:buNone/>
            </a:pPr>
            <a:endParaRPr lang="en-US" sz="1600" kern="0" dirty="0">
              <a:cs typeface="Arial" panose="020B0604020202020204" pitchFamily="34" charset="0"/>
            </a:endParaRPr>
          </a:p>
        </p:txBody>
      </p:sp>
      <p:cxnSp>
        <p:nvCxnSpPr>
          <p:cNvPr id="26" name="Straight Connector 25"/>
          <p:cNvCxnSpPr>
            <a:stCxn id="23" idx="2"/>
          </p:cNvCxnSpPr>
          <p:nvPr/>
        </p:nvCxnSpPr>
        <p:spPr bwMode="auto">
          <a:xfrm>
            <a:off x="707968" y="1668340"/>
            <a:ext cx="0" cy="593597"/>
          </a:xfrm>
          <a:prstGeom prst="line">
            <a:avLst/>
          </a:prstGeom>
          <a:noFill/>
          <a:ln w="25400" cap="flat" cmpd="sng" algn="ctr">
            <a:solidFill>
              <a:schemeClr val="tx1"/>
            </a:solidFill>
            <a:prstDash val="solid"/>
            <a:round/>
            <a:headEnd type="none" w="med" len="med"/>
            <a:tailEnd type="triangle" w="med" len="med"/>
          </a:ln>
          <a:effectLst/>
        </p:spPr>
      </p:cxnSp>
      <p:sp>
        <p:nvSpPr>
          <p:cNvPr id="27" name="TextBox 26"/>
          <p:cNvSpPr txBox="1"/>
          <p:nvPr/>
        </p:nvSpPr>
        <p:spPr>
          <a:xfrm>
            <a:off x="715052" y="1709623"/>
            <a:ext cx="885831"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Deposit Event</a:t>
            </a:r>
            <a:endParaRPr lang="en-SG" sz="1400" dirty="0">
              <a:latin typeface="Arial" panose="020B0604020202020204" pitchFamily="34" charset="0"/>
              <a:cs typeface="Arial" panose="020B0604020202020204" pitchFamily="34" charset="0"/>
            </a:endParaRPr>
          </a:p>
        </p:txBody>
      </p:sp>
      <p:sp>
        <p:nvSpPr>
          <p:cNvPr id="28" name="Rectangle 3"/>
          <p:cNvSpPr txBox="1">
            <a:spLocks noChangeArrowheads="1"/>
          </p:cNvSpPr>
          <p:nvPr/>
        </p:nvSpPr>
        <p:spPr bwMode="auto">
          <a:xfrm>
            <a:off x="4231969" y="2567716"/>
            <a:ext cx="3730500" cy="39437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58775" indent="-358775" algn="l" rtl="0" eaLnBrk="0" fontAlgn="base" hangingPunct="0">
              <a:spcBef>
                <a:spcPct val="20000"/>
              </a:spcBef>
              <a:spcAft>
                <a:spcPct val="0"/>
              </a:spcAft>
              <a:buSzPct val="100000"/>
              <a:buFont typeface="Arial" charset="0"/>
              <a:buChar char="•"/>
              <a:defRPr sz="2000">
                <a:solidFill>
                  <a:schemeClr val="tx1"/>
                </a:solidFill>
                <a:latin typeface="+mn-lt"/>
                <a:ea typeface="+mn-ea"/>
                <a:cs typeface="+mn-cs"/>
              </a:defRPr>
            </a:lvl1pPr>
            <a:lvl2pPr marL="719138" indent="-358775" algn="l" rtl="0" eaLnBrk="0" fontAlgn="base" hangingPunct="0">
              <a:spcBef>
                <a:spcPct val="20000"/>
              </a:spcBef>
              <a:spcAft>
                <a:spcPct val="0"/>
              </a:spcAft>
              <a:buClr>
                <a:schemeClr val="tx1"/>
              </a:buClr>
              <a:buSzPct val="100000"/>
              <a:buFont typeface="Calibri" pitchFamily="34" charset="0"/>
              <a:buChar char="–"/>
              <a:defRPr>
                <a:solidFill>
                  <a:schemeClr val="tx1"/>
                </a:solidFill>
                <a:latin typeface="+mn-lt"/>
                <a:ea typeface="+mn-ea"/>
                <a:cs typeface="+mn-cs"/>
              </a:defRPr>
            </a:lvl2pPr>
            <a:lvl3pPr marL="1079500" indent="-358775" algn="l" rtl="0" eaLnBrk="0" fontAlgn="base" hangingPunct="0">
              <a:spcBef>
                <a:spcPct val="20000"/>
              </a:spcBef>
              <a:spcAft>
                <a:spcPct val="0"/>
              </a:spcAft>
              <a:buClr>
                <a:schemeClr val="folHlink"/>
              </a:buClr>
              <a:buSzPct val="100000"/>
              <a:buFont typeface="Courier New" pitchFamily="49" charset="0"/>
              <a:buChar char="o"/>
              <a:defRPr sz="1600">
                <a:solidFill>
                  <a:schemeClr val="tx1"/>
                </a:solidFill>
                <a:latin typeface="+mn-lt"/>
                <a:ea typeface="+mn-ea"/>
                <a:cs typeface="+mn-cs"/>
              </a:defRPr>
            </a:lvl3pPr>
            <a:lvl4pPr marL="1439863" indent="-358775" algn="l" rtl="0" eaLnBrk="0" fontAlgn="base" hangingPunct="0">
              <a:spcBef>
                <a:spcPct val="20000"/>
              </a:spcBef>
              <a:spcAft>
                <a:spcPct val="0"/>
              </a:spcAft>
              <a:buClr>
                <a:schemeClr val="tx1"/>
              </a:buClr>
              <a:buSzPct val="100000"/>
              <a:buFont typeface="Wingdings" pitchFamily="2" charset="2"/>
              <a:buChar char="§"/>
              <a:defRPr sz="1400">
                <a:solidFill>
                  <a:schemeClr val="tx1"/>
                </a:solidFill>
                <a:latin typeface="+mn-lt"/>
                <a:ea typeface="+mn-ea"/>
                <a:cs typeface="+mn-cs"/>
              </a:defRPr>
            </a:lvl4pPr>
            <a:lvl5pPr marL="1798638" indent="-358775" algn="l" rtl="0" eaLnBrk="0" fontAlgn="base" hangingPunct="0">
              <a:spcBef>
                <a:spcPct val="20000"/>
              </a:spcBef>
              <a:spcAft>
                <a:spcPct val="0"/>
              </a:spcAft>
              <a:buClr>
                <a:srgbClr val="0000FF"/>
              </a:buClr>
              <a:buSzPct val="100000"/>
              <a:buFont typeface="Calibri"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6pPr>
            <a:lvl7pPr marL="29718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7pPr>
            <a:lvl8pPr marL="34290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8pPr>
            <a:lvl9pPr marL="38862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9pPr>
          </a:lstStyle>
          <a:p>
            <a:pPr marL="0" indent="0">
              <a:buNone/>
            </a:pPr>
            <a:r>
              <a:rPr lang="en-US" u="sng" kern="0" dirty="0">
                <a:cs typeface="Arial" panose="020B0604020202020204" pitchFamily="34" charset="0"/>
              </a:rPr>
              <a:t>Card Account</a:t>
            </a:r>
          </a:p>
          <a:p>
            <a:pPr marL="271463" indent="-268288"/>
            <a:r>
              <a:rPr lang="en-US" sz="1800" kern="0" dirty="0">
                <a:cs typeface="Arial" panose="020B0604020202020204" pitchFamily="34" charset="0"/>
              </a:rPr>
              <a:t>Has </a:t>
            </a:r>
            <a:r>
              <a:rPr lang="en-US" sz="1800" b="1" kern="0" dirty="0">
                <a:solidFill>
                  <a:srgbClr val="0066FF"/>
                </a:solidFill>
                <a:cs typeface="Arial" panose="020B0604020202020204" pitchFamily="34" charset="0"/>
              </a:rPr>
              <a:t>exclusive access</a:t>
            </a:r>
            <a:r>
              <a:rPr lang="en-US" sz="1800" kern="0" dirty="0">
                <a:cs typeface="Arial" panose="020B0604020202020204" pitchFamily="34" charset="0"/>
              </a:rPr>
              <a:t> to credit card account data</a:t>
            </a:r>
          </a:p>
          <a:p>
            <a:pPr marL="271463" indent="-268288"/>
            <a:r>
              <a:rPr lang="en-US" sz="1800" b="1" kern="0" dirty="0">
                <a:solidFill>
                  <a:srgbClr val="0066FF"/>
                </a:solidFill>
                <a:cs typeface="Arial" panose="020B0604020202020204" pitchFamily="34" charset="0"/>
              </a:rPr>
              <a:t>Reused</a:t>
            </a:r>
            <a:r>
              <a:rPr lang="en-US" sz="1800" kern="0" dirty="0">
                <a:cs typeface="Arial" panose="020B0604020202020204" pitchFamily="34" charset="0"/>
              </a:rPr>
              <a:t> by any process that involves a customer’s credit card account, eg; bill payment, online purchase, etc.</a:t>
            </a:r>
          </a:p>
          <a:p>
            <a:pPr marL="271463" indent="-268288"/>
            <a:r>
              <a:rPr lang="en-US" sz="1800" kern="0" dirty="0">
                <a:cs typeface="Arial" panose="020B0604020202020204" pitchFamily="34" charset="0"/>
              </a:rPr>
              <a:t>Any </a:t>
            </a:r>
            <a:r>
              <a:rPr lang="en-US" sz="1800" b="1" kern="0" dirty="0">
                <a:solidFill>
                  <a:srgbClr val="0066FF"/>
                </a:solidFill>
                <a:cs typeface="Arial" panose="020B0604020202020204" pitchFamily="34" charset="0"/>
              </a:rPr>
              <a:t>state change</a:t>
            </a:r>
            <a:r>
              <a:rPr lang="en-US" sz="1800" kern="0" dirty="0">
                <a:cs typeface="Arial" panose="020B0604020202020204" pitchFamily="34" charset="0"/>
              </a:rPr>
              <a:t> of a credit card account </a:t>
            </a:r>
            <a:r>
              <a:rPr lang="en-US" sz="1800" b="1" kern="0" dirty="0">
                <a:solidFill>
                  <a:srgbClr val="0066FF"/>
                </a:solidFill>
                <a:cs typeface="Arial" panose="020B0604020202020204" pitchFamily="34" charset="0"/>
              </a:rPr>
              <a:t>will publish an event</a:t>
            </a:r>
            <a:r>
              <a:rPr lang="en-US" sz="1800" kern="0" dirty="0">
                <a:cs typeface="Arial" panose="020B0604020202020204" pitchFamily="34" charset="0"/>
              </a:rPr>
              <a:t>. Event subscribers may include; transaction journal, real-time offer, anti-money laundering, loyalty/rewards, etc.</a:t>
            </a:r>
          </a:p>
        </p:txBody>
      </p:sp>
      <p:cxnSp>
        <p:nvCxnSpPr>
          <p:cNvPr id="29" name="Straight Connector 28"/>
          <p:cNvCxnSpPr>
            <a:stCxn id="18" idx="2"/>
          </p:cNvCxnSpPr>
          <p:nvPr/>
        </p:nvCxnSpPr>
        <p:spPr bwMode="auto">
          <a:xfrm>
            <a:off x="4783083" y="1658277"/>
            <a:ext cx="0" cy="593597"/>
          </a:xfrm>
          <a:prstGeom prst="line">
            <a:avLst/>
          </a:prstGeom>
          <a:noFill/>
          <a:ln w="25400" cap="flat" cmpd="sng" algn="ctr">
            <a:solidFill>
              <a:schemeClr val="tx1"/>
            </a:solidFill>
            <a:prstDash val="solid"/>
            <a:round/>
            <a:headEnd type="none" w="med" len="med"/>
            <a:tailEnd type="triangle" w="med" len="med"/>
          </a:ln>
          <a:effectLst/>
        </p:spPr>
      </p:cxnSp>
      <p:sp>
        <p:nvSpPr>
          <p:cNvPr id="31" name="TextBox 30"/>
          <p:cNvSpPr txBox="1"/>
          <p:nvPr/>
        </p:nvSpPr>
        <p:spPr>
          <a:xfrm>
            <a:off x="4790167" y="1703528"/>
            <a:ext cx="648107"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Card Event</a:t>
            </a:r>
            <a:endParaRPr lang="en-SG" sz="1400" dirty="0">
              <a:latin typeface="Arial" panose="020B0604020202020204" pitchFamily="34" charset="0"/>
              <a:cs typeface="Arial" panose="020B0604020202020204" pitchFamily="34" charset="0"/>
            </a:endParaRPr>
          </a:p>
        </p:txBody>
      </p:sp>
      <p:sp>
        <p:nvSpPr>
          <p:cNvPr id="32" name="Rectangle 3"/>
          <p:cNvSpPr txBox="1">
            <a:spLocks noChangeArrowheads="1"/>
          </p:cNvSpPr>
          <p:nvPr/>
        </p:nvSpPr>
        <p:spPr bwMode="auto">
          <a:xfrm>
            <a:off x="8294641" y="2567756"/>
            <a:ext cx="3730500" cy="39436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58775" indent="-358775" algn="l" rtl="0" eaLnBrk="0" fontAlgn="base" hangingPunct="0">
              <a:spcBef>
                <a:spcPct val="20000"/>
              </a:spcBef>
              <a:spcAft>
                <a:spcPct val="0"/>
              </a:spcAft>
              <a:buSzPct val="100000"/>
              <a:buFont typeface="Arial" charset="0"/>
              <a:buChar char="•"/>
              <a:defRPr sz="2000">
                <a:solidFill>
                  <a:schemeClr val="tx1"/>
                </a:solidFill>
                <a:latin typeface="+mn-lt"/>
                <a:ea typeface="+mn-ea"/>
                <a:cs typeface="+mn-cs"/>
              </a:defRPr>
            </a:lvl1pPr>
            <a:lvl2pPr marL="719138" indent="-358775" algn="l" rtl="0" eaLnBrk="0" fontAlgn="base" hangingPunct="0">
              <a:spcBef>
                <a:spcPct val="20000"/>
              </a:spcBef>
              <a:spcAft>
                <a:spcPct val="0"/>
              </a:spcAft>
              <a:buClr>
                <a:schemeClr val="tx1"/>
              </a:buClr>
              <a:buSzPct val="100000"/>
              <a:buFont typeface="Calibri" pitchFamily="34" charset="0"/>
              <a:buChar char="–"/>
              <a:defRPr>
                <a:solidFill>
                  <a:schemeClr val="tx1"/>
                </a:solidFill>
                <a:latin typeface="+mn-lt"/>
                <a:ea typeface="+mn-ea"/>
                <a:cs typeface="+mn-cs"/>
              </a:defRPr>
            </a:lvl2pPr>
            <a:lvl3pPr marL="1079500" indent="-358775" algn="l" rtl="0" eaLnBrk="0" fontAlgn="base" hangingPunct="0">
              <a:spcBef>
                <a:spcPct val="20000"/>
              </a:spcBef>
              <a:spcAft>
                <a:spcPct val="0"/>
              </a:spcAft>
              <a:buClr>
                <a:schemeClr val="folHlink"/>
              </a:buClr>
              <a:buSzPct val="100000"/>
              <a:buFont typeface="Courier New" pitchFamily="49" charset="0"/>
              <a:buChar char="o"/>
              <a:defRPr sz="1600">
                <a:solidFill>
                  <a:schemeClr val="tx1"/>
                </a:solidFill>
                <a:latin typeface="+mn-lt"/>
                <a:ea typeface="+mn-ea"/>
                <a:cs typeface="+mn-cs"/>
              </a:defRPr>
            </a:lvl3pPr>
            <a:lvl4pPr marL="1439863" indent="-358775" algn="l" rtl="0" eaLnBrk="0" fontAlgn="base" hangingPunct="0">
              <a:spcBef>
                <a:spcPct val="20000"/>
              </a:spcBef>
              <a:spcAft>
                <a:spcPct val="0"/>
              </a:spcAft>
              <a:buClr>
                <a:schemeClr val="tx1"/>
              </a:buClr>
              <a:buSzPct val="100000"/>
              <a:buFont typeface="Wingdings" pitchFamily="2" charset="2"/>
              <a:buChar char="§"/>
              <a:defRPr sz="1400">
                <a:solidFill>
                  <a:schemeClr val="tx1"/>
                </a:solidFill>
                <a:latin typeface="+mn-lt"/>
                <a:ea typeface="+mn-ea"/>
                <a:cs typeface="+mn-cs"/>
              </a:defRPr>
            </a:lvl4pPr>
            <a:lvl5pPr marL="1798638" indent="-358775" algn="l" rtl="0" eaLnBrk="0" fontAlgn="base" hangingPunct="0">
              <a:spcBef>
                <a:spcPct val="20000"/>
              </a:spcBef>
              <a:spcAft>
                <a:spcPct val="0"/>
              </a:spcAft>
              <a:buClr>
                <a:srgbClr val="0000FF"/>
              </a:buClr>
              <a:buSzPct val="100000"/>
              <a:buFont typeface="Calibri"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6pPr>
            <a:lvl7pPr marL="29718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7pPr>
            <a:lvl8pPr marL="34290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8pPr>
            <a:lvl9pPr marL="3886200" indent="-228600" algn="l" rtl="0" eaLnBrk="1" fontAlgn="base" hangingPunct="1">
              <a:spcBef>
                <a:spcPct val="20000"/>
              </a:spcBef>
              <a:spcAft>
                <a:spcPct val="0"/>
              </a:spcAft>
              <a:buClr>
                <a:srgbClr val="0000FF"/>
              </a:buClr>
              <a:buSzPct val="40000"/>
              <a:buFont typeface="Wingdings" pitchFamily="-65" charset="2"/>
              <a:buChar char="n"/>
              <a:defRPr sz="2000">
                <a:solidFill>
                  <a:schemeClr val="tx1"/>
                </a:solidFill>
                <a:latin typeface="+mn-lt"/>
                <a:ea typeface="+mn-ea"/>
                <a:cs typeface="+mn-cs"/>
              </a:defRPr>
            </a:lvl9pPr>
          </a:lstStyle>
          <a:p>
            <a:pPr marL="0" indent="0">
              <a:buNone/>
            </a:pPr>
            <a:r>
              <a:rPr lang="en-US" u="sng" kern="0" dirty="0">
                <a:cs typeface="Arial" panose="020B0604020202020204" pitchFamily="34" charset="0"/>
              </a:rPr>
              <a:t>Insurance Account</a:t>
            </a:r>
          </a:p>
          <a:p>
            <a:pPr marL="271463" indent="-268288"/>
            <a:r>
              <a:rPr lang="en-US" sz="1800" kern="0" dirty="0">
                <a:cs typeface="Arial" panose="020B0604020202020204" pitchFamily="34" charset="0"/>
              </a:rPr>
              <a:t>Has </a:t>
            </a:r>
            <a:r>
              <a:rPr lang="en-US" sz="1800" b="1" kern="0" dirty="0">
                <a:solidFill>
                  <a:srgbClr val="0066FF"/>
                </a:solidFill>
                <a:cs typeface="Arial" panose="020B0604020202020204" pitchFamily="34" charset="0"/>
              </a:rPr>
              <a:t>exclusive access</a:t>
            </a:r>
            <a:r>
              <a:rPr lang="en-US" sz="1800" kern="0" dirty="0">
                <a:cs typeface="Arial" panose="020B0604020202020204" pitchFamily="34" charset="0"/>
              </a:rPr>
              <a:t> to insurance account data</a:t>
            </a:r>
          </a:p>
          <a:p>
            <a:pPr marL="271463" indent="-268288"/>
            <a:r>
              <a:rPr lang="en-US" sz="1800" b="1" kern="0" dirty="0">
                <a:solidFill>
                  <a:srgbClr val="0066FF"/>
                </a:solidFill>
                <a:cs typeface="Arial" panose="020B0604020202020204" pitchFamily="34" charset="0"/>
              </a:rPr>
              <a:t>Reused</a:t>
            </a:r>
            <a:r>
              <a:rPr lang="en-US" sz="1800" kern="0" dirty="0">
                <a:cs typeface="Arial" panose="020B0604020202020204" pitchFamily="34" charset="0"/>
              </a:rPr>
              <a:t> by any process that involves a customer’s insurance account, eg; travel insurance, home insurance, etc.</a:t>
            </a:r>
          </a:p>
        </p:txBody>
      </p:sp>
    </p:spTree>
    <p:extLst>
      <p:ext uri="{BB962C8B-B14F-4D97-AF65-F5344CB8AC3E}">
        <p14:creationId xmlns:p14="http://schemas.microsoft.com/office/powerpoint/2010/main" val="3047756106"/>
      </p:ext>
    </p:extLst>
  </p:cSld>
  <p:clrMapOvr>
    <a:masterClrMapping/>
  </p:clrMapOvr>
</p:sld>
</file>

<file path=ppt/theme/theme1.xml><?xml version="1.0" encoding="utf-8"?>
<a:theme xmlns:a="http://schemas.openxmlformats.org/drawingml/2006/main" name="MITB-FS Templat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pitchFamily="-65" charset="0"/>
          </a:defRPr>
        </a:defPPr>
      </a:lstStyle>
    </a:spDef>
    <a:ln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pitchFamily="-65" charset="0"/>
          </a:defRPr>
        </a:defPPr>
      </a:lstStyle>
    </a:lnDef>
  </a:objectDefaults>
  <a:extraClrSchemeLst>
    <a:extraClrScheme>
      <a:clrScheme name="1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1_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1_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1_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MITB-FS Templat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pitchFamily="-65" charset="0"/>
          </a:defRPr>
        </a:defPPr>
      </a:lstStyle>
    </a:spDef>
    <a:ln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pitchFamily="-65" charset="0"/>
          </a:defRPr>
        </a:defPPr>
      </a:lstStyle>
    </a:lnDef>
  </a:objectDefaults>
  <a:extraClrSchemeLst>
    <a:extraClrScheme>
      <a:clrScheme name="1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1_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1_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1_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IS43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pitchFamily="-65" charset="0"/>
          </a:defRPr>
        </a:defPPr>
      </a:lstStyle>
    </a:spDef>
    <a:ln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pitchFamily="-65" charset="0"/>
          </a:defRPr>
        </a:defPPr>
      </a:lstStyle>
    </a:lnDef>
  </a:objectDefaults>
  <a:extraClrSchemeLst>
    <a:extraClrScheme>
      <a:clrScheme name="1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1_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1_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1_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C6AD1B51FFACD45B62528B91A79C429" ma:contentTypeVersion="22" ma:contentTypeDescription="Create a new document." ma:contentTypeScope="" ma:versionID="42c2ad8d556055bae20c31edb15c7113">
  <xsd:schema xmlns:xsd="http://www.w3.org/2001/XMLSchema" xmlns:xs="http://www.w3.org/2001/XMLSchema" xmlns:p="http://schemas.microsoft.com/office/2006/metadata/properties" xmlns:ns1="http://schemas.microsoft.com/sharepoint/v3" xmlns:ns2="1b6a39ee-1380-4096-9882-8248104ba7f7" xmlns:ns3="4604cec2-e769-4190-9d56-5d48f74b6442" targetNamespace="http://schemas.microsoft.com/office/2006/metadata/properties" ma:root="true" ma:fieldsID="a9131ea6975c1b299e7ff181685267a6" ns1:_="" ns2:_="" ns3:_="">
    <xsd:import namespace="http://schemas.microsoft.com/sharepoint/v3"/>
    <xsd:import namespace="1b6a39ee-1380-4096-9882-8248104ba7f7"/>
    <xsd:import namespace="4604cec2-e769-4190-9d56-5d48f74b644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Comment" minOccurs="0"/>
                <xsd:element ref="ns2:lcf76f155ced4ddcb4097134ff3c332f" minOccurs="0"/>
                <xsd:element ref="ns3:TaxCatchAll" minOccurs="0"/>
                <xsd:element ref="ns2:_Flow_SignoffStatus" minOccurs="0"/>
                <xsd:element ref="ns1:_ip_UnifiedCompliancePolicyProperties" minOccurs="0"/>
                <xsd:element ref="ns1:_ip_UnifiedCompliancePolicyUIAc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6" nillable="true" ma:displayName="Unified Compliance Policy Properties" ma:hidden="true" ma:internalName="_ip_UnifiedCompliancePolicyProperties">
      <xsd:simpleType>
        <xsd:restriction base="dms:Note"/>
      </xsd:simpleType>
    </xsd:element>
    <xsd:element name="_ip_UnifiedCompliancePolicyUIAction" ma:index="2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b6a39ee-1380-4096-9882-8248104ba7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Comment" ma:index="21" nillable="true" ma:displayName="Comment" ma:description="What was the last change about" ma:format="Dropdown" ma:internalName="Comment">
      <xsd:simpleType>
        <xsd:restriction base="dms:Text">
          <xsd:maxLength value="255"/>
        </xsd:restrictio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deec61d7-21c4-46ea-8069-5c692c33a4c8" ma:termSetId="09814cd3-568e-fe90-9814-8d621ff8fb84" ma:anchorId="fba54fb3-c3e1-fe81-a776-ca4b69148c4d" ma:open="true" ma:isKeyword="false">
      <xsd:complexType>
        <xsd:sequence>
          <xsd:element ref="pc:Terms" minOccurs="0" maxOccurs="1"/>
        </xsd:sequence>
      </xsd:complexType>
    </xsd:element>
    <xsd:element name="_Flow_SignoffStatus" ma:index="25" nillable="true" ma:displayName="Sign-off status" ma:internalName="Sign_x002d_off_x0020_status">
      <xsd:simpleType>
        <xsd:restriction base="dms:Text"/>
      </xsd:simpleType>
    </xsd:element>
    <xsd:element name="MediaServiceObjectDetectorVersions" ma:index="28"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04cec2-e769-4190-9d56-5d48f74b644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9943aed9-ec56-40d8-95cb-c4327e5e8870}" ma:internalName="TaxCatchAll" ma:showField="CatchAllData" ma:web="4604cec2-e769-4190-9d56-5d48f74b644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omment xmlns="1b6a39ee-1380-4096-9882-8248104ba7f7" xsi:nil="true"/>
    <_ip_UnifiedCompliancePolicyUIAction xmlns="http://schemas.microsoft.com/sharepoint/v3" xsi:nil="true"/>
    <_Flow_SignoffStatus xmlns="1b6a39ee-1380-4096-9882-8248104ba7f7" xsi:nil="true"/>
    <_ip_UnifiedCompliancePolicyProperties xmlns="http://schemas.microsoft.com/sharepoint/v3" xsi:nil="true"/>
    <TaxCatchAll xmlns="4604cec2-e769-4190-9d56-5d48f74b6442" xsi:nil="true"/>
    <lcf76f155ced4ddcb4097134ff3c332f xmlns="1b6a39ee-1380-4096-9882-8248104ba7f7">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CDD133-DDC8-48BC-9FB5-7D60372A1F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b6a39ee-1380-4096-9882-8248104ba7f7"/>
    <ds:schemaRef ds:uri="4604cec2-e769-4190-9d56-5d48f74b64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232A45B-802B-4BE6-A9B0-451FAA2E87C6}">
  <ds:schemaRefs>
    <ds:schemaRef ds:uri="http://schemas.microsoft.com/office/2006/documentManagement/types"/>
    <ds:schemaRef ds:uri="http://schemas.openxmlformats.org/package/2006/metadata/core-properties"/>
    <ds:schemaRef ds:uri="http://www.w3.org/XML/1998/namespace"/>
    <ds:schemaRef ds:uri="http://purl.org/dc/terms/"/>
    <ds:schemaRef ds:uri="1b6a39ee-1380-4096-9882-8248104ba7f7"/>
    <ds:schemaRef ds:uri="http://schemas.microsoft.com/office/infopath/2007/PartnerControls"/>
    <ds:schemaRef ds:uri="http://purl.org/dc/elements/1.1/"/>
    <ds:schemaRef ds:uri="4604cec2-e769-4190-9d56-5d48f74b6442"/>
    <ds:schemaRef ds:uri="http://schemas.microsoft.com/office/2006/metadata/properties"/>
    <ds:schemaRef ds:uri="http://purl.org/dc/dcmitype/"/>
    <ds:schemaRef ds:uri="http://schemas.microsoft.com/sharepoint/v3"/>
  </ds:schemaRefs>
</ds:datastoreItem>
</file>

<file path=customXml/itemProps3.xml><?xml version="1.0" encoding="utf-8"?>
<ds:datastoreItem xmlns:ds="http://schemas.openxmlformats.org/officeDocument/2006/customXml" ds:itemID="{7AB003A5-A657-48A3-9232-A01E14BA56F9}">
  <ds:schemaRefs>
    <ds:schemaRef ds:uri="http://schemas.microsoft.com/sharepoint/v3/contenttype/forms"/>
  </ds:schemaRefs>
</ds:datastoreItem>
</file>

<file path=docMetadata/LabelInfo.xml><?xml version="1.0" encoding="utf-8"?>
<clbl:labelList xmlns:clbl="http://schemas.microsoft.com/office/2020/mipLabelMetadata">
  <clbl:label id="{1e756f9c-e3e7-4810-90da-ea6bfb97c434}" enabled="1" method="Privileged" siteId="{c98a79ca-5a9a-4791-a243-f06afd67464d}" removed="0"/>
</clbl:labelList>
</file>

<file path=docProps/app.xml><?xml version="1.0" encoding="utf-8"?>
<Properties xmlns="http://schemas.openxmlformats.org/officeDocument/2006/extended-properties" xmlns:vt="http://schemas.openxmlformats.org/officeDocument/2006/docPropsVTypes">
  <Template/>
  <TotalTime>7442</TotalTime>
  <Words>3322</Words>
  <Application>Microsoft Office PowerPoint</Application>
  <PresentationFormat>Widescreen</PresentationFormat>
  <Paragraphs>489</Paragraphs>
  <Slides>28</Slides>
  <Notes>13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28</vt:i4>
      </vt:variant>
    </vt:vector>
  </HeadingPairs>
  <TitlesOfParts>
    <vt:vector size="37" baseType="lpstr">
      <vt:lpstr>Arial</vt:lpstr>
      <vt:lpstr>Calibri</vt:lpstr>
      <vt:lpstr>Courier New</vt:lpstr>
      <vt:lpstr>Tahoma</vt:lpstr>
      <vt:lpstr>Times New Roman</vt:lpstr>
      <vt:lpstr>Wingdings</vt:lpstr>
      <vt:lpstr>MITB-FS Template</vt:lpstr>
      <vt:lpstr>1_MITB-FS Template</vt:lpstr>
      <vt:lpstr>IS430</vt:lpstr>
      <vt:lpstr>LGB Case Study – Composite Microservices </vt:lpstr>
      <vt:lpstr>PowerPoint Presentation</vt:lpstr>
      <vt:lpstr>PowerPoint Presentation</vt:lpstr>
      <vt:lpstr>PowerPoint Presentation</vt:lpstr>
      <vt:lpstr>PowerPoint Presentation</vt:lpstr>
      <vt:lpstr>PowerPoint Presentation</vt:lpstr>
      <vt:lpstr>Microservice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Sample Solution: SOA Layered Architecture Diagram</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End-to-End Transaction Processing</dc:title>
  <dc:creator>Enoch CHNG</dc:creator>
  <cp:lastModifiedBy>claudia cheong</cp:lastModifiedBy>
  <cp:revision>1352</cp:revision>
  <cp:lastPrinted>2019-10-23T05:04:50Z</cp:lastPrinted>
  <dcterms:created xsi:type="dcterms:W3CDTF">2010-05-18T16:46:33Z</dcterms:created>
  <dcterms:modified xsi:type="dcterms:W3CDTF">2025-02-28T01:38:45Z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e756f9c-e3e7-4810-90da-ea6bfb97c434_Enabled">
    <vt:lpwstr>True</vt:lpwstr>
  </property>
  <property fmtid="{D5CDD505-2E9C-101B-9397-08002B2CF9AE}" pid="3" name="MSIP_Label_1e756f9c-e3e7-4810-90da-ea6bfb97c434_SiteId">
    <vt:lpwstr>c98a79ca-5a9a-4791-a243-f06afd67464d</vt:lpwstr>
  </property>
  <property fmtid="{D5CDD505-2E9C-101B-9397-08002B2CF9AE}" pid="4" name="MSIP_Label_1e756f9c-e3e7-4810-90da-ea6bfb97c434_Owner">
    <vt:lpwstr>alanmegargel@smu.edu.sg</vt:lpwstr>
  </property>
  <property fmtid="{D5CDD505-2E9C-101B-9397-08002B2CF9AE}" pid="5" name="MSIP_Label_1e756f9c-e3e7-4810-90da-ea6bfb97c434_SetDate">
    <vt:lpwstr>2019-10-20T06:42:01.3916437Z</vt:lpwstr>
  </property>
  <property fmtid="{D5CDD505-2E9C-101B-9397-08002B2CF9AE}" pid="6" name="MSIP_Label_1e756f9c-e3e7-4810-90da-ea6bfb97c434_Name">
    <vt:lpwstr>Unrestricted</vt:lpwstr>
  </property>
  <property fmtid="{D5CDD505-2E9C-101B-9397-08002B2CF9AE}" pid="7" name="MSIP_Label_1e756f9c-e3e7-4810-90da-ea6bfb97c434_Application">
    <vt:lpwstr>Microsoft Azure Information Protection</vt:lpwstr>
  </property>
  <property fmtid="{D5CDD505-2E9C-101B-9397-08002B2CF9AE}" pid="8" name="MSIP_Label_1e756f9c-e3e7-4810-90da-ea6bfb97c434_ActionId">
    <vt:lpwstr>83d72008-b2a8-4201-a702-55437c052bf4</vt:lpwstr>
  </property>
  <property fmtid="{D5CDD505-2E9C-101B-9397-08002B2CF9AE}" pid="9" name="MSIP_Label_1e756f9c-e3e7-4810-90da-ea6bfb97c434_Extended_MSFT_Method">
    <vt:lpwstr>Manual</vt:lpwstr>
  </property>
  <property fmtid="{D5CDD505-2E9C-101B-9397-08002B2CF9AE}" pid="10" name="Sensitivity">
    <vt:lpwstr>Unrestricted</vt:lpwstr>
  </property>
  <property fmtid="{D5CDD505-2E9C-101B-9397-08002B2CF9AE}" pid="11" name="ContentTypeId">
    <vt:lpwstr>0x0101000C6AD1B51FFACD45B62528B91A79C429</vt:lpwstr>
  </property>
  <property fmtid="{D5CDD505-2E9C-101B-9397-08002B2CF9AE}" pid="12" name="MediaServiceImageTags">
    <vt:lpwstr/>
  </property>
</Properties>
</file>