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60" r:id="rId8"/>
    <p:sldId id="263" r:id="rId9"/>
    <p:sldId id="281" r:id="rId10"/>
    <p:sldId id="265" r:id="rId11"/>
    <p:sldId id="264" r:id="rId12"/>
    <p:sldId id="282" r:id="rId13"/>
    <p:sldId id="266" r:id="rId14"/>
    <p:sldId id="283" r:id="rId15"/>
    <p:sldId id="284" r:id="rId16"/>
    <p:sldId id="285" r:id="rId17"/>
    <p:sldId id="267" r:id="rId18"/>
    <p:sldId id="272" r:id="rId19"/>
    <p:sldId id="286" r:id="rId20"/>
    <p:sldId id="291" r:id="rId21"/>
    <p:sldId id="288" r:id="rId22"/>
    <p:sldId id="289" r:id="rId23"/>
    <p:sldId id="277" r:id="rId24"/>
    <p:sldId id="261"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7C72"/>
    <a:srgbClr val="FFEED2"/>
    <a:srgbClr val="E2D6E6"/>
    <a:srgbClr val="DEFAD6"/>
    <a:srgbClr val="F09C2A"/>
    <a:srgbClr val="D24132"/>
    <a:srgbClr val="377790"/>
    <a:srgbClr val="189A80"/>
    <a:srgbClr val="6EBAE6"/>
    <a:srgbClr val="85B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646" autoAdjust="0"/>
  </p:normalViewPr>
  <p:slideViewPr>
    <p:cSldViewPr snapToGrid="0">
      <p:cViewPr varScale="1">
        <p:scale>
          <a:sx n="48" d="100"/>
          <a:sy n="48" d="100"/>
        </p:scale>
        <p:origin x="1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6.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7A37623-05BB-4C08-A606-F97892AAC4F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EE108DAC-4BEE-4689-A6DC-203D0B7080EC}">
      <dgm:prSet phldrT="[文本]"/>
      <dgm:spPr/>
      <dgm:t>
        <a:bodyPr/>
        <a:lstStyle/>
        <a:p>
          <a:r>
            <a:rPr lang="en-US" altLang="zh-CN" dirty="0"/>
            <a:t>1. </a:t>
          </a:r>
          <a:r>
            <a:rPr lang="zh-CN" altLang="en-US" dirty="0"/>
            <a:t>模拟具有不同特点的异质性主体</a:t>
          </a:r>
          <a:r>
            <a:rPr lang="en-US" altLang="zh-CN" dirty="0"/>
            <a:t> </a:t>
          </a:r>
          <a:endParaRPr lang="zh-CN" altLang="en-US" dirty="0"/>
        </a:p>
      </dgm:t>
    </dgm:pt>
    <dgm:pt modelId="{19256E29-3CEA-46E8-8BB4-5C8F2F6F574E}" cxnId="{5D4FD4E5-8D60-444F-98DB-7C5828CA2207}" type="parTrans">
      <dgm:prSet/>
      <dgm:spPr/>
      <dgm:t>
        <a:bodyPr/>
        <a:lstStyle/>
        <a:p>
          <a:endParaRPr lang="zh-CN" altLang="en-US"/>
        </a:p>
      </dgm:t>
    </dgm:pt>
    <dgm:pt modelId="{7285E7BC-FBB0-4C8C-BC02-DA57C3A01A76}" cxnId="{5D4FD4E5-8D60-444F-98DB-7C5828CA2207}" type="sibTrans">
      <dgm:prSet/>
      <dgm:spPr/>
      <dgm:t>
        <a:bodyPr/>
        <a:lstStyle/>
        <a:p>
          <a:endParaRPr lang="zh-CN" altLang="en-US"/>
        </a:p>
      </dgm:t>
    </dgm:pt>
    <dgm:pt modelId="{52B65ED2-8DD3-410C-9F80-52F6F530E6F4}">
      <dgm:prSet phldrT="[文本]"/>
      <dgm:spPr/>
      <dgm:t>
        <a:bodyPr/>
        <a:lstStyle/>
        <a:p>
          <a:r>
            <a:rPr lang="en-US" altLang="zh-CN" dirty="0"/>
            <a:t>3. </a:t>
          </a:r>
          <a:r>
            <a:rPr lang="zh-CN" altLang="en-US" dirty="0"/>
            <a:t>从微观尺度分析教育复杂系统的机制</a:t>
          </a:r>
        </a:p>
      </dgm:t>
    </dgm:pt>
    <dgm:pt modelId="{7880BC84-3FA4-44E4-963B-B8D643D59C07}" cxnId="{290FA8B2-59B1-4212-952C-4C7B0F917619}" type="parTrans">
      <dgm:prSet/>
      <dgm:spPr/>
      <dgm:t>
        <a:bodyPr/>
        <a:lstStyle/>
        <a:p>
          <a:endParaRPr lang="zh-CN" altLang="en-US"/>
        </a:p>
      </dgm:t>
    </dgm:pt>
    <dgm:pt modelId="{17FA487D-38BA-45B9-A5E2-2429757212F8}" cxnId="{290FA8B2-59B1-4212-952C-4C7B0F917619}" type="sibTrans">
      <dgm:prSet/>
      <dgm:spPr/>
      <dgm:t>
        <a:bodyPr/>
        <a:lstStyle/>
        <a:p>
          <a:endParaRPr lang="zh-CN" altLang="en-US"/>
        </a:p>
      </dgm:t>
    </dgm:pt>
    <dgm:pt modelId="{1D7FF3B5-419C-4CB1-BEE1-BE8F3B84EB3B}">
      <dgm:prSet phldrT="[文本]"/>
      <dgm:spPr/>
      <dgm:t>
        <a:bodyPr/>
        <a:lstStyle/>
        <a:p>
          <a:r>
            <a:rPr lang="en-US" altLang="zh-CN" dirty="0"/>
            <a:t>2. </a:t>
          </a:r>
          <a:r>
            <a:rPr lang="zh-CN" altLang="en-US" dirty="0"/>
            <a:t>刻画不同主体之间的相互作用规则</a:t>
          </a:r>
        </a:p>
      </dgm:t>
    </dgm:pt>
    <dgm:pt modelId="{023EBB6D-A99E-4799-AD3C-D3C730F68026}" cxnId="{ED0DB674-5DC2-42DD-8647-FD2800386F76}" type="parTrans">
      <dgm:prSet/>
      <dgm:spPr/>
      <dgm:t>
        <a:bodyPr/>
        <a:lstStyle/>
        <a:p>
          <a:endParaRPr lang="zh-CN" altLang="en-US"/>
        </a:p>
      </dgm:t>
    </dgm:pt>
    <dgm:pt modelId="{636215C9-43DC-4177-BA86-F32035B3F172}" cxnId="{ED0DB674-5DC2-42DD-8647-FD2800386F76}" type="sibTrans">
      <dgm:prSet/>
      <dgm:spPr/>
      <dgm:t>
        <a:bodyPr/>
        <a:lstStyle/>
        <a:p>
          <a:endParaRPr lang="zh-CN" altLang="en-US"/>
        </a:p>
      </dgm:t>
    </dgm:pt>
    <dgm:pt modelId="{22460D10-A973-4989-984C-002A64E56392}" type="pres">
      <dgm:prSet presAssocID="{F7A37623-05BB-4C08-A606-F97892AAC4F7}" presName="linear" presStyleCnt="0">
        <dgm:presLayoutVars>
          <dgm:dir/>
          <dgm:animLvl val="lvl"/>
          <dgm:resizeHandles val="exact"/>
        </dgm:presLayoutVars>
      </dgm:prSet>
      <dgm:spPr/>
    </dgm:pt>
    <dgm:pt modelId="{E1EB89A5-E9A2-492E-ABA3-E2988170483C}" type="pres">
      <dgm:prSet presAssocID="{EE108DAC-4BEE-4689-A6DC-203D0B7080EC}" presName="parentLin" presStyleCnt="0"/>
      <dgm:spPr/>
    </dgm:pt>
    <dgm:pt modelId="{913D7EED-D75F-44D8-A78E-ACAB3BC96454}" type="pres">
      <dgm:prSet presAssocID="{EE108DAC-4BEE-4689-A6DC-203D0B7080EC}" presName="parentLeftMargin" presStyleLbl="node1" presStyleIdx="0" presStyleCnt="3"/>
      <dgm:spPr/>
    </dgm:pt>
    <dgm:pt modelId="{8C8995C9-C785-4C22-9B56-3DB36BB4055F}" type="pres">
      <dgm:prSet presAssocID="{EE108DAC-4BEE-4689-A6DC-203D0B7080EC}" presName="parentText" presStyleLbl="node1" presStyleIdx="0" presStyleCnt="3">
        <dgm:presLayoutVars>
          <dgm:chMax val="0"/>
          <dgm:bulletEnabled val="1"/>
        </dgm:presLayoutVars>
      </dgm:prSet>
      <dgm:spPr/>
    </dgm:pt>
    <dgm:pt modelId="{8556D3E9-639A-4CE2-B44D-2FBE4B1EE10B}" type="pres">
      <dgm:prSet presAssocID="{EE108DAC-4BEE-4689-A6DC-203D0B7080EC}" presName="negativeSpace" presStyleCnt="0"/>
      <dgm:spPr/>
    </dgm:pt>
    <dgm:pt modelId="{BFF895AA-979B-439C-9951-A0245A7F91AD}" type="pres">
      <dgm:prSet presAssocID="{EE108DAC-4BEE-4689-A6DC-203D0B7080EC}" presName="childText" presStyleLbl="conFgAcc1" presStyleIdx="0" presStyleCnt="3">
        <dgm:presLayoutVars>
          <dgm:bulletEnabled val="1"/>
        </dgm:presLayoutVars>
      </dgm:prSet>
      <dgm:spPr/>
    </dgm:pt>
    <dgm:pt modelId="{1ABD2F43-6838-4D22-A6AD-9FE83650238E}" type="pres">
      <dgm:prSet presAssocID="{7285E7BC-FBB0-4C8C-BC02-DA57C3A01A76}" presName="spaceBetweenRectangles" presStyleCnt="0"/>
      <dgm:spPr/>
    </dgm:pt>
    <dgm:pt modelId="{6B646ACC-428F-4929-9899-AD2BAD1203A5}" type="pres">
      <dgm:prSet presAssocID="{1D7FF3B5-419C-4CB1-BEE1-BE8F3B84EB3B}" presName="parentLin" presStyleCnt="0"/>
      <dgm:spPr/>
    </dgm:pt>
    <dgm:pt modelId="{5461D4C0-B0ED-409A-A4A8-8293549E822C}" type="pres">
      <dgm:prSet presAssocID="{1D7FF3B5-419C-4CB1-BEE1-BE8F3B84EB3B}" presName="parentLeftMargin" presStyleLbl="node1" presStyleIdx="0" presStyleCnt="3"/>
      <dgm:spPr/>
    </dgm:pt>
    <dgm:pt modelId="{814FC6F1-5D2D-4D78-8B67-287F6ECEADAB}" type="pres">
      <dgm:prSet presAssocID="{1D7FF3B5-419C-4CB1-BEE1-BE8F3B84EB3B}" presName="parentText" presStyleLbl="node1" presStyleIdx="1" presStyleCnt="3">
        <dgm:presLayoutVars>
          <dgm:chMax val="0"/>
          <dgm:bulletEnabled val="1"/>
        </dgm:presLayoutVars>
      </dgm:prSet>
      <dgm:spPr/>
    </dgm:pt>
    <dgm:pt modelId="{F849CAE6-74DB-44F5-B7F4-47D2B13200A5}" type="pres">
      <dgm:prSet presAssocID="{1D7FF3B5-419C-4CB1-BEE1-BE8F3B84EB3B}" presName="negativeSpace" presStyleCnt="0"/>
      <dgm:spPr/>
    </dgm:pt>
    <dgm:pt modelId="{9A0E8327-BA26-4EE7-A9E2-310A969D723C}" type="pres">
      <dgm:prSet presAssocID="{1D7FF3B5-419C-4CB1-BEE1-BE8F3B84EB3B}" presName="childText" presStyleLbl="conFgAcc1" presStyleIdx="1" presStyleCnt="3">
        <dgm:presLayoutVars>
          <dgm:bulletEnabled val="1"/>
        </dgm:presLayoutVars>
      </dgm:prSet>
      <dgm:spPr/>
    </dgm:pt>
    <dgm:pt modelId="{78F1DEBF-D5C4-425A-A710-7641A377042D}" type="pres">
      <dgm:prSet presAssocID="{636215C9-43DC-4177-BA86-F32035B3F172}" presName="spaceBetweenRectangles" presStyleCnt="0"/>
      <dgm:spPr/>
    </dgm:pt>
    <dgm:pt modelId="{C2DAD63C-6235-4C50-ADA7-9F44DFA9ED14}" type="pres">
      <dgm:prSet presAssocID="{52B65ED2-8DD3-410C-9F80-52F6F530E6F4}" presName="parentLin" presStyleCnt="0"/>
      <dgm:spPr/>
    </dgm:pt>
    <dgm:pt modelId="{2AEE66A6-7EFD-41CE-B685-A7222F580B00}" type="pres">
      <dgm:prSet presAssocID="{52B65ED2-8DD3-410C-9F80-52F6F530E6F4}" presName="parentLeftMargin" presStyleLbl="node1" presStyleIdx="1" presStyleCnt="3"/>
      <dgm:spPr/>
    </dgm:pt>
    <dgm:pt modelId="{87465ED2-8462-470C-A89E-022F6356309C}" type="pres">
      <dgm:prSet presAssocID="{52B65ED2-8DD3-410C-9F80-52F6F530E6F4}" presName="parentText" presStyleLbl="node1" presStyleIdx="2" presStyleCnt="3">
        <dgm:presLayoutVars>
          <dgm:chMax val="0"/>
          <dgm:bulletEnabled val="1"/>
        </dgm:presLayoutVars>
      </dgm:prSet>
      <dgm:spPr/>
    </dgm:pt>
    <dgm:pt modelId="{53BFE1D6-25DF-4BC9-B8DA-C008D8726653}" type="pres">
      <dgm:prSet presAssocID="{52B65ED2-8DD3-410C-9F80-52F6F530E6F4}" presName="negativeSpace" presStyleCnt="0"/>
      <dgm:spPr/>
    </dgm:pt>
    <dgm:pt modelId="{C43963CF-A9B4-4CF2-BF4A-0482E39DBCCF}" type="pres">
      <dgm:prSet presAssocID="{52B65ED2-8DD3-410C-9F80-52F6F530E6F4}" presName="childText" presStyleLbl="conFgAcc1" presStyleIdx="2" presStyleCnt="3">
        <dgm:presLayoutVars>
          <dgm:bulletEnabled val="1"/>
        </dgm:presLayoutVars>
      </dgm:prSet>
      <dgm:spPr/>
    </dgm:pt>
  </dgm:ptLst>
  <dgm:cxnLst>
    <dgm:cxn modelId="{35209F01-DEC2-4A2A-8F2A-A95738E86219}" type="presOf" srcId="{1D7FF3B5-419C-4CB1-BEE1-BE8F3B84EB3B}" destId="{814FC6F1-5D2D-4D78-8B67-287F6ECEADAB}" srcOrd="1" destOrd="0" presId="urn:microsoft.com/office/officeart/2005/8/layout/list1"/>
    <dgm:cxn modelId="{9BCFB824-7321-4FCB-9743-12B036B77AEE}" type="presOf" srcId="{F7A37623-05BB-4C08-A606-F97892AAC4F7}" destId="{22460D10-A973-4989-984C-002A64E56392}" srcOrd="0" destOrd="0" presId="urn:microsoft.com/office/officeart/2005/8/layout/list1"/>
    <dgm:cxn modelId="{06DEB924-A0F5-4D72-A08B-024DDDCD2E02}" type="presOf" srcId="{52B65ED2-8DD3-410C-9F80-52F6F530E6F4}" destId="{87465ED2-8462-470C-A89E-022F6356309C}" srcOrd="1" destOrd="0" presId="urn:microsoft.com/office/officeart/2005/8/layout/list1"/>
    <dgm:cxn modelId="{EBB28E2A-AA17-40C9-9A8D-8B4553D05ADF}" type="presOf" srcId="{1D7FF3B5-419C-4CB1-BEE1-BE8F3B84EB3B}" destId="{5461D4C0-B0ED-409A-A4A8-8293549E822C}" srcOrd="0" destOrd="0" presId="urn:microsoft.com/office/officeart/2005/8/layout/list1"/>
    <dgm:cxn modelId="{161B1761-FF6F-4B32-BB3E-6E217B8E8DB6}" type="presOf" srcId="{52B65ED2-8DD3-410C-9F80-52F6F530E6F4}" destId="{2AEE66A6-7EFD-41CE-B685-A7222F580B00}" srcOrd="0" destOrd="0" presId="urn:microsoft.com/office/officeart/2005/8/layout/list1"/>
    <dgm:cxn modelId="{ED0DB674-5DC2-42DD-8647-FD2800386F76}" srcId="{F7A37623-05BB-4C08-A606-F97892AAC4F7}" destId="{1D7FF3B5-419C-4CB1-BEE1-BE8F3B84EB3B}" srcOrd="1" destOrd="0" parTransId="{023EBB6D-A99E-4799-AD3C-D3C730F68026}" sibTransId="{636215C9-43DC-4177-BA86-F32035B3F172}"/>
    <dgm:cxn modelId="{2F9A7877-51AE-44B7-A829-89EED36A2BD2}" type="presOf" srcId="{EE108DAC-4BEE-4689-A6DC-203D0B7080EC}" destId="{8C8995C9-C785-4C22-9B56-3DB36BB4055F}" srcOrd="1" destOrd="0" presId="urn:microsoft.com/office/officeart/2005/8/layout/list1"/>
    <dgm:cxn modelId="{64BFA898-4437-4235-BC2C-5A444D79F9DB}" type="presOf" srcId="{EE108DAC-4BEE-4689-A6DC-203D0B7080EC}" destId="{913D7EED-D75F-44D8-A78E-ACAB3BC96454}" srcOrd="0" destOrd="0" presId="urn:microsoft.com/office/officeart/2005/8/layout/list1"/>
    <dgm:cxn modelId="{290FA8B2-59B1-4212-952C-4C7B0F917619}" srcId="{F7A37623-05BB-4C08-A606-F97892AAC4F7}" destId="{52B65ED2-8DD3-410C-9F80-52F6F530E6F4}" srcOrd="2" destOrd="0" parTransId="{7880BC84-3FA4-44E4-963B-B8D643D59C07}" sibTransId="{17FA487D-38BA-45B9-A5E2-2429757212F8}"/>
    <dgm:cxn modelId="{5D4FD4E5-8D60-444F-98DB-7C5828CA2207}" srcId="{F7A37623-05BB-4C08-A606-F97892AAC4F7}" destId="{EE108DAC-4BEE-4689-A6DC-203D0B7080EC}" srcOrd="0" destOrd="0" parTransId="{19256E29-3CEA-46E8-8BB4-5C8F2F6F574E}" sibTransId="{7285E7BC-FBB0-4C8C-BC02-DA57C3A01A76}"/>
    <dgm:cxn modelId="{69577FDA-620A-4BAA-9FF4-DF27A29130D3}" type="presParOf" srcId="{22460D10-A973-4989-984C-002A64E56392}" destId="{E1EB89A5-E9A2-492E-ABA3-E2988170483C}" srcOrd="0" destOrd="0" presId="urn:microsoft.com/office/officeart/2005/8/layout/list1"/>
    <dgm:cxn modelId="{78D8EE53-6DEA-403C-A6AC-7FFED8296244}" type="presParOf" srcId="{E1EB89A5-E9A2-492E-ABA3-E2988170483C}" destId="{913D7EED-D75F-44D8-A78E-ACAB3BC96454}" srcOrd="0" destOrd="0" presId="urn:microsoft.com/office/officeart/2005/8/layout/list1"/>
    <dgm:cxn modelId="{194D5106-5575-48E9-93AD-86F1EE60CB50}" type="presParOf" srcId="{E1EB89A5-E9A2-492E-ABA3-E2988170483C}" destId="{8C8995C9-C785-4C22-9B56-3DB36BB4055F}" srcOrd="1" destOrd="0" presId="urn:microsoft.com/office/officeart/2005/8/layout/list1"/>
    <dgm:cxn modelId="{7B088334-8E11-4424-BB66-105911D3294E}" type="presParOf" srcId="{22460D10-A973-4989-984C-002A64E56392}" destId="{8556D3E9-639A-4CE2-B44D-2FBE4B1EE10B}" srcOrd="1" destOrd="0" presId="urn:microsoft.com/office/officeart/2005/8/layout/list1"/>
    <dgm:cxn modelId="{081B23F7-8016-4EA9-A7FD-F0CF9CED4E0A}" type="presParOf" srcId="{22460D10-A973-4989-984C-002A64E56392}" destId="{BFF895AA-979B-439C-9951-A0245A7F91AD}" srcOrd="2" destOrd="0" presId="urn:microsoft.com/office/officeart/2005/8/layout/list1"/>
    <dgm:cxn modelId="{D7086DD2-A350-410B-96B1-AD5C0B2BC79B}" type="presParOf" srcId="{22460D10-A973-4989-984C-002A64E56392}" destId="{1ABD2F43-6838-4D22-A6AD-9FE83650238E}" srcOrd="3" destOrd="0" presId="urn:microsoft.com/office/officeart/2005/8/layout/list1"/>
    <dgm:cxn modelId="{6D8EB745-10F6-46A8-A627-5183988B177F}" type="presParOf" srcId="{22460D10-A973-4989-984C-002A64E56392}" destId="{6B646ACC-428F-4929-9899-AD2BAD1203A5}" srcOrd="4" destOrd="0" presId="urn:microsoft.com/office/officeart/2005/8/layout/list1"/>
    <dgm:cxn modelId="{A5F0AAA2-3781-4544-A3E4-87EE13A85104}" type="presParOf" srcId="{6B646ACC-428F-4929-9899-AD2BAD1203A5}" destId="{5461D4C0-B0ED-409A-A4A8-8293549E822C}" srcOrd="0" destOrd="0" presId="urn:microsoft.com/office/officeart/2005/8/layout/list1"/>
    <dgm:cxn modelId="{B6F75CD3-1E40-4254-B629-904917CF753A}" type="presParOf" srcId="{6B646ACC-428F-4929-9899-AD2BAD1203A5}" destId="{814FC6F1-5D2D-4D78-8B67-287F6ECEADAB}" srcOrd="1" destOrd="0" presId="urn:microsoft.com/office/officeart/2005/8/layout/list1"/>
    <dgm:cxn modelId="{6BBDCD03-2E4E-42D5-900C-1D743E83E41C}" type="presParOf" srcId="{22460D10-A973-4989-984C-002A64E56392}" destId="{F849CAE6-74DB-44F5-B7F4-47D2B13200A5}" srcOrd="5" destOrd="0" presId="urn:microsoft.com/office/officeart/2005/8/layout/list1"/>
    <dgm:cxn modelId="{0E819DBD-CF98-4D71-BFBC-A426853E893D}" type="presParOf" srcId="{22460D10-A973-4989-984C-002A64E56392}" destId="{9A0E8327-BA26-4EE7-A9E2-310A969D723C}" srcOrd="6" destOrd="0" presId="urn:microsoft.com/office/officeart/2005/8/layout/list1"/>
    <dgm:cxn modelId="{500BB208-6B19-4C07-84C3-8DCCC11410AB}" type="presParOf" srcId="{22460D10-A973-4989-984C-002A64E56392}" destId="{78F1DEBF-D5C4-425A-A710-7641A377042D}" srcOrd="7" destOrd="0" presId="urn:microsoft.com/office/officeart/2005/8/layout/list1"/>
    <dgm:cxn modelId="{15791A8A-64DE-459F-9AB9-24F9E91D8E62}" type="presParOf" srcId="{22460D10-A973-4989-984C-002A64E56392}" destId="{C2DAD63C-6235-4C50-ADA7-9F44DFA9ED14}" srcOrd="8" destOrd="0" presId="urn:microsoft.com/office/officeart/2005/8/layout/list1"/>
    <dgm:cxn modelId="{350184E2-A865-4613-9162-FF35DAA3A6E1}" type="presParOf" srcId="{C2DAD63C-6235-4C50-ADA7-9F44DFA9ED14}" destId="{2AEE66A6-7EFD-41CE-B685-A7222F580B00}" srcOrd="0" destOrd="0" presId="urn:microsoft.com/office/officeart/2005/8/layout/list1"/>
    <dgm:cxn modelId="{0837ADD0-8794-4925-80EA-1573C18E07A8}" type="presParOf" srcId="{C2DAD63C-6235-4C50-ADA7-9F44DFA9ED14}" destId="{87465ED2-8462-470C-A89E-022F6356309C}" srcOrd="1" destOrd="0" presId="urn:microsoft.com/office/officeart/2005/8/layout/list1"/>
    <dgm:cxn modelId="{CBEC84CC-C258-4366-8CA1-486B2C988080}" type="presParOf" srcId="{22460D10-A973-4989-984C-002A64E56392}" destId="{53BFE1D6-25DF-4BC9-B8DA-C008D8726653}" srcOrd="9" destOrd="0" presId="urn:microsoft.com/office/officeart/2005/8/layout/list1"/>
    <dgm:cxn modelId="{35F1B272-E0E7-49FE-A4C7-B1EBE92F49D4}" type="presParOf" srcId="{22460D10-A973-4989-984C-002A64E56392}" destId="{C43963CF-A9B4-4CF2-BF4A-0482E39DBCCF}"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651189" cy="4597616"/>
        <a:chOff x="0" y="0"/>
        <a:chExt cx="9651189" cy="4597616"/>
      </a:xfrm>
    </dsp:grpSpPr>
    <dsp:sp modelId="{BFF895AA-979B-439C-9951-A0245A7F91AD}">
      <dsp:nvSpPr>
        <dsp:cNvPr id="5" name="矩形 4"/>
        <dsp:cNvSpPr/>
      </dsp:nvSpPr>
      <dsp:spPr bwMode="white">
        <a:xfrm>
          <a:off x="0" y="882568"/>
          <a:ext cx="9651189" cy="705600"/>
        </a:xfrm>
        <a:prstGeom prst="rect">
          <a:avLst/>
        </a:prstGeom>
      </dsp:spPr>
      <dsp:style>
        <a:lnRef idx="2">
          <a:schemeClr val="accent4">
            <a:hueOff val="0"/>
            <a:satOff val="0"/>
            <a:lumOff val="0"/>
            <a:alpha val="100000"/>
          </a:schemeClr>
        </a:lnRef>
        <a:fillRef idx="1">
          <a:schemeClr val="lt1">
            <a:alpha val="90000"/>
          </a:schemeClr>
        </a:fillRef>
        <a:effectRef idx="0">
          <a:scrgbClr r="0" g="0" b="0"/>
        </a:effectRef>
        <a:fontRef idx="minor"/>
      </dsp:style>
      <dsp:txBody>
        <a:bodyPr lIns="749039" tIns="583183" rIns="749039"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882568"/>
        <a:ext cx="9651189" cy="705600"/>
      </dsp:txXfrm>
    </dsp:sp>
    <dsp:sp modelId="{8C8995C9-C785-4C22-9B56-3DB36BB4055F}">
      <dsp:nvSpPr>
        <dsp:cNvPr id="4" name="圆角矩形 3"/>
        <dsp:cNvSpPr/>
      </dsp:nvSpPr>
      <dsp:spPr bwMode="white">
        <a:xfrm>
          <a:off x="482559" y="469288"/>
          <a:ext cx="6755832" cy="826560"/>
        </a:xfrm>
        <a:prstGeom prst="roundRect">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255354" tIns="0" rIns="255354"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dirty="0"/>
            <a:t>1. </a:t>
          </a:r>
          <a:r>
            <a:rPr lang="zh-CN" altLang="en-US" dirty="0"/>
            <a:t>模拟具有不同特点的异质性主体</a:t>
          </a:r>
          <a:r>
            <a:rPr lang="en-US" altLang="zh-CN" dirty="0"/>
            <a:t> </a:t>
          </a:r>
          <a:endParaRPr lang="zh-CN" altLang="en-US" dirty="0"/>
        </a:p>
      </dsp:txBody>
      <dsp:txXfrm>
        <a:off x="482559" y="469288"/>
        <a:ext cx="6755832" cy="826560"/>
      </dsp:txXfrm>
    </dsp:sp>
    <dsp:sp modelId="{9A0E8327-BA26-4EE7-A9E2-310A969D723C}">
      <dsp:nvSpPr>
        <dsp:cNvPr id="8" name="矩形 7"/>
        <dsp:cNvSpPr/>
      </dsp:nvSpPr>
      <dsp:spPr bwMode="white">
        <a:xfrm>
          <a:off x="0" y="2152648"/>
          <a:ext cx="9651189" cy="705600"/>
        </a:xfrm>
        <a:prstGeom prst="rect">
          <a:avLst/>
        </a:prstGeom>
      </dsp:spPr>
      <dsp:style>
        <a:lnRef idx="2">
          <a:schemeClr val="accent4">
            <a:hueOff val="2400000"/>
            <a:satOff val="5882"/>
            <a:lumOff val="-1568"/>
            <a:alpha val="100000"/>
          </a:schemeClr>
        </a:lnRef>
        <a:fillRef idx="1">
          <a:schemeClr val="lt1">
            <a:alpha val="90000"/>
          </a:schemeClr>
        </a:fillRef>
        <a:effectRef idx="0">
          <a:scrgbClr r="0" g="0" b="0"/>
        </a:effectRef>
        <a:fontRef idx="minor"/>
      </dsp:style>
      <dsp:txBody>
        <a:bodyPr lIns="749039" tIns="583183" rIns="749039"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2152648"/>
        <a:ext cx="9651189" cy="705600"/>
      </dsp:txXfrm>
    </dsp:sp>
    <dsp:sp modelId="{814FC6F1-5D2D-4D78-8B67-287F6ECEADAB}">
      <dsp:nvSpPr>
        <dsp:cNvPr id="7" name="圆角矩形 6"/>
        <dsp:cNvSpPr/>
      </dsp:nvSpPr>
      <dsp:spPr bwMode="white">
        <a:xfrm>
          <a:off x="482559" y="1739368"/>
          <a:ext cx="6755832" cy="826560"/>
        </a:xfrm>
        <a:prstGeom prst="roundRect">
          <a:avLst/>
        </a:prstGeom>
      </dsp:spPr>
      <dsp:style>
        <a:lnRef idx="2">
          <a:schemeClr val="lt1"/>
        </a:lnRef>
        <a:fillRef idx="1">
          <a:schemeClr val="accent4">
            <a:hueOff val="2400000"/>
            <a:satOff val="5882"/>
            <a:lumOff val="-1568"/>
            <a:alpha val="100000"/>
          </a:schemeClr>
        </a:fillRef>
        <a:effectRef idx="0">
          <a:scrgbClr r="0" g="0" b="0"/>
        </a:effectRef>
        <a:fontRef idx="minor">
          <a:schemeClr val="lt1"/>
        </a:fontRef>
      </dsp:style>
      <dsp:txBody>
        <a:bodyPr lIns="255354" tIns="0" rIns="255354"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dirty="0"/>
            <a:t>2. </a:t>
          </a:r>
          <a:r>
            <a:rPr lang="zh-CN" altLang="en-US" dirty="0"/>
            <a:t>刻画不同主体之间的相互作用规则</a:t>
          </a:r>
        </a:p>
      </dsp:txBody>
      <dsp:txXfrm>
        <a:off x="482559" y="1739368"/>
        <a:ext cx="6755832" cy="826560"/>
      </dsp:txXfrm>
    </dsp:sp>
    <dsp:sp modelId="{C43963CF-A9B4-4CF2-BF4A-0482E39DBCCF}">
      <dsp:nvSpPr>
        <dsp:cNvPr id="11" name="矩形 10"/>
        <dsp:cNvSpPr/>
      </dsp:nvSpPr>
      <dsp:spPr bwMode="white">
        <a:xfrm>
          <a:off x="0" y="3422728"/>
          <a:ext cx="9651189" cy="705600"/>
        </a:xfrm>
        <a:prstGeom prst="rect">
          <a:avLst/>
        </a:prstGeom>
      </dsp:spPr>
      <dsp:style>
        <a:lnRef idx="2">
          <a:schemeClr val="accent4">
            <a:hueOff val="4800000"/>
            <a:satOff val="11765"/>
            <a:lumOff val="-3136"/>
            <a:alpha val="100000"/>
          </a:schemeClr>
        </a:lnRef>
        <a:fillRef idx="1">
          <a:schemeClr val="lt1">
            <a:alpha val="90000"/>
          </a:schemeClr>
        </a:fillRef>
        <a:effectRef idx="0">
          <a:scrgbClr r="0" g="0" b="0"/>
        </a:effectRef>
        <a:fontRef idx="minor"/>
      </dsp:style>
      <dsp:txBody>
        <a:bodyPr lIns="749039" tIns="583183" rIns="749039"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3422728"/>
        <a:ext cx="9651189" cy="705600"/>
      </dsp:txXfrm>
    </dsp:sp>
    <dsp:sp modelId="{87465ED2-8462-470C-A89E-022F6356309C}">
      <dsp:nvSpPr>
        <dsp:cNvPr id="10" name="圆角矩形 9"/>
        <dsp:cNvSpPr/>
      </dsp:nvSpPr>
      <dsp:spPr bwMode="white">
        <a:xfrm>
          <a:off x="482559" y="3009448"/>
          <a:ext cx="6755832" cy="826560"/>
        </a:xfrm>
        <a:prstGeom prst="roundRect">
          <a:avLst/>
        </a:prstGeom>
      </dsp:spPr>
      <dsp:style>
        <a:lnRef idx="2">
          <a:schemeClr val="lt1"/>
        </a:lnRef>
        <a:fillRef idx="1">
          <a:schemeClr val="accent4">
            <a:hueOff val="4800000"/>
            <a:satOff val="11765"/>
            <a:lumOff val="-3136"/>
            <a:alpha val="100000"/>
          </a:schemeClr>
        </a:fillRef>
        <a:effectRef idx="0">
          <a:scrgbClr r="0" g="0" b="0"/>
        </a:effectRef>
        <a:fontRef idx="minor">
          <a:schemeClr val="lt1"/>
        </a:fontRef>
      </dsp:style>
      <dsp:txBody>
        <a:bodyPr lIns="255354" tIns="0" rIns="255354"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dirty="0"/>
            <a:t>3. </a:t>
          </a:r>
          <a:r>
            <a:rPr lang="zh-CN" altLang="en-US" dirty="0"/>
            <a:t>从微观尺度分析教育复杂系统的机制</a:t>
          </a:r>
        </a:p>
      </dsp:txBody>
      <dsp:txXfrm>
        <a:off x="482559" y="3009448"/>
        <a:ext cx="6755832" cy="826560"/>
      </dsp:txXfrm>
    </dsp:sp>
    <dsp:sp modelId="{913D7EED-D75F-44D8-A78E-ACAB3BC96454}">
      <dsp:nvSpPr>
        <dsp:cNvPr id="3" name="矩形 2" hidden="1"/>
        <dsp:cNvSpPr/>
      </dsp:nvSpPr>
      <dsp:spPr>
        <a:xfrm>
          <a:off x="0" y="469288"/>
          <a:ext cx="482559" cy="826560"/>
        </a:xfrm>
        <a:prstGeom prst="rect">
          <a:avLst/>
        </a:prstGeom>
      </dsp:spPr>
      <dsp:txXfrm>
        <a:off x="0" y="469288"/>
        <a:ext cx="482559" cy="826560"/>
      </dsp:txXfrm>
    </dsp:sp>
    <dsp:sp modelId="{5461D4C0-B0ED-409A-A4A8-8293549E822C}">
      <dsp:nvSpPr>
        <dsp:cNvPr id="6" name="矩形 5" hidden="1"/>
        <dsp:cNvSpPr/>
      </dsp:nvSpPr>
      <dsp:spPr>
        <a:xfrm>
          <a:off x="0" y="1739368"/>
          <a:ext cx="482559" cy="826560"/>
        </a:xfrm>
        <a:prstGeom prst="rect">
          <a:avLst/>
        </a:prstGeom>
      </dsp:spPr>
      <dsp:txXfrm>
        <a:off x="0" y="1739368"/>
        <a:ext cx="482559" cy="826560"/>
      </dsp:txXfrm>
    </dsp:sp>
    <dsp:sp modelId="{2AEE66A6-7EFD-41CE-B685-A7222F580B00}">
      <dsp:nvSpPr>
        <dsp:cNvPr id="9" name="矩形 8" hidden="1"/>
        <dsp:cNvSpPr/>
      </dsp:nvSpPr>
      <dsp:spPr>
        <a:xfrm>
          <a:off x="0" y="3009448"/>
          <a:ext cx="482559" cy="826560"/>
        </a:xfrm>
        <a:prstGeom prst="rect">
          <a:avLst/>
        </a:prstGeom>
      </dsp:spPr>
      <dsp:txXfrm>
        <a:off x="0" y="3009448"/>
        <a:ext cx="482559" cy="8265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2349E-FCDF-4DBB-89AF-08F899139B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13444-E0DF-4003-A76A-5B88B3B82A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前面几位老师的报告主要从宏观的角度介绍了教育资源配置的问题，下面我将从微观的角度出发介绍基于多主体建模的学校教育模式策略选择，各位专家老师下午好，我是</a:t>
            </a:r>
            <a:r>
              <a:rPr lang="zh-CN" altLang="en-US" dirty="0"/>
              <a:t>汇报人于恒彬。</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基于多主体建模的方法，我们建立了学校教育模式选择模型。首先通过模拟中考投档实现主体匹配，然后学校进行教育模式的选择配置教育资源，进而学生获得培养增益，之后通过高考对培养效果进行检验，最后通过社会评价对学校进行评估，并以此形成反馈机制。下面将对每一部分进行详细介绍</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首先我们通过模拟中考招生过程实现了主体匹配。 每名学生依据不同学校的社会评价高低来报志愿，学校则依据学生的中考排名依次进行投档录取。在这其中我们为了刻画不同层次的学校，以西城区高中为参考设置了</a:t>
            </a:r>
            <a:r>
              <a:rPr lang="en-US" altLang="zh-CN" dirty="0"/>
              <a:t>4</a:t>
            </a:r>
            <a:r>
              <a:rPr lang="zh-CN" altLang="en-US" dirty="0"/>
              <a:t>个批次，不同批次的学校录取不同排名段的学生，例如中考排名前</a:t>
            </a:r>
            <a:r>
              <a:rPr lang="en-US" altLang="zh-CN" dirty="0"/>
              <a:t>20%</a:t>
            </a:r>
            <a:r>
              <a:rPr lang="zh-CN" altLang="en-US" dirty="0"/>
              <a:t>的学生进入第一批次的学校，以此类推，与高考录取批次同理</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在教育模式选择中，学校既要考虑社会对其各项指标评价排名的社会收益，又要考虑经过其培养后能力提升程度的学生收益。</a:t>
            </a:r>
            <a:endParaRPr lang="en-US" altLang="zh-CN" dirty="0"/>
          </a:p>
          <a:p>
            <a:r>
              <a:rPr lang="zh-CN" altLang="en-US" dirty="0"/>
              <a:t>综合自身收益，学校采用强化学习的方法选择当期的教育模式。</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在确定教育模式后就要对资源进行分配了。</a:t>
            </a:r>
            <a:endParaRPr lang="en-US" altLang="zh-CN" dirty="0"/>
          </a:p>
          <a:p>
            <a:r>
              <a:rPr lang="zh-CN" altLang="en-US" dirty="0"/>
              <a:t>在这里，学校通过教育资源配置对学生进行培养，最终体现就是学生在其知识水平和素质能力方面获得了提高。因此我们将教育资源直接抽象为学生提高的总分数。</a:t>
            </a:r>
            <a:endParaRPr lang="en-US" altLang="zh-CN" dirty="0"/>
          </a:p>
          <a:p>
            <a:r>
              <a:rPr lang="zh-CN" altLang="en-US" dirty="0"/>
              <a:t>并按照以下规则对教育资源进行分配</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教育资源配置结束后，就要对培养效果进行评估了。</a:t>
            </a:r>
            <a:endParaRPr lang="en-US" altLang="zh-CN" dirty="0"/>
          </a:p>
          <a:p>
            <a:r>
              <a:rPr lang="zh-CN" altLang="en-US" dirty="0"/>
              <a:t>对学生的评估是高考。这里高考分数定义为在知识水平的基础上加上素质能力增益然后再乘以应试发挥水平。</a:t>
            </a:r>
            <a:endParaRPr lang="en-US" altLang="zh-CN" dirty="0"/>
          </a:p>
          <a:p>
            <a:r>
              <a:rPr lang="zh-CN" altLang="en-US" dirty="0"/>
              <a:t>对学校的评估是社会评价。高考后对全部学生进行排名，并分别计算出清北率，</a:t>
            </a:r>
            <a:r>
              <a:rPr lang="en-US" altLang="zh-CN" dirty="0"/>
              <a:t>985</a:t>
            </a:r>
            <a:r>
              <a:rPr lang="zh-CN" altLang="en-US" dirty="0"/>
              <a:t>率，</a:t>
            </a:r>
            <a:r>
              <a:rPr lang="en-US" altLang="zh-CN" dirty="0"/>
              <a:t>211</a:t>
            </a:r>
            <a:r>
              <a:rPr lang="zh-CN" altLang="en-US" dirty="0"/>
              <a:t>率，一本率和本科率，以此得到社会评价。</a:t>
            </a:r>
            <a:endParaRPr lang="en-US" altLang="zh-CN" dirty="0"/>
          </a:p>
          <a:p>
            <a:r>
              <a:rPr lang="zh-CN" altLang="en-US" dirty="0"/>
              <a:t>更新后的社会评价通过反馈回路又会反过来影响下一期的生源质量和教育模式选择</a:t>
            </a:r>
            <a:endParaRPr lang="en-US" altLang="zh-CN"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第三部分是多主体模拟的教育模式分析结果</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首先从社会视角上来看，对于什么样的学校升学率更高的问题，我们的结论是</a:t>
            </a:r>
            <a:r>
              <a:rPr lang="zh-CN" altLang="en-US" b="1" dirty="0"/>
              <a:t>在模型假设下生源质量越好升学率越高</a:t>
            </a:r>
            <a:r>
              <a:rPr lang="zh-CN" altLang="en-US" dirty="0"/>
              <a:t>。这里统计了不同批次学校升学率表现情况，可以看到整体升学率随学校批次呈现明显的阶梯状，且头部批次学校差异主要体现在优异学生，如清北率，</a:t>
            </a:r>
            <a:r>
              <a:rPr lang="en-US" altLang="zh-CN" dirty="0"/>
              <a:t>985</a:t>
            </a:r>
            <a:r>
              <a:rPr lang="zh-CN" altLang="en-US" dirty="0"/>
              <a:t>率等。而末尾批次学校的差异主要体现在普遍学生，如一本率、本科率。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对于接受什么教育的学生成绩更好的问题，我们的结论是</a:t>
            </a:r>
            <a:r>
              <a:rPr lang="zh-CN" altLang="en-US" b="1" dirty="0"/>
              <a:t>在模型假设下</a:t>
            </a:r>
            <a:r>
              <a:rPr lang="zh-CN" altLang="en-US" sz="1200" b="1" dirty="0">
                <a:ln w="9525">
                  <a:solidFill>
                    <a:schemeClr val="bg1"/>
                  </a:solidFill>
                  <a:prstDash val="solid"/>
                </a:ln>
                <a:solidFill>
                  <a:schemeClr val="accent5"/>
                </a:solidFill>
              </a:rPr>
              <a:t>接受精英应试教育的学生成绩更优</a:t>
            </a: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。这里展示了不同高考排名区间的教育模式分布情况，可以看到前</a:t>
            </a:r>
            <a:r>
              <a:rPr lang="en-US" altLang="zh-CN"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2000</a:t>
            </a: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名学生中有近</a:t>
            </a:r>
            <a:r>
              <a:rPr lang="en-US" altLang="zh-CN"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70%</a:t>
            </a: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的学生接受的是红色的精英应试教育，在教育模式占比中形成巨大优势，成绩更优</a:t>
            </a:r>
            <a:endPar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接下来从学校主体视角来看。对于学校在群</a:t>
            </a:r>
            <a:r>
              <a:rPr lang="zh-CN" altLang="en-US" sz="1200" dirty="0">
                <a:ln w="0"/>
                <a:solidFill>
                  <a:schemeClr val="accent6"/>
                </a:solidFill>
                <a:effectLst>
                  <a:outerShdw blurRad="38100" dist="25400" dir="5400000" algn="ctr" rotWithShape="0">
                    <a:srgbClr val="6E747A">
                      <a:alpha val="43000"/>
                    </a:srgbClr>
                  </a:outerShdw>
                </a:effectLst>
              </a:rPr>
              <a:t>体层面该选择什么样教育模式的问题，我们的结论是</a:t>
            </a:r>
            <a:r>
              <a:rPr lang="zh-CN" altLang="en-US" b="1" dirty="0"/>
              <a:t>在模型假设下</a:t>
            </a:r>
            <a:r>
              <a:rPr lang="zh-CN" altLang="en-US" sz="1200" b="1" dirty="0">
                <a:ln w="9525">
                  <a:solidFill>
                    <a:schemeClr val="bg1"/>
                  </a:solidFill>
                  <a:prstDash val="solid"/>
                </a:ln>
                <a:solidFill>
                  <a:schemeClr val="accent5"/>
                </a:solidFill>
              </a:rPr>
              <a:t>一、四批次的学校更适合采取精英教育，二、三批次的学校更适合采取全面教育。</a:t>
            </a:r>
            <a:endParaRPr lang="en-US" altLang="zh-CN" sz="1200" b="1" dirty="0">
              <a:ln w="9525">
                <a:solidFill>
                  <a:schemeClr val="bg1"/>
                </a:solidFill>
                <a:prstDash val="solid"/>
              </a:ln>
              <a:solidFill>
                <a:schemeClr val="accent5"/>
              </a:solidFill>
            </a:endParaRPr>
          </a:p>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这里展示了四种批次学校在不同教育模式下的社会评价，可以明显看到一四批次学校中红色和蓝色的精英教育有着绝对优势，而二三批次学校中黄色和绿色的全面教育优势更大</a:t>
            </a:r>
            <a:endParaRPr lang="zh-CN" altLang="en-US" sz="1200" b="1" dirty="0">
              <a:ln w="9525">
                <a:solidFill>
                  <a:schemeClr val="bg1"/>
                </a:solidFill>
                <a:prstDash val="solid"/>
              </a:ln>
              <a:solidFill>
                <a:schemeClr val="accent5"/>
              </a:solidFill>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对于学校在个</a:t>
            </a:r>
            <a:r>
              <a:rPr lang="zh-CN" altLang="en-US" sz="1200" dirty="0">
                <a:ln w="0"/>
                <a:solidFill>
                  <a:schemeClr val="accent6"/>
                </a:solidFill>
                <a:effectLst>
                  <a:outerShdw blurRad="38100" dist="25400" dir="5400000" algn="ctr" rotWithShape="0">
                    <a:srgbClr val="6E747A">
                      <a:alpha val="43000"/>
                    </a:srgbClr>
                  </a:outerShdw>
                </a:effectLst>
              </a:rPr>
              <a:t>体层面该选择什么样教育模式的问题，我们的结论是</a:t>
            </a:r>
            <a:r>
              <a:rPr lang="zh-CN" altLang="en-US" b="1" dirty="0"/>
              <a:t>在模型假设下</a:t>
            </a:r>
            <a:r>
              <a:rPr lang="zh-CN" altLang="en-US" sz="1200" b="1" dirty="0">
                <a:ln w="9525">
                  <a:solidFill>
                    <a:schemeClr val="bg1"/>
                  </a:solidFill>
                  <a:prstDash val="solid"/>
                </a:ln>
                <a:solidFill>
                  <a:schemeClr val="accent5"/>
                </a:solidFill>
              </a:rPr>
              <a:t>应试教育比素质教育优势更大。</a:t>
            </a:r>
            <a:endParaRPr lang="en-US" altLang="zh-CN" sz="1200" b="1" dirty="0">
              <a:ln w="9525">
                <a:solidFill>
                  <a:schemeClr val="bg1"/>
                </a:solidFill>
                <a:prstDash val="solid"/>
              </a:ln>
              <a:solidFill>
                <a:schemeClr val="accent5"/>
              </a:solidFill>
            </a:endParaRPr>
          </a:p>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这里展示了学校教育模式随时间演化的比例变化情况，可以明显看到红色和橙色的应试教育较绿色和蓝色的素质教育有着更大的优势。</a:t>
            </a:r>
            <a:endParaRPr lang="zh-CN" altLang="en-US" sz="1200" b="1" dirty="0">
              <a:ln w="9525">
                <a:solidFill>
                  <a:schemeClr val="bg1"/>
                </a:solidFill>
                <a:prstDash val="solid"/>
              </a:ln>
              <a:solidFill>
                <a:schemeClr val="accent5"/>
              </a:solidFill>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当然啦，我们还从学生主体视角分析了学生该选择什么样的学校。对于</a:t>
            </a:r>
            <a:r>
              <a:rPr lang="zh-CN" altLang="en-US" sz="1200" dirty="0">
                <a:ln w="0"/>
                <a:solidFill>
                  <a:schemeClr val="accent6"/>
                </a:solidFill>
                <a:effectLst>
                  <a:outerShdw blurRad="38100" dist="25400" dir="5400000" algn="ctr" rotWithShape="0">
                    <a:srgbClr val="6E747A">
                      <a:alpha val="43000"/>
                    </a:srgbClr>
                  </a:outerShdw>
                </a:effectLst>
              </a:rPr>
              <a:t>当“鸡头”还是当“凤尾”的问题，我们的结论是</a:t>
            </a:r>
            <a:r>
              <a:rPr lang="zh-CN" altLang="en-US" b="1" dirty="0"/>
              <a:t>在模型假设下</a:t>
            </a:r>
            <a:r>
              <a:rPr lang="zh-CN" altLang="en-US" sz="1200" b="1" dirty="0">
                <a:ln w="0"/>
                <a:solidFill>
                  <a:schemeClr val="accent6"/>
                </a:solidFill>
                <a:effectLst>
                  <a:outerShdw blurRad="38100" dist="25400" dir="5400000" algn="ctr" rotWithShape="0">
                    <a:srgbClr val="6E747A">
                      <a:alpha val="43000"/>
                    </a:srgbClr>
                  </a:outerShdw>
                </a:effectLst>
              </a:rPr>
              <a:t>“鸡头”比“凤尾”的成绩表现更优</a:t>
            </a:r>
            <a:r>
              <a:rPr lang="zh-CN" altLang="en-US" sz="1200" b="1" dirty="0">
                <a:ln w="9525">
                  <a:solidFill>
                    <a:schemeClr val="bg1"/>
                  </a:solidFill>
                  <a:prstDash val="solid"/>
                </a:ln>
                <a:solidFill>
                  <a:schemeClr val="accent5"/>
                </a:solidFill>
              </a:rPr>
              <a:t>。</a:t>
            </a:r>
            <a:endParaRPr lang="en-US" altLang="zh-CN" sz="1200" b="1" dirty="0">
              <a:ln w="9525">
                <a:solidFill>
                  <a:schemeClr val="bg1"/>
                </a:solidFill>
                <a:prstDash val="solid"/>
              </a:ln>
              <a:solidFill>
                <a:schemeClr val="accent5"/>
              </a:solidFill>
            </a:endParaRPr>
          </a:p>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这里展示了中考批次线附近学生在不同批次培养下的追踪比较，可以看到进入后一批次的蓝色数据要比前一批次的绿色数据在高考排名上提高</a:t>
            </a:r>
            <a:r>
              <a:rPr lang="en-US" altLang="zh-CN"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1.5</a:t>
            </a: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倍以上。</a:t>
            </a:r>
            <a:endPar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接下来我将分别从背景、模型和结果三个方面展开</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此外，对于学生选择应试教育学校还是素质教育学校</a:t>
            </a:r>
            <a:r>
              <a:rPr lang="zh-CN" altLang="en-US" sz="1200" dirty="0">
                <a:ln w="0"/>
                <a:solidFill>
                  <a:schemeClr val="accent6"/>
                </a:solidFill>
                <a:effectLst>
                  <a:outerShdw blurRad="38100" dist="25400" dir="5400000" algn="ctr" rotWithShape="0">
                    <a:srgbClr val="6E747A">
                      <a:alpha val="43000"/>
                    </a:srgbClr>
                  </a:outerShdw>
                </a:effectLst>
              </a:rPr>
              <a:t>的问题，我们的结论是</a:t>
            </a:r>
            <a:r>
              <a:rPr lang="zh-CN" altLang="en-US" b="1" dirty="0"/>
              <a:t>在模型假设下优等生和排名靠后的学生选择应试教育，中等生选择素质教育</a:t>
            </a:r>
            <a:endParaRPr lang="en-US" altLang="zh-CN" sz="1200" b="1" dirty="0">
              <a:ln w="9525">
                <a:solidFill>
                  <a:schemeClr val="bg1"/>
                </a:solidFill>
                <a:prstDash val="solid"/>
              </a:ln>
              <a:solidFill>
                <a:schemeClr val="accent5"/>
              </a:solidFill>
            </a:endParaRPr>
          </a:p>
          <a:p>
            <a:pPr algn="l"/>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这里展示了中考</a:t>
            </a:r>
            <a:r>
              <a:rPr lang="zh-CN" altLang="en-US" sz="1200" b="0"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批次线附近学生</a:t>
            </a: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在不同教育模式下的高考表现，可以看到一二和三四批次接受应试教育的学生成绩更好，而二三批次则相反。</a:t>
            </a:r>
            <a:endPar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最后，基于以上分析我们得到的结论是</a:t>
            </a:r>
            <a:r>
              <a:rPr lang="zh-CN" altLang="en-US" sz="1200" dirty="0">
                <a:ln w="0"/>
                <a:solidFill>
                  <a:schemeClr val="accent1"/>
                </a:solidFill>
                <a:effectLst>
                  <a:outerShdw blurRad="38100" dist="25400" dir="5400000" algn="ctr" rotWithShape="0">
                    <a:srgbClr val="6E747A">
                      <a:alpha val="43000"/>
                    </a:srgbClr>
                  </a:outerShdw>
                </a:effectLst>
              </a:rPr>
              <a:t>多主体建模方法在分析教育复杂系统中有很大的优势</a:t>
            </a:r>
            <a:endParaRPr lang="zh-CN" altLang="en-US" sz="1200" dirty="0">
              <a:ln w="0"/>
              <a:solidFill>
                <a:schemeClr val="accent1"/>
              </a:solidFill>
              <a:effectLst>
                <a:outerShdw blurRad="38100" dist="25400" dir="5400000" algn="ctr" rotWithShape="0">
                  <a:srgbClr val="6E747A">
                    <a:alpha val="43000"/>
                  </a:srgbClr>
                </a:outerShdw>
              </a:effectLst>
            </a:endParaRPr>
          </a:p>
          <a:p>
            <a:r>
              <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体现在可以模拟具有不同特点的异质性主体，刻画不同主体之间的相互作用规则，并从微观尺度分析教育复杂系统的机制。</a:t>
            </a:r>
            <a:endParaRPr lang="en-US" altLang="zh-CN"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zh-CN" altLang="en-US" sz="1200" b="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以上就是我汇报的全部内容，感谢各位专家老师</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第一方面是微观视角下的教育资源配置问题</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当前关于教育资源配置方式的研究</a:t>
            </a:r>
            <a:r>
              <a:rPr lang="en-US" altLang="zh-CN" dirty="0"/>
              <a:t>/</a:t>
            </a:r>
            <a:r>
              <a:rPr lang="zh-CN" altLang="en-US" dirty="0"/>
              <a:t>大多集中在经济学和社会学领域，分别从配置机制和配置关系的角度</a:t>
            </a:r>
            <a:r>
              <a:rPr lang="en-US" altLang="zh-CN" dirty="0"/>
              <a:t>/</a:t>
            </a:r>
            <a:r>
              <a:rPr lang="zh-CN" altLang="en-US" dirty="0"/>
              <a:t>分析了教育资源配置的方式，主要是从宏观尺度出发的，然而较少有人从学生、学校等微观主体角度出发</a:t>
            </a:r>
            <a:r>
              <a:rPr lang="en-US" altLang="zh-CN" dirty="0"/>
              <a:t>/</a:t>
            </a:r>
            <a:r>
              <a:rPr lang="zh-CN" altLang="en-US" dirty="0"/>
              <a:t>来研究教育资源配置的问题。</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那么理清微观主体下教育资源配置关涉到的主要问题就显得尤为重要。</a:t>
            </a:r>
            <a:endParaRPr lang="en-US" altLang="zh-CN" dirty="0"/>
          </a:p>
          <a:p>
            <a:r>
              <a:rPr lang="zh-CN" altLang="en-US" dirty="0"/>
              <a:t>一方面，涉及谁配置教育资源以及</a:t>
            </a:r>
            <a:r>
              <a:rPr lang="en-US" altLang="zh-CN" dirty="0"/>
              <a:t>/</a:t>
            </a:r>
            <a:r>
              <a:rPr lang="zh-CN" altLang="en-US" dirty="0"/>
              <a:t>按什么标准和原则配置教育资源的问题。</a:t>
            </a:r>
            <a:endParaRPr lang="en-US" altLang="zh-CN" dirty="0"/>
          </a:p>
          <a:p>
            <a:r>
              <a:rPr lang="zh-CN" altLang="en-US" dirty="0"/>
              <a:t>在微观尺度下，学校作为配置教育资源的主体，既要考虑其社会评价</a:t>
            </a:r>
            <a:r>
              <a:rPr lang="en-US" altLang="zh-CN" dirty="0"/>
              <a:t>/</a:t>
            </a:r>
            <a:r>
              <a:rPr lang="zh-CN" altLang="en-US" dirty="0"/>
              <a:t>又要兼顾学生增益，通过选择合适的教育模式</a:t>
            </a:r>
            <a:r>
              <a:rPr lang="en-US" altLang="zh-CN" dirty="0"/>
              <a:t>/</a:t>
            </a:r>
            <a:r>
              <a:rPr lang="zh-CN" altLang="en-US" dirty="0"/>
              <a:t>实现教育资源配置。</a:t>
            </a:r>
            <a:endParaRPr lang="en-US" altLang="zh-CN" dirty="0"/>
          </a:p>
          <a:p>
            <a:r>
              <a:rPr lang="zh-CN" altLang="en-US" dirty="0"/>
              <a:t>另一方面，主要问题还有教育资源配置给谁</a:t>
            </a:r>
            <a:r>
              <a:rPr lang="en-US" altLang="zh-CN" dirty="0"/>
              <a:t>/</a:t>
            </a:r>
            <a:r>
              <a:rPr lang="zh-CN" altLang="en-US" dirty="0"/>
              <a:t>以及配置和获取的方式是什么</a:t>
            </a:r>
            <a:endParaRPr lang="en-US" altLang="zh-CN" dirty="0"/>
          </a:p>
          <a:p>
            <a:r>
              <a:rPr lang="zh-CN" altLang="en-US" dirty="0"/>
              <a:t>这里学生作为接受教育资源的主体，通过其知识水平和素质能力两方面的提高</a:t>
            </a:r>
            <a:r>
              <a:rPr lang="en-US" altLang="zh-CN" dirty="0"/>
              <a:t>/</a:t>
            </a:r>
            <a:r>
              <a:rPr lang="zh-CN" altLang="en-US" dirty="0"/>
              <a:t>来衡量资源增益</a:t>
            </a:r>
            <a:endParaRPr lang="en-US" altLang="zh-CN" dirty="0"/>
          </a:p>
          <a:p>
            <a:r>
              <a:rPr lang="zh-CN" altLang="en-US" dirty="0"/>
              <a:t>实际上，上面两个讨论的是主体的问题，而下面两个讨论的是规则的问题。</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不同的教育模式决定着不同的教育资源配置方式。这其中既涉及教育公平的问题，又涉及到教育效率的事情。</a:t>
            </a:r>
            <a:endParaRPr lang="en-US" altLang="zh-CN" dirty="0"/>
          </a:p>
          <a:p>
            <a:endParaRPr lang="en-US" altLang="zh-CN" dirty="0"/>
          </a:p>
          <a:p>
            <a:r>
              <a:rPr lang="zh-CN" altLang="en-US" dirty="0"/>
              <a:t>对于学校而言，首先应考虑群体层面配置给谁的问题。常见的有平等取向和强势倾斜取向两种。基于此，我们对于群体层面的教育模式</a:t>
            </a:r>
            <a:r>
              <a:rPr lang="en-US" altLang="zh-CN" dirty="0"/>
              <a:t>/</a:t>
            </a:r>
            <a:r>
              <a:rPr lang="zh-CN" altLang="en-US" dirty="0"/>
              <a:t>分为精英教育和全面教育两类。</a:t>
            </a:r>
            <a:endParaRPr lang="en-US" altLang="zh-CN" dirty="0"/>
          </a:p>
          <a:p>
            <a:r>
              <a:rPr lang="zh-CN" altLang="en-US" dirty="0"/>
              <a:t>对于资源分配方式</a:t>
            </a:r>
            <a:r>
              <a:rPr lang="en-US" altLang="zh-CN" dirty="0"/>
              <a:t>/</a:t>
            </a:r>
            <a:r>
              <a:rPr lang="zh-CN" altLang="en-US" dirty="0"/>
              <a:t>我们认为精英教育模式下存在着典型的二八定律，即学校前</a:t>
            </a:r>
            <a:r>
              <a:rPr lang="en-US" altLang="zh-CN" dirty="0"/>
              <a:t>20%</a:t>
            </a:r>
            <a:r>
              <a:rPr lang="zh-CN" altLang="en-US" dirty="0"/>
              <a:t>的学生会获得</a:t>
            </a:r>
            <a:r>
              <a:rPr lang="en-US" altLang="zh-CN" dirty="0"/>
              <a:t>80%</a:t>
            </a:r>
            <a:r>
              <a:rPr lang="zh-CN" altLang="en-US" dirty="0"/>
              <a:t>的资源，而后</a:t>
            </a:r>
            <a:r>
              <a:rPr lang="en-US" altLang="zh-CN" dirty="0"/>
              <a:t>80%</a:t>
            </a:r>
            <a:r>
              <a:rPr lang="zh-CN" altLang="en-US" dirty="0"/>
              <a:t>的学生只会获得</a:t>
            </a:r>
            <a:r>
              <a:rPr lang="en-US" altLang="zh-CN" dirty="0"/>
              <a:t>20%</a:t>
            </a:r>
            <a:r>
              <a:rPr lang="zh-CN" altLang="en-US" dirty="0"/>
              <a:t>的资源。对于全面教育则是平等分配，每个学生获得的资源是相同的。</a:t>
            </a:r>
            <a:endParaRPr lang="en-US" altLang="zh-CN" dirty="0"/>
          </a:p>
          <a:p>
            <a:endParaRPr lang="en-US" altLang="zh-CN" dirty="0"/>
          </a:p>
          <a:p>
            <a:r>
              <a:rPr lang="zh-CN" altLang="en-US" dirty="0"/>
              <a:t>群体层面完成资源配置后，就该考虑个体层面怎么配置的问题了，也即教育资源应该投入在每名学生的哪些方面。在这里我们将个体层面的教育模式</a:t>
            </a:r>
            <a:r>
              <a:rPr lang="en-US" altLang="zh-CN" dirty="0"/>
              <a:t>/</a:t>
            </a:r>
            <a:r>
              <a:rPr lang="zh-CN" altLang="en-US" dirty="0"/>
              <a:t>分为最常见的素质教育和应试教育两类。他们反映了教育资源在提高</a:t>
            </a:r>
            <a:r>
              <a:rPr lang="en-US" altLang="zh-CN" dirty="0"/>
              <a:t>/</a:t>
            </a:r>
            <a:r>
              <a:rPr lang="zh-CN" altLang="en-US" dirty="0"/>
              <a:t>学生知识掌握水平和综合素质能力两方面的权衡。其中应试教育更注重学生的应试水平，进而会将更多的资源投入到</a:t>
            </a:r>
            <a:r>
              <a:rPr lang="en-US" altLang="zh-CN" dirty="0"/>
              <a:t>/</a:t>
            </a:r>
            <a:r>
              <a:rPr lang="zh-CN" altLang="en-US" dirty="0"/>
              <a:t>提高学生知识水平方面，我们将这个比例定义为为</a:t>
            </a:r>
            <a:r>
              <a:rPr lang="en-US" altLang="zh-CN" dirty="0"/>
              <a:t>7</a:t>
            </a:r>
            <a:r>
              <a:rPr lang="zh-CN" altLang="en-US" dirty="0"/>
              <a:t>：</a:t>
            </a:r>
            <a:r>
              <a:rPr lang="en-US" altLang="zh-CN" dirty="0"/>
              <a:t>3</a:t>
            </a:r>
            <a:r>
              <a:rPr lang="zh-CN" altLang="en-US" dirty="0"/>
              <a:t>。而对于素质教育则强调学生的均衡发展，将资源平均分配在</a:t>
            </a:r>
            <a:r>
              <a:rPr lang="en-US" altLang="zh-CN" dirty="0"/>
              <a:t>/</a:t>
            </a:r>
            <a:r>
              <a:rPr lang="zh-CN" altLang="en-US" dirty="0"/>
              <a:t>知识水平和素质能力两方面。</a:t>
            </a:r>
            <a:endParaRPr lang="en-US" altLang="zh-CN" dirty="0"/>
          </a:p>
          <a:p>
            <a:endParaRPr lang="en-US" altLang="zh-CN" dirty="0"/>
          </a:p>
          <a:p>
            <a:r>
              <a:rPr lang="zh-CN" altLang="en-US" dirty="0"/>
              <a:t>基于以上分类，通过将两个维度的教育模式进行组合，我们便得到了</a:t>
            </a:r>
            <a:r>
              <a:rPr lang="en-US" altLang="zh-CN" dirty="0"/>
              <a:t>/</a:t>
            </a:r>
            <a:r>
              <a:rPr lang="zh-CN" altLang="en-US" dirty="0"/>
              <a:t>精英素质、精英应试、全面素质、全面应试四种教育模式。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学校则会根据自身的社会评价</a:t>
            </a:r>
            <a:r>
              <a:rPr lang="en-US" altLang="zh-CN" dirty="0"/>
              <a:t>/</a:t>
            </a:r>
            <a:r>
              <a:rPr lang="zh-CN" altLang="en-US" dirty="0"/>
              <a:t>和学生的增益</a:t>
            </a:r>
            <a:r>
              <a:rPr lang="en-US" altLang="zh-CN" dirty="0"/>
              <a:t>/</a:t>
            </a:r>
            <a:r>
              <a:rPr lang="zh-CN" altLang="en-US" dirty="0"/>
              <a:t>进行综合评估，在这四种教育模式中做决策</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第二方面介绍教育复杂系统的多主体建模。我们研究的范围是高中教育阶段。</a:t>
            </a:r>
            <a:endParaRPr lang="zh-CN" altLang="en-US" dirty="0"/>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首先讨论教育资源与教育系统的复杂性。教育系统由学生、学校和社会三部分组成。</a:t>
            </a:r>
            <a:endParaRPr lang="en-US" altLang="zh-CN" dirty="0"/>
          </a:p>
          <a:p>
            <a:r>
              <a:rPr lang="zh-CN" altLang="en-US" dirty="0"/>
              <a:t>学生会参考各个学校的社会评价进行中考投档实现主体匹配，异质性学生主体则会通过这个过程进入不同的学校，因此也决定了学校的生源质量。</a:t>
            </a:r>
            <a:endParaRPr lang="en-US" altLang="zh-CN" dirty="0"/>
          </a:p>
          <a:p>
            <a:r>
              <a:rPr lang="zh-CN" altLang="en-US" dirty="0"/>
              <a:t>接下来，学校需要考虑社会的评价标准和学生的天赋禀异来选择教育模式。教育模式确定以后就要对教育资源进行配置了，这个过程会影响到每名学生的培养增益。</a:t>
            </a:r>
            <a:endParaRPr lang="en-US" altLang="zh-CN" dirty="0"/>
          </a:p>
          <a:p>
            <a:r>
              <a:rPr lang="zh-CN" altLang="en-US" dirty="0"/>
              <a:t>而检验培养效果最好的方式就是高考，通过对全省学生进行排名，社会便可得知每个学校今年高考的水平如何，并基于此重新更新社会评价反过来影响下一届学生的中考投档，形成反馈回路。</a:t>
            </a:r>
            <a:endParaRPr lang="en-US" altLang="zh-CN" dirty="0"/>
          </a:p>
          <a:p>
            <a:endParaRPr lang="en-US" altLang="zh-CN" dirty="0"/>
          </a:p>
          <a:p>
            <a:r>
              <a:rPr lang="zh-CN" altLang="en-US" dirty="0"/>
              <a:t>经过以上分析，可以看到教育系统内部存在着复杂的关系，需要用系统科学的方法来进行研究。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而</a:t>
            </a:r>
            <a:r>
              <a:rPr lang="zh-CN" altLang="en-US" sz="1200" b="1" cap="none" spc="0" dirty="0">
                <a:ln w="22225">
                  <a:solidFill>
                    <a:schemeClr val="accent2"/>
                  </a:solidFill>
                  <a:prstDash val="solid"/>
                </a:ln>
                <a:solidFill>
                  <a:schemeClr val="accent2">
                    <a:lumMod val="40000"/>
                    <a:lumOff val="60000"/>
                  </a:schemeClr>
                </a:solidFill>
                <a:effectLst/>
              </a:rPr>
              <a:t>多主体建模方法能很好的刻画教育系统中的复杂性关系</a:t>
            </a:r>
            <a:endParaRPr lang="zh-CN" altLang="en-US" sz="1200" b="1" cap="none" spc="0" dirty="0">
              <a:ln w="22225">
                <a:solidFill>
                  <a:schemeClr val="accent2"/>
                </a:solidFill>
                <a:prstDash val="solid"/>
              </a:ln>
              <a:solidFill>
                <a:schemeClr val="accent2">
                  <a:lumMod val="40000"/>
                  <a:lumOff val="60000"/>
                </a:schemeClr>
              </a:solidFill>
              <a:effectLst/>
            </a:endParaRPr>
          </a:p>
        </p:txBody>
      </p:sp>
      <p:sp>
        <p:nvSpPr>
          <p:cNvPr id="4" name="灯片编号占位符 3"/>
          <p:cNvSpPr>
            <a:spLocks noGrp="1"/>
          </p:cNvSpPr>
          <p:nvPr>
            <p:ph type="sldNum" sz="quarter" idx="5"/>
          </p:nvPr>
        </p:nvSpPr>
        <p:spPr/>
        <p:txBody>
          <a:bodyPr/>
          <a:lstStyle/>
          <a:p>
            <a:fld id="{01013444-E0DF-4003-A76A-5B88B3B82A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1.xml"/><Relationship Id="rId6" Type="http://schemas.microsoft.com/office/2007/relationships/hdphoto" Target="../media/image9.wdp"/><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descr="D:/1王琼-文件备份/兼职-吴/中国系统科学大会/PPT-03.pngPPT-03"/>
          <p:cNvPicPr>
            <a:picLocks noChangeAspect="1"/>
          </p:cNvPicPr>
          <p:nvPr/>
        </p:nvPicPr>
        <p:blipFill>
          <a:blip r:embed="rId2"/>
          <a:srcRect l="609" r="-346"/>
          <a:stretch>
            <a:fillRect/>
          </a:stretch>
        </p:blipFill>
        <p:spPr>
          <a:xfrm>
            <a:off x="4335145" y="855345"/>
            <a:ext cx="3521710" cy="1818005"/>
          </a:xfrm>
          <a:prstGeom prst="rect">
            <a:avLst/>
          </a:prstGeom>
        </p:spPr>
      </p:pic>
      <p:sp>
        <p:nvSpPr>
          <p:cNvPr id="3" name="文本框 2"/>
          <p:cNvSpPr txBox="1"/>
          <p:nvPr/>
        </p:nvSpPr>
        <p:spPr>
          <a:xfrm>
            <a:off x="929560" y="2674186"/>
            <a:ext cx="10332870" cy="769441"/>
          </a:xfrm>
          <a:prstGeom prst="rect">
            <a:avLst/>
          </a:prstGeom>
          <a:noFill/>
        </p:spPr>
        <p:txBody>
          <a:bodyPr wrap="square" rtlCol="0">
            <a:spAutoFit/>
          </a:bodyPr>
          <a:lstStyle/>
          <a:p>
            <a:pPr algn="ctr"/>
            <a:r>
              <a:rPr lang="zh-CN" altLang="en-US" sz="4400" b="1" dirty="0">
                <a:solidFill>
                  <a:schemeClr val="bg1"/>
                </a:solidFill>
                <a:latin typeface="微软雅黑" panose="020B0503020204020204" charset="-122"/>
                <a:ea typeface="微软雅黑" panose="020B0503020204020204" charset="-122"/>
                <a:cs typeface="微软雅黑" panose="020B0503020204020204" charset="-122"/>
              </a:rPr>
              <a:t>基于多主体建模的学校教育模式策略选择</a:t>
            </a:r>
            <a:endParaRPr lang="zh-CN" altLang="en-US" sz="4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5052693" y="3934399"/>
            <a:ext cx="2086610" cy="422275"/>
            <a:chOff x="5138738" y="4032250"/>
            <a:chExt cx="1914525" cy="422275"/>
          </a:xfrm>
        </p:grpSpPr>
        <p:sp>
          <p:nvSpPr>
            <p:cNvPr id="6" name="圆角矩形 5"/>
            <p:cNvSpPr/>
            <p:nvPr/>
          </p:nvSpPr>
          <p:spPr>
            <a:xfrm>
              <a:off x="5138738" y="4032250"/>
              <a:ext cx="1914525" cy="42227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wrap="none" rtlCol="0" anchor="ctr"/>
            <a:lstStyle/>
            <a:p>
              <a:pPr algn="ctr"/>
              <a:endParaRPr lang="zh-CN" altLang="en-US"/>
            </a:p>
          </p:txBody>
        </p:sp>
        <p:sp>
          <p:nvSpPr>
            <p:cNvPr id="4" name="文本框 3"/>
            <p:cNvSpPr txBox="1"/>
            <p:nvPr/>
          </p:nvSpPr>
          <p:spPr>
            <a:xfrm>
              <a:off x="5196417" y="4043045"/>
              <a:ext cx="1799164" cy="398780"/>
            </a:xfrm>
            <a:prstGeom prst="rect">
              <a:avLst/>
            </a:prstGeom>
            <a:noFill/>
          </p:spPr>
          <p:txBody>
            <a:bodyPr wrap="none" rtlCol="0">
              <a:spAutoFit/>
            </a:bodyPr>
            <a:lstStyle/>
            <a:p>
              <a:pPr algn="ctr"/>
              <a:r>
                <a:rPr lang="zh-CN" altLang="en-US" sz="2000" b="1" dirty="0">
                  <a:solidFill>
                    <a:srgbClr val="036EB7"/>
                  </a:solidFill>
                  <a:latin typeface="微软雅黑" panose="020B0503020204020204" charset="-122"/>
                  <a:ea typeface="微软雅黑" panose="020B0503020204020204" charset="-122"/>
                  <a:cs typeface="微软雅黑" panose="020B0503020204020204" charset="-122"/>
                </a:rPr>
                <a:t>汇报人：于恒彬</a:t>
              </a:r>
              <a:endParaRPr lang="en-US" altLang="zh-CN" sz="2000" b="1" dirty="0">
                <a:solidFill>
                  <a:srgbClr val="036EB7"/>
                </a:solidFill>
                <a:latin typeface="微软雅黑" panose="020B0503020204020204" charset="-122"/>
                <a:ea typeface="微软雅黑" panose="020B0503020204020204" charset="-122"/>
                <a:cs typeface="微软雅黑" panose="020B0503020204020204" charset="-122"/>
              </a:endParaRPr>
            </a:p>
          </p:txBody>
        </p:sp>
      </p:grpSp>
      <p:sp>
        <p:nvSpPr>
          <p:cNvPr id="5" name="文本框 4"/>
          <p:cNvSpPr txBox="1"/>
          <p:nvPr/>
        </p:nvSpPr>
        <p:spPr>
          <a:xfrm>
            <a:off x="4966968" y="4847112"/>
            <a:ext cx="2258695" cy="368300"/>
          </a:xfrm>
          <a:prstGeom prst="rect">
            <a:avLst/>
          </a:prstGeom>
          <a:noFill/>
        </p:spPr>
        <p:txBody>
          <a:bodyPr wrap="square" rtlCol="0">
            <a:spAutoFit/>
          </a:bodyPr>
          <a:lstStyle/>
          <a:p>
            <a:pPr algn="ctr"/>
            <a:r>
              <a:rPr lang="en-US" dirty="0">
                <a:solidFill>
                  <a:schemeClr val="bg1"/>
                </a:solidFill>
                <a:latin typeface="微软雅黑" panose="020B0503020204020204" charset="-122"/>
                <a:ea typeface="微软雅黑" panose="020B0503020204020204" charset="-122"/>
                <a:cs typeface="微软雅黑" panose="020B0503020204020204" charset="-122"/>
              </a:rPr>
              <a:t>2024</a:t>
            </a:r>
            <a:r>
              <a:rPr lang="zh-CN" altLang="en-US" dirty="0">
                <a:solidFill>
                  <a:schemeClr val="bg1"/>
                </a:solidFill>
                <a:latin typeface="微软雅黑" panose="020B0503020204020204" charset="-122"/>
                <a:ea typeface="微软雅黑" panose="020B0503020204020204" charset="-122"/>
                <a:cs typeface="微软雅黑" panose="020B0503020204020204" charset="-122"/>
              </a:rPr>
              <a:t>年</a:t>
            </a:r>
            <a:r>
              <a:rPr lang="en-US" altLang="zh-CN"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dirty="0">
                <a:solidFill>
                  <a:schemeClr val="bg1"/>
                </a:solidFill>
                <a:latin typeface="微软雅黑" panose="020B0503020204020204" charset="-122"/>
                <a:ea typeface="微软雅黑" panose="020B0503020204020204" charset="-122"/>
                <a:cs typeface="微软雅黑" panose="020B0503020204020204" charset="-122"/>
              </a:rPr>
              <a:t>月</a:t>
            </a:r>
            <a:r>
              <a:rPr lang="en-US" altLang="zh-CN" dirty="0">
                <a:solidFill>
                  <a:schemeClr val="bg1"/>
                </a:solidFill>
                <a:latin typeface="微软雅黑" panose="020B0503020204020204" charset="-122"/>
                <a:ea typeface="微软雅黑" panose="020B0503020204020204" charset="-122"/>
                <a:cs typeface="微软雅黑" panose="020B0503020204020204" charset="-122"/>
              </a:rPr>
              <a:t>17</a:t>
            </a:r>
            <a:r>
              <a:rPr lang="zh-CN" altLang="en-US" dirty="0">
                <a:solidFill>
                  <a:schemeClr val="bg1"/>
                </a:solidFill>
                <a:latin typeface="微软雅黑" panose="020B0503020204020204" charset="-122"/>
                <a:ea typeface="微软雅黑" panose="020B0503020204020204" charset="-122"/>
                <a:cs typeface="微软雅黑" panose="020B0503020204020204" charset="-122"/>
              </a:rPr>
              <a:t>日</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9541"/>
    </mc:Choice>
    <mc:Fallback>
      <p:transition spd="slow" advTm="195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教育资源与教育系统的复杂性</a:t>
            </a:r>
            <a:endParaRPr lang="en-US" altLang="zh-CN" sz="1400" b="1" dirty="0">
              <a:solidFill>
                <a:schemeClr val="tx1"/>
              </a:solidFill>
            </a:endParaRPr>
          </a:p>
        </p:txBody>
      </p:sp>
      <p:sp>
        <p:nvSpPr>
          <p:cNvPr id="28" name="矩形 27"/>
          <p:cNvSpPr/>
          <p:nvPr/>
        </p:nvSpPr>
        <p:spPr>
          <a:xfrm>
            <a:off x="486642" y="5688514"/>
            <a:ext cx="11218712" cy="646331"/>
          </a:xfrm>
          <a:prstGeom prst="rect">
            <a:avLst/>
          </a:prstGeom>
          <a:noFill/>
        </p:spPr>
        <p:txBody>
          <a:bodyPr wrap="none" lIns="91440" tIns="45720" rIns="91440" bIns="45720">
            <a:spAutoFit/>
          </a:bodyPr>
          <a:lstStyle/>
          <a:p>
            <a:pPr algn="ctr"/>
            <a:r>
              <a:rPr lang="zh-CN" altLang="en-US" sz="3600" b="1" cap="none" spc="0" dirty="0">
                <a:ln w="22225">
                  <a:solidFill>
                    <a:schemeClr val="accent2"/>
                  </a:solidFill>
                  <a:prstDash val="solid"/>
                </a:ln>
                <a:solidFill>
                  <a:schemeClr val="accent2">
                    <a:lumMod val="40000"/>
                    <a:lumOff val="60000"/>
                  </a:schemeClr>
                </a:solidFill>
                <a:effectLst/>
              </a:rPr>
              <a:t>多主体建模方法能很好的刻画教育系统中的复杂性关系</a:t>
            </a:r>
            <a:endParaRPr lang="zh-CN" altLang="en-US" sz="3600" b="1" cap="none" spc="0" dirty="0">
              <a:ln w="22225">
                <a:solidFill>
                  <a:schemeClr val="accent2"/>
                </a:solidFill>
                <a:prstDash val="solid"/>
              </a:ln>
              <a:solidFill>
                <a:schemeClr val="accent2">
                  <a:lumMod val="40000"/>
                  <a:lumOff val="60000"/>
                </a:schemeClr>
              </a:solidFill>
              <a:effectLst/>
            </a:endParaRPr>
          </a:p>
        </p:txBody>
      </p:sp>
      <p:sp>
        <p:nvSpPr>
          <p:cNvPr id="63" name="矩形 62"/>
          <p:cNvSpPr/>
          <p:nvPr/>
        </p:nvSpPr>
        <p:spPr>
          <a:xfrm>
            <a:off x="9914011" y="889049"/>
            <a:ext cx="2236510" cy="707886"/>
          </a:xfrm>
          <a:prstGeom prst="rect">
            <a:avLst/>
          </a:prstGeom>
          <a:noFill/>
        </p:spPr>
        <p:txBody>
          <a:bodyPr wrap="none" lIns="91440" tIns="45720" rIns="91440" bIns="45720">
            <a:spAutoFit/>
          </a:bodyPr>
          <a:lstStyle/>
          <a:p>
            <a:pPr algn="ct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系统科学</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pSp>
        <p:nvGrpSpPr>
          <p:cNvPr id="3" name="组合 2"/>
          <p:cNvGrpSpPr/>
          <p:nvPr/>
        </p:nvGrpSpPr>
        <p:grpSpPr>
          <a:xfrm>
            <a:off x="1770373" y="1184108"/>
            <a:ext cx="8651253" cy="4489783"/>
            <a:chOff x="1770373" y="1184108"/>
            <a:chExt cx="8651253" cy="4489783"/>
          </a:xfrm>
        </p:grpSpPr>
        <p:sp>
          <p:nvSpPr>
            <p:cNvPr id="12" name="椭圆 11"/>
            <p:cNvSpPr>
              <a:spLocks noChangeAspect="1"/>
            </p:cNvSpPr>
            <p:nvPr/>
          </p:nvSpPr>
          <p:spPr>
            <a:xfrm>
              <a:off x="1770373" y="1184108"/>
              <a:ext cx="8651253" cy="448978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5" name="椭圆 44"/>
            <p:cNvSpPr>
              <a:spLocks noChangeAspect="1"/>
            </p:cNvSpPr>
            <p:nvPr/>
          </p:nvSpPr>
          <p:spPr>
            <a:xfrm>
              <a:off x="3159261" y="1904906"/>
              <a:ext cx="5873477" cy="304818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6" name="椭圆 45"/>
            <p:cNvSpPr>
              <a:spLocks noChangeAspect="1"/>
            </p:cNvSpPr>
            <p:nvPr/>
          </p:nvSpPr>
          <p:spPr>
            <a:xfrm>
              <a:off x="4580612" y="2642551"/>
              <a:ext cx="3030773" cy="157289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矩形 12"/>
            <p:cNvSpPr/>
            <p:nvPr/>
          </p:nvSpPr>
          <p:spPr>
            <a:xfrm>
              <a:off x="9090538"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社会</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7" name="矩形 46"/>
            <p:cNvSpPr/>
            <p:nvPr/>
          </p:nvSpPr>
          <p:spPr>
            <a:xfrm>
              <a:off x="7768063"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学校</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8" name="矩形 47"/>
            <p:cNvSpPr/>
            <p:nvPr/>
          </p:nvSpPr>
          <p:spPr>
            <a:xfrm>
              <a:off x="6447138"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学生</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1" name="云形 50"/>
            <p:cNvSpPr/>
            <p:nvPr/>
          </p:nvSpPr>
          <p:spPr>
            <a:xfrm>
              <a:off x="5717379" y="2733231"/>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异质主体</a:t>
              </a:r>
              <a:endParaRPr lang="zh-CN" altLang="en-US" sz="1200" dirty="0"/>
            </a:p>
          </p:txBody>
        </p:sp>
        <p:sp>
          <p:nvSpPr>
            <p:cNvPr id="18" name="云形 17"/>
            <p:cNvSpPr/>
            <p:nvPr/>
          </p:nvSpPr>
          <p:spPr>
            <a:xfrm>
              <a:off x="4860147" y="4215446"/>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教育资源</a:t>
              </a:r>
              <a:endParaRPr lang="zh-CN" altLang="en-US" sz="1200" dirty="0"/>
            </a:p>
          </p:txBody>
        </p:sp>
        <p:sp>
          <p:nvSpPr>
            <p:cNvPr id="20" name="云形 19"/>
            <p:cNvSpPr/>
            <p:nvPr/>
          </p:nvSpPr>
          <p:spPr>
            <a:xfrm>
              <a:off x="3461346" y="3141257"/>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教育模式</a:t>
              </a:r>
              <a:endParaRPr lang="zh-CN" altLang="en-US" sz="1200" dirty="0"/>
            </a:p>
          </p:txBody>
        </p:sp>
        <p:sp>
          <p:nvSpPr>
            <p:cNvPr id="21" name="云形 20"/>
            <p:cNvSpPr/>
            <p:nvPr/>
          </p:nvSpPr>
          <p:spPr>
            <a:xfrm>
              <a:off x="2085439" y="314125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社会标准</a:t>
              </a:r>
              <a:endParaRPr lang="zh-CN" altLang="en-US" sz="1200" dirty="0"/>
            </a:p>
          </p:txBody>
        </p:sp>
        <p:sp>
          <p:nvSpPr>
            <p:cNvPr id="22" name="云形 21"/>
            <p:cNvSpPr/>
            <p:nvPr/>
          </p:nvSpPr>
          <p:spPr>
            <a:xfrm>
              <a:off x="3630326" y="469218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高考</a:t>
              </a:r>
              <a:endParaRPr lang="zh-CN" altLang="en-US" sz="1200" dirty="0"/>
            </a:p>
          </p:txBody>
        </p:sp>
        <p:sp>
          <p:nvSpPr>
            <p:cNvPr id="23" name="云形 22"/>
            <p:cNvSpPr/>
            <p:nvPr/>
          </p:nvSpPr>
          <p:spPr>
            <a:xfrm>
              <a:off x="7802919" y="1622180"/>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社会评价</a:t>
              </a:r>
              <a:endParaRPr lang="zh-CN" altLang="en-US" sz="1200" dirty="0"/>
            </a:p>
          </p:txBody>
        </p:sp>
        <p:sp>
          <p:nvSpPr>
            <p:cNvPr id="24" name="云形 23"/>
            <p:cNvSpPr/>
            <p:nvPr/>
          </p:nvSpPr>
          <p:spPr>
            <a:xfrm>
              <a:off x="3630326" y="1622180"/>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主体匹配</a:t>
              </a:r>
              <a:endParaRPr lang="zh-CN" altLang="en-US" sz="1200" dirty="0"/>
            </a:p>
          </p:txBody>
        </p:sp>
        <p:sp>
          <p:nvSpPr>
            <p:cNvPr id="19" name="云形 18"/>
            <p:cNvSpPr/>
            <p:nvPr/>
          </p:nvSpPr>
          <p:spPr>
            <a:xfrm>
              <a:off x="4860147" y="2072293"/>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生源质量</a:t>
              </a:r>
              <a:endParaRPr lang="zh-CN" altLang="en-US" sz="1200" dirty="0"/>
            </a:p>
          </p:txBody>
        </p:sp>
        <p:sp>
          <p:nvSpPr>
            <p:cNvPr id="16" name="云形 15"/>
            <p:cNvSpPr/>
            <p:nvPr/>
          </p:nvSpPr>
          <p:spPr>
            <a:xfrm>
              <a:off x="5712446" y="3532123"/>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培养增益</a:t>
              </a:r>
              <a:endParaRPr lang="zh-CN" altLang="en-US" sz="1200" dirty="0"/>
            </a:p>
          </p:txBody>
        </p:sp>
        <p:sp>
          <p:nvSpPr>
            <p:cNvPr id="17" name="云形 16"/>
            <p:cNvSpPr/>
            <p:nvPr/>
          </p:nvSpPr>
          <p:spPr>
            <a:xfrm>
              <a:off x="4792441" y="3115624"/>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天赋禀异</a:t>
              </a:r>
              <a:endParaRPr lang="zh-CN" altLang="en-US" sz="1200" dirty="0"/>
            </a:p>
          </p:txBody>
        </p:sp>
        <p:grpSp>
          <p:nvGrpSpPr>
            <p:cNvPr id="31" name="组合 30"/>
            <p:cNvGrpSpPr/>
            <p:nvPr/>
          </p:nvGrpSpPr>
          <p:grpSpPr>
            <a:xfrm>
              <a:off x="4593996" y="1458436"/>
              <a:ext cx="950957" cy="295469"/>
              <a:chOff x="4146685" y="1553698"/>
              <a:chExt cx="943997" cy="322605"/>
            </a:xfrm>
          </p:grpSpPr>
          <p:sp>
            <p:nvSpPr>
              <p:cNvPr id="32" name="任意多边形: 形状 31"/>
              <p:cNvSpPr/>
              <p:nvPr/>
            </p:nvSpPr>
            <p:spPr>
              <a:xfrm rot="16405700">
                <a:off x="4489158" y="1274779"/>
                <a:ext cx="259051" cy="94399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3718 w 214009"/>
                  <a:gd name="connsiteY1-268" fmla="*/ 605214 h 1138136"/>
                  <a:gd name="connsiteX2-269" fmla="*/ 0 w 214009"/>
                  <a:gd name="connsiteY2-270" fmla="*/ 0 h 1138136"/>
                  <a:gd name="connsiteX0-271" fmla="*/ 197800 w 197800"/>
                  <a:gd name="connsiteY0-272" fmla="*/ 1131009 h 1131009"/>
                  <a:gd name="connsiteX1-273" fmla="*/ 127509 w 197800"/>
                  <a:gd name="connsiteY1-274" fmla="*/ 598087 h 1131009"/>
                  <a:gd name="connsiteX2-275" fmla="*/ 0 w 197800"/>
                  <a:gd name="connsiteY2-276" fmla="*/ -1 h 1131009"/>
                  <a:gd name="connsiteX0-277" fmla="*/ 197800 w 197800"/>
                  <a:gd name="connsiteY0-278" fmla="*/ 1131010 h 1131010"/>
                  <a:gd name="connsiteX1-279" fmla="*/ 127509 w 197800"/>
                  <a:gd name="connsiteY1-280" fmla="*/ 598088 h 1131010"/>
                  <a:gd name="connsiteX2-281" fmla="*/ 0 w 197800"/>
                  <a:gd name="connsiteY2-282" fmla="*/ 0 h 1131010"/>
                  <a:gd name="connsiteX0-283" fmla="*/ 197800 w 197800"/>
                  <a:gd name="connsiteY0-284" fmla="*/ 1131010 h 1131010"/>
                  <a:gd name="connsiteX1-285" fmla="*/ 127509 w 197800"/>
                  <a:gd name="connsiteY1-286" fmla="*/ 598088 h 1131010"/>
                  <a:gd name="connsiteX2-287" fmla="*/ 0 w 197800"/>
                  <a:gd name="connsiteY2-288" fmla="*/ 0 h 1131010"/>
                  <a:gd name="connsiteX0-289" fmla="*/ 197800 w 197800"/>
                  <a:gd name="connsiteY0-290" fmla="*/ 1131010 h 1131010"/>
                  <a:gd name="connsiteX1-291" fmla="*/ 127509 w 197800"/>
                  <a:gd name="connsiteY1-292" fmla="*/ 598088 h 1131010"/>
                  <a:gd name="connsiteX2-293" fmla="*/ 0 w 197800"/>
                  <a:gd name="connsiteY2-294" fmla="*/ 0 h 1131010"/>
                  <a:gd name="connsiteX0-295" fmla="*/ 197800 w 197800"/>
                  <a:gd name="connsiteY0-296" fmla="*/ 1131010 h 1131010"/>
                  <a:gd name="connsiteX1-297" fmla="*/ 127509 w 197800"/>
                  <a:gd name="connsiteY1-298" fmla="*/ 598088 h 1131010"/>
                  <a:gd name="connsiteX2-299" fmla="*/ 0 w 197800"/>
                  <a:gd name="connsiteY2-300" fmla="*/ 0 h 1131010"/>
                </a:gdLst>
                <a:ahLst/>
                <a:cxnLst>
                  <a:cxn ang="0">
                    <a:pos x="connsiteX0-1" y="connsiteY0-2"/>
                  </a:cxn>
                  <a:cxn ang="0">
                    <a:pos x="connsiteX1-3" y="connsiteY1-4"/>
                  </a:cxn>
                  <a:cxn ang="0">
                    <a:pos x="connsiteX2-5" y="connsiteY2-6"/>
                  </a:cxn>
                </a:cxnLst>
                <a:rect l="l" t="t" r="r" b="b"/>
                <a:pathLst>
                  <a:path w="197800" h="1131010">
                    <a:moveTo>
                      <a:pt x="197800" y="1131010"/>
                    </a:moveTo>
                    <a:cubicBezTo>
                      <a:pt x="188863" y="1001835"/>
                      <a:pt x="147901" y="731623"/>
                      <a:pt x="127509" y="598088"/>
                    </a:cubicBezTo>
                    <a:cubicBezTo>
                      <a:pt x="97020" y="436985"/>
                      <a:pt x="54457" y="16312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p:cNvSpPr txBox="1"/>
              <p:nvPr/>
            </p:nvSpPr>
            <p:spPr>
              <a:xfrm>
                <a:off x="4362917" y="1553698"/>
                <a:ext cx="621851" cy="302439"/>
              </a:xfrm>
              <a:prstGeom prst="rect">
                <a:avLst/>
              </a:prstGeom>
              <a:noFill/>
            </p:spPr>
            <p:txBody>
              <a:bodyPr wrap="square" rtlCol="0">
                <a:spAutoFit/>
              </a:bodyPr>
              <a:lstStyle/>
              <a:p>
                <a:pPr algn="ctr"/>
                <a:r>
                  <a:rPr lang="zh-CN" altLang="en-US" sz="1200" dirty="0"/>
                  <a:t>实现</a:t>
                </a:r>
                <a:endParaRPr lang="zh-CN" altLang="en-US" sz="1200" dirty="0"/>
              </a:p>
            </p:txBody>
          </p:sp>
        </p:grpSp>
        <p:grpSp>
          <p:nvGrpSpPr>
            <p:cNvPr id="57" name="组合 56"/>
            <p:cNvGrpSpPr/>
            <p:nvPr/>
          </p:nvGrpSpPr>
          <p:grpSpPr>
            <a:xfrm rot="12304665">
              <a:off x="4350144" y="1911644"/>
              <a:ext cx="519814" cy="365335"/>
              <a:chOff x="4239524" y="3186145"/>
              <a:chExt cx="519814" cy="365335"/>
            </a:xfrm>
          </p:grpSpPr>
          <p:sp>
            <p:nvSpPr>
              <p:cNvPr id="36" name="任意多边形: 形状 35"/>
              <p:cNvSpPr/>
              <p:nvPr/>
            </p:nvSpPr>
            <p:spPr>
              <a:xfrm rot="17768215">
                <a:off x="4330241" y="3095428"/>
                <a:ext cx="254224" cy="4356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232"/>
                  <a:gd name="connsiteY0-74" fmla="*/ 1138136 h 1138136"/>
                  <a:gd name="connsiteX1-75" fmla="*/ 156229 w 217232"/>
                  <a:gd name="connsiteY1-76" fmla="*/ 599722 h 1138136"/>
                  <a:gd name="connsiteX2-77" fmla="*/ 0 w 217232"/>
                  <a:gd name="connsiteY2-78" fmla="*/ 0 h 1138136"/>
                  <a:gd name="connsiteX0-79" fmla="*/ 214009 w 216601"/>
                  <a:gd name="connsiteY0-80" fmla="*/ 1138136 h 1138136"/>
                  <a:gd name="connsiteX1-81" fmla="*/ 156229 w 216601"/>
                  <a:gd name="connsiteY1-82" fmla="*/ 599722 h 1138136"/>
                  <a:gd name="connsiteX2-83" fmla="*/ 0 w 216601"/>
                  <a:gd name="connsiteY2-84" fmla="*/ 0 h 1138136"/>
                  <a:gd name="connsiteX0-85" fmla="*/ 214009 w 214009"/>
                  <a:gd name="connsiteY0-86" fmla="*/ 1138136 h 1138136"/>
                  <a:gd name="connsiteX1-87" fmla="*/ 156229 w 214009"/>
                  <a:gd name="connsiteY1-88" fmla="*/ 599722 h 1138136"/>
                  <a:gd name="connsiteX2-89" fmla="*/ 0 w 214009"/>
                  <a:gd name="connsiteY2-90" fmla="*/ 0 h 1138136"/>
                  <a:gd name="connsiteX0-91" fmla="*/ 214009 w 214009"/>
                  <a:gd name="connsiteY0-92" fmla="*/ 1138136 h 1138136"/>
                  <a:gd name="connsiteX1-93" fmla="*/ 156229 w 214009"/>
                  <a:gd name="connsiteY1-94" fmla="*/ 599722 h 1138136"/>
                  <a:gd name="connsiteX2-95" fmla="*/ 0 w 214009"/>
                  <a:gd name="connsiteY2-96" fmla="*/ 0 h 1138136"/>
                  <a:gd name="connsiteX0-97" fmla="*/ 214009 w 214009"/>
                  <a:gd name="connsiteY0-98" fmla="*/ 1138136 h 1138136"/>
                  <a:gd name="connsiteX1-99" fmla="*/ 156229 w 214009"/>
                  <a:gd name="connsiteY1-100" fmla="*/ 599722 h 1138136"/>
                  <a:gd name="connsiteX2-101" fmla="*/ 0 w 214009"/>
                  <a:gd name="connsiteY2-102" fmla="*/ 0 h 1138136"/>
                  <a:gd name="connsiteX0-103" fmla="*/ 214009 w 214009"/>
                  <a:gd name="connsiteY0-104" fmla="*/ 1138136 h 1138136"/>
                  <a:gd name="connsiteX1-105" fmla="*/ 156229 w 214009"/>
                  <a:gd name="connsiteY1-106" fmla="*/ 599722 h 1138136"/>
                  <a:gd name="connsiteX2-107" fmla="*/ 0 w 214009"/>
                  <a:gd name="connsiteY2-108" fmla="*/ 0 h 1138136"/>
                  <a:gd name="connsiteX0-109" fmla="*/ 214009 w 214009"/>
                  <a:gd name="connsiteY0-110" fmla="*/ 1138136 h 1138136"/>
                  <a:gd name="connsiteX1-111" fmla="*/ 156229 w 214009"/>
                  <a:gd name="connsiteY1-112" fmla="*/ 599722 h 1138136"/>
                  <a:gd name="connsiteX2-113" fmla="*/ 0 w 214009"/>
                  <a:gd name="connsiteY2-11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2752" y="910735"/>
                      <a:pt x="194233" y="787983"/>
                      <a:pt x="156229" y="599722"/>
                    </a:cubicBezTo>
                    <a:cubicBezTo>
                      <a:pt x="112357" y="407880"/>
                      <a:pt x="42406" y="162841"/>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p:cNvSpPr txBox="1"/>
              <p:nvPr/>
            </p:nvSpPr>
            <p:spPr>
              <a:xfrm rot="9295335">
                <a:off x="4252559" y="3274481"/>
                <a:ext cx="506779" cy="276999"/>
              </a:xfrm>
              <a:prstGeom prst="rect">
                <a:avLst/>
              </a:prstGeom>
              <a:noFill/>
            </p:spPr>
            <p:txBody>
              <a:bodyPr wrap="square" rtlCol="0">
                <a:spAutoFit/>
              </a:bodyPr>
              <a:lstStyle/>
              <a:p>
                <a:pPr algn="ctr"/>
                <a:r>
                  <a:rPr lang="zh-CN" altLang="en-US" sz="1200" dirty="0"/>
                  <a:t>决定</a:t>
                </a:r>
                <a:endParaRPr lang="zh-CN" altLang="en-US" sz="1200" dirty="0"/>
              </a:p>
            </p:txBody>
          </p:sp>
        </p:grpSp>
        <p:sp>
          <p:nvSpPr>
            <p:cNvPr id="65" name="云形 64"/>
            <p:cNvSpPr/>
            <p:nvPr/>
          </p:nvSpPr>
          <p:spPr>
            <a:xfrm>
              <a:off x="5709612" y="1258098"/>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中考投档</a:t>
              </a:r>
              <a:endParaRPr lang="zh-CN" altLang="en-US" sz="1200" dirty="0"/>
            </a:p>
          </p:txBody>
        </p:sp>
        <p:sp>
          <p:nvSpPr>
            <p:cNvPr id="66" name="云形 65"/>
            <p:cNvSpPr/>
            <p:nvPr/>
          </p:nvSpPr>
          <p:spPr>
            <a:xfrm>
              <a:off x="5717379" y="502487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全省排名</a:t>
              </a:r>
              <a:endParaRPr lang="zh-CN" altLang="en-US" sz="1200" dirty="0"/>
            </a:p>
          </p:txBody>
        </p:sp>
        <p:sp>
          <p:nvSpPr>
            <p:cNvPr id="67" name="云形 66"/>
            <p:cNvSpPr/>
            <p:nvPr/>
          </p:nvSpPr>
          <p:spPr>
            <a:xfrm>
              <a:off x="7802919" y="469218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学校水平</a:t>
              </a:r>
              <a:endParaRPr lang="zh-CN" altLang="en-US" sz="1200" dirty="0"/>
            </a:p>
          </p:txBody>
        </p:sp>
        <p:grpSp>
          <p:nvGrpSpPr>
            <p:cNvPr id="68" name="组合 67"/>
            <p:cNvGrpSpPr/>
            <p:nvPr/>
          </p:nvGrpSpPr>
          <p:grpSpPr>
            <a:xfrm rot="1371147">
              <a:off x="6683901" y="1474311"/>
              <a:ext cx="956948" cy="312467"/>
              <a:chOff x="4140166" y="1556155"/>
              <a:chExt cx="949944" cy="341164"/>
            </a:xfrm>
          </p:grpSpPr>
          <p:sp>
            <p:nvSpPr>
              <p:cNvPr id="69" name="任意多边形: 形状 68"/>
              <p:cNvSpPr/>
              <p:nvPr/>
            </p:nvSpPr>
            <p:spPr>
              <a:xfrm rot="16405700">
                <a:off x="4474998" y="1282207"/>
                <a:ext cx="280280" cy="949944"/>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p:cNvSpPr txBox="1"/>
              <p:nvPr/>
            </p:nvSpPr>
            <p:spPr>
              <a:xfrm rot="20402399">
                <a:off x="4369788" y="1556155"/>
                <a:ext cx="621851" cy="302438"/>
              </a:xfrm>
              <a:prstGeom prst="rect">
                <a:avLst/>
              </a:prstGeom>
              <a:noFill/>
            </p:spPr>
            <p:txBody>
              <a:bodyPr wrap="square" rtlCol="0">
                <a:spAutoFit/>
              </a:bodyPr>
              <a:lstStyle/>
              <a:p>
                <a:pPr algn="ctr"/>
                <a:r>
                  <a:rPr lang="zh-CN" altLang="en-US" sz="1200" dirty="0"/>
                  <a:t>参考</a:t>
                </a:r>
                <a:endParaRPr lang="zh-CN" altLang="en-US" sz="1200" dirty="0"/>
              </a:p>
            </p:txBody>
          </p:sp>
        </p:grpSp>
        <p:grpSp>
          <p:nvGrpSpPr>
            <p:cNvPr id="75" name="组合 74"/>
            <p:cNvGrpSpPr/>
            <p:nvPr/>
          </p:nvGrpSpPr>
          <p:grpSpPr>
            <a:xfrm rot="20149606">
              <a:off x="3987445" y="2610701"/>
              <a:ext cx="834521" cy="346767"/>
              <a:chOff x="4257664" y="1556155"/>
              <a:chExt cx="828413" cy="378615"/>
            </a:xfrm>
          </p:grpSpPr>
          <p:sp>
            <p:nvSpPr>
              <p:cNvPr id="76" name="任意多边形: 形状 75"/>
              <p:cNvSpPr/>
              <p:nvPr/>
            </p:nvSpPr>
            <p:spPr>
              <a:xfrm rot="16405700">
                <a:off x="4510036" y="1358729"/>
                <a:ext cx="323669" cy="828413"/>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rot="1450394">
                <a:off x="4369787" y="1556155"/>
                <a:ext cx="621851" cy="302440"/>
              </a:xfrm>
              <a:prstGeom prst="rect">
                <a:avLst/>
              </a:prstGeom>
              <a:noFill/>
            </p:spPr>
            <p:txBody>
              <a:bodyPr wrap="square" rtlCol="0">
                <a:spAutoFit/>
              </a:bodyPr>
              <a:lstStyle/>
              <a:p>
                <a:pPr algn="ctr"/>
                <a:r>
                  <a:rPr lang="zh-CN" altLang="en-US" sz="1200" dirty="0"/>
                  <a:t>选择</a:t>
                </a:r>
                <a:endParaRPr lang="zh-CN" altLang="en-US" sz="1200" dirty="0"/>
              </a:p>
            </p:txBody>
          </p:sp>
        </p:grpSp>
        <p:grpSp>
          <p:nvGrpSpPr>
            <p:cNvPr id="15" name="组合 14"/>
            <p:cNvGrpSpPr/>
            <p:nvPr/>
          </p:nvGrpSpPr>
          <p:grpSpPr>
            <a:xfrm>
              <a:off x="2867442" y="3250294"/>
              <a:ext cx="525838" cy="354743"/>
              <a:chOff x="2867442" y="3250294"/>
              <a:chExt cx="525838" cy="354743"/>
            </a:xfrm>
          </p:grpSpPr>
          <p:sp>
            <p:nvSpPr>
              <p:cNvPr id="6" name="箭头: 右 5"/>
              <p:cNvSpPr/>
              <p:nvPr/>
            </p:nvSpPr>
            <p:spPr>
              <a:xfrm>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14" name="文本框 13"/>
              <p:cNvSpPr txBox="1"/>
              <p:nvPr/>
            </p:nvSpPr>
            <p:spPr>
              <a:xfrm>
                <a:off x="2867442" y="3289165"/>
                <a:ext cx="525838" cy="276999"/>
              </a:xfrm>
              <a:prstGeom prst="rect">
                <a:avLst/>
              </a:prstGeom>
              <a:noFill/>
            </p:spPr>
            <p:txBody>
              <a:bodyPr wrap="square" rtlCol="0">
                <a:spAutoFit/>
              </a:bodyPr>
              <a:lstStyle/>
              <a:p>
                <a:pPr algn="ctr"/>
                <a:r>
                  <a:rPr lang="zh-CN" altLang="en-US" sz="1200" dirty="0">
                    <a:solidFill>
                      <a:schemeClr val="bg1"/>
                    </a:solidFill>
                  </a:rPr>
                  <a:t>考虑</a:t>
                </a:r>
                <a:endParaRPr lang="zh-CN" altLang="en-US" sz="1200" dirty="0">
                  <a:solidFill>
                    <a:schemeClr val="bg1"/>
                  </a:solidFill>
                </a:endParaRPr>
              </a:p>
            </p:txBody>
          </p:sp>
        </p:grpSp>
        <p:grpSp>
          <p:nvGrpSpPr>
            <p:cNvPr id="82" name="组合 81"/>
            <p:cNvGrpSpPr/>
            <p:nvPr/>
          </p:nvGrpSpPr>
          <p:grpSpPr>
            <a:xfrm>
              <a:off x="4237835" y="3250294"/>
              <a:ext cx="525838" cy="354743"/>
              <a:chOff x="2924592" y="3250294"/>
              <a:chExt cx="525838" cy="354743"/>
            </a:xfrm>
          </p:grpSpPr>
          <p:sp>
            <p:nvSpPr>
              <p:cNvPr id="83" name="箭头: 右 82"/>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4" name="文本框 83"/>
              <p:cNvSpPr txBox="1"/>
              <p:nvPr/>
            </p:nvSpPr>
            <p:spPr>
              <a:xfrm>
                <a:off x="2924592" y="3289165"/>
                <a:ext cx="525838" cy="276999"/>
              </a:xfrm>
              <a:prstGeom prst="rect">
                <a:avLst/>
              </a:prstGeom>
              <a:noFill/>
            </p:spPr>
            <p:txBody>
              <a:bodyPr wrap="square" rtlCol="0">
                <a:spAutoFit/>
              </a:bodyPr>
              <a:lstStyle/>
              <a:p>
                <a:pPr algn="ctr"/>
                <a:r>
                  <a:rPr lang="zh-CN" altLang="en-US" sz="1200" dirty="0">
                    <a:solidFill>
                      <a:schemeClr val="bg1"/>
                    </a:solidFill>
                  </a:rPr>
                  <a:t>考虑</a:t>
                </a:r>
                <a:endParaRPr lang="zh-CN" altLang="en-US" sz="1200" dirty="0">
                  <a:solidFill>
                    <a:schemeClr val="bg1"/>
                  </a:solidFill>
                </a:endParaRPr>
              </a:p>
            </p:txBody>
          </p:sp>
        </p:grpSp>
        <p:grpSp>
          <p:nvGrpSpPr>
            <p:cNvPr id="85" name="组合 84"/>
            <p:cNvGrpSpPr/>
            <p:nvPr/>
          </p:nvGrpSpPr>
          <p:grpSpPr>
            <a:xfrm rot="14379981">
              <a:off x="3963455" y="3815820"/>
              <a:ext cx="875889" cy="626436"/>
              <a:chOff x="4252904" y="1365391"/>
              <a:chExt cx="869478" cy="683969"/>
            </a:xfrm>
          </p:grpSpPr>
          <p:sp>
            <p:nvSpPr>
              <p:cNvPr id="86" name="任意多边形: 形状 85"/>
              <p:cNvSpPr/>
              <p:nvPr/>
            </p:nvSpPr>
            <p:spPr>
              <a:xfrm rot="16405700">
                <a:off x="4450935" y="1350185"/>
                <a:ext cx="473416" cy="869478"/>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文本框 86"/>
              <p:cNvSpPr txBox="1"/>
              <p:nvPr/>
            </p:nvSpPr>
            <p:spPr>
              <a:xfrm rot="7220019">
                <a:off x="4338728" y="1569889"/>
                <a:ext cx="683969" cy="274973"/>
              </a:xfrm>
              <a:prstGeom prst="rect">
                <a:avLst/>
              </a:prstGeom>
              <a:noFill/>
            </p:spPr>
            <p:txBody>
              <a:bodyPr wrap="square" rtlCol="0">
                <a:spAutoFit/>
              </a:bodyPr>
              <a:lstStyle/>
              <a:p>
                <a:pPr algn="ctr"/>
                <a:r>
                  <a:rPr lang="zh-CN" altLang="en-US" sz="1200" dirty="0"/>
                  <a:t>配置</a:t>
                </a:r>
                <a:endParaRPr lang="zh-CN" altLang="en-US" sz="1200" dirty="0"/>
              </a:p>
            </p:txBody>
          </p:sp>
        </p:grpSp>
        <p:grpSp>
          <p:nvGrpSpPr>
            <p:cNvPr id="88" name="组合 87"/>
            <p:cNvGrpSpPr/>
            <p:nvPr/>
          </p:nvGrpSpPr>
          <p:grpSpPr>
            <a:xfrm rot="1889357">
              <a:off x="5591040" y="2394301"/>
              <a:ext cx="525838" cy="354743"/>
              <a:chOff x="2924592" y="3250294"/>
              <a:chExt cx="525838" cy="354743"/>
            </a:xfrm>
          </p:grpSpPr>
          <p:sp>
            <p:nvSpPr>
              <p:cNvPr id="89" name="箭头: 右 88"/>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90" name="文本框 89"/>
              <p:cNvSpPr txBox="1"/>
              <p:nvPr/>
            </p:nvSpPr>
            <p:spPr>
              <a:xfrm>
                <a:off x="2924592" y="3289165"/>
                <a:ext cx="525838" cy="276999"/>
              </a:xfrm>
              <a:prstGeom prst="rect">
                <a:avLst/>
              </a:prstGeom>
              <a:noFill/>
            </p:spPr>
            <p:txBody>
              <a:bodyPr wrap="square" rtlCol="0">
                <a:spAutoFit/>
              </a:bodyPr>
              <a:lstStyle/>
              <a:p>
                <a:pPr algn="ctr"/>
                <a:r>
                  <a:rPr lang="zh-CN" altLang="en-US" sz="1200" dirty="0">
                    <a:solidFill>
                      <a:schemeClr val="bg1"/>
                    </a:solidFill>
                  </a:rPr>
                  <a:t>进入</a:t>
                </a:r>
                <a:endParaRPr lang="zh-CN" altLang="en-US" sz="1200" dirty="0">
                  <a:solidFill>
                    <a:schemeClr val="bg1"/>
                  </a:solidFill>
                </a:endParaRPr>
              </a:p>
            </p:txBody>
          </p:sp>
        </p:grpSp>
        <p:grpSp>
          <p:nvGrpSpPr>
            <p:cNvPr id="91" name="组合 90"/>
            <p:cNvGrpSpPr/>
            <p:nvPr/>
          </p:nvGrpSpPr>
          <p:grpSpPr>
            <a:xfrm rot="8179592">
              <a:off x="5555430" y="4111996"/>
              <a:ext cx="525838" cy="354743"/>
              <a:chOff x="2924592" y="3250294"/>
              <a:chExt cx="525838" cy="354743"/>
            </a:xfrm>
          </p:grpSpPr>
          <p:sp>
            <p:nvSpPr>
              <p:cNvPr id="92" name="箭头: 右 91"/>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93" name="文本框 92"/>
              <p:cNvSpPr txBox="1"/>
              <p:nvPr/>
            </p:nvSpPr>
            <p:spPr>
              <a:xfrm rot="10780408">
                <a:off x="2924592" y="3289165"/>
                <a:ext cx="525838" cy="276999"/>
              </a:xfrm>
              <a:prstGeom prst="rect">
                <a:avLst/>
              </a:prstGeom>
              <a:noFill/>
            </p:spPr>
            <p:txBody>
              <a:bodyPr wrap="square" rtlCol="0">
                <a:spAutoFit/>
              </a:bodyPr>
              <a:lstStyle/>
              <a:p>
                <a:pPr algn="ctr"/>
                <a:r>
                  <a:rPr lang="zh-CN" altLang="en-US" sz="1200" dirty="0">
                    <a:solidFill>
                      <a:schemeClr val="bg1"/>
                    </a:solidFill>
                  </a:rPr>
                  <a:t>影响</a:t>
                </a:r>
                <a:endParaRPr lang="zh-CN" altLang="en-US" sz="1200" dirty="0">
                  <a:solidFill>
                    <a:schemeClr val="bg1"/>
                  </a:solidFill>
                </a:endParaRPr>
              </a:p>
            </p:txBody>
          </p:sp>
        </p:grpSp>
        <p:grpSp>
          <p:nvGrpSpPr>
            <p:cNvPr id="97" name="组合 96"/>
            <p:cNvGrpSpPr/>
            <p:nvPr/>
          </p:nvGrpSpPr>
          <p:grpSpPr>
            <a:xfrm rot="20321521">
              <a:off x="4326287" y="4532387"/>
              <a:ext cx="669038" cy="276999"/>
              <a:chOff x="4380134" y="1500796"/>
              <a:chExt cx="664141" cy="302439"/>
            </a:xfrm>
          </p:grpSpPr>
          <p:sp>
            <p:nvSpPr>
              <p:cNvPr id="98" name="任意多边形: 形状 97"/>
              <p:cNvSpPr/>
              <p:nvPr/>
            </p:nvSpPr>
            <p:spPr>
              <a:xfrm rot="16405700">
                <a:off x="4550558" y="1457237"/>
                <a:ext cx="173379" cy="514228"/>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3718 w 214009"/>
                  <a:gd name="connsiteY1-268" fmla="*/ 605214 h 1138136"/>
                  <a:gd name="connsiteX2-269" fmla="*/ 0 w 214009"/>
                  <a:gd name="connsiteY2-270" fmla="*/ 0 h 1138136"/>
                  <a:gd name="connsiteX0-271" fmla="*/ 197800 w 197800"/>
                  <a:gd name="connsiteY0-272" fmla="*/ 1131009 h 1131009"/>
                  <a:gd name="connsiteX1-273" fmla="*/ 127509 w 197800"/>
                  <a:gd name="connsiteY1-274" fmla="*/ 598087 h 1131009"/>
                  <a:gd name="connsiteX2-275" fmla="*/ 0 w 197800"/>
                  <a:gd name="connsiteY2-276" fmla="*/ -1 h 1131009"/>
                  <a:gd name="connsiteX0-277" fmla="*/ 197800 w 197800"/>
                  <a:gd name="connsiteY0-278" fmla="*/ 1131010 h 1131010"/>
                  <a:gd name="connsiteX1-279" fmla="*/ 127509 w 197800"/>
                  <a:gd name="connsiteY1-280" fmla="*/ 598088 h 1131010"/>
                  <a:gd name="connsiteX2-281" fmla="*/ 0 w 197800"/>
                  <a:gd name="connsiteY2-282" fmla="*/ 0 h 1131010"/>
                  <a:gd name="connsiteX0-283" fmla="*/ 197800 w 197800"/>
                  <a:gd name="connsiteY0-284" fmla="*/ 1131010 h 1131010"/>
                  <a:gd name="connsiteX1-285" fmla="*/ 127509 w 197800"/>
                  <a:gd name="connsiteY1-286" fmla="*/ 598088 h 1131010"/>
                  <a:gd name="connsiteX2-287" fmla="*/ 0 w 197800"/>
                  <a:gd name="connsiteY2-288" fmla="*/ 0 h 1131010"/>
                  <a:gd name="connsiteX0-289" fmla="*/ 197800 w 197800"/>
                  <a:gd name="connsiteY0-290" fmla="*/ 1131010 h 1131010"/>
                  <a:gd name="connsiteX1-291" fmla="*/ 127509 w 197800"/>
                  <a:gd name="connsiteY1-292" fmla="*/ 598088 h 1131010"/>
                  <a:gd name="connsiteX2-293" fmla="*/ 0 w 197800"/>
                  <a:gd name="connsiteY2-294" fmla="*/ 0 h 1131010"/>
                  <a:gd name="connsiteX0-295" fmla="*/ 197800 w 197800"/>
                  <a:gd name="connsiteY0-296" fmla="*/ 1131010 h 1131010"/>
                  <a:gd name="connsiteX1-297" fmla="*/ 127509 w 197800"/>
                  <a:gd name="connsiteY1-298" fmla="*/ 598088 h 1131010"/>
                  <a:gd name="connsiteX2-299" fmla="*/ 0 w 197800"/>
                  <a:gd name="connsiteY2-300" fmla="*/ 0 h 1131010"/>
                </a:gdLst>
                <a:ahLst/>
                <a:cxnLst>
                  <a:cxn ang="0">
                    <a:pos x="connsiteX0-1" y="connsiteY0-2"/>
                  </a:cxn>
                  <a:cxn ang="0">
                    <a:pos x="connsiteX1-3" y="connsiteY1-4"/>
                  </a:cxn>
                  <a:cxn ang="0">
                    <a:pos x="connsiteX2-5" y="connsiteY2-6"/>
                  </a:cxn>
                </a:cxnLst>
                <a:rect l="l" t="t" r="r" b="b"/>
                <a:pathLst>
                  <a:path w="197800" h="1131010">
                    <a:moveTo>
                      <a:pt x="197800" y="1131010"/>
                    </a:moveTo>
                    <a:cubicBezTo>
                      <a:pt x="188863" y="1001835"/>
                      <a:pt x="147901" y="731623"/>
                      <a:pt x="127509" y="598088"/>
                    </a:cubicBezTo>
                    <a:cubicBezTo>
                      <a:pt x="97020" y="436985"/>
                      <a:pt x="54457" y="16312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文本框 98"/>
              <p:cNvSpPr txBox="1"/>
              <p:nvPr/>
            </p:nvSpPr>
            <p:spPr>
              <a:xfrm rot="1278479">
                <a:off x="4422424" y="1500796"/>
                <a:ext cx="621851" cy="302439"/>
              </a:xfrm>
              <a:prstGeom prst="rect">
                <a:avLst/>
              </a:prstGeom>
              <a:noFill/>
            </p:spPr>
            <p:txBody>
              <a:bodyPr wrap="square" rtlCol="0">
                <a:spAutoFit/>
              </a:bodyPr>
              <a:lstStyle/>
              <a:p>
                <a:pPr algn="ctr"/>
                <a:r>
                  <a:rPr lang="zh-CN" altLang="en-US" sz="1200" dirty="0"/>
                  <a:t>检验</a:t>
                </a:r>
                <a:endParaRPr lang="zh-CN" altLang="en-US" sz="1200" dirty="0"/>
              </a:p>
            </p:txBody>
          </p:sp>
        </p:grpSp>
        <p:grpSp>
          <p:nvGrpSpPr>
            <p:cNvPr id="100" name="组合 99"/>
            <p:cNvGrpSpPr/>
            <p:nvPr/>
          </p:nvGrpSpPr>
          <p:grpSpPr>
            <a:xfrm rot="12769740">
              <a:off x="4603319" y="4995765"/>
              <a:ext cx="887553" cy="477336"/>
              <a:chOff x="4293332" y="1462751"/>
              <a:chExt cx="881057" cy="521176"/>
            </a:xfrm>
          </p:grpSpPr>
          <p:sp>
            <p:nvSpPr>
              <p:cNvPr id="101" name="任意多边形: 形状 100"/>
              <p:cNvSpPr/>
              <p:nvPr/>
            </p:nvSpPr>
            <p:spPr>
              <a:xfrm rot="16405700">
                <a:off x="4473273" y="1282810"/>
                <a:ext cx="521176" cy="8810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p:cNvSpPr txBox="1"/>
              <p:nvPr/>
            </p:nvSpPr>
            <p:spPr>
              <a:xfrm rot="8830260">
                <a:off x="4458265" y="1481204"/>
                <a:ext cx="621851" cy="302440"/>
              </a:xfrm>
              <a:prstGeom prst="rect">
                <a:avLst/>
              </a:prstGeom>
              <a:noFill/>
            </p:spPr>
            <p:txBody>
              <a:bodyPr wrap="square" rtlCol="0">
                <a:spAutoFit/>
              </a:bodyPr>
              <a:lstStyle/>
              <a:p>
                <a:pPr algn="ctr"/>
                <a:r>
                  <a:rPr lang="zh-CN" altLang="en-US" sz="1200" dirty="0"/>
                  <a:t>进行</a:t>
                </a:r>
                <a:endParaRPr lang="zh-CN" altLang="en-US" sz="1200" dirty="0"/>
              </a:p>
            </p:txBody>
          </p:sp>
        </p:grpSp>
        <p:grpSp>
          <p:nvGrpSpPr>
            <p:cNvPr id="103" name="组合 102"/>
            <p:cNvGrpSpPr/>
            <p:nvPr/>
          </p:nvGrpSpPr>
          <p:grpSpPr>
            <a:xfrm rot="11441163">
              <a:off x="6736196" y="4983285"/>
              <a:ext cx="887553" cy="477336"/>
              <a:chOff x="4293332" y="1462751"/>
              <a:chExt cx="881057" cy="521176"/>
            </a:xfrm>
          </p:grpSpPr>
          <p:sp>
            <p:nvSpPr>
              <p:cNvPr id="104" name="任意多边形: 形状 103"/>
              <p:cNvSpPr/>
              <p:nvPr/>
            </p:nvSpPr>
            <p:spPr>
              <a:xfrm rot="16405700">
                <a:off x="4473273" y="1282810"/>
                <a:ext cx="521176" cy="8810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文本框 104"/>
              <p:cNvSpPr txBox="1"/>
              <p:nvPr/>
            </p:nvSpPr>
            <p:spPr>
              <a:xfrm rot="10004775">
                <a:off x="4458265" y="1481204"/>
                <a:ext cx="621851" cy="302441"/>
              </a:xfrm>
              <a:prstGeom prst="rect">
                <a:avLst/>
              </a:prstGeom>
              <a:noFill/>
            </p:spPr>
            <p:txBody>
              <a:bodyPr wrap="square" rtlCol="0">
                <a:spAutoFit/>
              </a:bodyPr>
              <a:lstStyle/>
              <a:p>
                <a:pPr algn="ctr"/>
                <a:r>
                  <a:rPr lang="zh-CN" altLang="en-US" sz="1200" dirty="0"/>
                  <a:t>得知</a:t>
                </a:r>
                <a:endParaRPr lang="zh-CN" altLang="en-US" sz="1200" dirty="0"/>
              </a:p>
            </p:txBody>
          </p:sp>
        </p:grpSp>
        <p:sp>
          <p:nvSpPr>
            <p:cNvPr id="25" name="任意多边形: 形状 24"/>
            <p:cNvSpPr/>
            <p:nvPr/>
          </p:nvSpPr>
          <p:spPr>
            <a:xfrm>
              <a:off x="8619476" y="2165813"/>
              <a:ext cx="512287" cy="2511500"/>
            </a:xfrm>
            <a:custGeom>
              <a:avLst/>
              <a:gdLst>
                <a:gd name="connsiteX0" fmla="*/ 0 w 843175"/>
                <a:gd name="connsiteY0" fmla="*/ 2862263 h 2862263"/>
                <a:gd name="connsiteX1" fmla="*/ 571500 w 843175"/>
                <a:gd name="connsiteY1" fmla="*/ 2314575 h 2862263"/>
                <a:gd name="connsiteX2" fmla="*/ 842963 w 843175"/>
                <a:gd name="connsiteY2" fmla="*/ 1428750 h 2862263"/>
                <a:gd name="connsiteX3" fmla="*/ 533400 w 843175"/>
                <a:gd name="connsiteY3" fmla="*/ 485775 h 2862263"/>
                <a:gd name="connsiteX4" fmla="*/ 0 w 843175"/>
                <a:gd name="connsiteY4" fmla="*/ 0 h 2862263"/>
                <a:gd name="connsiteX0-1" fmla="*/ 0 w 627723"/>
                <a:gd name="connsiteY0-2" fmla="*/ 2862263 h 2862263"/>
                <a:gd name="connsiteX1-3" fmla="*/ 571500 w 627723"/>
                <a:gd name="connsiteY1-4" fmla="*/ 2314575 h 2862263"/>
                <a:gd name="connsiteX2-5" fmla="*/ 602201 w 627723"/>
                <a:gd name="connsiteY2-6" fmla="*/ 1419290 h 2862263"/>
                <a:gd name="connsiteX3-7" fmla="*/ 533400 w 627723"/>
                <a:gd name="connsiteY3-8" fmla="*/ 485775 h 2862263"/>
                <a:gd name="connsiteX4-9" fmla="*/ 0 w 627723"/>
                <a:gd name="connsiteY4-10" fmla="*/ 0 h 2862263"/>
                <a:gd name="connsiteX0-11" fmla="*/ 0 w 628319"/>
                <a:gd name="connsiteY0-12" fmla="*/ 2862263 h 2862263"/>
                <a:gd name="connsiteX1-13" fmla="*/ 410991 w 628319"/>
                <a:gd name="connsiteY1-14" fmla="*/ 2281465 h 2862263"/>
                <a:gd name="connsiteX2-15" fmla="*/ 602201 w 628319"/>
                <a:gd name="connsiteY2-16" fmla="*/ 1419290 h 2862263"/>
                <a:gd name="connsiteX3-17" fmla="*/ 533400 w 628319"/>
                <a:gd name="connsiteY3-18" fmla="*/ 485775 h 2862263"/>
                <a:gd name="connsiteX4-19" fmla="*/ 0 w 628319"/>
                <a:gd name="connsiteY4-20" fmla="*/ 0 h 2862263"/>
                <a:gd name="connsiteX0-21" fmla="*/ 0 w 603184"/>
                <a:gd name="connsiteY0-22" fmla="*/ 2862263 h 2862263"/>
                <a:gd name="connsiteX1-23" fmla="*/ 410991 w 603184"/>
                <a:gd name="connsiteY1-24" fmla="*/ 2281465 h 2862263"/>
                <a:gd name="connsiteX2-25" fmla="*/ 602201 w 603184"/>
                <a:gd name="connsiteY2-26" fmla="*/ 1419290 h 2862263"/>
                <a:gd name="connsiteX3-27" fmla="*/ 448129 w 603184"/>
                <a:gd name="connsiteY3-28" fmla="*/ 566182 h 2862263"/>
                <a:gd name="connsiteX4-29" fmla="*/ 0 w 603184"/>
                <a:gd name="connsiteY4-30" fmla="*/ 0 h 2862263"/>
                <a:gd name="connsiteX0-31" fmla="*/ 0 w 559081"/>
                <a:gd name="connsiteY0-32" fmla="*/ 2862263 h 2862263"/>
                <a:gd name="connsiteX1-33" fmla="*/ 410991 w 559081"/>
                <a:gd name="connsiteY1-34" fmla="*/ 2281465 h 2862263"/>
                <a:gd name="connsiteX2-35" fmla="*/ 552042 w 559081"/>
                <a:gd name="connsiteY2-36" fmla="*/ 1400371 h 2862263"/>
                <a:gd name="connsiteX3-37" fmla="*/ 448129 w 559081"/>
                <a:gd name="connsiteY3-38" fmla="*/ 566182 h 2862263"/>
                <a:gd name="connsiteX4-39" fmla="*/ 0 w 559081"/>
                <a:gd name="connsiteY4-40" fmla="*/ 0 h 2862263"/>
                <a:gd name="connsiteX0-41" fmla="*/ 0 w 556852"/>
                <a:gd name="connsiteY0-42" fmla="*/ 2862263 h 2862263"/>
                <a:gd name="connsiteX1-43" fmla="*/ 410991 w 556852"/>
                <a:gd name="connsiteY1-44" fmla="*/ 2281465 h 2862263"/>
                <a:gd name="connsiteX2-45" fmla="*/ 552042 w 556852"/>
                <a:gd name="connsiteY2-46" fmla="*/ 1400371 h 2862263"/>
                <a:gd name="connsiteX3-47" fmla="*/ 448129 w 556852"/>
                <a:gd name="connsiteY3-48" fmla="*/ 566182 h 2862263"/>
                <a:gd name="connsiteX4-49" fmla="*/ 0 w 556852"/>
                <a:gd name="connsiteY4-50" fmla="*/ 0 h 2862263"/>
                <a:gd name="connsiteX0-51" fmla="*/ 0 w 553278"/>
                <a:gd name="connsiteY0-52" fmla="*/ 2862263 h 2862263"/>
                <a:gd name="connsiteX1-53" fmla="*/ 410991 w 553278"/>
                <a:gd name="connsiteY1-54" fmla="*/ 2281465 h 2862263"/>
                <a:gd name="connsiteX2-55" fmla="*/ 552042 w 553278"/>
                <a:gd name="connsiteY2-56" fmla="*/ 1400371 h 2862263"/>
                <a:gd name="connsiteX3-57" fmla="*/ 448129 w 553278"/>
                <a:gd name="connsiteY3-58" fmla="*/ 566182 h 2862263"/>
                <a:gd name="connsiteX4-59" fmla="*/ 0 w 553278"/>
                <a:gd name="connsiteY4-60" fmla="*/ 0 h 2862263"/>
                <a:gd name="connsiteX0-61" fmla="*/ 0 w 553278"/>
                <a:gd name="connsiteY0-62" fmla="*/ 2862263 h 2862263"/>
                <a:gd name="connsiteX1-63" fmla="*/ 410991 w 553278"/>
                <a:gd name="connsiteY1-64" fmla="*/ 2281465 h 2862263"/>
                <a:gd name="connsiteX2-65" fmla="*/ 552042 w 553278"/>
                <a:gd name="connsiteY2-66" fmla="*/ 1400371 h 2862263"/>
                <a:gd name="connsiteX3-67" fmla="*/ 448129 w 553278"/>
                <a:gd name="connsiteY3-68" fmla="*/ 566182 h 2862263"/>
                <a:gd name="connsiteX4-69" fmla="*/ 0 w 553278"/>
                <a:gd name="connsiteY4-70" fmla="*/ 0 h 2862263"/>
                <a:gd name="connsiteX0-71" fmla="*/ 0 w 552104"/>
                <a:gd name="connsiteY0-72" fmla="*/ 2862263 h 2862263"/>
                <a:gd name="connsiteX1-73" fmla="*/ 410991 w 552104"/>
                <a:gd name="connsiteY1-74" fmla="*/ 2281465 h 2862263"/>
                <a:gd name="connsiteX2-75" fmla="*/ 552042 w 552104"/>
                <a:gd name="connsiteY2-76" fmla="*/ 1400371 h 2862263"/>
                <a:gd name="connsiteX3-77" fmla="*/ 448129 w 552104"/>
                <a:gd name="connsiteY3-78" fmla="*/ 566182 h 2862263"/>
                <a:gd name="connsiteX4-79" fmla="*/ 0 w 552104"/>
                <a:gd name="connsiteY4-80" fmla="*/ 0 h 2862263"/>
                <a:gd name="connsiteX0-81" fmla="*/ 0 w 552171"/>
                <a:gd name="connsiteY0-82" fmla="*/ 2862263 h 2862263"/>
                <a:gd name="connsiteX1-83" fmla="*/ 410991 w 552171"/>
                <a:gd name="connsiteY1-84" fmla="*/ 2281465 h 2862263"/>
                <a:gd name="connsiteX2-85" fmla="*/ 552042 w 552171"/>
                <a:gd name="connsiteY2-86" fmla="*/ 1400371 h 2862263"/>
                <a:gd name="connsiteX3-87" fmla="*/ 448129 w 552171"/>
                <a:gd name="connsiteY3-88" fmla="*/ 566182 h 2862263"/>
                <a:gd name="connsiteX4-89" fmla="*/ 0 w 552171"/>
                <a:gd name="connsiteY4-90" fmla="*/ 0 h 2862263"/>
                <a:gd name="connsiteX0-91" fmla="*/ 0 w 552165"/>
                <a:gd name="connsiteY0-92" fmla="*/ 2862263 h 2862263"/>
                <a:gd name="connsiteX1-93" fmla="*/ 410991 w 552165"/>
                <a:gd name="connsiteY1-94" fmla="*/ 2281465 h 2862263"/>
                <a:gd name="connsiteX2-95" fmla="*/ 552042 w 552165"/>
                <a:gd name="connsiteY2-96" fmla="*/ 1400371 h 2862263"/>
                <a:gd name="connsiteX3-97" fmla="*/ 392954 w 552165"/>
                <a:gd name="connsiteY3-98" fmla="*/ 580373 h 2862263"/>
                <a:gd name="connsiteX4-99" fmla="*/ 0 w 552165"/>
                <a:gd name="connsiteY4-100" fmla="*/ 0 h 2862263"/>
                <a:gd name="connsiteX0-101" fmla="*/ 0 w 552165"/>
                <a:gd name="connsiteY0-102" fmla="*/ 2862263 h 2862263"/>
                <a:gd name="connsiteX1-103" fmla="*/ 410991 w 552165"/>
                <a:gd name="connsiteY1-104" fmla="*/ 2281465 h 2862263"/>
                <a:gd name="connsiteX2-105" fmla="*/ 552042 w 552165"/>
                <a:gd name="connsiteY2-106" fmla="*/ 1400371 h 2862263"/>
                <a:gd name="connsiteX3-107" fmla="*/ 392954 w 552165"/>
                <a:gd name="connsiteY3-108" fmla="*/ 580373 h 2862263"/>
                <a:gd name="connsiteX4-109" fmla="*/ 0 w 552165"/>
                <a:gd name="connsiteY4-110" fmla="*/ 0 h 2862263"/>
                <a:gd name="connsiteX0-111" fmla="*/ 65206 w 617371"/>
                <a:gd name="connsiteY0-112" fmla="*/ 2781856 h 2781856"/>
                <a:gd name="connsiteX1-113" fmla="*/ 476197 w 617371"/>
                <a:gd name="connsiteY1-114" fmla="*/ 2201058 h 2781856"/>
                <a:gd name="connsiteX2-115" fmla="*/ 617248 w 617371"/>
                <a:gd name="connsiteY2-116" fmla="*/ 1319964 h 2781856"/>
                <a:gd name="connsiteX3-117" fmla="*/ 458160 w 617371"/>
                <a:gd name="connsiteY3-118" fmla="*/ 499966 h 2781856"/>
                <a:gd name="connsiteX4-119" fmla="*/ 0 w 617371"/>
                <a:gd name="connsiteY4-120" fmla="*/ 0 h 2781856"/>
                <a:gd name="connsiteX0-121" fmla="*/ 65206 w 617371"/>
                <a:gd name="connsiteY0-122" fmla="*/ 2781856 h 2781856"/>
                <a:gd name="connsiteX1-123" fmla="*/ 476197 w 617371"/>
                <a:gd name="connsiteY1-124" fmla="*/ 2201058 h 2781856"/>
                <a:gd name="connsiteX2-125" fmla="*/ 617248 w 617371"/>
                <a:gd name="connsiteY2-126" fmla="*/ 1319964 h 2781856"/>
                <a:gd name="connsiteX3-127" fmla="*/ 458160 w 617371"/>
                <a:gd name="connsiteY3-128" fmla="*/ 499966 h 2781856"/>
                <a:gd name="connsiteX4-129" fmla="*/ 0 w 617371"/>
                <a:gd name="connsiteY4-130" fmla="*/ 0 h 2781856"/>
                <a:gd name="connsiteX0-131" fmla="*/ 65206 w 618290"/>
                <a:gd name="connsiteY0-132" fmla="*/ 2781856 h 2781856"/>
                <a:gd name="connsiteX1-133" fmla="*/ 476197 w 618290"/>
                <a:gd name="connsiteY1-134" fmla="*/ 2201058 h 2781856"/>
                <a:gd name="connsiteX2-135" fmla="*/ 617248 w 618290"/>
                <a:gd name="connsiteY2-136" fmla="*/ 1319964 h 2781856"/>
                <a:gd name="connsiteX3-137" fmla="*/ 418033 w 618290"/>
                <a:gd name="connsiteY3-138" fmla="*/ 509425 h 2781856"/>
                <a:gd name="connsiteX4-139" fmla="*/ 0 w 618290"/>
                <a:gd name="connsiteY4-140" fmla="*/ 0 h 2781856"/>
                <a:gd name="connsiteX0-141" fmla="*/ 65206 w 618290"/>
                <a:gd name="connsiteY0-142" fmla="*/ 2781856 h 2781856"/>
                <a:gd name="connsiteX1-143" fmla="*/ 476197 w 618290"/>
                <a:gd name="connsiteY1-144" fmla="*/ 2201058 h 2781856"/>
                <a:gd name="connsiteX2-145" fmla="*/ 617248 w 618290"/>
                <a:gd name="connsiteY2-146" fmla="*/ 1319964 h 2781856"/>
                <a:gd name="connsiteX3-147" fmla="*/ 418033 w 618290"/>
                <a:gd name="connsiteY3-148" fmla="*/ 509425 h 2781856"/>
                <a:gd name="connsiteX4-149" fmla="*/ 0 w 618290"/>
                <a:gd name="connsiteY4-150" fmla="*/ 0 h 2781856"/>
                <a:gd name="connsiteX0-151" fmla="*/ 65206 w 618290"/>
                <a:gd name="connsiteY0-152" fmla="*/ 2781856 h 2781856"/>
                <a:gd name="connsiteX1-153" fmla="*/ 476197 w 618290"/>
                <a:gd name="connsiteY1-154" fmla="*/ 2201058 h 2781856"/>
                <a:gd name="connsiteX2-155" fmla="*/ 617248 w 618290"/>
                <a:gd name="connsiteY2-156" fmla="*/ 1319964 h 2781856"/>
                <a:gd name="connsiteX3-157" fmla="*/ 418033 w 618290"/>
                <a:gd name="connsiteY3-158" fmla="*/ 509425 h 2781856"/>
                <a:gd name="connsiteX4-159" fmla="*/ 0 w 618290"/>
                <a:gd name="connsiteY4-160" fmla="*/ 0 h 2781856"/>
                <a:gd name="connsiteX0-161" fmla="*/ 65206 w 618290"/>
                <a:gd name="connsiteY0-162" fmla="*/ 2781856 h 2781856"/>
                <a:gd name="connsiteX1-163" fmla="*/ 476197 w 618290"/>
                <a:gd name="connsiteY1-164" fmla="*/ 2201058 h 2781856"/>
                <a:gd name="connsiteX2-165" fmla="*/ 617248 w 618290"/>
                <a:gd name="connsiteY2-166" fmla="*/ 1319964 h 2781856"/>
                <a:gd name="connsiteX3-167" fmla="*/ 418033 w 618290"/>
                <a:gd name="connsiteY3-168" fmla="*/ 509425 h 2781856"/>
                <a:gd name="connsiteX4-169" fmla="*/ 0 w 618290"/>
                <a:gd name="connsiteY4-170" fmla="*/ 0 h 2781856"/>
                <a:gd name="connsiteX0-171" fmla="*/ 65206 w 618290"/>
                <a:gd name="connsiteY0-172" fmla="*/ 2781856 h 2781856"/>
                <a:gd name="connsiteX1-173" fmla="*/ 476197 w 618290"/>
                <a:gd name="connsiteY1-174" fmla="*/ 2201058 h 2781856"/>
                <a:gd name="connsiteX2-175" fmla="*/ 617248 w 618290"/>
                <a:gd name="connsiteY2-176" fmla="*/ 1319964 h 2781856"/>
                <a:gd name="connsiteX3-177" fmla="*/ 418033 w 618290"/>
                <a:gd name="connsiteY3-178" fmla="*/ 509425 h 2781856"/>
                <a:gd name="connsiteX4-179" fmla="*/ 0 w 618290"/>
                <a:gd name="connsiteY4-180" fmla="*/ 0 h 2781856"/>
                <a:gd name="connsiteX0-181" fmla="*/ 65206 w 618290"/>
                <a:gd name="connsiteY0-182" fmla="*/ 2781856 h 2781856"/>
                <a:gd name="connsiteX1-183" fmla="*/ 476197 w 618290"/>
                <a:gd name="connsiteY1-184" fmla="*/ 2201058 h 2781856"/>
                <a:gd name="connsiteX2-185" fmla="*/ 617248 w 618290"/>
                <a:gd name="connsiteY2-186" fmla="*/ 1319964 h 2781856"/>
                <a:gd name="connsiteX3-187" fmla="*/ 418033 w 618290"/>
                <a:gd name="connsiteY3-188" fmla="*/ 509425 h 2781856"/>
                <a:gd name="connsiteX4-189" fmla="*/ 0 w 618290"/>
                <a:gd name="connsiteY4-190" fmla="*/ 0 h 2781856"/>
                <a:gd name="connsiteX0-191" fmla="*/ 65206 w 618290"/>
                <a:gd name="connsiteY0-192" fmla="*/ 2781856 h 2781856"/>
                <a:gd name="connsiteX1-193" fmla="*/ 476197 w 618290"/>
                <a:gd name="connsiteY1-194" fmla="*/ 2201058 h 2781856"/>
                <a:gd name="connsiteX2-195" fmla="*/ 617248 w 618290"/>
                <a:gd name="connsiteY2-196" fmla="*/ 1319964 h 2781856"/>
                <a:gd name="connsiteX3-197" fmla="*/ 418033 w 618290"/>
                <a:gd name="connsiteY3-198" fmla="*/ 509425 h 2781856"/>
                <a:gd name="connsiteX4-199" fmla="*/ 0 w 618290"/>
                <a:gd name="connsiteY4-200" fmla="*/ 0 h 2781856"/>
                <a:gd name="connsiteX0-201" fmla="*/ 65206 w 618290"/>
                <a:gd name="connsiteY0-202" fmla="*/ 2781856 h 2781856"/>
                <a:gd name="connsiteX1-203" fmla="*/ 476197 w 618290"/>
                <a:gd name="connsiteY1-204" fmla="*/ 2201058 h 2781856"/>
                <a:gd name="connsiteX2-205" fmla="*/ 617248 w 618290"/>
                <a:gd name="connsiteY2-206" fmla="*/ 1319964 h 2781856"/>
                <a:gd name="connsiteX3-207" fmla="*/ 418033 w 618290"/>
                <a:gd name="connsiteY3-208" fmla="*/ 509425 h 2781856"/>
                <a:gd name="connsiteX4-209" fmla="*/ 0 w 618290"/>
                <a:gd name="connsiteY4-210" fmla="*/ 0 h 2781856"/>
                <a:gd name="connsiteX0-211" fmla="*/ 65206 w 618290"/>
                <a:gd name="connsiteY0-212" fmla="*/ 2781856 h 2781856"/>
                <a:gd name="connsiteX1-213" fmla="*/ 476197 w 618290"/>
                <a:gd name="connsiteY1-214" fmla="*/ 2201058 h 2781856"/>
                <a:gd name="connsiteX2-215" fmla="*/ 617248 w 618290"/>
                <a:gd name="connsiteY2-216" fmla="*/ 1319964 h 2781856"/>
                <a:gd name="connsiteX3-217" fmla="*/ 418033 w 618290"/>
                <a:gd name="connsiteY3-218" fmla="*/ 509425 h 2781856"/>
                <a:gd name="connsiteX4-219" fmla="*/ 0 w 618290"/>
                <a:gd name="connsiteY4-220" fmla="*/ 0 h 2781856"/>
                <a:gd name="connsiteX0-221" fmla="*/ 65206 w 618290"/>
                <a:gd name="connsiteY0-222" fmla="*/ 2781856 h 2781856"/>
                <a:gd name="connsiteX1-223" fmla="*/ 476197 w 618290"/>
                <a:gd name="connsiteY1-224" fmla="*/ 2201058 h 2781856"/>
                <a:gd name="connsiteX2-225" fmla="*/ 617248 w 618290"/>
                <a:gd name="connsiteY2-226" fmla="*/ 1319964 h 2781856"/>
                <a:gd name="connsiteX3-227" fmla="*/ 418033 w 618290"/>
                <a:gd name="connsiteY3-228" fmla="*/ 509425 h 2781856"/>
                <a:gd name="connsiteX4-229" fmla="*/ 0 w 618290"/>
                <a:gd name="connsiteY4-230" fmla="*/ 0 h 2781856"/>
                <a:gd name="connsiteX0-231" fmla="*/ 65206 w 619572"/>
                <a:gd name="connsiteY0-232" fmla="*/ 2781856 h 2781856"/>
                <a:gd name="connsiteX1-233" fmla="*/ 496261 w 619572"/>
                <a:gd name="connsiteY1-234" fmla="*/ 2139571 h 2781856"/>
                <a:gd name="connsiteX2-235" fmla="*/ 617248 w 619572"/>
                <a:gd name="connsiteY2-236" fmla="*/ 1319964 h 2781856"/>
                <a:gd name="connsiteX3-237" fmla="*/ 418033 w 619572"/>
                <a:gd name="connsiteY3-238" fmla="*/ 509425 h 2781856"/>
                <a:gd name="connsiteX4-239" fmla="*/ 0 w 619572"/>
                <a:gd name="connsiteY4-240" fmla="*/ 0 h 2781856"/>
                <a:gd name="connsiteX0-241" fmla="*/ 65206 w 619396"/>
                <a:gd name="connsiteY0-242" fmla="*/ 2781856 h 2781856"/>
                <a:gd name="connsiteX1-243" fmla="*/ 496261 w 619396"/>
                <a:gd name="connsiteY1-244" fmla="*/ 2139571 h 2781856"/>
                <a:gd name="connsiteX2-245" fmla="*/ 617248 w 619396"/>
                <a:gd name="connsiteY2-246" fmla="*/ 1319964 h 2781856"/>
                <a:gd name="connsiteX3-247" fmla="*/ 418033 w 619396"/>
                <a:gd name="connsiteY3-248" fmla="*/ 509425 h 2781856"/>
                <a:gd name="connsiteX4-249" fmla="*/ 0 w 619396"/>
                <a:gd name="connsiteY4-250" fmla="*/ 0 h 2781856"/>
                <a:gd name="connsiteX0-251" fmla="*/ 65206 w 619396"/>
                <a:gd name="connsiteY0-252" fmla="*/ 2781856 h 2781856"/>
                <a:gd name="connsiteX1-253" fmla="*/ 496261 w 619396"/>
                <a:gd name="connsiteY1-254" fmla="*/ 2139571 h 2781856"/>
                <a:gd name="connsiteX2-255" fmla="*/ 617248 w 619396"/>
                <a:gd name="connsiteY2-256" fmla="*/ 1319964 h 2781856"/>
                <a:gd name="connsiteX3-257" fmla="*/ 418033 w 619396"/>
                <a:gd name="connsiteY3-258" fmla="*/ 509425 h 2781856"/>
                <a:gd name="connsiteX4-259" fmla="*/ 0 w 619396"/>
                <a:gd name="connsiteY4-260" fmla="*/ 0 h 2781856"/>
                <a:gd name="connsiteX0-261" fmla="*/ 65206 w 619072"/>
                <a:gd name="connsiteY0-262" fmla="*/ 2781856 h 2781856"/>
                <a:gd name="connsiteX1-263" fmla="*/ 496261 w 619072"/>
                <a:gd name="connsiteY1-264" fmla="*/ 2139571 h 2781856"/>
                <a:gd name="connsiteX2-265" fmla="*/ 617248 w 619072"/>
                <a:gd name="connsiteY2-266" fmla="*/ 1319964 h 2781856"/>
                <a:gd name="connsiteX3-267" fmla="*/ 418033 w 619072"/>
                <a:gd name="connsiteY3-268" fmla="*/ 509425 h 2781856"/>
                <a:gd name="connsiteX4-269" fmla="*/ 0 w 619072"/>
                <a:gd name="connsiteY4-270" fmla="*/ 0 h 2781856"/>
                <a:gd name="connsiteX0-271" fmla="*/ 65206 w 619396"/>
                <a:gd name="connsiteY0-272" fmla="*/ 2781856 h 2781856"/>
                <a:gd name="connsiteX1-273" fmla="*/ 496261 w 619396"/>
                <a:gd name="connsiteY1-274" fmla="*/ 2139571 h 2781856"/>
                <a:gd name="connsiteX2-275" fmla="*/ 617248 w 619396"/>
                <a:gd name="connsiteY2-276" fmla="*/ 1319964 h 2781856"/>
                <a:gd name="connsiteX3-277" fmla="*/ 418033 w 619396"/>
                <a:gd name="connsiteY3-278" fmla="*/ 509425 h 2781856"/>
                <a:gd name="connsiteX4-279" fmla="*/ 0 w 619396"/>
                <a:gd name="connsiteY4-280" fmla="*/ 0 h 2781856"/>
                <a:gd name="connsiteX0-281" fmla="*/ 65206 w 619396"/>
                <a:gd name="connsiteY0-282" fmla="*/ 2781856 h 2781856"/>
                <a:gd name="connsiteX1-283" fmla="*/ 496261 w 619396"/>
                <a:gd name="connsiteY1-284" fmla="*/ 2139571 h 2781856"/>
                <a:gd name="connsiteX2-285" fmla="*/ 617248 w 619396"/>
                <a:gd name="connsiteY2-286" fmla="*/ 1319964 h 2781856"/>
                <a:gd name="connsiteX3-287" fmla="*/ 418033 w 619396"/>
                <a:gd name="connsiteY3-288" fmla="*/ 509425 h 2781856"/>
                <a:gd name="connsiteX4-289" fmla="*/ 0 w 619396"/>
                <a:gd name="connsiteY4-290" fmla="*/ 0 h 27818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9396" h="2781856">
                  <a:moveTo>
                    <a:pt x="65206" y="2781856"/>
                  </a:moveTo>
                  <a:cubicBezTo>
                    <a:pt x="322936" y="2536035"/>
                    <a:pt x="409270" y="2340896"/>
                    <a:pt x="496261" y="2139571"/>
                  </a:cubicBezTo>
                  <a:cubicBezTo>
                    <a:pt x="583252" y="1938246"/>
                    <a:pt x="630286" y="1591655"/>
                    <a:pt x="617248" y="1319964"/>
                  </a:cubicBezTo>
                  <a:cubicBezTo>
                    <a:pt x="604210" y="1048273"/>
                    <a:pt x="573574" y="823226"/>
                    <a:pt x="418033" y="509425"/>
                  </a:cubicBezTo>
                  <a:cubicBezTo>
                    <a:pt x="287571" y="271300"/>
                    <a:pt x="140579" y="11784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8661757" y="4158495"/>
              <a:ext cx="554634" cy="276999"/>
            </a:xfrm>
            <a:prstGeom prst="rect">
              <a:avLst/>
            </a:prstGeom>
            <a:noFill/>
          </p:spPr>
          <p:txBody>
            <a:bodyPr wrap="square" rtlCol="0">
              <a:spAutoFit/>
            </a:bodyPr>
            <a:lstStyle/>
            <a:p>
              <a:pPr algn="ctr"/>
              <a:r>
                <a:rPr lang="zh-CN" altLang="en-US" sz="1200" dirty="0"/>
                <a:t>更新</a:t>
              </a:r>
              <a:endParaRPr lang="zh-CN" altLang="en-US" sz="1200" dirty="0"/>
            </a:p>
          </p:txBody>
        </p:sp>
      </p:grpSp>
      <p:sp>
        <p:nvSpPr>
          <p:cNvPr id="72" name="矩形 71"/>
          <p:cNvSpPr/>
          <p:nvPr/>
        </p:nvSpPr>
        <p:spPr>
          <a:xfrm>
            <a:off x="41478" y="689133"/>
            <a:ext cx="3262432" cy="707886"/>
          </a:xfrm>
          <a:prstGeom prst="rect">
            <a:avLst/>
          </a:prstGeom>
          <a:noFill/>
        </p:spPr>
        <p:txBody>
          <a:bodyPr wrap="none" lIns="91440" tIns="45720" rIns="91440" bIns="45720">
            <a:spAutoFit/>
          </a:bodyPr>
          <a:lstStyle/>
          <a:p>
            <a:pPr algn="ct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教育复杂系统</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01974" y="1596935"/>
            <a:ext cx="1746790" cy="4048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0304"/>
    </mc:Choice>
    <mc:Fallback>
      <p:transition spd="slow" advTm="1103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12799 0.00162 " pathEditMode="relative" rAng="0" ptsTypes="AA">
                                      <p:cBhvr>
                                        <p:cTn id="6" dur="1000" fill="hold"/>
                                        <p:tgtEl>
                                          <p:spTgt spid="3"/>
                                        </p:tgtEl>
                                        <p:attrNameLst>
                                          <p:attrName>ppt_x</p:attrName>
                                          <p:attrName>ppt_y</p:attrName>
                                        </p:attrNameLst>
                                      </p:cBhvr>
                                      <p:rCtr x="-6406" y="69"/>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4347652" cy="306071"/>
          </a:xfrm>
          <a:prstGeom prst="rect">
            <a:avLst/>
          </a:prstGeom>
          <a:noFill/>
        </p:spPr>
        <p:txBody>
          <a:bodyPr wrap="square" rtlCol="0">
            <a:noAutofit/>
          </a:bodyPr>
          <a:lstStyle/>
          <a:p>
            <a:r>
              <a:rPr lang="zh-CN" altLang="en-US" sz="1400" b="1" dirty="0"/>
              <a:t>多主体建模分析</a:t>
            </a:r>
            <a:r>
              <a:rPr lang="en-US" altLang="zh-CN" sz="1400" b="1" dirty="0"/>
              <a:t>——</a:t>
            </a:r>
            <a:r>
              <a:rPr lang="zh-CN" altLang="en-US" sz="1400" b="1" dirty="0"/>
              <a:t>主体匹配</a:t>
            </a:r>
            <a:endParaRPr lang="en-US" altLang="zh-CN" sz="1400" b="1" dirty="0">
              <a:solidFill>
                <a:schemeClr val="tx1"/>
              </a:solidFill>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505748" y="1017658"/>
            <a:ext cx="8014976" cy="3561487"/>
          </a:xfrm>
          <a:prstGeom prst="rect">
            <a:avLst/>
          </a:prstGeom>
        </p:spPr>
      </p:pic>
      <p:grpSp>
        <p:nvGrpSpPr>
          <p:cNvPr id="3" name="组合 2"/>
          <p:cNvGrpSpPr/>
          <p:nvPr/>
        </p:nvGrpSpPr>
        <p:grpSpPr>
          <a:xfrm>
            <a:off x="360000" y="871128"/>
            <a:ext cx="2283724" cy="5122549"/>
            <a:chOff x="885825" y="871128"/>
            <a:chExt cx="2283724" cy="5122549"/>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85825" y="1007078"/>
              <a:ext cx="2151465" cy="4986599"/>
            </a:xfrm>
            <a:prstGeom prst="rect">
              <a:avLst/>
            </a:prstGeom>
          </p:spPr>
        </p:pic>
        <p:sp>
          <p:nvSpPr>
            <p:cNvPr id="13" name="矩形 12"/>
            <p:cNvSpPr/>
            <p:nvPr/>
          </p:nvSpPr>
          <p:spPr>
            <a:xfrm>
              <a:off x="1197101" y="871128"/>
              <a:ext cx="1972448" cy="8337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表格 13"/>
          <p:cNvGraphicFramePr>
            <a:graphicFrameLocks noGrp="1"/>
          </p:cNvGraphicFramePr>
          <p:nvPr/>
        </p:nvGraphicFramePr>
        <p:xfrm>
          <a:off x="3298191" y="4746917"/>
          <a:ext cx="8430090" cy="741680"/>
        </p:xfrm>
        <a:graphic>
          <a:graphicData uri="http://schemas.openxmlformats.org/drawingml/2006/table">
            <a:tbl>
              <a:tblPr firstRow="1" bandRow="1">
                <a:tableStyleId>{69012ECD-51FC-41F1-AA8D-1B2483CD663E}</a:tableStyleId>
              </a:tblPr>
              <a:tblGrid>
                <a:gridCol w="2110470"/>
                <a:gridCol w="2106540"/>
                <a:gridCol w="2106540"/>
                <a:gridCol w="2106540"/>
              </a:tblGrid>
              <a:tr h="370840">
                <a:tc>
                  <a:txBody>
                    <a:bodyPr/>
                    <a:lstStyle/>
                    <a:p>
                      <a:pPr algn="ctr"/>
                      <a:r>
                        <a:rPr lang="zh-CN" altLang="en-US" dirty="0"/>
                        <a:t>第一批次</a:t>
                      </a:r>
                      <a:r>
                        <a:rPr lang="en-US" altLang="zh-CN" dirty="0"/>
                        <a:t>(4</a:t>
                      </a:r>
                      <a:r>
                        <a:rPr lang="zh-CN" altLang="en-US" dirty="0"/>
                        <a:t>所学校</a:t>
                      </a:r>
                      <a:r>
                        <a:rPr lang="en-US" altLang="zh-CN" dirty="0"/>
                        <a:t>)</a:t>
                      </a:r>
                      <a:endParaRPr lang="zh-CN" altLang="en-US" dirty="0"/>
                    </a:p>
                  </a:txBody>
                  <a:tcPr/>
                </a:tc>
                <a:tc>
                  <a:txBody>
                    <a:bodyPr/>
                    <a:lstStyle/>
                    <a:p>
                      <a:pPr algn="ctr"/>
                      <a:r>
                        <a:rPr lang="zh-CN" altLang="en-US" dirty="0"/>
                        <a:t>第二批次</a:t>
                      </a:r>
                      <a:r>
                        <a:rPr lang="en-US" altLang="zh-CN" dirty="0"/>
                        <a:t>(6</a:t>
                      </a:r>
                      <a:r>
                        <a:rPr lang="zh-CN" altLang="en-US" dirty="0"/>
                        <a:t>所学校</a:t>
                      </a:r>
                      <a:r>
                        <a:rPr lang="en-US" altLang="zh-CN" dirty="0"/>
                        <a:t>)</a:t>
                      </a:r>
                      <a:endParaRPr lang="zh-CN" altLang="en-US" dirty="0"/>
                    </a:p>
                  </a:txBody>
                  <a:tcPr/>
                </a:tc>
                <a:tc>
                  <a:txBody>
                    <a:bodyPr/>
                    <a:lstStyle/>
                    <a:p>
                      <a:pPr algn="ctr"/>
                      <a:r>
                        <a:rPr lang="zh-CN" altLang="en-US" dirty="0"/>
                        <a:t>第三批次</a:t>
                      </a:r>
                      <a:r>
                        <a:rPr lang="en-US" altLang="zh-CN" dirty="0"/>
                        <a:t>(4</a:t>
                      </a:r>
                      <a:r>
                        <a:rPr lang="zh-CN" altLang="en-US" dirty="0"/>
                        <a:t>所学校</a:t>
                      </a:r>
                      <a:r>
                        <a:rPr lang="en-US" altLang="zh-CN" dirty="0"/>
                        <a:t>)</a:t>
                      </a:r>
                      <a:endParaRPr lang="zh-CN" altLang="en-US" dirty="0"/>
                    </a:p>
                  </a:txBody>
                  <a:tcPr/>
                </a:tc>
                <a:tc>
                  <a:txBody>
                    <a:bodyPr/>
                    <a:lstStyle/>
                    <a:p>
                      <a:pPr algn="ctr"/>
                      <a:r>
                        <a:rPr lang="zh-CN" altLang="en-US" dirty="0"/>
                        <a:t>第四批次</a:t>
                      </a:r>
                      <a:r>
                        <a:rPr lang="en-US" altLang="zh-CN" dirty="0"/>
                        <a:t>(6</a:t>
                      </a:r>
                      <a:r>
                        <a:rPr lang="zh-CN" altLang="en-US" dirty="0"/>
                        <a:t>所学校</a:t>
                      </a:r>
                      <a:r>
                        <a:rPr lang="en-US" altLang="zh-CN" dirty="0"/>
                        <a:t>)</a:t>
                      </a:r>
                      <a:endParaRPr lang="zh-CN" altLang="en-US" dirty="0"/>
                    </a:p>
                  </a:txBody>
                  <a:tcPr/>
                </a:tc>
              </a:tr>
              <a:tr h="370840">
                <a:tc>
                  <a:txBody>
                    <a:bodyPr/>
                    <a:lstStyle/>
                    <a:p>
                      <a:pPr algn="ctr"/>
                      <a:r>
                        <a:rPr lang="zh-CN" altLang="en-US" dirty="0"/>
                        <a:t>中考排名前</a:t>
                      </a:r>
                      <a:r>
                        <a:rPr lang="en-US" altLang="zh-CN" dirty="0"/>
                        <a:t>20%</a:t>
                      </a:r>
                      <a:endParaRPr lang="zh-CN" altLang="en-US" dirty="0"/>
                    </a:p>
                  </a:txBody>
                  <a:tcPr/>
                </a:tc>
                <a:tc>
                  <a:txBody>
                    <a:bodyPr/>
                    <a:lstStyle/>
                    <a:p>
                      <a:pPr algn="ctr"/>
                      <a:r>
                        <a:rPr lang="zh-CN" altLang="en-US" dirty="0"/>
                        <a:t>中考排名</a:t>
                      </a:r>
                      <a:r>
                        <a:rPr lang="en-US" altLang="zh-CN" dirty="0"/>
                        <a:t>20%-50%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中考排名</a:t>
                      </a:r>
                      <a:r>
                        <a:rPr lang="en-US" altLang="zh-CN" dirty="0"/>
                        <a:t>50%-70%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中考排名</a:t>
                      </a:r>
                      <a:r>
                        <a:rPr lang="en-US" altLang="zh-CN" dirty="0"/>
                        <a:t>70%-100%</a:t>
                      </a:r>
                      <a:endParaRPr lang="zh-CN" altLang="en-US" dirty="0"/>
                    </a:p>
                  </a:txBody>
                  <a:tcPr/>
                </a:tc>
              </a:tr>
            </a:tbl>
          </a:graphicData>
        </a:graphic>
      </p:graphicFrame>
      <p:sp>
        <p:nvSpPr>
          <p:cNvPr id="4" name="矩形: 圆角 3"/>
          <p:cNvSpPr/>
          <p:nvPr/>
        </p:nvSpPr>
        <p:spPr>
          <a:xfrm>
            <a:off x="8839200" y="2663686"/>
            <a:ext cx="1277454" cy="80507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5" y="340360"/>
            <a:ext cx="4667471" cy="306071"/>
          </a:xfrm>
          <a:prstGeom prst="rect">
            <a:avLst/>
          </a:prstGeom>
          <a:noFill/>
        </p:spPr>
        <p:txBody>
          <a:bodyPr wrap="square" rtlCol="0">
            <a:noAutofit/>
          </a:bodyPr>
          <a:lstStyle/>
          <a:p>
            <a:r>
              <a:rPr lang="zh-CN" altLang="en-US" sz="1400" b="1" dirty="0"/>
              <a:t>多主体建模分析</a:t>
            </a:r>
            <a:r>
              <a:rPr lang="en-US" altLang="zh-CN" sz="1400" b="1" dirty="0"/>
              <a:t>——</a:t>
            </a:r>
            <a:r>
              <a:rPr lang="zh-CN" altLang="en-US" sz="1400" b="1" dirty="0"/>
              <a:t>学校选择教育模式</a:t>
            </a:r>
            <a:endParaRPr lang="en-US" altLang="zh-CN" sz="1400" b="1" dirty="0">
              <a:solidFill>
                <a:schemeClr val="tx1"/>
              </a:solidFill>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480825" y="2076848"/>
            <a:ext cx="8014976" cy="2704304"/>
          </a:xfrm>
          <a:prstGeom prst="rect">
            <a:avLst/>
          </a:prstGeom>
        </p:spPr>
      </p:pic>
      <p:grpSp>
        <p:nvGrpSpPr>
          <p:cNvPr id="4" name="组合 3"/>
          <p:cNvGrpSpPr/>
          <p:nvPr/>
        </p:nvGrpSpPr>
        <p:grpSpPr>
          <a:xfrm>
            <a:off x="360000" y="1007078"/>
            <a:ext cx="2283724" cy="4986599"/>
            <a:chOff x="885825" y="1007078"/>
            <a:chExt cx="2283724" cy="4986599"/>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85825" y="1007078"/>
              <a:ext cx="2151465" cy="4986599"/>
            </a:xfrm>
            <a:prstGeom prst="rect">
              <a:avLst/>
            </a:prstGeom>
          </p:spPr>
        </p:pic>
        <p:sp>
          <p:nvSpPr>
            <p:cNvPr id="13" name="矩形 12"/>
            <p:cNvSpPr/>
            <p:nvPr/>
          </p:nvSpPr>
          <p:spPr>
            <a:xfrm>
              <a:off x="1197101" y="1970356"/>
              <a:ext cx="1972448" cy="8337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3972418" y="4896619"/>
            <a:ext cx="3262432" cy="707886"/>
          </a:xfrm>
          <a:prstGeom prst="rect">
            <a:avLst/>
          </a:prstGeom>
          <a:noFill/>
        </p:spPr>
        <p:txBody>
          <a:bodyPr wrap="none" lIns="91440" tIns="45720" rIns="91440" bIns="45720">
            <a:spAutoFit/>
          </a:bodyPr>
          <a:lstStyle/>
          <a:p>
            <a:pPr algn="ctr"/>
            <a:r>
              <a:rPr lang="zh-CN"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综合自身收益</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矩形 13"/>
          <p:cNvSpPr/>
          <p:nvPr/>
        </p:nvSpPr>
        <p:spPr>
          <a:xfrm>
            <a:off x="8233369" y="4896619"/>
            <a:ext cx="3262432" cy="707886"/>
          </a:xfrm>
          <a:prstGeom prst="rect">
            <a:avLst/>
          </a:prstGeom>
          <a:noFill/>
        </p:spPr>
        <p:txBody>
          <a:bodyPr wrap="none" lIns="91440" tIns="45720" rIns="91440" bIns="45720">
            <a:spAutoFit/>
          </a:bodyPr>
          <a:lstStyle/>
          <a:p>
            <a:pPr algn="ctr"/>
            <a:r>
              <a:rPr lang="zh-CN"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选择教育模式</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矩形 14"/>
          <p:cNvSpPr/>
          <p:nvPr/>
        </p:nvSpPr>
        <p:spPr>
          <a:xfrm>
            <a:off x="3481087" y="1986281"/>
            <a:ext cx="1972448" cy="112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55051" y="1987200"/>
            <a:ext cx="1972448" cy="112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56737" y="3372052"/>
            <a:ext cx="1064411" cy="112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5" y="340360"/>
            <a:ext cx="4667471" cy="306071"/>
          </a:xfrm>
          <a:prstGeom prst="rect">
            <a:avLst/>
          </a:prstGeom>
          <a:noFill/>
        </p:spPr>
        <p:txBody>
          <a:bodyPr wrap="square" rtlCol="0">
            <a:noAutofit/>
          </a:bodyPr>
          <a:lstStyle/>
          <a:p>
            <a:r>
              <a:rPr lang="zh-CN" altLang="en-US" sz="1400" b="1" dirty="0"/>
              <a:t>多主体建模分析</a:t>
            </a:r>
            <a:r>
              <a:rPr lang="en-US" altLang="zh-CN" sz="1400" b="1" dirty="0"/>
              <a:t>——</a:t>
            </a:r>
            <a:r>
              <a:rPr lang="zh-CN" altLang="en-US" sz="1400" b="1" dirty="0"/>
              <a:t>学生获得培养增益</a:t>
            </a:r>
            <a:endParaRPr lang="en-US" altLang="zh-CN" sz="1400" b="1" dirty="0">
              <a:solidFill>
                <a:schemeClr val="tx1"/>
              </a:solidFill>
            </a:endParaRPr>
          </a:p>
        </p:txBody>
      </p:sp>
      <p:grpSp>
        <p:nvGrpSpPr>
          <p:cNvPr id="3" name="组合 2"/>
          <p:cNvGrpSpPr/>
          <p:nvPr/>
        </p:nvGrpSpPr>
        <p:grpSpPr>
          <a:xfrm>
            <a:off x="360000" y="1007078"/>
            <a:ext cx="2283724" cy="4986599"/>
            <a:chOff x="885825" y="1007078"/>
            <a:chExt cx="2283724" cy="4986599"/>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885825" y="1007078"/>
              <a:ext cx="2151465" cy="4986599"/>
            </a:xfrm>
            <a:prstGeom prst="rect">
              <a:avLst/>
            </a:prstGeom>
          </p:spPr>
        </p:pic>
        <p:sp>
          <p:nvSpPr>
            <p:cNvPr id="13" name="矩形 12"/>
            <p:cNvSpPr/>
            <p:nvPr/>
          </p:nvSpPr>
          <p:spPr>
            <a:xfrm>
              <a:off x="1197101" y="3065620"/>
              <a:ext cx="1972448" cy="8337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a:stretch>
            <a:fillRect/>
          </a:stretch>
        </p:blipFill>
        <p:spPr>
          <a:xfrm>
            <a:off x="4198470" y="2804063"/>
            <a:ext cx="6833295" cy="3255452"/>
          </a:xfrm>
          <a:prstGeom prst="rect">
            <a:avLst/>
          </a:prstGeom>
        </p:spPr>
      </p:pic>
      <p:sp>
        <p:nvSpPr>
          <p:cNvPr id="6" name="任意多边形: 形状 5"/>
          <p:cNvSpPr/>
          <p:nvPr/>
        </p:nvSpPr>
        <p:spPr>
          <a:xfrm>
            <a:off x="3488414" y="1421303"/>
            <a:ext cx="2171948" cy="1303169"/>
          </a:xfrm>
          <a:custGeom>
            <a:avLst/>
            <a:gdLst>
              <a:gd name="connsiteX0" fmla="*/ 0 w 2171948"/>
              <a:gd name="connsiteY0" fmla="*/ 130317 h 1303169"/>
              <a:gd name="connsiteX1" fmla="*/ 130317 w 2171948"/>
              <a:gd name="connsiteY1" fmla="*/ 0 h 1303169"/>
              <a:gd name="connsiteX2" fmla="*/ 2041631 w 2171948"/>
              <a:gd name="connsiteY2" fmla="*/ 0 h 1303169"/>
              <a:gd name="connsiteX3" fmla="*/ 2171948 w 2171948"/>
              <a:gd name="connsiteY3" fmla="*/ 130317 h 1303169"/>
              <a:gd name="connsiteX4" fmla="*/ 2171948 w 2171948"/>
              <a:gd name="connsiteY4" fmla="*/ 1172852 h 1303169"/>
              <a:gd name="connsiteX5" fmla="*/ 2041631 w 2171948"/>
              <a:gd name="connsiteY5" fmla="*/ 1303169 h 1303169"/>
              <a:gd name="connsiteX6" fmla="*/ 130317 w 2171948"/>
              <a:gd name="connsiteY6" fmla="*/ 1303169 h 1303169"/>
              <a:gd name="connsiteX7" fmla="*/ 0 w 2171948"/>
              <a:gd name="connsiteY7" fmla="*/ 1172852 h 1303169"/>
              <a:gd name="connsiteX8" fmla="*/ 0 w 2171948"/>
              <a:gd name="connsiteY8" fmla="*/ 130317 h 130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1948" h="1303169">
                <a:moveTo>
                  <a:pt x="0" y="130317"/>
                </a:moveTo>
                <a:cubicBezTo>
                  <a:pt x="0" y="58345"/>
                  <a:pt x="58345" y="0"/>
                  <a:pt x="130317" y="0"/>
                </a:cubicBezTo>
                <a:lnTo>
                  <a:pt x="2041631" y="0"/>
                </a:lnTo>
                <a:cubicBezTo>
                  <a:pt x="2113603" y="0"/>
                  <a:pt x="2171948" y="58345"/>
                  <a:pt x="2171948" y="130317"/>
                </a:cubicBezTo>
                <a:lnTo>
                  <a:pt x="2171948" y="1172852"/>
                </a:lnTo>
                <a:cubicBezTo>
                  <a:pt x="2171948" y="1244824"/>
                  <a:pt x="2113603" y="1303169"/>
                  <a:pt x="2041631" y="1303169"/>
                </a:cubicBezTo>
                <a:lnTo>
                  <a:pt x="130317" y="1303169"/>
                </a:lnTo>
                <a:cubicBezTo>
                  <a:pt x="58345" y="1303169"/>
                  <a:pt x="0" y="1244824"/>
                  <a:pt x="0" y="1172852"/>
                </a:cubicBezTo>
                <a:lnTo>
                  <a:pt x="0" y="130317"/>
                </a:lnTo>
                <a:close/>
              </a:path>
            </a:pathLst>
          </a:custGeom>
          <a:solidFill>
            <a:srgbClr val="DEFAD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0559" tIns="110559" rIns="110559" bIns="110559"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通过教育资源配置对学生进行培养</a:t>
            </a:r>
            <a:endParaRPr lang="zh-CN" altLang="en-US" sz="1900" kern="1200" dirty="0">
              <a:solidFill>
                <a:schemeClr val="tx1"/>
              </a:solidFill>
            </a:endParaRPr>
          </a:p>
        </p:txBody>
      </p:sp>
      <p:sp>
        <p:nvSpPr>
          <p:cNvPr id="12" name="任意多边形: 形状 11"/>
          <p:cNvSpPr/>
          <p:nvPr/>
        </p:nvSpPr>
        <p:spPr>
          <a:xfrm>
            <a:off x="5877558" y="1803566"/>
            <a:ext cx="460453" cy="538643"/>
          </a:xfrm>
          <a:custGeom>
            <a:avLst/>
            <a:gdLst>
              <a:gd name="connsiteX0" fmla="*/ 0 w 460453"/>
              <a:gd name="connsiteY0" fmla="*/ 107729 h 538643"/>
              <a:gd name="connsiteX1" fmla="*/ 230227 w 460453"/>
              <a:gd name="connsiteY1" fmla="*/ 107729 h 538643"/>
              <a:gd name="connsiteX2" fmla="*/ 230227 w 460453"/>
              <a:gd name="connsiteY2" fmla="*/ 0 h 538643"/>
              <a:gd name="connsiteX3" fmla="*/ 460453 w 460453"/>
              <a:gd name="connsiteY3" fmla="*/ 269322 h 538643"/>
              <a:gd name="connsiteX4" fmla="*/ 230227 w 460453"/>
              <a:gd name="connsiteY4" fmla="*/ 538643 h 538643"/>
              <a:gd name="connsiteX5" fmla="*/ 230227 w 460453"/>
              <a:gd name="connsiteY5" fmla="*/ 430914 h 538643"/>
              <a:gd name="connsiteX6" fmla="*/ 0 w 460453"/>
              <a:gd name="connsiteY6" fmla="*/ 430914 h 538643"/>
              <a:gd name="connsiteX7" fmla="*/ 0 w 460453"/>
              <a:gd name="connsiteY7" fmla="*/ 107729 h 53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453" h="538643">
                <a:moveTo>
                  <a:pt x="0" y="107729"/>
                </a:moveTo>
                <a:lnTo>
                  <a:pt x="230227" y="107729"/>
                </a:lnTo>
                <a:lnTo>
                  <a:pt x="230227" y="0"/>
                </a:lnTo>
                <a:lnTo>
                  <a:pt x="460453" y="269322"/>
                </a:lnTo>
                <a:lnTo>
                  <a:pt x="230227" y="538643"/>
                </a:lnTo>
                <a:lnTo>
                  <a:pt x="230227" y="430914"/>
                </a:lnTo>
                <a:lnTo>
                  <a:pt x="0" y="430914"/>
                </a:lnTo>
                <a:lnTo>
                  <a:pt x="0" y="10772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07729" rIns="138136" bIns="107729" numCol="1" spcCol="1270" anchor="ctr" anchorCtr="0">
            <a:noAutofit/>
          </a:bodyPr>
          <a:lstStyle/>
          <a:p>
            <a:pPr marL="0" lvl="0" indent="0" algn="ctr" defTabSz="711200">
              <a:lnSpc>
                <a:spcPct val="90000"/>
              </a:lnSpc>
              <a:spcBef>
                <a:spcPct val="0"/>
              </a:spcBef>
              <a:spcAft>
                <a:spcPct val="35000"/>
              </a:spcAft>
              <a:buNone/>
            </a:pPr>
            <a:endParaRPr lang="zh-CN" altLang="en-US" sz="1600" kern="1200"/>
          </a:p>
        </p:txBody>
      </p:sp>
      <p:sp>
        <p:nvSpPr>
          <p:cNvPr id="15" name="任意多边形: 形状 14"/>
          <p:cNvSpPr/>
          <p:nvPr/>
        </p:nvSpPr>
        <p:spPr>
          <a:xfrm>
            <a:off x="6529142" y="1421303"/>
            <a:ext cx="2171948" cy="1303169"/>
          </a:xfrm>
          <a:custGeom>
            <a:avLst/>
            <a:gdLst>
              <a:gd name="connsiteX0" fmla="*/ 0 w 2171948"/>
              <a:gd name="connsiteY0" fmla="*/ 130317 h 1303169"/>
              <a:gd name="connsiteX1" fmla="*/ 130317 w 2171948"/>
              <a:gd name="connsiteY1" fmla="*/ 0 h 1303169"/>
              <a:gd name="connsiteX2" fmla="*/ 2041631 w 2171948"/>
              <a:gd name="connsiteY2" fmla="*/ 0 h 1303169"/>
              <a:gd name="connsiteX3" fmla="*/ 2171948 w 2171948"/>
              <a:gd name="connsiteY3" fmla="*/ 130317 h 1303169"/>
              <a:gd name="connsiteX4" fmla="*/ 2171948 w 2171948"/>
              <a:gd name="connsiteY4" fmla="*/ 1172852 h 1303169"/>
              <a:gd name="connsiteX5" fmla="*/ 2041631 w 2171948"/>
              <a:gd name="connsiteY5" fmla="*/ 1303169 h 1303169"/>
              <a:gd name="connsiteX6" fmla="*/ 130317 w 2171948"/>
              <a:gd name="connsiteY6" fmla="*/ 1303169 h 1303169"/>
              <a:gd name="connsiteX7" fmla="*/ 0 w 2171948"/>
              <a:gd name="connsiteY7" fmla="*/ 1172852 h 1303169"/>
              <a:gd name="connsiteX8" fmla="*/ 0 w 2171948"/>
              <a:gd name="connsiteY8" fmla="*/ 130317 h 130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1948" h="1303169">
                <a:moveTo>
                  <a:pt x="0" y="130317"/>
                </a:moveTo>
                <a:cubicBezTo>
                  <a:pt x="0" y="58345"/>
                  <a:pt x="58345" y="0"/>
                  <a:pt x="130317" y="0"/>
                </a:cubicBezTo>
                <a:lnTo>
                  <a:pt x="2041631" y="0"/>
                </a:lnTo>
                <a:cubicBezTo>
                  <a:pt x="2113603" y="0"/>
                  <a:pt x="2171948" y="58345"/>
                  <a:pt x="2171948" y="130317"/>
                </a:cubicBezTo>
                <a:lnTo>
                  <a:pt x="2171948" y="1172852"/>
                </a:lnTo>
                <a:cubicBezTo>
                  <a:pt x="2171948" y="1244824"/>
                  <a:pt x="2113603" y="1303169"/>
                  <a:pt x="2041631" y="1303169"/>
                </a:cubicBezTo>
                <a:lnTo>
                  <a:pt x="130317" y="1303169"/>
                </a:lnTo>
                <a:cubicBezTo>
                  <a:pt x="58345" y="1303169"/>
                  <a:pt x="0" y="1244824"/>
                  <a:pt x="0" y="1172852"/>
                </a:cubicBezTo>
                <a:lnTo>
                  <a:pt x="0" y="130317"/>
                </a:lnTo>
                <a:close/>
              </a:path>
            </a:pathLst>
          </a:custGeom>
          <a:solidFill>
            <a:srgbClr val="DEFAD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0559" tIns="110559" rIns="110559" bIns="110559"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学生在知识水平和素质能力获得提高</a:t>
            </a:r>
            <a:endParaRPr lang="zh-CN" altLang="en-US" sz="1900" kern="1200" dirty="0">
              <a:solidFill>
                <a:schemeClr val="tx1"/>
              </a:solidFill>
            </a:endParaRPr>
          </a:p>
        </p:txBody>
      </p:sp>
      <p:sp>
        <p:nvSpPr>
          <p:cNvPr id="16" name="任意多边形: 形状 15"/>
          <p:cNvSpPr/>
          <p:nvPr/>
        </p:nvSpPr>
        <p:spPr>
          <a:xfrm>
            <a:off x="8918286" y="1803566"/>
            <a:ext cx="460453" cy="538643"/>
          </a:xfrm>
          <a:custGeom>
            <a:avLst/>
            <a:gdLst>
              <a:gd name="connsiteX0" fmla="*/ 0 w 460453"/>
              <a:gd name="connsiteY0" fmla="*/ 107729 h 538643"/>
              <a:gd name="connsiteX1" fmla="*/ 230227 w 460453"/>
              <a:gd name="connsiteY1" fmla="*/ 107729 h 538643"/>
              <a:gd name="connsiteX2" fmla="*/ 230227 w 460453"/>
              <a:gd name="connsiteY2" fmla="*/ 0 h 538643"/>
              <a:gd name="connsiteX3" fmla="*/ 460453 w 460453"/>
              <a:gd name="connsiteY3" fmla="*/ 269322 h 538643"/>
              <a:gd name="connsiteX4" fmla="*/ 230227 w 460453"/>
              <a:gd name="connsiteY4" fmla="*/ 538643 h 538643"/>
              <a:gd name="connsiteX5" fmla="*/ 230227 w 460453"/>
              <a:gd name="connsiteY5" fmla="*/ 430914 h 538643"/>
              <a:gd name="connsiteX6" fmla="*/ 0 w 460453"/>
              <a:gd name="connsiteY6" fmla="*/ 430914 h 538643"/>
              <a:gd name="connsiteX7" fmla="*/ 0 w 460453"/>
              <a:gd name="connsiteY7" fmla="*/ 107729 h 53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453" h="538643">
                <a:moveTo>
                  <a:pt x="0" y="107729"/>
                </a:moveTo>
                <a:lnTo>
                  <a:pt x="230227" y="107729"/>
                </a:lnTo>
                <a:lnTo>
                  <a:pt x="230227" y="0"/>
                </a:lnTo>
                <a:lnTo>
                  <a:pt x="460453" y="269322"/>
                </a:lnTo>
                <a:lnTo>
                  <a:pt x="230227" y="538643"/>
                </a:lnTo>
                <a:lnTo>
                  <a:pt x="230227" y="430914"/>
                </a:lnTo>
                <a:lnTo>
                  <a:pt x="0" y="430914"/>
                </a:lnTo>
                <a:lnTo>
                  <a:pt x="0" y="10772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07729" rIns="138136" bIns="107729" numCol="1" spcCol="1270" anchor="ctr" anchorCtr="0">
            <a:noAutofit/>
          </a:bodyPr>
          <a:lstStyle/>
          <a:p>
            <a:pPr marL="0" lvl="0" indent="0" algn="ctr" defTabSz="711200">
              <a:lnSpc>
                <a:spcPct val="90000"/>
              </a:lnSpc>
              <a:spcBef>
                <a:spcPct val="0"/>
              </a:spcBef>
              <a:spcAft>
                <a:spcPct val="35000"/>
              </a:spcAft>
              <a:buNone/>
            </a:pPr>
            <a:endParaRPr lang="zh-CN" altLang="en-US" sz="1600" kern="1200"/>
          </a:p>
        </p:txBody>
      </p:sp>
      <p:sp>
        <p:nvSpPr>
          <p:cNvPr id="17" name="任意多边形: 形状 16"/>
          <p:cNvSpPr/>
          <p:nvPr/>
        </p:nvSpPr>
        <p:spPr>
          <a:xfrm>
            <a:off x="9569870" y="1421303"/>
            <a:ext cx="2171948" cy="1303169"/>
          </a:xfrm>
          <a:custGeom>
            <a:avLst/>
            <a:gdLst>
              <a:gd name="connsiteX0" fmla="*/ 0 w 2171948"/>
              <a:gd name="connsiteY0" fmla="*/ 130317 h 1303169"/>
              <a:gd name="connsiteX1" fmla="*/ 130317 w 2171948"/>
              <a:gd name="connsiteY1" fmla="*/ 0 h 1303169"/>
              <a:gd name="connsiteX2" fmla="*/ 2041631 w 2171948"/>
              <a:gd name="connsiteY2" fmla="*/ 0 h 1303169"/>
              <a:gd name="connsiteX3" fmla="*/ 2171948 w 2171948"/>
              <a:gd name="connsiteY3" fmla="*/ 130317 h 1303169"/>
              <a:gd name="connsiteX4" fmla="*/ 2171948 w 2171948"/>
              <a:gd name="connsiteY4" fmla="*/ 1172852 h 1303169"/>
              <a:gd name="connsiteX5" fmla="*/ 2041631 w 2171948"/>
              <a:gd name="connsiteY5" fmla="*/ 1303169 h 1303169"/>
              <a:gd name="connsiteX6" fmla="*/ 130317 w 2171948"/>
              <a:gd name="connsiteY6" fmla="*/ 1303169 h 1303169"/>
              <a:gd name="connsiteX7" fmla="*/ 0 w 2171948"/>
              <a:gd name="connsiteY7" fmla="*/ 1172852 h 1303169"/>
              <a:gd name="connsiteX8" fmla="*/ 0 w 2171948"/>
              <a:gd name="connsiteY8" fmla="*/ 130317 h 130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1948" h="1303169">
                <a:moveTo>
                  <a:pt x="0" y="130317"/>
                </a:moveTo>
                <a:cubicBezTo>
                  <a:pt x="0" y="58345"/>
                  <a:pt x="58345" y="0"/>
                  <a:pt x="130317" y="0"/>
                </a:cubicBezTo>
                <a:lnTo>
                  <a:pt x="2041631" y="0"/>
                </a:lnTo>
                <a:cubicBezTo>
                  <a:pt x="2113603" y="0"/>
                  <a:pt x="2171948" y="58345"/>
                  <a:pt x="2171948" y="130317"/>
                </a:cubicBezTo>
                <a:lnTo>
                  <a:pt x="2171948" y="1172852"/>
                </a:lnTo>
                <a:cubicBezTo>
                  <a:pt x="2171948" y="1244824"/>
                  <a:pt x="2113603" y="1303169"/>
                  <a:pt x="2041631" y="1303169"/>
                </a:cubicBezTo>
                <a:lnTo>
                  <a:pt x="130317" y="1303169"/>
                </a:lnTo>
                <a:cubicBezTo>
                  <a:pt x="58345" y="1303169"/>
                  <a:pt x="0" y="1244824"/>
                  <a:pt x="0" y="1172852"/>
                </a:cubicBezTo>
                <a:lnTo>
                  <a:pt x="0" y="130317"/>
                </a:lnTo>
                <a:close/>
              </a:path>
            </a:pathLst>
          </a:custGeom>
          <a:solidFill>
            <a:srgbClr val="DEFAD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0559" tIns="110559" rIns="110559" bIns="110559"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将教育资源直接抽象为</a:t>
            </a:r>
            <a:r>
              <a:rPr lang="zh-CN" altLang="en-US" sz="1900" kern="1200" dirty="0">
                <a:solidFill>
                  <a:schemeClr val="tx1"/>
                </a:solidFill>
                <a:latin typeface="Calibri" panose="020F0502020204030204"/>
                <a:ea typeface="微软雅黑" panose="020B0503020204020204" charset="-122"/>
                <a:cs typeface="+mn-cs"/>
              </a:rPr>
              <a:t>提高的总分数</a:t>
            </a:r>
            <a:endParaRPr lang="zh-CN" altLang="en-US" sz="1900" kern="1200" dirty="0">
              <a:solidFill>
                <a:schemeClr val="tx1"/>
              </a:solidFill>
              <a:latin typeface="Calibri" panose="020F0502020204030204"/>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5" y="340360"/>
            <a:ext cx="4667471" cy="306071"/>
          </a:xfrm>
          <a:prstGeom prst="rect">
            <a:avLst/>
          </a:prstGeom>
          <a:noFill/>
        </p:spPr>
        <p:txBody>
          <a:bodyPr wrap="square" rtlCol="0">
            <a:noAutofit/>
          </a:bodyPr>
          <a:lstStyle/>
          <a:p>
            <a:r>
              <a:rPr lang="zh-CN" altLang="en-US" sz="1400" b="1" dirty="0"/>
              <a:t>多主体建模分析</a:t>
            </a:r>
            <a:r>
              <a:rPr lang="en-US" altLang="zh-CN" sz="1400" b="1" dirty="0"/>
              <a:t>——</a:t>
            </a:r>
            <a:r>
              <a:rPr lang="zh-CN" altLang="en-US" sz="1400" b="1" dirty="0"/>
              <a:t>结果评估</a:t>
            </a:r>
            <a:endParaRPr lang="en-US" altLang="zh-CN" sz="1400" b="1" dirty="0">
              <a:solidFill>
                <a:schemeClr val="tx1"/>
              </a:solidFill>
            </a:endParaRPr>
          </a:p>
        </p:txBody>
      </p:sp>
      <p:grpSp>
        <p:nvGrpSpPr>
          <p:cNvPr id="3" name="组合 2"/>
          <p:cNvGrpSpPr/>
          <p:nvPr/>
        </p:nvGrpSpPr>
        <p:grpSpPr>
          <a:xfrm>
            <a:off x="360000" y="1007078"/>
            <a:ext cx="2283724" cy="5111620"/>
            <a:chOff x="885825" y="1007078"/>
            <a:chExt cx="2283724" cy="511162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885825" y="1007078"/>
              <a:ext cx="2151465" cy="4986599"/>
            </a:xfrm>
            <a:prstGeom prst="rect">
              <a:avLst/>
            </a:prstGeom>
          </p:spPr>
        </p:pic>
        <p:sp>
          <p:nvSpPr>
            <p:cNvPr id="13" name="矩形 12"/>
            <p:cNvSpPr/>
            <p:nvPr/>
          </p:nvSpPr>
          <p:spPr>
            <a:xfrm>
              <a:off x="1197101" y="4194029"/>
              <a:ext cx="1972448" cy="19246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2" name="矩形: 圆角 11"/>
              <p:cNvSpPr/>
              <p:nvPr/>
            </p:nvSpPr>
            <p:spPr>
              <a:xfrm>
                <a:off x="4106889" y="1010498"/>
                <a:ext cx="6721230" cy="1885457"/>
              </a:xfrm>
              <a:prstGeom prst="roundRect">
                <a:avLst/>
              </a:prstGeom>
              <a:solidFill>
                <a:srgbClr val="FFEE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高考分数 </a:t>
                </a:r>
                <a:r>
                  <a:rPr lang="en-US" altLang="zh-CN" b="1" dirty="0">
                    <a:solidFill>
                      <a:schemeClr val="tx1"/>
                    </a:solidFill>
                  </a:rPr>
                  <a:t>=</a:t>
                </a:r>
                <a:r>
                  <a:rPr lang="zh-CN" altLang="en-US" b="1" dirty="0">
                    <a:solidFill>
                      <a:schemeClr val="tx1"/>
                    </a:solidFill>
                  </a:rPr>
                  <a:t>（知识水平为基础</a:t>
                </a:r>
                <a:r>
                  <a:rPr lang="en-US" altLang="zh-CN" b="1" dirty="0">
                    <a:solidFill>
                      <a:schemeClr val="tx1"/>
                    </a:solidFill>
                  </a:rPr>
                  <a:t>+</a:t>
                </a:r>
                <a:r>
                  <a:rPr lang="zh-CN" altLang="en-US" b="1" dirty="0">
                    <a:solidFill>
                      <a:schemeClr val="tx1"/>
                    </a:solidFill>
                  </a:rPr>
                  <a:t>素质能力的增益）*应试发挥水平</a:t>
                </a:r>
                <a:endParaRPr lang="en-US" altLang="zh-CN" b="1" dirty="0">
                  <a:solidFill>
                    <a:schemeClr val="tx1"/>
                  </a:solidFill>
                </a:endParaRPr>
              </a:p>
              <a:p>
                <a:pPr algn="ctr"/>
                <a:endParaRPr lang="en-US" altLang="zh-CN"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altLang="zh-CN" smtClean="0">
                          <a:solidFill>
                            <a:schemeClr val="tx1"/>
                          </a:solidFill>
                          <a:latin typeface="Cambria Math" panose="02040503050406030204" pitchFamily="18" charset="0"/>
                        </a:rPr>
                        <m:t>G</m:t>
                      </m:r>
                      <m:r>
                        <a:rPr lang="en-US" altLang="zh-CN" smtClean="0">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e</m:t>
                          </m:r>
                        </m:sub>
                      </m:sSub>
                      <m:r>
                        <a:rPr lang="en-US" altLang="zh-CN">
                          <a:solidFill>
                            <a:schemeClr val="tx1"/>
                          </a:solidFill>
                          <a:latin typeface="Cambria Math" panose="02040503050406030204" pitchFamily="18" charset="0"/>
                        </a:rPr>
                        <m:t>+</m:t>
                      </m:r>
                      <m:f>
                        <m:fPr>
                          <m:ctrlPr>
                            <a:rPr lang="zh-CN" altLang="zh-CN" i="1">
                              <a:solidFill>
                                <a:schemeClr val="tx1"/>
                              </a:solidFill>
                              <a:latin typeface="Cambria Math" panose="02040503050406030204" pitchFamily="18" charset="0"/>
                            </a:rPr>
                          </m:ctrlPr>
                        </m:fPr>
                        <m:num>
                          <m:r>
                            <m:rPr>
                              <m:sty m:val="p"/>
                            </m:rPr>
                            <a:rPr lang="en-US" altLang="zh-CN" i="1">
                              <a:solidFill>
                                <a:schemeClr val="tx1"/>
                              </a:solidFill>
                              <a:latin typeface="Cambria Math" panose="02040503050406030204" pitchFamily="18" charset="0"/>
                            </a:rPr>
                            <m:t>max</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q</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e</m:t>
                              </m:r>
                              <m:r>
                                <a:rPr lang="zh-CN" altLang="en-US" i="1">
                                  <a:solidFill>
                                    <a:schemeClr val="tx1"/>
                                  </a:solidFill>
                                  <a:latin typeface="Cambria Math" panose="02040503050406030204" pitchFamily="18" charset="0"/>
                                </a:rPr>
                                <m:t>，</m:t>
                              </m:r>
                            </m:sub>
                          </m:sSub>
                          <m:r>
                            <a:rPr lang="en-US" altLang="zh-CN" i="1">
                              <a:solidFill>
                                <a:schemeClr val="tx1"/>
                              </a:solidFill>
                              <a:latin typeface="Cambria Math" panose="02040503050406030204" pitchFamily="18" charset="0"/>
                            </a:rPr>
                            <m:t>0</m:t>
                          </m:r>
                          <m:r>
                            <a:rPr lang="en-US" altLang="zh-CN">
                              <a:solidFill>
                                <a:schemeClr val="tx1"/>
                              </a:solidFill>
                              <a:latin typeface="Cambria Math" panose="02040503050406030204" pitchFamily="18" charset="0"/>
                            </a:rPr>
                            <m:t>)</m:t>
                          </m:r>
                        </m:num>
                        <m:den>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q</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e</m:t>
                              </m:r>
                            </m:sub>
                          </m:sSub>
                        </m:den>
                      </m:f>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sigmoid</m:t>
                      </m:r>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k</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q</m:t>
                          </m:r>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e</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𝑁</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𝑆</m:t>
                              </m:r>
                            </m:e>
                            <m:sup>
                              <m:r>
                                <a:rPr lang="en-US" altLang="zh-CN" i="1">
                                  <a:solidFill>
                                    <a:schemeClr val="tx1"/>
                                  </a:solidFill>
                                  <a:latin typeface="Cambria Math" panose="02040503050406030204" pitchFamily="18" charset="0"/>
                                </a:rPr>
                                <m:t>𝑞</m:t>
                              </m:r>
                            </m:sup>
                          </m:sSup>
                        </m:den>
                      </m:f>
                      <m:r>
                        <a:rPr lang="en-US" altLang="zh-CN" i="1">
                          <a:solidFill>
                            <a:schemeClr val="tx1"/>
                          </a:solidFill>
                          <a:latin typeface="Cambria Math" panose="02040503050406030204" pitchFamily="18" charset="0"/>
                        </a:rPr>
                        <m:t>)</m:t>
                      </m:r>
                    </m:oMath>
                  </m:oMathPara>
                </a14:m>
                <a:endParaRPr lang="en-US" altLang="zh-CN" i="1" dirty="0">
                  <a:solidFill>
                    <a:schemeClr val="tx1"/>
                  </a:solidFill>
                  <a:latin typeface="Cambria Math" panose="02040503050406030204" pitchFamily="18" charset="0"/>
                </a:endParaRPr>
              </a:p>
              <a:p>
                <a:pPr algn="ctr"/>
                <a14:m>
                  <m:oMath xmlns:m="http://schemas.openxmlformats.org/officeDocument/2006/math">
                    <m:r>
                      <m:rPr>
                        <m:sty m:val="p"/>
                      </m:rPr>
                      <a:rPr lang="en-US" altLang="zh-CN">
                        <a:solidFill>
                          <a:schemeClr val="tx1"/>
                        </a:solidFill>
                        <a:latin typeface="Cambria Math" panose="02040503050406030204" pitchFamily="18" charset="0"/>
                      </a:rPr>
                      <m:t>G</m:t>
                    </m:r>
                    <m:r>
                      <m:rPr>
                        <m:nor/>
                      </m:rP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m:t>为</m:t>
                    </m:r>
                    <m:r>
                      <a:rPr lang="zh-CN" altLang="en-US"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高考</m:t>
                    </m:r>
                    <m:r>
                      <m:rPr>
                        <m:nor/>
                      </m:rP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m:t>分数</m:t>
                    </m:r>
                    <m:sSub>
                      <m:sSubPr>
                        <m:ctrlPr>
                          <a:rPr lang="zh-CN" altLang="zh-CN" i="1">
                            <a:solidFill>
                              <a:schemeClr val="tx1"/>
                            </a:solidFill>
                            <a:latin typeface="Cambria Math" panose="02040503050406030204" pitchFamily="18" charset="0"/>
                          </a:rPr>
                        </m:ctrlPr>
                      </m:sSubPr>
                      <m:e>
                        <m:r>
                          <m:rPr>
                            <m:nor/>
                          </m:rP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m:t>，</m:t>
                        </m:r>
                        <m:r>
                          <m:rPr>
                            <m:sty m:val="p"/>
                          </m:rPr>
                          <a:rPr lang="en-US" altLang="zh-CN">
                            <a:solidFill>
                              <a:schemeClr val="tx1"/>
                            </a:solidFill>
                            <a:latin typeface="Cambria Math" panose="02040503050406030204" pitchFamily="18" charset="0"/>
                          </a:rPr>
                          <m:t>S</m:t>
                        </m:r>
                      </m:e>
                      <m:sub>
                        <m:r>
                          <m:rPr>
                            <m:sty m:val="p"/>
                          </m:rPr>
                          <a:rPr lang="en-US" altLang="zh-CN">
                            <a:solidFill>
                              <a:schemeClr val="tx1"/>
                            </a:solidFill>
                            <a:latin typeface="Cambria Math" panose="02040503050406030204" pitchFamily="18" charset="0"/>
                          </a:rPr>
                          <m:t>e</m:t>
                        </m:r>
                      </m:sub>
                    </m:sSub>
                  </m:oMath>
                </a14:m>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为知识水平分数，</a:t>
                </a:r>
                <a:r>
                  <a:rPr lang="zh-CN" altLang="zh-CN" dirty="0">
                    <a:solidFill>
                      <a:schemeClr val="tx1"/>
                    </a:solidFill>
                  </a:rPr>
                  <a:t> </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S</m:t>
                        </m:r>
                      </m:e>
                      <m:sub>
                        <m:r>
                          <m:rPr>
                            <m:sty m:val="p"/>
                          </m:rPr>
                          <a:rPr lang="en-US" altLang="zh-CN" i="1">
                            <a:solidFill>
                              <a:schemeClr val="tx1"/>
                            </a:solidFill>
                            <a:latin typeface="Cambria Math" panose="02040503050406030204" pitchFamily="18" charset="0"/>
                          </a:rPr>
                          <m:t>q</m:t>
                        </m:r>
                      </m:sub>
                    </m:sSub>
                  </m:oMath>
                </a14:m>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为素质能力分数</a:t>
                </a:r>
                <a:endParaRPr lang="zh-CN" altLang="en-US" dirty="0">
                  <a:solidFill>
                    <a:schemeClr val="tx1"/>
                  </a:solidFill>
                </a:endParaRPr>
              </a:p>
            </p:txBody>
          </p:sp>
        </mc:Choice>
        <mc:Fallback>
          <p:sp>
            <p:nvSpPr>
              <p:cNvPr id="12" name="矩形: 圆角 11"/>
              <p:cNvSpPr>
                <a:spLocks noRot="1" noChangeAspect="1" noMove="1" noResize="1" noEditPoints="1" noAdjustHandles="1" noChangeArrowheads="1" noChangeShapeType="1" noTextEdit="1"/>
              </p:cNvSpPr>
              <p:nvPr/>
            </p:nvSpPr>
            <p:spPr>
              <a:xfrm>
                <a:off x="4106889" y="1010498"/>
                <a:ext cx="6721230" cy="1885457"/>
              </a:xfrm>
              <a:prstGeom prst="roundRect">
                <a:avLst/>
              </a:prstGeom>
              <a:blipFill rotWithShape="1">
                <a:blip r:embed="rId2"/>
                <a:stretch>
                  <a:fillRect l="-100" t="-348" r="-93" b="-31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5" name="矩形: 圆角 14"/>
          <p:cNvSpPr/>
          <p:nvPr/>
        </p:nvSpPr>
        <p:spPr>
          <a:xfrm>
            <a:off x="3104081" y="3684459"/>
            <a:ext cx="8727919" cy="1019140"/>
          </a:xfrm>
          <a:prstGeom prst="roundRect">
            <a:avLst/>
          </a:prstGeom>
          <a:solidFill>
            <a:srgbClr val="E2D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defRPr/>
            </a:pPr>
            <a:r>
              <a:rPr lang="zh-CN" altLang="en-US" b="1" dirty="0">
                <a:solidFill>
                  <a:srgbClr val="FF0000"/>
                </a:solidFill>
              </a:rPr>
              <a:t>社会评价 </a:t>
            </a:r>
            <a:r>
              <a:rPr lang="en-US" altLang="zh-CN" b="1" dirty="0">
                <a:solidFill>
                  <a:srgbClr val="FF0000"/>
                </a:solidFill>
              </a:rPr>
              <a:t>= </a:t>
            </a:r>
            <a:r>
              <a:rPr lang="en-US" altLang="zh-CN" b="1" dirty="0">
                <a:solidFill>
                  <a:schemeClr val="tx1"/>
                </a:solidFill>
              </a:rPr>
              <a:t>0.5 × </a:t>
            </a:r>
            <a:r>
              <a:rPr lang="zh-CN" altLang="en-US" b="1" dirty="0">
                <a:solidFill>
                  <a:schemeClr val="accent5">
                    <a:lumMod val="75000"/>
                  </a:schemeClr>
                </a:solidFill>
              </a:rPr>
              <a:t>清北率 </a:t>
            </a:r>
            <a:r>
              <a:rPr lang="en-US" altLang="zh-CN" b="1" dirty="0">
                <a:solidFill>
                  <a:schemeClr val="tx1"/>
                </a:solidFill>
              </a:rPr>
              <a:t>+ 0.2 × </a:t>
            </a:r>
            <a:r>
              <a:rPr lang="en-US" altLang="zh-CN" b="1" dirty="0">
                <a:solidFill>
                  <a:schemeClr val="accent5">
                    <a:lumMod val="75000"/>
                  </a:schemeClr>
                </a:solidFill>
              </a:rPr>
              <a:t>985</a:t>
            </a:r>
            <a:r>
              <a:rPr lang="zh-CN" altLang="en-US" b="1" dirty="0">
                <a:solidFill>
                  <a:schemeClr val="accent5">
                    <a:lumMod val="75000"/>
                  </a:schemeClr>
                </a:solidFill>
              </a:rPr>
              <a:t>率 </a:t>
            </a:r>
            <a:r>
              <a:rPr lang="en-US" altLang="zh-CN" b="1" dirty="0">
                <a:solidFill>
                  <a:schemeClr val="tx1"/>
                </a:solidFill>
              </a:rPr>
              <a:t>+ 0.05 × </a:t>
            </a:r>
            <a:r>
              <a:rPr lang="en-US" altLang="zh-CN" b="1" dirty="0">
                <a:solidFill>
                  <a:schemeClr val="accent5">
                    <a:lumMod val="75000"/>
                  </a:schemeClr>
                </a:solidFill>
              </a:rPr>
              <a:t>211</a:t>
            </a:r>
            <a:r>
              <a:rPr lang="zh-CN" altLang="en-US" b="1" dirty="0">
                <a:solidFill>
                  <a:schemeClr val="accent5">
                    <a:lumMod val="75000"/>
                  </a:schemeClr>
                </a:solidFill>
              </a:rPr>
              <a:t>率 </a:t>
            </a:r>
            <a:r>
              <a:rPr lang="en-US" altLang="zh-CN" b="1" dirty="0">
                <a:solidFill>
                  <a:schemeClr val="tx1"/>
                </a:solidFill>
              </a:rPr>
              <a:t>+ 0.2 × </a:t>
            </a:r>
            <a:r>
              <a:rPr lang="zh-CN" altLang="en-US" b="1" dirty="0">
                <a:solidFill>
                  <a:schemeClr val="accent5">
                    <a:lumMod val="75000"/>
                  </a:schemeClr>
                </a:solidFill>
              </a:rPr>
              <a:t>一本率 </a:t>
            </a:r>
            <a:r>
              <a:rPr lang="en-US" altLang="zh-CN" b="1" dirty="0">
                <a:solidFill>
                  <a:schemeClr val="tx1"/>
                </a:solidFill>
              </a:rPr>
              <a:t>+ 0.05 × </a:t>
            </a:r>
            <a:r>
              <a:rPr lang="zh-CN" altLang="en-US" b="1" dirty="0">
                <a:solidFill>
                  <a:schemeClr val="accent5">
                    <a:lumMod val="75000"/>
                  </a:schemeClr>
                </a:solidFill>
              </a:rPr>
              <a:t>本科率</a:t>
            </a:r>
            <a:endParaRPr lang="zh-CN" altLang="en-US" b="1" dirty="0">
              <a:solidFill>
                <a:schemeClr val="accent5">
                  <a:lumMod val="75000"/>
                </a:schemeClr>
              </a:solidFill>
            </a:endParaRPr>
          </a:p>
          <a:p>
            <a:pPr algn="ctr">
              <a:lnSpc>
                <a:spcPct val="150000"/>
              </a:lnSpc>
              <a:defRPr/>
            </a:pPr>
            <a:r>
              <a:rPr lang="zh-CN" altLang="zh-CN" sz="1600" dirty="0">
                <a:solidFill>
                  <a:schemeClr val="tx1"/>
                </a:solidFill>
              </a:rPr>
              <a:t>前</a:t>
            </a:r>
            <a:r>
              <a:rPr lang="en-US" altLang="zh-CN" sz="1600" dirty="0">
                <a:solidFill>
                  <a:schemeClr val="tx1"/>
                </a:solidFill>
              </a:rPr>
              <a:t>1%</a:t>
            </a:r>
            <a:r>
              <a:rPr lang="zh-CN" altLang="zh-CN" sz="1600" dirty="0">
                <a:solidFill>
                  <a:schemeClr val="tx1"/>
                </a:solidFill>
              </a:rPr>
              <a:t>学生去清北、前</a:t>
            </a:r>
            <a:r>
              <a:rPr lang="en-US" altLang="zh-CN" sz="1600" dirty="0">
                <a:solidFill>
                  <a:schemeClr val="tx1"/>
                </a:solidFill>
              </a:rPr>
              <a:t>5%</a:t>
            </a:r>
            <a:r>
              <a:rPr lang="zh-CN" altLang="zh-CN" sz="1600" dirty="0">
                <a:solidFill>
                  <a:schemeClr val="tx1"/>
                </a:solidFill>
              </a:rPr>
              <a:t>学生去</a:t>
            </a:r>
            <a:r>
              <a:rPr lang="en-US" altLang="zh-CN" sz="1600" dirty="0">
                <a:solidFill>
                  <a:schemeClr val="tx1"/>
                </a:solidFill>
              </a:rPr>
              <a:t>985</a:t>
            </a:r>
            <a:r>
              <a:rPr lang="zh-CN" altLang="zh-CN" sz="1600" dirty="0">
                <a:solidFill>
                  <a:schemeClr val="tx1"/>
                </a:solidFill>
              </a:rPr>
              <a:t>、前</a:t>
            </a:r>
            <a:r>
              <a:rPr lang="en-US" altLang="zh-CN" sz="1600" dirty="0">
                <a:solidFill>
                  <a:schemeClr val="tx1"/>
                </a:solidFill>
              </a:rPr>
              <a:t>15%</a:t>
            </a:r>
            <a:r>
              <a:rPr lang="zh-CN" altLang="zh-CN" sz="1600" dirty="0">
                <a:solidFill>
                  <a:schemeClr val="tx1"/>
                </a:solidFill>
              </a:rPr>
              <a:t>学生</a:t>
            </a:r>
            <a:r>
              <a:rPr lang="en-US" altLang="zh-CN" sz="1600" dirty="0">
                <a:solidFill>
                  <a:schemeClr val="tx1"/>
                </a:solidFill>
              </a:rPr>
              <a:t>211</a:t>
            </a:r>
            <a:r>
              <a:rPr lang="zh-CN" altLang="zh-CN" sz="1600" dirty="0">
                <a:solidFill>
                  <a:schemeClr val="tx1"/>
                </a:solidFill>
              </a:rPr>
              <a:t>、前</a:t>
            </a:r>
            <a:r>
              <a:rPr lang="en-US" altLang="zh-CN" sz="1600" dirty="0">
                <a:solidFill>
                  <a:schemeClr val="tx1"/>
                </a:solidFill>
              </a:rPr>
              <a:t>45%</a:t>
            </a:r>
            <a:r>
              <a:rPr lang="zh-CN" altLang="zh-CN" sz="1600" dirty="0">
                <a:solidFill>
                  <a:schemeClr val="tx1"/>
                </a:solidFill>
              </a:rPr>
              <a:t>学生去一本，前</a:t>
            </a:r>
            <a:r>
              <a:rPr lang="en-US" altLang="zh-CN" sz="1600" dirty="0">
                <a:solidFill>
                  <a:schemeClr val="tx1"/>
                </a:solidFill>
              </a:rPr>
              <a:t>75%</a:t>
            </a:r>
            <a:r>
              <a:rPr lang="zh-CN" altLang="zh-CN" sz="1600" dirty="0">
                <a:solidFill>
                  <a:schemeClr val="tx1"/>
                </a:solidFill>
              </a:rPr>
              <a:t>去本科</a:t>
            </a:r>
            <a:endParaRPr lang="zh-CN" altLang="en-US" sz="1600" dirty="0">
              <a:solidFill>
                <a:schemeClr val="tx1"/>
              </a:solidFill>
            </a:endParaRPr>
          </a:p>
        </p:txBody>
      </p:sp>
      <p:sp>
        <p:nvSpPr>
          <p:cNvPr id="4" name="箭头: 下 3"/>
          <p:cNvSpPr/>
          <p:nvPr/>
        </p:nvSpPr>
        <p:spPr>
          <a:xfrm>
            <a:off x="7175674" y="2908571"/>
            <a:ext cx="583659" cy="761720"/>
          </a:xfrm>
          <a:prstGeom prst="downArrow">
            <a:avLst/>
          </a:prstGeom>
          <a:gradFill flip="none" rotWithShape="1">
            <a:gsLst>
              <a:gs pos="0">
                <a:srgbClr val="FFEED2"/>
              </a:gs>
              <a:gs pos="100000">
                <a:srgbClr val="E2D6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全省排名</a:t>
            </a:r>
            <a:endParaRPr lang="zh-CN" altLang="en-US" sz="1000" b="1" dirty="0">
              <a:solidFill>
                <a:schemeClr val="tx1"/>
              </a:solidFill>
            </a:endParaRPr>
          </a:p>
        </p:txBody>
      </p:sp>
      <p:sp>
        <p:nvSpPr>
          <p:cNvPr id="17" name="矩形: 圆角 16"/>
          <p:cNvSpPr/>
          <p:nvPr/>
        </p:nvSpPr>
        <p:spPr>
          <a:xfrm>
            <a:off x="4124323" y="5492103"/>
            <a:ext cx="6686357" cy="429846"/>
          </a:xfrm>
          <a:prstGeom prst="roundRect">
            <a:avLst/>
          </a:prstGeom>
          <a:solidFill>
            <a:srgbClr val="E07C72"/>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nSpc>
                <a:spcPct val="150000"/>
              </a:lnSpc>
              <a:defRPr/>
            </a:pPr>
            <a:r>
              <a:rPr lang="zh-CN" altLang="en-US" dirty="0">
                <a:solidFill>
                  <a:schemeClr val="bg1"/>
                </a:solidFill>
                <a:latin typeface="Cambria Math" panose="02040503050406030204" pitchFamily="18" charset="0"/>
              </a:rPr>
              <a:t>更新后的社会评价反过来影响下一期的生源质量和教育模式选择</a:t>
            </a:r>
            <a:endParaRPr lang="zh-CN" altLang="zh-CN" dirty="0">
              <a:solidFill>
                <a:schemeClr val="bg1"/>
              </a:solidFill>
              <a:latin typeface="Cambria Math" panose="02040503050406030204" pitchFamily="18" charset="0"/>
            </a:endParaRPr>
          </a:p>
        </p:txBody>
      </p:sp>
      <p:sp>
        <p:nvSpPr>
          <p:cNvPr id="18" name="箭头: 下 17"/>
          <p:cNvSpPr/>
          <p:nvPr/>
        </p:nvSpPr>
        <p:spPr>
          <a:xfrm>
            <a:off x="7175673" y="4717768"/>
            <a:ext cx="583659" cy="751993"/>
          </a:xfrm>
          <a:prstGeom prst="downArrow">
            <a:avLst/>
          </a:prstGeom>
          <a:gradFill flip="none" rotWithShape="1">
            <a:gsLst>
              <a:gs pos="100000">
                <a:srgbClr val="E07C72"/>
              </a:gs>
              <a:gs pos="0">
                <a:srgbClr val="E2D6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反馈回路</a:t>
            </a:r>
            <a:endParaRPr lang="zh-CN" altLang="en-US" sz="1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4"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9370" y="2057400"/>
            <a:ext cx="2541270" cy="1844675"/>
          </a:xfrm>
        </p:spPr>
        <p:txBody>
          <a:bodyPr>
            <a:noAutofit/>
          </a:bodyPr>
          <a:lstStyle/>
          <a:p>
            <a:pPr algn="ctr"/>
            <a:r>
              <a:rPr lang="en-US" altLang="zh-CN" sz="13800" b="1" dirty="0">
                <a:solidFill>
                  <a:srgbClr val="008BD5"/>
                </a:solidFill>
                <a:latin typeface="微软雅黑" panose="020B0503020204020204" charset="-122"/>
                <a:ea typeface="微软雅黑" panose="020B0503020204020204" charset="-122"/>
              </a:rPr>
              <a:t>03</a:t>
            </a:r>
            <a:endParaRPr lang="en-US" altLang="zh-CN" sz="13800" b="1" dirty="0">
              <a:solidFill>
                <a:srgbClr val="008BD5"/>
              </a:solidFill>
              <a:latin typeface="微软雅黑" panose="020B0503020204020204" charset="-122"/>
              <a:ea typeface="微软雅黑" panose="020B0503020204020204" charset="-122"/>
            </a:endParaRPr>
          </a:p>
        </p:txBody>
      </p:sp>
      <p:cxnSp>
        <p:nvCxnSpPr>
          <p:cNvPr id="11" name="直接连接符 10"/>
          <p:cNvCxnSpPr/>
          <p:nvPr/>
        </p:nvCxnSpPr>
        <p:spPr>
          <a:xfrm>
            <a:off x="5141595" y="2032635"/>
            <a:ext cx="0" cy="1489710"/>
          </a:xfrm>
          <a:prstGeom prst="line">
            <a:avLst/>
          </a:prstGeom>
          <a:ln w="19050">
            <a:solidFill>
              <a:srgbClr val="008BD5"/>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5141595" y="2177325"/>
            <a:ext cx="6705177" cy="1200329"/>
          </a:xfrm>
          <a:prstGeom prst="rect">
            <a:avLst/>
          </a:prstGeom>
          <a:noFill/>
        </p:spPr>
        <p:txBody>
          <a:bodyPr wrap="square" rtlCol="0">
            <a:spAutoFit/>
          </a:bodyPr>
          <a:lstStyle/>
          <a:p>
            <a:r>
              <a:rPr lang="zh-CN" altLang="en-US" sz="3600" b="1" dirty="0"/>
              <a:t>结果：</a:t>
            </a:r>
            <a:endParaRPr lang="en-US" altLang="zh-CN" sz="3600" b="1" dirty="0"/>
          </a:p>
          <a:p>
            <a:r>
              <a:rPr lang="zh-CN" altLang="en-US" sz="3600" b="1" dirty="0"/>
              <a:t>多主体模拟的教育模式分析</a:t>
            </a:r>
            <a:endParaRPr lang="zh-CN" altLang="en-US" sz="3600"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社会视角</a:t>
            </a:r>
            <a:endParaRPr lang="en-US" altLang="zh-CN" sz="1400" b="1" dirty="0">
              <a:solidFill>
                <a:schemeClr val="tx1"/>
              </a:solidFill>
            </a:endParaRPr>
          </a:p>
        </p:txBody>
      </p:sp>
      <p:sp>
        <p:nvSpPr>
          <p:cNvPr id="3" name="矩形 2"/>
          <p:cNvSpPr/>
          <p:nvPr/>
        </p:nvSpPr>
        <p:spPr>
          <a:xfrm>
            <a:off x="1405308" y="892515"/>
            <a:ext cx="3570208"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什么样的学校升学率更高</a:t>
            </a:r>
            <a:endParaRPr lang="zh-CN" altLang="en-US" sz="2400" dirty="0">
              <a:ln w="0"/>
              <a:solidFill>
                <a:schemeClr val="accent6"/>
              </a:solidFill>
              <a:effectLst>
                <a:outerShdw blurRad="38100" dist="25400" dir="5400000" algn="ctr" rotWithShape="0">
                  <a:srgbClr val="6E747A">
                    <a:alpha val="43000"/>
                  </a:srgbClr>
                </a:outerShdw>
              </a:effectLst>
            </a:endParaRPr>
          </a:p>
        </p:txBody>
      </p:sp>
      <p:sp>
        <p:nvSpPr>
          <p:cNvPr id="22" name="矩形 21"/>
          <p:cNvSpPr/>
          <p:nvPr/>
        </p:nvSpPr>
        <p:spPr>
          <a:xfrm>
            <a:off x="7108379" y="892514"/>
            <a:ext cx="4185761"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接受什么教育的学生成绩更好</a:t>
            </a:r>
            <a:endParaRPr lang="zh-CN" altLang="en-US" sz="2400" dirty="0">
              <a:ln w="0"/>
              <a:solidFill>
                <a:schemeClr val="accent6"/>
              </a:solidFill>
              <a:effectLst>
                <a:outerShdw blurRad="38100" dist="25400" dir="5400000" algn="ctr" rotWithShape="0">
                  <a:srgbClr val="6E747A">
                    <a:alpha val="43000"/>
                  </a:srgbClr>
                </a:outerShdw>
              </a:effectLst>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07553" y="1369035"/>
            <a:ext cx="5965715" cy="3600000"/>
          </a:xfrm>
          <a:prstGeom prst="rect">
            <a:avLst/>
          </a:prstGeom>
        </p:spPr>
      </p:pic>
      <p:sp>
        <p:nvSpPr>
          <p:cNvPr id="25" name="矩形 24"/>
          <p:cNvSpPr/>
          <p:nvPr/>
        </p:nvSpPr>
        <p:spPr>
          <a:xfrm>
            <a:off x="1124946" y="5003911"/>
            <a:ext cx="4130931" cy="523220"/>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生源质量越好升学率越高</a:t>
            </a:r>
            <a:endParaRPr lang="zh-CN" altLang="en-US" sz="2800" b="1" dirty="0">
              <a:ln w="9525">
                <a:solidFill>
                  <a:schemeClr val="bg1"/>
                </a:solidFill>
                <a:prstDash val="solid"/>
              </a:ln>
              <a:solidFill>
                <a:schemeClr val="accent5"/>
              </a:solidFill>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1822" y="1369523"/>
            <a:ext cx="5878876" cy="3600000"/>
          </a:xfrm>
          <a:prstGeom prst="rect">
            <a:avLst/>
          </a:prstGeom>
        </p:spPr>
      </p:pic>
      <p:sp>
        <p:nvSpPr>
          <p:cNvPr id="16" name="矩形 15"/>
          <p:cNvSpPr/>
          <p:nvPr/>
        </p:nvSpPr>
        <p:spPr>
          <a:xfrm>
            <a:off x="6411484" y="5003911"/>
            <a:ext cx="5579550" cy="523220"/>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接受精英应试教育的学生成绩更优</a:t>
            </a:r>
            <a:endParaRPr lang="zh-CN" altLang="en-US" sz="2800" b="1" dirty="0">
              <a:ln w="9525">
                <a:solidFill>
                  <a:schemeClr val="bg1"/>
                </a:solidFill>
                <a:prstDash val="solid"/>
              </a:ln>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学校主体视角</a:t>
            </a:r>
            <a:endParaRPr lang="en-US" altLang="zh-CN" sz="1400" b="1" dirty="0">
              <a:solidFill>
                <a:schemeClr val="tx1"/>
              </a:solidFill>
            </a:endParaRPr>
          </a:p>
        </p:txBody>
      </p:sp>
      <p:sp>
        <p:nvSpPr>
          <p:cNvPr id="3" name="矩形 2"/>
          <p:cNvSpPr/>
          <p:nvPr/>
        </p:nvSpPr>
        <p:spPr>
          <a:xfrm>
            <a:off x="3233683" y="892800"/>
            <a:ext cx="5724644"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学校在</a:t>
            </a:r>
            <a:r>
              <a:rPr lang="zh-CN" altLang="en-US" sz="2400" dirty="0">
                <a:ln w="0"/>
                <a:solidFill>
                  <a:srgbClr val="00B0F0"/>
                </a:solidFill>
                <a:effectLst>
                  <a:outerShdw blurRad="38100" dist="25400" dir="5400000" algn="ctr" rotWithShape="0">
                    <a:srgbClr val="6E747A">
                      <a:alpha val="43000"/>
                    </a:srgbClr>
                  </a:outerShdw>
                </a:effectLst>
              </a:rPr>
              <a:t>群体</a:t>
            </a:r>
            <a:r>
              <a:rPr lang="zh-CN" altLang="en-US" sz="2400" dirty="0">
                <a:ln w="0"/>
                <a:solidFill>
                  <a:schemeClr val="accent6"/>
                </a:solidFill>
                <a:effectLst>
                  <a:outerShdw blurRad="38100" dist="25400" dir="5400000" algn="ctr" rotWithShape="0">
                    <a:srgbClr val="6E747A">
                      <a:alpha val="43000"/>
                    </a:srgbClr>
                  </a:outerShdw>
                </a:effectLst>
              </a:rPr>
              <a:t>层面该选择什么样教育模式？</a:t>
            </a:r>
            <a:endParaRPr lang="zh-CN" altLang="en-US" sz="2400" dirty="0">
              <a:ln w="0"/>
              <a:solidFill>
                <a:schemeClr val="accent6"/>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60919" y="1352835"/>
            <a:ext cx="3622385" cy="2716789"/>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693" y="4065757"/>
            <a:ext cx="3622387" cy="271679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694" y="1352834"/>
            <a:ext cx="3622387" cy="2716790"/>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919" y="4067679"/>
            <a:ext cx="3622385" cy="2716789"/>
          </a:xfrm>
          <a:prstGeom prst="rect">
            <a:avLst/>
          </a:prstGeom>
        </p:spPr>
      </p:pic>
      <p:sp>
        <p:nvSpPr>
          <p:cNvPr id="28" name="矩形 27"/>
          <p:cNvSpPr/>
          <p:nvPr/>
        </p:nvSpPr>
        <p:spPr>
          <a:xfrm>
            <a:off x="97266" y="2736502"/>
            <a:ext cx="2424198" cy="1384995"/>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一、四批次的</a:t>
            </a:r>
            <a:endParaRPr lang="en-US" altLang="zh-CN" sz="2800" b="1" dirty="0">
              <a:ln w="9525">
                <a:solidFill>
                  <a:schemeClr val="bg1"/>
                </a:solidFill>
                <a:prstDash val="solid"/>
              </a:ln>
              <a:solidFill>
                <a:schemeClr val="accent5"/>
              </a:solidFill>
            </a:endParaRPr>
          </a:p>
          <a:p>
            <a:pPr algn="ctr"/>
            <a:r>
              <a:rPr lang="zh-CN" altLang="en-US" sz="2800" b="1" dirty="0">
                <a:ln w="9525">
                  <a:solidFill>
                    <a:schemeClr val="bg1"/>
                  </a:solidFill>
                  <a:prstDash val="solid"/>
                </a:ln>
                <a:solidFill>
                  <a:schemeClr val="accent5"/>
                </a:solidFill>
              </a:rPr>
              <a:t>学校更适合</a:t>
            </a:r>
            <a:endParaRPr lang="en-US" altLang="zh-CN" sz="2800" b="1" dirty="0">
              <a:ln w="9525">
                <a:solidFill>
                  <a:schemeClr val="bg1"/>
                </a:solidFill>
                <a:prstDash val="solid"/>
              </a:ln>
              <a:solidFill>
                <a:schemeClr val="accent5"/>
              </a:solidFill>
            </a:endParaRPr>
          </a:p>
          <a:p>
            <a:pPr algn="ctr"/>
            <a:r>
              <a:rPr lang="zh-CN" altLang="en-US" sz="2800" b="1" dirty="0">
                <a:ln w="9525">
                  <a:solidFill>
                    <a:schemeClr val="bg1"/>
                  </a:solidFill>
                  <a:prstDash val="solid"/>
                </a:ln>
                <a:solidFill>
                  <a:schemeClr val="accent5"/>
                </a:solidFill>
              </a:rPr>
              <a:t>采取精英教育</a:t>
            </a:r>
            <a:endParaRPr lang="zh-CN" altLang="en-US" sz="2800" b="1" dirty="0">
              <a:ln w="9525">
                <a:solidFill>
                  <a:schemeClr val="bg1"/>
                </a:solidFill>
                <a:prstDash val="solid"/>
              </a:ln>
              <a:solidFill>
                <a:schemeClr val="accent5"/>
              </a:solidFill>
            </a:endParaRPr>
          </a:p>
        </p:txBody>
      </p:sp>
      <p:sp>
        <p:nvSpPr>
          <p:cNvPr id="29" name="矩形 28"/>
          <p:cNvSpPr/>
          <p:nvPr/>
        </p:nvSpPr>
        <p:spPr>
          <a:xfrm>
            <a:off x="9670536" y="2736501"/>
            <a:ext cx="2424198" cy="1384995"/>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二、三批次的</a:t>
            </a:r>
            <a:endParaRPr lang="en-US" altLang="zh-CN" sz="2800" b="1" dirty="0">
              <a:ln w="9525">
                <a:solidFill>
                  <a:schemeClr val="bg1"/>
                </a:solidFill>
                <a:prstDash val="solid"/>
              </a:ln>
              <a:solidFill>
                <a:schemeClr val="accent5"/>
              </a:solidFill>
            </a:endParaRPr>
          </a:p>
          <a:p>
            <a:pPr algn="ctr"/>
            <a:r>
              <a:rPr lang="zh-CN" altLang="en-US" sz="2800" b="1" dirty="0">
                <a:ln w="9525">
                  <a:solidFill>
                    <a:schemeClr val="bg1"/>
                  </a:solidFill>
                  <a:prstDash val="solid"/>
                </a:ln>
                <a:solidFill>
                  <a:schemeClr val="accent5"/>
                </a:solidFill>
              </a:rPr>
              <a:t>学校更适合</a:t>
            </a:r>
            <a:endParaRPr lang="en-US" altLang="zh-CN" sz="2800" b="1" dirty="0">
              <a:ln w="9525">
                <a:solidFill>
                  <a:schemeClr val="bg1"/>
                </a:solidFill>
                <a:prstDash val="solid"/>
              </a:ln>
              <a:solidFill>
                <a:schemeClr val="accent5"/>
              </a:solidFill>
            </a:endParaRPr>
          </a:p>
          <a:p>
            <a:pPr algn="ctr"/>
            <a:r>
              <a:rPr lang="zh-CN" altLang="en-US" sz="2800" b="1" dirty="0">
                <a:ln w="9525">
                  <a:solidFill>
                    <a:schemeClr val="bg1"/>
                  </a:solidFill>
                  <a:prstDash val="solid"/>
                </a:ln>
                <a:solidFill>
                  <a:schemeClr val="accent5"/>
                </a:solidFill>
              </a:rPr>
              <a:t>采取全面教育</a:t>
            </a:r>
            <a:endParaRPr lang="zh-CN" altLang="en-US" sz="2800" b="1" dirty="0">
              <a:ln w="9525">
                <a:solidFill>
                  <a:schemeClr val="bg1"/>
                </a:solidFill>
                <a:prstDash val="solid"/>
              </a:ln>
              <a:solidFill>
                <a:schemeClr val="accent5"/>
              </a:solidFill>
            </a:endParaRPr>
          </a:p>
        </p:txBody>
      </p:sp>
      <p:sp>
        <p:nvSpPr>
          <p:cNvPr id="30" name="文本框 29"/>
          <p:cNvSpPr txBox="1"/>
          <p:nvPr/>
        </p:nvSpPr>
        <p:spPr>
          <a:xfrm>
            <a:off x="4534182" y="3982996"/>
            <a:ext cx="3123636" cy="276999"/>
          </a:xfrm>
          <a:prstGeom prst="rect">
            <a:avLst/>
          </a:prstGeom>
          <a:noFill/>
        </p:spPr>
        <p:txBody>
          <a:bodyPr wrap="square" rtlCol="0">
            <a:spAutoFit/>
          </a:bodyPr>
          <a:lstStyle/>
          <a:p>
            <a:r>
              <a:rPr lang="zh-CN" altLang="en-US" sz="1200" dirty="0"/>
              <a:t>四种批次学校在不同教育模式下的社会评价</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学校主体视角</a:t>
            </a:r>
            <a:endParaRPr lang="en-US" altLang="zh-CN" sz="1400" b="1" dirty="0">
              <a:solidFill>
                <a:schemeClr val="tx1"/>
              </a:solidFill>
            </a:endParaRPr>
          </a:p>
        </p:txBody>
      </p:sp>
      <p:sp>
        <p:nvSpPr>
          <p:cNvPr id="3" name="矩形 2"/>
          <p:cNvSpPr/>
          <p:nvPr/>
        </p:nvSpPr>
        <p:spPr>
          <a:xfrm>
            <a:off x="3233694" y="892800"/>
            <a:ext cx="5724644"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学校在</a:t>
            </a:r>
            <a:r>
              <a:rPr lang="zh-CN" altLang="en-US" sz="2400" dirty="0">
                <a:ln w="0"/>
                <a:solidFill>
                  <a:srgbClr val="00B0F0"/>
                </a:solidFill>
                <a:effectLst>
                  <a:outerShdw blurRad="38100" dist="25400" dir="5400000" algn="ctr" rotWithShape="0">
                    <a:srgbClr val="6E747A">
                      <a:alpha val="43000"/>
                    </a:srgbClr>
                  </a:outerShdw>
                </a:effectLst>
              </a:rPr>
              <a:t>个体</a:t>
            </a:r>
            <a:r>
              <a:rPr lang="zh-CN" altLang="en-US" sz="2400" dirty="0">
                <a:ln w="0"/>
                <a:solidFill>
                  <a:schemeClr val="accent6"/>
                </a:solidFill>
                <a:effectLst>
                  <a:outerShdw blurRad="38100" dist="25400" dir="5400000" algn="ctr" rotWithShape="0">
                    <a:srgbClr val="6E747A">
                      <a:alpha val="43000"/>
                    </a:srgbClr>
                  </a:outerShdw>
                </a:effectLst>
              </a:rPr>
              <a:t>层面该选择什么样教育模式？</a:t>
            </a:r>
            <a:endParaRPr lang="zh-CN" altLang="en-US" sz="2400" dirty="0">
              <a:ln w="0"/>
              <a:solidFill>
                <a:schemeClr val="accent6"/>
              </a:solidFill>
              <a:effectLst>
                <a:outerShdw blurRad="38100" dist="25400" dir="5400000" algn="ctr" rotWithShape="0">
                  <a:srgbClr val="6E747A">
                    <a:alpha val="43000"/>
                  </a:srgbClr>
                </a:outerShdw>
              </a:effectLst>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309346" y="1354465"/>
            <a:ext cx="5562083" cy="4171562"/>
          </a:xfrm>
          <a:prstGeom prst="rect">
            <a:avLst/>
          </a:prstGeom>
        </p:spPr>
      </p:pic>
      <p:sp>
        <p:nvSpPr>
          <p:cNvPr id="17" name="矩形 16"/>
          <p:cNvSpPr/>
          <p:nvPr/>
        </p:nvSpPr>
        <p:spPr>
          <a:xfrm>
            <a:off x="3653455" y="5526027"/>
            <a:ext cx="4873864" cy="523220"/>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应试教育比素质教育优势更大</a:t>
            </a:r>
            <a:endParaRPr lang="zh-CN" altLang="en-US" sz="2800" b="1" dirty="0">
              <a:ln w="9525">
                <a:solidFill>
                  <a:schemeClr val="bg1"/>
                </a:solidFill>
                <a:prstDash val="solid"/>
              </a:ln>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学生主体视角</a:t>
            </a:r>
            <a:endParaRPr lang="en-US" altLang="zh-CN" sz="1400" b="1" dirty="0">
              <a:solidFill>
                <a:schemeClr val="tx1"/>
              </a:solidFill>
            </a:endParaRPr>
          </a:p>
        </p:txBody>
      </p:sp>
      <p:sp>
        <p:nvSpPr>
          <p:cNvPr id="3" name="矩形 2"/>
          <p:cNvSpPr/>
          <p:nvPr/>
        </p:nvSpPr>
        <p:spPr>
          <a:xfrm>
            <a:off x="2156475" y="892800"/>
            <a:ext cx="7879081"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学生该选择什么样的学校：当“鸡头”还是当“凤尾”？</a:t>
            </a:r>
            <a:endParaRPr lang="zh-CN" altLang="en-US" sz="2400" dirty="0">
              <a:ln w="0"/>
              <a:solidFill>
                <a:schemeClr val="accent6"/>
              </a:solidFill>
              <a:effectLst>
                <a:outerShdw blurRad="38100" dist="25400" dir="5400000" algn="ctr" rotWithShape="0">
                  <a:srgbClr val="6E747A">
                    <a:alpha val="43000"/>
                  </a:srgbClr>
                </a:outerShdw>
              </a:effectLst>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404500" y="1440193"/>
            <a:ext cx="7371775" cy="3920487"/>
          </a:xfrm>
          <a:prstGeom prst="rect">
            <a:avLst/>
          </a:prstGeom>
        </p:spPr>
      </p:pic>
      <p:sp>
        <p:nvSpPr>
          <p:cNvPr id="17" name="矩形 16"/>
          <p:cNvSpPr/>
          <p:nvPr/>
        </p:nvSpPr>
        <p:spPr>
          <a:xfrm>
            <a:off x="3112545" y="5503534"/>
            <a:ext cx="5955687" cy="523220"/>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“鸡头”比“凤尾”的成绩表现更优</a:t>
            </a:r>
            <a:endParaRPr lang="zh-CN" altLang="en-US" sz="2800" b="1" dirty="0">
              <a:ln w="9525">
                <a:solidFill>
                  <a:schemeClr val="bg1"/>
                </a:solidFill>
                <a:prstDash val="solid"/>
              </a:ln>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489835" y="1701800"/>
            <a:ext cx="1741805" cy="2435225"/>
          </a:xfrm>
          <a:prstGeom prst="rect">
            <a:avLst/>
          </a:prstGeom>
          <a:noFill/>
          <a:ln w="19050">
            <a:solidFill>
              <a:srgbClr val="008BD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4" name="矩形 33"/>
          <p:cNvSpPr/>
          <p:nvPr/>
        </p:nvSpPr>
        <p:spPr>
          <a:xfrm>
            <a:off x="1847532" y="2757805"/>
            <a:ext cx="2613025" cy="78994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736533" y="1972634"/>
            <a:ext cx="1248410" cy="873760"/>
          </a:xfrm>
        </p:spPr>
        <p:txBody>
          <a:bodyPr>
            <a:normAutofit fontScale="90000"/>
          </a:bodyPr>
          <a:lstStyle/>
          <a:p>
            <a:pPr algn="ctr"/>
            <a:r>
              <a:rPr lang="zh-CN" altLang="en-US" b="1">
                <a:solidFill>
                  <a:srgbClr val="008BD5"/>
                </a:solidFill>
              </a:rPr>
              <a:t>目录</a:t>
            </a:r>
            <a:endParaRPr lang="zh-CN" altLang="en-US" b="1">
              <a:solidFill>
                <a:srgbClr val="008BD5"/>
              </a:solidFill>
            </a:endParaRPr>
          </a:p>
        </p:txBody>
      </p:sp>
      <p:grpSp>
        <p:nvGrpSpPr>
          <p:cNvPr id="8" name="组合 7"/>
          <p:cNvGrpSpPr/>
          <p:nvPr/>
        </p:nvGrpSpPr>
        <p:grpSpPr>
          <a:xfrm>
            <a:off x="5166995" y="1929342"/>
            <a:ext cx="4131310" cy="451485"/>
            <a:chOff x="8656" y="3073"/>
            <a:chExt cx="6506" cy="711"/>
          </a:xfrm>
        </p:grpSpPr>
        <p:sp>
          <p:nvSpPr>
            <p:cNvPr id="4" name="矩形 3"/>
            <p:cNvSpPr/>
            <p:nvPr/>
          </p:nvSpPr>
          <p:spPr>
            <a:xfrm>
              <a:off x="8656" y="3073"/>
              <a:ext cx="709" cy="711"/>
            </a:xfrm>
            <a:prstGeom prst="rect">
              <a:avLst/>
            </a:prstGeom>
            <a:solidFill>
              <a:srgbClr val="008BD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nvSpPr>
          <p:spPr>
            <a:xfrm>
              <a:off x="8687" y="3133"/>
              <a:ext cx="680" cy="580"/>
            </a:xfrm>
            <a:prstGeom prst="rect">
              <a:avLst/>
            </a:prstGeom>
            <a:noFill/>
          </p:spPr>
          <p:txBody>
            <a:bodyPr wrap="square" rtlCol="0">
              <a:spAutoFit/>
            </a:bodyPr>
            <a:lstStyle/>
            <a:p>
              <a:r>
                <a:rPr lang="en-US" altLang="zh-CN" b="1">
                  <a:solidFill>
                    <a:schemeClr val="bg1"/>
                  </a:solidFill>
                </a:rPr>
                <a:t>01</a:t>
              </a:r>
              <a:endParaRPr lang="en-US" altLang="zh-CN" b="1">
                <a:solidFill>
                  <a:schemeClr val="bg1"/>
                </a:solidFill>
              </a:endParaRPr>
            </a:p>
          </p:txBody>
        </p:sp>
        <p:sp>
          <p:nvSpPr>
            <p:cNvPr id="6" name="文本框 5"/>
            <p:cNvSpPr txBox="1"/>
            <p:nvPr/>
          </p:nvSpPr>
          <p:spPr>
            <a:xfrm>
              <a:off x="9408" y="3133"/>
              <a:ext cx="5754" cy="582"/>
            </a:xfrm>
            <a:prstGeom prst="rect">
              <a:avLst/>
            </a:prstGeom>
            <a:noFill/>
          </p:spPr>
          <p:txBody>
            <a:bodyPr wrap="square" rtlCol="0">
              <a:spAutoFit/>
            </a:bodyPr>
            <a:lstStyle/>
            <a:p>
              <a:r>
                <a:rPr lang="zh-CN" altLang="en-US" b="1" dirty="0"/>
                <a:t>背景：微观视角下的教育资源配置</a:t>
              </a:r>
              <a:endParaRPr lang="zh-CN" altLang="en-US" b="1" dirty="0"/>
            </a:p>
          </p:txBody>
        </p:sp>
      </p:grpSp>
      <p:grpSp>
        <p:nvGrpSpPr>
          <p:cNvPr id="9" name="组合 8"/>
          <p:cNvGrpSpPr/>
          <p:nvPr/>
        </p:nvGrpSpPr>
        <p:grpSpPr>
          <a:xfrm>
            <a:off x="5166995" y="2732617"/>
            <a:ext cx="4131952" cy="451485"/>
            <a:chOff x="8656" y="3073"/>
            <a:chExt cx="5723" cy="711"/>
          </a:xfrm>
        </p:grpSpPr>
        <p:sp>
          <p:nvSpPr>
            <p:cNvPr id="10" name="矩形 9"/>
            <p:cNvSpPr/>
            <p:nvPr/>
          </p:nvSpPr>
          <p:spPr>
            <a:xfrm>
              <a:off x="8656" y="3073"/>
              <a:ext cx="624" cy="711"/>
            </a:xfrm>
            <a:prstGeom prst="rect">
              <a:avLst/>
            </a:prstGeom>
            <a:solidFill>
              <a:srgbClr val="008BD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8687" y="3133"/>
              <a:ext cx="593" cy="580"/>
            </a:xfrm>
            <a:prstGeom prst="rect">
              <a:avLst/>
            </a:prstGeom>
            <a:noFill/>
          </p:spPr>
          <p:txBody>
            <a:bodyPr wrap="square" rtlCol="0">
              <a:spAutoFit/>
            </a:bodyPr>
            <a:lstStyle/>
            <a:p>
              <a:r>
                <a:rPr lang="en-US" altLang="zh-CN" b="1">
                  <a:solidFill>
                    <a:schemeClr val="bg1"/>
                  </a:solidFill>
                </a:rPr>
                <a:t>02</a:t>
              </a:r>
              <a:endParaRPr lang="en-US" altLang="zh-CN" b="1">
                <a:solidFill>
                  <a:schemeClr val="bg1"/>
                </a:solidFill>
              </a:endParaRPr>
            </a:p>
          </p:txBody>
        </p:sp>
        <p:sp>
          <p:nvSpPr>
            <p:cNvPr id="12" name="文本框 11"/>
            <p:cNvSpPr txBox="1"/>
            <p:nvPr/>
          </p:nvSpPr>
          <p:spPr>
            <a:xfrm>
              <a:off x="9318" y="3144"/>
              <a:ext cx="5061" cy="582"/>
            </a:xfrm>
            <a:prstGeom prst="rect">
              <a:avLst/>
            </a:prstGeom>
            <a:noFill/>
          </p:spPr>
          <p:txBody>
            <a:bodyPr wrap="square" rtlCol="0">
              <a:spAutoFit/>
            </a:bodyPr>
            <a:lstStyle/>
            <a:p>
              <a:r>
                <a:rPr lang="zh-CN" altLang="en-US" b="1" dirty="0"/>
                <a:t>模型：教育复杂系统的多主体建模</a:t>
              </a:r>
              <a:endParaRPr lang="zh-CN" altLang="en-US" b="1" dirty="0"/>
            </a:p>
          </p:txBody>
        </p:sp>
      </p:grpSp>
      <p:grpSp>
        <p:nvGrpSpPr>
          <p:cNvPr id="15" name="组合 14"/>
          <p:cNvGrpSpPr/>
          <p:nvPr/>
        </p:nvGrpSpPr>
        <p:grpSpPr>
          <a:xfrm>
            <a:off x="5166997" y="3536527"/>
            <a:ext cx="4132087" cy="451485"/>
            <a:chOff x="8656" y="3073"/>
            <a:chExt cx="6805" cy="711"/>
          </a:xfrm>
        </p:grpSpPr>
        <p:sp>
          <p:nvSpPr>
            <p:cNvPr id="16" name="矩形 15"/>
            <p:cNvSpPr/>
            <p:nvPr/>
          </p:nvSpPr>
          <p:spPr>
            <a:xfrm>
              <a:off x="8656" y="3073"/>
              <a:ext cx="742" cy="711"/>
            </a:xfrm>
            <a:prstGeom prst="rect">
              <a:avLst/>
            </a:prstGeom>
            <a:solidFill>
              <a:srgbClr val="008BD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nvSpPr>
          <p:spPr>
            <a:xfrm>
              <a:off x="8687" y="3133"/>
              <a:ext cx="711" cy="582"/>
            </a:xfrm>
            <a:prstGeom prst="rect">
              <a:avLst/>
            </a:prstGeom>
            <a:noFill/>
          </p:spPr>
          <p:txBody>
            <a:bodyPr wrap="square" rtlCol="0">
              <a:spAutoFit/>
            </a:bodyPr>
            <a:lstStyle/>
            <a:p>
              <a:r>
                <a:rPr lang="en-US" altLang="zh-CN" b="1" dirty="0">
                  <a:solidFill>
                    <a:schemeClr val="bg1"/>
                  </a:solidFill>
                </a:rPr>
                <a:t>03</a:t>
              </a:r>
              <a:endParaRPr lang="en-US" altLang="zh-CN" b="1" dirty="0">
                <a:solidFill>
                  <a:schemeClr val="bg1"/>
                </a:solidFill>
              </a:endParaRPr>
            </a:p>
          </p:txBody>
        </p:sp>
        <p:sp>
          <p:nvSpPr>
            <p:cNvPr id="18" name="文本框 17"/>
            <p:cNvSpPr txBox="1"/>
            <p:nvPr/>
          </p:nvSpPr>
          <p:spPr>
            <a:xfrm>
              <a:off x="9443" y="3125"/>
              <a:ext cx="6018" cy="582"/>
            </a:xfrm>
            <a:prstGeom prst="rect">
              <a:avLst/>
            </a:prstGeom>
            <a:noFill/>
          </p:spPr>
          <p:txBody>
            <a:bodyPr wrap="square" rtlCol="0">
              <a:spAutoFit/>
            </a:bodyPr>
            <a:lstStyle/>
            <a:p>
              <a:r>
                <a:rPr lang="zh-CN" altLang="en-US" b="1" dirty="0"/>
                <a:t>结果：多主体模拟的教育模式分析</a:t>
              </a:r>
              <a:endParaRPr lang="zh-CN" altLang="en-US" b="1" dirty="0"/>
            </a:p>
          </p:txBody>
        </p:sp>
      </p:grpSp>
      <p:sp>
        <p:nvSpPr>
          <p:cNvPr id="31" name="标题 1"/>
          <p:cNvSpPr>
            <a:spLocks noGrp="1"/>
          </p:cNvSpPr>
          <p:nvPr/>
        </p:nvSpPr>
        <p:spPr>
          <a:xfrm>
            <a:off x="1859914" y="2873693"/>
            <a:ext cx="3001645" cy="64579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a:solidFill>
                  <a:srgbClr val="008BD5"/>
                </a:solidFill>
                <a:latin typeface="微软雅黑" panose="020B0503020204020204" charset="-122"/>
                <a:ea typeface="微软雅黑" panose="020B0503020204020204" charset="-122"/>
              </a:rPr>
              <a:t>CONTENTS</a:t>
            </a:r>
            <a:endParaRPr lang="en-US" altLang="zh-CN" b="1" dirty="0">
              <a:solidFill>
                <a:srgbClr val="008BD5"/>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1379"/>
    </mc:Choice>
    <mc:Fallback>
      <p:transition spd="slow" advTm="213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学生主体视角</a:t>
            </a:r>
            <a:endParaRPr lang="en-US" altLang="zh-CN" sz="1400" b="1" dirty="0">
              <a:solidFill>
                <a:schemeClr val="tx1"/>
              </a:solidFill>
            </a:endParaRPr>
          </a:p>
        </p:txBody>
      </p:sp>
      <p:sp>
        <p:nvSpPr>
          <p:cNvPr id="3" name="矩形 2"/>
          <p:cNvSpPr/>
          <p:nvPr/>
        </p:nvSpPr>
        <p:spPr>
          <a:xfrm>
            <a:off x="2464256" y="892800"/>
            <a:ext cx="7263528" cy="461665"/>
          </a:xfrm>
          <a:prstGeom prst="rect">
            <a:avLst/>
          </a:prstGeom>
          <a:noFill/>
        </p:spPr>
        <p:txBody>
          <a:bodyPr wrap="none" lIns="91440" tIns="45720" rIns="91440" bIns="45720">
            <a:spAutoFit/>
          </a:bodyPr>
          <a:lstStyle/>
          <a:p>
            <a:pPr algn="ctr"/>
            <a:r>
              <a:rPr lang="zh-CN" altLang="en-US" sz="2400" dirty="0">
                <a:ln w="0"/>
                <a:solidFill>
                  <a:schemeClr val="accent6"/>
                </a:solidFill>
                <a:effectLst>
                  <a:outerShdw blurRad="38100" dist="25400" dir="5400000" algn="ctr" rotWithShape="0">
                    <a:srgbClr val="6E747A">
                      <a:alpha val="43000"/>
                    </a:srgbClr>
                  </a:outerShdw>
                </a:effectLst>
              </a:rPr>
              <a:t>学生该选择什么样的学校：应试教育还是素质教育？</a:t>
            </a:r>
            <a:endParaRPr lang="zh-CN" altLang="en-US" sz="2400" dirty="0">
              <a:ln w="0"/>
              <a:solidFill>
                <a:schemeClr val="accent6"/>
              </a:solidFill>
              <a:effectLst>
                <a:outerShdw blurRad="38100" dist="25400" dir="5400000" algn="ctr" rotWithShape="0">
                  <a:srgbClr val="6E747A">
                    <a:alpha val="43000"/>
                  </a:srgbClr>
                </a:outerShdw>
              </a:effectLst>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397302" y="1619070"/>
            <a:ext cx="7386171" cy="3619859"/>
          </a:xfrm>
          <a:prstGeom prst="rect">
            <a:avLst/>
          </a:prstGeom>
        </p:spPr>
      </p:pic>
      <p:sp>
        <p:nvSpPr>
          <p:cNvPr id="17" name="矩形 16"/>
          <p:cNvSpPr/>
          <p:nvPr/>
        </p:nvSpPr>
        <p:spPr>
          <a:xfrm>
            <a:off x="2875242" y="5408233"/>
            <a:ext cx="6430289" cy="954107"/>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b="1" dirty="0">
                <a:ln w="9525">
                  <a:solidFill>
                    <a:schemeClr val="bg1"/>
                  </a:solidFill>
                  <a:prstDash val="solid"/>
                </a:ln>
                <a:solidFill>
                  <a:schemeClr val="accent5"/>
                </a:solidFill>
              </a:rPr>
              <a:t>优等生和排名靠后的学生选择应试教育</a:t>
            </a:r>
            <a:endParaRPr lang="en-US" altLang="zh-CN" sz="2800" b="1" dirty="0">
              <a:ln w="9525">
                <a:solidFill>
                  <a:schemeClr val="bg1"/>
                </a:solidFill>
                <a:prstDash val="solid"/>
              </a:ln>
              <a:solidFill>
                <a:schemeClr val="accent5"/>
              </a:solidFill>
            </a:endParaRPr>
          </a:p>
          <a:p>
            <a:pPr algn="ctr"/>
            <a:r>
              <a:rPr lang="zh-CN" altLang="en-US" sz="2800" b="1" dirty="0">
                <a:ln w="9525">
                  <a:solidFill>
                    <a:schemeClr val="bg1"/>
                  </a:solidFill>
                  <a:prstDash val="solid"/>
                </a:ln>
                <a:solidFill>
                  <a:schemeClr val="accent5"/>
                </a:solidFill>
              </a:rPr>
              <a:t>中等生选择素质教育</a:t>
            </a:r>
            <a:endParaRPr lang="zh-CN" altLang="en-US" sz="2800" b="1" dirty="0">
              <a:ln w="9525">
                <a:solidFill>
                  <a:schemeClr val="bg1"/>
                </a:solidFill>
                <a:prstDash val="solid"/>
              </a:ln>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3. </a:t>
              </a:r>
              <a:r>
                <a:rPr lang="zh-CN" altLang="en-US" b="1" dirty="0">
                  <a:solidFill>
                    <a:schemeClr val="bg1"/>
                  </a:solidFill>
                </a:rPr>
                <a:t>多主体模拟的教育模式分析</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solidFill>
                  <a:schemeClr val="tx1"/>
                </a:solidFill>
              </a:rPr>
              <a:t>结论</a:t>
            </a:r>
            <a:endParaRPr lang="en-US" altLang="zh-CN" sz="1400" b="1" dirty="0">
              <a:solidFill>
                <a:schemeClr val="tx1"/>
              </a:solidFill>
            </a:endParaRPr>
          </a:p>
        </p:txBody>
      </p:sp>
      <p:graphicFrame>
        <p:nvGraphicFramePr>
          <p:cNvPr id="3" name="图示 2"/>
          <p:cNvGraphicFramePr/>
          <p:nvPr/>
        </p:nvGraphicFramePr>
        <p:xfrm>
          <a:off x="1270405" y="1507347"/>
          <a:ext cx="9651189" cy="45976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矩形 10"/>
          <p:cNvSpPr/>
          <p:nvPr/>
        </p:nvSpPr>
        <p:spPr>
          <a:xfrm>
            <a:off x="1849580" y="984127"/>
            <a:ext cx="8492840" cy="523220"/>
          </a:xfrm>
          <a:prstGeom prst="rect">
            <a:avLst/>
          </a:prstGeom>
          <a:noFill/>
          <a:effectLst/>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多主体建模方法在分析教育复杂系统中有很大的优势</a:t>
            </a:r>
            <a:endParaRPr lang="zh-CN" altLang="en-US" sz="28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648374" y="2321004"/>
            <a:ext cx="6895249"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charset="-122"/>
                <a:ea typeface="微软雅黑" panose="020B0503020204020204" charset="-122"/>
                <a:cs typeface="微软雅黑" panose="020B0503020204020204" charset="-122"/>
              </a:rPr>
              <a:t>感谢各位专家老师</a:t>
            </a:r>
            <a:endParaRPr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13" name="图片 12" descr="D:/1王琼-文件备份/兼职-吴/中国系统科学大会/PPT-03.pngPPT-03"/>
          <p:cNvPicPr>
            <a:picLocks noChangeAspect="1"/>
          </p:cNvPicPr>
          <p:nvPr/>
        </p:nvPicPr>
        <p:blipFill>
          <a:blip r:embed="rId2"/>
          <a:srcRect l="609" r="-346"/>
          <a:stretch>
            <a:fillRect/>
          </a:stretch>
        </p:blipFill>
        <p:spPr>
          <a:xfrm>
            <a:off x="10502265" y="227965"/>
            <a:ext cx="1447165" cy="747395"/>
          </a:xfrm>
          <a:prstGeom prst="rect">
            <a:avLst/>
          </a:prstGeom>
        </p:spPr>
      </p:pic>
      <p:sp>
        <p:nvSpPr>
          <p:cNvPr id="7" name="文本框 6"/>
          <p:cNvSpPr txBox="1"/>
          <p:nvPr/>
        </p:nvSpPr>
        <p:spPr>
          <a:xfrm>
            <a:off x="4707890" y="3350260"/>
            <a:ext cx="2776220" cy="706755"/>
          </a:xfrm>
          <a:prstGeom prst="rect">
            <a:avLst/>
          </a:prstGeom>
          <a:noFill/>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cs typeface="微软雅黑" panose="020B0503020204020204" charset="-122"/>
              </a:rPr>
              <a:t>THANKS</a:t>
            </a:r>
            <a:endParaRPr lang="en-US" altLang="zh-CN" sz="40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5" name="组合 4"/>
          <p:cNvGrpSpPr/>
          <p:nvPr/>
        </p:nvGrpSpPr>
        <p:grpSpPr>
          <a:xfrm>
            <a:off x="5052695" y="4077051"/>
            <a:ext cx="2086610" cy="422275"/>
            <a:chOff x="5138738" y="4032250"/>
            <a:chExt cx="1914525" cy="422275"/>
          </a:xfrm>
        </p:grpSpPr>
        <p:sp>
          <p:nvSpPr>
            <p:cNvPr id="6" name="圆角矩形 5"/>
            <p:cNvSpPr/>
            <p:nvPr/>
          </p:nvSpPr>
          <p:spPr>
            <a:xfrm>
              <a:off x="5138738" y="4032250"/>
              <a:ext cx="1914525" cy="42227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wrap="none" rtlCol="0" anchor="ctr"/>
            <a:lstStyle/>
            <a:p>
              <a:pPr algn="ctr"/>
              <a:endParaRPr lang="zh-CN" altLang="en-US"/>
            </a:p>
          </p:txBody>
        </p:sp>
        <p:sp>
          <p:nvSpPr>
            <p:cNvPr id="8" name="文本框 7"/>
            <p:cNvSpPr txBox="1"/>
            <p:nvPr/>
          </p:nvSpPr>
          <p:spPr>
            <a:xfrm>
              <a:off x="5196417" y="4043045"/>
              <a:ext cx="1799164" cy="398780"/>
            </a:xfrm>
            <a:prstGeom prst="rect">
              <a:avLst/>
            </a:prstGeom>
            <a:noFill/>
          </p:spPr>
          <p:txBody>
            <a:bodyPr wrap="none" rtlCol="0">
              <a:spAutoFit/>
            </a:bodyPr>
            <a:lstStyle/>
            <a:p>
              <a:pPr algn="ctr"/>
              <a:r>
                <a:rPr lang="zh-CN" altLang="en-US" sz="2000" b="1" dirty="0">
                  <a:solidFill>
                    <a:srgbClr val="036EB7"/>
                  </a:solidFill>
                  <a:latin typeface="微软雅黑" panose="020B0503020204020204" charset="-122"/>
                  <a:ea typeface="微软雅黑" panose="020B0503020204020204" charset="-122"/>
                  <a:cs typeface="微软雅黑" panose="020B0503020204020204" charset="-122"/>
                </a:rPr>
                <a:t>汇报人：于恒彬</a:t>
              </a:r>
              <a:endParaRPr lang="en-US" altLang="zh-CN" sz="2000" b="1" dirty="0">
                <a:solidFill>
                  <a:srgbClr val="036EB7"/>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9370" y="2057400"/>
            <a:ext cx="2541270" cy="1844675"/>
          </a:xfrm>
        </p:spPr>
        <p:txBody>
          <a:bodyPr>
            <a:noAutofit/>
          </a:bodyPr>
          <a:lstStyle/>
          <a:p>
            <a:pPr algn="ctr"/>
            <a:r>
              <a:rPr lang="en-US" altLang="zh-CN" sz="13800" b="1">
                <a:solidFill>
                  <a:srgbClr val="008BD5"/>
                </a:solidFill>
                <a:latin typeface="微软雅黑" panose="020B0503020204020204" charset="-122"/>
                <a:ea typeface="微软雅黑" panose="020B0503020204020204" charset="-122"/>
              </a:rPr>
              <a:t>01</a:t>
            </a:r>
            <a:endParaRPr lang="en-US" altLang="zh-CN" sz="13800" b="1">
              <a:solidFill>
                <a:srgbClr val="008BD5"/>
              </a:solidFill>
              <a:latin typeface="微软雅黑" panose="020B0503020204020204" charset="-122"/>
              <a:ea typeface="微软雅黑" panose="020B0503020204020204" charset="-122"/>
            </a:endParaRPr>
          </a:p>
        </p:txBody>
      </p:sp>
      <p:sp>
        <p:nvSpPr>
          <p:cNvPr id="7" name="文本框 6"/>
          <p:cNvSpPr txBox="1"/>
          <p:nvPr/>
        </p:nvSpPr>
        <p:spPr>
          <a:xfrm>
            <a:off x="5141595" y="2177325"/>
            <a:ext cx="6705177" cy="1200329"/>
          </a:xfrm>
          <a:prstGeom prst="rect">
            <a:avLst/>
          </a:prstGeom>
          <a:noFill/>
        </p:spPr>
        <p:txBody>
          <a:bodyPr wrap="square" rtlCol="0">
            <a:spAutoFit/>
          </a:bodyPr>
          <a:lstStyle/>
          <a:p>
            <a:r>
              <a:rPr lang="zh-CN" altLang="en-US" sz="3600" b="1" dirty="0"/>
              <a:t>背景：</a:t>
            </a:r>
            <a:endParaRPr lang="en-US" altLang="zh-CN" sz="3600" b="1" dirty="0"/>
          </a:p>
          <a:p>
            <a:r>
              <a:rPr lang="zh-CN" altLang="en-US" sz="3600" b="1" dirty="0"/>
              <a:t>微观</a:t>
            </a:r>
            <a:r>
              <a:rPr lang="zh-CN" altLang="en-US" sz="3600" b="1" dirty="0">
                <a:solidFill>
                  <a:schemeClr val="tx1"/>
                </a:solidFill>
              </a:rPr>
              <a:t>视角下的</a:t>
            </a:r>
            <a:r>
              <a:rPr lang="zh-CN" altLang="en-US" sz="3600" b="1" dirty="0"/>
              <a:t>教育资源配置</a:t>
            </a:r>
            <a:endParaRPr lang="zh-CN" altLang="en-US" sz="3600" b="1" dirty="0">
              <a:solidFill>
                <a:schemeClr val="tx1"/>
              </a:solidFill>
            </a:endParaRPr>
          </a:p>
        </p:txBody>
      </p:sp>
      <p:cxnSp>
        <p:nvCxnSpPr>
          <p:cNvPr id="11" name="直接连接符 10"/>
          <p:cNvCxnSpPr/>
          <p:nvPr/>
        </p:nvCxnSpPr>
        <p:spPr>
          <a:xfrm>
            <a:off x="5141595" y="2032635"/>
            <a:ext cx="0" cy="1489710"/>
          </a:xfrm>
          <a:prstGeom prst="line">
            <a:avLst/>
          </a:prstGeom>
          <a:ln w="19050">
            <a:solidFill>
              <a:srgbClr val="008BD5"/>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4744"/>
    </mc:Choice>
    <mc:Fallback>
      <p:transition spd="slow" advTm="474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460500" cy="369332"/>
            </a:xfrm>
            <a:prstGeom prst="rect">
              <a:avLst/>
            </a:prstGeom>
            <a:noFill/>
          </p:spPr>
          <p:txBody>
            <a:bodyPr wrap="square" rtlCol="0">
              <a:spAutoFit/>
            </a:bodyPr>
            <a:lstStyle/>
            <a:p>
              <a:r>
                <a:rPr lang="en-US" altLang="zh-CN" b="1" dirty="0">
                  <a:solidFill>
                    <a:schemeClr val="bg1"/>
                  </a:solidFill>
                </a:rPr>
                <a:t>1. </a:t>
              </a:r>
              <a:r>
                <a:rPr lang="zh-CN" altLang="en-US" b="1" dirty="0">
                  <a:solidFill>
                    <a:schemeClr val="bg1"/>
                  </a:solidFill>
                </a:rPr>
                <a:t>微观视角下的教育资源配置</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2619375" cy="323850"/>
          </a:xfrm>
          <a:prstGeom prst="rect">
            <a:avLst/>
          </a:prstGeom>
          <a:noFill/>
        </p:spPr>
        <p:txBody>
          <a:bodyPr wrap="square" rtlCol="0">
            <a:noAutofit/>
          </a:bodyPr>
          <a:lstStyle/>
          <a:p>
            <a:r>
              <a:rPr lang="zh-CN" altLang="en-US" sz="1400" b="1" dirty="0">
                <a:solidFill>
                  <a:schemeClr val="tx1"/>
                </a:solidFill>
              </a:rPr>
              <a:t>教育资源配置方式</a:t>
            </a:r>
            <a:endParaRPr lang="en-US" altLang="zh-CN" sz="1400" b="1" dirty="0">
              <a:solidFill>
                <a:schemeClr val="tx1"/>
              </a:solidFill>
            </a:endParaRPr>
          </a:p>
        </p:txBody>
      </p:sp>
      <p:grpSp>
        <p:nvGrpSpPr>
          <p:cNvPr id="39" name="组合 38"/>
          <p:cNvGrpSpPr/>
          <p:nvPr/>
        </p:nvGrpSpPr>
        <p:grpSpPr>
          <a:xfrm>
            <a:off x="2893606" y="1283974"/>
            <a:ext cx="6402574" cy="3434628"/>
            <a:chOff x="1232511" y="1283085"/>
            <a:chExt cx="6402574" cy="3434628"/>
          </a:xfrm>
        </p:grpSpPr>
        <p:sp>
          <p:nvSpPr>
            <p:cNvPr id="11" name="矩形: 对角圆角 10"/>
            <p:cNvSpPr/>
            <p:nvPr/>
          </p:nvSpPr>
          <p:spPr>
            <a:xfrm>
              <a:off x="1232511" y="1741713"/>
              <a:ext cx="2736000" cy="2976000"/>
            </a:xfrm>
            <a:prstGeom prst="round2DiagRect">
              <a:avLst/>
            </a:prstGeom>
            <a:solidFill>
              <a:srgbClr val="377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dirty="0">
                <a:solidFill>
                  <a:sysClr val="windowText" lastClr="000000"/>
                </a:solidFill>
              </a:endParaRPr>
            </a:p>
          </p:txBody>
        </p:sp>
        <p:sp>
          <p:nvSpPr>
            <p:cNvPr id="12" name="矩形: 对角圆角 11"/>
            <p:cNvSpPr/>
            <p:nvPr/>
          </p:nvSpPr>
          <p:spPr>
            <a:xfrm>
              <a:off x="4899085" y="1741713"/>
              <a:ext cx="2736000" cy="2976000"/>
            </a:xfrm>
            <a:prstGeom prst="round2Diag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17" name="TextBox 80"/>
            <p:cNvSpPr txBox="1"/>
            <p:nvPr/>
          </p:nvSpPr>
          <p:spPr>
            <a:xfrm>
              <a:off x="1596817" y="2655743"/>
              <a:ext cx="2007388" cy="964431"/>
            </a:xfrm>
            <a:prstGeom prst="rect">
              <a:avLst/>
            </a:prstGeom>
            <a:noFill/>
          </p:spPr>
          <p:txBody>
            <a:bodyPr wrap="square" rtlCol="0">
              <a:spAutoFit/>
            </a:bodyPr>
            <a:lstStyle/>
            <a:p>
              <a:pPr algn="ctr" defTabSz="1375410"/>
              <a:r>
                <a:rPr lang="zh-CN" altLang="en-US" sz="2665" b="1" kern="0" dirty="0">
                  <a:solidFill>
                    <a:srgbClr val="FFFFFF"/>
                  </a:solidFill>
                  <a:latin typeface="微软雅黑" panose="020B0503020204020204" charset="-122"/>
                  <a:ea typeface="微软雅黑" panose="020B0503020204020204" charset="-122"/>
                </a:rPr>
                <a:t>经济学</a:t>
              </a:r>
              <a:endParaRPr lang="en-US" altLang="zh-CN" sz="2665" b="1" kern="0" dirty="0">
                <a:solidFill>
                  <a:srgbClr val="FFFFFF"/>
                </a:solidFill>
                <a:latin typeface="微软雅黑" panose="020B0503020204020204" charset="-122"/>
                <a:ea typeface="微软雅黑" panose="020B0503020204020204" charset="-122"/>
              </a:endParaRPr>
            </a:p>
            <a:p>
              <a:pPr algn="ctr" defTabSz="1375410">
                <a:spcBef>
                  <a:spcPts val="1200"/>
                </a:spcBef>
              </a:pPr>
              <a:r>
                <a:rPr lang="zh-CN" altLang="en-US" sz="2000" b="1" kern="0" dirty="0">
                  <a:solidFill>
                    <a:srgbClr val="FFFFFF"/>
                  </a:solidFill>
                  <a:latin typeface="微软雅黑" panose="020B0503020204020204" charset="-122"/>
                  <a:ea typeface="微软雅黑" panose="020B0503020204020204" charset="-122"/>
                </a:rPr>
                <a:t>从配置机制角度</a:t>
              </a:r>
              <a:endParaRPr lang="en-US" altLang="zh-CN" sz="2000" b="1" kern="0" dirty="0">
                <a:solidFill>
                  <a:srgbClr val="FFFFFF"/>
                </a:solidFill>
                <a:latin typeface="微软雅黑" panose="020B0503020204020204" charset="-122"/>
                <a:ea typeface="微软雅黑" panose="020B0503020204020204" charset="-122"/>
              </a:endParaRPr>
            </a:p>
          </p:txBody>
        </p:sp>
        <p:sp>
          <p:nvSpPr>
            <p:cNvPr id="18" name="TextBox 80"/>
            <p:cNvSpPr txBox="1"/>
            <p:nvPr/>
          </p:nvSpPr>
          <p:spPr>
            <a:xfrm>
              <a:off x="4903733" y="2655743"/>
              <a:ext cx="2726703" cy="964431"/>
            </a:xfrm>
            <a:prstGeom prst="rect">
              <a:avLst/>
            </a:prstGeom>
            <a:noFill/>
          </p:spPr>
          <p:txBody>
            <a:bodyPr wrap="square" rtlCol="0">
              <a:spAutoFit/>
            </a:bodyPr>
            <a:lstStyle/>
            <a:p>
              <a:pPr algn="ctr" defTabSz="1375410"/>
              <a:r>
                <a:rPr lang="zh-CN" altLang="en-US" sz="2665" b="1" kern="0" dirty="0">
                  <a:solidFill>
                    <a:srgbClr val="FFFFFF"/>
                  </a:solidFill>
                  <a:latin typeface="微软雅黑" panose="020B0503020204020204" charset="-122"/>
                  <a:ea typeface="微软雅黑" panose="020B0503020204020204" charset="-122"/>
                </a:rPr>
                <a:t>社会学</a:t>
              </a:r>
              <a:endParaRPr lang="en-US" altLang="zh-CN" sz="2665" b="1" kern="0" dirty="0">
                <a:solidFill>
                  <a:srgbClr val="FFFFFF"/>
                </a:solidFill>
                <a:latin typeface="微软雅黑" panose="020B0503020204020204" charset="-122"/>
                <a:ea typeface="微软雅黑" panose="020B0503020204020204" charset="-122"/>
              </a:endParaRPr>
            </a:p>
            <a:p>
              <a:pPr algn="ctr" defTabSz="1375410">
                <a:spcBef>
                  <a:spcPts val="1200"/>
                </a:spcBef>
              </a:pPr>
              <a:r>
                <a:rPr lang="zh-CN" altLang="en-US" sz="2000" b="1" kern="0" dirty="0">
                  <a:solidFill>
                    <a:srgbClr val="FFFFFF"/>
                  </a:solidFill>
                  <a:latin typeface="微软雅黑" panose="020B0503020204020204" charset="-122"/>
                  <a:ea typeface="微软雅黑" panose="020B0503020204020204" charset="-122"/>
                </a:rPr>
                <a:t>从配置关系角度</a:t>
              </a:r>
              <a:endParaRPr lang="en-US" altLang="zh-CN" sz="2000" b="1" kern="0" dirty="0">
                <a:solidFill>
                  <a:srgbClr val="FFFFFF"/>
                </a:solidFill>
                <a:latin typeface="微软雅黑" panose="020B0503020204020204" charset="-122"/>
                <a:ea typeface="微软雅黑" panose="020B0503020204020204" charset="-122"/>
              </a:endParaRPr>
            </a:p>
          </p:txBody>
        </p:sp>
        <p:sp>
          <p:nvSpPr>
            <p:cNvPr id="21" name="弧形 20"/>
            <p:cNvSpPr/>
            <p:nvPr/>
          </p:nvSpPr>
          <p:spPr>
            <a:xfrm rot="18913946">
              <a:off x="3287909" y="1283085"/>
              <a:ext cx="2400000" cy="2400000"/>
            </a:xfrm>
            <a:prstGeom prst="arc">
              <a:avLst>
                <a:gd name="adj1" fmla="val 16200000"/>
                <a:gd name="adj2" fmla="val 21580365"/>
              </a:avLst>
            </a:prstGeom>
            <a:noFill/>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defTabSz="1219200"/>
              <a:endParaRPr lang="zh-CN" altLang="en-US" sz="2400" kern="0">
                <a:solidFill>
                  <a:sysClr val="windowText" lastClr="000000"/>
                </a:solidFill>
              </a:endParaRPr>
            </a:p>
          </p:txBody>
        </p:sp>
        <p:sp>
          <p:nvSpPr>
            <p:cNvPr id="3" name="矩形: 圆角 2"/>
            <p:cNvSpPr/>
            <p:nvPr/>
          </p:nvSpPr>
          <p:spPr>
            <a:xfrm>
              <a:off x="1368683" y="3851581"/>
              <a:ext cx="1152781" cy="44824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计划配置</a:t>
              </a:r>
              <a:endParaRPr lang="zh-CN" altLang="en-US" dirty="0"/>
            </a:p>
          </p:txBody>
        </p:sp>
        <p:pic>
          <p:nvPicPr>
            <p:cNvPr id="6" name="图片 5"/>
            <p:cNvPicPr>
              <a:picLocks noChangeAspect="1"/>
            </p:cNvPicPr>
            <p:nvPr/>
          </p:nvPicPr>
          <p:blipFill>
            <a:blip r:embed="rId1" cstate="print">
              <a:lum bright="70000" contrast="-70000"/>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2240511" y="1924929"/>
              <a:ext cx="720000" cy="720000"/>
            </a:xfrm>
            <a:prstGeom prst="rect">
              <a:avLst/>
            </a:prstGeom>
          </p:spPr>
        </p:pic>
        <p:sp>
          <p:nvSpPr>
            <p:cNvPr id="24" name="矩形: 圆角 23"/>
            <p:cNvSpPr/>
            <p:nvPr/>
          </p:nvSpPr>
          <p:spPr>
            <a:xfrm>
              <a:off x="2668436" y="3849705"/>
              <a:ext cx="1152781" cy="44824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市场配置</a:t>
              </a:r>
              <a:endParaRPr lang="zh-CN" altLang="en-US" dirty="0"/>
            </a:p>
          </p:txBody>
        </p:sp>
        <p:pic>
          <p:nvPicPr>
            <p:cNvPr id="14" name="图片 13"/>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5907084" y="1924929"/>
              <a:ext cx="720000" cy="720000"/>
            </a:xfrm>
            <a:prstGeom prst="rect">
              <a:avLst/>
            </a:prstGeom>
          </p:spPr>
        </p:pic>
        <p:sp>
          <p:nvSpPr>
            <p:cNvPr id="25" name="矩形: 圆角 24"/>
            <p:cNvSpPr/>
            <p:nvPr/>
          </p:nvSpPr>
          <p:spPr>
            <a:xfrm>
              <a:off x="5070234" y="3710224"/>
              <a:ext cx="683801" cy="860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权力授予</a:t>
              </a:r>
              <a:endParaRPr lang="en-US" altLang="zh-CN" sz="1600" dirty="0"/>
            </a:p>
            <a:p>
              <a:pPr algn="ctr"/>
              <a:r>
                <a:rPr lang="zh-CN" altLang="en-US" sz="1600" dirty="0"/>
                <a:t>关系</a:t>
              </a:r>
              <a:endParaRPr lang="zh-CN" altLang="en-US" sz="1600" dirty="0"/>
            </a:p>
          </p:txBody>
        </p:sp>
        <p:sp>
          <p:nvSpPr>
            <p:cNvPr id="28" name="矩形: 圆角 27"/>
            <p:cNvSpPr/>
            <p:nvPr/>
          </p:nvSpPr>
          <p:spPr>
            <a:xfrm>
              <a:off x="5925183" y="3697998"/>
              <a:ext cx="683801" cy="860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市场交换关系</a:t>
              </a:r>
              <a:endParaRPr lang="zh-CN" altLang="en-US" sz="1600" dirty="0"/>
            </a:p>
          </p:txBody>
        </p:sp>
        <p:sp>
          <p:nvSpPr>
            <p:cNvPr id="29" name="矩形: 圆角 28"/>
            <p:cNvSpPr/>
            <p:nvPr/>
          </p:nvSpPr>
          <p:spPr>
            <a:xfrm>
              <a:off x="6786331" y="3708812"/>
              <a:ext cx="683801" cy="860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社会关系网络</a:t>
              </a:r>
              <a:endParaRPr lang="zh-CN" altLang="en-US" sz="1600" dirty="0"/>
            </a:p>
          </p:txBody>
        </p:sp>
      </p:grpSp>
      <p:grpSp>
        <p:nvGrpSpPr>
          <p:cNvPr id="40" name="组合 39"/>
          <p:cNvGrpSpPr/>
          <p:nvPr/>
        </p:nvGrpSpPr>
        <p:grpSpPr>
          <a:xfrm>
            <a:off x="7777692" y="1741713"/>
            <a:ext cx="3523969" cy="2976000"/>
            <a:chOff x="7777692" y="1741713"/>
            <a:chExt cx="3523969" cy="2976000"/>
          </a:xfrm>
        </p:grpSpPr>
        <p:sp>
          <p:nvSpPr>
            <p:cNvPr id="13" name="矩形: 对角圆角 12"/>
            <p:cNvSpPr/>
            <p:nvPr/>
          </p:nvSpPr>
          <p:spPr>
            <a:xfrm>
              <a:off x="8565661" y="1741713"/>
              <a:ext cx="2736000" cy="2976000"/>
            </a:xfrm>
            <a:prstGeom prst="round2DiagRect">
              <a:avLst/>
            </a:prstGeom>
            <a:solidFill>
              <a:srgbClr val="D2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pic>
          <p:nvPicPr>
            <p:cNvPr id="30" name="图片 29"/>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9584179" y="1924929"/>
              <a:ext cx="720000" cy="720000"/>
            </a:xfrm>
            <a:prstGeom prst="rect">
              <a:avLst/>
            </a:prstGeom>
          </p:spPr>
        </p:pic>
        <p:sp>
          <p:nvSpPr>
            <p:cNvPr id="31" name="TextBox 80"/>
            <p:cNvSpPr txBox="1"/>
            <p:nvPr/>
          </p:nvSpPr>
          <p:spPr>
            <a:xfrm>
              <a:off x="8574958" y="2655743"/>
              <a:ext cx="2726703" cy="964431"/>
            </a:xfrm>
            <a:prstGeom prst="rect">
              <a:avLst/>
            </a:prstGeom>
            <a:noFill/>
          </p:spPr>
          <p:txBody>
            <a:bodyPr wrap="square" rtlCol="0">
              <a:spAutoFit/>
            </a:bodyPr>
            <a:lstStyle/>
            <a:p>
              <a:pPr algn="ctr" defTabSz="1375410"/>
              <a:r>
                <a:rPr lang="zh-CN" altLang="en-US" sz="2665" b="1" kern="0" dirty="0">
                  <a:solidFill>
                    <a:schemeClr val="accent3">
                      <a:lumMod val="60000"/>
                      <a:lumOff val="40000"/>
                    </a:schemeClr>
                  </a:solidFill>
                  <a:latin typeface="微软雅黑" panose="020B0503020204020204" charset="-122"/>
                  <a:ea typeface="微软雅黑" panose="020B0503020204020204" charset="-122"/>
                </a:rPr>
                <a:t>微观尺度</a:t>
              </a:r>
              <a:endParaRPr lang="en-US" altLang="zh-CN" sz="2665" b="1" kern="0" dirty="0">
                <a:solidFill>
                  <a:schemeClr val="accent3">
                    <a:lumMod val="60000"/>
                    <a:lumOff val="40000"/>
                  </a:schemeClr>
                </a:solidFill>
                <a:latin typeface="微软雅黑" panose="020B0503020204020204" charset="-122"/>
                <a:ea typeface="微软雅黑" panose="020B0503020204020204" charset="-122"/>
              </a:endParaRPr>
            </a:p>
            <a:p>
              <a:pPr algn="ctr" defTabSz="1375410">
                <a:spcBef>
                  <a:spcPts val="1200"/>
                </a:spcBef>
              </a:pPr>
              <a:r>
                <a:rPr lang="zh-CN" altLang="en-US" sz="2000" b="1" kern="0" dirty="0">
                  <a:solidFill>
                    <a:schemeClr val="accent3">
                      <a:lumMod val="60000"/>
                      <a:lumOff val="40000"/>
                    </a:schemeClr>
                  </a:solidFill>
                  <a:latin typeface="微软雅黑" panose="020B0503020204020204" charset="-122"/>
                  <a:ea typeface="微软雅黑" panose="020B0503020204020204" charset="-122"/>
                </a:rPr>
                <a:t>从微观主体角度</a:t>
              </a:r>
              <a:endParaRPr lang="en-US" altLang="zh-CN" sz="2000" b="1" kern="0" dirty="0">
                <a:solidFill>
                  <a:schemeClr val="accent3">
                    <a:lumMod val="60000"/>
                    <a:lumOff val="40000"/>
                  </a:schemeClr>
                </a:solidFill>
                <a:latin typeface="微软雅黑" panose="020B0503020204020204" charset="-122"/>
                <a:ea typeface="微软雅黑" panose="020B0503020204020204" charset="-122"/>
              </a:endParaRPr>
            </a:p>
          </p:txBody>
        </p:sp>
        <p:sp>
          <p:nvSpPr>
            <p:cNvPr id="33" name="矩形: 圆角 32"/>
            <p:cNvSpPr/>
            <p:nvPr/>
          </p:nvSpPr>
          <p:spPr>
            <a:xfrm>
              <a:off x="8673605" y="3849704"/>
              <a:ext cx="727529" cy="448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学生</a:t>
              </a:r>
              <a:endParaRPr lang="zh-CN" altLang="en-US" dirty="0"/>
            </a:p>
          </p:txBody>
        </p:sp>
        <p:sp>
          <p:nvSpPr>
            <p:cNvPr id="34" name="矩形: 圆角 33"/>
            <p:cNvSpPr/>
            <p:nvPr/>
          </p:nvSpPr>
          <p:spPr>
            <a:xfrm>
              <a:off x="9569896" y="3853845"/>
              <a:ext cx="727529" cy="448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学校</a:t>
              </a:r>
              <a:endParaRPr lang="zh-CN" altLang="en-US" dirty="0"/>
            </a:p>
          </p:txBody>
        </p:sp>
        <p:sp>
          <p:nvSpPr>
            <p:cNvPr id="35" name="矩形: 圆角 34"/>
            <p:cNvSpPr/>
            <p:nvPr/>
          </p:nvSpPr>
          <p:spPr>
            <a:xfrm>
              <a:off x="10466187" y="3849703"/>
              <a:ext cx="727529" cy="448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社会</a:t>
              </a:r>
              <a:endParaRPr lang="zh-CN" altLang="en-US" dirty="0"/>
            </a:p>
          </p:txBody>
        </p:sp>
        <p:sp>
          <p:nvSpPr>
            <p:cNvPr id="36" name="箭头: 右 35"/>
            <p:cNvSpPr/>
            <p:nvPr/>
          </p:nvSpPr>
          <p:spPr>
            <a:xfrm>
              <a:off x="7777692" y="3030861"/>
              <a:ext cx="645361" cy="79627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sp>
        <p:nvSpPr>
          <p:cNvPr id="37" name="矩形 36"/>
          <p:cNvSpPr/>
          <p:nvPr/>
        </p:nvSpPr>
        <p:spPr>
          <a:xfrm>
            <a:off x="2893606" y="4730430"/>
            <a:ext cx="2954655"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宏观尺度</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1" name="矩形 40"/>
          <p:cNvSpPr/>
          <p:nvPr/>
        </p:nvSpPr>
        <p:spPr>
          <a:xfrm>
            <a:off x="8452524" y="4728527"/>
            <a:ext cx="3275256"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微观尺度</a:t>
            </a:r>
            <a:r>
              <a:rPr lang="en-US" altLang="zh-CN" sz="54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a:t>
            </a:r>
            <a:endParaRPr lang="zh-CN" altLang="en-US" sz="54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endParaRPr>
          </a:p>
        </p:txBody>
      </p:sp>
      <p:sp>
        <p:nvSpPr>
          <p:cNvPr id="4" name="文本框 3"/>
          <p:cNvSpPr txBox="1"/>
          <p:nvPr/>
        </p:nvSpPr>
        <p:spPr>
          <a:xfrm>
            <a:off x="1122119" y="5833348"/>
            <a:ext cx="5558974" cy="369332"/>
          </a:xfrm>
          <a:prstGeom prst="rect">
            <a:avLst/>
          </a:prstGeom>
          <a:noFill/>
        </p:spPr>
        <p:txBody>
          <a:bodyPr wrap="square" rtlCol="0">
            <a:spAutoFit/>
          </a:bodyPr>
          <a:lstStyle/>
          <a:p>
            <a:pPr algn="ctr"/>
            <a:r>
              <a:rPr lang="zh-CN" altLang="en-US" dirty="0"/>
              <a:t>许丽英</a:t>
            </a:r>
            <a:r>
              <a:rPr lang="en-US" altLang="zh-CN" dirty="0"/>
              <a:t>. </a:t>
            </a:r>
            <a:r>
              <a:rPr lang="zh-CN" altLang="en-US" dirty="0"/>
              <a:t>教育资源配置理论研究</a:t>
            </a:r>
            <a:r>
              <a:rPr lang="en-US" altLang="zh-CN" dirty="0"/>
              <a:t>[D].</a:t>
            </a:r>
            <a:r>
              <a:rPr lang="zh-CN" altLang="en-US" dirty="0"/>
              <a:t>东北师范大学</a:t>
            </a:r>
            <a:r>
              <a:rPr lang="en-US" altLang="zh-CN" dirty="0"/>
              <a:t>,2007.</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Tm="46524"/>
    </mc:Choice>
    <mc:Fallback>
      <p:transition spd="slow" advTm="465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08333E-7 5.55112E-17 L -0.14141 5.55112E-17 " pathEditMode="relative" rAng="0" ptsTypes="AA">
                                      <p:cBhvr>
                                        <p:cTn id="6" dur="1000" fill="hold"/>
                                        <p:tgtEl>
                                          <p:spTgt spid="39"/>
                                        </p:tgtEl>
                                        <p:attrNameLst>
                                          <p:attrName>ppt_x</p:attrName>
                                          <p:attrName>ppt_y</p:attrName>
                                        </p:attrNameLst>
                                      </p:cBhvr>
                                      <p:rCtr x="-7070" y="0"/>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460500" cy="369332"/>
            </a:xfrm>
            <a:prstGeom prst="rect">
              <a:avLst/>
            </a:prstGeom>
            <a:noFill/>
          </p:spPr>
          <p:txBody>
            <a:bodyPr wrap="square" rtlCol="0">
              <a:spAutoFit/>
            </a:bodyPr>
            <a:lstStyle/>
            <a:p>
              <a:r>
                <a:rPr lang="en-US" altLang="zh-CN" b="1" dirty="0">
                  <a:solidFill>
                    <a:schemeClr val="bg1"/>
                  </a:solidFill>
                </a:rPr>
                <a:t>1. </a:t>
              </a:r>
              <a:r>
                <a:rPr lang="zh-CN" altLang="en-US" b="1" dirty="0">
                  <a:solidFill>
                    <a:schemeClr val="bg1"/>
                  </a:solidFill>
                </a:rPr>
                <a:t>微观视角下的教育资源配置</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微观主体下教育资源配置关涉的主要问题</a:t>
            </a:r>
            <a:endParaRPr lang="en-US" altLang="zh-CN" sz="1400" b="1" dirty="0">
              <a:solidFill>
                <a:schemeClr val="tx1"/>
              </a:solidFill>
            </a:endParaRPr>
          </a:p>
        </p:txBody>
      </p:sp>
      <p:sp>
        <p:nvSpPr>
          <p:cNvPr id="33" name="Plaque 5"/>
          <p:cNvSpPr/>
          <p:nvPr/>
        </p:nvSpPr>
        <p:spPr>
          <a:xfrm>
            <a:off x="4578992" y="2154992"/>
            <a:ext cx="2824265" cy="2824264"/>
          </a:xfrm>
          <a:prstGeom prst="plaque">
            <a:avLst>
              <a:gd name="adj" fmla="val 50000"/>
            </a:avLst>
          </a:prstGeom>
          <a:solidFill>
            <a:srgbClr val="262626">
              <a:lumMod val="75000"/>
              <a:lumOff val="25000"/>
            </a:srgbClr>
          </a:solidFill>
          <a:ln w="25400" cap="flat" cmpd="sng" algn="ctr">
            <a:noFill/>
            <a:prstDash val="solid"/>
          </a:ln>
          <a:effectLst/>
        </p:spPr>
        <p:txBody>
          <a:bodyPr rtlCol="0" anchor="ctr"/>
          <a:lstStyle/>
          <a:p>
            <a:pPr algn="ctr" defTabSz="1375410">
              <a:defRPr/>
            </a:pPr>
            <a:r>
              <a:rPr lang="zh-CN" altLang="en-US" sz="2400" kern="0" dirty="0">
                <a:solidFill>
                  <a:srgbClr val="FFFFFF"/>
                </a:solidFill>
                <a:latin typeface="Arial" panose="020B0604020202020204"/>
              </a:rPr>
              <a:t>主要问题</a:t>
            </a:r>
            <a:endParaRPr lang="en-US" sz="2400" kern="0" dirty="0">
              <a:solidFill>
                <a:srgbClr val="FFFFFF"/>
              </a:solidFill>
              <a:latin typeface="Arial" panose="020B0604020202020204"/>
            </a:endParaRPr>
          </a:p>
        </p:txBody>
      </p:sp>
      <p:grpSp>
        <p:nvGrpSpPr>
          <p:cNvPr id="72" name="组合 71"/>
          <p:cNvGrpSpPr/>
          <p:nvPr/>
        </p:nvGrpSpPr>
        <p:grpSpPr>
          <a:xfrm>
            <a:off x="3858754" y="1442064"/>
            <a:ext cx="1927404" cy="1920000"/>
            <a:chOff x="3858754" y="1442064"/>
            <a:chExt cx="1927404" cy="1920000"/>
          </a:xfrm>
        </p:grpSpPr>
        <p:grpSp>
          <p:nvGrpSpPr>
            <p:cNvPr id="43" name="组合 42"/>
            <p:cNvGrpSpPr/>
            <p:nvPr/>
          </p:nvGrpSpPr>
          <p:grpSpPr>
            <a:xfrm rot="16200000">
              <a:off x="3862456" y="1438362"/>
              <a:ext cx="1920000" cy="1927404"/>
              <a:chOff x="4670322" y="1075995"/>
              <a:chExt cx="1440000" cy="1445553"/>
            </a:xfrm>
          </p:grpSpPr>
          <p:sp>
            <p:nvSpPr>
              <p:cNvPr id="44" name="泪滴形 43"/>
              <p:cNvSpPr/>
              <p:nvPr/>
            </p:nvSpPr>
            <p:spPr>
              <a:xfrm>
                <a:off x="4670322" y="1081548"/>
                <a:ext cx="1440000" cy="1440000"/>
              </a:xfrm>
              <a:prstGeom prst="teardrop">
                <a:avLst/>
              </a:prstGeom>
              <a:solidFill>
                <a:srgbClr val="0C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45" name="泪滴形 44"/>
              <p:cNvSpPr/>
              <p:nvPr/>
            </p:nvSpPr>
            <p:spPr>
              <a:xfrm>
                <a:off x="4742322" y="1075995"/>
                <a:ext cx="1368000" cy="1368000"/>
              </a:xfrm>
              <a:prstGeom prst="teardrop">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defTabSz="1219200"/>
                <a:endParaRPr lang="zh-CN" altLang="en-US" sz="2400" kern="0" dirty="0">
                  <a:solidFill>
                    <a:schemeClr val="bg1"/>
                  </a:solidFill>
                </a:endParaRPr>
              </a:p>
            </p:txBody>
          </p:sp>
        </p:grpSp>
        <p:sp>
          <p:nvSpPr>
            <p:cNvPr id="3" name="文本框 2"/>
            <p:cNvSpPr txBox="1"/>
            <p:nvPr/>
          </p:nvSpPr>
          <p:spPr>
            <a:xfrm>
              <a:off x="4064612" y="1942361"/>
              <a:ext cx="1402772" cy="830997"/>
            </a:xfrm>
            <a:prstGeom prst="rect">
              <a:avLst/>
            </a:prstGeom>
            <a:noFill/>
          </p:spPr>
          <p:txBody>
            <a:bodyPr wrap="square" rtlCol="0">
              <a:spAutoFit/>
            </a:bodyPr>
            <a:lstStyle/>
            <a:p>
              <a:pPr algn="ctr" defTabSz="1219200"/>
              <a:r>
                <a:rPr lang="zh-CN" altLang="en-US" sz="2400" kern="0" dirty="0">
                  <a:solidFill>
                    <a:schemeClr val="accent3">
                      <a:lumMod val="60000"/>
                      <a:lumOff val="40000"/>
                    </a:schemeClr>
                  </a:solidFill>
                </a:rPr>
                <a:t>谁配置</a:t>
              </a:r>
              <a:endParaRPr lang="en-US" altLang="zh-CN" sz="2400" kern="0" dirty="0">
                <a:solidFill>
                  <a:schemeClr val="accent3">
                    <a:lumMod val="60000"/>
                    <a:lumOff val="40000"/>
                  </a:schemeClr>
                </a:solidFill>
              </a:endParaRPr>
            </a:p>
            <a:p>
              <a:pPr algn="ctr" defTabSz="1219200"/>
              <a:r>
                <a:rPr lang="zh-CN" altLang="en-US" sz="2400" kern="0" dirty="0">
                  <a:solidFill>
                    <a:schemeClr val="bg1"/>
                  </a:solidFill>
                </a:rPr>
                <a:t>教育资源</a:t>
              </a:r>
              <a:endParaRPr lang="zh-CN" altLang="en-US" sz="2400" kern="0" dirty="0">
                <a:solidFill>
                  <a:schemeClr val="bg1"/>
                </a:solidFill>
              </a:endParaRPr>
            </a:p>
          </p:txBody>
        </p:sp>
      </p:grpSp>
      <p:grpSp>
        <p:nvGrpSpPr>
          <p:cNvPr id="65" name="组合 64"/>
          <p:cNvGrpSpPr/>
          <p:nvPr/>
        </p:nvGrpSpPr>
        <p:grpSpPr>
          <a:xfrm>
            <a:off x="6216770" y="3772185"/>
            <a:ext cx="1927404" cy="1920000"/>
            <a:chOff x="6216770" y="3772185"/>
            <a:chExt cx="1927404" cy="1920000"/>
          </a:xfrm>
        </p:grpSpPr>
        <p:grpSp>
          <p:nvGrpSpPr>
            <p:cNvPr id="40" name="组合 39"/>
            <p:cNvGrpSpPr/>
            <p:nvPr/>
          </p:nvGrpSpPr>
          <p:grpSpPr>
            <a:xfrm rot="5400000">
              <a:off x="6220472" y="3768483"/>
              <a:ext cx="1920000" cy="1927404"/>
              <a:chOff x="4670322" y="1075995"/>
              <a:chExt cx="1440000" cy="1445553"/>
            </a:xfrm>
            <a:solidFill>
              <a:srgbClr val="A02F23"/>
            </a:solidFill>
          </p:grpSpPr>
          <p:sp>
            <p:nvSpPr>
              <p:cNvPr id="41" name="泪滴形 40"/>
              <p:cNvSpPr/>
              <p:nvPr/>
            </p:nvSpPr>
            <p:spPr>
              <a:xfrm>
                <a:off x="4670322" y="1081548"/>
                <a:ext cx="1440000" cy="1440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42" name="泪滴形 41"/>
              <p:cNvSpPr/>
              <p:nvPr/>
            </p:nvSpPr>
            <p:spPr>
              <a:xfrm>
                <a:off x="4742322" y="1075995"/>
                <a:ext cx="1368000" cy="1368000"/>
              </a:xfrm>
              <a:prstGeom prst="teardrop">
                <a:avLst/>
              </a:prstGeom>
              <a:solidFill>
                <a:srgbClr val="D2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grpSp>
        <p:sp>
          <p:nvSpPr>
            <p:cNvPr id="58" name="文本框 57"/>
            <p:cNvSpPr txBox="1"/>
            <p:nvPr/>
          </p:nvSpPr>
          <p:spPr>
            <a:xfrm>
              <a:off x="6353627" y="4360890"/>
              <a:ext cx="1768596" cy="830997"/>
            </a:xfrm>
            <a:prstGeom prst="rect">
              <a:avLst/>
            </a:prstGeom>
            <a:noFill/>
          </p:spPr>
          <p:txBody>
            <a:bodyPr wrap="square" rtlCol="0">
              <a:spAutoFit/>
            </a:bodyPr>
            <a:lstStyle/>
            <a:p>
              <a:pPr algn="ctr" defTabSz="1219200"/>
              <a:r>
                <a:rPr lang="zh-CN" altLang="en-US" sz="2400" kern="0" dirty="0">
                  <a:solidFill>
                    <a:schemeClr val="bg1"/>
                  </a:solidFill>
                </a:rPr>
                <a:t>配置和获取</a:t>
              </a:r>
              <a:r>
                <a:rPr lang="zh-CN" altLang="en-US" sz="2400" kern="0" dirty="0">
                  <a:solidFill>
                    <a:schemeClr val="accent3">
                      <a:lumMod val="60000"/>
                      <a:lumOff val="40000"/>
                    </a:schemeClr>
                  </a:solidFill>
                </a:rPr>
                <a:t>方式</a:t>
              </a:r>
              <a:r>
                <a:rPr lang="zh-CN" altLang="en-US" sz="2400" kern="0" dirty="0">
                  <a:solidFill>
                    <a:schemeClr val="bg1"/>
                  </a:solidFill>
                </a:rPr>
                <a:t>是什么</a:t>
              </a:r>
              <a:endParaRPr lang="zh-CN" altLang="en-US" sz="2400" kern="0" dirty="0">
                <a:solidFill>
                  <a:schemeClr val="bg1"/>
                </a:solidFill>
              </a:endParaRPr>
            </a:p>
          </p:txBody>
        </p:sp>
      </p:grpSp>
      <p:grpSp>
        <p:nvGrpSpPr>
          <p:cNvPr id="71" name="组合 70"/>
          <p:cNvGrpSpPr/>
          <p:nvPr/>
        </p:nvGrpSpPr>
        <p:grpSpPr>
          <a:xfrm>
            <a:off x="6216770" y="1434660"/>
            <a:ext cx="1920000" cy="1927404"/>
            <a:chOff x="6216770" y="1434660"/>
            <a:chExt cx="1920000" cy="1927404"/>
          </a:xfrm>
        </p:grpSpPr>
        <p:grpSp>
          <p:nvGrpSpPr>
            <p:cNvPr id="34" name="组合 33"/>
            <p:cNvGrpSpPr/>
            <p:nvPr/>
          </p:nvGrpSpPr>
          <p:grpSpPr>
            <a:xfrm>
              <a:off x="6216770" y="1434660"/>
              <a:ext cx="1920000" cy="1927404"/>
              <a:chOff x="4670322" y="1075995"/>
              <a:chExt cx="1440000" cy="1445553"/>
            </a:xfrm>
          </p:grpSpPr>
          <p:sp>
            <p:nvSpPr>
              <p:cNvPr id="35" name="泪滴形 34"/>
              <p:cNvSpPr/>
              <p:nvPr/>
            </p:nvSpPr>
            <p:spPr>
              <a:xfrm>
                <a:off x="4670322" y="1081548"/>
                <a:ext cx="1440000" cy="1440000"/>
              </a:xfrm>
              <a:prstGeom prst="teardrop">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36" name="泪滴形 35"/>
              <p:cNvSpPr/>
              <p:nvPr/>
            </p:nvSpPr>
            <p:spPr>
              <a:xfrm>
                <a:off x="4742322" y="1075995"/>
                <a:ext cx="1368000" cy="1368000"/>
              </a:xfrm>
              <a:prstGeom prst="teardrop">
                <a:avLst/>
              </a:prstGeom>
              <a:solidFill>
                <a:srgbClr val="F09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dirty="0">
                  <a:solidFill>
                    <a:schemeClr val="bg1"/>
                  </a:solidFill>
                </a:endParaRPr>
              </a:p>
            </p:txBody>
          </p:sp>
        </p:grpSp>
        <p:sp>
          <p:nvSpPr>
            <p:cNvPr id="59" name="文本框 58"/>
            <p:cNvSpPr txBox="1"/>
            <p:nvPr/>
          </p:nvSpPr>
          <p:spPr>
            <a:xfrm>
              <a:off x="6475384" y="1931161"/>
              <a:ext cx="1402772" cy="830997"/>
            </a:xfrm>
            <a:prstGeom prst="rect">
              <a:avLst/>
            </a:prstGeom>
            <a:noFill/>
          </p:spPr>
          <p:txBody>
            <a:bodyPr wrap="square" rtlCol="0">
              <a:spAutoFit/>
            </a:bodyPr>
            <a:lstStyle/>
            <a:p>
              <a:pPr algn="ctr" defTabSz="1219200"/>
              <a:r>
                <a:rPr lang="zh-CN" altLang="en-US" sz="2400" kern="0" dirty="0">
                  <a:solidFill>
                    <a:schemeClr val="bg1"/>
                  </a:solidFill>
                </a:rPr>
                <a:t>教育资源</a:t>
              </a:r>
              <a:r>
                <a:rPr lang="zh-CN" altLang="en-US" sz="2400" kern="0" dirty="0">
                  <a:solidFill>
                    <a:schemeClr val="accent3">
                      <a:lumMod val="60000"/>
                      <a:lumOff val="40000"/>
                    </a:schemeClr>
                  </a:solidFill>
                </a:rPr>
                <a:t>配置给谁</a:t>
              </a:r>
              <a:endParaRPr lang="zh-CN" altLang="en-US" sz="2400" kern="0" dirty="0">
                <a:solidFill>
                  <a:schemeClr val="accent3">
                    <a:lumMod val="60000"/>
                    <a:lumOff val="40000"/>
                  </a:schemeClr>
                </a:solidFill>
              </a:endParaRPr>
            </a:p>
          </p:txBody>
        </p:sp>
      </p:grpSp>
      <p:grpSp>
        <p:nvGrpSpPr>
          <p:cNvPr id="6" name="组合 5"/>
          <p:cNvGrpSpPr/>
          <p:nvPr/>
        </p:nvGrpSpPr>
        <p:grpSpPr>
          <a:xfrm>
            <a:off x="3858755" y="3760986"/>
            <a:ext cx="1920000" cy="1927404"/>
            <a:chOff x="3858755" y="3760986"/>
            <a:chExt cx="1920000" cy="1927404"/>
          </a:xfrm>
        </p:grpSpPr>
        <p:sp>
          <p:nvSpPr>
            <p:cNvPr id="38" name="泪滴形 37"/>
            <p:cNvSpPr/>
            <p:nvPr/>
          </p:nvSpPr>
          <p:spPr>
            <a:xfrm rot="10800000">
              <a:off x="3858755" y="3760986"/>
              <a:ext cx="1920000" cy="1920000"/>
            </a:xfrm>
            <a:prstGeom prst="teardrop">
              <a:avLst/>
            </a:prstGeom>
            <a:solidFill>
              <a:srgbClr val="29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39" name="泪滴形 38"/>
            <p:cNvSpPr/>
            <p:nvPr/>
          </p:nvSpPr>
          <p:spPr>
            <a:xfrm rot="10800000">
              <a:off x="3858755" y="3864390"/>
              <a:ext cx="1824000" cy="1824000"/>
            </a:xfrm>
            <a:prstGeom prst="teardrop">
              <a:avLst/>
            </a:prstGeom>
            <a:solidFill>
              <a:srgbClr val="37779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defTabSz="1219200"/>
              <a:endParaRPr lang="zh-CN" altLang="en-US" sz="2400" kern="0" dirty="0">
                <a:solidFill>
                  <a:sysClr val="windowText" lastClr="000000"/>
                </a:solidFill>
              </a:endParaRPr>
            </a:p>
          </p:txBody>
        </p:sp>
        <p:sp>
          <p:nvSpPr>
            <p:cNvPr id="4" name="文本框 3"/>
            <p:cNvSpPr txBox="1"/>
            <p:nvPr/>
          </p:nvSpPr>
          <p:spPr>
            <a:xfrm>
              <a:off x="3917871" y="4368381"/>
              <a:ext cx="1824000" cy="830997"/>
            </a:xfrm>
            <a:prstGeom prst="rect">
              <a:avLst/>
            </a:prstGeom>
            <a:noFill/>
          </p:spPr>
          <p:txBody>
            <a:bodyPr wrap="square" rtlCol="0">
              <a:spAutoFit/>
            </a:bodyPr>
            <a:lstStyle/>
            <a:p>
              <a:pPr algn="ctr" defTabSz="1219200"/>
              <a:r>
                <a:rPr lang="zh-CN" altLang="en-US" sz="2400" kern="0" dirty="0">
                  <a:solidFill>
                    <a:schemeClr val="bg1"/>
                  </a:solidFill>
                </a:rPr>
                <a:t>按什么</a:t>
              </a:r>
              <a:r>
                <a:rPr lang="zh-CN" altLang="en-US" sz="2400" kern="0" dirty="0">
                  <a:solidFill>
                    <a:schemeClr val="accent3">
                      <a:lumMod val="60000"/>
                      <a:lumOff val="40000"/>
                    </a:schemeClr>
                  </a:solidFill>
                </a:rPr>
                <a:t>标准</a:t>
              </a:r>
              <a:r>
                <a:rPr lang="zh-CN" altLang="en-US" sz="2400" kern="0" dirty="0">
                  <a:solidFill>
                    <a:schemeClr val="bg1"/>
                  </a:solidFill>
                </a:rPr>
                <a:t>和</a:t>
              </a:r>
              <a:r>
                <a:rPr lang="zh-CN" altLang="en-US" sz="2400" kern="0" dirty="0">
                  <a:solidFill>
                    <a:schemeClr val="accent3">
                      <a:lumMod val="60000"/>
                      <a:lumOff val="40000"/>
                    </a:schemeClr>
                  </a:solidFill>
                </a:rPr>
                <a:t>原则</a:t>
              </a:r>
              <a:r>
                <a:rPr lang="zh-CN" altLang="en-US" sz="2400" kern="0" dirty="0">
                  <a:solidFill>
                    <a:schemeClr val="bg1"/>
                  </a:solidFill>
                </a:rPr>
                <a:t>配置</a:t>
              </a:r>
              <a:endParaRPr lang="zh-CN" altLang="en-US" sz="2400" kern="0" dirty="0">
                <a:solidFill>
                  <a:schemeClr val="bg1"/>
                </a:solidFill>
              </a:endParaRPr>
            </a:p>
          </p:txBody>
        </p:sp>
      </p:grpSp>
      <p:sp>
        <p:nvSpPr>
          <p:cNvPr id="68" name="菱形 67"/>
          <p:cNvSpPr>
            <a:spLocks noChangeAspect="1"/>
          </p:cNvSpPr>
          <p:nvPr/>
        </p:nvSpPr>
        <p:spPr>
          <a:xfrm>
            <a:off x="1095935" y="1559606"/>
            <a:ext cx="1815681" cy="1080000"/>
          </a:xfrm>
          <a:prstGeom prst="diamon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dirty="0">
                <a:ln>
                  <a:solidFill>
                    <a:schemeClr val="bg1"/>
                  </a:solidFill>
                </a:ln>
                <a:solidFill>
                  <a:schemeClr val="bg1"/>
                </a:solidFill>
              </a:rPr>
              <a:t>学校</a:t>
            </a:r>
            <a:endParaRPr lang="zh-CN" altLang="en-US" sz="2400" dirty="0">
              <a:ln>
                <a:solidFill>
                  <a:schemeClr val="bg1"/>
                </a:solidFill>
              </a:ln>
              <a:solidFill>
                <a:schemeClr val="bg1"/>
              </a:solidFill>
            </a:endParaRPr>
          </a:p>
        </p:txBody>
      </p:sp>
      <p:sp>
        <p:nvSpPr>
          <p:cNvPr id="69" name="菱形 68"/>
          <p:cNvSpPr>
            <a:spLocks noChangeAspect="1"/>
          </p:cNvSpPr>
          <p:nvPr/>
        </p:nvSpPr>
        <p:spPr>
          <a:xfrm>
            <a:off x="9068277" y="1559606"/>
            <a:ext cx="1815681" cy="1080000"/>
          </a:xfrm>
          <a:prstGeom prst="diamond">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dirty="0">
                <a:ln>
                  <a:solidFill>
                    <a:schemeClr val="bg1"/>
                  </a:solidFill>
                </a:ln>
                <a:solidFill>
                  <a:schemeClr val="bg1"/>
                </a:solidFill>
              </a:rPr>
              <a:t>学生</a:t>
            </a:r>
            <a:endParaRPr lang="zh-CN" altLang="en-US" sz="2400" dirty="0">
              <a:ln>
                <a:solidFill>
                  <a:schemeClr val="bg1"/>
                </a:solidFill>
              </a:ln>
              <a:solidFill>
                <a:schemeClr val="bg1"/>
              </a:solidFill>
            </a:endParaRPr>
          </a:p>
        </p:txBody>
      </p:sp>
      <p:sp>
        <p:nvSpPr>
          <p:cNvPr id="73" name="矩形: 圆角 72"/>
          <p:cNvSpPr/>
          <p:nvPr/>
        </p:nvSpPr>
        <p:spPr>
          <a:xfrm>
            <a:off x="1263900" y="4858302"/>
            <a:ext cx="1479752" cy="880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教育模式</a:t>
            </a:r>
            <a:endParaRPr lang="zh-CN" altLang="en-US" dirty="0"/>
          </a:p>
        </p:txBody>
      </p:sp>
      <p:sp>
        <p:nvSpPr>
          <p:cNvPr id="74" name="矩形: 圆角 73"/>
          <p:cNvSpPr/>
          <p:nvPr/>
        </p:nvSpPr>
        <p:spPr>
          <a:xfrm>
            <a:off x="308620" y="3121109"/>
            <a:ext cx="1479752" cy="8801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社会评价</a:t>
            </a:r>
            <a:endParaRPr lang="zh-CN" altLang="en-US" dirty="0"/>
          </a:p>
        </p:txBody>
      </p:sp>
      <p:sp>
        <p:nvSpPr>
          <p:cNvPr id="75" name="矩形: 圆角 74"/>
          <p:cNvSpPr/>
          <p:nvPr/>
        </p:nvSpPr>
        <p:spPr>
          <a:xfrm>
            <a:off x="2202179" y="3127032"/>
            <a:ext cx="1479752" cy="8801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学生增益</a:t>
            </a:r>
            <a:endParaRPr lang="zh-CN" altLang="en-US" dirty="0"/>
          </a:p>
        </p:txBody>
      </p:sp>
      <p:sp>
        <p:nvSpPr>
          <p:cNvPr id="76" name="矩形: 圆角 75"/>
          <p:cNvSpPr/>
          <p:nvPr/>
        </p:nvSpPr>
        <p:spPr>
          <a:xfrm>
            <a:off x="9241318" y="4858302"/>
            <a:ext cx="1479752" cy="8801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资源增益</a:t>
            </a:r>
            <a:endParaRPr lang="zh-CN" altLang="en-US" dirty="0"/>
          </a:p>
        </p:txBody>
      </p:sp>
      <p:sp>
        <p:nvSpPr>
          <p:cNvPr id="77" name="矩形: 圆角 76"/>
          <p:cNvSpPr/>
          <p:nvPr/>
        </p:nvSpPr>
        <p:spPr>
          <a:xfrm>
            <a:off x="8329582" y="3125803"/>
            <a:ext cx="1479752" cy="8801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知识水平</a:t>
            </a:r>
            <a:endParaRPr lang="zh-CN" altLang="en-US" dirty="0"/>
          </a:p>
        </p:txBody>
      </p:sp>
      <p:sp>
        <p:nvSpPr>
          <p:cNvPr id="78" name="矩形: 圆角 77"/>
          <p:cNvSpPr/>
          <p:nvPr/>
        </p:nvSpPr>
        <p:spPr>
          <a:xfrm>
            <a:off x="10142899" y="3121108"/>
            <a:ext cx="1479752" cy="8801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素质能力</a:t>
            </a:r>
            <a:endParaRPr lang="zh-CN" altLang="en-US" dirty="0"/>
          </a:p>
        </p:txBody>
      </p:sp>
      <p:sp>
        <p:nvSpPr>
          <p:cNvPr id="79" name="箭头: 下 78"/>
          <p:cNvSpPr/>
          <p:nvPr/>
        </p:nvSpPr>
        <p:spPr>
          <a:xfrm>
            <a:off x="1837226" y="2700882"/>
            <a:ext cx="333565" cy="36487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0" name="箭头: 下 79"/>
          <p:cNvSpPr/>
          <p:nvPr/>
        </p:nvSpPr>
        <p:spPr>
          <a:xfrm>
            <a:off x="9809334" y="2700882"/>
            <a:ext cx="333565" cy="364874"/>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81" name="箭头: 下 80"/>
          <p:cNvSpPr/>
          <p:nvPr/>
        </p:nvSpPr>
        <p:spPr>
          <a:xfrm>
            <a:off x="1694985" y="4081352"/>
            <a:ext cx="624700" cy="70252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82" name="箭头: 下 81"/>
          <p:cNvSpPr/>
          <p:nvPr/>
        </p:nvSpPr>
        <p:spPr>
          <a:xfrm>
            <a:off x="9663766" y="4081352"/>
            <a:ext cx="624700" cy="702527"/>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3" name="矩形 82"/>
          <p:cNvSpPr/>
          <p:nvPr/>
        </p:nvSpPr>
        <p:spPr>
          <a:xfrm>
            <a:off x="5168634" y="704134"/>
            <a:ext cx="1569660"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gradFill flip="none" rotWithShape="1">
                  <a:gsLst>
                    <a:gs pos="0">
                      <a:srgbClr val="189A80"/>
                    </a:gs>
                    <a:gs pos="100000">
                      <a:srgbClr val="F09C2A"/>
                    </a:gs>
                  </a:gsLst>
                  <a:lin ang="2700000" scaled="1"/>
                  <a:tileRect/>
                </a:gradFill>
                <a:effectLst>
                  <a:outerShdw blurRad="12700" dist="38100" dir="2700000" algn="tl" rotWithShape="0">
                    <a:schemeClr val="accent5">
                      <a:lumMod val="60000"/>
                      <a:lumOff val="40000"/>
                    </a:schemeClr>
                  </a:outerShdw>
                </a:effectLst>
              </a:rPr>
              <a:t>主体</a:t>
            </a:r>
            <a:endParaRPr lang="zh-CN" altLang="en-US" sz="5400" b="1" cap="none" spc="0" dirty="0">
              <a:ln w="9525">
                <a:solidFill>
                  <a:schemeClr val="bg1"/>
                </a:solidFill>
                <a:prstDash val="solid"/>
              </a:ln>
              <a:gradFill flip="none" rotWithShape="1">
                <a:gsLst>
                  <a:gs pos="0">
                    <a:srgbClr val="189A80"/>
                  </a:gs>
                  <a:gs pos="100000">
                    <a:srgbClr val="F09C2A"/>
                  </a:gs>
                </a:gsLst>
                <a:lin ang="2700000" scaled="1"/>
                <a:tileRect/>
              </a:gradFill>
              <a:effectLst>
                <a:outerShdw blurRad="12700" dist="38100" dir="2700000" algn="tl" rotWithShape="0">
                  <a:schemeClr val="accent5">
                    <a:lumMod val="60000"/>
                    <a:lumOff val="40000"/>
                  </a:schemeClr>
                </a:outerShdw>
              </a:effectLst>
            </a:endParaRPr>
          </a:p>
        </p:txBody>
      </p:sp>
      <p:sp>
        <p:nvSpPr>
          <p:cNvPr id="84" name="矩形 83"/>
          <p:cNvSpPr/>
          <p:nvPr/>
        </p:nvSpPr>
        <p:spPr>
          <a:xfrm>
            <a:off x="5162897" y="5415936"/>
            <a:ext cx="1569660"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gradFill flip="none" rotWithShape="1">
                  <a:gsLst>
                    <a:gs pos="0">
                      <a:srgbClr val="377790"/>
                    </a:gs>
                    <a:gs pos="100000">
                      <a:srgbClr val="D24132"/>
                    </a:gs>
                  </a:gsLst>
                  <a:lin ang="2700000" scaled="1"/>
                  <a:tileRect/>
                </a:gradFill>
                <a:effectLst>
                  <a:outerShdw blurRad="12700" dist="38100" dir="2700000" algn="tl" rotWithShape="0">
                    <a:schemeClr val="accent5">
                      <a:lumMod val="60000"/>
                      <a:lumOff val="40000"/>
                    </a:schemeClr>
                  </a:outerShdw>
                </a:effectLst>
              </a:rPr>
              <a:t>规则</a:t>
            </a:r>
            <a:endParaRPr lang="zh-CN" altLang="en-US" sz="5400" b="1" dirty="0">
              <a:ln w="9525">
                <a:solidFill>
                  <a:schemeClr val="bg1"/>
                </a:solidFill>
                <a:prstDash val="solid"/>
              </a:ln>
              <a:gradFill flip="none" rotWithShape="1">
                <a:gsLst>
                  <a:gs pos="0">
                    <a:srgbClr val="377790"/>
                  </a:gs>
                  <a:gs pos="100000">
                    <a:srgbClr val="D24132"/>
                  </a:gs>
                </a:gsLst>
                <a:lin ang="2700000" scaled="1"/>
                <a:tileRect/>
              </a:gradFill>
              <a:effectLst>
                <a:outerShdw blurRad="12700" dist="38100" dir="2700000" algn="tl" rotWithShape="0">
                  <a:schemeClr val="accent5">
                    <a:lumMod val="60000"/>
                    <a:lumOff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6736"/>
    </mc:Choice>
    <mc:Fallback>
      <p:transition spd="slow" advTm="867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460500" cy="369332"/>
            </a:xfrm>
            <a:prstGeom prst="rect">
              <a:avLst/>
            </a:prstGeom>
            <a:noFill/>
          </p:spPr>
          <p:txBody>
            <a:bodyPr wrap="square" rtlCol="0">
              <a:spAutoFit/>
            </a:bodyPr>
            <a:lstStyle/>
            <a:p>
              <a:r>
                <a:rPr lang="en-US" altLang="zh-CN" b="1" dirty="0">
                  <a:solidFill>
                    <a:schemeClr val="bg1"/>
                  </a:solidFill>
                </a:rPr>
                <a:t>1. </a:t>
              </a:r>
              <a:r>
                <a:rPr lang="zh-CN" altLang="en-US" b="1" dirty="0">
                  <a:solidFill>
                    <a:schemeClr val="bg1"/>
                  </a:solidFill>
                </a:rPr>
                <a:t>微观视角下的教育资源配置</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不同教育模式下的教育资源配置</a:t>
            </a:r>
            <a:endParaRPr lang="en-US" altLang="zh-CN" sz="1400" b="1" dirty="0">
              <a:solidFill>
                <a:schemeClr val="tx1"/>
              </a:solidFill>
            </a:endParaRPr>
          </a:p>
        </p:txBody>
      </p:sp>
      <p:cxnSp>
        <p:nvCxnSpPr>
          <p:cNvPr id="14" name="直接箭头连接符 13"/>
          <p:cNvCxnSpPr/>
          <p:nvPr/>
        </p:nvCxnSpPr>
        <p:spPr>
          <a:xfrm>
            <a:off x="1776000" y="3429000"/>
            <a:ext cx="8640000" cy="0"/>
          </a:xfrm>
          <a:prstGeom prst="straightConnector1">
            <a:avLst/>
          </a:prstGeom>
          <a:ln w="101600">
            <a:gradFill flip="none" rotWithShape="1">
              <a:gsLst>
                <a:gs pos="0">
                  <a:schemeClr val="accent5">
                    <a:lumMod val="75000"/>
                  </a:schemeClr>
                </a:gs>
                <a:gs pos="100000">
                  <a:schemeClr val="accent1">
                    <a:lumMod val="75000"/>
                  </a:schemeClr>
                </a:gs>
              </a:gsLst>
              <a:lin ang="0" scaled="1"/>
              <a:tileRect/>
            </a:gradFill>
            <a:tailEnd type="stealth"/>
          </a:ln>
          <a:effectLst>
            <a:reflection stA="50000" endA="300" endPos="40000" dist="25400" dir="5400000" sy="-100000" algn="bl" rotWithShape="0"/>
          </a:effectLst>
        </p:spPr>
        <p:style>
          <a:lnRef idx="3">
            <a:schemeClr val="accent6"/>
          </a:lnRef>
          <a:fillRef idx="0">
            <a:schemeClr val="accent6"/>
          </a:fillRef>
          <a:effectRef idx="2">
            <a:schemeClr val="accent6"/>
          </a:effectRef>
          <a:fontRef idx="minor">
            <a:schemeClr val="tx1"/>
          </a:fontRef>
        </p:style>
      </p:cxnSp>
      <p:cxnSp>
        <p:nvCxnSpPr>
          <p:cNvPr id="50" name="直接箭头连接符 49"/>
          <p:cNvCxnSpPr/>
          <p:nvPr/>
        </p:nvCxnSpPr>
        <p:spPr>
          <a:xfrm flipV="1">
            <a:off x="6096000" y="1269000"/>
            <a:ext cx="0" cy="4500000"/>
          </a:xfrm>
          <a:prstGeom prst="straightConnector1">
            <a:avLst/>
          </a:prstGeom>
          <a:ln w="101600">
            <a:gradFill flip="none" rotWithShape="1">
              <a:gsLst>
                <a:gs pos="0">
                  <a:schemeClr val="accent6">
                    <a:lumMod val="75000"/>
                  </a:schemeClr>
                </a:gs>
                <a:gs pos="100000">
                  <a:srgbClr val="FFC000"/>
                </a:gs>
              </a:gsLst>
              <a:lin ang="16200000" scaled="1"/>
              <a:tileRect/>
            </a:gradFill>
            <a:tailEnd type="stealth"/>
          </a:ln>
          <a:effectLst/>
        </p:spPr>
        <p:style>
          <a:lnRef idx="3">
            <a:schemeClr val="accent6"/>
          </a:lnRef>
          <a:fillRef idx="0">
            <a:schemeClr val="accent6"/>
          </a:fillRef>
          <a:effectRef idx="2">
            <a:schemeClr val="accent6"/>
          </a:effectRef>
          <a:fontRef idx="minor">
            <a:schemeClr val="tx1"/>
          </a:fontRef>
        </p:style>
      </p:cxnSp>
      <p:sp>
        <p:nvSpPr>
          <p:cNvPr id="22" name="矩形 21"/>
          <p:cNvSpPr/>
          <p:nvPr/>
        </p:nvSpPr>
        <p:spPr>
          <a:xfrm>
            <a:off x="5285522" y="745780"/>
            <a:ext cx="1620957"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精英教育</a:t>
            </a:r>
            <a:endParaRPr lang="zh-CN" altLang="en-US" sz="28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endParaRPr>
          </a:p>
        </p:txBody>
      </p:sp>
      <p:sp>
        <p:nvSpPr>
          <p:cNvPr id="57" name="矩形 56"/>
          <p:cNvSpPr/>
          <p:nvPr/>
        </p:nvSpPr>
        <p:spPr>
          <a:xfrm>
            <a:off x="5285520" y="5724043"/>
            <a:ext cx="1620957" cy="523220"/>
          </a:xfrm>
          <a:prstGeom prst="rect">
            <a:avLst/>
          </a:prstGeom>
          <a:noFill/>
        </p:spPr>
        <p:txBody>
          <a:bodyPr wrap="none" lIns="91440" tIns="45720" rIns="91440" bIns="45720">
            <a:spAutoFit/>
          </a:bodyPr>
          <a:lstStyle/>
          <a:p>
            <a:pPr algn="ctr"/>
            <a:r>
              <a:rPr lang="zh-CN" altLang="en-US" sz="2800" b="1"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全面</a:t>
            </a:r>
            <a:r>
              <a:rPr lang="zh-CN" altLang="en-US" sz="28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教育</a:t>
            </a:r>
            <a:endParaRPr lang="zh-CN" altLang="en-US" sz="28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sp>
        <p:nvSpPr>
          <p:cNvPr id="60" name="矩形 59"/>
          <p:cNvSpPr/>
          <p:nvPr/>
        </p:nvSpPr>
        <p:spPr>
          <a:xfrm>
            <a:off x="155044" y="3167390"/>
            <a:ext cx="1620957"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素质教育</a:t>
            </a:r>
            <a:endParaRPr lang="en-US" altLang="zh-CN" sz="28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61" name="矩形 60"/>
          <p:cNvSpPr/>
          <p:nvPr/>
        </p:nvSpPr>
        <p:spPr>
          <a:xfrm>
            <a:off x="10416001" y="3167390"/>
            <a:ext cx="1620957" cy="523220"/>
          </a:xfrm>
          <a:prstGeom prst="rect">
            <a:avLst/>
          </a:prstGeom>
          <a:noFill/>
        </p:spPr>
        <p:txBody>
          <a:bodyPr wrap="none" lIns="91440" tIns="45720" rIns="91440" bIns="45720">
            <a:spAutoFit/>
          </a:bodyPr>
          <a:lstStyle/>
          <a:p>
            <a:pPr algn="ctr"/>
            <a:r>
              <a:rPr lang="zh-CN" altLang="en-US" sz="28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rPr>
              <a:t>应试</a:t>
            </a:r>
            <a:r>
              <a:rPr lang="zh-CN" altLang="en-US" sz="2800" b="1" cap="none" spc="0"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rPr>
              <a:t>教育</a:t>
            </a:r>
            <a:endParaRPr lang="en-US" altLang="zh-CN" sz="2800" b="1" cap="none" spc="0"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endParaRPr>
          </a:p>
        </p:txBody>
      </p:sp>
      <p:sp>
        <p:nvSpPr>
          <p:cNvPr id="23" name="矩形 22"/>
          <p:cNvSpPr/>
          <p:nvPr/>
        </p:nvSpPr>
        <p:spPr>
          <a:xfrm>
            <a:off x="6601476" y="2025834"/>
            <a:ext cx="2954655" cy="646331"/>
          </a:xfrm>
          <a:prstGeom prst="rect">
            <a:avLst/>
          </a:prstGeom>
          <a:noFill/>
        </p:spPr>
        <p:txBody>
          <a:bodyPr wrap="none" lIns="91440" tIns="45720" rIns="91440" bIns="45720">
            <a:spAutoFit/>
          </a:bodyPr>
          <a:lstStyle/>
          <a:p>
            <a:pPr algn="ctr"/>
            <a:r>
              <a:rPr lang="zh-CN" altLang="en-US" sz="3600" dirty="0">
                <a:ln w="0"/>
                <a:gradFill flip="none" rotWithShape="1">
                  <a:gsLst>
                    <a:gs pos="0">
                      <a:schemeClr val="accent6">
                        <a:lumMod val="75000"/>
                      </a:schemeClr>
                    </a:gs>
                    <a:gs pos="100000">
                      <a:schemeClr val="accent1">
                        <a:lumMod val="75000"/>
                      </a:schemeClr>
                    </a:gs>
                  </a:gsLst>
                  <a:lin ang="2700000" scaled="1"/>
                  <a:tileRect/>
                </a:gradFill>
                <a:effectLst/>
              </a:rPr>
              <a:t>精英应试教育</a:t>
            </a:r>
            <a:endParaRPr lang="zh-CN" altLang="en-US" sz="3600" dirty="0">
              <a:ln w="0"/>
              <a:gradFill flip="none" rotWithShape="1">
                <a:gsLst>
                  <a:gs pos="0">
                    <a:schemeClr val="accent6">
                      <a:lumMod val="75000"/>
                    </a:schemeClr>
                  </a:gs>
                  <a:gs pos="100000">
                    <a:schemeClr val="accent1">
                      <a:lumMod val="75000"/>
                    </a:schemeClr>
                  </a:gs>
                </a:gsLst>
                <a:lin ang="2700000" scaled="1"/>
                <a:tileRect/>
              </a:gradFill>
              <a:effectLst/>
            </a:endParaRPr>
          </a:p>
        </p:txBody>
      </p:sp>
      <p:sp>
        <p:nvSpPr>
          <p:cNvPr id="62" name="矩形 61"/>
          <p:cNvSpPr/>
          <p:nvPr/>
        </p:nvSpPr>
        <p:spPr>
          <a:xfrm>
            <a:off x="2635869" y="2025833"/>
            <a:ext cx="2954655" cy="646331"/>
          </a:xfrm>
          <a:prstGeom prst="rect">
            <a:avLst/>
          </a:prstGeom>
          <a:noFill/>
        </p:spPr>
        <p:txBody>
          <a:bodyPr wrap="none" lIns="91440" tIns="45720" rIns="91440" bIns="45720">
            <a:spAutoFit/>
          </a:bodyPr>
          <a:lstStyle/>
          <a:p>
            <a:pPr algn="ctr"/>
            <a:r>
              <a:rPr lang="zh-CN" altLang="en-US" sz="3600" b="0" cap="none" spc="0" dirty="0">
                <a:ln w="0"/>
                <a:gradFill flip="none" rotWithShape="1">
                  <a:gsLst>
                    <a:gs pos="0">
                      <a:schemeClr val="accent5">
                        <a:lumMod val="75000"/>
                      </a:schemeClr>
                    </a:gs>
                    <a:gs pos="100000">
                      <a:schemeClr val="accent6">
                        <a:lumMod val="75000"/>
                      </a:schemeClr>
                    </a:gs>
                  </a:gsLst>
                  <a:lin ang="18900000" scaled="1"/>
                  <a:tileRect/>
                </a:gradFill>
                <a:effectLst/>
              </a:rPr>
              <a:t>精英素质教育</a:t>
            </a:r>
            <a:endParaRPr lang="zh-CN" altLang="en-US" sz="3600" b="0" cap="none" spc="0" dirty="0">
              <a:ln w="0"/>
              <a:gradFill flip="none" rotWithShape="1">
                <a:gsLst>
                  <a:gs pos="0">
                    <a:schemeClr val="accent5">
                      <a:lumMod val="75000"/>
                    </a:schemeClr>
                  </a:gs>
                  <a:gs pos="100000">
                    <a:schemeClr val="accent6">
                      <a:lumMod val="75000"/>
                    </a:schemeClr>
                  </a:gs>
                </a:gsLst>
                <a:lin ang="18900000" scaled="1"/>
                <a:tileRect/>
              </a:gradFill>
              <a:effectLst/>
            </a:endParaRPr>
          </a:p>
        </p:txBody>
      </p:sp>
      <p:sp>
        <p:nvSpPr>
          <p:cNvPr id="63" name="矩形 62"/>
          <p:cNvSpPr/>
          <p:nvPr/>
        </p:nvSpPr>
        <p:spPr>
          <a:xfrm>
            <a:off x="2635870" y="4253356"/>
            <a:ext cx="2954655" cy="646331"/>
          </a:xfrm>
          <a:prstGeom prst="rect">
            <a:avLst/>
          </a:prstGeom>
          <a:noFill/>
        </p:spPr>
        <p:txBody>
          <a:bodyPr wrap="none" lIns="91440" tIns="45720" rIns="91440" bIns="45720">
            <a:spAutoFit/>
          </a:bodyPr>
          <a:lstStyle/>
          <a:p>
            <a:pPr algn="ctr"/>
            <a:r>
              <a:rPr lang="zh-CN" altLang="en-US" sz="3600" dirty="0">
                <a:ln w="0"/>
                <a:gradFill flip="none" rotWithShape="1">
                  <a:gsLst>
                    <a:gs pos="0">
                      <a:schemeClr val="accent5">
                        <a:lumMod val="75000"/>
                      </a:schemeClr>
                    </a:gs>
                    <a:gs pos="100000">
                      <a:srgbClr val="F09C2A"/>
                    </a:gs>
                  </a:gsLst>
                  <a:lin ang="2700000" scaled="1"/>
                  <a:tileRect/>
                </a:gradFill>
                <a:effectLst/>
              </a:rPr>
              <a:t>全面素质教育</a:t>
            </a:r>
            <a:endParaRPr lang="zh-CN" altLang="en-US" sz="3600" dirty="0">
              <a:ln w="0"/>
              <a:gradFill flip="none" rotWithShape="1">
                <a:gsLst>
                  <a:gs pos="0">
                    <a:schemeClr val="accent5">
                      <a:lumMod val="75000"/>
                    </a:schemeClr>
                  </a:gs>
                  <a:gs pos="100000">
                    <a:srgbClr val="F09C2A"/>
                  </a:gs>
                </a:gsLst>
                <a:lin ang="2700000" scaled="1"/>
                <a:tileRect/>
              </a:gradFill>
              <a:effectLst/>
            </a:endParaRPr>
          </a:p>
        </p:txBody>
      </p:sp>
      <p:sp>
        <p:nvSpPr>
          <p:cNvPr id="64" name="矩形 63"/>
          <p:cNvSpPr/>
          <p:nvPr/>
        </p:nvSpPr>
        <p:spPr>
          <a:xfrm>
            <a:off x="6601478" y="4253355"/>
            <a:ext cx="2954655" cy="646331"/>
          </a:xfrm>
          <a:prstGeom prst="rect">
            <a:avLst/>
          </a:prstGeom>
          <a:noFill/>
        </p:spPr>
        <p:txBody>
          <a:bodyPr wrap="none" lIns="91440" tIns="45720" rIns="91440" bIns="45720">
            <a:spAutoFit/>
          </a:bodyPr>
          <a:lstStyle/>
          <a:p>
            <a:pPr algn="ctr"/>
            <a:r>
              <a:rPr lang="zh-CN" altLang="en-US" sz="3600" dirty="0">
                <a:ln w="0"/>
                <a:gradFill flip="none" rotWithShape="1">
                  <a:gsLst>
                    <a:gs pos="0">
                      <a:srgbClr val="FFC000"/>
                    </a:gs>
                    <a:gs pos="100000">
                      <a:schemeClr val="accent1">
                        <a:lumMod val="75000"/>
                      </a:schemeClr>
                    </a:gs>
                  </a:gsLst>
                  <a:lin ang="18900000" scaled="1"/>
                  <a:tileRect/>
                </a:gradFill>
                <a:effectLst/>
              </a:rPr>
              <a:t>全面应试教育</a:t>
            </a:r>
            <a:endParaRPr lang="zh-CN" altLang="en-US" sz="3600" dirty="0">
              <a:ln w="0"/>
              <a:gradFill flip="none" rotWithShape="1">
                <a:gsLst>
                  <a:gs pos="0">
                    <a:srgbClr val="FFC000"/>
                  </a:gs>
                  <a:gs pos="100000">
                    <a:schemeClr val="accent1">
                      <a:lumMod val="75000"/>
                    </a:schemeClr>
                  </a:gs>
                </a:gsLst>
                <a:lin ang="18900000" scaled="1"/>
                <a:tileRect/>
              </a:gradFill>
              <a:effectLst/>
            </a:endParaRPr>
          </a:p>
        </p:txBody>
      </p:sp>
      <p:sp>
        <p:nvSpPr>
          <p:cNvPr id="66" name="文本框 65"/>
          <p:cNvSpPr txBox="1"/>
          <p:nvPr/>
        </p:nvSpPr>
        <p:spPr>
          <a:xfrm>
            <a:off x="5910052" y="2272479"/>
            <a:ext cx="369651" cy="2308324"/>
          </a:xfrm>
          <a:prstGeom prst="rect">
            <a:avLst/>
          </a:prstGeom>
          <a:noFill/>
        </p:spPr>
        <p:txBody>
          <a:bodyPr wrap="square" rtlCol="0">
            <a:spAutoFit/>
          </a:bodyPr>
          <a:lstStyle/>
          <a:p>
            <a:pPr algn="ct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群体层面配置给谁</a:t>
            </a:r>
            <a:endPar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7" name="文本框 66"/>
          <p:cNvSpPr txBox="1"/>
          <p:nvPr/>
        </p:nvSpPr>
        <p:spPr>
          <a:xfrm>
            <a:off x="5036005" y="3241975"/>
            <a:ext cx="2117744" cy="369332"/>
          </a:xfrm>
          <a:prstGeom prst="rect">
            <a:avLst/>
          </a:prstGeom>
          <a:noFill/>
        </p:spPr>
        <p:txBody>
          <a:bodyPr wrap="square" rtlCol="0">
            <a:spAutoFit/>
          </a:bodyPr>
          <a:lstStyle/>
          <a:p>
            <a:pPr algn="ctr"/>
            <a:r>
              <a:rPr lang="zh-CN" altLang="en-US" b="1" spc="50" dirty="0">
                <a:ln w="9525" cmpd="sng">
                  <a:solidFill>
                    <a:schemeClr val="accent1"/>
                  </a:solidFill>
                  <a:prstDash val="solid"/>
                </a:ln>
                <a:solidFill>
                  <a:srgbClr val="70AD47">
                    <a:tint val="1000"/>
                  </a:srgbClr>
                </a:solidFill>
                <a:effectLst>
                  <a:glow rad="38100">
                    <a:schemeClr val="accent1">
                      <a:alpha val="40000"/>
                    </a:schemeClr>
                  </a:glow>
                </a:effectLst>
              </a:rPr>
              <a:t>个体层面怎么配置</a:t>
            </a:r>
            <a:endParaRPr lang="zh-CN" alt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7" name="矩形 26"/>
          <p:cNvSpPr/>
          <p:nvPr/>
        </p:nvSpPr>
        <p:spPr>
          <a:xfrm>
            <a:off x="6906477" y="776557"/>
            <a:ext cx="1415772" cy="461665"/>
          </a:xfrm>
          <a:prstGeom prst="rect">
            <a:avLst/>
          </a:prstGeom>
          <a:noFill/>
        </p:spPr>
        <p:txBody>
          <a:bodyPr wrap="none" lIns="91440" tIns="45720" rIns="91440" bIns="45720">
            <a:spAutoFit/>
          </a:bodyPr>
          <a:lstStyle/>
          <a:p>
            <a:pPr algn="ctr"/>
            <a:r>
              <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二八定律</a:t>
            </a:r>
            <a:endPar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8" name="矩形 87"/>
          <p:cNvSpPr/>
          <p:nvPr/>
        </p:nvSpPr>
        <p:spPr>
          <a:xfrm>
            <a:off x="6908400" y="5753721"/>
            <a:ext cx="1415772" cy="461665"/>
          </a:xfrm>
          <a:prstGeom prst="rect">
            <a:avLst/>
          </a:prstGeom>
          <a:noFill/>
        </p:spPr>
        <p:txBody>
          <a:bodyPr wrap="none" lIns="91440" tIns="45720" rIns="91440" bIns="45720">
            <a:spAutoFit/>
          </a:bodyPr>
          <a:lstStyle/>
          <a:p>
            <a:pPr algn="ctr"/>
            <a:r>
              <a:rPr lang="zh-CN" alt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平等分配</a:t>
            </a:r>
            <a:endPar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9" name="矩形 88"/>
          <p:cNvSpPr/>
          <p:nvPr/>
        </p:nvSpPr>
        <p:spPr>
          <a:xfrm>
            <a:off x="257639" y="3690610"/>
            <a:ext cx="1415772" cy="461665"/>
          </a:xfrm>
          <a:prstGeom prst="rect">
            <a:avLst/>
          </a:prstGeom>
          <a:noFill/>
        </p:spPr>
        <p:txBody>
          <a:bodyPr wrap="none" lIns="91440" tIns="45720" rIns="91440" bIns="45720">
            <a:spAutoFit/>
          </a:bodyPr>
          <a:lstStyle/>
          <a:p>
            <a:pPr algn="ctr"/>
            <a:r>
              <a:rPr lang="zh-CN" altLang="en-US" sz="2400" b="1" dirty="0">
                <a:ln w="6600">
                  <a:solidFill>
                    <a:schemeClr val="accent6"/>
                  </a:solidFill>
                  <a:prstDash val="solid"/>
                </a:ln>
                <a:solidFill>
                  <a:srgbClr val="FFFFFF"/>
                </a:solidFill>
                <a:effectLst>
                  <a:outerShdw dist="38100" dir="2700000" algn="tl" rotWithShape="0">
                    <a:schemeClr val="accent2"/>
                  </a:outerShdw>
                </a:effectLst>
              </a:rPr>
              <a:t>均衡发展</a:t>
            </a:r>
            <a:endParaRPr lang="zh-CN" altLang="en-US" sz="2400" b="1" dirty="0">
              <a:ln w="6600">
                <a:solidFill>
                  <a:schemeClr val="accent6"/>
                </a:solidFill>
                <a:prstDash val="solid"/>
              </a:ln>
              <a:solidFill>
                <a:srgbClr val="FFFFFF"/>
              </a:solidFill>
              <a:effectLst>
                <a:outerShdw dist="38100" dir="2700000" algn="tl" rotWithShape="0">
                  <a:schemeClr val="accent2"/>
                </a:outerShdw>
              </a:effectLst>
            </a:endParaRPr>
          </a:p>
        </p:txBody>
      </p:sp>
      <p:sp>
        <p:nvSpPr>
          <p:cNvPr id="90" name="矩形 89"/>
          <p:cNvSpPr/>
          <p:nvPr/>
        </p:nvSpPr>
        <p:spPr>
          <a:xfrm>
            <a:off x="10518601" y="3690610"/>
            <a:ext cx="1415772" cy="461665"/>
          </a:xfrm>
          <a:prstGeom prst="rect">
            <a:avLst/>
          </a:prstGeom>
          <a:noFill/>
        </p:spPr>
        <p:txBody>
          <a:bodyPr wrap="none" lIns="91440" tIns="45720" rIns="91440" bIns="45720">
            <a:spAutoFit/>
          </a:bodyPr>
          <a:lstStyle/>
          <a:p>
            <a:pPr algn="ctr"/>
            <a:r>
              <a:rPr lang="zh-CN" altLang="en-US" sz="2400" b="1" dirty="0">
                <a:ln w="6600">
                  <a:solidFill>
                    <a:schemeClr val="accent6"/>
                  </a:solidFill>
                  <a:prstDash val="solid"/>
                </a:ln>
                <a:solidFill>
                  <a:srgbClr val="FFFFFF"/>
                </a:solidFill>
                <a:effectLst>
                  <a:outerShdw dist="38100" dir="2700000" algn="tl" rotWithShape="0">
                    <a:schemeClr val="accent2"/>
                  </a:outerShdw>
                </a:effectLst>
              </a:rPr>
              <a:t>注重应试</a:t>
            </a:r>
            <a:endParaRPr lang="zh-CN" altLang="en-US" sz="2400" b="1" dirty="0">
              <a:ln w="6600">
                <a:solidFill>
                  <a:schemeClr val="accent6"/>
                </a:solidFill>
                <a:prstDash val="solid"/>
              </a:ln>
              <a:solidFill>
                <a:srgbClr val="FFFFFF"/>
              </a:solidFill>
              <a:effectLst>
                <a:outerShdw dist="38100" dir="2700000" algn="tl" rotWithShape="0">
                  <a:schemeClr val="accent2"/>
                </a:outerShdw>
              </a:effectLst>
            </a:endParaRPr>
          </a:p>
        </p:txBody>
      </p:sp>
      <p:sp>
        <p:nvSpPr>
          <p:cNvPr id="91" name="矩形 90"/>
          <p:cNvSpPr/>
          <p:nvPr/>
        </p:nvSpPr>
        <p:spPr>
          <a:xfrm>
            <a:off x="4019355" y="772367"/>
            <a:ext cx="1249060" cy="461665"/>
          </a:xfrm>
          <a:prstGeom prst="rect">
            <a:avLst/>
          </a:prstGeom>
          <a:noFill/>
        </p:spPr>
        <p:txBody>
          <a:bodyPr wrap="none" lIns="91440" tIns="45720" rIns="91440" bIns="45720">
            <a:spAutoFit/>
          </a:bodyPr>
          <a:lstStyle/>
          <a:p>
            <a:pPr algn="ctr"/>
            <a:r>
              <a:rPr lang="en-US" altLang="zh-CN" sz="2400" dirty="0">
                <a:ln w="0"/>
                <a:solidFill>
                  <a:schemeClr val="accent1"/>
                </a:solidFill>
                <a:effectLst>
                  <a:outerShdw blurRad="38100" dist="25400" dir="5400000" algn="ctr" rotWithShape="0">
                    <a:srgbClr val="6E747A">
                      <a:alpha val="43000"/>
                    </a:srgbClr>
                  </a:outerShdw>
                </a:effectLst>
              </a:rPr>
              <a:t>[0.8,0.2]</a:t>
            </a:r>
            <a:endParaRPr lang="zh-CN" altLang="en-US" sz="2400" dirty="0">
              <a:ln w="0"/>
              <a:solidFill>
                <a:schemeClr val="accent1"/>
              </a:solidFill>
              <a:effectLst>
                <a:outerShdw blurRad="38100" dist="25400" dir="5400000" algn="ctr" rotWithShape="0">
                  <a:srgbClr val="6E747A">
                    <a:alpha val="43000"/>
                  </a:srgbClr>
                </a:outerShdw>
              </a:effectLst>
            </a:endParaRPr>
          </a:p>
        </p:txBody>
      </p:sp>
      <p:sp>
        <p:nvSpPr>
          <p:cNvPr id="92" name="矩形 91"/>
          <p:cNvSpPr/>
          <p:nvPr/>
        </p:nvSpPr>
        <p:spPr>
          <a:xfrm>
            <a:off x="340991" y="2744548"/>
            <a:ext cx="1249061" cy="461665"/>
          </a:xfrm>
          <a:prstGeom prst="rect">
            <a:avLst/>
          </a:prstGeom>
          <a:noFill/>
        </p:spPr>
        <p:txBody>
          <a:bodyPr wrap="none" lIns="91440" tIns="45720" rIns="91440" bIns="45720">
            <a:spAutoFit/>
          </a:bodyPr>
          <a:lstStyle/>
          <a:p>
            <a:pPr algn="ctr"/>
            <a:r>
              <a:rPr lang="en-US" altLang="zh-CN" sz="2400" dirty="0">
                <a:ln w="0"/>
                <a:solidFill>
                  <a:schemeClr val="accent3">
                    <a:lumMod val="75000"/>
                  </a:schemeClr>
                </a:solidFill>
                <a:effectLst>
                  <a:outerShdw blurRad="38100" dist="25400" dir="5400000" algn="ctr" rotWithShape="0">
                    <a:srgbClr val="6E747A">
                      <a:alpha val="43000"/>
                    </a:srgbClr>
                  </a:outerShdw>
                </a:effectLst>
              </a:rPr>
              <a:t>[0.5,0.5]</a:t>
            </a:r>
            <a:endParaRPr lang="zh-CN" altLang="en-US" sz="240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93" name="矩形 92"/>
          <p:cNvSpPr/>
          <p:nvPr/>
        </p:nvSpPr>
        <p:spPr>
          <a:xfrm>
            <a:off x="4021200" y="5753721"/>
            <a:ext cx="1249061" cy="461665"/>
          </a:xfrm>
          <a:prstGeom prst="rect">
            <a:avLst/>
          </a:prstGeom>
          <a:noFill/>
        </p:spPr>
        <p:txBody>
          <a:bodyPr wrap="none" lIns="91440" tIns="45720" rIns="91440" bIns="45720">
            <a:spAutoFit/>
          </a:bodyPr>
          <a:lstStyle/>
          <a:p>
            <a:pPr algn="ctr"/>
            <a:r>
              <a:rPr lang="en-US" altLang="zh-CN" sz="2400" dirty="0">
                <a:ln w="0"/>
                <a:solidFill>
                  <a:schemeClr val="accent1"/>
                </a:solidFill>
                <a:effectLst>
                  <a:outerShdw blurRad="38100" dist="25400" dir="5400000" algn="ctr" rotWithShape="0">
                    <a:srgbClr val="6E747A">
                      <a:alpha val="43000"/>
                    </a:srgbClr>
                  </a:outerShdw>
                </a:effectLst>
              </a:rPr>
              <a:t>[0.2,0.8]</a:t>
            </a:r>
            <a:endParaRPr lang="zh-CN" altLang="en-US" sz="2400" dirty="0">
              <a:ln w="0"/>
              <a:solidFill>
                <a:schemeClr val="accent1"/>
              </a:solidFill>
              <a:effectLst>
                <a:outerShdw blurRad="38100" dist="25400" dir="5400000" algn="ctr" rotWithShape="0">
                  <a:srgbClr val="6E747A">
                    <a:alpha val="43000"/>
                  </a:srgbClr>
                </a:outerShdw>
              </a:effectLst>
            </a:endParaRPr>
          </a:p>
        </p:txBody>
      </p:sp>
      <p:sp>
        <p:nvSpPr>
          <p:cNvPr id="94" name="矩形 93"/>
          <p:cNvSpPr/>
          <p:nvPr/>
        </p:nvSpPr>
        <p:spPr>
          <a:xfrm>
            <a:off x="10601948" y="2797414"/>
            <a:ext cx="1249061" cy="461665"/>
          </a:xfrm>
          <a:prstGeom prst="rect">
            <a:avLst/>
          </a:prstGeom>
          <a:noFill/>
        </p:spPr>
        <p:txBody>
          <a:bodyPr wrap="none" lIns="91440" tIns="45720" rIns="91440" bIns="45720">
            <a:spAutoFit/>
          </a:bodyPr>
          <a:lstStyle/>
          <a:p>
            <a:pPr algn="ctr"/>
            <a:r>
              <a:rPr lang="en-US" altLang="zh-CN" sz="2400" dirty="0">
                <a:ln w="0"/>
                <a:solidFill>
                  <a:schemeClr val="accent3">
                    <a:lumMod val="75000"/>
                  </a:schemeClr>
                </a:solidFill>
                <a:effectLst>
                  <a:outerShdw blurRad="38100" dist="25400" dir="5400000" algn="ctr" rotWithShape="0">
                    <a:srgbClr val="6E747A">
                      <a:alpha val="43000"/>
                    </a:srgbClr>
                  </a:outerShdw>
                </a:effectLst>
              </a:rPr>
              <a:t>[0.7,0.3]</a:t>
            </a:r>
            <a:endParaRPr lang="zh-CN" altLang="en-US" sz="240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31" name="矩形 30"/>
          <p:cNvSpPr/>
          <p:nvPr/>
        </p:nvSpPr>
        <p:spPr>
          <a:xfrm>
            <a:off x="2635869" y="826784"/>
            <a:ext cx="1510349" cy="369332"/>
          </a:xfrm>
          <a:prstGeom prst="rect">
            <a:avLst/>
          </a:prstGeom>
          <a:noFill/>
        </p:spPr>
        <p:txBody>
          <a:bodyPr wrap="none" lIns="91440" tIns="45720" rIns="91440" bIns="45720">
            <a:spAutoFit/>
          </a:bodyPr>
          <a:lstStyle/>
          <a:p>
            <a:pPr algn="ctr"/>
            <a:r>
              <a:rPr lang="zh-CN" altLang="en-US" b="1" dirty="0">
                <a:ln w="9525">
                  <a:noFill/>
                  <a:prstDash val="solid"/>
                </a:ln>
                <a:effectLst>
                  <a:outerShdw blurRad="12700" dist="38100" dir="2700000" algn="tl" rotWithShape="0">
                    <a:schemeClr val="accent5">
                      <a:lumMod val="60000"/>
                      <a:lumOff val="40000"/>
                    </a:schemeClr>
                  </a:outerShdw>
                </a:effectLst>
              </a:rPr>
              <a:t>前</a:t>
            </a:r>
            <a:r>
              <a:rPr lang="en-US" altLang="zh-CN" b="1" dirty="0">
                <a:ln w="9525">
                  <a:noFill/>
                  <a:prstDash val="solid"/>
                </a:ln>
                <a:effectLst>
                  <a:outerShdw blurRad="12700" dist="38100" dir="2700000" algn="tl" rotWithShape="0">
                    <a:schemeClr val="accent5">
                      <a:lumMod val="60000"/>
                      <a:lumOff val="40000"/>
                    </a:schemeClr>
                  </a:outerShdw>
                </a:effectLst>
              </a:rPr>
              <a:t>20%,</a:t>
            </a:r>
            <a:r>
              <a:rPr lang="zh-CN" altLang="en-US" b="1" dirty="0">
                <a:ln w="9525">
                  <a:noFill/>
                  <a:prstDash val="solid"/>
                </a:ln>
                <a:effectLst>
                  <a:outerShdw blurRad="12700" dist="38100" dir="2700000" algn="tl" rotWithShape="0">
                    <a:schemeClr val="accent5">
                      <a:lumMod val="60000"/>
                      <a:lumOff val="40000"/>
                    </a:schemeClr>
                  </a:outerShdw>
                </a:effectLst>
              </a:rPr>
              <a:t>后</a:t>
            </a:r>
            <a:r>
              <a:rPr lang="en-US" altLang="zh-CN" b="1" dirty="0">
                <a:ln w="9525">
                  <a:noFill/>
                  <a:prstDash val="solid"/>
                </a:ln>
                <a:effectLst>
                  <a:outerShdw blurRad="12700" dist="38100" dir="2700000" algn="tl" rotWithShape="0">
                    <a:schemeClr val="accent5">
                      <a:lumMod val="60000"/>
                      <a:lumOff val="40000"/>
                    </a:schemeClr>
                  </a:outerShdw>
                </a:effectLst>
              </a:rPr>
              <a:t>80%</a:t>
            </a:r>
            <a:endParaRPr lang="zh-CN" altLang="en-US" b="1" cap="none" spc="0" dirty="0">
              <a:ln w="9525">
                <a:noFill/>
                <a:prstDash val="solid"/>
              </a:ln>
              <a:effectLst>
                <a:outerShdw blurRad="12700" dist="38100" dir="2700000" algn="tl" rotWithShape="0">
                  <a:schemeClr val="accent5">
                    <a:lumMod val="60000"/>
                    <a:lumOff val="40000"/>
                  </a:schemeClr>
                </a:outerShdw>
              </a:effectLst>
            </a:endParaRPr>
          </a:p>
        </p:txBody>
      </p:sp>
      <p:sp>
        <p:nvSpPr>
          <p:cNvPr id="32" name="矩形 31"/>
          <p:cNvSpPr/>
          <p:nvPr/>
        </p:nvSpPr>
        <p:spPr>
          <a:xfrm>
            <a:off x="2638298" y="5812989"/>
            <a:ext cx="1510349" cy="369332"/>
          </a:xfrm>
          <a:prstGeom prst="rect">
            <a:avLst/>
          </a:prstGeom>
          <a:noFill/>
        </p:spPr>
        <p:txBody>
          <a:bodyPr wrap="none" lIns="91440" tIns="45720" rIns="91440" bIns="45720">
            <a:spAutoFit/>
          </a:bodyPr>
          <a:lstStyle/>
          <a:p>
            <a:pPr algn="ctr"/>
            <a:r>
              <a:rPr lang="zh-CN" altLang="en-US" b="1" dirty="0">
                <a:ln w="9525">
                  <a:noFill/>
                  <a:prstDash val="solid"/>
                </a:ln>
                <a:effectLst>
                  <a:outerShdw blurRad="12700" dist="38100" dir="2700000" algn="tl" rotWithShape="0">
                    <a:schemeClr val="accent5">
                      <a:lumMod val="60000"/>
                      <a:lumOff val="40000"/>
                    </a:schemeClr>
                  </a:outerShdw>
                </a:effectLst>
              </a:rPr>
              <a:t>前</a:t>
            </a:r>
            <a:r>
              <a:rPr lang="en-US" altLang="zh-CN" b="1" dirty="0">
                <a:ln w="9525">
                  <a:noFill/>
                  <a:prstDash val="solid"/>
                </a:ln>
                <a:effectLst>
                  <a:outerShdw blurRad="12700" dist="38100" dir="2700000" algn="tl" rotWithShape="0">
                    <a:schemeClr val="accent5">
                      <a:lumMod val="60000"/>
                      <a:lumOff val="40000"/>
                    </a:schemeClr>
                  </a:outerShdw>
                </a:effectLst>
              </a:rPr>
              <a:t>20%,</a:t>
            </a:r>
            <a:r>
              <a:rPr lang="zh-CN" altLang="en-US" b="1" dirty="0">
                <a:ln w="9525">
                  <a:noFill/>
                  <a:prstDash val="solid"/>
                </a:ln>
                <a:effectLst>
                  <a:outerShdw blurRad="12700" dist="38100" dir="2700000" algn="tl" rotWithShape="0">
                    <a:schemeClr val="accent5">
                      <a:lumMod val="60000"/>
                      <a:lumOff val="40000"/>
                    </a:schemeClr>
                  </a:outerShdw>
                </a:effectLst>
              </a:rPr>
              <a:t>后</a:t>
            </a:r>
            <a:r>
              <a:rPr lang="en-US" altLang="zh-CN" b="1" dirty="0">
                <a:ln w="9525">
                  <a:noFill/>
                  <a:prstDash val="solid"/>
                </a:ln>
                <a:effectLst>
                  <a:outerShdw blurRad="12700" dist="38100" dir="2700000" algn="tl" rotWithShape="0">
                    <a:schemeClr val="accent5">
                      <a:lumMod val="60000"/>
                      <a:lumOff val="40000"/>
                    </a:schemeClr>
                  </a:outerShdw>
                </a:effectLst>
              </a:rPr>
              <a:t>80%</a:t>
            </a:r>
            <a:endParaRPr lang="zh-CN" altLang="en-US" b="1" cap="none" spc="0" dirty="0">
              <a:ln w="9525">
                <a:noFill/>
                <a:prstDash val="solid"/>
              </a:ln>
              <a:effectLst>
                <a:outerShdw blurRad="12700" dist="38100" dir="2700000" algn="tl" rotWithShape="0">
                  <a:schemeClr val="accent5">
                    <a:lumMod val="60000"/>
                    <a:lumOff val="40000"/>
                  </a:schemeClr>
                </a:outerShdw>
              </a:effectLst>
            </a:endParaRPr>
          </a:p>
        </p:txBody>
      </p:sp>
      <p:sp>
        <p:nvSpPr>
          <p:cNvPr id="33" name="矩形 32"/>
          <p:cNvSpPr/>
          <p:nvPr/>
        </p:nvSpPr>
        <p:spPr>
          <a:xfrm>
            <a:off x="-79795" y="2487498"/>
            <a:ext cx="2090636" cy="369332"/>
          </a:xfrm>
          <a:prstGeom prst="rect">
            <a:avLst/>
          </a:prstGeom>
          <a:noFill/>
        </p:spPr>
        <p:txBody>
          <a:bodyPr wrap="none" lIns="91440" tIns="45720" rIns="91440" bIns="45720">
            <a:spAutoFit/>
          </a:bodyPr>
          <a:lstStyle/>
          <a:p>
            <a:pPr algn="ctr"/>
            <a:r>
              <a:rPr lang="zh-CN" altLang="en-US" b="1" dirty="0">
                <a:ln w="9525">
                  <a:noFill/>
                  <a:prstDash val="solid"/>
                </a:ln>
                <a:effectLst>
                  <a:outerShdw blurRad="12700" dist="38100" dir="2700000" algn="tl" rotWithShape="0">
                    <a:schemeClr val="accent5">
                      <a:lumMod val="60000"/>
                      <a:lumOff val="40000"/>
                    </a:schemeClr>
                  </a:outerShdw>
                </a:effectLst>
              </a:rPr>
              <a:t>知识水平</a:t>
            </a:r>
            <a:r>
              <a:rPr lang="en-US" altLang="zh-CN" b="1" dirty="0">
                <a:ln w="9525">
                  <a:noFill/>
                  <a:prstDash val="solid"/>
                </a:ln>
                <a:effectLst>
                  <a:outerShdw blurRad="12700" dist="38100" dir="2700000" algn="tl" rotWithShape="0">
                    <a:schemeClr val="accent5">
                      <a:lumMod val="60000"/>
                      <a:lumOff val="40000"/>
                    </a:schemeClr>
                  </a:outerShdw>
                </a:effectLst>
              </a:rPr>
              <a:t>,</a:t>
            </a:r>
            <a:r>
              <a:rPr lang="zh-CN" altLang="en-US" b="1" dirty="0">
                <a:ln w="9525">
                  <a:noFill/>
                  <a:prstDash val="solid"/>
                </a:ln>
                <a:effectLst>
                  <a:outerShdw blurRad="12700" dist="38100" dir="2700000" algn="tl" rotWithShape="0">
                    <a:schemeClr val="accent5">
                      <a:lumMod val="60000"/>
                      <a:lumOff val="40000"/>
                    </a:schemeClr>
                  </a:outerShdw>
                </a:effectLst>
              </a:rPr>
              <a:t>素质能力</a:t>
            </a:r>
            <a:endParaRPr lang="zh-CN" altLang="en-US" b="1" cap="none" spc="0" dirty="0">
              <a:ln w="9525">
                <a:noFill/>
                <a:prstDash val="solid"/>
              </a:ln>
              <a:effectLst>
                <a:outerShdw blurRad="12700" dist="38100" dir="2700000" algn="tl" rotWithShape="0">
                  <a:schemeClr val="accent5">
                    <a:lumMod val="60000"/>
                    <a:lumOff val="40000"/>
                  </a:schemeClr>
                </a:outerShdw>
              </a:effectLst>
            </a:endParaRPr>
          </a:p>
        </p:txBody>
      </p:sp>
      <p:sp>
        <p:nvSpPr>
          <p:cNvPr id="34" name="矩形 33"/>
          <p:cNvSpPr/>
          <p:nvPr/>
        </p:nvSpPr>
        <p:spPr>
          <a:xfrm>
            <a:off x="10181154" y="2482587"/>
            <a:ext cx="2090636" cy="369332"/>
          </a:xfrm>
          <a:prstGeom prst="rect">
            <a:avLst/>
          </a:prstGeom>
          <a:noFill/>
        </p:spPr>
        <p:txBody>
          <a:bodyPr wrap="none" lIns="91440" tIns="45720" rIns="91440" bIns="45720">
            <a:spAutoFit/>
          </a:bodyPr>
          <a:lstStyle/>
          <a:p>
            <a:pPr algn="ctr"/>
            <a:r>
              <a:rPr lang="zh-CN" altLang="en-US" b="1" dirty="0">
                <a:ln w="9525">
                  <a:noFill/>
                  <a:prstDash val="solid"/>
                </a:ln>
                <a:effectLst>
                  <a:outerShdw blurRad="12700" dist="38100" dir="2700000" algn="tl" rotWithShape="0">
                    <a:schemeClr val="accent5">
                      <a:lumMod val="60000"/>
                      <a:lumOff val="40000"/>
                    </a:schemeClr>
                  </a:outerShdw>
                </a:effectLst>
              </a:rPr>
              <a:t>知识水平</a:t>
            </a:r>
            <a:r>
              <a:rPr lang="en-US" altLang="zh-CN" b="1" dirty="0">
                <a:ln w="9525">
                  <a:noFill/>
                  <a:prstDash val="solid"/>
                </a:ln>
                <a:effectLst>
                  <a:outerShdw blurRad="12700" dist="38100" dir="2700000" algn="tl" rotWithShape="0">
                    <a:schemeClr val="accent5">
                      <a:lumMod val="60000"/>
                      <a:lumOff val="40000"/>
                    </a:schemeClr>
                  </a:outerShdw>
                </a:effectLst>
              </a:rPr>
              <a:t>,</a:t>
            </a:r>
            <a:r>
              <a:rPr lang="zh-CN" altLang="en-US" b="1" dirty="0">
                <a:ln w="9525">
                  <a:noFill/>
                  <a:prstDash val="solid"/>
                </a:ln>
                <a:effectLst>
                  <a:outerShdw blurRad="12700" dist="38100" dir="2700000" algn="tl" rotWithShape="0">
                    <a:schemeClr val="accent5">
                      <a:lumMod val="60000"/>
                      <a:lumOff val="40000"/>
                    </a:schemeClr>
                  </a:outerShdw>
                </a:effectLst>
              </a:rPr>
              <a:t>素质能力</a:t>
            </a:r>
            <a:endParaRPr lang="zh-CN" altLang="en-US" b="1" cap="none" spc="0" dirty="0">
              <a:ln w="9525">
                <a:noFill/>
                <a:prstDash val="solid"/>
              </a:ln>
              <a:effectLst>
                <a:outerShdw blurRad="12700" dist="38100" dir="2700000" algn="tl" rotWithShape="0">
                  <a:schemeClr val="accent5">
                    <a:lumMod val="60000"/>
                    <a:lumOff val="40000"/>
                  </a:schemeClr>
                </a:outerShdw>
              </a:effectLst>
            </a:endParaRPr>
          </a:p>
        </p:txBody>
      </p:sp>
      <p:sp>
        <p:nvSpPr>
          <p:cNvPr id="3" name="文本框 2"/>
          <p:cNvSpPr txBox="1"/>
          <p:nvPr/>
        </p:nvSpPr>
        <p:spPr>
          <a:xfrm>
            <a:off x="4542351" y="1379927"/>
            <a:ext cx="3588454" cy="369332"/>
          </a:xfrm>
          <a:prstGeom prst="rect">
            <a:avLst/>
          </a:prstGeom>
          <a:noFill/>
        </p:spPr>
        <p:txBody>
          <a:bodyPr wrap="square" rtlCol="0">
            <a:spAutoFit/>
          </a:bodyPr>
          <a:lstStyle/>
          <a:p>
            <a:r>
              <a:rPr lang="zh-CN" altLang="en-US" dirty="0"/>
              <a:t>①平等取向            ②强势倾斜取向</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36833"/>
    </mc:Choice>
    <mc:Fallback>
      <p:transition spd="slow" advTm="2368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67"/>
                                        </p:tgtEl>
                                        <p:attrNameLst>
                                          <p:attrName>style.visibility</p:attrName>
                                        </p:attrNameLst>
                                      </p:cBhvr>
                                      <p:to>
                                        <p:strVal val="hidden"/>
                                      </p:to>
                                    </p:set>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additive="base">
                                        <p:cTn id="81" dur="500" fill="hold"/>
                                        <p:tgtEl>
                                          <p:spTgt spid="90"/>
                                        </p:tgtEl>
                                        <p:attrNameLst>
                                          <p:attrName>ppt_x</p:attrName>
                                        </p:attrNameLst>
                                      </p:cBhvr>
                                      <p:tavLst>
                                        <p:tav tm="0">
                                          <p:val>
                                            <p:strVal val="#ppt_x"/>
                                          </p:val>
                                        </p:tav>
                                        <p:tav tm="100000">
                                          <p:val>
                                            <p:strVal val="#ppt_x"/>
                                          </p:val>
                                        </p:tav>
                                      </p:tavLst>
                                    </p:anim>
                                    <p:anim calcmode="lin" valueType="num">
                                      <p:cBhvr additive="base">
                                        <p:cTn id="8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anim calcmode="lin" valueType="num">
                                      <p:cBhvr additive="base">
                                        <p:cTn id="87" dur="500" fill="hold"/>
                                        <p:tgtEl>
                                          <p:spTgt spid="94"/>
                                        </p:tgtEl>
                                        <p:attrNameLst>
                                          <p:attrName>ppt_x</p:attrName>
                                        </p:attrNameLst>
                                      </p:cBhvr>
                                      <p:tavLst>
                                        <p:tav tm="0">
                                          <p:val>
                                            <p:strVal val="#ppt_x"/>
                                          </p:val>
                                        </p:tav>
                                        <p:tav tm="100000">
                                          <p:val>
                                            <p:strVal val="#ppt_x"/>
                                          </p:val>
                                        </p:tav>
                                      </p:tavLst>
                                    </p:anim>
                                    <p:anim calcmode="lin" valueType="num">
                                      <p:cBhvr additive="base">
                                        <p:cTn id="8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additive="base">
                                        <p:cTn id="93" dur="500" fill="hold"/>
                                        <p:tgtEl>
                                          <p:spTgt spid="89"/>
                                        </p:tgtEl>
                                        <p:attrNameLst>
                                          <p:attrName>ppt_x</p:attrName>
                                        </p:attrNameLst>
                                      </p:cBhvr>
                                      <p:tavLst>
                                        <p:tav tm="0">
                                          <p:val>
                                            <p:strVal val="#ppt_x"/>
                                          </p:val>
                                        </p:tav>
                                        <p:tav tm="100000">
                                          <p:val>
                                            <p:strVal val="#ppt_x"/>
                                          </p:val>
                                        </p:tav>
                                      </p:tavLst>
                                    </p:anim>
                                    <p:anim calcmode="lin" valueType="num">
                                      <p:cBhvr additive="base">
                                        <p:cTn id="9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92"/>
                                        </p:tgtEl>
                                        <p:attrNameLst>
                                          <p:attrName>style.visibility</p:attrName>
                                        </p:attrNameLst>
                                      </p:cBhvr>
                                      <p:to>
                                        <p:strVal val="visible"/>
                                      </p:to>
                                    </p:set>
                                    <p:anim calcmode="lin" valueType="num">
                                      <p:cBhvr additive="base">
                                        <p:cTn id="99" dur="500" fill="hold"/>
                                        <p:tgtEl>
                                          <p:spTgt spid="92"/>
                                        </p:tgtEl>
                                        <p:attrNameLst>
                                          <p:attrName>ppt_x</p:attrName>
                                        </p:attrNameLst>
                                      </p:cBhvr>
                                      <p:tavLst>
                                        <p:tav tm="0">
                                          <p:val>
                                            <p:strVal val="#ppt_x"/>
                                          </p:val>
                                        </p:tav>
                                        <p:tav tm="100000">
                                          <p:val>
                                            <p:strVal val="#ppt_x"/>
                                          </p:val>
                                        </p:tav>
                                      </p:tavLst>
                                    </p:anim>
                                    <p:anim calcmode="lin" valueType="num">
                                      <p:cBhvr additive="base">
                                        <p:cTn id="10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7" grpId="0"/>
      <p:bldP spid="60" grpId="0"/>
      <p:bldP spid="61" grpId="0"/>
      <p:bldP spid="23" grpId="0"/>
      <p:bldP spid="62" grpId="0"/>
      <p:bldP spid="63" grpId="0"/>
      <p:bldP spid="64" grpId="0"/>
      <p:bldP spid="66" grpId="0"/>
      <p:bldP spid="66" grpId="1"/>
      <p:bldP spid="67" grpId="0"/>
      <p:bldP spid="67" grpId="1"/>
      <p:bldP spid="27" grpId="0"/>
      <p:bldP spid="88" grpId="0"/>
      <p:bldP spid="89" grpId="0"/>
      <p:bldP spid="90" grpId="0"/>
      <p:bldP spid="91" grpId="0"/>
      <p:bldP spid="92" grpId="0"/>
      <p:bldP spid="93" grpId="0"/>
      <p:bldP spid="94" grpId="0"/>
      <p:bldP spid="31" grpId="0"/>
      <p:bldP spid="32" grpId="0"/>
      <p:bldP spid="33" grpId="0"/>
      <p:bldP spid="34" grpId="0"/>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1728" y="2967335"/>
            <a:ext cx="295465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cap="none" spc="0" dirty="0">
                <a:solidFill>
                  <a:schemeClr val="accent4"/>
                </a:solidFill>
                <a:effectLst/>
              </a:rPr>
              <a:t>社会评价</a:t>
            </a:r>
            <a:endParaRPr lang="zh-CN" altLang="en-US" sz="5400" b="1" cap="none" spc="0" dirty="0">
              <a:solidFill>
                <a:schemeClr val="accent4"/>
              </a:solidFill>
              <a:effectLst/>
            </a:endParaRPr>
          </a:p>
        </p:txBody>
      </p:sp>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460500" cy="369332"/>
            </a:xfrm>
            <a:prstGeom prst="rect">
              <a:avLst/>
            </a:prstGeom>
            <a:noFill/>
          </p:spPr>
          <p:txBody>
            <a:bodyPr wrap="square" rtlCol="0">
              <a:spAutoFit/>
            </a:bodyPr>
            <a:lstStyle/>
            <a:p>
              <a:r>
                <a:rPr lang="en-US" altLang="zh-CN" b="1" dirty="0">
                  <a:solidFill>
                    <a:schemeClr val="bg1"/>
                  </a:solidFill>
                </a:rPr>
                <a:t>1. </a:t>
              </a:r>
              <a:r>
                <a:rPr lang="zh-CN" altLang="en-US" b="1" dirty="0">
                  <a:solidFill>
                    <a:schemeClr val="bg1"/>
                  </a:solidFill>
                </a:rPr>
                <a:t>微观视角下的教育资源配置</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不同教育模式下的教育资源分配</a:t>
            </a:r>
            <a:endParaRPr lang="en-US" altLang="zh-CN" sz="1400" b="1" dirty="0">
              <a:solidFill>
                <a:schemeClr val="tx1"/>
              </a:solidFill>
            </a:endParaRPr>
          </a:p>
        </p:txBody>
      </p:sp>
      <p:sp>
        <p:nvSpPr>
          <p:cNvPr id="23" name="矩形: 圆角 22"/>
          <p:cNvSpPr/>
          <p:nvPr/>
        </p:nvSpPr>
        <p:spPr>
          <a:xfrm>
            <a:off x="6572901" y="2025834"/>
            <a:ext cx="3011806" cy="71508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3600" dirty="0">
                <a:ln w="0"/>
                <a:gradFill flip="none" rotWithShape="1">
                  <a:gsLst>
                    <a:gs pos="0">
                      <a:schemeClr val="accent6">
                        <a:lumMod val="75000"/>
                      </a:schemeClr>
                    </a:gs>
                    <a:gs pos="100000">
                      <a:schemeClr val="accent1">
                        <a:lumMod val="75000"/>
                      </a:schemeClr>
                    </a:gs>
                  </a:gsLst>
                  <a:lin ang="2700000" scaled="1"/>
                  <a:tileRect/>
                </a:gradFill>
                <a:effectLst/>
              </a:rPr>
              <a:t>精英应试教育</a:t>
            </a:r>
            <a:endParaRPr lang="zh-CN" altLang="en-US" sz="3600" dirty="0">
              <a:ln w="0"/>
              <a:gradFill flip="none" rotWithShape="1">
                <a:gsLst>
                  <a:gs pos="0">
                    <a:schemeClr val="accent6">
                      <a:lumMod val="75000"/>
                    </a:schemeClr>
                  </a:gs>
                  <a:gs pos="100000">
                    <a:schemeClr val="accent1">
                      <a:lumMod val="75000"/>
                    </a:schemeClr>
                  </a:gs>
                </a:gsLst>
                <a:lin ang="2700000" scaled="1"/>
                <a:tileRect/>
              </a:gradFill>
              <a:effectLst/>
            </a:endParaRPr>
          </a:p>
        </p:txBody>
      </p:sp>
      <p:sp>
        <p:nvSpPr>
          <p:cNvPr id="62" name="矩形: 圆角 61"/>
          <p:cNvSpPr/>
          <p:nvPr/>
        </p:nvSpPr>
        <p:spPr>
          <a:xfrm>
            <a:off x="2607294" y="2025833"/>
            <a:ext cx="3011806" cy="71508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3600" b="0" cap="none" spc="0" dirty="0">
                <a:ln w="0"/>
                <a:gradFill flip="none" rotWithShape="1">
                  <a:gsLst>
                    <a:gs pos="0">
                      <a:schemeClr val="accent5">
                        <a:lumMod val="75000"/>
                      </a:schemeClr>
                    </a:gs>
                    <a:gs pos="100000">
                      <a:schemeClr val="accent6">
                        <a:lumMod val="75000"/>
                      </a:schemeClr>
                    </a:gs>
                  </a:gsLst>
                  <a:lin ang="18900000" scaled="1"/>
                  <a:tileRect/>
                </a:gradFill>
                <a:effectLst/>
              </a:rPr>
              <a:t>精英素质教育</a:t>
            </a:r>
            <a:endParaRPr lang="zh-CN" altLang="en-US" sz="3600" b="0" cap="none" spc="0" dirty="0">
              <a:ln w="0"/>
              <a:gradFill flip="none" rotWithShape="1">
                <a:gsLst>
                  <a:gs pos="0">
                    <a:schemeClr val="accent5">
                      <a:lumMod val="75000"/>
                    </a:schemeClr>
                  </a:gs>
                  <a:gs pos="100000">
                    <a:schemeClr val="accent6">
                      <a:lumMod val="75000"/>
                    </a:schemeClr>
                  </a:gs>
                </a:gsLst>
                <a:lin ang="18900000" scaled="1"/>
                <a:tileRect/>
              </a:gradFill>
              <a:effectLst/>
            </a:endParaRPr>
          </a:p>
        </p:txBody>
      </p:sp>
      <p:sp>
        <p:nvSpPr>
          <p:cNvPr id="63" name="矩形: 圆角 62"/>
          <p:cNvSpPr/>
          <p:nvPr/>
        </p:nvSpPr>
        <p:spPr>
          <a:xfrm>
            <a:off x="2607295" y="4253356"/>
            <a:ext cx="3011806" cy="71508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3600" dirty="0">
                <a:ln w="0"/>
                <a:gradFill flip="none" rotWithShape="1">
                  <a:gsLst>
                    <a:gs pos="0">
                      <a:schemeClr val="accent5">
                        <a:lumMod val="75000"/>
                      </a:schemeClr>
                    </a:gs>
                    <a:gs pos="100000">
                      <a:srgbClr val="F09C2A"/>
                    </a:gs>
                  </a:gsLst>
                  <a:lin ang="2700000" scaled="1"/>
                  <a:tileRect/>
                </a:gradFill>
                <a:effectLst/>
              </a:rPr>
              <a:t>全面素质教育</a:t>
            </a:r>
            <a:endParaRPr lang="zh-CN" altLang="en-US" sz="3600" dirty="0">
              <a:ln w="0"/>
              <a:gradFill flip="none" rotWithShape="1">
                <a:gsLst>
                  <a:gs pos="0">
                    <a:schemeClr val="accent5">
                      <a:lumMod val="75000"/>
                    </a:schemeClr>
                  </a:gs>
                  <a:gs pos="100000">
                    <a:srgbClr val="F09C2A"/>
                  </a:gs>
                </a:gsLst>
                <a:lin ang="2700000" scaled="1"/>
                <a:tileRect/>
              </a:gradFill>
              <a:effectLst/>
            </a:endParaRPr>
          </a:p>
        </p:txBody>
      </p:sp>
      <p:sp>
        <p:nvSpPr>
          <p:cNvPr id="64" name="矩形: 圆角 63"/>
          <p:cNvSpPr/>
          <p:nvPr/>
        </p:nvSpPr>
        <p:spPr>
          <a:xfrm>
            <a:off x="6572903" y="4253355"/>
            <a:ext cx="3011806" cy="71508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3600" dirty="0">
                <a:ln w="0"/>
                <a:gradFill flip="none" rotWithShape="1">
                  <a:gsLst>
                    <a:gs pos="0">
                      <a:srgbClr val="FFC000"/>
                    </a:gs>
                    <a:gs pos="100000">
                      <a:schemeClr val="accent1">
                        <a:lumMod val="75000"/>
                      </a:schemeClr>
                    </a:gs>
                  </a:gsLst>
                  <a:lin ang="18900000" scaled="1"/>
                  <a:tileRect/>
                </a:gradFill>
                <a:effectLst/>
              </a:rPr>
              <a:t>全面应试教育</a:t>
            </a:r>
            <a:endParaRPr lang="zh-CN" altLang="en-US" sz="3600" dirty="0">
              <a:ln w="0"/>
              <a:gradFill flip="none" rotWithShape="1">
                <a:gsLst>
                  <a:gs pos="0">
                    <a:srgbClr val="FFC000"/>
                  </a:gs>
                  <a:gs pos="100000">
                    <a:schemeClr val="accent1">
                      <a:lumMod val="75000"/>
                    </a:schemeClr>
                  </a:gs>
                </a:gsLst>
                <a:lin ang="18900000" scaled="1"/>
                <a:tileRect/>
              </a:gradFill>
              <a:effectLst/>
            </a:endParaRPr>
          </a:p>
        </p:txBody>
      </p:sp>
      <p:sp>
        <p:nvSpPr>
          <p:cNvPr id="39" name="矩形 38"/>
          <p:cNvSpPr/>
          <p:nvPr/>
        </p:nvSpPr>
        <p:spPr>
          <a:xfrm>
            <a:off x="9125617" y="2967335"/>
            <a:ext cx="295465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solidFill>
                  <a:schemeClr val="accent4"/>
                </a:solidFill>
              </a:rPr>
              <a:t>学生增益</a:t>
            </a:r>
            <a:endParaRPr lang="zh-CN" altLang="en-US" sz="5400" b="1" cap="none" spc="0" dirty="0">
              <a:solidFill>
                <a:schemeClr val="accent4"/>
              </a:solidFill>
              <a:effectLst/>
            </a:endParaRPr>
          </a:p>
        </p:txBody>
      </p:sp>
      <p:sp>
        <p:nvSpPr>
          <p:cNvPr id="15" name="矩形 14"/>
          <p:cNvSpPr/>
          <p:nvPr/>
        </p:nvSpPr>
        <p:spPr>
          <a:xfrm>
            <a:off x="3926174" y="2967335"/>
            <a:ext cx="4339651"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决策教育模式</a:t>
            </a:r>
            <a:endParaRPr lang="zh-CN" altLang="en-US" sz="5400" dirty="0">
              <a:ln w="0"/>
              <a:solidFill>
                <a:schemeClr val="accent1"/>
              </a:solidFill>
              <a:effectLst>
                <a:outerShdw blurRad="38100" dist="25400" dir="5400000" algn="ctr" rotWithShape="0">
                  <a:srgbClr val="6E747A">
                    <a:alpha val="43000"/>
                  </a:srgbClr>
                </a:outerShdw>
              </a:effectLst>
            </a:endParaRPr>
          </a:p>
        </p:txBody>
      </p:sp>
      <p:sp>
        <p:nvSpPr>
          <p:cNvPr id="16" name="箭头: 右 15"/>
          <p:cNvSpPr/>
          <p:nvPr/>
        </p:nvSpPr>
        <p:spPr>
          <a:xfrm>
            <a:off x="3180543" y="3136377"/>
            <a:ext cx="646688" cy="5852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箭头: 右 43"/>
          <p:cNvSpPr/>
          <p:nvPr/>
        </p:nvSpPr>
        <p:spPr>
          <a:xfrm rot="10800000">
            <a:off x="8364769" y="3136377"/>
            <a:ext cx="646688" cy="5852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437"/>
    </mc:Choice>
    <mc:Fallback>
      <p:transition spd="slow" advTm="13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15" grpId="0"/>
      <p:bldP spid="16"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9370" y="2057400"/>
            <a:ext cx="2541270" cy="1844675"/>
          </a:xfrm>
        </p:spPr>
        <p:txBody>
          <a:bodyPr>
            <a:noAutofit/>
          </a:bodyPr>
          <a:lstStyle/>
          <a:p>
            <a:pPr algn="ctr"/>
            <a:r>
              <a:rPr lang="en-US" altLang="zh-CN" sz="13800" b="1" dirty="0">
                <a:solidFill>
                  <a:srgbClr val="008BD5"/>
                </a:solidFill>
                <a:latin typeface="微软雅黑" panose="020B0503020204020204" charset="-122"/>
                <a:ea typeface="微软雅黑" panose="020B0503020204020204" charset="-122"/>
              </a:rPr>
              <a:t>02</a:t>
            </a:r>
            <a:endParaRPr lang="en-US" altLang="zh-CN" sz="13800" b="1" dirty="0">
              <a:solidFill>
                <a:srgbClr val="008BD5"/>
              </a:solidFill>
              <a:latin typeface="微软雅黑" panose="020B0503020204020204" charset="-122"/>
              <a:ea typeface="微软雅黑" panose="020B0503020204020204" charset="-122"/>
            </a:endParaRPr>
          </a:p>
        </p:txBody>
      </p:sp>
      <p:cxnSp>
        <p:nvCxnSpPr>
          <p:cNvPr id="11" name="直接连接符 10"/>
          <p:cNvCxnSpPr/>
          <p:nvPr/>
        </p:nvCxnSpPr>
        <p:spPr>
          <a:xfrm>
            <a:off x="5141595" y="2032635"/>
            <a:ext cx="0" cy="1489710"/>
          </a:xfrm>
          <a:prstGeom prst="line">
            <a:avLst/>
          </a:prstGeom>
          <a:ln w="19050">
            <a:solidFill>
              <a:srgbClr val="008BD5"/>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5141595" y="2177325"/>
            <a:ext cx="6705177" cy="1200329"/>
          </a:xfrm>
          <a:prstGeom prst="rect">
            <a:avLst/>
          </a:prstGeom>
          <a:noFill/>
        </p:spPr>
        <p:txBody>
          <a:bodyPr wrap="square" rtlCol="0">
            <a:spAutoFit/>
          </a:bodyPr>
          <a:lstStyle/>
          <a:p>
            <a:r>
              <a:rPr lang="zh-CN" altLang="en-US" sz="3600" b="1" dirty="0"/>
              <a:t>模型：</a:t>
            </a:r>
            <a:endParaRPr lang="en-US" altLang="zh-CN" sz="3600" b="1" dirty="0"/>
          </a:p>
          <a:p>
            <a:r>
              <a:rPr lang="zh-CN" altLang="en-US" sz="3600" b="1" dirty="0"/>
              <a:t>教育复杂系统的多主体建模</a:t>
            </a:r>
            <a:endParaRPr lang="zh-CN" altLang="en-US" sz="36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8600"/>
    </mc:Choice>
    <mc:Fallback>
      <p:transition spd="slow" advTm="8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835" y="260350"/>
            <a:ext cx="4491455" cy="414417"/>
            <a:chOff x="203835" y="260350"/>
            <a:chExt cx="1784985" cy="414417"/>
          </a:xfrm>
        </p:grpSpPr>
        <p:sp>
          <p:nvSpPr>
            <p:cNvPr id="9" name="平行四边形 8"/>
            <p:cNvSpPr/>
            <p:nvPr/>
          </p:nvSpPr>
          <p:spPr>
            <a:xfrm>
              <a:off x="203835" y="260350"/>
              <a:ext cx="1727835" cy="323850"/>
            </a:xfrm>
            <a:prstGeom prst="parallelogram">
              <a:avLst/>
            </a:prstGeom>
            <a:gradFill>
              <a:gsLst>
                <a:gs pos="0">
                  <a:srgbClr val="85BD27">
                    <a:alpha val="55000"/>
                  </a:srgbClr>
                </a:gs>
                <a:gs pos="74000">
                  <a:srgbClr val="008BD5">
                    <a:alpha val="23000"/>
                  </a:srgb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平行四边形 4"/>
            <p:cNvSpPr/>
            <p:nvPr/>
          </p:nvSpPr>
          <p:spPr>
            <a:xfrm>
              <a:off x="260985" y="340360"/>
              <a:ext cx="1727835" cy="323850"/>
            </a:xfrm>
            <a:prstGeom prst="parallelogram">
              <a:avLst/>
            </a:prstGeom>
            <a:gradFill>
              <a:gsLst>
                <a:gs pos="0">
                  <a:srgbClr val="85BD27"/>
                </a:gs>
                <a:gs pos="74000">
                  <a:srgbClr val="008BD5"/>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399415" y="305435"/>
              <a:ext cx="1511980" cy="369332"/>
            </a:xfrm>
            <a:prstGeom prst="rect">
              <a:avLst/>
            </a:prstGeom>
            <a:noFill/>
          </p:spPr>
          <p:txBody>
            <a:bodyPr wrap="square" rtlCol="0">
              <a:spAutoFit/>
            </a:bodyPr>
            <a:lstStyle/>
            <a:p>
              <a:r>
                <a:rPr lang="en-US" altLang="zh-CN" b="1" dirty="0">
                  <a:solidFill>
                    <a:schemeClr val="bg1"/>
                  </a:solidFill>
                </a:rPr>
                <a:t>2. </a:t>
              </a:r>
              <a:r>
                <a:rPr lang="zh-CN" altLang="en-US" b="1" dirty="0">
                  <a:solidFill>
                    <a:schemeClr val="bg1"/>
                  </a:solidFill>
                </a:rPr>
                <a:t>教育复杂系统的多主体建模</a:t>
              </a:r>
              <a:endParaRPr lang="zh-CN" altLang="en-US" b="1" dirty="0">
                <a:solidFill>
                  <a:schemeClr val="bg1"/>
                </a:solidFill>
              </a:endParaRPr>
            </a:p>
          </p:txBody>
        </p:sp>
      </p:grpSp>
      <p:cxnSp>
        <p:nvCxnSpPr>
          <p:cNvPr id="8" name="直接连接符 7"/>
          <p:cNvCxnSpPr/>
          <p:nvPr/>
        </p:nvCxnSpPr>
        <p:spPr>
          <a:xfrm>
            <a:off x="1805305" y="655320"/>
            <a:ext cx="8284845" cy="0"/>
          </a:xfrm>
          <a:prstGeom prst="line">
            <a:avLst/>
          </a:prstGeom>
          <a:ln w="15875">
            <a:solidFill>
              <a:srgbClr val="008BD5"/>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39176" y="340360"/>
            <a:ext cx="3724600" cy="306071"/>
          </a:xfrm>
          <a:prstGeom prst="rect">
            <a:avLst/>
          </a:prstGeom>
          <a:noFill/>
        </p:spPr>
        <p:txBody>
          <a:bodyPr wrap="square" rtlCol="0">
            <a:noAutofit/>
          </a:bodyPr>
          <a:lstStyle/>
          <a:p>
            <a:r>
              <a:rPr lang="zh-CN" altLang="en-US" sz="1400" b="1" dirty="0"/>
              <a:t>教育资源与教育系统的复杂性</a:t>
            </a:r>
            <a:endParaRPr lang="en-US" altLang="zh-CN" sz="1400" b="1" dirty="0">
              <a:solidFill>
                <a:schemeClr val="tx1"/>
              </a:solidFill>
            </a:endParaRPr>
          </a:p>
        </p:txBody>
      </p:sp>
      <p:sp>
        <p:nvSpPr>
          <p:cNvPr id="12" name="椭圆 11"/>
          <p:cNvSpPr>
            <a:spLocks noChangeAspect="1"/>
          </p:cNvSpPr>
          <p:nvPr/>
        </p:nvSpPr>
        <p:spPr>
          <a:xfrm>
            <a:off x="1770373" y="1184108"/>
            <a:ext cx="8651253" cy="448978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5" name="椭圆 44"/>
          <p:cNvSpPr>
            <a:spLocks noChangeAspect="1"/>
          </p:cNvSpPr>
          <p:nvPr/>
        </p:nvSpPr>
        <p:spPr>
          <a:xfrm>
            <a:off x="3159261" y="1904906"/>
            <a:ext cx="5873477" cy="304818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6" name="椭圆 45"/>
          <p:cNvSpPr>
            <a:spLocks noChangeAspect="1"/>
          </p:cNvSpPr>
          <p:nvPr/>
        </p:nvSpPr>
        <p:spPr>
          <a:xfrm>
            <a:off x="4580612" y="2642551"/>
            <a:ext cx="3030773" cy="157289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矩形 12"/>
          <p:cNvSpPr/>
          <p:nvPr/>
        </p:nvSpPr>
        <p:spPr>
          <a:xfrm>
            <a:off x="9090538"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社会</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7" name="矩形 46"/>
          <p:cNvSpPr/>
          <p:nvPr/>
        </p:nvSpPr>
        <p:spPr>
          <a:xfrm>
            <a:off x="7768063"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学校</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8" name="矩形 47"/>
          <p:cNvSpPr/>
          <p:nvPr/>
        </p:nvSpPr>
        <p:spPr>
          <a:xfrm>
            <a:off x="6447138" y="3075055"/>
            <a:ext cx="1107997" cy="646331"/>
          </a:xfrm>
          <a:prstGeom prst="rect">
            <a:avLst/>
          </a:prstGeom>
          <a:noFill/>
        </p:spPr>
        <p:txBody>
          <a:bodyPr wrap="none" lIns="91440" tIns="45720" rIns="91440" bIns="45720">
            <a:spAutoFit/>
          </a:bodyPr>
          <a:lstStyle/>
          <a:p>
            <a:pPr algn="ct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学生</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1" name="云形 50"/>
          <p:cNvSpPr/>
          <p:nvPr/>
        </p:nvSpPr>
        <p:spPr>
          <a:xfrm>
            <a:off x="5717379" y="2733231"/>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异质主体</a:t>
            </a:r>
            <a:endParaRPr lang="zh-CN" altLang="en-US" sz="1200" dirty="0"/>
          </a:p>
        </p:txBody>
      </p:sp>
      <p:sp>
        <p:nvSpPr>
          <p:cNvPr id="18" name="云形 17"/>
          <p:cNvSpPr/>
          <p:nvPr/>
        </p:nvSpPr>
        <p:spPr>
          <a:xfrm>
            <a:off x="4860147" y="4215446"/>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教育资源</a:t>
            </a:r>
            <a:endParaRPr lang="zh-CN" altLang="en-US" sz="1200" dirty="0"/>
          </a:p>
        </p:txBody>
      </p:sp>
      <p:sp>
        <p:nvSpPr>
          <p:cNvPr id="20" name="云形 19"/>
          <p:cNvSpPr/>
          <p:nvPr/>
        </p:nvSpPr>
        <p:spPr>
          <a:xfrm>
            <a:off x="3461346" y="3141257"/>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教育模式</a:t>
            </a:r>
            <a:endParaRPr lang="zh-CN" altLang="en-US" sz="1200" dirty="0"/>
          </a:p>
        </p:txBody>
      </p:sp>
      <p:sp>
        <p:nvSpPr>
          <p:cNvPr id="21" name="云形 20"/>
          <p:cNvSpPr/>
          <p:nvPr/>
        </p:nvSpPr>
        <p:spPr>
          <a:xfrm>
            <a:off x="2085439" y="314125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社会标准</a:t>
            </a:r>
            <a:endParaRPr lang="zh-CN" altLang="en-US" sz="1200" dirty="0"/>
          </a:p>
        </p:txBody>
      </p:sp>
      <p:sp>
        <p:nvSpPr>
          <p:cNvPr id="22" name="云形 21"/>
          <p:cNvSpPr/>
          <p:nvPr/>
        </p:nvSpPr>
        <p:spPr>
          <a:xfrm>
            <a:off x="3630326" y="469218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高考</a:t>
            </a:r>
            <a:endParaRPr lang="zh-CN" altLang="en-US" sz="1200" dirty="0"/>
          </a:p>
        </p:txBody>
      </p:sp>
      <p:sp>
        <p:nvSpPr>
          <p:cNvPr id="23" name="云形 22"/>
          <p:cNvSpPr/>
          <p:nvPr/>
        </p:nvSpPr>
        <p:spPr>
          <a:xfrm>
            <a:off x="7802919" y="1622180"/>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社会评价</a:t>
            </a:r>
            <a:endParaRPr lang="zh-CN" altLang="en-US" sz="1200" dirty="0"/>
          </a:p>
        </p:txBody>
      </p:sp>
      <p:sp>
        <p:nvSpPr>
          <p:cNvPr id="24" name="云形 23"/>
          <p:cNvSpPr/>
          <p:nvPr/>
        </p:nvSpPr>
        <p:spPr>
          <a:xfrm>
            <a:off x="3630326" y="1622180"/>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主体匹配</a:t>
            </a:r>
            <a:endParaRPr lang="zh-CN" altLang="en-US" sz="1200" dirty="0"/>
          </a:p>
        </p:txBody>
      </p:sp>
      <p:sp>
        <p:nvSpPr>
          <p:cNvPr id="19" name="云形 18"/>
          <p:cNvSpPr/>
          <p:nvPr/>
        </p:nvSpPr>
        <p:spPr>
          <a:xfrm>
            <a:off x="4860147" y="2072293"/>
            <a:ext cx="758757" cy="572818"/>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t>生源质量</a:t>
            </a:r>
            <a:endParaRPr lang="zh-CN" altLang="en-US" sz="1200" dirty="0"/>
          </a:p>
        </p:txBody>
      </p:sp>
      <p:sp>
        <p:nvSpPr>
          <p:cNvPr id="16" name="云形 15"/>
          <p:cNvSpPr/>
          <p:nvPr/>
        </p:nvSpPr>
        <p:spPr>
          <a:xfrm>
            <a:off x="5712446" y="3532123"/>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培养增益</a:t>
            </a:r>
            <a:endParaRPr lang="zh-CN" altLang="en-US" sz="1200" dirty="0"/>
          </a:p>
        </p:txBody>
      </p:sp>
      <p:sp>
        <p:nvSpPr>
          <p:cNvPr id="17" name="云形 16"/>
          <p:cNvSpPr/>
          <p:nvPr/>
        </p:nvSpPr>
        <p:spPr>
          <a:xfrm>
            <a:off x="4792441" y="3115624"/>
            <a:ext cx="758757" cy="572818"/>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200" dirty="0"/>
              <a:t>天赋禀异</a:t>
            </a:r>
            <a:endParaRPr lang="zh-CN" altLang="en-US" sz="1200" dirty="0"/>
          </a:p>
        </p:txBody>
      </p:sp>
      <p:grpSp>
        <p:nvGrpSpPr>
          <p:cNvPr id="31" name="组合 30"/>
          <p:cNvGrpSpPr/>
          <p:nvPr/>
        </p:nvGrpSpPr>
        <p:grpSpPr>
          <a:xfrm>
            <a:off x="4593996" y="1458436"/>
            <a:ext cx="950957" cy="295469"/>
            <a:chOff x="4146685" y="1553698"/>
            <a:chExt cx="943997" cy="322605"/>
          </a:xfrm>
        </p:grpSpPr>
        <p:sp>
          <p:nvSpPr>
            <p:cNvPr id="32" name="任意多边形: 形状 31"/>
            <p:cNvSpPr/>
            <p:nvPr/>
          </p:nvSpPr>
          <p:spPr>
            <a:xfrm rot="16405700">
              <a:off x="4489158" y="1274779"/>
              <a:ext cx="259051" cy="94399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3718 w 214009"/>
                <a:gd name="connsiteY1-268" fmla="*/ 605214 h 1138136"/>
                <a:gd name="connsiteX2-269" fmla="*/ 0 w 214009"/>
                <a:gd name="connsiteY2-270" fmla="*/ 0 h 1138136"/>
                <a:gd name="connsiteX0-271" fmla="*/ 197800 w 197800"/>
                <a:gd name="connsiteY0-272" fmla="*/ 1131009 h 1131009"/>
                <a:gd name="connsiteX1-273" fmla="*/ 127509 w 197800"/>
                <a:gd name="connsiteY1-274" fmla="*/ 598087 h 1131009"/>
                <a:gd name="connsiteX2-275" fmla="*/ 0 w 197800"/>
                <a:gd name="connsiteY2-276" fmla="*/ -1 h 1131009"/>
                <a:gd name="connsiteX0-277" fmla="*/ 197800 w 197800"/>
                <a:gd name="connsiteY0-278" fmla="*/ 1131010 h 1131010"/>
                <a:gd name="connsiteX1-279" fmla="*/ 127509 w 197800"/>
                <a:gd name="connsiteY1-280" fmla="*/ 598088 h 1131010"/>
                <a:gd name="connsiteX2-281" fmla="*/ 0 w 197800"/>
                <a:gd name="connsiteY2-282" fmla="*/ 0 h 1131010"/>
                <a:gd name="connsiteX0-283" fmla="*/ 197800 w 197800"/>
                <a:gd name="connsiteY0-284" fmla="*/ 1131010 h 1131010"/>
                <a:gd name="connsiteX1-285" fmla="*/ 127509 w 197800"/>
                <a:gd name="connsiteY1-286" fmla="*/ 598088 h 1131010"/>
                <a:gd name="connsiteX2-287" fmla="*/ 0 w 197800"/>
                <a:gd name="connsiteY2-288" fmla="*/ 0 h 1131010"/>
                <a:gd name="connsiteX0-289" fmla="*/ 197800 w 197800"/>
                <a:gd name="connsiteY0-290" fmla="*/ 1131010 h 1131010"/>
                <a:gd name="connsiteX1-291" fmla="*/ 127509 w 197800"/>
                <a:gd name="connsiteY1-292" fmla="*/ 598088 h 1131010"/>
                <a:gd name="connsiteX2-293" fmla="*/ 0 w 197800"/>
                <a:gd name="connsiteY2-294" fmla="*/ 0 h 1131010"/>
                <a:gd name="connsiteX0-295" fmla="*/ 197800 w 197800"/>
                <a:gd name="connsiteY0-296" fmla="*/ 1131010 h 1131010"/>
                <a:gd name="connsiteX1-297" fmla="*/ 127509 w 197800"/>
                <a:gd name="connsiteY1-298" fmla="*/ 598088 h 1131010"/>
                <a:gd name="connsiteX2-299" fmla="*/ 0 w 197800"/>
                <a:gd name="connsiteY2-300" fmla="*/ 0 h 1131010"/>
              </a:gdLst>
              <a:ahLst/>
              <a:cxnLst>
                <a:cxn ang="0">
                  <a:pos x="connsiteX0-1" y="connsiteY0-2"/>
                </a:cxn>
                <a:cxn ang="0">
                  <a:pos x="connsiteX1-3" y="connsiteY1-4"/>
                </a:cxn>
                <a:cxn ang="0">
                  <a:pos x="connsiteX2-5" y="connsiteY2-6"/>
                </a:cxn>
              </a:cxnLst>
              <a:rect l="l" t="t" r="r" b="b"/>
              <a:pathLst>
                <a:path w="197800" h="1131010">
                  <a:moveTo>
                    <a:pt x="197800" y="1131010"/>
                  </a:moveTo>
                  <a:cubicBezTo>
                    <a:pt x="188863" y="1001835"/>
                    <a:pt x="147901" y="731623"/>
                    <a:pt x="127509" y="598088"/>
                  </a:cubicBezTo>
                  <a:cubicBezTo>
                    <a:pt x="97020" y="436985"/>
                    <a:pt x="54457" y="16312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p:cNvSpPr txBox="1"/>
            <p:nvPr/>
          </p:nvSpPr>
          <p:spPr>
            <a:xfrm>
              <a:off x="4362917" y="1553698"/>
              <a:ext cx="621851" cy="302439"/>
            </a:xfrm>
            <a:prstGeom prst="rect">
              <a:avLst/>
            </a:prstGeom>
            <a:noFill/>
          </p:spPr>
          <p:txBody>
            <a:bodyPr wrap="square" rtlCol="0">
              <a:spAutoFit/>
            </a:bodyPr>
            <a:lstStyle/>
            <a:p>
              <a:pPr algn="ctr"/>
              <a:r>
                <a:rPr lang="zh-CN" altLang="en-US" sz="1200" dirty="0"/>
                <a:t>实现</a:t>
              </a:r>
              <a:endParaRPr lang="zh-CN" altLang="en-US" sz="1200" dirty="0"/>
            </a:p>
          </p:txBody>
        </p:sp>
      </p:grpSp>
      <p:grpSp>
        <p:nvGrpSpPr>
          <p:cNvPr id="57" name="组合 56"/>
          <p:cNvGrpSpPr/>
          <p:nvPr/>
        </p:nvGrpSpPr>
        <p:grpSpPr>
          <a:xfrm rot="12304665">
            <a:off x="4350144" y="1911644"/>
            <a:ext cx="519814" cy="365335"/>
            <a:chOff x="4239524" y="3186145"/>
            <a:chExt cx="519814" cy="365335"/>
          </a:xfrm>
        </p:grpSpPr>
        <p:sp>
          <p:nvSpPr>
            <p:cNvPr id="36" name="任意多边形: 形状 35"/>
            <p:cNvSpPr/>
            <p:nvPr/>
          </p:nvSpPr>
          <p:spPr>
            <a:xfrm rot="17768215">
              <a:off x="4330241" y="3095428"/>
              <a:ext cx="254224" cy="4356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232"/>
                <a:gd name="connsiteY0-74" fmla="*/ 1138136 h 1138136"/>
                <a:gd name="connsiteX1-75" fmla="*/ 156229 w 217232"/>
                <a:gd name="connsiteY1-76" fmla="*/ 599722 h 1138136"/>
                <a:gd name="connsiteX2-77" fmla="*/ 0 w 217232"/>
                <a:gd name="connsiteY2-78" fmla="*/ 0 h 1138136"/>
                <a:gd name="connsiteX0-79" fmla="*/ 214009 w 216601"/>
                <a:gd name="connsiteY0-80" fmla="*/ 1138136 h 1138136"/>
                <a:gd name="connsiteX1-81" fmla="*/ 156229 w 216601"/>
                <a:gd name="connsiteY1-82" fmla="*/ 599722 h 1138136"/>
                <a:gd name="connsiteX2-83" fmla="*/ 0 w 216601"/>
                <a:gd name="connsiteY2-84" fmla="*/ 0 h 1138136"/>
                <a:gd name="connsiteX0-85" fmla="*/ 214009 w 214009"/>
                <a:gd name="connsiteY0-86" fmla="*/ 1138136 h 1138136"/>
                <a:gd name="connsiteX1-87" fmla="*/ 156229 w 214009"/>
                <a:gd name="connsiteY1-88" fmla="*/ 599722 h 1138136"/>
                <a:gd name="connsiteX2-89" fmla="*/ 0 w 214009"/>
                <a:gd name="connsiteY2-90" fmla="*/ 0 h 1138136"/>
                <a:gd name="connsiteX0-91" fmla="*/ 214009 w 214009"/>
                <a:gd name="connsiteY0-92" fmla="*/ 1138136 h 1138136"/>
                <a:gd name="connsiteX1-93" fmla="*/ 156229 w 214009"/>
                <a:gd name="connsiteY1-94" fmla="*/ 599722 h 1138136"/>
                <a:gd name="connsiteX2-95" fmla="*/ 0 w 214009"/>
                <a:gd name="connsiteY2-96" fmla="*/ 0 h 1138136"/>
                <a:gd name="connsiteX0-97" fmla="*/ 214009 w 214009"/>
                <a:gd name="connsiteY0-98" fmla="*/ 1138136 h 1138136"/>
                <a:gd name="connsiteX1-99" fmla="*/ 156229 w 214009"/>
                <a:gd name="connsiteY1-100" fmla="*/ 599722 h 1138136"/>
                <a:gd name="connsiteX2-101" fmla="*/ 0 w 214009"/>
                <a:gd name="connsiteY2-102" fmla="*/ 0 h 1138136"/>
                <a:gd name="connsiteX0-103" fmla="*/ 214009 w 214009"/>
                <a:gd name="connsiteY0-104" fmla="*/ 1138136 h 1138136"/>
                <a:gd name="connsiteX1-105" fmla="*/ 156229 w 214009"/>
                <a:gd name="connsiteY1-106" fmla="*/ 599722 h 1138136"/>
                <a:gd name="connsiteX2-107" fmla="*/ 0 w 214009"/>
                <a:gd name="connsiteY2-108" fmla="*/ 0 h 1138136"/>
                <a:gd name="connsiteX0-109" fmla="*/ 214009 w 214009"/>
                <a:gd name="connsiteY0-110" fmla="*/ 1138136 h 1138136"/>
                <a:gd name="connsiteX1-111" fmla="*/ 156229 w 214009"/>
                <a:gd name="connsiteY1-112" fmla="*/ 599722 h 1138136"/>
                <a:gd name="connsiteX2-113" fmla="*/ 0 w 214009"/>
                <a:gd name="connsiteY2-11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2752" y="910735"/>
                    <a:pt x="194233" y="787983"/>
                    <a:pt x="156229" y="599722"/>
                  </a:cubicBezTo>
                  <a:cubicBezTo>
                    <a:pt x="112357" y="407880"/>
                    <a:pt x="42406" y="162841"/>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p:cNvSpPr txBox="1"/>
            <p:nvPr/>
          </p:nvSpPr>
          <p:spPr>
            <a:xfrm rot="9295335">
              <a:off x="4252559" y="3274481"/>
              <a:ext cx="506779" cy="276999"/>
            </a:xfrm>
            <a:prstGeom prst="rect">
              <a:avLst/>
            </a:prstGeom>
            <a:noFill/>
          </p:spPr>
          <p:txBody>
            <a:bodyPr wrap="square" rtlCol="0">
              <a:spAutoFit/>
            </a:bodyPr>
            <a:lstStyle/>
            <a:p>
              <a:pPr algn="ctr"/>
              <a:r>
                <a:rPr lang="zh-CN" altLang="en-US" sz="1200" dirty="0"/>
                <a:t>决定</a:t>
              </a:r>
              <a:endParaRPr lang="zh-CN" altLang="en-US" sz="1200" dirty="0"/>
            </a:p>
          </p:txBody>
        </p:sp>
      </p:grpSp>
      <p:sp>
        <p:nvSpPr>
          <p:cNvPr id="27" name="矩形 26"/>
          <p:cNvSpPr/>
          <p:nvPr/>
        </p:nvSpPr>
        <p:spPr>
          <a:xfrm>
            <a:off x="41478" y="689133"/>
            <a:ext cx="3262432" cy="707886"/>
          </a:xfrm>
          <a:prstGeom prst="rect">
            <a:avLst/>
          </a:prstGeom>
          <a:noFill/>
        </p:spPr>
        <p:txBody>
          <a:bodyPr wrap="none" lIns="91440" tIns="45720" rIns="91440" bIns="45720">
            <a:spAutoFit/>
          </a:bodyPr>
          <a:lstStyle/>
          <a:p>
            <a:pPr algn="ct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教育复杂系统</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8" name="矩形 27"/>
          <p:cNvSpPr/>
          <p:nvPr/>
        </p:nvSpPr>
        <p:spPr>
          <a:xfrm>
            <a:off x="486642" y="5688514"/>
            <a:ext cx="11218712" cy="646331"/>
          </a:xfrm>
          <a:prstGeom prst="rect">
            <a:avLst/>
          </a:prstGeom>
          <a:noFill/>
        </p:spPr>
        <p:txBody>
          <a:bodyPr wrap="none" lIns="91440" tIns="45720" rIns="91440" bIns="45720">
            <a:spAutoFit/>
          </a:bodyPr>
          <a:lstStyle/>
          <a:p>
            <a:pPr algn="ctr"/>
            <a:r>
              <a:rPr lang="zh-CN" altLang="en-US" sz="3600" b="1" cap="none" spc="0" dirty="0">
                <a:ln w="22225">
                  <a:solidFill>
                    <a:schemeClr val="accent2"/>
                  </a:solidFill>
                  <a:prstDash val="solid"/>
                </a:ln>
                <a:solidFill>
                  <a:schemeClr val="accent2">
                    <a:lumMod val="40000"/>
                    <a:lumOff val="60000"/>
                  </a:schemeClr>
                </a:solidFill>
                <a:effectLst/>
              </a:rPr>
              <a:t>多主体建模方法能很好的刻画教育系统中的复杂性关系</a:t>
            </a:r>
            <a:endParaRPr lang="zh-CN" altLang="en-US" sz="3600" b="1" cap="none" spc="0" dirty="0">
              <a:ln w="22225">
                <a:solidFill>
                  <a:schemeClr val="accent2"/>
                </a:solidFill>
                <a:prstDash val="solid"/>
              </a:ln>
              <a:solidFill>
                <a:schemeClr val="accent2">
                  <a:lumMod val="40000"/>
                  <a:lumOff val="60000"/>
                </a:schemeClr>
              </a:solidFill>
              <a:effectLst/>
            </a:endParaRPr>
          </a:p>
        </p:txBody>
      </p:sp>
      <p:sp>
        <p:nvSpPr>
          <p:cNvPr id="63" name="矩形 62"/>
          <p:cNvSpPr/>
          <p:nvPr/>
        </p:nvSpPr>
        <p:spPr>
          <a:xfrm>
            <a:off x="9914011" y="889049"/>
            <a:ext cx="2236510" cy="707886"/>
          </a:xfrm>
          <a:prstGeom prst="rect">
            <a:avLst/>
          </a:prstGeom>
          <a:noFill/>
        </p:spPr>
        <p:txBody>
          <a:bodyPr wrap="none" lIns="91440" tIns="45720" rIns="91440" bIns="45720">
            <a:spAutoFit/>
          </a:bodyPr>
          <a:lstStyle/>
          <a:p>
            <a:pPr algn="ct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系统科学</a:t>
            </a:r>
            <a:endPar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5" name="云形 64"/>
          <p:cNvSpPr/>
          <p:nvPr/>
        </p:nvSpPr>
        <p:spPr>
          <a:xfrm>
            <a:off x="5709612" y="1258098"/>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中考投档</a:t>
            </a:r>
            <a:endParaRPr lang="zh-CN" altLang="en-US" sz="1200" dirty="0"/>
          </a:p>
        </p:txBody>
      </p:sp>
      <p:sp>
        <p:nvSpPr>
          <p:cNvPr id="66" name="云形 65"/>
          <p:cNvSpPr/>
          <p:nvPr/>
        </p:nvSpPr>
        <p:spPr>
          <a:xfrm>
            <a:off x="5717379" y="502487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全省排名</a:t>
            </a:r>
            <a:endParaRPr lang="zh-CN" altLang="en-US" sz="1200" dirty="0"/>
          </a:p>
        </p:txBody>
      </p:sp>
      <p:sp>
        <p:nvSpPr>
          <p:cNvPr id="67" name="云形 66"/>
          <p:cNvSpPr/>
          <p:nvPr/>
        </p:nvSpPr>
        <p:spPr>
          <a:xfrm>
            <a:off x="7802919" y="4692187"/>
            <a:ext cx="758757" cy="572818"/>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200" dirty="0"/>
              <a:t>学校水平</a:t>
            </a:r>
            <a:endParaRPr lang="zh-CN" altLang="en-US" sz="1200" dirty="0"/>
          </a:p>
        </p:txBody>
      </p:sp>
      <p:grpSp>
        <p:nvGrpSpPr>
          <p:cNvPr id="68" name="组合 67"/>
          <p:cNvGrpSpPr/>
          <p:nvPr/>
        </p:nvGrpSpPr>
        <p:grpSpPr>
          <a:xfrm rot="1371147">
            <a:off x="6683901" y="1474311"/>
            <a:ext cx="956948" cy="312467"/>
            <a:chOff x="4140166" y="1556155"/>
            <a:chExt cx="949944" cy="341164"/>
          </a:xfrm>
        </p:grpSpPr>
        <p:sp>
          <p:nvSpPr>
            <p:cNvPr id="69" name="任意多边形: 形状 68"/>
            <p:cNvSpPr/>
            <p:nvPr/>
          </p:nvSpPr>
          <p:spPr>
            <a:xfrm rot="16405700">
              <a:off x="4474998" y="1282207"/>
              <a:ext cx="280280" cy="949944"/>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p:cNvSpPr txBox="1"/>
            <p:nvPr/>
          </p:nvSpPr>
          <p:spPr>
            <a:xfrm rot="20402399">
              <a:off x="4369788" y="1556155"/>
              <a:ext cx="621851" cy="302438"/>
            </a:xfrm>
            <a:prstGeom prst="rect">
              <a:avLst/>
            </a:prstGeom>
            <a:noFill/>
          </p:spPr>
          <p:txBody>
            <a:bodyPr wrap="square" rtlCol="0">
              <a:spAutoFit/>
            </a:bodyPr>
            <a:lstStyle/>
            <a:p>
              <a:pPr algn="ctr"/>
              <a:r>
                <a:rPr lang="zh-CN" altLang="en-US" sz="1200" dirty="0"/>
                <a:t>参考</a:t>
              </a:r>
              <a:endParaRPr lang="zh-CN" altLang="en-US" sz="1200" dirty="0"/>
            </a:p>
          </p:txBody>
        </p:sp>
      </p:grpSp>
      <p:grpSp>
        <p:nvGrpSpPr>
          <p:cNvPr id="75" name="组合 74"/>
          <p:cNvGrpSpPr/>
          <p:nvPr/>
        </p:nvGrpSpPr>
        <p:grpSpPr>
          <a:xfrm rot="20149606">
            <a:off x="3987445" y="2610701"/>
            <a:ext cx="834521" cy="346767"/>
            <a:chOff x="4257664" y="1556155"/>
            <a:chExt cx="828413" cy="378615"/>
          </a:xfrm>
        </p:grpSpPr>
        <p:sp>
          <p:nvSpPr>
            <p:cNvPr id="76" name="任意多边形: 形状 75"/>
            <p:cNvSpPr/>
            <p:nvPr/>
          </p:nvSpPr>
          <p:spPr>
            <a:xfrm rot="16405700">
              <a:off x="4510036" y="1358729"/>
              <a:ext cx="323669" cy="828413"/>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rot="1450394">
              <a:off x="4369787" y="1556155"/>
              <a:ext cx="621851" cy="302440"/>
            </a:xfrm>
            <a:prstGeom prst="rect">
              <a:avLst/>
            </a:prstGeom>
            <a:noFill/>
          </p:spPr>
          <p:txBody>
            <a:bodyPr wrap="square" rtlCol="0">
              <a:spAutoFit/>
            </a:bodyPr>
            <a:lstStyle/>
            <a:p>
              <a:pPr algn="ctr"/>
              <a:r>
                <a:rPr lang="zh-CN" altLang="en-US" sz="1200" dirty="0"/>
                <a:t>选择</a:t>
              </a:r>
              <a:endParaRPr lang="zh-CN" altLang="en-US" sz="1200" dirty="0"/>
            </a:p>
          </p:txBody>
        </p:sp>
      </p:grpSp>
      <p:grpSp>
        <p:nvGrpSpPr>
          <p:cNvPr id="15" name="组合 14"/>
          <p:cNvGrpSpPr/>
          <p:nvPr/>
        </p:nvGrpSpPr>
        <p:grpSpPr>
          <a:xfrm>
            <a:off x="2867442" y="3250294"/>
            <a:ext cx="525838" cy="354743"/>
            <a:chOff x="2867442" y="3250294"/>
            <a:chExt cx="525838" cy="354743"/>
          </a:xfrm>
        </p:grpSpPr>
        <p:sp>
          <p:nvSpPr>
            <p:cNvPr id="6" name="箭头: 右 5"/>
            <p:cNvSpPr/>
            <p:nvPr/>
          </p:nvSpPr>
          <p:spPr>
            <a:xfrm>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14" name="文本框 13"/>
            <p:cNvSpPr txBox="1"/>
            <p:nvPr/>
          </p:nvSpPr>
          <p:spPr>
            <a:xfrm>
              <a:off x="2867442" y="3289165"/>
              <a:ext cx="525838" cy="276999"/>
            </a:xfrm>
            <a:prstGeom prst="rect">
              <a:avLst/>
            </a:prstGeom>
            <a:noFill/>
          </p:spPr>
          <p:txBody>
            <a:bodyPr wrap="square" rtlCol="0">
              <a:spAutoFit/>
            </a:bodyPr>
            <a:lstStyle/>
            <a:p>
              <a:pPr algn="ctr"/>
              <a:r>
                <a:rPr lang="zh-CN" altLang="en-US" sz="1200" dirty="0">
                  <a:solidFill>
                    <a:schemeClr val="bg1"/>
                  </a:solidFill>
                </a:rPr>
                <a:t>考虑</a:t>
              </a:r>
              <a:endParaRPr lang="zh-CN" altLang="en-US" sz="1200" dirty="0">
                <a:solidFill>
                  <a:schemeClr val="bg1"/>
                </a:solidFill>
              </a:endParaRPr>
            </a:p>
          </p:txBody>
        </p:sp>
      </p:grpSp>
      <p:grpSp>
        <p:nvGrpSpPr>
          <p:cNvPr id="82" name="组合 81"/>
          <p:cNvGrpSpPr/>
          <p:nvPr/>
        </p:nvGrpSpPr>
        <p:grpSpPr>
          <a:xfrm>
            <a:off x="4237835" y="3250294"/>
            <a:ext cx="525838" cy="354743"/>
            <a:chOff x="2924592" y="3250294"/>
            <a:chExt cx="525838" cy="354743"/>
          </a:xfrm>
        </p:grpSpPr>
        <p:sp>
          <p:nvSpPr>
            <p:cNvPr id="83" name="箭头: 右 82"/>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4" name="文本框 83"/>
            <p:cNvSpPr txBox="1"/>
            <p:nvPr/>
          </p:nvSpPr>
          <p:spPr>
            <a:xfrm>
              <a:off x="2924592" y="3289165"/>
              <a:ext cx="525838" cy="276999"/>
            </a:xfrm>
            <a:prstGeom prst="rect">
              <a:avLst/>
            </a:prstGeom>
            <a:noFill/>
          </p:spPr>
          <p:txBody>
            <a:bodyPr wrap="square" rtlCol="0">
              <a:spAutoFit/>
            </a:bodyPr>
            <a:lstStyle/>
            <a:p>
              <a:pPr algn="ctr"/>
              <a:r>
                <a:rPr lang="zh-CN" altLang="en-US" sz="1200" dirty="0">
                  <a:solidFill>
                    <a:schemeClr val="bg1"/>
                  </a:solidFill>
                </a:rPr>
                <a:t>考虑</a:t>
              </a:r>
              <a:endParaRPr lang="zh-CN" altLang="en-US" sz="1200" dirty="0">
                <a:solidFill>
                  <a:schemeClr val="bg1"/>
                </a:solidFill>
              </a:endParaRPr>
            </a:p>
          </p:txBody>
        </p:sp>
      </p:grpSp>
      <p:grpSp>
        <p:nvGrpSpPr>
          <p:cNvPr id="85" name="组合 84"/>
          <p:cNvGrpSpPr/>
          <p:nvPr/>
        </p:nvGrpSpPr>
        <p:grpSpPr>
          <a:xfrm rot="14379981">
            <a:off x="3963455" y="3815820"/>
            <a:ext cx="875889" cy="626436"/>
            <a:chOff x="4252904" y="1365391"/>
            <a:chExt cx="869478" cy="683969"/>
          </a:xfrm>
        </p:grpSpPr>
        <p:sp>
          <p:nvSpPr>
            <p:cNvPr id="86" name="任意多边形: 形状 85"/>
            <p:cNvSpPr/>
            <p:nvPr/>
          </p:nvSpPr>
          <p:spPr>
            <a:xfrm rot="16405700">
              <a:off x="4450935" y="1350185"/>
              <a:ext cx="473416" cy="869478"/>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文本框 86"/>
            <p:cNvSpPr txBox="1"/>
            <p:nvPr/>
          </p:nvSpPr>
          <p:spPr>
            <a:xfrm rot="7220019">
              <a:off x="4338728" y="1569889"/>
              <a:ext cx="683969" cy="274973"/>
            </a:xfrm>
            <a:prstGeom prst="rect">
              <a:avLst/>
            </a:prstGeom>
            <a:noFill/>
          </p:spPr>
          <p:txBody>
            <a:bodyPr wrap="square" rtlCol="0">
              <a:spAutoFit/>
            </a:bodyPr>
            <a:lstStyle/>
            <a:p>
              <a:pPr algn="ctr"/>
              <a:r>
                <a:rPr lang="zh-CN" altLang="en-US" sz="1200" dirty="0"/>
                <a:t>配置</a:t>
              </a:r>
              <a:endParaRPr lang="zh-CN" altLang="en-US" sz="1200" dirty="0"/>
            </a:p>
          </p:txBody>
        </p:sp>
      </p:grpSp>
      <p:grpSp>
        <p:nvGrpSpPr>
          <p:cNvPr id="88" name="组合 87"/>
          <p:cNvGrpSpPr/>
          <p:nvPr/>
        </p:nvGrpSpPr>
        <p:grpSpPr>
          <a:xfrm rot="1889357">
            <a:off x="5591040" y="2394301"/>
            <a:ext cx="525838" cy="354743"/>
            <a:chOff x="2924592" y="3250294"/>
            <a:chExt cx="525838" cy="354743"/>
          </a:xfrm>
        </p:grpSpPr>
        <p:sp>
          <p:nvSpPr>
            <p:cNvPr id="89" name="箭头: 右 88"/>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90" name="文本框 89"/>
            <p:cNvSpPr txBox="1"/>
            <p:nvPr/>
          </p:nvSpPr>
          <p:spPr>
            <a:xfrm>
              <a:off x="2924592" y="3289165"/>
              <a:ext cx="525838" cy="276999"/>
            </a:xfrm>
            <a:prstGeom prst="rect">
              <a:avLst/>
            </a:prstGeom>
            <a:noFill/>
          </p:spPr>
          <p:txBody>
            <a:bodyPr wrap="square" rtlCol="0">
              <a:spAutoFit/>
            </a:bodyPr>
            <a:lstStyle/>
            <a:p>
              <a:pPr algn="ctr"/>
              <a:r>
                <a:rPr lang="zh-CN" altLang="en-US" sz="1200" dirty="0">
                  <a:solidFill>
                    <a:schemeClr val="bg1"/>
                  </a:solidFill>
                </a:rPr>
                <a:t>进入</a:t>
              </a:r>
              <a:endParaRPr lang="zh-CN" altLang="en-US" sz="1200" dirty="0">
                <a:solidFill>
                  <a:schemeClr val="bg1"/>
                </a:solidFill>
              </a:endParaRPr>
            </a:p>
          </p:txBody>
        </p:sp>
      </p:grpSp>
      <p:grpSp>
        <p:nvGrpSpPr>
          <p:cNvPr id="91" name="组合 90"/>
          <p:cNvGrpSpPr/>
          <p:nvPr/>
        </p:nvGrpSpPr>
        <p:grpSpPr>
          <a:xfrm rot="8179592">
            <a:off x="5555430" y="4111996"/>
            <a:ext cx="525838" cy="354743"/>
            <a:chOff x="2924592" y="3250294"/>
            <a:chExt cx="525838" cy="354743"/>
          </a:xfrm>
        </p:grpSpPr>
        <p:sp>
          <p:nvSpPr>
            <p:cNvPr id="92" name="箭头: 右 91"/>
            <p:cNvSpPr/>
            <p:nvPr/>
          </p:nvSpPr>
          <p:spPr>
            <a:xfrm rot="10800000">
              <a:off x="2962060" y="3250294"/>
              <a:ext cx="405052" cy="354743"/>
            </a:xfrm>
            <a:prstGeom prst="rightArrow">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93" name="文本框 92"/>
            <p:cNvSpPr txBox="1"/>
            <p:nvPr/>
          </p:nvSpPr>
          <p:spPr>
            <a:xfrm rot="10780408">
              <a:off x="2924592" y="3289165"/>
              <a:ext cx="525838" cy="276999"/>
            </a:xfrm>
            <a:prstGeom prst="rect">
              <a:avLst/>
            </a:prstGeom>
            <a:noFill/>
          </p:spPr>
          <p:txBody>
            <a:bodyPr wrap="square" rtlCol="0">
              <a:spAutoFit/>
            </a:bodyPr>
            <a:lstStyle/>
            <a:p>
              <a:pPr algn="ctr"/>
              <a:r>
                <a:rPr lang="zh-CN" altLang="en-US" sz="1200" dirty="0">
                  <a:solidFill>
                    <a:schemeClr val="bg1"/>
                  </a:solidFill>
                </a:rPr>
                <a:t>影响</a:t>
              </a:r>
              <a:endParaRPr lang="zh-CN" altLang="en-US" sz="1200" dirty="0">
                <a:solidFill>
                  <a:schemeClr val="bg1"/>
                </a:solidFill>
              </a:endParaRPr>
            </a:p>
          </p:txBody>
        </p:sp>
      </p:grpSp>
      <p:grpSp>
        <p:nvGrpSpPr>
          <p:cNvPr id="97" name="组合 96"/>
          <p:cNvGrpSpPr/>
          <p:nvPr/>
        </p:nvGrpSpPr>
        <p:grpSpPr>
          <a:xfrm rot="20321521">
            <a:off x="4326287" y="4532387"/>
            <a:ext cx="669038" cy="276999"/>
            <a:chOff x="4380134" y="1500796"/>
            <a:chExt cx="664141" cy="302439"/>
          </a:xfrm>
        </p:grpSpPr>
        <p:sp>
          <p:nvSpPr>
            <p:cNvPr id="98" name="任意多边形: 形状 97"/>
            <p:cNvSpPr/>
            <p:nvPr/>
          </p:nvSpPr>
          <p:spPr>
            <a:xfrm rot="16405700">
              <a:off x="4550558" y="1457237"/>
              <a:ext cx="173379" cy="514228"/>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3718 w 214009"/>
                <a:gd name="connsiteY1-268" fmla="*/ 605214 h 1138136"/>
                <a:gd name="connsiteX2-269" fmla="*/ 0 w 214009"/>
                <a:gd name="connsiteY2-270" fmla="*/ 0 h 1138136"/>
                <a:gd name="connsiteX0-271" fmla="*/ 197800 w 197800"/>
                <a:gd name="connsiteY0-272" fmla="*/ 1131009 h 1131009"/>
                <a:gd name="connsiteX1-273" fmla="*/ 127509 w 197800"/>
                <a:gd name="connsiteY1-274" fmla="*/ 598087 h 1131009"/>
                <a:gd name="connsiteX2-275" fmla="*/ 0 w 197800"/>
                <a:gd name="connsiteY2-276" fmla="*/ -1 h 1131009"/>
                <a:gd name="connsiteX0-277" fmla="*/ 197800 w 197800"/>
                <a:gd name="connsiteY0-278" fmla="*/ 1131010 h 1131010"/>
                <a:gd name="connsiteX1-279" fmla="*/ 127509 w 197800"/>
                <a:gd name="connsiteY1-280" fmla="*/ 598088 h 1131010"/>
                <a:gd name="connsiteX2-281" fmla="*/ 0 w 197800"/>
                <a:gd name="connsiteY2-282" fmla="*/ 0 h 1131010"/>
                <a:gd name="connsiteX0-283" fmla="*/ 197800 w 197800"/>
                <a:gd name="connsiteY0-284" fmla="*/ 1131010 h 1131010"/>
                <a:gd name="connsiteX1-285" fmla="*/ 127509 w 197800"/>
                <a:gd name="connsiteY1-286" fmla="*/ 598088 h 1131010"/>
                <a:gd name="connsiteX2-287" fmla="*/ 0 w 197800"/>
                <a:gd name="connsiteY2-288" fmla="*/ 0 h 1131010"/>
                <a:gd name="connsiteX0-289" fmla="*/ 197800 w 197800"/>
                <a:gd name="connsiteY0-290" fmla="*/ 1131010 h 1131010"/>
                <a:gd name="connsiteX1-291" fmla="*/ 127509 w 197800"/>
                <a:gd name="connsiteY1-292" fmla="*/ 598088 h 1131010"/>
                <a:gd name="connsiteX2-293" fmla="*/ 0 w 197800"/>
                <a:gd name="connsiteY2-294" fmla="*/ 0 h 1131010"/>
                <a:gd name="connsiteX0-295" fmla="*/ 197800 w 197800"/>
                <a:gd name="connsiteY0-296" fmla="*/ 1131010 h 1131010"/>
                <a:gd name="connsiteX1-297" fmla="*/ 127509 w 197800"/>
                <a:gd name="connsiteY1-298" fmla="*/ 598088 h 1131010"/>
                <a:gd name="connsiteX2-299" fmla="*/ 0 w 197800"/>
                <a:gd name="connsiteY2-300" fmla="*/ 0 h 1131010"/>
              </a:gdLst>
              <a:ahLst/>
              <a:cxnLst>
                <a:cxn ang="0">
                  <a:pos x="connsiteX0-1" y="connsiteY0-2"/>
                </a:cxn>
                <a:cxn ang="0">
                  <a:pos x="connsiteX1-3" y="connsiteY1-4"/>
                </a:cxn>
                <a:cxn ang="0">
                  <a:pos x="connsiteX2-5" y="connsiteY2-6"/>
                </a:cxn>
              </a:cxnLst>
              <a:rect l="l" t="t" r="r" b="b"/>
              <a:pathLst>
                <a:path w="197800" h="1131010">
                  <a:moveTo>
                    <a:pt x="197800" y="1131010"/>
                  </a:moveTo>
                  <a:cubicBezTo>
                    <a:pt x="188863" y="1001835"/>
                    <a:pt x="147901" y="731623"/>
                    <a:pt x="127509" y="598088"/>
                  </a:cubicBezTo>
                  <a:cubicBezTo>
                    <a:pt x="97020" y="436985"/>
                    <a:pt x="54457" y="16312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文本框 98"/>
            <p:cNvSpPr txBox="1"/>
            <p:nvPr/>
          </p:nvSpPr>
          <p:spPr>
            <a:xfrm rot="1278479">
              <a:off x="4422424" y="1500796"/>
              <a:ext cx="621851" cy="302439"/>
            </a:xfrm>
            <a:prstGeom prst="rect">
              <a:avLst/>
            </a:prstGeom>
            <a:noFill/>
          </p:spPr>
          <p:txBody>
            <a:bodyPr wrap="square" rtlCol="0">
              <a:spAutoFit/>
            </a:bodyPr>
            <a:lstStyle/>
            <a:p>
              <a:pPr algn="ctr"/>
              <a:r>
                <a:rPr lang="zh-CN" altLang="en-US" sz="1200" dirty="0"/>
                <a:t>检验</a:t>
              </a:r>
              <a:endParaRPr lang="zh-CN" altLang="en-US" sz="1200" dirty="0"/>
            </a:p>
          </p:txBody>
        </p:sp>
      </p:grpSp>
      <p:grpSp>
        <p:nvGrpSpPr>
          <p:cNvPr id="100" name="组合 99"/>
          <p:cNvGrpSpPr/>
          <p:nvPr/>
        </p:nvGrpSpPr>
        <p:grpSpPr>
          <a:xfrm rot="12769740">
            <a:off x="4603319" y="4995765"/>
            <a:ext cx="887553" cy="477336"/>
            <a:chOff x="4293332" y="1462751"/>
            <a:chExt cx="881057" cy="521176"/>
          </a:xfrm>
        </p:grpSpPr>
        <p:sp>
          <p:nvSpPr>
            <p:cNvPr id="101" name="任意多边形: 形状 100"/>
            <p:cNvSpPr/>
            <p:nvPr/>
          </p:nvSpPr>
          <p:spPr>
            <a:xfrm rot="16405700">
              <a:off x="4473273" y="1282810"/>
              <a:ext cx="521176" cy="8810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p:cNvSpPr txBox="1"/>
            <p:nvPr/>
          </p:nvSpPr>
          <p:spPr>
            <a:xfrm rot="8830260">
              <a:off x="4458265" y="1481204"/>
              <a:ext cx="621851" cy="302440"/>
            </a:xfrm>
            <a:prstGeom prst="rect">
              <a:avLst/>
            </a:prstGeom>
            <a:noFill/>
          </p:spPr>
          <p:txBody>
            <a:bodyPr wrap="square" rtlCol="0">
              <a:spAutoFit/>
            </a:bodyPr>
            <a:lstStyle/>
            <a:p>
              <a:pPr algn="ctr"/>
              <a:r>
                <a:rPr lang="zh-CN" altLang="en-US" sz="1200" dirty="0"/>
                <a:t>进行</a:t>
              </a:r>
              <a:endParaRPr lang="zh-CN" altLang="en-US" sz="1200" dirty="0"/>
            </a:p>
          </p:txBody>
        </p:sp>
      </p:grpSp>
      <p:grpSp>
        <p:nvGrpSpPr>
          <p:cNvPr id="103" name="组合 102"/>
          <p:cNvGrpSpPr/>
          <p:nvPr/>
        </p:nvGrpSpPr>
        <p:grpSpPr>
          <a:xfrm rot="11441163">
            <a:off x="6736196" y="4983285"/>
            <a:ext cx="887553" cy="477336"/>
            <a:chOff x="4293332" y="1462751"/>
            <a:chExt cx="881057" cy="521176"/>
          </a:xfrm>
        </p:grpSpPr>
        <p:sp>
          <p:nvSpPr>
            <p:cNvPr id="104" name="任意多边形: 形状 103"/>
            <p:cNvSpPr/>
            <p:nvPr/>
          </p:nvSpPr>
          <p:spPr>
            <a:xfrm rot="16405700">
              <a:off x="4473273" y="1282810"/>
              <a:ext cx="521176" cy="881057"/>
            </a:xfrm>
            <a:custGeom>
              <a:avLst/>
              <a:gdLst>
                <a:gd name="connsiteX0" fmla="*/ 214009 w 242317"/>
                <a:gd name="connsiteY0" fmla="*/ 1138136 h 1138136"/>
                <a:gd name="connsiteX1" fmla="*/ 223736 w 242317"/>
                <a:gd name="connsiteY1" fmla="*/ 505838 h 1138136"/>
                <a:gd name="connsiteX2" fmla="*/ 0 w 242317"/>
                <a:gd name="connsiteY2" fmla="*/ 0 h 1138136"/>
                <a:gd name="connsiteX0-1" fmla="*/ 214009 w 219830"/>
                <a:gd name="connsiteY0-2" fmla="*/ 1138136 h 1138136"/>
                <a:gd name="connsiteX1-3" fmla="*/ 152481 w 219830"/>
                <a:gd name="connsiteY1-4" fmla="*/ 539411 h 1138136"/>
                <a:gd name="connsiteX2-5" fmla="*/ 0 w 219830"/>
                <a:gd name="connsiteY2-6" fmla="*/ 0 h 1138136"/>
                <a:gd name="connsiteX0-7" fmla="*/ 214009 w 218092"/>
                <a:gd name="connsiteY0-8" fmla="*/ 1138136 h 1138136"/>
                <a:gd name="connsiteX1-9" fmla="*/ 152481 w 218092"/>
                <a:gd name="connsiteY1-10" fmla="*/ 539411 h 1138136"/>
                <a:gd name="connsiteX2-11" fmla="*/ 0 w 218092"/>
                <a:gd name="connsiteY2-12" fmla="*/ 0 h 1138136"/>
                <a:gd name="connsiteX0-13" fmla="*/ 214009 w 218092"/>
                <a:gd name="connsiteY0-14" fmla="*/ 1138136 h 1138136"/>
                <a:gd name="connsiteX1-15" fmla="*/ 152481 w 218092"/>
                <a:gd name="connsiteY1-16" fmla="*/ 539411 h 1138136"/>
                <a:gd name="connsiteX2-17" fmla="*/ 0 w 218092"/>
                <a:gd name="connsiteY2-18" fmla="*/ 0 h 1138136"/>
                <a:gd name="connsiteX0-19" fmla="*/ 214009 w 236185"/>
                <a:gd name="connsiteY0-20" fmla="*/ 1138136 h 1138136"/>
                <a:gd name="connsiteX1-21" fmla="*/ 233915 w 236185"/>
                <a:gd name="connsiteY1-22" fmla="*/ 539411 h 1138136"/>
                <a:gd name="connsiteX2-23" fmla="*/ 0 w 236185"/>
                <a:gd name="connsiteY2-24" fmla="*/ 0 h 1138136"/>
                <a:gd name="connsiteX0-25" fmla="*/ 214009 w 236185"/>
                <a:gd name="connsiteY0-26" fmla="*/ 1138136 h 1138136"/>
                <a:gd name="connsiteX1-27" fmla="*/ 233915 w 236185"/>
                <a:gd name="connsiteY1-28" fmla="*/ 539411 h 1138136"/>
                <a:gd name="connsiteX2-29" fmla="*/ 0 w 236185"/>
                <a:gd name="connsiteY2-30" fmla="*/ 0 h 1138136"/>
                <a:gd name="connsiteX0-31" fmla="*/ 214009 w 221128"/>
                <a:gd name="connsiteY0-32" fmla="*/ 1138136 h 1138136"/>
                <a:gd name="connsiteX1-33" fmla="*/ 193198 w 221128"/>
                <a:gd name="connsiteY1-34" fmla="*/ 539411 h 1138136"/>
                <a:gd name="connsiteX2-35" fmla="*/ 0 w 221128"/>
                <a:gd name="connsiteY2-36" fmla="*/ 0 h 1138136"/>
                <a:gd name="connsiteX0-37" fmla="*/ 214009 w 224379"/>
                <a:gd name="connsiteY0-38" fmla="*/ 1138136 h 1138136"/>
                <a:gd name="connsiteX1-39" fmla="*/ 193198 w 224379"/>
                <a:gd name="connsiteY1-40" fmla="*/ 539411 h 1138136"/>
                <a:gd name="connsiteX2-41" fmla="*/ 0 w 224379"/>
                <a:gd name="connsiteY2-42" fmla="*/ 0 h 1138136"/>
                <a:gd name="connsiteX0-43" fmla="*/ 214009 w 220197"/>
                <a:gd name="connsiteY0-44" fmla="*/ 1138136 h 1138136"/>
                <a:gd name="connsiteX1-45" fmla="*/ 193198 w 220197"/>
                <a:gd name="connsiteY1-46" fmla="*/ 539411 h 1138136"/>
                <a:gd name="connsiteX2-47" fmla="*/ 0 w 220197"/>
                <a:gd name="connsiteY2-48" fmla="*/ 0 h 1138136"/>
                <a:gd name="connsiteX0-49" fmla="*/ 214009 w 220197"/>
                <a:gd name="connsiteY0-50" fmla="*/ 1138136 h 1138136"/>
                <a:gd name="connsiteX1-51" fmla="*/ 193198 w 220197"/>
                <a:gd name="connsiteY1-52" fmla="*/ 539411 h 1138136"/>
                <a:gd name="connsiteX2-53" fmla="*/ 0 w 220197"/>
                <a:gd name="connsiteY2-54" fmla="*/ 0 h 1138136"/>
                <a:gd name="connsiteX0-55" fmla="*/ 214009 w 220197"/>
                <a:gd name="connsiteY0-56" fmla="*/ 1138136 h 1138136"/>
                <a:gd name="connsiteX1-57" fmla="*/ 193198 w 220197"/>
                <a:gd name="connsiteY1-58" fmla="*/ 539411 h 1138136"/>
                <a:gd name="connsiteX2-59" fmla="*/ 0 w 220197"/>
                <a:gd name="connsiteY2-60" fmla="*/ 0 h 1138136"/>
                <a:gd name="connsiteX0-61" fmla="*/ 214009 w 225396"/>
                <a:gd name="connsiteY0-62" fmla="*/ 1138136 h 1138136"/>
                <a:gd name="connsiteX1-63" fmla="*/ 193198 w 225396"/>
                <a:gd name="connsiteY1-64" fmla="*/ 539411 h 1138136"/>
                <a:gd name="connsiteX2-65" fmla="*/ 0 w 225396"/>
                <a:gd name="connsiteY2-66" fmla="*/ 0 h 1138136"/>
                <a:gd name="connsiteX0-67" fmla="*/ 214009 w 224520"/>
                <a:gd name="connsiteY0-68" fmla="*/ 1138136 h 1138136"/>
                <a:gd name="connsiteX1-69" fmla="*/ 193198 w 224520"/>
                <a:gd name="connsiteY1-70" fmla="*/ 539411 h 1138136"/>
                <a:gd name="connsiteX2-71" fmla="*/ 0 w 224520"/>
                <a:gd name="connsiteY2-72" fmla="*/ 0 h 1138136"/>
                <a:gd name="connsiteX0-73" fmla="*/ 214009 w 217797"/>
                <a:gd name="connsiteY0-74" fmla="*/ 1138136 h 1138136"/>
                <a:gd name="connsiteX1-75" fmla="*/ 162913 w 217797"/>
                <a:gd name="connsiteY1-76" fmla="*/ 554471 h 1138136"/>
                <a:gd name="connsiteX2-77" fmla="*/ 0 w 217797"/>
                <a:gd name="connsiteY2-78" fmla="*/ 0 h 1138136"/>
                <a:gd name="connsiteX0-79" fmla="*/ 214009 w 216892"/>
                <a:gd name="connsiteY0-80" fmla="*/ 1138136 h 1138136"/>
                <a:gd name="connsiteX1-81" fmla="*/ 162913 w 216892"/>
                <a:gd name="connsiteY1-82" fmla="*/ 554471 h 1138136"/>
                <a:gd name="connsiteX2-83" fmla="*/ 0 w 216892"/>
                <a:gd name="connsiteY2-84" fmla="*/ 0 h 1138136"/>
                <a:gd name="connsiteX0-85" fmla="*/ 214009 w 216892"/>
                <a:gd name="connsiteY0-86" fmla="*/ 1138136 h 1138136"/>
                <a:gd name="connsiteX1-87" fmla="*/ 162913 w 216892"/>
                <a:gd name="connsiteY1-88" fmla="*/ 554471 h 1138136"/>
                <a:gd name="connsiteX2-89" fmla="*/ 0 w 216892"/>
                <a:gd name="connsiteY2-90" fmla="*/ 0 h 1138136"/>
                <a:gd name="connsiteX0-91" fmla="*/ 214009 w 214009"/>
                <a:gd name="connsiteY0-92" fmla="*/ 1138136 h 1138136"/>
                <a:gd name="connsiteX1-93" fmla="*/ 162913 w 214009"/>
                <a:gd name="connsiteY1-94" fmla="*/ 554471 h 1138136"/>
                <a:gd name="connsiteX2-95" fmla="*/ 0 w 214009"/>
                <a:gd name="connsiteY2-96" fmla="*/ 0 h 1138136"/>
                <a:gd name="connsiteX0-97" fmla="*/ 214009 w 214009"/>
                <a:gd name="connsiteY0-98" fmla="*/ 1138136 h 1138136"/>
                <a:gd name="connsiteX1-99" fmla="*/ 171222 w 214009"/>
                <a:gd name="connsiteY1-100" fmla="*/ 603011 h 1138136"/>
                <a:gd name="connsiteX2-101" fmla="*/ 0 w 214009"/>
                <a:gd name="connsiteY2-102" fmla="*/ 0 h 1138136"/>
                <a:gd name="connsiteX0-103" fmla="*/ 214009 w 214009"/>
                <a:gd name="connsiteY0-104" fmla="*/ 1138136 h 1138136"/>
                <a:gd name="connsiteX1-105" fmla="*/ 171222 w 214009"/>
                <a:gd name="connsiteY1-106" fmla="*/ 603011 h 1138136"/>
                <a:gd name="connsiteX2-107" fmla="*/ 0 w 214009"/>
                <a:gd name="connsiteY2-108" fmla="*/ 0 h 1138136"/>
                <a:gd name="connsiteX0-109" fmla="*/ 214009 w 214009"/>
                <a:gd name="connsiteY0-110" fmla="*/ 1138136 h 1138136"/>
                <a:gd name="connsiteX1-111" fmla="*/ 171222 w 214009"/>
                <a:gd name="connsiteY1-112" fmla="*/ 603011 h 1138136"/>
                <a:gd name="connsiteX2-113" fmla="*/ 0 w 214009"/>
                <a:gd name="connsiteY2-114" fmla="*/ 0 h 1138136"/>
                <a:gd name="connsiteX0-115" fmla="*/ 214009 w 214009"/>
                <a:gd name="connsiteY0-116" fmla="*/ 1138136 h 1138136"/>
                <a:gd name="connsiteX1-117" fmla="*/ 171222 w 214009"/>
                <a:gd name="connsiteY1-118" fmla="*/ 603011 h 1138136"/>
                <a:gd name="connsiteX2-119" fmla="*/ 0 w 214009"/>
                <a:gd name="connsiteY2-120" fmla="*/ 0 h 1138136"/>
                <a:gd name="connsiteX0-121" fmla="*/ 214009 w 214009"/>
                <a:gd name="connsiteY0-122" fmla="*/ 1138136 h 1138136"/>
                <a:gd name="connsiteX1-123" fmla="*/ 171222 w 214009"/>
                <a:gd name="connsiteY1-124" fmla="*/ 603011 h 1138136"/>
                <a:gd name="connsiteX2-125" fmla="*/ 0 w 214009"/>
                <a:gd name="connsiteY2-126" fmla="*/ 0 h 1138136"/>
                <a:gd name="connsiteX0-127" fmla="*/ 214009 w 214009"/>
                <a:gd name="connsiteY0-128" fmla="*/ 1138136 h 1138136"/>
                <a:gd name="connsiteX1-129" fmla="*/ 171222 w 214009"/>
                <a:gd name="connsiteY1-130" fmla="*/ 603011 h 1138136"/>
                <a:gd name="connsiteX2-131" fmla="*/ 0 w 214009"/>
                <a:gd name="connsiteY2-132" fmla="*/ 0 h 1138136"/>
                <a:gd name="connsiteX0-133" fmla="*/ 214009 w 214009"/>
                <a:gd name="connsiteY0-134" fmla="*/ 1138136 h 1138136"/>
                <a:gd name="connsiteX1-135" fmla="*/ 171222 w 214009"/>
                <a:gd name="connsiteY1-136" fmla="*/ 603011 h 1138136"/>
                <a:gd name="connsiteX2-137" fmla="*/ 0 w 214009"/>
                <a:gd name="connsiteY2-138" fmla="*/ 0 h 1138136"/>
                <a:gd name="connsiteX0-139" fmla="*/ 214009 w 214009"/>
                <a:gd name="connsiteY0-140" fmla="*/ 1138136 h 1138136"/>
                <a:gd name="connsiteX1-141" fmla="*/ 149830 w 214009"/>
                <a:gd name="connsiteY1-142" fmla="*/ 604725 h 1138136"/>
                <a:gd name="connsiteX2-143" fmla="*/ 0 w 214009"/>
                <a:gd name="connsiteY2-144" fmla="*/ 0 h 1138136"/>
                <a:gd name="connsiteX0-145" fmla="*/ 214009 w 214009"/>
                <a:gd name="connsiteY0-146" fmla="*/ 1138136 h 1138136"/>
                <a:gd name="connsiteX1-147" fmla="*/ 149830 w 214009"/>
                <a:gd name="connsiteY1-148" fmla="*/ 604725 h 1138136"/>
                <a:gd name="connsiteX2-149" fmla="*/ 0 w 214009"/>
                <a:gd name="connsiteY2-150" fmla="*/ 0 h 1138136"/>
                <a:gd name="connsiteX0-151" fmla="*/ 214009 w 214009"/>
                <a:gd name="connsiteY0-152" fmla="*/ 1138136 h 1138136"/>
                <a:gd name="connsiteX1-153" fmla="*/ 149830 w 214009"/>
                <a:gd name="connsiteY1-154" fmla="*/ 604725 h 1138136"/>
                <a:gd name="connsiteX2-155" fmla="*/ 0 w 214009"/>
                <a:gd name="connsiteY2-156" fmla="*/ 0 h 1138136"/>
                <a:gd name="connsiteX0-157" fmla="*/ 214009 w 214009"/>
                <a:gd name="connsiteY0-158" fmla="*/ 1138136 h 1138136"/>
                <a:gd name="connsiteX1-159" fmla="*/ 149830 w 214009"/>
                <a:gd name="connsiteY1-160" fmla="*/ 604725 h 1138136"/>
                <a:gd name="connsiteX2-161" fmla="*/ 0 w 214009"/>
                <a:gd name="connsiteY2-162" fmla="*/ 0 h 1138136"/>
                <a:gd name="connsiteX0-163" fmla="*/ 214009 w 214009"/>
                <a:gd name="connsiteY0-164" fmla="*/ 1138136 h 1138136"/>
                <a:gd name="connsiteX1-165" fmla="*/ 158998 w 214009"/>
                <a:gd name="connsiteY1-166" fmla="*/ 603991 h 1138136"/>
                <a:gd name="connsiteX2-167" fmla="*/ 0 w 214009"/>
                <a:gd name="connsiteY2-168" fmla="*/ 0 h 1138136"/>
                <a:gd name="connsiteX0-169" fmla="*/ 214009 w 214009"/>
                <a:gd name="connsiteY0-170" fmla="*/ 1138136 h 1138136"/>
                <a:gd name="connsiteX1-171" fmla="*/ 143718 w 214009"/>
                <a:gd name="connsiteY1-172" fmla="*/ 605214 h 1138136"/>
                <a:gd name="connsiteX2-173" fmla="*/ 0 w 214009"/>
                <a:gd name="connsiteY2-174" fmla="*/ 0 h 1138136"/>
                <a:gd name="connsiteX0-175" fmla="*/ 214009 w 214009"/>
                <a:gd name="connsiteY0-176" fmla="*/ 1138136 h 1138136"/>
                <a:gd name="connsiteX1-177" fmla="*/ 143718 w 214009"/>
                <a:gd name="connsiteY1-178" fmla="*/ 605214 h 1138136"/>
                <a:gd name="connsiteX2-179" fmla="*/ 0 w 214009"/>
                <a:gd name="connsiteY2-180" fmla="*/ 0 h 1138136"/>
                <a:gd name="connsiteX0-181" fmla="*/ 214009 w 214009"/>
                <a:gd name="connsiteY0-182" fmla="*/ 1138136 h 1138136"/>
                <a:gd name="connsiteX1-183" fmla="*/ 143718 w 214009"/>
                <a:gd name="connsiteY1-184" fmla="*/ 605214 h 1138136"/>
                <a:gd name="connsiteX2-185" fmla="*/ 0 w 214009"/>
                <a:gd name="connsiteY2-186" fmla="*/ 0 h 1138136"/>
                <a:gd name="connsiteX0-187" fmla="*/ 214009 w 214009"/>
                <a:gd name="connsiteY0-188" fmla="*/ 1138136 h 1138136"/>
                <a:gd name="connsiteX1-189" fmla="*/ 143718 w 214009"/>
                <a:gd name="connsiteY1-190" fmla="*/ 605214 h 1138136"/>
                <a:gd name="connsiteX2-191" fmla="*/ 0 w 214009"/>
                <a:gd name="connsiteY2-192" fmla="*/ 0 h 1138136"/>
                <a:gd name="connsiteX0-193" fmla="*/ 214009 w 214009"/>
                <a:gd name="connsiteY0-194" fmla="*/ 1138136 h 1138136"/>
                <a:gd name="connsiteX1-195" fmla="*/ 143718 w 214009"/>
                <a:gd name="connsiteY1-196" fmla="*/ 605214 h 1138136"/>
                <a:gd name="connsiteX2-197" fmla="*/ 0 w 214009"/>
                <a:gd name="connsiteY2-198" fmla="*/ 0 h 1138136"/>
                <a:gd name="connsiteX0-199" fmla="*/ 214009 w 214009"/>
                <a:gd name="connsiteY0-200" fmla="*/ 1138136 h 1138136"/>
                <a:gd name="connsiteX1-201" fmla="*/ 143718 w 214009"/>
                <a:gd name="connsiteY1-202" fmla="*/ 605214 h 1138136"/>
                <a:gd name="connsiteX2-203" fmla="*/ 0 w 214009"/>
                <a:gd name="connsiteY2-204" fmla="*/ 0 h 1138136"/>
                <a:gd name="connsiteX0-205" fmla="*/ 214009 w 214009"/>
                <a:gd name="connsiteY0-206" fmla="*/ 1138136 h 1138136"/>
                <a:gd name="connsiteX1-207" fmla="*/ 143718 w 214009"/>
                <a:gd name="connsiteY1-208" fmla="*/ 605214 h 1138136"/>
                <a:gd name="connsiteX2-209" fmla="*/ 0 w 214009"/>
                <a:gd name="connsiteY2-210" fmla="*/ 0 h 1138136"/>
                <a:gd name="connsiteX0-211" fmla="*/ 214009 w 214009"/>
                <a:gd name="connsiteY0-212" fmla="*/ 1138136 h 1138136"/>
                <a:gd name="connsiteX1-213" fmla="*/ 143718 w 214009"/>
                <a:gd name="connsiteY1-214" fmla="*/ 605214 h 1138136"/>
                <a:gd name="connsiteX2-215" fmla="*/ 0 w 214009"/>
                <a:gd name="connsiteY2-216" fmla="*/ 0 h 1138136"/>
                <a:gd name="connsiteX0-217" fmla="*/ 214009 w 214009"/>
                <a:gd name="connsiteY0-218" fmla="*/ 1138136 h 1138136"/>
                <a:gd name="connsiteX1-219" fmla="*/ 143718 w 214009"/>
                <a:gd name="connsiteY1-220" fmla="*/ 605214 h 1138136"/>
                <a:gd name="connsiteX2-221" fmla="*/ 0 w 214009"/>
                <a:gd name="connsiteY2-222" fmla="*/ 0 h 1138136"/>
                <a:gd name="connsiteX0-223" fmla="*/ 214009 w 214009"/>
                <a:gd name="connsiteY0-224" fmla="*/ 1138136 h 1138136"/>
                <a:gd name="connsiteX1-225" fmla="*/ 143718 w 214009"/>
                <a:gd name="connsiteY1-226" fmla="*/ 605214 h 1138136"/>
                <a:gd name="connsiteX2-227" fmla="*/ 0 w 214009"/>
                <a:gd name="connsiteY2-228" fmla="*/ 0 h 1138136"/>
                <a:gd name="connsiteX0-229" fmla="*/ 214009 w 214009"/>
                <a:gd name="connsiteY0-230" fmla="*/ 1138136 h 1138136"/>
                <a:gd name="connsiteX1-231" fmla="*/ 143718 w 214009"/>
                <a:gd name="connsiteY1-232" fmla="*/ 605214 h 1138136"/>
                <a:gd name="connsiteX2-233" fmla="*/ 0 w 214009"/>
                <a:gd name="connsiteY2-234" fmla="*/ 0 h 1138136"/>
                <a:gd name="connsiteX0-235" fmla="*/ 214009 w 214010"/>
                <a:gd name="connsiteY0-236" fmla="*/ 1138136 h 1138136"/>
                <a:gd name="connsiteX1-237" fmla="*/ 143718 w 214010"/>
                <a:gd name="connsiteY1-238" fmla="*/ 605214 h 1138136"/>
                <a:gd name="connsiteX2-239" fmla="*/ 0 w 214010"/>
                <a:gd name="connsiteY2-240" fmla="*/ 0 h 1138136"/>
                <a:gd name="connsiteX0-241" fmla="*/ 214009 w 214010"/>
                <a:gd name="connsiteY0-242" fmla="*/ 1138136 h 1138136"/>
                <a:gd name="connsiteX1-243" fmla="*/ 143718 w 214010"/>
                <a:gd name="connsiteY1-244" fmla="*/ 605214 h 1138136"/>
                <a:gd name="connsiteX2-245" fmla="*/ 0 w 214010"/>
                <a:gd name="connsiteY2-246" fmla="*/ 0 h 1138136"/>
                <a:gd name="connsiteX0-247" fmla="*/ 214009 w 214009"/>
                <a:gd name="connsiteY0-248" fmla="*/ 1138136 h 1138136"/>
                <a:gd name="connsiteX1-249" fmla="*/ 143718 w 214009"/>
                <a:gd name="connsiteY1-250" fmla="*/ 605214 h 1138136"/>
                <a:gd name="connsiteX2-251" fmla="*/ 0 w 214009"/>
                <a:gd name="connsiteY2-252" fmla="*/ 0 h 1138136"/>
                <a:gd name="connsiteX0-253" fmla="*/ 214009 w 214009"/>
                <a:gd name="connsiteY0-254" fmla="*/ 1138136 h 1138136"/>
                <a:gd name="connsiteX1-255" fmla="*/ 143718 w 214009"/>
                <a:gd name="connsiteY1-256" fmla="*/ 605214 h 1138136"/>
                <a:gd name="connsiteX2-257" fmla="*/ 0 w 214009"/>
                <a:gd name="connsiteY2-258" fmla="*/ 0 h 1138136"/>
                <a:gd name="connsiteX0-259" fmla="*/ 214009 w 214009"/>
                <a:gd name="connsiteY0-260" fmla="*/ 1138136 h 1138136"/>
                <a:gd name="connsiteX1-261" fmla="*/ 143718 w 214009"/>
                <a:gd name="connsiteY1-262" fmla="*/ 605214 h 1138136"/>
                <a:gd name="connsiteX2-263" fmla="*/ 0 w 214009"/>
                <a:gd name="connsiteY2-264" fmla="*/ 0 h 1138136"/>
                <a:gd name="connsiteX0-265" fmla="*/ 214009 w 214009"/>
                <a:gd name="connsiteY0-266" fmla="*/ 1138136 h 1138136"/>
                <a:gd name="connsiteX1-267" fmla="*/ 145945 w 214009"/>
                <a:gd name="connsiteY1-268" fmla="*/ 645760 h 1138136"/>
                <a:gd name="connsiteX2-269" fmla="*/ 0 w 214009"/>
                <a:gd name="connsiteY2-270" fmla="*/ 0 h 1138136"/>
                <a:gd name="connsiteX0-271" fmla="*/ 214009 w 214009"/>
                <a:gd name="connsiteY0-272" fmla="*/ 1138136 h 1138136"/>
                <a:gd name="connsiteX1-273" fmla="*/ 145945 w 214009"/>
                <a:gd name="connsiteY1-274" fmla="*/ 645760 h 1138136"/>
                <a:gd name="connsiteX2-275" fmla="*/ 0 w 214009"/>
                <a:gd name="connsiteY2-276" fmla="*/ 0 h 1138136"/>
                <a:gd name="connsiteX0-277" fmla="*/ 214009 w 214009"/>
                <a:gd name="connsiteY0-278" fmla="*/ 1138136 h 1138136"/>
                <a:gd name="connsiteX1-279" fmla="*/ 145945 w 214009"/>
                <a:gd name="connsiteY1-280" fmla="*/ 645760 h 1138136"/>
                <a:gd name="connsiteX2-281" fmla="*/ 0 w 214009"/>
                <a:gd name="connsiteY2-282" fmla="*/ 0 h 1138136"/>
                <a:gd name="connsiteX0-283" fmla="*/ 214009 w 214009"/>
                <a:gd name="connsiteY0-284" fmla="*/ 1138136 h 1138136"/>
                <a:gd name="connsiteX1-285" fmla="*/ 145945 w 214009"/>
                <a:gd name="connsiteY1-286" fmla="*/ 645760 h 1138136"/>
                <a:gd name="connsiteX2-287" fmla="*/ 0 w 214009"/>
                <a:gd name="connsiteY2-288" fmla="*/ 0 h 1138136"/>
                <a:gd name="connsiteX0-289" fmla="*/ 214009 w 214009"/>
                <a:gd name="connsiteY0-290" fmla="*/ 1138136 h 1138136"/>
                <a:gd name="connsiteX1-291" fmla="*/ 145945 w 214009"/>
                <a:gd name="connsiteY1-292" fmla="*/ 645760 h 1138136"/>
                <a:gd name="connsiteX2-293" fmla="*/ 0 w 214009"/>
                <a:gd name="connsiteY2-294" fmla="*/ 0 h 1138136"/>
              </a:gdLst>
              <a:ahLst/>
              <a:cxnLst>
                <a:cxn ang="0">
                  <a:pos x="connsiteX0-1" y="connsiteY0-2"/>
                </a:cxn>
                <a:cxn ang="0">
                  <a:pos x="connsiteX1-3" y="connsiteY1-4"/>
                </a:cxn>
                <a:cxn ang="0">
                  <a:pos x="connsiteX2-5" y="connsiteY2-6"/>
                </a:cxn>
              </a:cxnLst>
              <a:rect l="l" t="t" r="r" b="b"/>
              <a:pathLst>
                <a:path w="214009" h="1138136">
                  <a:moveTo>
                    <a:pt x="214009" y="1138136"/>
                  </a:moveTo>
                  <a:cubicBezTo>
                    <a:pt x="205072" y="1008961"/>
                    <a:pt x="164275" y="748638"/>
                    <a:pt x="145945" y="645760"/>
                  </a:cubicBezTo>
                  <a:cubicBezTo>
                    <a:pt x="124600" y="513929"/>
                    <a:pt x="51881" y="149157"/>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文本框 104"/>
            <p:cNvSpPr txBox="1"/>
            <p:nvPr/>
          </p:nvSpPr>
          <p:spPr>
            <a:xfrm rot="10004775">
              <a:off x="4458265" y="1481204"/>
              <a:ext cx="621851" cy="302441"/>
            </a:xfrm>
            <a:prstGeom prst="rect">
              <a:avLst/>
            </a:prstGeom>
            <a:noFill/>
          </p:spPr>
          <p:txBody>
            <a:bodyPr wrap="square" rtlCol="0">
              <a:spAutoFit/>
            </a:bodyPr>
            <a:lstStyle/>
            <a:p>
              <a:pPr algn="ctr"/>
              <a:r>
                <a:rPr lang="zh-CN" altLang="en-US" sz="1200" dirty="0"/>
                <a:t>得知</a:t>
              </a:r>
              <a:endParaRPr lang="zh-CN" altLang="en-US" sz="1200" dirty="0"/>
            </a:p>
          </p:txBody>
        </p:sp>
      </p:grpSp>
      <p:grpSp>
        <p:nvGrpSpPr>
          <p:cNvPr id="29" name="组合 28"/>
          <p:cNvGrpSpPr/>
          <p:nvPr/>
        </p:nvGrpSpPr>
        <p:grpSpPr>
          <a:xfrm>
            <a:off x="8619476" y="2165813"/>
            <a:ext cx="596915" cy="2511500"/>
            <a:chOff x="8619476" y="2165813"/>
            <a:chExt cx="596915" cy="2511500"/>
          </a:xfrm>
        </p:grpSpPr>
        <p:sp>
          <p:nvSpPr>
            <p:cNvPr id="25" name="任意多边形: 形状 24"/>
            <p:cNvSpPr/>
            <p:nvPr/>
          </p:nvSpPr>
          <p:spPr>
            <a:xfrm>
              <a:off x="8619476" y="2165813"/>
              <a:ext cx="512287" cy="2511500"/>
            </a:xfrm>
            <a:custGeom>
              <a:avLst/>
              <a:gdLst>
                <a:gd name="connsiteX0" fmla="*/ 0 w 843175"/>
                <a:gd name="connsiteY0" fmla="*/ 2862263 h 2862263"/>
                <a:gd name="connsiteX1" fmla="*/ 571500 w 843175"/>
                <a:gd name="connsiteY1" fmla="*/ 2314575 h 2862263"/>
                <a:gd name="connsiteX2" fmla="*/ 842963 w 843175"/>
                <a:gd name="connsiteY2" fmla="*/ 1428750 h 2862263"/>
                <a:gd name="connsiteX3" fmla="*/ 533400 w 843175"/>
                <a:gd name="connsiteY3" fmla="*/ 485775 h 2862263"/>
                <a:gd name="connsiteX4" fmla="*/ 0 w 843175"/>
                <a:gd name="connsiteY4" fmla="*/ 0 h 2862263"/>
                <a:gd name="connsiteX0-1" fmla="*/ 0 w 627723"/>
                <a:gd name="connsiteY0-2" fmla="*/ 2862263 h 2862263"/>
                <a:gd name="connsiteX1-3" fmla="*/ 571500 w 627723"/>
                <a:gd name="connsiteY1-4" fmla="*/ 2314575 h 2862263"/>
                <a:gd name="connsiteX2-5" fmla="*/ 602201 w 627723"/>
                <a:gd name="connsiteY2-6" fmla="*/ 1419290 h 2862263"/>
                <a:gd name="connsiteX3-7" fmla="*/ 533400 w 627723"/>
                <a:gd name="connsiteY3-8" fmla="*/ 485775 h 2862263"/>
                <a:gd name="connsiteX4-9" fmla="*/ 0 w 627723"/>
                <a:gd name="connsiteY4-10" fmla="*/ 0 h 2862263"/>
                <a:gd name="connsiteX0-11" fmla="*/ 0 w 628319"/>
                <a:gd name="connsiteY0-12" fmla="*/ 2862263 h 2862263"/>
                <a:gd name="connsiteX1-13" fmla="*/ 410991 w 628319"/>
                <a:gd name="connsiteY1-14" fmla="*/ 2281465 h 2862263"/>
                <a:gd name="connsiteX2-15" fmla="*/ 602201 w 628319"/>
                <a:gd name="connsiteY2-16" fmla="*/ 1419290 h 2862263"/>
                <a:gd name="connsiteX3-17" fmla="*/ 533400 w 628319"/>
                <a:gd name="connsiteY3-18" fmla="*/ 485775 h 2862263"/>
                <a:gd name="connsiteX4-19" fmla="*/ 0 w 628319"/>
                <a:gd name="connsiteY4-20" fmla="*/ 0 h 2862263"/>
                <a:gd name="connsiteX0-21" fmla="*/ 0 w 603184"/>
                <a:gd name="connsiteY0-22" fmla="*/ 2862263 h 2862263"/>
                <a:gd name="connsiteX1-23" fmla="*/ 410991 w 603184"/>
                <a:gd name="connsiteY1-24" fmla="*/ 2281465 h 2862263"/>
                <a:gd name="connsiteX2-25" fmla="*/ 602201 w 603184"/>
                <a:gd name="connsiteY2-26" fmla="*/ 1419290 h 2862263"/>
                <a:gd name="connsiteX3-27" fmla="*/ 448129 w 603184"/>
                <a:gd name="connsiteY3-28" fmla="*/ 566182 h 2862263"/>
                <a:gd name="connsiteX4-29" fmla="*/ 0 w 603184"/>
                <a:gd name="connsiteY4-30" fmla="*/ 0 h 2862263"/>
                <a:gd name="connsiteX0-31" fmla="*/ 0 w 559081"/>
                <a:gd name="connsiteY0-32" fmla="*/ 2862263 h 2862263"/>
                <a:gd name="connsiteX1-33" fmla="*/ 410991 w 559081"/>
                <a:gd name="connsiteY1-34" fmla="*/ 2281465 h 2862263"/>
                <a:gd name="connsiteX2-35" fmla="*/ 552042 w 559081"/>
                <a:gd name="connsiteY2-36" fmla="*/ 1400371 h 2862263"/>
                <a:gd name="connsiteX3-37" fmla="*/ 448129 w 559081"/>
                <a:gd name="connsiteY3-38" fmla="*/ 566182 h 2862263"/>
                <a:gd name="connsiteX4-39" fmla="*/ 0 w 559081"/>
                <a:gd name="connsiteY4-40" fmla="*/ 0 h 2862263"/>
                <a:gd name="connsiteX0-41" fmla="*/ 0 w 556852"/>
                <a:gd name="connsiteY0-42" fmla="*/ 2862263 h 2862263"/>
                <a:gd name="connsiteX1-43" fmla="*/ 410991 w 556852"/>
                <a:gd name="connsiteY1-44" fmla="*/ 2281465 h 2862263"/>
                <a:gd name="connsiteX2-45" fmla="*/ 552042 w 556852"/>
                <a:gd name="connsiteY2-46" fmla="*/ 1400371 h 2862263"/>
                <a:gd name="connsiteX3-47" fmla="*/ 448129 w 556852"/>
                <a:gd name="connsiteY3-48" fmla="*/ 566182 h 2862263"/>
                <a:gd name="connsiteX4-49" fmla="*/ 0 w 556852"/>
                <a:gd name="connsiteY4-50" fmla="*/ 0 h 2862263"/>
                <a:gd name="connsiteX0-51" fmla="*/ 0 w 553278"/>
                <a:gd name="connsiteY0-52" fmla="*/ 2862263 h 2862263"/>
                <a:gd name="connsiteX1-53" fmla="*/ 410991 w 553278"/>
                <a:gd name="connsiteY1-54" fmla="*/ 2281465 h 2862263"/>
                <a:gd name="connsiteX2-55" fmla="*/ 552042 w 553278"/>
                <a:gd name="connsiteY2-56" fmla="*/ 1400371 h 2862263"/>
                <a:gd name="connsiteX3-57" fmla="*/ 448129 w 553278"/>
                <a:gd name="connsiteY3-58" fmla="*/ 566182 h 2862263"/>
                <a:gd name="connsiteX4-59" fmla="*/ 0 w 553278"/>
                <a:gd name="connsiteY4-60" fmla="*/ 0 h 2862263"/>
                <a:gd name="connsiteX0-61" fmla="*/ 0 w 553278"/>
                <a:gd name="connsiteY0-62" fmla="*/ 2862263 h 2862263"/>
                <a:gd name="connsiteX1-63" fmla="*/ 410991 w 553278"/>
                <a:gd name="connsiteY1-64" fmla="*/ 2281465 h 2862263"/>
                <a:gd name="connsiteX2-65" fmla="*/ 552042 w 553278"/>
                <a:gd name="connsiteY2-66" fmla="*/ 1400371 h 2862263"/>
                <a:gd name="connsiteX3-67" fmla="*/ 448129 w 553278"/>
                <a:gd name="connsiteY3-68" fmla="*/ 566182 h 2862263"/>
                <a:gd name="connsiteX4-69" fmla="*/ 0 w 553278"/>
                <a:gd name="connsiteY4-70" fmla="*/ 0 h 2862263"/>
                <a:gd name="connsiteX0-71" fmla="*/ 0 w 552104"/>
                <a:gd name="connsiteY0-72" fmla="*/ 2862263 h 2862263"/>
                <a:gd name="connsiteX1-73" fmla="*/ 410991 w 552104"/>
                <a:gd name="connsiteY1-74" fmla="*/ 2281465 h 2862263"/>
                <a:gd name="connsiteX2-75" fmla="*/ 552042 w 552104"/>
                <a:gd name="connsiteY2-76" fmla="*/ 1400371 h 2862263"/>
                <a:gd name="connsiteX3-77" fmla="*/ 448129 w 552104"/>
                <a:gd name="connsiteY3-78" fmla="*/ 566182 h 2862263"/>
                <a:gd name="connsiteX4-79" fmla="*/ 0 w 552104"/>
                <a:gd name="connsiteY4-80" fmla="*/ 0 h 2862263"/>
                <a:gd name="connsiteX0-81" fmla="*/ 0 w 552171"/>
                <a:gd name="connsiteY0-82" fmla="*/ 2862263 h 2862263"/>
                <a:gd name="connsiteX1-83" fmla="*/ 410991 w 552171"/>
                <a:gd name="connsiteY1-84" fmla="*/ 2281465 h 2862263"/>
                <a:gd name="connsiteX2-85" fmla="*/ 552042 w 552171"/>
                <a:gd name="connsiteY2-86" fmla="*/ 1400371 h 2862263"/>
                <a:gd name="connsiteX3-87" fmla="*/ 448129 w 552171"/>
                <a:gd name="connsiteY3-88" fmla="*/ 566182 h 2862263"/>
                <a:gd name="connsiteX4-89" fmla="*/ 0 w 552171"/>
                <a:gd name="connsiteY4-90" fmla="*/ 0 h 2862263"/>
                <a:gd name="connsiteX0-91" fmla="*/ 0 w 552165"/>
                <a:gd name="connsiteY0-92" fmla="*/ 2862263 h 2862263"/>
                <a:gd name="connsiteX1-93" fmla="*/ 410991 w 552165"/>
                <a:gd name="connsiteY1-94" fmla="*/ 2281465 h 2862263"/>
                <a:gd name="connsiteX2-95" fmla="*/ 552042 w 552165"/>
                <a:gd name="connsiteY2-96" fmla="*/ 1400371 h 2862263"/>
                <a:gd name="connsiteX3-97" fmla="*/ 392954 w 552165"/>
                <a:gd name="connsiteY3-98" fmla="*/ 580373 h 2862263"/>
                <a:gd name="connsiteX4-99" fmla="*/ 0 w 552165"/>
                <a:gd name="connsiteY4-100" fmla="*/ 0 h 2862263"/>
                <a:gd name="connsiteX0-101" fmla="*/ 0 w 552165"/>
                <a:gd name="connsiteY0-102" fmla="*/ 2862263 h 2862263"/>
                <a:gd name="connsiteX1-103" fmla="*/ 410991 w 552165"/>
                <a:gd name="connsiteY1-104" fmla="*/ 2281465 h 2862263"/>
                <a:gd name="connsiteX2-105" fmla="*/ 552042 w 552165"/>
                <a:gd name="connsiteY2-106" fmla="*/ 1400371 h 2862263"/>
                <a:gd name="connsiteX3-107" fmla="*/ 392954 w 552165"/>
                <a:gd name="connsiteY3-108" fmla="*/ 580373 h 2862263"/>
                <a:gd name="connsiteX4-109" fmla="*/ 0 w 552165"/>
                <a:gd name="connsiteY4-110" fmla="*/ 0 h 2862263"/>
                <a:gd name="connsiteX0-111" fmla="*/ 65206 w 617371"/>
                <a:gd name="connsiteY0-112" fmla="*/ 2781856 h 2781856"/>
                <a:gd name="connsiteX1-113" fmla="*/ 476197 w 617371"/>
                <a:gd name="connsiteY1-114" fmla="*/ 2201058 h 2781856"/>
                <a:gd name="connsiteX2-115" fmla="*/ 617248 w 617371"/>
                <a:gd name="connsiteY2-116" fmla="*/ 1319964 h 2781856"/>
                <a:gd name="connsiteX3-117" fmla="*/ 458160 w 617371"/>
                <a:gd name="connsiteY3-118" fmla="*/ 499966 h 2781856"/>
                <a:gd name="connsiteX4-119" fmla="*/ 0 w 617371"/>
                <a:gd name="connsiteY4-120" fmla="*/ 0 h 2781856"/>
                <a:gd name="connsiteX0-121" fmla="*/ 65206 w 617371"/>
                <a:gd name="connsiteY0-122" fmla="*/ 2781856 h 2781856"/>
                <a:gd name="connsiteX1-123" fmla="*/ 476197 w 617371"/>
                <a:gd name="connsiteY1-124" fmla="*/ 2201058 h 2781856"/>
                <a:gd name="connsiteX2-125" fmla="*/ 617248 w 617371"/>
                <a:gd name="connsiteY2-126" fmla="*/ 1319964 h 2781856"/>
                <a:gd name="connsiteX3-127" fmla="*/ 458160 w 617371"/>
                <a:gd name="connsiteY3-128" fmla="*/ 499966 h 2781856"/>
                <a:gd name="connsiteX4-129" fmla="*/ 0 w 617371"/>
                <a:gd name="connsiteY4-130" fmla="*/ 0 h 2781856"/>
                <a:gd name="connsiteX0-131" fmla="*/ 65206 w 618290"/>
                <a:gd name="connsiteY0-132" fmla="*/ 2781856 h 2781856"/>
                <a:gd name="connsiteX1-133" fmla="*/ 476197 w 618290"/>
                <a:gd name="connsiteY1-134" fmla="*/ 2201058 h 2781856"/>
                <a:gd name="connsiteX2-135" fmla="*/ 617248 w 618290"/>
                <a:gd name="connsiteY2-136" fmla="*/ 1319964 h 2781856"/>
                <a:gd name="connsiteX3-137" fmla="*/ 418033 w 618290"/>
                <a:gd name="connsiteY3-138" fmla="*/ 509425 h 2781856"/>
                <a:gd name="connsiteX4-139" fmla="*/ 0 w 618290"/>
                <a:gd name="connsiteY4-140" fmla="*/ 0 h 2781856"/>
                <a:gd name="connsiteX0-141" fmla="*/ 65206 w 618290"/>
                <a:gd name="connsiteY0-142" fmla="*/ 2781856 h 2781856"/>
                <a:gd name="connsiteX1-143" fmla="*/ 476197 w 618290"/>
                <a:gd name="connsiteY1-144" fmla="*/ 2201058 h 2781856"/>
                <a:gd name="connsiteX2-145" fmla="*/ 617248 w 618290"/>
                <a:gd name="connsiteY2-146" fmla="*/ 1319964 h 2781856"/>
                <a:gd name="connsiteX3-147" fmla="*/ 418033 w 618290"/>
                <a:gd name="connsiteY3-148" fmla="*/ 509425 h 2781856"/>
                <a:gd name="connsiteX4-149" fmla="*/ 0 w 618290"/>
                <a:gd name="connsiteY4-150" fmla="*/ 0 h 2781856"/>
                <a:gd name="connsiteX0-151" fmla="*/ 65206 w 618290"/>
                <a:gd name="connsiteY0-152" fmla="*/ 2781856 h 2781856"/>
                <a:gd name="connsiteX1-153" fmla="*/ 476197 w 618290"/>
                <a:gd name="connsiteY1-154" fmla="*/ 2201058 h 2781856"/>
                <a:gd name="connsiteX2-155" fmla="*/ 617248 w 618290"/>
                <a:gd name="connsiteY2-156" fmla="*/ 1319964 h 2781856"/>
                <a:gd name="connsiteX3-157" fmla="*/ 418033 w 618290"/>
                <a:gd name="connsiteY3-158" fmla="*/ 509425 h 2781856"/>
                <a:gd name="connsiteX4-159" fmla="*/ 0 w 618290"/>
                <a:gd name="connsiteY4-160" fmla="*/ 0 h 2781856"/>
                <a:gd name="connsiteX0-161" fmla="*/ 65206 w 618290"/>
                <a:gd name="connsiteY0-162" fmla="*/ 2781856 h 2781856"/>
                <a:gd name="connsiteX1-163" fmla="*/ 476197 w 618290"/>
                <a:gd name="connsiteY1-164" fmla="*/ 2201058 h 2781856"/>
                <a:gd name="connsiteX2-165" fmla="*/ 617248 w 618290"/>
                <a:gd name="connsiteY2-166" fmla="*/ 1319964 h 2781856"/>
                <a:gd name="connsiteX3-167" fmla="*/ 418033 w 618290"/>
                <a:gd name="connsiteY3-168" fmla="*/ 509425 h 2781856"/>
                <a:gd name="connsiteX4-169" fmla="*/ 0 w 618290"/>
                <a:gd name="connsiteY4-170" fmla="*/ 0 h 2781856"/>
                <a:gd name="connsiteX0-171" fmla="*/ 65206 w 618290"/>
                <a:gd name="connsiteY0-172" fmla="*/ 2781856 h 2781856"/>
                <a:gd name="connsiteX1-173" fmla="*/ 476197 w 618290"/>
                <a:gd name="connsiteY1-174" fmla="*/ 2201058 h 2781856"/>
                <a:gd name="connsiteX2-175" fmla="*/ 617248 w 618290"/>
                <a:gd name="connsiteY2-176" fmla="*/ 1319964 h 2781856"/>
                <a:gd name="connsiteX3-177" fmla="*/ 418033 w 618290"/>
                <a:gd name="connsiteY3-178" fmla="*/ 509425 h 2781856"/>
                <a:gd name="connsiteX4-179" fmla="*/ 0 w 618290"/>
                <a:gd name="connsiteY4-180" fmla="*/ 0 h 2781856"/>
                <a:gd name="connsiteX0-181" fmla="*/ 65206 w 618290"/>
                <a:gd name="connsiteY0-182" fmla="*/ 2781856 h 2781856"/>
                <a:gd name="connsiteX1-183" fmla="*/ 476197 w 618290"/>
                <a:gd name="connsiteY1-184" fmla="*/ 2201058 h 2781856"/>
                <a:gd name="connsiteX2-185" fmla="*/ 617248 w 618290"/>
                <a:gd name="connsiteY2-186" fmla="*/ 1319964 h 2781856"/>
                <a:gd name="connsiteX3-187" fmla="*/ 418033 w 618290"/>
                <a:gd name="connsiteY3-188" fmla="*/ 509425 h 2781856"/>
                <a:gd name="connsiteX4-189" fmla="*/ 0 w 618290"/>
                <a:gd name="connsiteY4-190" fmla="*/ 0 h 2781856"/>
                <a:gd name="connsiteX0-191" fmla="*/ 65206 w 618290"/>
                <a:gd name="connsiteY0-192" fmla="*/ 2781856 h 2781856"/>
                <a:gd name="connsiteX1-193" fmla="*/ 476197 w 618290"/>
                <a:gd name="connsiteY1-194" fmla="*/ 2201058 h 2781856"/>
                <a:gd name="connsiteX2-195" fmla="*/ 617248 w 618290"/>
                <a:gd name="connsiteY2-196" fmla="*/ 1319964 h 2781856"/>
                <a:gd name="connsiteX3-197" fmla="*/ 418033 w 618290"/>
                <a:gd name="connsiteY3-198" fmla="*/ 509425 h 2781856"/>
                <a:gd name="connsiteX4-199" fmla="*/ 0 w 618290"/>
                <a:gd name="connsiteY4-200" fmla="*/ 0 h 2781856"/>
                <a:gd name="connsiteX0-201" fmla="*/ 65206 w 618290"/>
                <a:gd name="connsiteY0-202" fmla="*/ 2781856 h 2781856"/>
                <a:gd name="connsiteX1-203" fmla="*/ 476197 w 618290"/>
                <a:gd name="connsiteY1-204" fmla="*/ 2201058 h 2781856"/>
                <a:gd name="connsiteX2-205" fmla="*/ 617248 w 618290"/>
                <a:gd name="connsiteY2-206" fmla="*/ 1319964 h 2781856"/>
                <a:gd name="connsiteX3-207" fmla="*/ 418033 w 618290"/>
                <a:gd name="connsiteY3-208" fmla="*/ 509425 h 2781856"/>
                <a:gd name="connsiteX4-209" fmla="*/ 0 w 618290"/>
                <a:gd name="connsiteY4-210" fmla="*/ 0 h 2781856"/>
                <a:gd name="connsiteX0-211" fmla="*/ 65206 w 618290"/>
                <a:gd name="connsiteY0-212" fmla="*/ 2781856 h 2781856"/>
                <a:gd name="connsiteX1-213" fmla="*/ 476197 w 618290"/>
                <a:gd name="connsiteY1-214" fmla="*/ 2201058 h 2781856"/>
                <a:gd name="connsiteX2-215" fmla="*/ 617248 w 618290"/>
                <a:gd name="connsiteY2-216" fmla="*/ 1319964 h 2781856"/>
                <a:gd name="connsiteX3-217" fmla="*/ 418033 w 618290"/>
                <a:gd name="connsiteY3-218" fmla="*/ 509425 h 2781856"/>
                <a:gd name="connsiteX4-219" fmla="*/ 0 w 618290"/>
                <a:gd name="connsiteY4-220" fmla="*/ 0 h 2781856"/>
                <a:gd name="connsiteX0-221" fmla="*/ 65206 w 618290"/>
                <a:gd name="connsiteY0-222" fmla="*/ 2781856 h 2781856"/>
                <a:gd name="connsiteX1-223" fmla="*/ 476197 w 618290"/>
                <a:gd name="connsiteY1-224" fmla="*/ 2201058 h 2781856"/>
                <a:gd name="connsiteX2-225" fmla="*/ 617248 w 618290"/>
                <a:gd name="connsiteY2-226" fmla="*/ 1319964 h 2781856"/>
                <a:gd name="connsiteX3-227" fmla="*/ 418033 w 618290"/>
                <a:gd name="connsiteY3-228" fmla="*/ 509425 h 2781856"/>
                <a:gd name="connsiteX4-229" fmla="*/ 0 w 618290"/>
                <a:gd name="connsiteY4-230" fmla="*/ 0 h 2781856"/>
                <a:gd name="connsiteX0-231" fmla="*/ 65206 w 619572"/>
                <a:gd name="connsiteY0-232" fmla="*/ 2781856 h 2781856"/>
                <a:gd name="connsiteX1-233" fmla="*/ 496261 w 619572"/>
                <a:gd name="connsiteY1-234" fmla="*/ 2139571 h 2781856"/>
                <a:gd name="connsiteX2-235" fmla="*/ 617248 w 619572"/>
                <a:gd name="connsiteY2-236" fmla="*/ 1319964 h 2781856"/>
                <a:gd name="connsiteX3-237" fmla="*/ 418033 w 619572"/>
                <a:gd name="connsiteY3-238" fmla="*/ 509425 h 2781856"/>
                <a:gd name="connsiteX4-239" fmla="*/ 0 w 619572"/>
                <a:gd name="connsiteY4-240" fmla="*/ 0 h 2781856"/>
                <a:gd name="connsiteX0-241" fmla="*/ 65206 w 619396"/>
                <a:gd name="connsiteY0-242" fmla="*/ 2781856 h 2781856"/>
                <a:gd name="connsiteX1-243" fmla="*/ 496261 w 619396"/>
                <a:gd name="connsiteY1-244" fmla="*/ 2139571 h 2781856"/>
                <a:gd name="connsiteX2-245" fmla="*/ 617248 w 619396"/>
                <a:gd name="connsiteY2-246" fmla="*/ 1319964 h 2781856"/>
                <a:gd name="connsiteX3-247" fmla="*/ 418033 w 619396"/>
                <a:gd name="connsiteY3-248" fmla="*/ 509425 h 2781856"/>
                <a:gd name="connsiteX4-249" fmla="*/ 0 w 619396"/>
                <a:gd name="connsiteY4-250" fmla="*/ 0 h 2781856"/>
                <a:gd name="connsiteX0-251" fmla="*/ 65206 w 619396"/>
                <a:gd name="connsiteY0-252" fmla="*/ 2781856 h 2781856"/>
                <a:gd name="connsiteX1-253" fmla="*/ 496261 w 619396"/>
                <a:gd name="connsiteY1-254" fmla="*/ 2139571 h 2781856"/>
                <a:gd name="connsiteX2-255" fmla="*/ 617248 w 619396"/>
                <a:gd name="connsiteY2-256" fmla="*/ 1319964 h 2781856"/>
                <a:gd name="connsiteX3-257" fmla="*/ 418033 w 619396"/>
                <a:gd name="connsiteY3-258" fmla="*/ 509425 h 2781856"/>
                <a:gd name="connsiteX4-259" fmla="*/ 0 w 619396"/>
                <a:gd name="connsiteY4-260" fmla="*/ 0 h 2781856"/>
                <a:gd name="connsiteX0-261" fmla="*/ 65206 w 619072"/>
                <a:gd name="connsiteY0-262" fmla="*/ 2781856 h 2781856"/>
                <a:gd name="connsiteX1-263" fmla="*/ 496261 w 619072"/>
                <a:gd name="connsiteY1-264" fmla="*/ 2139571 h 2781856"/>
                <a:gd name="connsiteX2-265" fmla="*/ 617248 w 619072"/>
                <a:gd name="connsiteY2-266" fmla="*/ 1319964 h 2781856"/>
                <a:gd name="connsiteX3-267" fmla="*/ 418033 w 619072"/>
                <a:gd name="connsiteY3-268" fmla="*/ 509425 h 2781856"/>
                <a:gd name="connsiteX4-269" fmla="*/ 0 w 619072"/>
                <a:gd name="connsiteY4-270" fmla="*/ 0 h 2781856"/>
                <a:gd name="connsiteX0-271" fmla="*/ 65206 w 619396"/>
                <a:gd name="connsiteY0-272" fmla="*/ 2781856 h 2781856"/>
                <a:gd name="connsiteX1-273" fmla="*/ 496261 w 619396"/>
                <a:gd name="connsiteY1-274" fmla="*/ 2139571 h 2781856"/>
                <a:gd name="connsiteX2-275" fmla="*/ 617248 w 619396"/>
                <a:gd name="connsiteY2-276" fmla="*/ 1319964 h 2781856"/>
                <a:gd name="connsiteX3-277" fmla="*/ 418033 w 619396"/>
                <a:gd name="connsiteY3-278" fmla="*/ 509425 h 2781856"/>
                <a:gd name="connsiteX4-279" fmla="*/ 0 w 619396"/>
                <a:gd name="connsiteY4-280" fmla="*/ 0 h 2781856"/>
                <a:gd name="connsiteX0-281" fmla="*/ 65206 w 619396"/>
                <a:gd name="connsiteY0-282" fmla="*/ 2781856 h 2781856"/>
                <a:gd name="connsiteX1-283" fmla="*/ 496261 w 619396"/>
                <a:gd name="connsiteY1-284" fmla="*/ 2139571 h 2781856"/>
                <a:gd name="connsiteX2-285" fmla="*/ 617248 w 619396"/>
                <a:gd name="connsiteY2-286" fmla="*/ 1319964 h 2781856"/>
                <a:gd name="connsiteX3-287" fmla="*/ 418033 w 619396"/>
                <a:gd name="connsiteY3-288" fmla="*/ 509425 h 2781856"/>
                <a:gd name="connsiteX4-289" fmla="*/ 0 w 619396"/>
                <a:gd name="connsiteY4-290" fmla="*/ 0 h 27818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9396" h="2781856">
                  <a:moveTo>
                    <a:pt x="65206" y="2781856"/>
                  </a:moveTo>
                  <a:cubicBezTo>
                    <a:pt x="322936" y="2536035"/>
                    <a:pt x="409270" y="2340896"/>
                    <a:pt x="496261" y="2139571"/>
                  </a:cubicBezTo>
                  <a:cubicBezTo>
                    <a:pt x="583252" y="1938246"/>
                    <a:pt x="630286" y="1591655"/>
                    <a:pt x="617248" y="1319964"/>
                  </a:cubicBezTo>
                  <a:cubicBezTo>
                    <a:pt x="604210" y="1048273"/>
                    <a:pt x="573574" y="823226"/>
                    <a:pt x="418033" y="509425"/>
                  </a:cubicBezTo>
                  <a:cubicBezTo>
                    <a:pt x="287571" y="271300"/>
                    <a:pt x="140579" y="117843"/>
                    <a:pt x="0" y="0"/>
                  </a:cubicBezTo>
                </a:path>
              </a:pathLst>
            </a:custGeom>
            <a:noFill/>
            <a:ln w="76200" cap="rnd">
              <a:solidFill>
                <a:schemeClr val="accent3">
                  <a:lumMod val="40000"/>
                  <a:lumOff val="6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8661757" y="4158495"/>
              <a:ext cx="554634" cy="276999"/>
            </a:xfrm>
            <a:prstGeom prst="rect">
              <a:avLst/>
            </a:prstGeom>
            <a:noFill/>
          </p:spPr>
          <p:txBody>
            <a:bodyPr wrap="square" rtlCol="0">
              <a:spAutoFit/>
            </a:bodyPr>
            <a:lstStyle/>
            <a:p>
              <a:pPr algn="ctr"/>
              <a:r>
                <a:rPr lang="zh-CN" altLang="en-US" sz="1200" dirty="0"/>
                <a:t>更新</a:t>
              </a:r>
              <a:endParaRPr lang="zh-CN" altLang="en-US" sz="1200" dirty="0"/>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8933"/>
    </mc:Choice>
    <mc:Fallback>
      <p:transition spd="slow" advTm="198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8" grpId="0" animBg="1"/>
      <p:bldP spid="20" grpId="0" animBg="1"/>
      <p:bldP spid="21" grpId="0" animBg="1"/>
      <p:bldP spid="22" grpId="0" animBg="1"/>
      <p:bldP spid="23" grpId="0" animBg="1"/>
      <p:bldP spid="24" grpId="0" animBg="1"/>
      <p:bldP spid="19" grpId="0" animBg="1"/>
      <p:bldP spid="16" grpId="0" animBg="1"/>
      <p:bldP spid="17" grpId="0" animBg="1"/>
      <p:bldP spid="27" grpId="0"/>
      <p:bldP spid="28" grpId="0"/>
      <p:bldP spid="63" grpId="0"/>
      <p:bldP spid="65" grpId="0" animBg="1"/>
      <p:bldP spid="66" grpId="0" animBg="1"/>
      <p:bldP spid="67" grpId="0" animBg="1"/>
    </p:bldLst>
  </p:timing>
</p:sld>
</file>

<file path=ppt/tags/tag1.xml><?xml version="1.0" encoding="utf-8"?>
<p:tagLst xmlns:p="http://schemas.openxmlformats.org/presentationml/2006/main">
  <p:tag name="TIMING" val="|33.6|4.2"/>
</p:tagLst>
</file>

<file path=ppt/tags/tag2.xml><?xml version="1.0" encoding="utf-8"?>
<p:tagLst xmlns:p="http://schemas.openxmlformats.org/presentationml/2006/main">
  <p:tag name="TIMING" val="|9.6|4.3|4.3|12.2|5.5|7.5|2.7|3.1|4.1|10.4|13.6|7.9"/>
</p:tagLst>
</file>

<file path=ppt/tags/tag3.xml><?xml version="1.0" encoding="utf-8"?>
<p:tagLst xmlns:p="http://schemas.openxmlformats.org/presentationml/2006/main">
  <p:tag name="TIMING" val="|17.6|2.7|3.6|22.5|0.8|4.2|25.2|2.1|7.9|2.5|3.9|3.4|54.2|1.1|2.3|13.9|14.2|10.1|25.3|12.9|0.8|0.9|1.2"/>
</p:tagLst>
</file>

<file path=ppt/tags/tag4.xml><?xml version="1.0" encoding="utf-8"?>
<p:tagLst xmlns:p="http://schemas.openxmlformats.org/presentationml/2006/main">
  <p:tag name="TIMING" val="|1.3|1.6|4.9|2.7"/>
</p:tagLst>
</file>

<file path=ppt/tags/tag5.xml><?xml version="1.0" encoding="utf-8"?>
<p:tagLst xmlns:p="http://schemas.openxmlformats.org/presentationml/2006/main">
  <p:tag name="TIMING" val="|16.2|5.2|1.2|3|4.2|2.5|5.1|6.7|2.9|20.6|12.9|5.7|10.5|3.6|28.6|47.5|2.5|3.9"/>
</p:tagLst>
</file>

<file path=ppt/tags/tag6.xml><?xml version="1.0" encoding="utf-8"?>
<p:tagLst xmlns:p="http://schemas.openxmlformats.org/presentationml/2006/main">
  <p:tag name="COMMONDATA" val="eyJoZGlkIjoiOTE5ZTcxMzUwNDUxNDA0YmNkZmNiOTVhMzU3YjIxNGQifQ=="/>
  <p:tag name="commondata" val="eyJoZGlkIjoiNDY0MzQwNDM3NzMyOTAwZGViMTFjZmY0M2U4NTllMzg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1894</Words>
  <Application>WPS 演示</Application>
  <PresentationFormat>宽屏</PresentationFormat>
  <Paragraphs>433</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Arial</vt:lpstr>
      <vt:lpstr>Calibri</vt:lpstr>
      <vt:lpstr>Arial Unicode MS</vt:lpstr>
      <vt:lpstr>等线</vt:lpstr>
      <vt:lpstr>Calibri</vt:lpstr>
      <vt:lpstr>Cambria Math</vt:lpstr>
      <vt:lpstr>Times New Roman</vt:lpstr>
      <vt:lpstr>WPS</vt:lpstr>
      <vt:lpstr>PowerPoint 演示文稿</vt:lpstr>
      <vt:lpstr>目录</vt:lpstr>
      <vt:lpstr>01</vt:lpstr>
      <vt:lpstr>PowerPoint 演示文稿</vt:lpstr>
      <vt:lpstr>PowerPoint 演示文稿</vt:lpstr>
      <vt:lpstr>PowerPoint 演示文稿</vt:lpstr>
      <vt:lpstr>PowerPoint 演示文稿</vt:lpstr>
      <vt:lpstr>02</vt:lpstr>
      <vt:lpstr>PowerPoint 演示文稿</vt:lpstr>
      <vt:lpstr>PowerPoint 演示文稿</vt:lpstr>
      <vt:lpstr>PowerPoint 演示文稿</vt:lpstr>
      <vt:lpstr>PowerPoint 演示文稿</vt:lpstr>
      <vt:lpstr>PowerPoint 演示文稿</vt:lpstr>
      <vt:lpstr>PowerPoint 演示文稿</vt:lpstr>
      <vt:lpstr>03</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于恒彬</cp:lastModifiedBy>
  <cp:revision>117</cp:revision>
  <dcterms:created xsi:type="dcterms:W3CDTF">2023-08-09T12:44:00Z</dcterms:created>
  <dcterms:modified xsi:type="dcterms:W3CDTF">2024-09-04T09:08:24Z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07A45F41CD7E460BBC655CBE228870A9_13</vt:lpwstr>
  </property>
  <property fmtid="{D5CDD505-2E9C-101B-9397-08002B2CF9AE}" pid="3" name="KSOProductBuildVer">
    <vt:lpwstr>2052-12.1.0.16729</vt:lpwstr>
  </property>
</Properties>
</file>