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8"/>
  </p:notesMasterIdLst>
  <p:sldIdLst>
    <p:sldId id="256" r:id="rId2"/>
    <p:sldId id="259" r:id="rId3"/>
    <p:sldId id="260" r:id="rId4"/>
    <p:sldId id="265" r:id="rId5"/>
    <p:sldId id="266"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63"/>
  </p:normalViewPr>
  <p:slideViewPr>
    <p:cSldViewPr snapToGrid="0">
      <p:cViewPr varScale="1">
        <p:scale>
          <a:sx n="148" d="100"/>
          <a:sy n="148" d="100"/>
        </p:scale>
        <p:origin x="101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B3B5E-DFFD-C048-97EE-E4E5410F68CA}"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2736-2CDE-6A4F-9C5B-05B867F442D9}" type="slidenum">
              <a:rPr lang="en-US" smtClean="0"/>
              <a:t>‹#›</a:t>
            </a:fld>
            <a:endParaRPr lang="en-US"/>
          </a:p>
        </p:txBody>
      </p:sp>
    </p:spTree>
    <p:extLst>
      <p:ext uri="{BB962C8B-B14F-4D97-AF65-F5344CB8AC3E}">
        <p14:creationId xmlns:p14="http://schemas.microsoft.com/office/powerpoint/2010/main" val="389143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22736-2CDE-6A4F-9C5B-05B867F442D9}" type="slidenum">
              <a:rPr lang="en-US" smtClean="0"/>
              <a:t>1</a:t>
            </a:fld>
            <a:endParaRPr lang="en-US"/>
          </a:p>
        </p:txBody>
      </p:sp>
    </p:spTree>
    <p:extLst>
      <p:ext uri="{BB962C8B-B14F-4D97-AF65-F5344CB8AC3E}">
        <p14:creationId xmlns:p14="http://schemas.microsoft.com/office/powerpoint/2010/main" val="45262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B0C76-389A-3832-6BC0-3D0A083F53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5702D2-72D5-BCED-8D11-AF53DAD89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C76BB-A494-0B98-F18A-0D94EC00CD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1AB2B8-2F8D-DF73-ADF3-3A91411CAB92}"/>
              </a:ext>
            </a:extLst>
          </p:cNvPr>
          <p:cNvSpPr>
            <a:spLocks noGrp="1"/>
          </p:cNvSpPr>
          <p:nvPr>
            <p:ph type="sldNum" sz="quarter" idx="5"/>
          </p:nvPr>
        </p:nvSpPr>
        <p:spPr/>
        <p:txBody>
          <a:bodyPr/>
          <a:lstStyle/>
          <a:p>
            <a:fld id="{47522736-2CDE-6A4F-9C5B-05B867F442D9}" type="slidenum">
              <a:rPr lang="en-US" smtClean="0"/>
              <a:t>2</a:t>
            </a:fld>
            <a:endParaRPr lang="en-US"/>
          </a:p>
        </p:txBody>
      </p:sp>
    </p:spTree>
    <p:extLst>
      <p:ext uri="{BB962C8B-B14F-4D97-AF65-F5344CB8AC3E}">
        <p14:creationId xmlns:p14="http://schemas.microsoft.com/office/powerpoint/2010/main" val="359713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57A07-7580-C498-42C9-59F2FFF7D7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A5145E-5256-F0EA-483A-BF5485B532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DB6414-E732-DDEA-EB11-CF64C41195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FEE17D-2AF3-5D3F-F739-B2754792610F}"/>
              </a:ext>
            </a:extLst>
          </p:cNvPr>
          <p:cNvSpPr>
            <a:spLocks noGrp="1"/>
          </p:cNvSpPr>
          <p:nvPr>
            <p:ph type="sldNum" sz="quarter" idx="5"/>
          </p:nvPr>
        </p:nvSpPr>
        <p:spPr/>
        <p:txBody>
          <a:bodyPr/>
          <a:lstStyle/>
          <a:p>
            <a:fld id="{47522736-2CDE-6A4F-9C5B-05B867F442D9}" type="slidenum">
              <a:rPr lang="en-US" smtClean="0"/>
              <a:t>3</a:t>
            </a:fld>
            <a:endParaRPr lang="en-US"/>
          </a:p>
        </p:txBody>
      </p:sp>
    </p:spTree>
    <p:extLst>
      <p:ext uri="{BB962C8B-B14F-4D97-AF65-F5344CB8AC3E}">
        <p14:creationId xmlns:p14="http://schemas.microsoft.com/office/powerpoint/2010/main" val="201181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CE52-C5DC-5F09-E2DF-EB8F59872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4E77B-35B5-6EE4-DAD6-7F9DB7A6D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580A9-B7D3-DDBA-E670-4F33D77F39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B138A-9005-57C4-AE42-9DFF82F588CD}"/>
              </a:ext>
            </a:extLst>
          </p:cNvPr>
          <p:cNvSpPr>
            <a:spLocks noGrp="1"/>
          </p:cNvSpPr>
          <p:nvPr>
            <p:ph type="sldNum" sz="quarter" idx="5"/>
          </p:nvPr>
        </p:nvSpPr>
        <p:spPr/>
        <p:txBody>
          <a:bodyPr/>
          <a:lstStyle/>
          <a:p>
            <a:fld id="{47522736-2CDE-6A4F-9C5B-05B867F442D9}" type="slidenum">
              <a:rPr lang="en-US" smtClean="0"/>
              <a:t>4</a:t>
            </a:fld>
            <a:endParaRPr lang="en-US"/>
          </a:p>
        </p:txBody>
      </p:sp>
    </p:spTree>
    <p:extLst>
      <p:ext uri="{BB962C8B-B14F-4D97-AF65-F5344CB8AC3E}">
        <p14:creationId xmlns:p14="http://schemas.microsoft.com/office/powerpoint/2010/main" val="333636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FCF19-57CF-E298-4E47-693F399BA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89405-5192-01CF-0820-8CF0C4FF1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3600C-9BC2-A387-0A67-097D4B5979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0281A3-E338-736A-2726-737E4814301C}"/>
              </a:ext>
            </a:extLst>
          </p:cNvPr>
          <p:cNvSpPr>
            <a:spLocks noGrp="1"/>
          </p:cNvSpPr>
          <p:nvPr>
            <p:ph type="sldNum" sz="quarter" idx="5"/>
          </p:nvPr>
        </p:nvSpPr>
        <p:spPr/>
        <p:txBody>
          <a:bodyPr/>
          <a:lstStyle/>
          <a:p>
            <a:fld id="{47522736-2CDE-6A4F-9C5B-05B867F442D9}" type="slidenum">
              <a:rPr lang="en-US" smtClean="0"/>
              <a:t>5</a:t>
            </a:fld>
            <a:endParaRPr lang="en-US"/>
          </a:p>
        </p:txBody>
      </p:sp>
    </p:spTree>
    <p:extLst>
      <p:ext uri="{BB962C8B-B14F-4D97-AF65-F5344CB8AC3E}">
        <p14:creationId xmlns:p14="http://schemas.microsoft.com/office/powerpoint/2010/main" val="128686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C6611-AAAF-C367-F10C-52694031B9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3F993-7C4D-7BBB-FE61-CE33FB43EE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3CB278-F57F-24F1-78F7-6A8F16667B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5D2676-2846-7680-B988-4B02AC781FF2}"/>
              </a:ext>
            </a:extLst>
          </p:cNvPr>
          <p:cNvSpPr>
            <a:spLocks noGrp="1"/>
          </p:cNvSpPr>
          <p:nvPr>
            <p:ph type="sldNum" sz="quarter" idx="5"/>
          </p:nvPr>
        </p:nvSpPr>
        <p:spPr/>
        <p:txBody>
          <a:bodyPr/>
          <a:lstStyle/>
          <a:p>
            <a:fld id="{47522736-2CDE-6A4F-9C5B-05B867F442D9}" type="slidenum">
              <a:rPr lang="en-US" smtClean="0"/>
              <a:t>6</a:t>
            </a:fld>
            <a:endParaRPr lang="en-US"/>
          </a:p>
        </p:txBody>
      </p:sp>
    </p:spTree>
    <p:extLst>
      <p:ext uri="{BB962C8B-B14F-4D97-AF65-F5344CB8AC3E}">
        <p14:creationId xmlns:p14="http://schemas.microsoft.com/office/powerpoint/2010/main" val="210644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8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28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05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2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77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4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45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85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2/3/25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0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2/3/25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489262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1B45F3D7-F2D8-F1AC-466D-E5FB1EE7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12472" y="0"/>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094E1-F9F0-BF6E-DD00-87252E75D50D}"/>
              </a:ext>
            </a:extLst>
          </p:cNvPr>
          <p:cNvSpPr>
            <a:spLocks noGrp="1"/>
          </p:cNvSpPr>
          <p:nvPr>
            <p:ph type="ctrTitle"/>
          </p:nvPr>
        </p:nvSpPr>
        <p:spPr>
          <a:xfrm>
            <a:off x="244355" y="177640"/>
            <a:ext cx="5452529" cy="1766139"/>
          </a:xfrm>
        </p:spPr>
        <p:txBody>
          <a:bodyPr anchor="t">
            <a:normAutofit/>
          </a:bodyPr>
          <a:lstStyle/>
          <a:p>
            <a:r>
              <a:rPr lang="en-US" dirty="0">
                <a:solidFill>
                  <a:schemeClr val="bg1"/>
                </a:solidFill>
              </a:rPr>
              <a:t>1. Problem statement</a:t>
            </a:r>
          </a:p>
        </p:txBody>
      </p:sp>
      <p:sp>
        <p:nvSpPr>
          <p:cNvPr id="1033" name="Rectangle 103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AA9FE7A-D35A-0BC7-2C86-338D244CD06D}"/>
              </a:ext>
            </a:extLst>
          </p:cNvPr>
          <p:cNvSpPr/>
          <p:nvPr/>
        </p:nvSpPr>
        <p:spPr>
          <a:xfrm>
            <a:off x="6440421" y="120762"/>
            <a:ext cx="5324012" cy="16600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latin typeface="Aptos" panose="020B0004020202020204" pitchFamily="34" charset="0"/>
                <a:ea typeface="DengXian" panose="02010600030101010101" pitchFamily="2" charset="-122"/>
                <a:cs typeface="Times New Roman" panose="02020603050405020304" pitchFamily="18" charset="0"/>
              </a:rPr>
              <a:t>What opportunities exist to increase the revenue by $1.54 million for the Big Mountain Resort through selecting a higher ticket price or cutting costs with keeping the current price?</a:t>
            </a:r>
            <a:r>
              <a:rPr lang="en-US" dirty="0">
                <a:ln w="0"/>
                <a:solidFill>
                  <a:schemeClr val="tx1"/>
                </a:solidFill>
                <a:effectLst>
                  <a:outerShdw blurRad="38100" dist="19050" dir="2700000" algn="tl" rotWithShape="0">
                    <a:schemeClr val="dk1">
                      <a:alpha val="40000"/>
                    </a:schemeClr>
                  </a:outerShdw>
                </a:effectLst>
              </a:rPr>
              <a:t> </a:t>
            </a:r>
          </a:p>
          <a:p>
            <a:pPr algn="ctr"/>
            <a:endParaRPr lang="en-US" dirty="0"/>
          </a:p>
        </p:txBody>
      </p:sp>
      <p:sp>
        <p:nvSpPr>
          <p:cNvPr id="12" name="Rounded Rectangle 11">
            <a:extLst>
              <a:ext uri="{FF2B5EF4-FFF2-40B4-BE49-F238E27FC236}">
                <a16:creationId xmlns:a16="http://schemas.microsoft.com/office/drawing/2014/main" id="{F2DF8AF7-186D-BB0B-ADD6-FC0745AF1D96}"/>
              </a:ext>
            </a:extLst>
          </p:cNvPr>
          <p:cNvSpPr/>
          <p:nvPr/>
        </p:nvSpPr>
        <p:spPr>
          <a:xfrm>
            <a:off x="927101" y="2409613"/>
            <a:ext cx="3898900" cy="110974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A</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dditional chairlift to increases their operating costs by $1.54 million for this reason.</a:t>
            </a:r>
            <a:endParaRPr lang="en-US" dirty="0"/>
          </a:p>
        </p:txBody>
      </p:sp>
      <p:sp>
        <p:nvSpPr>
          <p:cNvPr id="23" name="Rounded Rectangle 22">
            <a:extLst>
              <a:ext uri="{FF2B5EF4-FFF2-40B4-BE49-F238E27FC236}">
                <a16:creationId xmlns:a16="http://schemas.microsoft.com/office/drawing/2014/main" id="{A4B5FCF4-4EA5-3C2D-07EE-49572EC82904}"/>
              </a:ext>
            </a:extLst>
          </p:cNvPr>
          <p:cNvSpPr/>
          <p:nvPr/>
        </p:nvSpPr>
        <p:spPr>
          <a:xfrm>
            <a:off x="927102" y="3705024"/>
            <a:ext cx="3898900" cy="110974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Set the price to market average price?</a:t>
            </a:r>
          </a:p>
          <a:p>
            <a:r>
              <a:rPr lang="en-US" b="1" dirty="0">
                <a:solidFill>
                  <a:schemeClr val="tx1"/>
                </a:solidFill>
              </a:rPr>
              <a:t>(current price strategy)</a:t>
            </a:r>
          </a:p>
        </p:txBody>
      </p:sp>
      <p:sp>
        <p:nvSpPr>
          <p:cNvPr id="24" name="Rounded Rectangle 23">
            <a:extLst>
              <a:ext uri="{FF2B5EF4-FFF2-40B4-BE49-F238E27FC236}">
                <a16:creationId xmlns:a16="http://schemas.microsoft.com/office/drawing/2014/main" id="{CEA125BC-622E-A71F-F5F7-04E7E49FC740}"/>
              </a:ext>
            </a:extLst>
          </p:cNvPr>
          <p:cNvSpPr/>
          <p:nvPr/>
        </p:nvSpPr>
        <p:spPr>
          <a:xfrm>
            <a:off x="6583837" y="2925542"/>
            <a:ext cx="4808479" cy="15411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New price strategy (two options):</a:t>
            </a:r>
          </a:p>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1. </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higher price </a:t>
            </a:r>
          </a:p>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2. </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 keeping the current price with cutting costs)</a:t>
            </a:r>
          </a:p>
        </p:txBody>
      </p:sp>
      <p:sp>
        <p:nvSpPr>
          <p:cNvPr id="25" name="Right Arrow 24">
            <a:extLst>
              <a:ext uri="{FF2B5EF4-FFF2-40B4-BE49-F238E27FC236}">
                <a16:creationId xmlns:a16="http://schemas.microsoft.com/office/drawing/2014/main" id="{79B8E7EF-51FD-9AA9-EEC7-41B2C3109BD4}"/>
              </a:ext>
            </a:extLst>
          </p:cNvPr>
          <p:cNvSpPr/>
          <p:nvPr/>
        </p:nvSpPr>
        <p:spPr>
          <a:xfrm>
            <a:off x="5448061" y="3469826"/>
            <a:ext cx="660400" cy="594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9C96A468-0310-70DA-D09E-63308DF154C6}"/>
              </a:ext>
            </a:extLst>
          </p:cNvPr>
          <p:cNvSpPr/>
          <p:nvPr/>
        </p:nvSpPr>
        <p:spPr>
          <a:xfrm>
            <a:off x="8507194" y="4570152"/>
            <a:ext cx="736600" cy="5636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0F4710AC-897C-4205-023E-669691D5D4AF}"/>
              </a:ext>
            </a:extLst>
          </p:cNvPr>
          <p:cNvSpPr/>
          <p:nvPr/>
        </p:nvSpPr>
        <p:spPr>
          <a:xfrm>
            <a:off x="6698188" y="5159393"/>
            <a:ext cx="4808479" cy="149817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To increase revenue for the </a:t>
            </a:r>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coming </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season</a:t>
            </a:r>
          </a:p>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(at least increase </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by $1.54 million)</a:t>
            </a:r>
          </a:p>
        </p:txBody>
      </p:sp>
    </p:spTree>
    <p:extLst>
      <p:ext uri="{BB962C8B-B14F-4D97-AF65-F5344CB8AC3E}">
        <p14:creationId xmlns:p14="http://schemas.microsoft.com/office/powerpoint/2010/main" val="111056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CCDAE-6770-B2A3-43D7-2D5C3B412034}"/>
            </a:ext>
          </a:extLst>
        </p:cNvPr>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D98D2710-6B8D-2DD2-72E6-DD837F7FA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26" name="Down Arrow 25">
            <a:extLst>
              <a:ext uri="{FF2B5EF4-FFF2-40B4-BE49-F238E27FC236}">
                <a16:creationId xmlns:a16="http://schemas.microsoft.com/office/drawing/2014/main" id="{9C1051CA-B9E6-E024-A01E-55E101E5E7F4}"/>
              </a:ext>
            </a:extLst>
          </p:cNvPr>
          <p:cNvSpPr/>
          <p:nvPr/>
        </p:nvSpPr>
        <p:spPr>
          <a:xfrm>
            <a:off x="8534400" y="4673600"/>
            <a:ext cx="736600" cy="5636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4BB1240-7387-FE10-3FAA-CCA538851677}"/>
              </a:ext>
            </a:extLst>
          </p:cNvPr>
          <p:cNvSpPr>
            <a:spLocks noGrp="1"/>
          </p:cNvSpPr>
          <p:nvPr>
            <p:ph type="ctrTitle"/>
          </p:nvPr>
        </p:nvSpPr>
        <p:spPr>
          <a:xfrm>
            <a:off x="0" y="0"/>
            <a:ext cx="6680200" cy="1689100"/>
          </a:xfrm>
        </p:spPr>
        <p:txBody>
          <a:bodyPr>
            <a:normAutofit fontScale="90000"/>
          </a:bodyPr>
          <a:lstStyle/>
          <a:p>
            <a:r>
              <a:rPr lang="en-US" b="0" i="0" dirty="0">
                <a:solidFill>
                  <a:schemeClr val="bg1"/>
                </a:solidFill>
                <a:effectLst/>
                <a:latin typeface="Haffer XH"/>
              </a:rPr>
              <a:t>2. </a:t>
            </a:r>
            <a:r>
              <a:rPr lang="en-US" i="0" dirty="0">
                <a:solidFill>
                  <a:schemeClr val="bg1"/>
                </a:solidFill>
                <a:effectLst/>
                <a:latin typeface="Haffer XH"/>
              </a:rPr>
              <a:t>Recommendation and key findings</a:t>
            </a:r>
            <a:endParaRPr lang="en-US" dirty="0">
              <a:solidFill>
                <a:schemeClr val="bg1"/>
              </a:solidFill>
            </a:endParaRPr>
          </a:p>
        </p:txBody>
      </p:sp>
      <p:sp>
        <p:nvSpPr>
          <p:cNvPr id="5" name="Rounded Rectangle 4">
            <a:extLst>
              <a:ext uri="{FF2B5EF4-FFF2-40B4-BE49-F238E27FC236}">
                <a16:creationId xmlns:a16="http://schemas.microsoft.com/office/drawing/2014/main" id="{7E42DA70-70AF-B4DC-3994-DD2F6C6F0BDE}"/>
              </a:ext>
            </a:extLst>
          </p:cNvPr>
          <p:cNvSpPr/>
          <p:nvPr/>
        </p:nvSpPr>
        <p:spPr>
          <a:xfrm>
            <a:off x="7182652" y="2202340"/>
            <a:ext cx="4808479" cy="21126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1. Permanently closing to 10 of the least used runs. This doesn't impact any other resort statistics. </a:t>
            </a:r>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8" name="Rounded Rectangle 7">
            <a:extLst>
              <a:ext uri="{FF2B5EF4-FFF2-40B4-BE49-F238E27FC236}">
                <a16:creationId xmlns:a16="http://schemas.microsoft.com/office/drawing/2014/main" id="{3134B688-4FB9-6184-C4F2-53F43C6139CA}"/>
              </a:ext>
            </a:extLst>
          </p:cNvPr>
          <p:cNvSpPr/>
          <p:nvPr/>
        </p:nvSpPr>
        <p:spPr>
          <a:xfrm>
            <a:off x="7142686" y="4640740"/>
            <a:ext cx="4808479" cy="19602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2. Increase the vertical drop by adding a run to a point 150 feet lower down but requiring the installation of an additional chair lift to bring skiers back up, without additional snow making coverage. Increasing price by </a:t>
            </a:r>
            <a:r>
              <a:rPr lang="en-US" sz="1800" i="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$1.99</a:t>
            </a:r>
            <a:r>
              <a:rPr lang="en-US" sz="1800"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 can increase </a:t>
            </a:r>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$3474638</a:t>
            </a:r>
            <a:r>
              <a:rPr lang="en-US" sz="1800"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 on revenue.</a:t>
            </a:r>
          </a:p>
          <a:p>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4" name="Rounded Rectangle 13">
            <a:extLst>
              <a:ext uri="{FF2B5EF4-FFF2-40B4-BE49-F238E27FC236}">
                <a16:creationId xmlns:a16="http://schemas.microsoft.com/office/drawing/2014/main" id="{3EEEA78A-D4D6-173F-6930-ED4046C545B1}"/>
              </a:ext>
            </a:extLst>
          </p:cNvPr>
          <p:cNvSpPr/>
          <p:nvPr/>
        </p:nvSpPr>
        <p:spPr>
          <a:xfrm>
            <a:off x="4645337" y="4047850"/>
            <a:ext cx="2102449" cy="86882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0" dirty="0">
                <a:solidFill>
                  <a:schemeClr val="tx1"/>
                </a:solidFill>
                <a:effectLst/>
                <a:latin typeface="Haffer XH"/>
              </a:rPr>
              <a:t>Recommendation</a:t>
            </a:r>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8" name="Left Brace 17">
            <a:extLst>
              <a:ext uri="{FF2B5EF4-FFF2-40B4-BE49-F238E27FC236}">
                <a16:creationId xmlns:a16="http://schemas.microsoft.com/office/drawing/2014/main" id="{46FFBE86-0091-446E-EB4A-4F40F1D70F4A}"/>
              </a:ext>
            </a:extLst>
          </p:cNvPr>
          <p:cNvSpPr/>
          <p:nvPr/>
        </p:nvSpPr>
        <p:spPr>
          <a:xfrm>
            <a:off x="6801545" y="3606597"/>
            <a:ext cx="317500" cy="1951338"/>
          </a:xfrm>
          <a:prstGeom prst="leftBrace">
            <a:avLst/>
          </a:prstGeom>
          <a:noFill/>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27" name="Rounded Rectangle 26">
            <a:extLst>
              <a:ext uri="{FF2B5EF4-FFF2-40B4-BE49-F238E27FC236}">
                <a16:creationId xmlns:a16="http://schemas.microsoft.com/office/drawing/2014/main" id="{4292A226-015F-3E8A-6D23-4C778342B2F1}"/>
              </a:ext>
            </a:extLst>
          </p:cNvPr>
          <p:cNvSpPr/>
          <p:nvPr/>
        </p:nvSpPr>
        <p:spPr>
          <a:xfrm>
            <a:off x="240835" y="3445274"/>
            <a:ext cx="3518365" cy="211266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Runs </a:t>
            </a:r>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and Vertical drop features are the most important to our price strategy.</a:t>
            </a:r>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28" name="Right Arrow 27">
            <a:extLst>
              <a:ext uri="{FF2B5EF4-FFF2-40B4-BE49-F238E27FC236}">
                <a16:creationId xmlns:a16="http://schemas.microsoft.com/office/drawing/2014/main" id="{78E126B1-3B9B-6605-7A4C-2A4BD7DDDA38}"/>
              </a:ext>
            </a:extLst>
          </p:cNvPr>
          <p:cNvSpPr/>
          <p:nvPr/>
        </p:nvSpPr>
        <p:spPr>
          <a:xfrm>
            <a:off x="3931672" y="4185175"/>
            <a:ext cx="660400" cy="594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75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953D7-2B92-2A0A-6353-BF8148C6DBBE}"/>
            </a:ext>
          </a:extLst>
        </p:cNvPr>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18197BB9-9492-71E3-4514-D723E7ADB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68988" y="0"/>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FF10832E-402E-81BF-3DC7-F36C1AAF09F1}"/>
              </a:ext>
            </a:extLst>
          </p:cNvPr>
          <p:cNvSpPr>
            <a:spLocks noGrp="1"/>
          </p:cNvSpPr>
          <p:nvPr>
            <p:ph type="ctrTitle"/>
          </p:nvPr>
        </p:nvSpPr>
        <p:spPr>
          <a:xfrm>
            <a:off x="0" y="-22"/>
            <a:ext cx="8026400" cy="1714522"/>
          </a:xfrm>
        </p:spPr>
        <p:txBody>
          <a:bodyPr>
            <a:normAutofit fontScale="90000"/>
          </a:bodyPr>
          <a:lstStyle/>
          <a:p>
            <a:r>
              <a:rPr lang="en-US" i="0" dirty="0">
                <a:solidFill>
                  <a:schemeClr val="bg1"/>
                </a:solidFill>
                <a:effectLst/>
                <a:latin typeface="Haffer XH"/>
              </a:rPr>
              <a:t>3. Modeling results and analysis</a:t>
            </a:r>
            <a:endParaRPr lang="en-US" dirty="0">
              <a:solidFill>
                <a:schemeClr val="bg1"/>
              </a:solidFill>
            </a:endParaRPr>
          </a:p>
        </p:txBody>
      </p:sp>
      <p:sp>
        <p:nvSpPr>
          <p:cNvPr id="11" name="Rounded Rectangle 10">
            <a:extLst>
              <a:ext uri="{FF2B5EF4-FFF2-40B4-BE49-F238E27FC236}">
                <a16:creationId xmlns:a16="http://schemas.microsoft.com/office/drawing/2014/main" id="{A2180FDE-0B01-EA84-32AF-0D05F78E6DC9}"/>
              </a:ext>
            </a:extLst>
          </p:cNvPr>
          <p:cNvSpPr/>
          <p:nvPr/>
        </p:nvSpPr>
        <p:spPr>
          <a:xfrm>
            <a:off x="5381308" y="883560"/>
            <a:ext cx="6413500" cy="582927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kern="100" dirty="0">
              <a:latin typeface="Aptos" panose="020B0004020202020204" pitchFamily="34" charset="0"/>
              <a:ea typeface="DengXian" panose="02010600030101010101" pitchFamily="2" charset="-122"/>
              <a:cs typeface="Times New Roman" panose="02020603050405020304" pitchFamily="18" charset="0"/>
            </a:endParaRPr>
          </a:p>
          <a:p>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r>
              <a:rPr lang="en-US" kern="100" dirty="0">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Figure 1. Top features of random forest method.</a:t>
            </a:r>
          </a:p>
          <a:p>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pic>
        <p:nvPicPr>
          <p:cNvPr id="12" name="Picture 11" descr="A graph with blue and white text&#10;&#10;Description automatically generated">
            <a:extLst>
              <a:ext uri="{FF2B5EF4-FFF2-40B4-BE49-F238E27FC236}">
                <a16:creationId xmlns:a16="http://schemas.microsoft.com/office/drawing/2014/main" id="{39A1C4C2-0F27-9EA2-F14D-98994C3E3C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28336" y="1562628"/>
            <a:ext cx="5989320" cy="4319270"/>
          </a:xfrm>
          <a:prstGeom prst="rect">
            <a:avLst/>
          </a:prstGeom>
          <a:noFill/>
          <a:ln>
            <a:noFill/>
          </a:ln>
        </p:spPr>
      </p:pic>
      <p:sp>
        <p:nvSpPr>
          <p:cNvPr id="14" name="Rounded Rectangle 13">
            <a:extLst>
              <a:ext uri="{FF2B5EF4-FFF2-40B4-BE49-F238E27FC236}">
                <a16:creationId xmlns:a16="http://schemas.microsoft.com/office/drawing/2014/main" id="{4BD7CDEE-946E-1DC4-E32C-C4A73992DA81}"/>
              </a:ext>
            </a:extLst>
          </p:cNvPr>
          <p:cNvSpPr/>
          <p:nvPr/>
        </p:nvSpPr>
        <p:spPr>
          <a:xfrm>
            <a:off x="134326" y="4870794"/>
            <a:ext cx="4465956" cy="17145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Random forest is winning model.</a:t>
            </a:r>
          </a:p>
          <a:p>
            <a:r>
              <a:rPr lang="en-US" b="1" kern="100" dirty="0">
                <a:solidFill>
                  <a:schemeClr val="tx1"/>
                </a:solidFill>
                <a:latin typeface="Aptos" panose="020B0004020202020204" pitchFamily="34" charset="0"/>
                <a:ea typeface="DengXian" panose="02010600030101010101" pitchFamily="2" charset="-122"/>
                <a:cs typeface="Times New Roman" panose="02020603050405020304" pitchFamily="18" charset="0"/>
              </a:rPr>
              <a:t>The top 5 features of random forest method:</a:t>
            </a:r>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a:p>
            <a:r>
              <a:rPr lang="en-US" sz="1800" dirty="0">
                <a:effectLst/>
                <a:latin typeface="Aptos" panose="020B0004020202020204" pitchFamily="34" charset="0"/>
                <a:ea typeface="DengXian" panose="02010600030101010101" pitchFamily="2" charset="-122"/>
                <a:cs typeface="Times New Roman" panose="02020603050405020304" pitchFamily="18" charset="0"/>
              </a:rPr>
              <a:t>vertical drop, Snow Making ac, fast Quads, Runs</a:t>
            </a:r>
            <a:r>
              <a:rPr lang="en-US" sz="1800" dirty="0">
                <a:latin typeface="Aptos" panose="020B0004020202020204" pitchFamily="34" charset="0"/>
                <a:ea typeface="DengXian" panose="02010600030101010101" pitchFamily="2" charset="-122"/>
                <a:cs typeface="Times New Roman" panose="02020603050405020304" pitchFamily="18" charset="0"/>
              </a:rPr>
              <a:t>, total chairs.</a:t>
            </a:r>
            <a:endParaRPr lang="en-US" sz="1800" b="1" kern="100" dirty="0">
              <a:solidFill>
                <a:schemeClr val="tx1"/>
              </a:solidFill>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6" name="Down Arrow 15">
            <a:extLst>
              <a:ext uri="{FF2B5EF4-FFF2-40B4-BE49-F238E27FC236}">
                <a16:creationId xmlns:a16="http://schemas.microsoft.com/office/drawing/2014/main" id="{63DC79CA-E2CE-9AAF-87E6-86879D455369}"/>
              </a:ext>
            </a:extLst>
          </p:cNvPr>
          <p:cNvSpPr/>
          <p:nvPr/>
        </p:nvSpPr>
        <p:spPr>
          <a:xfrm>
            <a:off x="2037104" y="4011187"/>
            <a:ext cx="330200" cy="7252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F108130-39B1-02CD-1C51-05EB52BCD94F}"/>
              </a:ext>
            </a:extLst>
          </p:cNvPr>
          <p:cNvSpPr/>
          <p:nvPr/>
        </p:nvSpPr>
        <p:spPr>
          <a:xfrm>
            <a:off x="144950" y="1983123"/>
            <a:ext cx="4465956" cy="18937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effectLst/>
                <a:latin typeface="Aptos" panose="020B0004020202020204" pitchFamily="34" charset="0"/>
                <a:ea typeface="DengXian" panose="02010600030101010101" pitchFamily="2" charset="-122"/>
                <a:cs typeface="Times New Roman" panose="02020603050405020304" pitchFamily="18" charset="0"/>
              </a:rPr>
              <a:t>Random forest model,  train split </a:t>
            </a:r>
            <a:r>
              <a:rPr lang="en-US" dirty="0">
                <a:latin typeface="Aptos" panose="020B0004020202020204" pitchFamily="34" charset="0"/>
                <a:ea typeface="DengXian" panose="02010600030101010101" pitchFamily="2" charset="-122"/>
                <a:cs typeface="Times New Roman" panose="02020603050405020304" pitchFamily="18" charset="0"/>
              </a:rPr>
              <a:t>and </a:t>
            </a:r>
            <a:r>
              <a:rPr lang="en-US" sz="1800" dirty="0">
                <a:effectLst/>
                <a:latin typeface="Aptos" panose="020B0004020202020204" pitchFamily="34" charset="0"/>
                <a:ea typeface="DengXian" panose="02010600030101010101" pitchFamily="2" charset="-122"/>
                <a:cs typeface="Times New Roman" panose="02020603050405020304" pitchFamily="18" charset="0"/>
              </a:rPr>
              <a:t>test split score are consistent, and have less variability ($1) by cross-validation.</a:t>
            </a:r>
          </a:p>
        </p:txBody>
      </p:sp>
      <p:sp>
        <p:nvSpPr>
          <p:cNvPr id="19" name="Left Arrow 18">
            <a:extLst>
              <a:ext uri="{FF2B5EF4-FFF2-40B4-BE49-F238E27FC236}">
                <a16:creationId xmlns:a16="http://schemas.microsoft.com/office/drawing/2014/main" id="{7F1AA6E0-B8F8-261A-00A2-9964BC6CEB2D}"/>
              </a:ext>
            </a:extLst>
          </p:cNvPr>
          <p:cNvSpPr/>
          <p:nvPr/>
        </p:nvSpPr>
        <p:spPr>
          <a:xfrm>
            <a:off x="4775200" y="5473700"/>
            <a:ext cx="469900" cy="25435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85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7F988-5A67-AB61-E565-BEEDA4D6048E}"/>
            </a:ext>
          </a:extLst>
        </p:cNvPr>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1163927A-6D81-BE7A-221E-259009ACC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0" y="0"/>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26" name="Down Arrow 25">
            <a:extLst>
              <a:ext uri="{FF2B5EF4-FFF2-40B4-BE49-F238E27FC236}">
                <a16:creationId xmlns:a16="http://schemas.microsoft.com/office/drawing/2014/main" id="{FA134DC2-7A74-B99C-291A-AE5A7DEB4592}"/>
              </a:ext>
            </a:extLst>
          </p:cNvPr>
          <p:cNvSpPr/>
          <p:nvPr/>
        </p:nvSpPr>
        <p:spPr>
          <a:xfrm>
            <a:off x="8534400" y="4673600"/>
            <a:ext cx="736600" cy="5636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9004407A-E8F2-A57D-5446-9E7F910BEBAA}"/>
              </a:ext>
            </a:extLst>
          </p:cNvPr>
          <p:cNvSpPr>
            <a:spLocks noGrp="1"/>
          </p:cNvSpPr>
          <p:nvPr>
            <p:ph type="ctrTitle"/>
          </p:nvPr>
        </p:nvSpPr>
        <p:spPr>
          <a:xfrm>
            <a:off x="0" y="-22"/>
            <a:ext cx="8026400" cy="1714522"/>
          </a:xfrm>
        </p:spPr>
        <p:txBody>
          <a:bodyPr>
            <a:normAutofit fontScale="90000"/>
          </a:bodyPr>
          <a:lstStyle/>
          <a:p>
            <a:r>
              <a:rPr lang="en-US" i="0" dirty="0">
                <a:solidFill>
                  <a:schemeClr val="bg1"/>
                </a:solidFill>
                <a:effectLst/>
                <a:latin typeface="Haffer XH"/>
              </a:rPr>
              <a:t>3. Modeling results and analysis</a:t>
            </a:r>
            <a:endParaRPr lang="en-US" dirty="0">
              <a:solidFill>
                <a:schemeClr val="bg1"/>
              </a:solidFill>
            </a:endParaRPr>
          </a:p>
        </p:txBody>
      </p:sp>
      <p:pic>
        <p:nvPicPr>
          <p:cNvPr id="5" name="Picture 4" descr="A graph of a number of tickets&#10;&#10;Description automatically generated with medium confidence">
            <a:extLst>
              <a:ext uri="{FF2B5EF4-FFF2-40B4-BE49-F238E27FC236}">
                <a16:creationId xmlns:a16="http://schemas.microsoft.com/office/drawing/2014/main" id="{6330E6DF-D85E-6EA8-ECE6-2909410E84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5811" y="615323"/>
            <a:ext cx="2294697" cy="1377984"/>
          </a:xfrm>
          <a:prstGeom prst="rect">
            <a:avLst/>
          </a:prstGeom>
          <a:noFill/>
          <a:ln>
            <a:noFill/>
          </a:ln>
        </p:spPr>
      </p:pic>
      <p:pic>
        <p:nvPicPr>
          <p:cNvPr id="6" name="Picture 5" descr="A graph with blue lines&#10;&#10;Description automatically generated">
            <a:extLst>
              <a:ext uri="{FF2B5EF4-FFF2-40B4-BE49-F238E27FC236}">
                <a16:creationId xmlns:a16="http://schemas.microsoft.com/office/drawing/2014/main" id="{8EE545A6-0023-43CE-31C4-ED7E737652F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64154" y="606271"/>
            <a:ext cx="2366702" cy="1400179"/>
          </a:xfrm>
          <a:prstGeom prst="rect">
            <a:avLst/>
          </a:prstGeom>
          <a:noFill/>
          <a:ln>
            <a:noFill/>
          </a:ln>
        </p:spPr>
      </p:pic>
      <p:pic>
        <p:nvPicPr>
          <p:cNvPr id="7" name="Picture 6" descr="A graph of a vertical drop&#10;&#10;Description automatically generated">
            <a:extLst>
              <a:ext uri="{FF2B5EF4-FFF2-40B4-BE49-F238E27FC236}">
                <a16:creationId xmlns:a16="http://schemas.microsoft.com/office/drawing/2014/main" id="{90F9F32C-B0EF-2901-1921-D5CCCF6324E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7804" y="2175538"/>
            <a:ext cx="2294697" cy="1418569"/>
          </a:xfrm>
          <a:prstGeom prst="rect">
            <a:avLst/>
          </a:prstGeom>
          <a:noFill/>
          <a:ln>
            <a:noFill/>
          </a:ln>
        </p:spPr>
      </p:pic>
      <p:pic>
        <p:nvPicPr>
          <p:cNvPr id="8" name="Picture 7" descr="A graph of a vertical drop&#10;&#10;Description automatically generated">
            <a:extLst>
              <a:ext uri="{FF2B5EF4-FFF2-40B4-BE49-F238E27FC236}">
                <a16:creationId xmlns:a16="http://schemas.microsoft.com/office/drawing/2014/main" id="{98D59373-DF34-6743-4635-F5E39461C99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7829" y="2171064"/>
            <a:ext cx="2294697" cy="1418569"/>
          </a:xfrm>
          <a:prstGeom prst="rect">
            <a:avLst/>
          </a:prstGeom>
          <a:noFill/>
          <a:ln>
            <a:noFill/>
          </a:ln>
        </p:spPr>
      </p:pic>
      <p:pic>
        <p:nvPicPr>
          <p:cNvPr id="9" name="Picture 8" descr="A graph of chairs distribution&#10;&#10;Description automatically generated">
            <a:extLst>
              <a:ext uri="{FF2B5EF4-FFF2-40B4-BE49-F238E27FC236}">
                <a16:creationId xmlns:a16="http://schemas.microsoft.com/office/drawing/2014/main" id="{5657E7A9-E448-7926-1C85-0CAF87AF302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5554" y="2200027"/>
            <a:ext cx="2294697" cy="1348179"/>
          </a:xfrm>
          <a:prstGeom prst="rect">
            <a:avLst/>
          </a:prstGeom>
          <a:noFill/>
          <a:ln>
            <a:noFill/>
          </a:ln>
        </p:spPr>
      </p:pic>
      <p:pic>
        <p:nvPicPr>
          <p:cNvPr id="10" name="Picture 9" descr="A graph with numbers and a number of quads&#10;&#10;Description automatically generated">
            <a:extLst>
              <a:ext uri="{FF2B5EF4-FFF2-40B4-BE49-F238E27FC236}">
                <a16:creationId xmlns:a16="http://schemas.microsoft.com/office/drawing/2014/main" id="{F7281379-5D3F-F99B-B222-8C671FD4319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0666" y="3712034"/>
            <a:ext cx="2404475" cy="1349447"/>
          </a:xfrm>
          <a:prstGeom prst="rect">
            <a:avLst/>
          </a:prstGeom>
          <a:noFill/>
          <a:ln>
            <a:noFill/>
          </a:ln>
        </p:spPr>
      </p:pic>
      <p:pic>
        <p:nvPicPr>
          <p:cNvPr id="11" name="Picture 10" descr="A graph with numbers and lines&#10;&#10;Description automatically generated">
            <a:extLst>
              <a:ext uri="{FF2B5EF4-FFF2-40B4-BE49-F238E27FC236}">
                <a16:creationId xmlns:a16="http://schemas.microsoft.com/office/drawing/2014/main" id="{BBCB3809-A7C9-30FA-6250-DCABE7694B0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67805" y="3736530"/>
            <a:ext cx="2294697" cy="1349447"/>
          </a:xfrm>
          <a:prstGeom prst="rect">
            <a:avLst/>
          </a:prstGeom>
          <a:noFill/>
          <a:ln>
            <a:noFill/>
          </a:ln>
        </p:spPr>
      </p:pic>
      <p:pic>
        <p:nvPicPr>
          <p:cNvPr id="12" name="Picture 11" descr="A graph of a running graph&#10;&#10;Description automatically generated">
            <a:extLst>
              <a:ext uri="{FF2B5EF4-FFF2-40B4-BE49-F238E27FC236}">
                <a16:creationId xmlns:a16="http://schemas.microsoft.com/office/drawing/2014/main" id="{A21E469D-5F89-21DD-77A2-EF33349ED742}"/>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07829" y="3754247"/>
            <a:ext cx="2366702" cy="1307594"/>
          </a:xfrm>
          <a:prstGeom prst="rect">
            <a:avLst/>
          </a:prstGeom>
          <a:noFill/>
          <a:ln>
            <a:noFill/>
          </a:ln>
        </p:spPr>
      </p:pic>
      <p:pic>
        <p:nvPicPr>
          <p:cNvPr id="13" name="Picture 12" descr="A graph with numbers and lines&#10;&#10;Description automatically generated">
            <a:extLst>
              <a:ext uri="{FF2B5EF4-FFF2-40B4-BE49-F238E27FC236}">
                <a16:creationId xmlns:a16="http://schemas.microsoft.com/office/drawing/2014/main" id="{69CF53FA-4ACC-E1A0-0DF6-907502053CF9}"/>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07829" y="5336554"/>
            <a:ext cx="2323027" cy="1390032"/>
          </a:xfrm>
          <a:prstGeom prst="rect">
            <a:avLst/>
          </a:prstGeom>
          <a:noFill/>
          <a:ln>
            <a:noFill/>
          </a:ln>
        </p:spPr>
      </p:pic>
      <p:pic>
        <p:nvPicPr>
          <p:cNvPr id="14" name="Picture 13" descr="A graph of a mountain area&#10;&#10;Description automatically generated with medium confidence">
            <a:extLst>
              <a:ext uri="{FF2B5EF4-FFF2-40B4-BE49-F238E27FC236}">
                <a16:creationId xmlns:a16="http://schemas.microsoft.com/office/drawing/2014/main" id="{3F7CE9AF-EA10-9DEF-0311-DEE9B9408F45}"/>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85811" y="5336554"/>
            <a:ext cx="2349331" cy="1393203"/>
          </a:xfrm>
          <a:prstGeom prst="rect">
            <a:avLst/>
          </a:prstGeom>
          <a:noFill/>
          <a:ln>
            <a:noFill/>
          </a:ln>
        </p:spPr>
      </p:pic>
      <p:sp>
        <p:nvSpPr>
          <p:cNvPr id="15" name="Rounded Rectangle 14">
            <a:extLst>
              <a:ext uri="{FF2B5EF4-FFF2-40B4-BE49-F238E27FC236}">
                <a16:creationId xmlns:a16="http://schemas.microsoft.com/office/drawing/2014/main" id="{AD78A1B4-0163-5CFB-3449-B2C4DDDDDC0B}"/>
              </a:ext>
            </a:extLst>
          </p:cNvPr>
          <p:cNvSpPr/>
          <p:nvPr/>
        </p:nvSpPr>
        <p:spPr>
          <a:xfrm>
            <a:off x="117462" y="2386723"/>
            <a:ext cx="2976020" cy="24865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kern="100" dirty="0">
                <a:latin typeface="Aptos" panose="020B0004020202020204" pitchFamily="34" charset="0"/>
                <a:ea typeface="DengXian" panose="02010600030101010101" pitchFamily="2" charset="-122"/>
                <a:cs typeface="Times New Roman" panose="02020603050405020304" pitchFamily="18" charset="0"/>
              </a:rPr>
              <a:t>W</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e found that Big Mountain resort key features are all on the top left among the resorts. So, it's reasonable to increase the price of Big Mountain. </a:t>
            </a:r>
          </a:p>
          <a:p>
            <a:endParaRPr lang="en-US" sz="18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6" name="Left Arrow 15">
            <a:extLst>
              <a:ext uri="{FF2B5EF4-FFF2-40B4-BE49-F238E27FC236}">
                <a16:creationId xmlns:a16="http://schemas.microsoft.com/office/drawing/2014/main" id="{F8122860-5FA2-7DC7-D347-D18EB7C50700}"/>
              </a:ext>
            </a:extLst>
          </p:cNvPr>
          <p:cNvSpPr/>
          <p:nvPr/>
        </p:nvSpPr>
        <p:spPr>
          <a:xfrm>
            <a:off x="3338810" y="3502827"/>
            <a:ext cx="469900" cy="40493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793C9567-5712-9E13-DF2A-514F21C68026}"/>
              </a:ext>
            </a:extLst>
          </p:cNvPr>
          <p:cNvSpPr/>
          <p:nvPr/>
        </p:nvSpPr>
        <p:spPr>
          <a:xfrm>
            <a:off x="4004147" y="2654335"/>
            <a:ext cx="317500" cy="1951338"/>
          </a:xfrm>
          <a:prstGeom prst="leftBrace">
            <a:avLst/>
          </a:prstGeom>
          <a:noFill/>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8" name="Rounded Rectangle 17">
            <a:extLst>
              <a:ext uri="{FF2B5EF4-FFF2-40B4-BE49-F238E27FC236}">
                <a16:creationId xmlns:a16="http://schemas.microsoft.com/office/drawing/2014/main" id="{DCBD56CD-B38D-F88D-B3A7-B2D74B49E731}"/>
              </a:ext>
            </a:extLst>
          </p:cNvPr>
          <p:cNvSpPr/>
          <p:nvPr/>
        </p:nvSpPr>
        <p:spPr>
          <a:xfrm>
            <a:off x="264771" y="5535501"/>
            <a:ext cx="4906726" cy="119108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 predicted price </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$95.87</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is </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$14.87</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more than actual price </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$81.00</a:t>
            </a:r>
            <a:endParaRPr lang="en-US" sz="18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19" name="Up Arrow 18">
            <a:extLst>
              <a:ext uri="{FF2B5EF4-FFF2-40B4-BE49-F238E27FC236}">
                <a16:creationId xmlns:a16="http://schemas.microsoft.com/office/drawing/2014/main" id="{6E5812F8-DC53-2B88-BA1D-994D40DA44E8}"/>
              </a:ext>
            </a:extLst>
          </p:cNvPr>
          <p:cNvSpPr/>
          <p:nvPr/>
        </p:nvSpPr>
        <p:spPr>
          <a:xfrm>
            <a:off x="1605472" y="4939234"/>
            <a:ext cx="484632" cy="47402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66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A8C3-C07F-7730-A87D-38509F0F24A3}"/>
            </a:ext>
          </a:extLst>
        </p:cNvPr>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3AC24EB3-8444-FCEF-C235-347FDF8E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23" y="0"/>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FDA45E95-1F32-F831-64D8-548843B14F0B}"/>
              </a:ext>
            </a:extLst>
          </p:cNvPr>
          <p:cNvSpPr>
            <a:spLocks noGrp="1"/>
          </p:cNvSpPr>
          <p:nvPr>
            <p:ph type="ctrTitle"/>
          </p:nvPr>
        </p:nvSpPr>
        <p:spPr>
          <a:xfrm>
            <a:off x="0" y="-22"/>
            <a:ext cx="8026400" cy="1714522"/>
          </a:xfrm>
        </p:spPr>
        <p:txBody>
          <a:bodyPr>
            <a:normAutofit fontScale="90000"/>
          </a:bodyPr>
          <a:lstStyle/>
          <a:p>
            <a:r>
              <a:rPr lang="en-US" i="0" dirty="0">
                <a:solidFill>
                  <a:schemeClr val="bg1"/>
                </a:solidFill>
                <a:effectLst/>
                <a:latin typeface="Haffer XH"/>
              </a:rPr>
              <a:t>3. Modeling results and analysis</a:t>
            </a:r>
            <a:endParaRPr lang="en-US" dirty="0">
              <a:solidFill>
                <a:schemeClr val="bg1"/>
              </a:solidFill>
            </a:endParaRPr>
          </a:p>
        </p:txBody>
      </p:sp>
      <p:pic>
        <p:nvPicPr>
          <p:cNvPr id="3" name="Picture 2" descr="A graph of a price change&#10;&#10;Description automatically generated with medium confidence">
            <a:extLst>
              <a:ext uri="{FF2B5EF4-FFF2-40B4-BE49-F238E27FC236}">
                <a16:creationId xmlns:a16="http://schemas.microsoft.com/office/drawing/2014/main" id="{2B51E933-3612-1DCA-593C-1DBBE8FF02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20549"/>
            <a:ext cx="5084445" cy="2540000"/>
          </a:xfrm>
          <a:prstGeom prst="rect">
            <a:avLst/>
          </a:prstGeom>
          <a:noFill/>
          <a:ln>
            <a:noFill/>
          </a:ln>
        </p:spPr>
      </p:pic>
      <p:sp>
        <p:nvSpPr>
          <p:cNvPr id="4" name="Rounded Rectangle 3">
            <a:extLst>
              <a:ext uri="{FF2B5EF4-FFF2-40B4-BE49-F238E27FC236}">
                <a16:creationId xmlns:a16="http://schemas.microsoft.com/office/drawing/2014/main" id="{4DF8C615-051E-BAC2-5069-AA4C5D810405}"/>
              </a:ext>
            </a:extLst>
          </p:cNvPr>
          <p:cNvSpPr/>
          <p:nvPr/>
        </p:nvSpPr>
        <p:spPr>
          <a:xfrm>
            <a:off x="618489" y="2654640"/>
            <a:ext cx="4465956" cy="18937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Aptos" panose="020B0004020202020204" pitchFamily="34" charset="0"/>
                <a:ea typeface="DengXian" panose="02010600030101010101" pitchFamily="2" charset="-122"/>
                <a:cs typeface="Times New Roman" panose="02020603050405020304" pitchFamily="18" charset="0"/>
              </a:rPr>
              <a:t>C</a:t>
            </a:r>
            <a:r>
              <a:rPr lang="en-US" sz="1800" dirty="0">
                <a:effectLst/>
                <a:latin typeface="Aptos" panose="020B0004020202020204" pitchFamily="34" charset="0"/>
                <a:ea typeface="DengXian" panose="02010600030101010101" pitchFamily="2" charset="-122"/>
                <a:cs typeface="Times New Roman" panose="02020603050405020304" pitchFamily="18" charset="0"/>
              </a:rPr>
              <a:t>losing to 10 of the least used runs. This doesn't impact any other resort statistics. </a:t>
            </a:r>
          </a:p>
        </p:txBody>
      </p:sp>
      <p:sp>
        <p:nvSpPr>
          <p:cNvPr id="5" name="Left Arrow 4">
            <a:extLst>
              <a:ext uri="{FF2B5EF4-FFF2-40B4-BE49-F238E27FC236}">
                <a16:creationId xmlns:a16="http://schemas.microsoft.com/office/drawing/2014/main" id="{32B776CD-66C3-EA20-CBAC-3C17BADD39E6}"/>
              </a:ext>
            </a:extLst>
          </p:cNvPr>
          <p:cNvSpPr/>
          <p:nvPr/>
        </p:nvSpPr>
        <p:spPr>
          <a:xfrm>
            <a:off x="5355272" y="3590549"/>
            <a:ext cx="469900" cy="25435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35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7AA50-B51A-A2B4-DEAA-8DCF6A14C31E}"/>
            </a:ext>
          </a:extLst>
        </p:cNvPr>
        <p:cNvGrpSpPr/>
        <p:nvPr/>
      </p:nvGrpSpPr>
      <p:grpSpPr>
        <a:xfrm>
          <a:off x="0" y="0"/>
          <a:ext cx="0" cy="0"/>
          <a:chOff x="0" y="0"/>
          <a:chExt cx="0" cy="0"/>
        </a:xfrm>
      </p:grpSpPr>
      <p:pic>
        <p:nvPicPr>
          <p:cNvPr id="1026" name="Picture 2" descr="Whitefish Mountain Resort">
            <a:extLst>
              <a:ext uri="{FF2B5EF4-FFF2-40B4-BE49-F238E27FC236}">
                <a16:creationId xmlns:a16="http://schemas.microsoft.com/office/drawing/2014/main" id="{22F08F9C-FF2D-2B19-7640-FD4089DAB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98" b="10802"/>
          <a:stretch/>
        </p:blipFill>
        <p:spPr bwMode="auto">
          <a:xfrm>
            <a:off x="0" y="-19083"/>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26" name="Down Arrow 25">
            <a:extLst>
              <a:ext uri="{FF2B5EF4-FFF2-40B4-BE49-F238E27FC236}">
                <a16:creationId xmlns:a16="http://schemas.microsoft.com/office/drawing/2014/main" id="{ACD8A491-2631-78D0-2060-5AE4CBC78651}"/>
              </a:ext>
            </a:extLst>
          </p:cNvPr>
          <p:cNvSpPr/>
          <p:nvPr/>
        </p:nvSpPr>
        <p:spPr>
          <a:xfrm>
            <a:off x="8534400" y="4673600"/>
            <a:ext cx="736600" cy="5636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B20A66A5-D9D9-2207-AADB-2909C23D5BB2}"/>
              </a:ext>
            </a:extLst>
          </p:cNvPr>
          <p:cNvSpPr>
            <a:spLocks noGrp="1"/>
          </p:cNvSpPr>
          <p:nvPr>
            <p:ph type="ctrTitle"/>
          </p:nvPr>
        </p:nvSpPr>
        <p:spPr>
          <a:xfrm>
            <a:off x="0" y="38100"/>
            <a:ext cx="10642600" cy="914400"/>
          </a:xfrm>
        </p:spPr>
        <p:txBody>
          <a:bodyPr>
            <a:normAutofit fontScale="90000"/>
          </a:bodyPr>
          <a:lstStyle/>
          <a:p>
            <a:r>
              <a:rPr lang="en-US" i="0" dirty="0">
                <a:solidFill>
                  <a:schemeClr val="bg1"/>
                </a:solidFill>
                <a:effectLst/>
                <a:latin typeface="Haffer XH"/>
              </a:rPr>
              <a:t>3. </a:t>
            </a:r>
            <a:r>
              <a:rPr lang="en-US" b="0" i="0" dirty="0">
                <a:solidFill>
                  <a:schemeClr val="bg1"/>
                </a:solidFill>
                <a:effectLst/>
                <a:latin typeface="Haffer XH"/>
              </a:rPr>
              <a:t>Summary and conclusion</a:t>
            </a:r>
            <a:endParaRPr lang="en-US" dirty="0">
              <a:solidFill>
                <a:schemeClr val="bg1"/>
              </a:solidFill>
            </a:endParaRPr>
          </a:p>
        </p:txBody>
      </p:sp>
      <p:sp>
        <p:nvSpPr>
          <p:cNvPr id="4" name="Rounded Rectangle 3">
            <a:extLst>
              <a:ext uri="{FF2B5EF4-FFF2-40B4-BE49-F238E27FC236}">
                <a16:creationId xmlns:a16="http://schemas.microsoft.com/office/drawing/2014/main" id="{917C6D1D-89C2-4A27-AF55-DD1A61056BF3}"/>
              </a:ext>
            </a:extLst>
          </p:cNvPr>
          <p:cNvSpPr/>
          <p:nvPr/>
        </p:nvSpPr>
        <p:spPr>
          <a:xfrm>
            <a:off x="656675" y="952500"/>
            <a:ext cx="10878650" cy="590550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15000"/>
              </a:lnSpc>
              <a:spcAft>
                <a:spcPts val="800"/>
              </a:spcAft>
              <a:buFont typeface="+mj-lt"/>
              <a:buAutoNum type="arabicPeriod"/>
            </a:pP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We found that the predicted price </a:t>
            </a:r>
            <a:r>
              <a:rPr lang="en-US" sz="1600" b="1" kern="100" dirty="0">
                <a:effectLst/>
                <a:latin typeface="Aptos" panose="020B0004020202020204" pitchFamily="34" charset="0"/>
                <a:ea typeface="DengXian" panose="02010600030101010101" pitchFamily="2" charset="-122"/>
                <a:cs typeface="Times New Roman" panose="02020603050405020304" pitchFamily="18" charset="0"/>
              </a:rPr>
              <a:t>$95.87</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is </a:t>
            </a:r>
            <a:r>
              <a:rPr lang="en-US" sz="1600" b="1" kern="100" dirty="0">
                <a:effectLst/>
                <a:latin typeface="Aptos" panose="020B0004020202020204" pitchFamily="34" charset="0"/>
                <a:ea typeface="DengXian" panose="02010600030101010101" pitchFamily="2" charset="-122"/>
                <a:cs typeface="Times New Roman" panose="02020603050405020304" pitchFamily="18" charset="0"/>
              </a:rPr>
              <a:t>$14.87</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more than actual price </a:t>
            </a:r>
            <a:r>
              <a:rPr lang="en-US" sz="1600" b="1" kern="100" dirty="0">
                <a:effectLst/>
                <a:latin typeface="Aptos" panose="020B0004020202020204" pitchFamily="34" charset="0"/>
                <a:ea typeface="DengXian" panose="02010600030101010101" pitchFamily="2" charset="-122"/>
                <a:cs typeface="Times New Roman" panose="02020603050405020304" pitchFamily="18" charset="0"/>
              </a:rPr>
              <a:t>$81.00</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which suggests there is room for we found that Big Mountain resort key features are all on the top left among the resorts. So, it's reasonable to increase the price of Big Mountain. </a:t>
            </a:r>
          </a:p>
          <a:p>
            <a:pPr marL="342900" indent="-342900">
              <a:lnSpc>
                <a:spcPct val="115000"/>
              </a:lnSpc>
              <a:spcAft>
                <a:spcPts val="800"/>
              </a:spcAft>
              <a:buFont typeface="+mj-lt"/>
              <a:buAutoNum type="arabicPeriod"/>
            </a:pP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I suggest option 1 and option 2:</a:t>
            </a:r>
            <a:br>
              <a:rPr lang="en-US" sz="1600" kern="100" dirty="0">
                <a:effectLst/>
                <a:latin typeface="Aptos" panose="020B0004020202020204" pitchFamily="34" charset="0"/>
                <a:ea typeface="DengXian" panose="02010600030101010101" pitchFamily="2" charset="-122"/>
                <a:cs typeface="Times New Roman" panose="02020603050405020304" pitchFamily="18" charset="0"/>
              </a:rPr>
            </a:b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Option 1: may close 4 or 5 runs to make well on cutting cost without hurting revenue. But we don't know the additional operating cost data, it's hard to say how much the revenue could increase. For this reason, we need to get operating cost data.</a:t>
            </a:r>
            <a:br>
              <a:rPr lang="en-US" sz="1600" kern="100" dirty="0">
                <a:effectLst/>
                <a:latin typeface="Aptos" panose="020B0004020202020204" pitchFamily="34" charset="0"/>
                <a:ea typeface="DengXian" panose="02010600030101010101" pitchFamily="2" charset="-122"/>
                <a:cs typeface="Times New Roman" panose="02020603050405020304" pitchFamily="18" charset="0"/>
              </a:rPr>
            </a:b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Option 2: increasing price by </a:t>
            </a:r>
            <a:r>
              <a:rPr lang="en-US" sz="1600" i="1" kern="100" dirty="0">
                <a:effectLst/>
                <a:latin typeface="Aptos" panose="020B0004020202020204" pitchFamily="34" charset="0"/>
                <a:ea typeface="DengXian" panose="02010600030101010101" pitchFamily="2" charset="-122"/>
                <a:cs typeface="Times New Roman" panose="02020603050405020304" pitchFamily="18" charset="0"/>
              </a:rPr>
              <a:t>$1.99</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can increase </a:t>
            </a:r>
            <a:r>
              <a:rPr lang="en-US" sz="1600" b="1" kern="100" dirty="0">
                <a:effectLst/>
                <a:latin typeface="Aptos" panose="020B0004020202020204" pitchFamily="34" charset="0"/>
                <a:ea typeface="DengXian" panose="02010600030101010101" pitchFamily="2" charset="-122"/>
                <a:cs typeface="Times New Roman" panose="02020603050405020304" pitchFamily="18" charset="0"/>
              </a:rPr>
              <a:t>$3474638</a:t>
            </a: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 on revenue, but it needs additional installation of chair lift. We need to know this additional cost to calculate how many vertical we need to drop.</a:t>
            </a:r>
          </a:p>
          <a:p>
            <a:pPr marL="342900" marR="0" lvl="0" indent="-342900">
              <a:lnSpc>
                <a:spcPct val="115000"/>
              </a:lnSpc>
              <a:buFont typeface="+mj-lt"/>
              <a:buAutoNum type="arabicPeriod"/>
            </a:pPr>
            <a:r>
              <a:rPr lang="en-US" sz="1600" b="1" kern="100" dirty="0">
                <a:effectLst/>
                <a:latin typeface="Aptos" panose="020B0004020202020204" pitchFamily="34" charset="0"/>
                <a:ea typeface="DengXian" panose="02010600030101010101" pitchFamily="2" charset="-122"/>
                <a:cs typeface="Times New Roman" panose="02020603050405020304" pitchFamily="18" charset="0"/>
              </a:rPr>
              <a:t>Future scope of work</a:t>
            </a:r>
            <a:br>
              <a:rPr lang="en-US" sz="1600" kern="100" dirty="0">
                <a:effectLst/>
                <a:latin typeface="Aptos" panose="020B0004020202020204" pitchFamily="34" charset="0"/>
                <a:ea typeface="DengXian" panose="02010600030101010101" pitchFamily="2" charset="-122"/>
                <a:cs typeface="Times New Roman" panose="02020603050405020304" pitchFamily="18" charset="0"/>
              </a:rPr>
            </a:br>
            <a:r>
              <a:rPr lang="en-US" sz="1600" kern="100" dirty="0">
                <a:effectLst/>
                <a:latin typeface="Aptos" panose="020B0004020202020204" pitchFamily="34" charset="0"/>
                <a:ea typeface="DengXian" panose="02010600030101010101" pitchFamily="2" charset="-122"/>
                <a:cs typeface="Times New Roman" panose="02020603050405020304" pitchFamily="18" charset="0"/>
              </a:rPr>
              <a:t>First, we missed three important data: Ticket Price in weekdays, visitors of weekday and visitors of weekend, operating cost. We should consider if increase on weekday price will hurt the number of visitors. Or decrease on this price will attract more visitors. And without visitors of weekday and visitors of weekend data, we don't know revenue distribution which can help us to make better strategies on price change. The final one is operating cost. Without operating cost for each chair lift, we cannot calculate the accuracy revenue increase and how many </a:t>
            </a:r>
            <a:r>
              <a:rPr lang="en-US" sz="1600" kern="100" dirty="0">
                <a:latin typeface="Aptos" panose="020B0004020202020204" pitchFamily="34" charset="0"/>
                <a:ea typeface="DengXian" panose="02010600030101010101" pitchFamily="2" charset="-122"/>
                <a:cs typeface="Times New Roman" panose="02020603050405020304" pitchFamily="18" charset="0"/>
              </a:rPr>
              <a:t>runs to close.  And why Big Mountain's current price is much lower than the predicted model. Maybe some superior facilities have lower operating cost. </a:t>
            </a:r>
          </a:p>
          <a:p>
            <a:pPr marL="228600" marR="0">
              <a:lnSpc>
                <a:spcPct val="115000"/>
              </a:lnSpc>
              <a:spcAft>
                <a:spcPts val="800"/>
              </a:spcAft>
            </a:pPr>
            <a:r>
              <a:rPr lang="en-US" sz="1600" kern="100" dirty="0">
                <a:latin typeface="Aptos" panose="020B0004020202020204" pitchFamily="34" charset="0"/>
                <a:ea typeface="DengXian" panose="02010600030101010101" pitchFamily="2" charset="-122"/>
                <a:cs typeface="Times New Roman" panose="02020603050405020304" pitchFamily="18" charset="0"/>
              </a:rPr>
              <a:t> </a:t>
            </a:r>
          </a:p>
          <a:p>
            <a:pPr marL="342900" marR="0" lvl="0" indent="-342900">
              <a:lnSpc>
                <a:spcPct val="115000"/>
              </a:lnSpc>
              <a:spcAft>
                <a:spcPts val="800"/>
              </a:spcAft>
              <a:buFont typeface="+mj-lt"/>
              <a:buAutoNum type="arabicPeriod"/>
            </a:pP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73867976"/>
      </p:ext>
    </p:extLst>
  </p:cSld>
  <p:clrMapOvr>
    <a:masterClrMapping/>
  </p:clrMapOvr>
</p:sld>
</file>

<file path=ppt/theme/theme1.xml><?xml version="1.0" encoding="utf-8"?>
<a:theme xmlns:a="http://schemas.openxmlformats.org/drawingml/2006/main" name="GradientVTI">
  <a:themeElements>
    <a:clrScheme name="AnalogousFromDarkSeedLeftStep">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1598</TotalTime>
  <Words>637</Words>
  <Application>Microsoft Macintosh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Haffer XH</vt:lpstr>
      <vt:lpstr>Aptos</vt:lpstr>
      <vt:lpstr>Arial</vt:lpstr>
      <vt:lpstr>Gill Sans Nova</vt:lpstr>
      <vt:lpstr>GradientVTI</vt:lpstr>
      <vt:lpstr>1. Problem statement</vt:lpstr>
      <vt:lpstr>2. Recommendation and key findings</vt:lpstr>
      <vt:lpstr>3. Modeling results and analysis</vt:lpstr>
      <vt:lpstr>3. Modeling results and analysis</vt:lpstr>
      <vt:lpstr>3. Modeling results and analysis</vt:lpstr>
      <vt:lpstr>3. 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 Yan</dc:creator>
  <cp:lastModifiedBy>Li, Yan</cp:lastModifiedBy>
  <cp:revision>5</cp:revision>
  <dcterms:created xsi:type="dcterms:W3CDTF">2025-02-04T01:19:11Z</dcterms:created>
  <dcterms:modified xsi:type="dcterms:W3CDTF">2025-02-05T03:58:08Z</dcterms:modified>
</cp:coreProperties>
</file>