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24"/>
  </p:notesMasterIdLst>
  <p:handoutMasterIdLst>
    <p:handoutMasterId r:id="rId25"/>
  </p:handoutMasterIdLst>
  <p:sldIdLst>
    <p:sldId id="258" r:id="rId3"/>
    <p:sldId id="259" r:id="rId4"/>
    <p:sldId id="260" r:id="rId5"/>
    <p:sldId id="262" r:id="rId6"/>
    <p:sldId id="298" r:id="rId7"/>
    <p:sldId id="297" r:id="rId8"/>
    <p:sldId id="301" r:id="rId9"/>
    <p:sldId id="303" r:id="rId10"/>
    <p:sldId id="302" r:id="rId11"/>
    <p:sldId id="304" r:id="rId12"/>
    <p:sldId id="308" r:id="rId13"/>
    <p:sldId id="305" r:id="rId14"/>
    <p:sldId id="306" r:id="rId15"/>
    <p:sldId id="307" r:id="rId16"/>
    <p:sldId id="299" r:id="rId17"/>
    <p:sldId id="275" r:id="rId18"/>
    <p:sldId id="264" r:id="rId19"/>
    <p:sldId id="294" r:id="rId20"/>
    <p:sldId id="300" r:id="rId21"/>
    <p:sldId id="281" r:id="rId22"/>
    <p:sldId id="293" r:id="rId23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E1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9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6" y="7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17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pc="300" dirty="0"/>
              <a:t>EA Block Scheduling</a:t>
            </a:r>
            <a:endParaRPr kumimoji="1" lang="ja-JP" altLang="en-US" spc="3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spc="300" dirty="0"/>
              <a:t>Software Engineering Fall 2024 </a:t>
            </a:r>
            <a:endParaRPr kumimoji="1" lang="ja-JP" altLang="en-US" spc="3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970757" y="9247956"/>
            <a:ext cx="16344898" cy="79186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Aaron Jones, </a:t>
            </a:r>
            <a:r>
              <a:rPr kumimoji="1" lang="en-US" altLang="ja-JP" dirty="0" err="1"/>
              <a:t>Adithi</a:t>
            </a:r>
            <a:r>
              <a:rPr kumimoji="1" lang="en-US" altLang="ja-JP" dirty="0"/>
              <a:t> Srinath, </a:t>
            </a:r>
            <a:r>
              <a:rPr kumimoji="1" lang="en-US" altLang="ja-JP" dirty="0" err="1"/>
              <a:t>Chengyan</a:t>
            </a:r>
            <a:r>
              <a:rPr kumimoji="1" lang="en-US" altLang="ja-JP" dirty="0"/>
              <a:t> Tsai, </a:t>
            </a:r>
            <a:r>
              <a:rPr kumimoji="1" lang="en-US" altLang="ja-JP" dirty="0" err="1"/>
              <a:t>Junhyuk</a:t>
            </a:r>
            <a:r>
              <a:rPr kumimoji="1" lang="en-US" altLang="ja-JP" dirty="0"/>
              <a:t> Lee, </a:t>
            </a:r>
          </a:p>
          <a:p>
            <a:r>
              <a:rPr kumimoji="1" lang="en-US" altLang="ja-JP" dirty="0"/>
              <a:t>Mahima </a:t>
            </a:r>
            <a:r>
              <a:rPr kumimoji="1" lang="en-US" altLang="ja-JP" dirty="0" err="1"/>
              <a:t>Kardam</a:t>
            </a:r>
            <a:r>
              <a:rPr kumimoji="1" lang="en-US" altLang="ja-JP" dirty="0"/>
              <a:t> Bhatt, Ryann Lu, William-David </a:t>
            </a:r>
            <a:r>
              <a:rPr kumimoji="1" lang="en-US" altLang="ja-JP" dirty="0" err="1"/>
              <a:t>Vanderpuye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rgbClr val="73BFE1"/>
                </a:solidFill>
              </a:rPr>
              <a:t>SPREA</a:t>
            </a:r>
            <a:r>
              <a:rPr lang="en-US" altLang="ja-JP" dirty="0">
                <a:solidFill>
                  <a:srgbClr val="73BFE1"/>
                </a:solidFill>
              </a:rPr>
              <a:t>DSHEET </a:t>
            </a:r>
            <a:r>
              <a:rPr lang="en-US" altLang="ja-JP" dirty="0"/>
              <a:t>PARSER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86322" y="1903140"/>
            <a:ext cx="15913768" cy="561662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Upload Functionality</a:t>
            </a:r>
            <a:r>
              <a:rPr lang="en-US" sz="3200" dirty="0">
                <a:solidFill>
                  <a:srgbClr val="73BFE1">
                    <a:alpha val="90000"/>
                  </a:srgbClr>
                </a:solidFill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Admins can upload Excel files via a dedicated page with a styled upload button.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Uploaded files are parsed and persisted in the database.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File Management</a:t>
            </a:r>
            <a:r>
              <a:rPr lang="en-US" sz="3200" dirty="0">
                <a:solidFill>
                  <a:srgbClr val="73BFE1">
                    <a:alpha val="90000"/>
                  </a:srgbClr>
                </a:solidFill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Uploaded files are displayed with their name, a downloadable link, and an option to delete them.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Admins can download or delete files directly from the interface.</a:t>
            </a:r>
            <a:endParaRPr kumimoji="1" lang="ja-JP" altLang="en-US" sz="32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725058"/>
      </p:ext>
    </p:extLst>
  </p:cSld>
  <p:clrMapOvr>
    <a:masterClrMapping/>
  </p:clrMapOvr>
  <p:transition spd="slow" advTm="2801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73BFE1"/>
                </a:solidFill>
              </a:rPr>
              <a:t>BLOCK </a:t>
            </a:r>
            <a:r>
              <a:rPr lang="en-US" altLang="ja-JP" dirty="0"/>
              <a:t>GENERATOR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86322" y="1903140"/>
            <a:ext cx="15913768" cy="705678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Admin Features: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Set Typical Class Groupings: Admins define typical class groupings to generate draft blocks.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Set Block Generation Conditions: Admins specify prerequisites and block conditions directly in the web application.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Block Generation: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Algorithm Implementation: Developers created algorithms to apply block generation conditions and automatically generate possible blocks.</a:t>
            </a:r>
            <a:endParaRPr kumimoji="1" lang="ja-JP" altLang="en-US" sz="32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480572"/>
      </p:ext>
    </p:extLst>
  </p:cSld>
  <p:clrMapOvr>
    <a:masterClrMapping/>
  </p:clrMapOvr>
  <p:transition spd="slow" advTm="2801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73BFE1"/>
                </a:solidFill>
              </a:rPr>
              <a:t>BLOCK </a:t>
            </a:r>
            <a:r>
              <a:rPr lang="en-US" altLang="ja-JP" dirty="0"/>
              <a:t>GENERATOR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08641-6961-4600-A436-AFD73D569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5" t="10588" r="9930" b="60710"/>
          <a:stretch/>
        </p:blipFill>
        <p:spPr>
          <a:xfrm>
            <a:off x="1760245" y="2119164"/>
            <a:ext cx="14765921" cy="72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63316"/>
      </p:ext>
    </p:extLst>
  </p:cSld>
  <p:clrMapOvr>
    <a:masterClrMapping/>
  </p:clrMapOvr>
  <p:transition spd="slow" advTm="2801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73BFE1"/>
                </a:solidFill>
              </a:rPr>
              <a:t>BLOCK </a:t>
            </a:r>
            <a:r>
              <a:rPr lang="en-US" altLang="ja-JP" dirty="0"/>
              <a:t>GENERATOR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86322" y="1903140"/>
            <a:ext cx="15913768" cy="561662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User Interaction: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Users can select blocks, check prerequisites, and view detailed class information, including:</a:t>
            </a:r>
          </a:p>
          <a:p>
            <a:pPr marL="1898112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Start and End Times</a:t>
            </a:r>
          </a:p>
          <a:p>
            <a:pPr marL="1898112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Instructor Details</a:t>
            </a:r>
          </a:p>
          <a:p>
            <a:pPr marL="1898112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Room Information</a:t>
            </a:r>
          </a:p>
          <a:p>
            <a:pPr marL="1898112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Prerequisite</a:t>
            </a:r>
            <a:endParaRPr lang="en-US" sz="28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Alerts and warnings notify users if selected blocks are unavailable or violate schedule limits.</a:t>
            </a:r>
            <a:endParaRPr kumimoji="1" lang="ja-JP" altLang="en-US" sz="32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270239"/>
      </p:ext>
    </p:extLst>
  </p:cSld>
  <p:clrMapOvr>
    <a:masterClrMapping/>
  </p:clrMapOvr>
  <p:transition spd="slow" advTm="2801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73BFE1"/>
                </a:solidFill>
              </a:rPr>
              <a:t>SCHEDULE </a:t>
            </a:r>
            <a:r>
              <a:rPr lang="en-US" altLang="ja-JP" dirty="0"/>
              <a:t>VIEWER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86322" y="1903140"/>
            <a:ext cx="15913768" cy="2304256"/>
          </a:xfr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Time Unit: </a:t>
            </a:r>
            <a:r>
              <a:rPr lang="en-US" sz="3200" dirty="0"/>
              <a:t>Classes are organized in 15-minute intervals.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Interactive Blocks: </a:t>
            </a:r>
            <a:r>
              <a:rPr lang="en-US" sz="3200" dirty="0"/>
              <a:t>Users can click on any class block to view detailed information about the class.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6E58AC-AC6F-4F58-8498-7A79957B2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5" r="8594"/>
          <a:stretch/>
        </p:blipFill>
        <p:spPr>
          <a:xfrm>
            <a:off x="4894735" y="4519332"/>
            <a:ext cx="8640960" cy="48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6063"/>
      </p:ext>
    </p:extLst>
  </p:cSld>
  <p:clrMapOvr>
    <a:masterClrMapping/>
  </p:clrMapOvr>
  <p:transition spd="slow" advTm="2801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078310" y="7735788"/>
            <a:ext cx="13557478" cy="1440161"/>
          </a:xfrm>
        </p:spPr>
        <p:txBody>
          <a:bodyPr/>
          <a:lstStyle/>
          <a:p>
            <a:r>
              <a:rPr lang="en-US" altLang="ja-JP" dirty="0">
                <a:solidFill>
                  <a:srgbClr val="73BFE1"/>
                </a:solidFill>
              </a:rPr>
              <a:t>AN</a:t>
            </a:r>
            <a:r>
              <a:rPr lang="en-US" altLang="ja-JP" dirty="0"/>
              <a:t>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Highlights key evaluations</a:t>
            </a:r>
            <a:r>
              <a:rPr lang="en-US" altLang="ja-JP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1056604"/>
      </p:ext>
    </p:extLst>
  </p:cSld>
  <p:clrMapOvr>
    <a:masterClrMapping/>
  </p:clrMapOvr>
  <p:transition spd="slow" advTm="2922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Development </a:t>
            </a: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/>
          </p:nvPr>
        </p:nvSpPr>
        <p:spPr>
          <a:xfrm>
            <a:off x="1438349" y="3811352"/>
            <a:ext cx="3169145" cy="864096"/>
          </a:xfrm>
        </p:spPr>
        <p:txBody>
          <a:bodyPr/>
          <a:lstStyle/>
          <a:p>
            <a:r>
              <a:rPr kumimoji="1" lang="en-US" altLang="ja-JP" dirty="0"/>
              <a:t>Sprint 1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>
          <a:xfrm>
            <a:off x="718270" y="4855468"/>
            <a:ext cx="4104456" cy="3528392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Generate Schedule Page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Add a landing page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Initialize the Ruby on Rails repo and configure Cucumber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Deploy the app to Heroku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DB schema discussion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UI mockup discussion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>
          <a:xfrm>
            <a:off x="13822932" y="3811352"/>
            <a:ext cx="3169145" cy="864096"/>
          </a:xfrm>
        </p:spPr>
        <p:txBody>
          <a:bodyPr/>
          <a:lstStyle/>
          <a:p>
            <a:r>
              <a:rPr lang="en-US" altLang="ja-JP" dirty="0"/>
              <a:t>Sprint 4</a:t>
            </a:r>
            <a:endParaRPr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>
          <a:xfrm>
            <a:off x="5566543" y="3811352"/>
            <a:ext cx="3169145" cy="864096"/>
          </a:xfrm>
        </p:spPr>
        <p:txBody>
          <a:bodyPr/>
          <a:lstStyle/>
          <a:p>
            <a:r>
              <a:rPr lang="en-US" altLang="ja-JP" dirty="0"/>
              <a:t>Sprint 2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7"/>
          </p:nvPr>
        </p:nvSpPr>
        <p:spPr>
          <a:xfrm>
            <a:off x="9694737" y="3811352"/>
            <a:ext cx="3169145" cy="864096"/>
          </a:xfrm>
        </p:spPr>
        <p:txBody>
          <a:bodyPr/>
          <a:lstStyle/>
          <a:p>
            <a:r>
              <a:rPr lang="en-US" altLang="ja-JP" dirty="0"/>
              <a:t>Sprint 3</a:t>
            </a: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8"/>
          </p:nvPr>
        </p:nvSpPr>
        <p:spPr>
          <a:xfrm>
            <a:off x="4846729" y="4855468"/>
            <a:ext cx="4104456" cy="2736304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Make each classes object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Upload the excel spreadsheet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Integrate Code climate to repo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UI Mock-up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System Structure Diagram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9"/>
          </p:nvPr>
        </p:nvSpPr>
        <p:spPr>
          <a:xfrm>
            <a:off x="8975188" y="4855468"/>
            <a:ext cx="4104456" cy="4320480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Store the spreadsheet data on the database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Add tokens for logging in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Add SSO Capability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Connect login page to student dashboard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Set block generating conditions on the web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Display Class Blocks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Student and Admin views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0"/>
          </p:nvPr>
        </p:nvSpPr>
        <p:spPr>
          <a:xfrm>
            <a:off x="13103646" y="4855468"/>
            <a:ext cx="4104456" cy="3960440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Retrieve data from database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Application makes possible blocks with conditions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Generate possible blocks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Add prerequisite and type column to course table for schedule generation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UI Refinement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Bug Fix - Dashboard</a:t>
            </a:r>
          </a:p>
        </p:txBody>
      </p:sp>
      <p:sp>
        <p:nvSpPr>
          <p:cNvPr id="22" name="フッター プレースホルダー 9">
            <a:extLst>
              <a:ext uri="{FF2B5EF4-FFF2-40B4-BE49-F238E27FC236}">
                <a16:creationId xmlns:a16="http://schemas.microsoft.com/office/drawing/2014/main" id="{19C24645-7E44-4C11-90E4-7B0BB9BC9D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57986"/>
      </p:ext>
    </p:extLst>
  </p:cSld>
  <p:clrMapOvr>
    <a:masterClrMapping/>
  </p:clrMapOvr>
  <p:transition spd="slow" advTm="6244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rgbClr val="73BFE1"/>
                </a:solidFill>
              </a:rPr>
              <a:t>OUR</a:t>
            </a:r>
            <a:r>
              <a:rPr kumimoji="1" lang="en-US" altLang="ja-JP" dirty="0"/>
              <a:t> LESSONS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73BFE1"/>
                </a:solidFill>
              </a:rPr>
              <a:t>User Stories</a:t>
            </a:r>
            <a:endParaRPr kumimoji="1" lang="ja-JP" altLang="en-US" dirty="0">
              <a:solidFill>
                <a:srgbClr val="73BFE1"/>
              </a:solidFill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User stories focus on understanding the user's needs and motivations, enabling the development team to prioritize features that deliver maximum value to the end-user.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73BFE1"/>
                </a:solidFill>
              </a:rPr>
              <a:t>Dev Branch</a:t>
            </a:r>
            <a:endParaRPr kumimoji="1" lang="ja-JP" altLang="en-US" dirty="0">
              <a:solidFill>
                <a:srgbClr val="73BFE1"/>
              </a:solidFill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During ou</a:t>
            </a:r>
            <a:r>
              <a:rPr lang="en-US" altLang="ja-JP" dirty="0"/>
              <a:t>r development process, we accidentally lost some progress due to a revert. So we suggest everyone frequently save your progress on your dev branch, and make reverts more carefully.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73BFE1"/>
                </a:solidFill>
              </a:rPr>
              <a:t>Cons of TDD</a:t>
            </a:r>
            <a:endParaRPr kumimoji="1" lang="ja-JP" altLang="en-US" dirty="0">
              <a:solidFill>
                <a:srgbClr val="73BFE1"/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Writing tests can take significant time, especially for complex scenarios. When user stories or requirements evolve, existing tests may no longer be valid.</a:t>
            </a:r>
            <a:endParaRPr kumimoji="1" lang="ja-JP" altLang="en-US" dirty="0"/>
          </a:p>
        </p:txBody>
      </p:sp>
      <p:sp>
        <p:nvSpPr>
          <p:cNvPr id="14" name="フッター プレースホルダー 9">
            <a:extLst>
              <a:ext uri="{FF2B5EF4-FFF2-40B4-BE49-F238E27FC236}">
                <a16:creationId xmlns:a16="http://schemas.microsoft.com/office/drawing/2014/main" id="{5619F502-4CC4-415C-8645-B07D2BDD2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908020"/>
      </p:ext>
    </p:extLst>
  </p:cSld>
  <p:clrMapOvr>
    <a:masterClrMapping/>
  </p:clrMapOvr>
  <p:transition spd="slow" advTm="4193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User Profile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User can edit more information through the profile page.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Schedule Viewer Integration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schedule viewer is not yet integrated with the block generator.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Schedule Builder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Students can see the blocks available for this semester but the system cannot store their choices yet. Admin may view their choices.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UI Refinement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UI can still be improved.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/>
              <a:t>Announcement System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/>
              <a:t>Admins can post announcements through the block scheduling system to ensure students receive important messages promptly.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Make sure web pages render well on a variety of devices.</a:t>
            </a:r>
            <a:endParaRPr kumimoji="1" lang="ja-JP" altLang="en-US" dirty="0"/>
          </a:p>
        </p:txBody>
      </p:sp>
      <p:sp>
        <p:nvSpPr>
          <p:cNvPr id="28" name="タイトル 17">
            <a:extLst>
              <a:ext uri="{FF2B5EF4-FFF2-40B4-BE49-F238E27FC236}">
                <a16:creationId xmlns:a16="http://schemas.microsoft.com/office/drawing/2014/main" id="{D93759A1-55E6-44BD-BC45-A564075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rgbClr val="73BFE1"/>
                </a:solidFill>
              </a:rPr>
              <a:t>TO</a:t>
            </a:r>
            <a:r>
              <a:rPr kumimoji="1" lang="en-US" altLang="ja-JP" dirty="0"/>
              <a:t>DO</a:t>
            </a:r>
            <a:endParaRPr kumimoji="1" lang="ja-JP" altLang="en-US" dirty="0"/>
          </a:p>
        </p:txBody>
      </p:sp>
      <p:sp>
        <p:nvSpPr>
          <p:cNvPr id="29" name="フッター プレースホルダー 9">
            <a:extLst>
              <a:ext uri="{FF2B5EF4-FFF2-40B4-BE49-F238E27FC236}">
                <a16:creationId xmlns:a16="http://schemas.microsoft.com/office/drawing/2014/main" id="{6CF62F0C-3806-4863-AD86-CED5A7BE1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336710"/>
      </p:ext>
    </p:extLst>
  </p:cSld>
  <p:clrMapOvr>
    <a:masterClrMapping/>
  </p:clrMapOvr>
  <p:transition spd="slow" advTm="6326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078310" y="7735788"/>
            <a:ext cx="13557478" cy="1440161"/>
          </a:xfrm>
        </p:spPr>
        <p:txBody>
          <a:bodyPr/>
          <a:lstStyle/>
          <a:p>
            <a:r>
              <a:rPr lang="en-US" altLang="ja-JP" dirty="0"/>
              <a:t>CONTRIBU</a:t>
            </a:r>
            <a:r>
              <a:rPr lang="en-US" altLang="ja-JP" dirty="0">
                <a:solidFill>
                  <a:srgbClr val="73BFE1"/>
                </a:solidFill>
              </a:rPr>
              <a:t>TION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Highlights key evaluations</a:t>
            </a:r>
            <a:r>
              <a:rPr lang="en-US" altLang="ja-JP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610061"/>
      </p:ext>
    </p:extLst>
  </p:cSld>
  <p:clrMapOvr>
    <a:masterClrMapping/>
  </p:clrMapOvr>
  <p:transition spd="slow" advTm="2922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Goal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The purpose and objective of this project, including core user stories.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System Structure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An overview of the architecture or design, which is essential to understanding how the system works.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Analysis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Highlights key evaluations, such as system performance, challenges, and trade-offs made during development.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/>
              <a:t>Contribution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Showcases the value added by the system, team, or individual effort in the project.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OUR</a:t>
            </a:r>
            <a:r>
              <a:rPr lang="en-US" altLang="ja-JP" dirty="0"/>
              <a:t> MEMBERS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3"/>
          </p:nvPr>
        </p:nvSpPr>
        <p:spPr>
          <a:xfrm>
            <a:off x="889549" y="2170417"/>
            <a:ext cx="3447641" cy="648074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Aaron Jones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4"/>
          </p:nvPr>
        </p:nvSpPr>
        <p:spPr>
          <a:xfrm>
            <a:off x="889549" y="2746480"/>
            <a:ext cx="3521621" cy="23042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Sprint 2 Scrum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Debugging, testing, system refinement, UI implementation, database schema, demo video</a:t>
            </a:r>
          </a:p>
          <a:p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>
          <a:xfrm>
            <a:off x="889252" y="5770818"/>
            <a:ext cx="4239432" cy="648074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Mahima </a:t>
            </a:r>
            <a:r>
              <a:rPr lang="en-US" altLang="ja-JP" dirty="0" err="1"/>
              <a:t>Kardam</a:t>
            </a:r>
            <a:r>
              <a:rPr lang="en-US" altLang="ja-JP" dirty="0"/>
              <a:t> Bhatt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>
          <a:xfrm>
            <a:off x="889252" y="6346881"/>
            <a:ext cx="3933474" cy="23042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Sprint 3 Scrum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Debugging, testing, spreadsheet parser, data storage , documentations, database schema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0"/>
          </p:nvPr>
        </p:nvSpPr>
        <p:spPr>
          <a:xfrm>
            <a:off x="5128981" y="2170417"/>
            <a:ext cx="3447641" cy="648074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/>
              <a:t>Adithi</a:t>
            </a:r>
            <a:r>
              <a:rPr lang="en-US" altLang="ja-JP" dirty="0"/>
              <a:t> Srinath</a:t>
            </a: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1"/>
          </p:nvPr>
        </p:nvSpPr>
        <p:spPr>
          <a:xfrm>
            <a:off x="5128982" y="2746480"/>
            <a:ext cx="3718216" cy="23042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Sprint 4 Scrum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Debugging, testing, system refinement, login system, documentations, database schema, code climate, repo </a:t>
            </a:r>
            <a:r>
              <a:rPr lang="en-US" altLang="ja-JP" dirty="0" err="1"/>
              <a:t>init</a:t>
            </a:r>
            <a:endParaRPr lang="en-US" altLang="ja-JP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3"/>
          </p:nvPr>
        </p:nvSpPr>
        <p:spPr>
          <a:xfrm>
            <a:off x="5128684" y="5770818"/>
            <a:ext cx="3447641" cy="648074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Ryann Lu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4"/>
          </p:nvPr>
        </p:nvSpPr>
        <p:spPr>
          <a:xfrm>
            <a:off x="5128684" y="6346881"/>
            <a:ext cx="3592423" cy="23042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Sprint 1 Product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Block generator and algorithm design, meeting minutes</a:t>
            </a:r>
          </a:p>
        </p:txBody>
      </p:sp>
      <p:sp>
        <p:nvSpPr>
          <p:cNvPr id="23" name="テキスト プレースホルダー 26">
            <a:extLst>
              <a:ext uri="{FF2B5EF4-FFF2-40B4-BE49-F238E27FC236}">
                <a16:creationId xmlns:a16="http://schemas.microsoft.com/office/drawing/2014/main" id="{4481B26F-3726-4D94-A9C9-2F845733DBA8}"/>
              </a:ext>
            </a:extLst>
          </p:cNvPr>
          <p:cNvSpPr txBox="1">
            <a:spLocks/>
          </p:cNvSpPr>
          <p:nvPr/>
        </p:nvSpPr>
        <p:spPr>
          <a:xfrm>
            <a:off x="9439215" y="2170417"/>
            <a:ext cx="3447641" cy="648074"/>
          </a:xfrm>
          <a:prstGeom prst="rect">
            <a:avLst/>
          </a:prstGeom>
          <a:noFill/>
        </p:spPr>
        <p:txBody>
          <a:bodyPr vert="horz" lIns="163275" tIns="81638" rIns="163275" bIns="81638" rtlCol="0" anchor="b">
            <a:normAutofit lnSpcReduction="10000"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Chengyan</a:t>
            </a:r>
            <a:r>
              <a:rPr lang="en-US" altLang="ja-JP" dirty="0"/>
              <a:t> Tsai</a:t>
            </a:r>
          </a:p>
        </p:txBody>
      </p:sp>
      <p:sp>
        <p:nvSpPr>
          <p:cNvPr id="26" name="テキスト プレースホルダー 27">
            <a:extLst>
              <a:ext uri="{FF2B5EF4-FFF2-40B4-BE49-F238E27FC236}">
                <a16:creationId xmlns:a16="http://schemas.microsoft.com/office/drawing/2014/main" id="{63BDE696-821C-42AE-AF25-063B527D1632}"/>
              </a:ext>
            </a:extLst>
          </p:cNvPr>
          <p:cNvSpPr txBox="1">
            <a:spLocks/>
          </p:cNvSpPr>
          <p:nvPr/>
        </p:nvSpPr>
        <p:spPr>
          <a:xfrm>
            <a:off x="9439215" y="2746480"/>
            <a:ext cx="3592423" cy="2901076"/>
          </a:xfrm>
          <a:prstGeom prst="rect">
            <a:avLst/>
          </a:prstGeom>
          <a:noFill/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Sprint 1 Scrum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Sprint 2 Product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Debugging, testing, management, UI mock-ups, system design, schedule viewer, documentations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29" name="テキスト プレースホルダー 29">
            <a:extLst>
              <a:ext uri="{FF2B5EF4-FFF2-40B4-BE49-F238E27FC236}">
                <a16:creationId xmlns:a16="http://schemas.microsoft.com/office/drawing/2014/main" id="{649C9B52-BCD3-4DF8-BC54-34D59F8F8F97}"/>
              </a:ext>
            </a:extLst>
          </p:cNvPr>
          <p:cNvSpPr txBox="1">
            <a:spLocks/>
          </p:cNvSpPr>
          <p:nvPr/>
        </p:nvSpPr>
        <p:spPr>
          <a:xfrm>
            <a:off x="9438918" y="5770818"/>
            <a:ext cx="4888864" cy="648074"/>
          </a:xfrm>
          <a:prstGeom prst="rect">
            <a:avLst/>
          </a:prstGeom>
          <a:noFill/>
        </p:spPr>
        <p:txBody>
          <a:bodyPr vert="horz" lIns="163275" tIns="81638" rIns="163275" bIns="81638" rtlCol="0" anchor="b">
            <a:normAutofit lnSpcReduction="10000"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William-David </a:t>
            </a:r>
            <a:r>
              <a:rPr lang="en-US" altLang="ja-JP" dirty="0" err="1"/>
              <a:t>Vanderpuye</a:t>
            </a:r>
            <a:endParaRPr lang="en-US" altLang="ja-JP" dirty="0"/>
          </a:p>
        </p:txBody>
      </p:sp>
      <p:sp>
        <p:nvSpPr>
          <p:cNvPr id="32" name="テキスト プレースホルダー 30">
            <a:extLst>
              <a:ext uri="{FF2B5EF4-FFF2-40B4-BE49-F238E27FC236}">
                <a16:creationId xmlns:a16="http://schemas.microsoft.com/office/drawing/2014/main" id="{0EFD09E3-117E-4595-9FF1-C3AB09F9479F}"/>
              </a:ext>
            </a:extLst>
          </p:cNvPr>
          <p:cNvSpPr txBox="1">
            <a:spLocks/>
          </p:cNvSpPr>
          <p:nvPr/>
        </p:nvSpPr>
        <p:spPr>
          <a:xfrm>
            <a:off x="9438918" y="6346881"/>
            <a:ext cx="3592720" cy="2304251"/>
          </a:xfrm>
          <a:prstGeom prst="rect">
            <a:avLst/>
          </a:prstGeom>
          <a:noFill/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Sprint 3 Product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Login system, documentations</a:t>
            </a:r>
          </a:p>
        </p:txBody>
      </p:sp>
      <p:sp>
        <p:nvSpPr>
          <p:cNvPr id="37" name="テキスト プレースホルダー 26">
            <a:extLst>
              <a:ext uri="{FF2B5EF4-FFF2-40B4-BE49-F238E27FC236}">
                <a16:creationId xmlns:a16="http://schemas.microsoft.com/office/drawing/2014/main" id="{9D15759F-1D56-41D2-8F9C-8F17C7235F7D}"/>
              </a:ext>
            </a:extLst>
          </p:cNvPr>
          <p:cNvSpPr txBox="1">
            <a:spLocks/>
          </p:cNvSpPr>
          <p:nvPr/>
        </p:nvSpPr>
        <p:spPr>
          <a:xfrm>
            <a:off x="13660641" y="2170417"/>
            <a:ext cx="3447641" cy="648074"/>
          </a:xfrm>
          <a:prstGeom prst="rect">
            <a:avLst/>
          </a:prstGeom>
          <a:noFill/>
        </p:spPr>
        <p:txBody>
          <a:bodyPr vert="horz" lIns="163275" tIns="81638" rIns="163275" bIns="81638" rtlCol="0" anchor="b">
            <a:normAutofit lnSpcReduction="10000"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Junhyuk</a:t>
            </a:r>
            <a:r>
              <a:rPr lang="en-US" altLang="ja-JP" dirty="0"/>
              <a:t> Lee</a:t>
            </a:r>
          </a:p>
        </p:txBody>
      </p:sp>
      <p:sp>
        <p:nvSpPr>
          <p:cNvPr id="38" name="テキスト プレースホルダー 27">
            <a:extLst>
              <a:ext uri="{FF2B5EF4-FFF2-40B4-BE49-F238E27FC236}">
                <a16:creationId xmlns:a16="http://schemas.microsoft.com/office/drawing/2014/main" id="{B1BBD28A-426A-4324-AE29-064817BA014A}"/>
              </a:ext>
            </a:extLst>
          </p:cNvPr>
          <p:cNvSpPr txBox="1">
            <a:spLocks/>
          </p:cNvSpPr>
          <p:nvPr/>
        </p:nvSpPr>
        <p:spPr>
          <a:xfrm>
            <a:off x="13660641" y="2746480"/>
            <a:ext cx="3736223" cy="2304251"/>
          </a:xfrm>
          <a:prstGeom prst="rect">
            <a:avLst/>
          </a:prstGeom>
          <a:noFill/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Sprint 4 Product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Debugging, testing, block generator and algorithm design</a:t>
            </a:r>
          </a:p>
        </p:txBody>
      </p:sp>
      <p:sp>
        <p:nvSpPr>
          <p:cNvPr id="42" name="フッター プレースホルダー 9">
            <a:extLst>
              <a:ext uri="{FF2B5EF4-FFF2-40B4-BE49-F238E27FC236}">
                <a16:creationId xmlns:a16="http://schemas.microsoft.com/office/drawing/2014/main" id="{E4921734-DA1F-402C-9051-C289C81A2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34720"/>
      </p:ext>
    </p:extLst>
  </p:cSld>
  <p:clrMapOvr>
    <a:masterClrMapping/>
  </p:clrMapOvr>
  <p:transition spd="slow" advTm="4989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PowerPoint by </a:t>
            </a:r>
            <a:r>
              <a:rPr lang="en-US" altLang="ja-JP" dirty="0" err="1"/>
              <a:t>Chengyan</a:t>
            </a:r>
            <a:r>
              <a:rPr lang="en-US" altLang="ja-JP" dirty="0"/>
              <a:t> Tsai</a:t>
            </a:r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en-US" altLang="ja-JP" dirty="0">
                <a:solidFill>
                  <a:srgbClr val="73BFE1"/>
                </a:solidFill>
              </a:rPr>
              <a:t>AL</a:t>
            </a:r>
            <a:endParaRPr kumimoji="1" lang="ja-JP" altLang="en-US" dirty="0">
              <a:solidFill>
                <a:srgbClr val="73BFE1"/>
              </a:solidFill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The purpose and objective of this project.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969002"/>
      </p:ext>
    </p:extLst>
  </p:cSld>
  <p:clrMapOvr>
    <a:masterClrMapping/>
  </p:clrMapOvr>
  <p:transition spd="slow" advTm="2922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GO</a:t>
            </a:r>
            <a:r>
              <a:rPr lang="en-US" altLang="ja-JP" dirty="0">
                <a:solidFill>
                  <a:srgbClr val="73BFE1"/>
                </a:solidFill>
              </a:rPr>
              <a:t>AL</a:t>
            </a:r>
            <a:endParaRPr kumimoji="1" lang="ja-JP" altLang="en-US" dirty="0">
              <a:solidFill>
                <a:srgbClr val="73BFE1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86322" y="1903140"/>
            <a:ext cx="15913768" cy="5616624"/>
          </a:xfr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Our primary clients are Texas A&amp;M Engineering Academy students across 10 academies, with key stakeholders including Austin Community College and Texas A&amp;M University.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are starting with the Austin A&amp;M Academy and plan to expand the program to other academies in the future.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program is designed to support approximately 200 students per semester on average.</a:t>
            </a:r>
            <a:endParaRPr kumimoji="1" lang="ja-JP" altLang="en-US" sz="32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309841"/>
      </p:ext>
    </p:extLst>
  </p:cSld>
  <p:clrMapOvr>
    <a:masterClrMapping/>
  </p:clrMapOvr>
  <p:transition spd="slow" advTm="2801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GO</a:t>
            </a:r>
            <a:r>
              <a:rPr lang="en-US" altLang="ja-JP" dirty="0">
                <a:solidFill>
                  <a:srgbClr val="73BFE1"/>
                </a:solidFill>
              </a:rPr>
              <a:t>AL</a:t>
            </a:r>
            <a:endParaRPr kumimoji="1" lang="ja-JP" altLang="en-US" dirty="0">
              <a:solidFill>
                <a:srgbClr val="73BFE1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50318" y="1903140"/>
            <a:ext cx="10009112" cy="5616624"/>
          </a:xfr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Our primary goal is to develop a block scheduling program for math, science, and engineering courses, allowing students to be assigned to a block schedule based on data provided through spreadsheets.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06B286-EA0E-45B1-B650-BF520497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4" y="2119164"/>
            <a:ext cx="4377223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23524"/>
      </p:ext>
    </p:extLst>
  </p:cSld>
  <p:clrMapOvr>
    <a:masterClrMapping/>
  </p:clrMapOvr>
  <p:transition spd="slow" advTm="280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</a:t>
            </a:r>
            <a:r>
              <a:rPr lang="en-US" altLang="ja-JP" dirty="0">
                <a:solidFill>
                  <a:schemeClr val="accent1"/>
                </a:solidFill>
              </a:rPr>
              <a:t>STRUCT</a:t>
            </a:r>
            <a:r>
              <a:rPr lang="en-US" altLang="ja-JP" dirty="0"/>
              <a:t>URE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An overview of the architecture or design.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7496205"/>
      </p:ext>
    </p:extLst>
  </p:cSld>
  <p:clrMapOvr>
    <a:masterClrMapping/>
  </p:clrMapOvr>
  <p:transition spd="slow" advTm="2922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SYSTEM </a:t>
            </a:r>
            <a:r>
              <a:rPr lang="en-US" altLang="ja-JP" dirty="0">
                <a:solidFill>
                  <a:schemeClr val="accent1"/>
                </a:solidFill>
              </a:rPr>
              <a:t>STRUCT</a:t>
            </a:r>
            <a:r>
              <a:rPr lang="en-US" altLang="ja-JP" dirty="0"/>
              <a:t>URE</a:t>
            </a:r>
            <a:endParaRPr kumimoji="1" lang="ja-JP" altLang="en-US" dirty="0">
              <a:solidFill>
                <a:srgbClr val="73BFE1"/>
              </a:solidFill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1026" name="Picture 2" descr="https://i.imgur.com/CCtDZlI.png">
            <a:extLst>
              <a:ext uri="{FF2B5EF4-FFF2-40B4-BE49-F238E27FC236}">
                <a16:creationId xmlns:a16="http://schemas.microsoft.com/office/drawing/2014/main" id="{D1295AA7-77C1-471C-85CC-FA0F0954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44" y="2597938"/>
            <a:ext cx="13210523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779608"/>
      </p:ext>
    </p:extLst>
  </p:cSld>
  <p:clrMapOvr>
    <a:masterClrMapping/>
  </p:clrMapOvr>
  <p:transition spd="slow" advTm="2801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73BFE1"/>
                </a:solidFill>
              </a:rPr>
              <a:t>DATABASE </a:t>
            </a:r>
            <a:r>
              <a:rPr lang="en-US" altLang="ja-JP" dirty="0"/>
              <a:t>SCHEMA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86322" y="2983260"/>
            <a:ext cx="15913768" cy="5616624"/>
          </a:xfrm>
        </p:spPr>
        <p:txBody>
          <a:bodyPr anchor="t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solidFill>
                  <a:srgbClr val="73BFE1">
                    <a:alpha val="90000"/>
                  </a:srgbClr>
                </a:solidFill>
              </a:rPr>
              <a:t>Excel File Storage: </a:t>
            </a:r>
            <a:r>
              <a:rPr kumimoji="1" lang="en-US" altLang="zh-CN" sz="3200" dirty="0"/>
              <a:t>Content, Timestamp, Name…</a:t>
            </a:r>
            <a:endParaRPr kumimoji="1" lang="en-US" altLang="zh-CN" sz="3200" dirty="0">
              <a:solidFill>
                <a:srgbClr val="73BFE1">
                  <a:alpha val="90000"/>
                </a:srgb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200" b="1" dirty="0">
                <a:solidFill>
                  <a:srgbClr val="73BFE1">
                    <a:alpha val="90000"/>
                  </a:srgbClr>
                </a:solidFill>
              </a:rPr>
              <a:t>Block Data: </a:t>
            </a:r>
            <a:r>
              <a:rPr lang="en-US" altLang="ja-JP" sz="3200" dirty="0"/>
              <a:t>ID,  Course IDs, Timestamp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3200" b="1" dirty="0">
                <a:solidFill>
                  <a:srgbClr val="73BFE1">
                    <a:alpha val="90000"/>
                  </a:srgbClr>
                </a:solidFill>
              </a:rPr>
              <a:t>Cou</a:t>
            </a:r>
            <a:r>
              <a:rPr lang="en-US" altLang="ja-JP" sz="3200" b="1" dirty="0">
                <a:solidFill>
                  <a:srgbClr val="73BFE1">
                    <a:alpha val="90000"/>
                  </a:srgbClr>
                </a:solidFill>
              </a:rPr>
              <a:t>rse Data: </a:t>
            </a:r>
            <a:r>
              <a:rPr lang="en-US" altLang="ja-JP" sz="3200" dirty="0"/>
              <a:t>ID, </a:t>
            </a:r>
            <a:r>
              <a:rPr lang="en-US" altLang="zh-CN" sz="3200" dirty="0"/>
              <a:t>Term, Room, Building, Start Time, End Time, Capacity, Prerequisites</a:t>
            </a:r>
            <a:endParaRPr lang="en-US" altLang="ja-JP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3200" b="1" dirty="0">
                <a:solidFill>
                  <a:srgbClr val="73BFE1">
                    <a:alpha val="90000"/>
                  </a:srgbClr>
                </a:solidFill>
              </a:rPr>
              <a:t>User Data: </a:t>
            </a:r>
            <a:r>
              <a:rPr lang="en-US" altLang="ja-JP" sz="3200" dirty="0"/>
              <a:t>UID, Email, Name, Role</a:t>
            </a:r>
            <a:endParaRPr kumimoji="1" lang="ja-JP" altLang="en-US" sz="32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254D5-F1A6-4509-A927-8633696BC911}"/>
              </a:ext>
            </a:extLst>
          </p:cNvPr>
          <p:cNvSpPr txBox="1"/>
          <p:nvPr/>
        </p:nvSpPr>
        <p:spPr>
          <a:xfrm>
            <a:off x="1186322" y="2241649"/>
            <a:ext cx="882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database primarily contains the following data:</a:t>
            </a:r>
          </a:p>
        </p:txBody>
      </p:sp>
    </p:spTree>
    <p:extLst>
      <p:ext uri="{BB962C8B-B14F-4D97-AF65-F5344CB8AC3E}">
        <p14:creationId xmlns:p14="http://schemas.microsoft.com/office/powerpoint/2010/main" val="3054930759"/>
      </p:ext>
    </p:extLst>
  </p:cSld>
  <p:clrMapOvr>
    <a:masterClrMapping/>
  </p:clrMapOvr>
  <p:transition spd="slow" advTm="2801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73BFE1"/>
                </a:solidFill>
              </a:rPr>
              <a:t>LOGIN </a:t>
            </a:r>
            <a:r>
              <a:rPr lang="en-US" altLang="ja-JP" dirty="0"/>
              <a:t>SYSTEM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>
          <a:xfrm>
            <a:off x="1186322" y="1903140"/>
            <a:ext cx="8532948" cy="558993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3200" dirty="0"/>
              <a:t>The system supports Single Sign-On (SSO) using Gmail, streamlining user authentication. Key implementation details include: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SSO Functionality: </a:t>
            </a:r>
            <a:r>
              <a:rPr lang="en-US" sz="3200" dirty="0"/>
              <a:t>Enables users to log in seamlessly via their Gmail accounts.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OAuth Integration: </a:t>
            </a:r>
            <a:r>
              <a:rPr lang="en-US" sz="3200" dirty="0"/>
              <a:t>Utilized the </a:t>
            </a:r>
            <a:r>
              <a:rPr lang="en-US" sz="3200" dirty="0" err="1"/>
              <a:t>OmniAuth</a:t>
            </a:r>
            <a:r>
              <a:rPr lang="en-US" sz="3200" dirty="0"/>
              <a:t> Ruby gem to handle authentication securely.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3BFE1">
                    <a:alpha val="90000"/>
                  </a:srgbClr>
                </a:solidFill>
              </a:rPr>
              <a:t>Credential Setup: </a:t>
            </a:r>
            <a:r>
              <a:rPr lang="en-US" sz="3200" dirty="0"/>
              <a:t>Configured necessary credentials to facilitate user sign-ins.</a:t>
            </a:r>
            <a:endParaRPr kumimoji="1" lang="ja-JP" altLang="en-US" sz="3200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EA Block Scheduling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52EF81-4154-4345-A2A8-7ED44869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11" y="2262262"/>
            <a:ext cx="6533400" cy="52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40839"/>
      </p:ext>
    </p:extLst>
  </p:cSld>
  <p:clrMapOvr>
    <a:masterClrMapping/>
  </p:clrMapOvr>
  <p:transition spd="slow" advTm="2801">
    <p:push dir="u"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Custom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Custom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1062</Words>
  <Application>Microsoft Office PowerPoint</Application>
  <PresentationFormat>Custom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黑体</vt:lpstr>
      <vt:lpstr>宋体</vt:lpstr>
      <vt:lpstr>Arial</vt:lpstr>
      <vt:lpstr>Calibri</vt:lpstr>
      <vt:lpstr>Times New Roman</vt:lpstr>
      <vt:lpstr>Title</vt:lpstr>
      <vt:lpstr>Contents</vt:lpstr>
      <vt:lpstr>EA Block Scheduling</vt:lpstr>
      <vt:lpstr>CONTENTS</vt:lpstr>
      <vt:lpstr>GOAL</vt:lpstr>
      <vt:lpstr>GOAL</vt:lpstr>
      <vt:lpstr>GOAL</vt:lpstr>
      <vt:lpstr>SYSTEM STRUCTURE</vt:lpstr>
      <vt:lpstr>SYSTEM STRUCTURE</vt:lpstr>
      <vt:lpstr>DATABASE SCHEMA</vt:lpstr>
      <vt:lpstr>LOGIN SYSTEM</vt:lpstr>
      <vt:lpstr>SPREADSHEET PARSER</vt:lpstr>
      <vt:lpstr>BLOCK GENERATOR</vt:lpstr>
      <vt:lpstr>BLOCK GENERATOR</vt:lpstr>
      <vt:lpstr>BLOCK GENERATOR</vt:lpstr>
      <vt:lpstr>SCHEDULE VIEWER</vt:lpstr>
      <vt:lpstr>ANALYSIS</vt:lpstr>
      <vt:lpstr>Development Process</vt:lpstr>
      <vt:lpstr>OUR LESSONS</vt:lpstr>
      <vt:lpstr>TODO</vt:lpstr>
      <vt:lpstr>CONTRIBUTION</vt:lpstr>
      <vt:lpstr>OUR MEMBERS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蔡承晏</cp:lastModifiedBy>
  <cp:revision>110</cp:revision>
  <dcterms:created xsi:type="dcterms:W3CDTF">2015-02-26T15:14:38Z</dcterms:created>
  <dcterms:modified xsi:type="dcterms:W3CDTF">2024-11-30T22:00:38Z</dcterms:modified>
</cp:coreProperties>
</file>