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69" r:id="rId2"/>
    <p:sldId id="270" r:id="rId3"/>
    <p:sldId id="285" r:id="rId4"/>
    <p:sldId id="284" r:id="rId5"/>
    <p:sldId id="277" r:id="rId6"/>
    <p:sldId id="278" r:id="rId7"/>
    <p:sldId id="279" r:id="rId8"/>
    <p:sldId id="280" r:id="rId9"/>
    <p:sldId id="281" r:id="rId10"/>
    <p:sldId id="286" r:id="rId11"/>
    <p:sldId id="282" r:id="rId12"/>
    <p:sldId id="273" r:id="rId13"/>
    <p:sldId id="274" r:id="rId14"/>
    <p:sldId id="275" r:id="rId15"/>
    <p:sldId id="276" r:id="rId16"/>
    <p:sldId id="265" r:id="rId17"/>
    <p:sldId id="266" r:id="rId18"/>
    <p:sldId id="267" r:id="rId19"/>
    <p:sldId id="268" r:id="rId20"/>
    <p:sldId id="287" r:id="rId21"/>
  </p:sldIdLst>
  <p:sldSz cx="12192000" cy="6858000"/>
  <p:notesSz cx="6858000" cy="9144000"/>
  <p:defaultTextStyle>
    <a:defPPr>
      <a:defRPr lang="de-DE"/>
    </a:defPPr>
    <a:lvl1pPr marL="0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0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5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1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1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7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2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2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38501-0686-434C-B9DB-E21550C6BC10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0F773-0F33-4315-98EE-6A3870134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49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704308" y="585692"/>
            <a:ext cx="10783384" cy="2864021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defRPr sz="4800" b="1" baseline="0">
                <a:latin typeface="Helvetica"/>
                <a:cs typeface="Helvetica"/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der </a:t>
            </a:r>
            <a:r>
              <a:rPr lang="en-US" dirty="0" err="1" smtClean="0"/>
              <a:t>Präsentation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04308" y="3871513"/>
            <a:ext cx="10783384" cy="1215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Name des </a:t>
            </a:r>
            <a:r>
              <a:rPr lang="en-US" dirty="0" err="1" smtClean="0"/>
              <a:t>Vortragenden</a:t>
            </a:r>
            <a:endParaRPr lang="en-US" dirty="0" smtClean="0"/>
          </a:p>
          <a:p>
            <a:pPr lvl="0"/>
            <a:r>
              <a:rPr lang="de-DE" dirty="0" smtClean="0"/>
              <a:t>G</a:t>
            </a:r>
            <a:r>
              <a:rPr lang="en-US" dirty="0" err="1" smtClean="0"/>
              <a:t>gf</a:t>
            </a:r>
            <a:r>
              <a:rPr lang="en-US" dirty="0" smtClean="0"/>
              <a:t>. </a:t>
            </a:r>
            <a:r>
              <a:rPr lang="de-DE" dirty="0" err="1" smtClean="0"/>
              <a:t>w</a:t>
            </a:r>
            <a:r>
              <a:rPr lang="en-US" dirty="0" err="1" smtClean="0"/>
              <a:t>eiter</a:t>
            </a:r>
            <a:r>
              <a:rPr lang="en-US" dirty="0" smtClean="0"/>
              <a:t> </a:t>
            </a:r>
            <a:r>
              <a:rPr lang="en-US" dirty="0" err="1" smtClean="0"/>
              <a:t>Namen</a:t>
            </a:r>
            <a:endParaRPr lang="en-US" dirty="0" smtClean="0"/>
          </a:p>
          <a:p>
            <a:pPr lvl="0"/>
            <a:endParaRPr lang="en-US" dirty="0" smtClean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01" y="5136000"/>
            <a:ext cx="1650487" cy="13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08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6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50706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2" y="343766"/>
            <a:ext cx="11488309" cy="262336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Textfeld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7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190267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+ Titel +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343764"/>
            <a:ext cx="9323575" cy="4176917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1" y="4965858"/>
            <a:ext cx="9323575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und Unterschrift (max. 2 Zeilen)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6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413999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+ Titel +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343767"/>
            <a:ext cx="6318095" cy="3883003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158174" y="343764"/>
            <a:ext cx="4673993" cy="38830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0" i="0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Ggf. Textfeld für Bildinformationen</a:t>
            </a:r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7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1" y="4965858"/>
            <a:ext cx="9323575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und Unterschrift (max. 2 Zeilen)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38539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ild + Titel + Tex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1372624"/>
            <a:ext cx="6585572" cy="4302160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261852" y="1372624"/>
            <a:ext cx="4569361" cy="430216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0" i="0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Ggf. Textfeld für</a:t>
            </a:r>
          </a:p>
          <a:p>
            <a:pPr lvl="0"/>
            <a:r>
              <a:rPr lang="de-DE" dirty="0" smtClean="0"/>
              <a:t>Bildinformationen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1" y="342324"/>
            <a:ext cx="11488311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9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309757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sz="quarter" idx="14" hasCustomPrompt="1"/>
          </p:nvPr>
        </p:nvSpPr>
        <p:spPr>
          <a:xfrm>
            <a:off x="6353135" y="343765"/>
            <a:ext cx="5479032" cy="4134928"/>
          </a:xfrm>
          <a:prstGeom prst="rect">
            <a:avLst/>
          </a:prstGeom>
        </p:spPr>
        <p:txBody>
          <a:bodyPr vert="horz" lIns="82918" tIns="41459" rIns="82918" bIns="41459"/>
          <a:lstStyle>
            <a:lvl1pPr>
              <a:defRPr sz="2400" b="1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353135" y="4970083"/>
            <a:ext cx="5479032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/ Text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quarter" idx="16" hasCustomPrompt="1"/>
          </p:nvPr>
        </p:nvSpPr>
        <p:spPr>
          <a:xfrm>
            <a:off x="342900" y="343765"/>
            <a:ext cx="5479032" cy="4134928"/>
          </a:xfrm>
          <a:prstGeom prst="rect">
            <a:avLst/>
          </a:prstGeom>
        </p:spPr>
        <p:txBody>
          <a:bodyPr vert="horz" lIns="82918" tIns="41459" rIns="82918" bIns="41459"/>
          <a:lstStyle>
            <a:lvl1pPr>
              <a:defRPr sz="2400" b="1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Inhalt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9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42900" y="4970083"/>
            <a:ext cx="5479032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/ Text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74344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9728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4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3519" y="6323402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274919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36073"/>
            <a:ext cx="10058400" cy="47330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C1-A974-4CDD-890D-2FCDFA70CDD6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8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43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2" r:id="rId9"/>
  </p:sldLayoutIdLst>
  <p:txStyles>
    <p:titleStyle>
      <a:lvl1pPr algn="ctr" defTabSz="609541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57" indent="-457157" algn="l" defTabSz="609541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03" indent="-380962" algn="l" defTabSz="609541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51" indent="-304770" algn="l" defTabSz="60954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93" indent="-304770" algn="l" defTabSz="609541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934" indent="-304770" algn="l" defTabSz="609541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475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014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555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096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41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8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2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6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04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45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85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26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Pollynet_Processing_Chain</a:t>
            </a:r>
            <a:r>
              <a:rPr lang="en-US" dirty="0" smtClean="0"/>
              <a:t> (Picasso)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Zhenping Yin</a:t>
            </a:r>
          </a:p>
          <a:p>
            <a:r>
              <a:rPr lang="en-US" dirty="0" smtClean="0"/>
              <a:t>2019-07-21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02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Picasso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001769" y="2159597"/>
            <a:ext cx="3291840" cy="13986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Picasso</a:t>
            </a:r>
            <a:endParaRPr lang="en-US" sz="4400" b="1" dirty="0"/>
          </a:p>
        </p:txBody>
      </p:sp>
      <p:cxnSp>
        <p:nvCxnSpPr>
          <p:cNvPr id="15" name="Elbow Connector 14"/>
          <p:cNvCxnSpPr>
            <a:stCxn id="5" idx="3"/>
            <a:endCxn id="6" idx="1"/>
          </p:cNvCxnSpPr>
          <p:nvPr/>
        </p:nvCxnSpPr>
        <p:spPr>
          <a:xfrm rot="16200000" flipH="1">
            <a:off x="3217066" y="1074242"/>
            <a:ext cx="144976" cy="34244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8551216" y="470808"/>
            <a:ext cx="2980944" cy="4486319"/>
            <a:chOff x="8796529" y="859451"/>
            <a:chExt cx="2980944" cy="4486319"/>
          </a:xfrm>
        </p:grpSpPr>
        <p:sp>
          <p:nvSpPr>
            <p:cNvPr id="7" name="Flowchart: Multidocument 6"/>
            <p:cNvSpPr/>
            <p:nvPr/>
          </p:nvSpPr>
          <p:spPr>
            <a:xfrm>
              <a:off x="9582913" y="859451"/>
              <a:ext cx="2194560" cy="914400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figures</a:t>
              </a:r>
              <a:endParaRPr lang="en-US" sz="2800" dirty="0"/>
            </a:p>
          </p:txBody>
        </p:sp>
        <p:sp>
          <p:nvSpPr>
            <p:cNvPr id="8" name="Flowchart: Multidocument 7"/>
            <p:cNvSpPr/>
            <p:nvPr/>
          </p:nvSpPr>
          <p:spPr>
            <a:xfrm>
              <a:off x="9582913" y="2349754"/>
              <a:ext cx="2194560" cy="914400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results</a:t>
              </a:r>
              <a:endParaRPr lang="en-US" sz="2800" dirty="0"/>
            </a:p>
          </p:txBody>
        </p:sp>
        <p:sp>
          <p:nvSpPr>
            <p:cNvPr id="9" name="Flowchart: Multidocument 8"/>
            <p:cNvSpPr/>
            <p:nvPr/>
          </p:nvSpPr>
          <p:spPr>
            <a:xfrm>
              <a:off x="9582913" y="3949786"/>
              <a:ext cx="1645920" cy="548640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calibration</a:t>
              </a:r>
              <a:endParaRPr lang="en-US" sz="2000" dirty="0"/>
            </a:p>
          </p:txBody>
        </p:sp>
        <p:sp>
          <p:nvSpPr>
            <p:cNvPr id="11" name="Flowchart: Multidocument 10"/>
            <p:cNvSpPr/>
            <p:nvPr/>
          </p:nvSpPr>
          <p:spPr>
            <a:xfrm>
              <a:off x="9582913" y="4797130"/>
              <a:ext cx="1645920" cy="548640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log</a:t>
              </a:r>
              <a:endParaRPr lang="en-US" sz="2000" dirty="0"/>
            </a:p>
          </p:txBody>
        </p:sp>
        <p:sp>
          <p:nvSpPr>
            <p:cNvPr id="16" name="Left Brace 15"/>
            <p:cNvSpPr/>
            <p:nvPr/>
          </p:nvSpPr>
          <p:spPr>
            <a:xfrm>
              <a:off x="8796529" y="1490387"/>
              <a:ext cx="457200" cy="3557016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72084" y="1004041"/>
            <a:ext cx="4078225" cy="1709928"/>
            <a:chOff x="649224" y="1453896"/>
            <a:chExt cx="4078225" cy="1709928"/>
          </a:xfrm>
        </p:grpSpPr>
        <p:sp>
          <p:nvSpPr>
            <p:cNvPr id="4" name="TextBox 3"/>
            <p:cNvSpPr txBox="1"/>
            <p:nvPr/>
          </p:nvSpPr>
          <p:spPr>
            <a:xfrm>
              <a:off x="649224" y="1453896"/>
              <a:ext cx="181051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Unzip </a:t>
              </a:r>
              <a:r>
                <a:rPr lang="en-US" dirty="0" err="1" smtClean="0"/>
                <a:t>polly</a:t>
              </a:r>
              <a:r>
                <a:rPr lang="en-US" dirty="0" smtClean="0"/>
                <a:t> data</a:t>
              </a:r>
              <a:endParaRPr lang="en-US" dirty="0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713232" y="2496312"/>
              <a:ext cx="1682496" cy="667512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todo_filelist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4" idx="2"/>
              <a:endCxn id="5" idx="1"/>
            </p:cNvCxnSpPr>
            <p:nvPr/>
          </p:nvCxnSpPr>
          <p:spPr>
            <a:xfrm>
              <a:off x="1554480" y="1823228"/>
              <a:ext cx="0" cy="6730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755649" y="1984500"/>
              <a:ext cx="2971800" cy="383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write_single_to_filelist.m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435608" y="2912768"/>
            <a:ext cx="396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pollynet_processing_chain_main.m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750309" y="3643826"/>
            <a:ext cx="3931920" cy="3138610"/>
            <a:chOff x="4681729" y="3719390"/>
            <a:chExt cx="3931920" cy="3138610"/>
          </a:xfrm>
        </p:grpSpPr>
        <p:sp>
          <p:nvSpPr>
            <p:cNvPr id="50" name="Rectangle 49"/>
            <p:cNvSpPr/>
            <p:nvPr/>
          </p:nvSpPr>
          <p:spPr>
            <a:xfrm>
              <a:off x="4793031" y="3868580"/>
              <a:ext cx="3657600" cy="457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r>
                <a:rPr lang="en-US" dirty="0" smtClean="0"/>
                <a:t>ollynet_places_history_new.txt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793031" y="4482285"/>
              <a:ext cx="3657600" cy="457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r>
                <a:rPr lang="en-US" dirty="0" smtClean="0"/>
                <a:t>ollynet_processing_chain_link.txt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93031" y="5095990"/>
              <a:ext cx="3657600" cy="457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Load the </a:t>
              </a:r>
              <a:r>
                <a:rPr lang="en-US" dirty="0" err="1" smtClean="0"/>
                <a:t>polly</a:t>
              </a:r>
              <a:r>
                <a:rPr lang="en-US" dirty="0" smtClean="0"/>
                <a:t> </a:t>
              </a:r>
              <a:r>
                <a:rPr lang="en-US" dirty="0" err="1" smtClean="0"/>
                <a:t>config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793031" y="5709695"/>
              <a:ext cx="3657600" cy="457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pollyxt_xxx</a:t>
              </a:r>
              <a:r>
                <a:rPr lang="en-US" dirty="0" smtClean="0"/>
                <a:t> defaults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681729" y="3719390"/>
              <a:ext cx="3931920" cy="3138610"/>
            </a:xfrm>
            <a:prstGeom prst="rect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93031" y="6323402"/>
              <a:ext cx="3657600" cy="457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pollyxt_xxx</a:t>
              </a:r>
              <a:r>
                <a:rPr lang="en-US" dirty="0" smtClean="0"/>
                <a:t> module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3714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Scripts for automating 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38" y="1335024"/>
            <a:ext cx="9005633" cy="415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0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219688" cy="1097280"/>
          </a:xfrm>
        </p:spPr>
        <p:txBody>
          <a:bodyPr/>
          <a:lstStyle/>
          <a:p>
            <a:r>
              <a:rPr lang="en-US" sz="5400" dirty="0"/>
              <a:t>Picasso Structure 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81473" y="2197330"/>
            <a:ext cx="457681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/>
              <a:t>Automatic calibration</a:t>
            </a:r>
          </a:p>
          <a:p>
            <a:pPr marL="8000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lidar calibration</a:t>
            </a:r>
          </a:p>
          <a:p>
            <a:pPr marL="8000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water vapor calibration</a:t>
            </a:r>
          </a:p>
          <a:p>
            <a:pPr marL="8000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depolarization calibration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/>
              <a:t>Integrated conventional retrieving algorithms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/>
              <a:t>Extensible programming structure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931920" y="1042506"/>
            <a:ext cx="2642616" cy="5463303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58111" y="1042506"/>
            <a:ext cx="6326248" cy="5486400"/>
            <a:chOff x="258111" y="1042506"/>
            <a:chExt cx="6326248" cy="5486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1240" y="1042506"/>
              <a:ext cx="2653119" cy="54864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111" y="1248009"/>
              <a:ext cx="2971800" cy="52578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2816352" y="1042507"/>
              <a:ext cx="1114888" cy="38495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816352" y="5330952"/>
              <a:ext cx="1105745" cy="11979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346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1611" y="1353803"/>
            <a:ext cx="3284590" cy="4510549"/>
            <a:chOff x="1660114" y="1477296"/>
            <a:chExt cx="3284590" cy="45105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1344"/>
            <a:stretch/>
          </p:blipFill>
          <p:spPr>
            <a:xfrm>
              <a:off x="1839554" y="1477296"/>
              <a:ext cx="3105150" cy="451054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1" r="13306" b="1957"/>
            <a:stretch/>
          </p:blipFill>
          <p:spPr>
            <a:xfrm>
              <a:off x="1660114" y="1477296"/>
              <a:ext cx="198181" cy="451054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41450" y="1353803"/>
                <a:ext cx="7757651" cy="2156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Range Corrected Signal: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𝑎𝑒𝑟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𝑚𝑜𝑙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Attenuated molecular backscatter: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𝑚𝑜𝑙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450" y="1353803"/>
                <a:ext cx="7757651" cy="2156744"/>
              </a:xfrm>
              <a:prstGeom prst="rect">
                <a:avLst/>
              </a:prstGeom>
              <a:blipFill>
                <a:blip r:embed="rId4"/>
                <a:stretch>
                  <a:fillRect l="-628"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41449" y="3517360"/>
                <a:ext cx="7954297" cy="1539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 aerosol-free or nearly aerosol-free (quantitatively?) area, assuming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Therefore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−2×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𝑎𝑒𝑟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𝒌𝑪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449" y="3517360"/>
                <a:ext cx="7954297" cy="1539717"/>
              </a:xfrm>
              <a:prstGeom prst="rect">
                <a:avLst/>
              </a:prstGeom>
              <a:blipFill>
                <a:blip r:embed="rId5"/>
                <a:stretch>
                  <a:fillRect l="-613" t="-2372" r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229941" y="5238005"/>
            <a:ext cx="739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Main task is to search the most linear correlated area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309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</a:t>
            </a:r>
            <a:r>
              <a:rPr lang="en-US" dirty="0" smtClean="0"/>
              <a:t>Fit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3501" y="985730"/>
                <a:ext cx="5928852" cy="146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Normalize the measured signal with attenuated molecular backscatter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𝑚𝑜𝑙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𝑎𝑡𝑡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1" y="985730"/>
                <a:ext cx="5928852" cy="1461875"/>
              </a:xfrm>
              <a:prstGeom prst="rect">
                <a:avLst/>
              </a:prstGeom>
              <a:blipFill>
                <a:blip r:embed="rId2"/>
                <a:stretch>
                  <a:fillRect l="-926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136958" y="2469245"/>
            <a:ext cx="7830164" cy="709297"/>
            <a:chOff x="684570" y="2835005"/>
            <a:chExt cx="7830164" cy="709297"/>
          </a:xfrm>
        </p:grpSpPr>
        <p:sp>
          <p:nvSpPr>
            <p:cNvPr id="6" name="Rounded Rectangle 5"/>
            <p:cNvSpPr/>
            <p:nvPr/>
          </p:nvSpPr>
          <p:spPr>
            <a:xfrm>
              <a:off x="5255337" y="2850440"/>
              <a:ext cx="3259397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1: Pure Rayleigh Conditions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84570" y="2835005"/>
                  <a:ext cx="5161937" cy="7092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𝑎𝑒𝑟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𝑑𝑧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𝑛𝑜𝑟𝑚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𝑚𝑜𝑙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𝑎𝑡𝑡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func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570" y="2835005"/>
                  <a:ext cx="5161937" cy="7092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1509351" y="4174812"/>
            <a:ext cx="8981773" cy="678426"/>
            <a:chOff x="1037299" y="4452291"/>
            <a:chExt cx="8981773" cy="6784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037299" y="4642887"/>
                  <a:ext cx="5997678" cy="378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𝑅𝑒𝑠𝑖𝑑𝑢𝑎𝑙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𝑎𝑡𝑡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299" y="4642887"/>
                  <a:ext cx="5997678" cy="378373"/>
                </a:xfrm>
                <a:prstGeom prst="rect">
                  <a:avLst/>
                </a:prstGeom>
                <a:blipFill>
                  <a:blip r:embed="rId4"/>
                  <a:stretch>
                    <a:fillRect b="-145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ounded Rectangle 9"/>
            <p:cNvSpPr/>
            <p:nvPr/>
          </p:nvSpPr>
          <p:spPr>
            <a:xfrm>
              <a:off x="7034978" y="4452291"/>
              <a:ext cx="2984094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3: White-Noise criterion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715829" y="5032157"/>
            <a:ext cx="8087036" cy="1028743"/>
            <a:chOff x="1263441" y="5397917"/>
            <a:chExt cx="8087036" cy="10287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263441" y="5397917"/>
                  <a:ext cx="5771536" cy="10287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sub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</m:sup>
                                </m:sSub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𝑏𝑔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 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3441" y="5397917"/>
                  <a:ext cx="5771536" cy="10287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ounded Rectangle 12"/>
            <p:cNvSpPr/>
            <p:nvPr/>
          </p:nvSpPr>
          <p:spPr>
            <a:xfrm>
              <a:off x="7106265" y="5546578"/>
              <a:ext cx="2244212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4: SNR constrain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90588" y="3317467"/>
            <a:ext cx="9387348" cy="678426"/>
            <a:chOff x="838200" y="3683227"/>
            <a:chExt cx="8562971" cy="678426"/>
          </a:xfrm>
        </p:grpSpPr>
        <p:sp>
          <p:nvSpPr>
            <p:cNvPr id="15" name="Rounded Rectangle 14"/>
            <p:cNvSpPr/>
            <p:nvPr/>
          </p:nvSpPr>
          <p:spPr>
            <a:xfrm>
              <a:off x="5321711" y="3683227"/>
              <a:ext cx="4079460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2: Near and far range cross criteria</a:t>
              </a:r>
            </a:p>
            <a:p>
              <a:pPr algn="ctr"/>
              <a:r>
                <a:rPr lang="en-US" dirty="0" smtClean="0"/>
                <a:t> </a:t>
              </a:r>
              <a:r>
                <a:rPr lang="en-US" sz="1600" dirty="0" smtClean="0"/>
                <a:t>if no other absorptive aerosol layers above it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38200" y="3825536"/>
                  <a:ext cx="4483510" cy="378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𝑎𝑡𝑡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825536"/>
                  <a:ext cx="4483510" cy="378373"/>
                </a:xfrm>
                <a:prstGeom prst="rect">
                  <a:avLst/>
                </a:prstGeom>
                <a:blipFill>
                  <a:blip r:embed="rId6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TextBox 16"/>
          <p:cNvSpPr txBox="1"/>
          <p:nvPr/>
        </p:nvSpPr>
        <p:spPr>
          <a:xfrm>
            <a:off x="6469731" y="1079084"/>
            <a:ext cx="319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Baars</a:t>
            </a:r>
            <a:r>
              <a:rPr lang="en-US" dirty="0" smtClean="0"/>
              <a:t> et al, AMT,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8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4520" y="1172756"/>
                <a:ext cx="5928852" cy="146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Normalize the measured signal with attenuated molecular backscatter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𝑚𝑜𝑙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𝑎𝑡𝑡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20" y="1172756"/>
                <a:ext cx="5928852" cy="1461875"/>
              </a:xfrm>
              <a:prstGeom prst="rect">
                <a:avLst/>
              </a:prstGeom>
              <a:blipFill>
                <a:blip r:embed="rId2"/>
                <a:stretch>
                  <a:fillRect l="-926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0706" y="4464153"/>
                <a:ext cx="5997678" cy="378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706" y="4464153"/>
                <a:ext cx="5997678" cy="378373"/>
              </a:xfrm>
              <a:prstGeom prst="rect">
                <a:avLst/>
              </a:prstGeom>
              <a:blipFill>
                <a:blip r:embed="rId3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56848" y="5219183"/>
                <a:ext cx="5771536" cy="1028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𝑏𝑔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 smtClean="0"/>
                                <m:t> 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848" y="5219183"/>
                <a:ext cx="5771536" cy="10287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5348744" y="2671706"/>
            <a:ext cx="3259397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1: Pure Rayleigh Conditions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77977" y="2656271"/>
                <a:ext cx="5161937" cy="709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𝑛𝑜𝑟𝑚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𝑚𝑜𝑙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𝑎𝑡𝑡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77" y="2656271"/>
                <a:ext cx="5161937" cy="7092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5415118" y="3504493"/>
            <a:ext cx="3891116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2: Near and far range cross criteria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128385" y="4273557"/>
            <a:ext cx="2984094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3: White-Noise criterion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99672" y="5367844"/>
            <a:ext cx="2244212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4: SNR constrain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31607" y="3646802"/>
                <a:ext cx="4483510" cy="378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07" y="3646802"/>
                <a:ext cx="4483510" cy="378373"/>
              </a:xfrm>
              <a:prstGeom prst="rect">
                <a:avLst/>
              </a:prstGeom>
              <a:blipFill>
                <a:blip r:embed="rId6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/>
          <p:cNvSpPr/>
          <p:nvPr/>
        </p:nvSpPr>
        <p:spPr>
          <a:xfrm>
            <a:off x="8716298" y="1445266"/>
            <a:ext cx="3475702" cy="16433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Smaller the mean of the residual is and more Gauss distribution alike the residual is, more  possible it could be aerosol-free.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51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Shortage of sliding fixed window 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98408" y="1690688"/>
            <a:ext cx="3309781" cy="4543425"/>
            <a:chOff x="838200" y="1690688"/>
            <a:chExt cx="3309781" cy="454342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781" y="1690688"/>
              <a:ext cx="3124200" cy="454342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1" r="13306" b="1957"/>
            <a:stretch/>
          </p:blipFill>
          <p:spPr>
            <a:xfrm>
              <a:off x="838200" y="1690688"/>
              <a:ext cx="198181" cy="4510549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1656735" y="5112774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49295" y="3648218"/>
            <a:ext cx="4563398" cy="12003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Omission: This possible interval will not be found if a large fixed window (like 1 km) was used, since the width of aerosol-free area is only 450m.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49295" y="2583286"/>
            <a:ext cx="4563398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More computation: all the sub-areas with a fixed width will be tested.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56735" y="4970206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56735" y="4787541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56735" y="3864076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4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9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 </a:t>
            </a:r>
            <a:r>
              <a:rPr lang="en-US" dirty="0" smtClean="0"/>
              <a:t>– </a:t>
            </a:r>
            <a:r>
              <a:rPr lang="en-US" sz="4000" dirty="0"/>
              <a:t>a</a:t>
            </a:r>
            <a:r>
              <a:rPr lang="en-US" sz="4000" dirty="0" smtClean="0"/>
              <a:t>rea decomposition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65326" y="1690688"/>
            <a:ext cx="6921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Interested area: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Not intersected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Nearly aerosol-free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65326" y="3193693"/>
                <a:ext cx="6626942" cy="1237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𝑎𝑡𝑡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𝑙𝑛𝑓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326" y="3193693"/>
                <a:ext cx="6626942" cy="1237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765326" y="4833124"/>
            <a:ext cx="678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Which means the slope of the interested area should be 0 and the shape of interested area should be nearly linear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47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 </a:t>
            </a:r>
            <a:r>
              <a:rPr lang="en-US" dirty="0" smtClean="0"/>
              <a:t>- </a:t>
            </a:r>
            <a:r>
              <a:rPr lang="en-US" sz="4000" dirty="0"/>
              <a:t>Douglas-</a:t>
            </a:r>
            <a:r>
              <a:rPr lang="en-US" sz="4000" dirty="0" err="1"/>
              <a:t>Peucker</a:t>
            </a:r>
            <a:r>
              <a:rPr lang="en-US" sz="4000" dirty="0"/>
              <a:t>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95748" y="2782068"/>
            <a:ext cx="4495800" cy="1751916"/>
            <a:chOff x="3162300" y="938262"/>
            <a:chExt cx="4495800" cy="17519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300" y="1261428"/>
              <a:ext cx="4495800" cy="14287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604260" y="938262"/>
              <a:ext cx="3576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Gifs to show how Douglas- </a:t>
              </a:r>
              <a:r>
                <a:rPr lang="en-US" dirty="0" err="1" smtClean="0"/>
                <a:t>Peucker</a:t>
              </a:r>
              <a:r>
                <a:rPr lang="en-US" dirty="0" smtClean="0"/>
                <a:t> Algorithm works</a:t>
              </a:r>
              <a:endParaRPr lang="en-US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167" y="1097280"/>
            <a:ext cx="6362700" cy="4572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8594" y="4699819"/>
            <a:ext cx="4375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interval is not intersected.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interval is nearly linear, but slope of each interval is still varied.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7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301612" y="669464"/>
            <a:ext cx="4296697" cy="1002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Douglas-</a:t>
            </a:r>
            <a:r>
              <a:rPr lang="en-US" dirty="0" err="1" smtClean="0"/>
              <a:t>Peucker</a:t>
            </a:r>
            <a:r>
              <a:rPr lang="en-US" dirty="0" smtClean="0"/>
              <a:t> Algorithm </a:t>
            </a:r>
          </a:p>
          <a:p>
            <a:pPr algn="ctr"/>
            <a:r>
              <a:rPr lang="en-US" sz="1600" dirty="0" smtClean="0"/>
              <a:t>[[z_min1, z_max1], [z_min2, z_max2], … [</a:t>
            </a:r>
            <a:r>
              <a:rPr lang="en-US" sz="1600" dirty="0" err="1" smtClean="0"/>
              <a:t>z_mink</a:t>
            </a:r>
            <a:r>
              <a:rPr lang="en-US" sz="1600" dirty="0" smtClean="0"/>
              <a:t>, </a:t>
            </a:r>
            <a:r>
              <a:rPr lang="en-US" sz="1600" dirty="0" err="1" smtClean="0"/>
              <a:t>z_maxk</a:t>
            </a:r>
            <a:r>
              <a:rPr lang="en-US" sz="1600" dirty="0" smtClean="0"/>
              <a:t>]]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29084" y="1858292"/>
            <a:ext cx="2241755" cy="50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 1: Slope check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04403" y="2584547"/>
            <a:ext cx="3891116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2: Near and far range cross criteria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957914" y="3428860"/>
            <a:ext cx="2984094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3: White-Noise criterion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29084" y="4335149"/>
            <a:ext cx="2244212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4: SNR constrain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2583424" y="5172611"/>
                <a:ext cx="7733072" cy="124293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Select the best fit ref interval: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𝑚𝑠𝑟𝑒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ctr"/>
                <a:r>
                  <a:rPr lang="en-US" sz="1600" dirty="0" smtClean="0"/>
                  <a:t>(mean value, standard deviation and slope of the residual, mean square root error from a linear regression, test statistic of Anderson-Darling test)</a:t>
                </a: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424" y="5172611"/>
                <a:ext cx="7733072" cy="1242937"/>
              </a:xfrm>
              <a:prstGeom prst="roundRect">
                <a:avLst/>
              </a:prstGeom>
              <a:blipFill>
                <a:blip r:embed="rId2"/>
                <a:stretch>
                  <a:fillRect b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3" idx="2"/>
            <a:endCxn id="5" idx="0"/>
          </p:cNvCxnSpPr>
          <p:nvPr/>
        </p:nvCxnSpPr>
        <p:spPr>
          <a:xfrm>
            <a:off x="6449961" y="1672355"/>
            <a:ext cx="1" cy="18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0"/>
          </p:cNvCxnSpPr>
          <p:nvPr/>
        </p:nvCxnSpPr>
        <p:spPr>
          <a:xfrm flipH="1">
            <a:off x="6449961" y="2359737"/>
            <a:ext cx="1" cy="22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6449961" y="3262973"/>
            <a:ext cx="0" cy="16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449961" y="4107286"/>
            <a:ext cx="1229" cy="22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0" idx="0"/>
          </p:cNvCxnSpPr>
          <p:nvPr/>
        </p:nvCxnSpPr>
        <p:spPr>
          <a:xfrm flipH="1">
            <a:off x="6449960" y="5013575"/>
            <a:ext cx="1230" cy="159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26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89703" y="1553497"/>
            <a:ext cx="98814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Download and Setup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Workflow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Programs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Products and </a:t>
            </a:r>
            <a:r>
              <a:rPr lang="en-US" sz="2800" dirty="0" smtClean="0"/>
              <a:t>Configurations</a:t>
            </a:r>
            <a:endParaRPr lang="en-US" sz="2800" dirty="0" smtClean="0"/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Future </a:t>
            </a:r>
            <a:r>
              <a:rPr lang="en-US" sz="2800" dirty="0" smtClean="0"/>
              <a:t>Plan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7983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new Polly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199133" y="1778450"/>
            <a:ext cx="7283195" cy="3138610"/>
            <a:chOff x="690373" y="1961330"/>
            <a:chExt cx="7283195" cy="3138610"/>
          </a:xfrm>
        </p:grpSpPr>
        <p:grpSp>
          <p:nvGrpSpPr>
            <p:cNvPr id="5" name="Group 4"/>
            <p:cNvGrpSpPr/>
            <p:nvPr/>
          </p:nvGrpSpPr>
          <p:grpSpPr>
            <a:xfrm>
              <a:off x="690373" y="1961330"/>
              <a:ext cx="3931920" cy="3138610"/>
              <a:chOff x="4681729" y="3719390"/>
              <a:chExt cx="3931920" cy="313861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793031" y="3868580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</a:t>
                </a:r>
                <a:r>
                  <a:rPr lang="en-US" dirty="0" smtClean="0"/>
                  <a:t>ollynet_places_history_new.txt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793031" y="4482285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  <a:r>
                  <a:rPr lang="en-US" dirty="0" smtClean="0"/>
                  <a:t>ollynet_processing_chain_link.txt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793031" y="5095990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Load the </a:t>
                </a:r>
                <a:r>
                  <a:rPr lang="en-US" dirty="0" err="1" smtClean="0"/>
                  <a:t>polly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config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793031" y="5709695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pollyxt_xxx</a:t>
                </a:r>
                <a:r>
                  <a:rPr lang="en-US" dirty="0" smtClean="0"/>
                  <a:t> defaults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681729" y="3719390"/>
                <a:ext cx="3931920" cy="3138610"/>
              </a:xfrm>
              <a:prstGeom prst="rect">
                <a:avLst/>
              </a:prstGeom>
              <a:noFill/>
              <a:ln w="285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93031" y="6323402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pollyxt_xxx</a:t>
                </a:r>
                <a:r>
                  <a:rPr lang="en-US" dirty="0" smtClean="0"/>
                  <a:t> module</a:t>
                </a:r>
                <a:endParaRPr lang="en-US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873752" y="2110520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New campaign entry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73752" y="2812093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5. New link entry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73752" y="3425798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4. New </a:t>
              </a:r>
              <a:r>
                <a:rPr lang="en-US" dirty="0" err="1" smtClean="0"/>
                <a:t>polly</a:t>
              </a:r>
              <a:r>
                <a:rPr lang="en-US" dirty="0" smtClean="0"/>
                <a:t> </a:t>
              </a:r>
              <a:r>
                <a:rPr lang="en-US" dirty="0" err="1" smtClean="0"/>
                <a:t>config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73752" y="4076229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3. New </a:t>
              </a:r>
              <a:r>
                <a:rPr lang="en-US" dirty="0" err="1" smtClean="0"/>
                <a:t>polly</a:t>
              </a:r>
              <a:r>
                <a:rPr lang="en-US" dirty="0" smtClean="0"/>
                <a:t> defaults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73752" y="4638792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2. New </a:t>
              </a:r>
              <a:r>
                <a:rPr lang="en-US" dirty="0" err="1" smtClean="0"/>
                <a:t>polly</a:t>
              </a:r>
              <a:r>
                <a:rPr lang="en-US" dirty="0" smtClean="0"/>
                <a:t> modules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278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PollyNET Workflow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0714" y="2585027"/>
            <a:ext cx="2604378" cy="2033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961998" y="4842869"/>
            <a:ext cx="0" cy="5293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0" y="5412120"/>
            <a:ext cx="4152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dirty="0" smtClean="0"/>
              <a:t>ollyNET processing program</a:t>
            </a:r>
            <a:endParaRPr lang="en-US" sz="24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163726" y="1636295"/>
            <a:ext cx="10242211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98" y="2795941"/>
            <a:ext cx="1978678" cy="18288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2469548" y="3699913"/>
            <a:ext cx="530994" cy="208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614" y="3086628"/>
            <a:ext cx="1406898" cy="13716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4785584" y="3772428"/>
            <a:ext cx="530994" cy="208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891" y="2762691"/>
            <a:ext cx="1695537" cy="169553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8709228" y="3793283"/>
            <a:ext cx="530994" cy="208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8899" y="2222912"/>
            <a:ext cx="2489328" cy="277509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70583" y="4618582"/>
            <a:ext cx="2897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PollyNET Measurements</a:t>
            </a:r>
            <a:endParaRPr 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977483" y="4503447"/>
            <a:ext cx="2897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PollyNET Data Server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8662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for Picasso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76072" y="1026200"/>
            <a:ext cx="9994392" cy="2797727"/>
            <a:chOff x="676656" y="1062490"/>
            <a:chExt cx="9994392" cy="2797727"/>
          </a:xfrm>
        </p:grpSpPr>
        <p:sp>
          <p:nvSpPr>
            <p:cNvPr id="4" name="TextBox 3"/>
            <p:cNvSpPr txBox="1"/>
            <p:nvPr/>
          </p:nvSpPr>
          <p:spPr>
            <a:xfrm>
              <a:off x="676656" y="1335024"/>
              <a:ext cx="1252728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Interpreter</a:t>
              </a:r>
              <a:endParaRPr lang="en-US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386584" y="1062490"/>
              <a:ext cx="1837944" cy="1283732"/>
              <a:chOff x="2386584" y="1062490"/>
              <a:chExt cx="1837944" cy="1283732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5572" y="1062490"/>
                <a:ext cx="1017639" cy="91440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2386584" y="1976890"/>
                <a:ext cx="18379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MATLAB 2014a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757564" y="1097280"/>
              <a:ext cx="1623827" cy="1283732"/>
              <a:chOff x="4687824" y="1097280"/>
              <a:chExt cx="1623827" cy="1283732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7824" y="109728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4687824" y="2011680"/>
                <a:ext cx="1623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Python 3</a:t>
                </a:r>
                <a:endParaRPr lang="en-US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5925312" y="1519690"/>
              <a:ext cx="4745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Python packages: </a:t>
              </a:r>
              <a:r>
                <a:rPr lang="en-US" dirty="0" err="1" smtClean="0"/>
                <a:t>matplotlib</a:t>
              </a:r>
              <a:r>
                <a:rPr lang="en-US" dirty="0" smtClean="0"/>
                <a:t>, </a:t>
              </a:r>
              <a:r>
                <a:rPr lang="en-US" dirty="0" err="1" smtClean="0"/>
                <a:t>numpy</a:t>
              </a:r>
              <a:r>
                <a:rPr lang="en-US" dirty="0" smtClean="0"/>
                <a:t> and </a:t>
              </a:r>
              <a:r>
                <a:rPr lang="en-US" dirty="0" err="1" smtClean="0"/>
                <a:t>scipy</a:t>
              </a:r>
              <a:endParaRPr lang="en-US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1052" y="2945817"/>
              <a:ext cx="2706624" cy="914400"/>
            </a:xfrm>
            <a:prstGeom prst="rect">
              <a:avLst/>
            </a:prstGeom>
          </p:spPr>
        </p:pic>
        <p:sp>
          <p:nvSpPr>
            <p:cNvPr id="16" name="Left Brace 15"/>
            <p:cNvSpPr/>
            <p:nvPr/>
          </p:nvSpPr>
          <p:spPr>
            <a:xfrm rot="16200000">
              <a:off x="7121561" y="760785"/>
              <a:ext cx="475488" cy="3953438"/>
            </a:xfrm>
            <a:prstGeom prst="leftBrac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lus 16"/>
            <p:cNvSpPr/>
            <p:nvPr/>
          </p:nvSpPr>
          <p:spPr>
            <a:xfrm>
              <a:off x="3895344" y="1335024"/>
              <a:ext cx="594360" cy="553998"/>
            </a:xfrm>
            <a:prstGeom prst="mathPlu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76072" y="3823927"/>
            <a:ext cx="7888920" cy="1646062"/>
            <a:chOff x="676656" y="4440075"/>
            <a:chExt cx="7888920" cy="1646062"/>
          </a:xfrm>
        </p:grpSpPr>
        <p:sp>
          <p:nvSpPr>
            <p:cNvPr id="18" name="TextBox 17"/>
            <p:cNvSpPr txBox="1"/>
            <p:nvPr/>
          </p:nvSpPr>
          <p:spPr>
            <a:xfrm>
              <a:off x="676656" y="4440075"/>
              <a:ext cx="185891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Folder structure</a:t>
              </a:r>
              <a:endParaRPr lang="en-US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78352" y="4489243"/>
              <a:ext cx="5787224" cy="30518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679973" y="4794429"/>
              <a:ext cx="5779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Root Dir + </a:t>
              </a:r>
              <a:r>
                <a:rPr lang="en-US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pollyType</a:t>
              </a:r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+ ‘</a:t>
              </a:r>
              <a:r>
                <a:rPr lang="en-US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data_zip</a:t>
              </a:r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’ + </a:t>
              </a:r>
              <a:r>
                <a:rPr lang="en-US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yyyymm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78352" y="5281820"/>
              <a:ext cx="5714006" cy="804317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8666160" y="4622641"/>
            <a:ext cx="270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Housekeeping data file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37092" y="5158867"/>
            <a:ext cx="270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Compressed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polly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data file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284464" y="4789773"/>
            <a:ext cx="452628" cy="17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560275" y="5343533"/>
            <a:ext cx="2245397" cy="8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78228" y="6032712"/>
            <a:ext cx="3415544" cy="548640"/>
            <a:chOff x="576072" y="5801666"/>
            <a:chExt cx="3415544" cy="548640"/>
          </a:xfrm>
        </p:grpSpPr>
        <p:sp>
          <p:nvSpPr>
            <p:cNvPr id="32" name="TextBox 31"/>
            <p:cNvSpPr txBox="1"/>
            <p:nvPr/>
          </p:nvSpPr>
          <p:spPr>
            <a:xfrm>
              <a:off x="576072" y="5878279"/>
              <a:ext cx="1618488" cy="369332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Version control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768" y="5801666"/>
              <a:ext cx="1313848" cy="548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752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59197" y="1001840"/>
            <a:ext cx="60899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/>
              <a:t> clone https://github.com/ZPYin/Pollynet_Processing_Chain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7944" y="1515084"/>
            <a:ext cx="738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command will download the code from the remote GitHub repository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8924" y="5302846"/>
            <a:ext cx="11613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step further…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 smtClean="0"/>
              <a:t>you want to develop new features, we recommend you to pull the ‘dev’ </a:t>
            </a:r>
            <a:r>
              <a:rPr lang="en-US" dirty="0" smtClean="0"/>
              <a:t>branch as well:</a:t>
            </a:r>
            <a:endParaRPr lang="en-US" dirty="0" smtClean="0"/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fetch origin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dev:dev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/>
              <a:t>(Detailed information about how to play with `</a:t>
            </a:r>
            <a:r>
              <a:rPr lang="en-US" dirty="0" err="1" smtClean="0"/>
              <a:t>git</a:t>
            </a:r>
            <a:r>
              <a:rPr lang="en-US" dirty="0" smtClean="0"/>
              <a:t>`, please go to ../doc/git_workflow.pptx).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96" y="913972"/>
            <a:ext cx="110003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24" y="3829570"/>
            <a:ext cx="11113071" cy="1473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01" y="2017186"/>
            <a:ext cx="9392133" cy="17463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49101" y="1017229"/>
            <a:ext cx="416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(There is also ‘download’ option under this link)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5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0492"/>
            <a:ext cx="618476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201400" cy="1097280"/>
          </a:xfrm>
        </p:spPr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71909" y="318691"/>
            <a:ext cx="4818888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Picasso Global </a:t>
            </a:r>
            <a:r>
              <a:rPr lang="en-US" sz="2800" b="1" dirty="0" err="1" smtClean="0"/>
              <a:t>Config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440" y="970358"/>
            <a:ext cx="737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setup the global </a:t>
            </a:r>
            <a:r>
              <a:rPr lang="en-US" dirty="0" err="1" smtClean="0"/>
              <a:t>config</a:t>
            </a:r>
            <a:r>
              <a:rPr lang="en-US" dirty="0" smtClean="0"/>
              <a:t> file from the template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" y="2082968"/>
            <a:ext cx="737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edit the global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0" y="2493567"/>
            <a:ext cx="6184760" cy="15051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184760" y="2949285"/>
            <a:ext cx="603470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directories</a:t>
            </a:r>
            <a:r>
              <a:rPr lang="en-US" sz="1600" dirty="0" smtClean="0"/>
              <a:t>: according to your own requirements</a:t>
            </a:r>
            <a:r>
              <a:rPr lang="en-US" sz="1600" dirty="0" smtClean="0"/>
              <a:t>. -</a:t>
            </a:r>
            <a:endParaRPr lang="en-US" sz="16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267712" y="5751356"/>
            <a:ext cx="3246120" cy="231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00700" y="5605272"/>
            <a:ext cx="641451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to control whether to delete the unzipped </a:t>
            </a:r>
            <a:r>
              <a:rPr lang="en-US" sz="1600" dirty="0" err="1" smtClean="0"/>
              <a:t>polly</a:t>
            </a:r>
            <a:r>
              <a:rPr lang="en-US" sz="1600" dirty="0" smtClean="0"/>
              <a:t> data after each processing. </a:t>
            </a:r>
            <a:endParaRPr lang="en-US" sz="1600" dirty="0"/>
          </a:p>
        </p:txBody>
      </p:sp>
      <p:cxnSp>
        <p:nvCxnSpPr>
          <p:cNvPr id="32" name="Straight Arrow Connector 31"/>
          <p:cNvCxnSpPr>
            <a:endCxn id="35" idx="1"/>
          </p:cNvCxnSpPr>
          <p:nvPr/>
        </p:nvCxnSpPr>
        <p:spPr>
          <a:xfrm flipV="1">
            <a:off x="3092380" y="5299282"/>
            <a:ext cx="2508320" cy="978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00700" y="5006894"/>
            <a:ext cx="641451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/>
              <a:t>python 3 folder: </a:t>
            </a:r>
            <a:r>
              <a:rPr lang="en-US" altLang="zh-CN" sz="1600" dirty="0" smtClean="0"/>
              <a:t>Picasso </a:t>
            </a:r>
            <a:r>
              <a:rPr lang="en-US" altLang="zh-CN" sz="1600" dirty="0" smtClean="0"/>
              <a:t>uses python3 for data visualization if ‘</a:t>
            </a:r>
            <a:r>
              <a:rPr lang="en-US" altLang="zh-CN" sz="1600" dirty="0" err="1" smtClean="0"/>
              <a:t>visualizationMode’was</a:t>
            </a:r>
            <a:r>
              <a:rPr lang="en-US" altLang="zh-CN" sz="1600" dirty="0" smtClean="0"/>
              <a:t> set ‘python’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33" y="1338076"/>
            <a:ext cx="7772799" cy="7874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73368" y="6190488"/>
            <a:ext cx="333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Detailed information can be found 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93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50592" y="287030"/>
            <a:ext cx="364845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Picasso</a:t>
            </a:r>
            <a:r>
              <a:rPr lang="en-US" sz="2800" b="1" dirty="0" smtClean="0"/>
              <a:t> adds </a:t>
            </a:r>
            <a:r>
              <a:rPr lang="en-US" sz="2800" b="1" dirty="0" smtClean="0"/>
              <a:t>campaign: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3519" y="3356385"/>
            <a:ext cx="8815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Normally, this file was generated from the database. But if there is no connection to the database, you need to add new campaign info manually. </a:t>
            </a:r>
          </a:p>
          <a:p>
            <a:endParaRPr lang="en-US" dirty="0"/>
          </a:p>
          <a:p>
            <a:r>
              <a:rPr lang="en-US" dirty="0" smtClean="0"/>
              <a:t>(Be careful about the character of the ‘space’, actually it consists of ‘tab’. So better way is to copy the line before and edit it according to your campaign.)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4219956" y="1413517"/>
            <a:ext cx="301752" cy="39694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98" y="1029680"/>
            <a:ext cx="8991590" cy="274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9" y="1919978"/>
            <a:ext cx="11771616" cy="9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6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59340" y="287030"/>
            <a:ext cx="408859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Picasso</a:t>
            </a:r>
            <a:r>
              <a:rPr lang="en-US" sz="2800" b="1" dirty="0" smtClean="0"/>
              <a:t> adds </a:t>
            </a:r>
            <a:r>
              <a:rPr lang="en-US" sz="2800" b="1" dirty="0" err="1" smtClean="0"/>
              <a:t>polly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config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7857" y="1014978"/>
            <a:ext cx="1075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the ‘</a:t>
            </a:r>
            <a:r>
              <a:rPr lang="en-US" dirty="0" err="1" smtClean="0"/>
              <a:t>template_config.json</a:t>
            </a:r>
            <a:r>
              <a:rPr lang="en-US" dirty="0" smtClean="0"/>
              <a:t>’ to a new </a:t>
            </a:r>
            <a:r>
              <a:rPr lang="en-US" dirty="0" err="1" smtClean="0"/>
              <a:t>polly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 with the naming of ‘{</a:t>
            </a:r>
            <a:r>
              <a:rPr lang="en-US" dirty="0" err="1" smtClean="0"/>
              <a:t>polly</a:t>
            </a:r>
            <a:r>
              <a:rPr lang="en-US" dirty="0" smtClean="0"/>
              <a:t>-type}_</a:t>
            </a:r>
            <a:r>
              <a:rPr lang="en-US" dirty="0" err="1" smtClean="0"/>
              <a:t>config</a:t>
            </a:r>
            <a:r>
              <a:rPr lang="en-US" dirty="0" smtClean="0"/>
              <a:t>_{date}.</a:t>
            </a:r>
            <a:r>
              <a:rPr lang="en-US" dirty="0" err="1" smtClean="0"/>
              <a:t>json</a:t>
            </a:r>
            <a:r>
              <a:rPr lang="en-US" dirty="0" smtClean="0"/>
              <a:t>’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71" y="2304911"/>
            <a:ext cx="4972306" cy="43055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24529" y="2415947"/>
            <a:ext cx="399592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may need to change the settings of: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gdas1Site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AERONETSite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depol_cal_ang_p_time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depol_cal_ang_n_time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meteorDataSource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IWV_instrument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intNProfiles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minIntNProfiles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radiosondeFolder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logbookFile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24529" y="5804321"/>
            <a:ext cx="3857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You can find detailed info about the </a:t>
            </a:r>
            <a:r>
              <a:rPr lang="en-US" sz="1600" dirty="0" err="1" smtClean="0"/>
              <a:t>polly</a:t>
            </a:r>
            <a:r>
              <a:rPr lang="en-US" sz="1600" dirty="0" smtClean="0"/>
              <a:t>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in </a:t>
            </a:r>
            <a:r>
              <a:rPr lang="en-US" sz="1600" u="sng" dirty="0" smtClean="0"/>
              <a:t>/doc/polly_config.md</a:t>
            </a:r>
            <a:endParaRPr lang="en-US" sz="16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1" y="1464365"/>
            <a:ext cx="911187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31720" y="284120"/>
            <a:ext cx="922554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Picasso adds the link between </a:t>
            </a:r>
            <a:r>
              <a:rPr lang="en-US" sz="2800" b="1" dirty="0" err="1" smtClean="0"/>
              <a:t>polly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config</a:t>
            </a:r>
            <a:r>
              <a:rPr lang="en-US" sz="2800" b="1" dirty="0" smtClean="0"/>
              <a:t> file and </a:t>
            </a:r>
            <a:r>
              <a:rPr lang="en-US" sz="2800" b="1" dirty="0" err="1" smtClean="0"/>
              <a:t>polly</a:t>
            </a:r>
            <a:r>
              <a:rPr lang="en-US" sz="2800" b="1" dirty="0" smtClean="0"/>
              <a:t> data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3519" y="3861358"/>
            <a:ext cx="12324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history file works as a lookup table for </a:t>
            </a:r>
            <a:r>
              <a:rPr lang="en-US" dirty="0" smtClean="0"/>
              <a:t>Picasso </a:t>
            </a:r>
            <a:r>
              <a:rPr lang="en-US" dirty="0" smtClean="0"/>
              <a:t>to search the corresponding </a:t>
            </a:r>
            <a:r>
              <a:rPr lang="en-US" dirty="0" err="1" smtClean="0"/>
              <a:t>polly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file.</a:t>
            </a:r>
          </a:p>
          <a:p>
            <a:endParaRPr lang="en-US" dirty="0"/>
          </a:p>
          <a:p>
            <a:r>
              <a:rPr lang="en-US" dirty="0" smtClean="0"/>
              <a:t>better way to do is to copy the line before and then edit it according to your demands.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9" y="2235530"/>
            <a:ext cx="12008467" cy="12700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" y="1099727"/>
            <a:ext cx="10326001" cy="320040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4974336" y="1606149"/>
            <a:ext cx="283464" cy="3607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86968" y="5292435"/>
            <a:ext cx="874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Now, everything is really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63929526"/>
      </p:ext>
    </p:extLst>
  </p:cSld>
  <p:clrMapOvr>
    <a:masterClrMapping/>
  </p:clrMapOvr>
</p:sld>
</file>

<file path=ppt/theme/theme1.xml><?xml version="1.0" encoding="utf-8"?>
<a:theme xmlns:a="http://schemas.openxmlformats.org/drawingml/2006/main" name="tropos_presentation_16to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ropos_presentation_16to9" id="{A2398776-53D3-4317-A574-07E0C3B6DE67}" vid="{BAE073EF-335F-477F-A0F4-9C01DEBBE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tropos_presentation_16to9</Template>
  <TotalTime>13539</TotalTime>
  <Words>796</Words>
  <Application>Microsoft Office PowerPoint</Application>
  <PresentationFormat>Widescreen</PresentationFormat>
  <Paragraphs>159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宋体</vt:lpstr>
      <vt:lpstr>Arial</vt:lpstr>
      <vt:lpstr>Calibri</vt:lpstr>
      <vt:lpstr>Cambria Math</vt:lpstr>
      <vt:lpstr>Helvetica</vt:lpstr>
      <vt:lpstr>Wingdings</vt:lpstr>
      <vt:lpstr>tropos_presentation_16to9</vt:lpstr>
      <vt:lpstr>Introduction to Pollynet_Processing_Chain (Picasso)</vt:lpstr>
      <vt:lpstr>Outline</vt:lpstr>
      <vt:lpstr>PollyNET Workflow</vt:lpstr>
      <vt:lpstr>Requirements for Picasso</vt:lpstr>
      <vt:lpstr>Download</vt:lpstr>
      <vt:lpstr>Setup</vt:lpstr>
      <vt:lpstr>Setup</vt:lpstr>
      <vt:lpstr>Setup</vt:lpstr>
      <vt:lpstr>Setup</vt:lpstr>
      <vt:lpstr>Run Picasso</vt:lpstr>
      <vt:lpstr>Bash Scripts for automating it</vt:lpstr>
      <vt:lpstr>Picasso Structure </vt:lpstr>
      <vt:lpstr>Rayleigh Fit</vt:lpstr>
      <vt:lpstr>Rayleigh Fit</vt:lpstr>
      <vt:lpstr>Rayleigh Fit</vt:lpstr>
      <vt:lpstr>Shortage of sliding fixed window </vt:lpstr>
      <vt:lpstr>Rayleigh Fit – area decomposition</vt:lpstr>
      <vt:lpstr>Rayleigh Fit - Douglas-Peucker Algorithm</vt:lpstr>
      <vt:lpstr>Rayleigh Fit</vt:lpstr>
      <vt:lpstr>Add a new Polly</vt:lpstr>
    </vt:vector>
  </TitlesOfParts>
  <Company>TROPOS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Pollynet Automatic Processing Chain</dc:title>
  <dc:creator>殷 振平</dc:creator>
  <cp:lastModifiedBy>殷 振平</cp:lastModifiedBy>
  <cp:revision>66</cp:revision>
  <dcterms:created xsi:type="dcterms:W3CDTF">2018-12-15T23:06:56Z</dcterms:created>
  <dcterms:modified xsi:type="dcterms:W3CDTF">2019-08-15T20:25:45Z</dcterms:modified>
</cp:coreProperties>
</file>