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65" r:id="rId10"/>
    <p:sldId id="266" r:id="rId11"/>
    <p:sldId id="267" r:id="rId12"/>
    <p:sldId id="268" r:id="rId13"/>
    <p:sldId id="277" r:id="rId14"/>
    <p:sldId id="278" r:id="rId15"/>
  </p:sldIdLst>
  <p:sldSz cx="12192000" cy="6858000"/>
  <p:notesSz cx="6858000" cy="9144000"/>
  <p:defaultTextStyle>
    <a:defPPr>
      <a:defRPr lang="de-DE"/>
    </a:defPPr>
    <a:lvl1pPr marL="0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0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5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1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1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7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2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94660"/>
  </p:normalViewPr>
  <p:slideViewPr>
    <p:cSldViewPr snapToGrid="0">
      <p:cViewPr varScale="1">
        <p:scale>
          <a:sx n="79" d="100"/>
          <a:sy n="79" d="100"/>
        </p:scale>
        <p:origin x="8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704308" y="585692"/>
            <a:ext cx="10783384" cy="2864021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defRPr sz="4800" b="1" baseline="0">
                <a:latin typeface="Helvetica"/>
                <a:cs typeface="Helvetica"/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der </a:t>
            </a:r>
            <a:r>
              <a:rPr lang="en-US" dirty="0" err="1" smtClean="0"/>
              <a:t>Präsentation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04308" y="3871513"/>
            <a:ext cx="10783384" cy="1215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Name des </a:t>
            </a:r>
            <a:r>
              <a:rPr lang="en-US" dirty="0" err="1" smtClean="0"/>
              <a:t>Vortragenden</a:t>
            </a:r>
            <a:endParaRPr lang="en-US" dirty="0" smtClean="0"/>
          </a:p>
          <a:p>
            <a:pPr lvl="0"/>
            <a:r>
              <a:rPr lang="de-DE" dirty="0" smtClean="0"/>
              <a:t>G</a:t>
            </a:r>
            <a:r>
              <a:rPr lang="en-US" dirty="0" err="1" smtClean="0"/>
              <a:t>gf</a:t>
            </a:r>
            <a:r>
              <a:rPr lang="en-US" dirty="0" smtClean="0"/>
              <a:t>. </a:t>
            </a:r>
            <a:r>
              <a:rPr lang="de-DE" dirty="0" err="1" smtClean="0"/>
              <a:t>w</a:t>
            </a:r>
            <a:r>
              <a:rPr lang="en-US" dirty="0" err="1" smtClean="0"/>
              <a:t>eiter</a:t>
            </a:r>
            <a:r>
              <a:rPr lang="en-US" dirty="0" smtClean="0"/>
              <a:t> </a:t>
            </a:r>
            <a:r>
              <a:rPr lang="en-US" dirty="0" err="1" smtClean="0"/>
              <a:t>Namen</a:t>
            </a:r>
            <a:endParaRPr lang="en-US" dirty="0" smtClean="0"/>
          </a:p>
          <a:p>
            <a:pPr lvl="0"/>
            <a:endParaRPr lang="en-US" dirty="0" smtClean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01" y="5136000"/>
            <a:ext cx="1650487" cy="13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08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6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50706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2" y="343766"/>
            <a:ext cx="11488309" cy="262336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Textfeld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7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190267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+ Titel +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343764"/>
            <a:ext cx="9323575" cy="4176917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1" y="4965858"/>
            <a:ext cx="9323575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und Unterschrift (max. 2 Zeilen)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6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413999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+ Titel +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343767"/>
            <a:ext cx="6318095" cy="3883003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158174" y="343764"/>
            <a:ext cx="4673993" cy="38830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0" i="0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Ggf. Textfeld für Bildinformationen</a:t>
            </a:r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7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1" y="4965858"/>
            <a:ext cx="9323575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und Unterschrift (max. 2 Zeilen)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38539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ild + Titel + Tex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1372624"/>
            <a:ext cx="6585572" cy="4302160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261852" y="1372624"/>
            <a:ext cx="4569361" cy="430216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0" i="0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Ggf. Textfeld für</a:t>
            </a:r>
          </a:p>
          <a:p>
            <a:pPr lvl="0"/>
            <a:r>
              <a:rPr lang="de-DE" dirty="0" smtClean="0"/>
              <a:t>Bildinformationen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1" y="342324"/>
            <a:ext cx="11488311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9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309757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sz="quarter" idx="14" hasCustomPrompt="1"/>
          </p:nvPr>
        </p:nvSpPr>
        <p:spPr>
          <a:xfrm>
            <a:off x="6353135" y="343765"/>
            <a:ext cx="5479032" cy="4134928"/>
          </a:xfrm>
          <a:prstGeom prst="rect">
            <a:avLst/>
          </a:prstGeom>
        </p:spPr>
        <p:txBody>
          <a:bodyPr vert="horz" lIns="82918" tIns="41459" rIns="82918" bIns="41459"/>
          <a:lstStyle>
            <a:lvl1pPr>
              <a:defRPr sz="2400" b="1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353135" y="4970083"/>
            <a:ext cx="5479032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/ Text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quarter" idx="16" hasCustomPrompt="1"/>
          </p:nvPr>
        </p:nvSpPr>
        <p:spPr>
          <a:xfrm>
            <a:off x="342900" y="343765"/>
            <a:ext cx="5479032" cy="4134928"/>
          </a:xfrm>
          <a:prstGeom prst="rect">
            <a:avLst/>
          </a:prstGeom>
        </p:spPr>
        <p:txBody>
          <a:bodyPr vert="horz" lIns="82918" tIns="41459" rIns="82918" bIns="41459"/>
          <a:lstStyle>
            <a:lvl1pPr>
              <a:defRPr sz="2400" b="1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Inhalt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9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42900" y="4970083"/>
            <a:ext cx="5479032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/ Text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74344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9728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4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3519" y="6323402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274919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36073"/>
            <a:ext cx="10058400" cy="47330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C1-A974-4CDD-890D-2FCDFA70CDD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8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43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2" r:id="rId9"/>
  </p:sldLayoutIdLst>
  <p:txStyles>
    <p:titleStyle>
      <a:lvl1pPr algn="ctr" defTabSz="609541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57" indent="-457157" algn="l" defTabSz="609541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03" indent="-380962" algn="l" defTabSz="609541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51" indent="-304770" algn="l" defTabSz="60954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93" indent="-304770" algn="l" defTabSz="609541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934" indent="-304770" algn="l" defTabSz="609541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475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014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555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096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41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8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2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6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04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45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85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26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0.png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Pollynet_Processing_Chain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Zhenping Yin</a:t>
            </a:r>
          </a:p>
          <a:p>
            <a:r>
              <a:rPr lang="en-US" dirty="0" smtClean="0"/>
              <a:t>2019-07-21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02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 </a:t>
            </a:r>
            <a:r>
              <a:rPr lang="en-US" dirty="0" smtClean="0"/>
              <a:t>– </a:t>
            </a:r>
            <a:r>
              <a:rPr lang="en-US" sz="4000" dirty="0"/>
              <a:t>a</a:t>
            </a:r>
            <a:r>
              <a:rPr lang="en-US" sz="4000" dirty="0" smtClean="0"/>
              <a:t>rea decomposition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65326" y="1690688"/>
            <a:ext cx="6921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Interested area: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Not intersected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Nearly aerosol-free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65326" y="3193693"/>
                <a:ext cx="6626942" cy="1237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𝑎𝑡𝑡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𝑙𝑛𝑓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326" y="3193693"/>
                <a:ext cx="6626942" cy="1237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765326" y="4833124"/>
            <a:ext cx="678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Which means the slope of the interested area should be 0 and the shape of interested area should be nearly linear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47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 </a:t>
            </a:r>
            <a:r>
              <a:rPr lang="en-US" dirty="0" smtClean="0"/>
              <a:t>- </a:t>
            </a:r>
            <a:r>
              <a:rPr lang="en-US" sz="4000" dirty="0"/>
              <a:t>Douglas-</a:t>
            </a:r>
            <a:r>
              <a:rPr lang="en-US" sz="4000" dirty="0" err="1"/>
              <a:t>Peucker</a:t>
            </a:r>
            <a:r>
              <a:rPr lang="en-US" sz="4000" dirty="0"/>
              <a:t>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95748" y="2782068"/>
            <a:ext cx="4495800" cy="1751916"/>
            <a:chOff x="3162300" y="938262"/>
            <a:chExt cx="4495800" cy="17519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300" y="1261428"/>
              <a:ext cx="4495800" cy="14287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604260" y="938262"/>
              <a:ext cx="3576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Gifs to show how Douglas- </a:t>
              </a:r>
              <a:r>
                <a:rPr lang="en-US" dirty="0" err="1" smtClean="0"/>
                <a:t>Peucker</a:t>
              </a:r>
              <a:r>
                <a:rPr lang="en-US" dirty="0" smtClean="0"/>
                <a:t> Algorithm works</a:t>
              </a:r>
              <a:endParaRPr lang="en-US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167" y="1097280"/>
            <a:ext cx="6362700" cy="4572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8594" y="4699819"/>
            <a:ext cx="4375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interval is not intersected.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interval is nearly linear, but slope of each interval is still varied.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7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301612" y="669464"/>
            <a:ext cx="4296697" cy="1002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Douglas-</a:t>
            </a:r>
            <a:r>
              <a:rPr lang="en-US" dirty="0" err="1" smtClean="0"/>
              <a:t>Peucker</a:t>
            </a:r>
            <a:r>
              <a:rPr lang="en-US" dirty="0" smtClean="0"/>
              <a:t> Algorithm </a:t>
            </a:r>
          </a:p>
          <a:p>
            <a:pPr algn="ctr"/>
            <a:r>
              <a:rPr lang="en-US" sz="1600" dirty="0" smtClean="0"/>
              <a:t>[[z_min1, z_max1], [z_min2, z_max2], … [</a:t>
            </a:r>
            <a:r>
              <a:rPr lang="en-US" sz="1600" dirty="0" err="1" smtClean="0"/>
              <a:t>z_mink</a:t>
            </a:r>
            <a:r>
              <a:rPr lang="en-US" sz="1600" dirty="0" smtClean="0"/>
              <a:t>, </a:t>
            </a:r>
            <a:r>
              <a:rPr lang="en-US" sz="1600" dirty="0" err="1" smtClean="0"/>
              <a:t>z_maxk</a:t>
            </a:r>
            <a:r>
              <a:rPr lang="en-US" sz="1600" dirty="0" smtClean="0"/>
              <a:t>]]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29084" y="1858292"/>
            <a:ext cx="2241755" cy="50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 1: Slope check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04403" y="2584547"/>
            <a:ext cx="3891116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2: Near and far range cross criteria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957914" y="3428860"/>
            <a:ext cx="2984094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3: White-Noise criterion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29084" y="4335149"/>
            <a:ext cx="2244212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4: SNR constrain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2583424" y="5172611"/>
                <a:ext cx="7733072" cy="124293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Select the best fit ref interval: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𝑚𝑠𝑟𝑒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ctr"/>
                <a:r>
                  <a:rPr lang="en-US" sz="1600" dirty="0" smtClean="0"/>
                  <a:t>(mean value, standard deviation and slope of the residual, mean square root error from a linear regression, test statistic of Anderson-Darling test)</a:t>
                </a: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424" y="5172611"/>
                <a:ext cx="7733072" cy="1242937"/>
              </a:xfrm>
              <a:prstGeom prst="roundRect">
                <a:avLst/>
              </a:prstGeom>
              <a:blipFill>
                <a:blip r:embed="rId2"/>
                <a:stretch>
                  <a:fillRect b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3" idx="2"/>
            <a:endCxn id="5" idx="0"/>
          </p:cNvCxnSpPr>
          <p:nvPr/>
        </p:nvCxnSpPr>
        <p:spPr>
          <a:xfrm>
            <a:off x="6449961" y="1672355"/>
            <a:ext cx="1" cy="18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0"/>
          </p:cNvCxnSpPr>
          <p:nvPr/>
        </p:nvCxnSpPr>
        <p:spPr>
          <a:xfrm flipH="1">
            <a:off x="6449961" y="2359737"/>
            <a:ext cx="1" cy="22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6449961" y="3262973"/>
            <a:ext cx="0" cy="16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449961" y="4107286"/>
            <a:ext cx="1229" cy="22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0" idx="0"/>
          </p:cNvCxnSpPr>
          <p:nvPr/>
        </p:nvCxnSpPr>
        <p:spPr>
          <a:xfrm flipH="1">
            <a:off x="6449960" y="5013575"/>
            <a:ext cx="1230" cy="159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26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and 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The procedure is valid for (</a:t>
            </a:r>
            <a:r>
              <a:rPr lang="en-US" dirty="0" err="1" smtClean="0"/>
              <a:t>pollyxt_noa</a:t>
            </a:r>
            <a:r>
              <a:rPr lang="en-US" dirty="0" smtClean="0"/>
              <a:t>, </a:t>
            </a:r>
            <a:r>
              <a:rPr lang="en-US" dirty="0" err="1" smtClean="0"/>
              <a:t>pollyxt_fmi</a:t>
            </a:r>
            <a:r>
              <a:rPr lang="en-US" dirty="0" smtClean="0"/>
              <a:t>, </a:t>
            </a:r>
            <a:r>
              <a:rPr lang="en-US" dirty="0" err="1" smtClean="0"/>
              <a:t>pollyxt_uw</a:t>
            </a:r>
            <a:r>
              <a:rPr lang="en-US" dirty="0" smtClean="0"/>
              <a:t>, </a:t>
            </a:r>
            <a:r>
              <a:rPr lang="en-US" dirty="0" err="1" smtClean="0"/>
              <a:t>pollyxt_tjk</a:t>
            </a:r>
            <a:r>
              <a:rPr lang="en-US" dirty="0" smtClean="0"/>
              <a:t>, </a:t>
            </a:r>
            <a:r>
              <a:rPr lang="en-US" dirty="0" err="1" smtClean="0"/>
              <a:t>pollyxt_lacros</a:t>
            </a:r>
            <a:r>
              <a:rPr lang="en-US" dirty="0" smtClean="0"/>
              <a:t>, </a:t>
            </a:r>
            <a:r>
              <a:rPr lang="en-US" dirty="0" err="1" smtClean="0"/>
              <a:t>pollyxt_tropos</a:t>
            </a:r>
            <a:r>
              <a:rPr lang="en-US" dirty="0" smtClean="0"/>
              <a:t>, Arielle, polly_1v2)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594" y="1057762"/>
            <a:ext cx="10196051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Check the ‘pollynet_places_history.txt’ file to ensure the existence of your campaign info</a:t>
            </a:r>
          </a:p>
          <a:p>
            <a:pPr marL="342900" indent="-342900">
              <a:buAutoNum type="arabicPeriod"/>
            </a:pPr>
            <a:r>
              <a:rPr lang="en-US" dirty="0" smtClean="0"/>
              <a:t>Setup a </a:t>
            </a:r>
            <a:r>
              <a:rPr lang="en-US" dirty="0" err="1" smtClean="0"/>
              <a:t>polly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 under ‘../</a:t>
            </a:r>
            <a:r>
              <a:rPr lang="en-US" dirty="0" err="1" smtClean="0"/>
              <a:t>config</a:t>
            </a:r>
            <a:r>
              <a:rPr lang="en-US" dirty="0" smtClean="0"/>
              <a:t>’. </a:t>
            </a:r>
          </a:p>
          <a:p>
            <a:pPr marL="800025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Example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a new entry for this campaign to link the processing modules with the corresponding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Run the ‘</a:t>
            </a:r>
            <a:r>
              <a:rPr lang="en-US" dirty="0" err="1" smtClean="0"/>
              <a:t>pollynet_process_day</a:t>
            </a:r>
            <a:r>
              <a:rPr lang="en-US" dirty="0" smtClean="0"/>
              <a:t>’</a:t>
            </a:r>
          </a:p>
        </p:txBody>
      </p:sp>
      <p:sp>
        <p:nvSpPr>
          <p:cNvPr id="5" name="Rectangle 4"/>
          <p:cNvSpPr/>
          <p:nvPr/>
        </p:nvSpPr>
        <p:spPr>
          <a:xfrm>
            <a:off x="412955" y="3451791"/>
            <a:ext cx="2202426" cy="521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from </a:t>
            </a:r>
            <a:r>
              <a:rPr lang="en-US" dirty="0" err="1" smtClean="0"/>
              <a:t>todolist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2065" y="4010441"/>
            <a:ext cx="268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line represents a task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67664" y="2754277"/>
            <a:ext cx="3185652" cy="1061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Pollynet_places_history.txt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53316" y="2936436"/>
            <a:ext cx="241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the campaign info: </a:t>
            </a:r>
            <a:r>
              <a:rPr lang="en-US" dirty="0" err="1" smtClean="0"/>
              <a:t>lat</a:t>
            </a:r>
            <a:r>
              <a:rPr lang="en-US" dirty="0" smtClean="0"/>
              <a:t>, </a:t>
            </a:r>
            <a:r>
              <a:rPr lang="en-US" dirty="0" err="1" smtClean="0"/>
              <a:t>lon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67664" y="3972901"/>
            <a:ext cx="3106993" cy="801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Pollynet_processing_config_history.txt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53316" y="3911900"/>
            <a:ext cx="3991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the processing module and </a:t>
            </a:r>
            <a:r>
              <a:rPr lang="en-US" dirty="0" err="1" smtClean="0"/>
              <a:t>config</a:t>
            </a:r>
            <a:r>
              <a:rPr lang="en-US" dirty="0" smtClean="0"/>
              <a:t> file. (Each </a:t>
            </a:r>
            <a:r>
              <a:rPr lang="en-US" dirty="0" err="1" smtClean="0"/>
              <a:t>polly</a:t>
            </a:r>
            <a:r>
              <a:rPr lang="en-US" dirty="0" smtClean="0"/>
              <a:t> has its own processing module)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>
            <a:off x="2782529" y="3077497"/>
            <a:ext cx="73742" cy="148073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28567" y="5328338"/>
            <a:ext cx="4965291" cy="934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the </a:t>
            </a:r>
            <a:r>
              <a:rPr lang="en-US" dirty="0" err="1" smtClean="0"/>
              <a:t>config</a:t>
            </a:r>
            <a:r>
              <a:rPr lang="en-US" dirty="0" smtClean="0"/>
              <a:t> and activate the processing module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4336026" y="4887365"/>
            <a:ext cx="324464" cy="34045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8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89703" y="1553497"/>
            <a:ext cx="98814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Workflow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Programs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Products and Configurations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Installation and setup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Future Plan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798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rsd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06771" y="1868127"/>
            <a:ext cx="5442153" cy="3380806"/>
            <a:chOff x="570271" y="1347019"/>
            <a:chExt cx="5442153" cy="3380806"/>
          </a:xfrm>
        </p:grpSpPr>
        <p:sp>
          <p:nvSpPr>
            <p:cNvPr id="5" name="Rectangle 4"/>
            <p:cNvSpPr/>
            <p:nvPr/>
          </p:nvSpPr>
          <p:spPr>
            <a:xfrm>
              <a:off x="2359742" y="1347019"/>
              <a:ext cx="2035278" cy="766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lacroshome</a:t>
              </a:r>
              <a:endParaRPr lang="en-US" dirty="0"/>
            </a:p>
          </p:txBody>
        </p:sp>
        <p:sp>
          <p:nvSpPr>
            <p:cNvPr id="6" name="Round Same Side Corner Rectangle 5"/>
            <p:cNvSpPr/>
            <p:nvPr/>
          </p:nvSpPr>
          <p:spPr>
            <a:xfrm>
              <a:off x="570271" y="2428568"/>
              <a:ext cx="1179871" cy="55060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cloudnet</a:t>
              </a:r>
              <a:endParaRPr lang="en-US" dirty="0"/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1971367" y="2428568"/>
              <a:ext cx="1179871" cy="55060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ceilo</a:t>
              </a:r>
              <a:endParaRPr lang="en-US" dirty="0"/>
            </a:p>
          </p:txBody>
        </p:sp>
        <p:sp>
          <p:nvSpPr>
            <p:cNvPr id="8" name="Round Same Side Corner Rectangle 7"/>
            <p:cNvSpPr/>
            <p:nvPr/>
          </p:nvSpPr>
          <p:spPr>
            <a:xfrm>
              <a:off x="4832553" y="2417244"/>
              <a:ext cx="1179871" cy="55060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Martha</a:t>
              </a:r>
              <a:endParaRPr lang="en-US" dirty="0"/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3372463" y="2417244"/>
              <a:ext cx="1179871" cy="55060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Bertha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590798" y="4000238"/>
              <a:ext cx="1563329" cy="7275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lacroswww</a:t>
              </a:r>
              <a:endParaRPr lang="en-US" dirty="0"/>
            </a:p>
          </p:txBody>
        </p:sp>
        <p:cxnSp>
          <p:nvCxnSpPr>
            <p:cNvPr id="11" name="Straight Connector 10"/>
            <p:cNvCxnSpPr>
              <a:stCxn id="5" idx="2"/>
              <a:endCxn id="6" idx="3"/>
            </p:cNvCxnSpPr>
            <p:nvPr/>
          </p:nvCxnSpPr>
          <p:spPr>
            <a:xfrm flipH="1">
              <a:off x="1160207" y="2113935"/>
              <a:ext cx="2217174" cy="314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2"/>
              <a:endCxn id="7" idx="3"/>
            </p:cNvCxnSpPr>
            <p:nvPr/>
          </p:nvCxnSpPr>
          <p:spPr>
            <a:xfrm flipH="1">
              <a:off x="2561303" y="2113935"/>
              <a:ext cx="816078" cy="314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2"/>
              <a:endCxn id="9" idx="3"/>
            </p:cNvCxnSpPr>
            <p:nvPr/>
          </p:nvCxnSpPr>
          <p:spPr>
            <a:xfrm>
              <a:off x="3377381" y="2113935"/>
              <a:ext cx="585018" cy="3033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2"/>
              <a:endCxn id="8" idx="3"/>
            </p:cNvCxnSpPr>
            <p:nvPr/>
          </p:nvCxnSpPr>
          <p:spPr>
            <a:xfrm>
              <a:off x="3377381" y="2113935"/>
              <a:ext cx="2045108" cy="3033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1"/>
              <a:endCxn id="10" idx="0"/>
            </p:cNvCxnSpPr>
            <p:nvPr/>
          </p:nvCxnSpPr>
          <p:spPr>
            <a:xfrm>
              <a:off x="1160207" y="2979174"/>
              <a:ext cx="2212256" cy="1021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1"/>
              <a:endCxn id="10" idx="0"/>
            </p:cNvCxnSpPr>
            <p:nvPr/>
          </p:nvCxnSpPr>
          <p:spPr>
            <a:xfrm>
              <a:off x="2561303" y="2979174"/>
              <a:ext cx="811160" cy="1021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1"/>
              <a:endCxn id="10" idx="0"/>
            </p:cNvCxnSpPr>
            <p:nvPr/>
          </p:nvCxnSpPr>
          <p:spPr>
            <a:xfrm flipH="1">
              <a:off x="3372463" y="2967850"/>
              <a:ext cx="589936" cy="1032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1"/>
              <a:endCxn id="10" idx="0"/>
            </p:cNvCxnSpPr>
            <p:nvPr/>
          </p:nvCxnSpPr>
          <p:spPr>
            <a:xfrm flipH="1">
              <a:off x="3372463" y="2967850"/>
              <a:ext cx="2050026" cy="1032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126480" y="1868128"/>
            <a:ext cx="5732209" cy="3380805"/>
            <a:chOff x="6292643" y="1347019"/>
            <a:chExt cx="5732209" cy="3380805"/>
          </a:xfrm>
        </p:grpSpPr>
        <p:sp>
          <p:nvSpPr>
            <p:cNvPr id="20" name="Rectangle 19"/>
            <p:cNvSpPr/>
            <p:nvPr/>
          </p:nvSpPr>
          <p:spPr>
            <a:xfrm>
              <a:off x="7738970" y="1347019"/>
              <a:ext cx="2035278" cy="766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pollyhome</a:t>
              </a:r>
              <a:endParaRPr lang="en-US" dirty="0"/>
            </a:p>
          </p:txBody>
        </p:sp>
        <p:sp>
          <p:nvSpPr>
            <p:cNvPr id="21" name="Round Same Side Corner Rectangle 20"/>
            <p:cNvSpPr/>
            <p:nvPr/>
          </p:nvSpPr>
          <p:spPr>
            <a:xfrm>
              <a:off x="6292643" y="2449724"/>
              <a:ext cx="1130709" cy="539282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pollydata</a:t>
              </a:r>
              <a:endParaRPr lang="en-US" dirty="0"/>
            </a:p>
          </p:txBody>
        </p:sp>
        <p:sp>
          <p:nvSpPr>
            <p:cNvPr id="22" name="Round Same Side Corner Rectangle 21"/>
            <p:cNvSpPr/>
            <p:nvPr/>
          </p:nvSpPr>
          <p:spPr>
            <a:xfrm>
              <a:off x="7743885" y="2428568"/>
              <a:ext cx="1543665" cy="55060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Bildermacher</a:t>
              </a:r>
              <a:endParaRPr lang="en-US" dirty="0"/>
            </a:p>
          </p:txBody>
        </p:sp>
        <p:sp>
          <p:nvSpPr>
            <p:cNvPr id="23" name="Round Same Side Corner Rectangle 22"/>
            <p:cNvSpPr/>
            <p:nvPr/>
          </p:nvSpPr>
          <p:spPr>
            <a:xfrm>
              <a:off x="9590385" y="2461048"/>
              <a:ext cx="930133" cy="527958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Picasso</a:t>
              </a:r>
              <a:endParaRPr lang="en-US" dirty="0"/>
            </a:p>
          </p:txBody>
        </p:sp>
        <p:sp>
          <p:nvSpPr>
            <p:cNvPr id="24" name="Round Same Side Corner Rectangle 23"/>
            <p:cNvSpPr/>
            <p:nvPr/>
          </p:nvSpPr>
          <p:spPr>
            <a:xfrm>
              <a:off x="10658168" y="2439892"/>
              <a:ext cx="1366684" cy="527958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Watervapor</a:t>
              </a:r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974944" y="4000237"/>
              <a:ext cx="1563329" cy="7275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pollynet</a:t>
              </a:r>
              <a:endParaRPr lang="en-US" dirty="0"/>
            </a:p>
          </p:txBody>
        </p:sp>
        <p:cxnSp>
          <p:nvCxnSpPr>
            <p:cNvPr id="26" name="Straight Connector 25"/>
            <p:cNvCxnSpPr>
              <a:stCxn id="20" idx="2"/>
              <a:endCxn id="23" idx="3"/>
            </p:cNvCxnSpPr>
            <p:nvPr/>
          </p:nvCxnSpPr>
          <p:spPr>
            <a:xfrm>
              <a:off x="8756609" y="2113935"/>
              <a:ext cx="1298843" cy="347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22" idx="3"/>
            </p:cNvCxnSpPr>
            <p:nvPr/>
          </p:nvCxnSpPr>
          <p:spPr>
            <a:xfrm flipH="1">
              <a:off x="8515718" y="2135091"/>
              <a:ext cx="107172" cy="2934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1" idx="1"/>
              <a:endCxn id="25" idx="0"/>
            </p:cNvCxnSpPr>
            <p:nvPr/>
          </p:nvCxnSpPr>
          <p:spPr>
            <a:xfrm>
              <a:off x="6857998" y="2989006"/>
              <a:ext cx="1898611" cy="1011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0" idx="2"/>
              <a:endCxn id="24" idx="3"/>
            </p:cNvCxnSpPr>
            <p:nvPr/>
          </p:nvCxnSpPr>
          <p:spPr>
            <a:xfrm>
              <a:off x="8756609" y="2113935"/>
              <a:ext cx="2584901" cy="3259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0" idx="2"/>
              <a:endCxn id="21" idx="3"/>
            </p:cNvCxnSpPr>
            <p:nvPr/>
          </p:nvCxnSpPr>
          <p:spPr>
            <a:xfrm flipH="1">
              <a:off x="6857998" y="2113935"/>
              <a:ext cx="1898611" cy="3357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2" idx="1"/>
              <a:endCxn id="25" idx="0"/>
            </p:cNvCxnSpPr>
            <p:nvPr/>
          </p:nvCxnSpPr>
          <p:spPr>
            <a:xfrm>
              <a:off x="8515718" y="2979174"/>
              <a:ext cx="240891" cy="1021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3" idx="1"/>
              <a:endCxn id="25" idx="0"/>
            </p:cNvCxnSpPr>
            <p:nvPr/>
          </p:nvCxnSpPr>
          <p:spPr>
            <a:xfrm flipH="1">
              <a:off x="8756609" y="2989006"/>
              <a:ext cx="1298843" cy="1011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4" idx="1"/>
              <a:endCxn id="25" idx="0"/>
            </p:cNvCxnSpPr>
            <p:nvPr/>
          </p:nvCxnSpPr>
          <p:spPr>
            <a:xfrm flipH="1">
              <a:off x="8756609" y="2967850"/>
              <a:ext cx="2584901" cy="1032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328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0714" y="2585027"/>
            <a:ext cx="2604378" cy="2033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961998" y="4842869"/>
            <a:ext cx="0" cy="5293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0" y="5412120"/>
            <a:ext cx="4152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dirty="0" smtClean="0"/>
              <a:t>ollyNET processing program</a:t>
            </a:r>
            <a:endParaRPr lang="en-US" sz="24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163726" y="1636295"/>
            <a:ext cx="10242211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98" y="2795941"/>
            <a:ext cx="1978678" cy="18288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2469548" y="3699913"/>
            <a:ext cx="530994" cy="208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614" y="3086628"/>
            <a:ext cx="1406898" cy="13716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4785584" y="3772428"/>
            <a:ext cx="530994" cy="208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891" y="2762691"/>
            <a:ext cx="1695537" cy="169553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8709228" y="3793283"/>
            <a:ext cx="530994" cy="208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8899" y="2222912"/>
            <a:ext cx="2489328" cy="277509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70583" y="4618582"/>
            <a:ext cx="2897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PollyNET Measurements</a:t>
            </a:r>
            <a:endParaRPr 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977483" y="4503447"/>
            <a:ext cx="2897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PollyNET Data Server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936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PollyNET Processing Program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033" y="1097280"/>
            <a:ext cx="2653119" cy="548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8904" y="2325346"/>
            <a:ext cx="457681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/>
              <a:t>Automatic calibration</a:t>
            </a:r>
          </a:p>
          <a:p>
            <a:pPr marL="8000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lidar calibration</a:t>
            </a:r>
          </a:p>
          <a:p>
            <a:pPr marL="8000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water vapor calibration</a:t>
            </a:r>
          </a:p>
          <a:p>
            <a:pPr marL="8000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depolarization calibration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/>
              <a:t>Integrated conventional retrieving algorithms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/>
              <a:t>Extensible programming structure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3346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1611" y="1353803"/>
            <a:ext cx="3284590" cy="4510549"/>
            <a:chOff x="1660114" y="1477296"/>
            <a:chExt cx="3284590" cy="45105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1344"/>
            <a:stretch/>
          </p:blipFill>
          <p:spPr>
            <a:xfrm>
              <a:off x="1839554" y="1477296"/>
              <a:ext cx="3105150" cy="451054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1" r="13306" b="1957"/>
            <a:stretch/>
          </p:blipFill>
          <p:spPr>
            <a:xfrm>
              <a:off x="1660114" y="1477296"/>
              <a:ext cx="198181" cy="451054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41450" y="1353803"/>
                <a:ext cx="7757651" cy="2156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Range Corrected Signal: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𝑎𝑒𝑟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𝑚𝑜𝑙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Attenuated molecular backscatter: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𝑚𝑜𝑙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450" y="1353803"/>
                <a:ext cx="7757651" cy="2156744"/>
              </a:xfrm>
              <a:prstGeom prst="rect">
                <a:avLst/>
              </a:prstGeom>
              <a:blipFill>
                <a:blip r:embed="rId4"/>
                <a:stretch>
                  <a:fillRect l="-628"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41449" y="3517360"/>
                <a:ext cx="7954297" cy="1539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 aerosol-free or nearly aerosol-free (quantitatively?) area, assuming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Therefore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−2×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𝑎𝑒𝑟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𝒌𝑪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449" y="3517360"/>
                <a:ext cx="7954297" cy="1539717"/>
              </a:xfrm>
              <a:prstGeom prst="rect">
                <a:avLst/>
              </a:prstGeom>
              <a:blipFill>
                <a:blip r:embed="rId5"/>
                <a:stretch>
                  <a:fillRect l="-613" t="-2372" r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229941" y="5238005"/>
            <a:ext cx="739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Main task is to search the most linear correlated area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309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</a:t>
            </a:r>
            <a:r>
              <a:rPr lang="en-US" dirty="0" smtClean="0"/>
              <a:t>Fit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3501" y="985730"/>
                <a:ext cx="5928852" cy="146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Normalize the measured signal with attenuated molecular backscatter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𝑚𝑜𝑙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𝑎𝑡𝑡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1" y="985730"/>
                <a:ext cx="5928852" cy="1461875"/>
              </a:xfrm>
              <a:prstGeom prst="rect">
                <a:avLst/>
              </a:prstGeom>
              <a:blipFill>
                <a:blip r:embed="rId2"/>
                <a:stretch>
                  <a:fillRect l="-926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136958" y="2469245"/>
            <a:ext cx="7830164" cy="709297"/>
            <a:chOff x="684570" y="2835005"/>
            <a:chExt cx="7830164" cy="709297"/>
          </a:xfrm>
        </p:grpSpPr>
        <p:sp>
          <p:nvSpPr>
            <p:cNvPr id="6" name="Rounded Rectangle 5"/>
            <p:cNvSpPr/>
            <p:nvPr/>
          </p:nvSpPr>
          <p:spPr>
            <a:xfrm>
              <a:off x="5255337" y="2850440"/>
              <a:ext cx="3259397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1: Pure Rayleigh Conditions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84570" y="2835005"/>
                  <a:ext cx="5161937" cy="7092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𝑎𝑒𝑟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𝑑𝑧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𝑛𝑜𝑟𝑚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𝑚𝑜𝑙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𝑎𝑡𝑡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func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570" y="2835005"/>
                  <a:ext cx="5161937" cy="7092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1509351" y="4174812"/>
            <a:ext cx="8981773" cy="678426"/>
            <a:chOff x="1037299" y="4452291"/>
            <a:chExt cx="8981773" cy="6784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037299" y="4642887"/>
                  <a:ext cx="5997678" cy="378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𝑅𝑒𝑠𝑖𝑑𝑢𝑎𝑙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𝑎𝑡𝑡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299" y="4642887"/>
                  <a:ext cx="5997678" cy="378373"/>
                </a:xfrm>
                <a:prstGeom prst="rect">
                  <a:avLst/>
                </a:prstGeom>
                <a:blipFill>
                  <a:blip r:embed="rId4"/>
                  <a:stretch>
                    <a:fillRect b="-145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ounded Rectangle 9"/>
            <p:cNvSpPr/>
            <p:nvPr/>
          </p:nvSpPr>
          <p:spPr>
            <a:xfrm>
              <a:off x="7034978" y="4452291"/>
              <a:ext cx="2984094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3: White-Noise criterion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715829" y="5032157"/>
            <a:ext cx="8087036" cy="1028743"/>
            <a:chOff x="1263441" y="5397917"/>
            <a:chExt cx="8087036" cy="10287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263441" y="5397917"/>
                  <a:ext cx="5771536" cy="10287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sub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</m:sup>
                                </m:sSub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𝑏𝑔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 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3441" y="5397917"/>
                  <a:ext cx="5771536" cy="10287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ounded Rectangle 12"/>
            <p:cNvSpPr/>
            <p:nvPr/>
          </p:nvSpPr>
          <p:spPr>
            <a:xfrm>
              <a:off x="7106265" y="5546578"/>
              <a:ext cx="2244212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4: SNR constrain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90588" y="3317467"/>
            <a:ext cx="9387348" cy="678426"/>
            <a:chOff x="838200" y="3683227"/>
            <a:chExt cx="8562971" cy="678426"/>
          </a:xfrm>
        </p:grpSpPr>
        <p:sp>
          <p:nvSpPr>
            <p:cNvPr id="15" name="Rounded Rectangle 14"/>
            <p:cNvSpPr/>
            <p:nvPr/>
          </p:nvSpPr>
          <p:spPr>
            <a:xfrm>
              <a:off x="5321711" y="3683227"/>
              <a:ext cx="4079460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2: Near and far range cross criteria</a:t>
              </a:r>
            </a:p>
            <a:p>
              <a:pPr algn="ctr"/>
              <a:r>
                <a:rPr lang="en-US" dirty="0" smtClean="0"/>
                <a:t> </a:t>
              </a:r>
              <a:r>
                <a:rPr lang="en-US" sz="1600" dirty="0" smtClean="0"/>
                <a:t>if no other absorptive aerosol layers above it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38200" y="3825536"/>
                  <a:ext cx="4483510" cy="378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𝑎𝑡𝑡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825536"/>
                  <a:ext cx="4483510" cy="378373"/>
                </a:xfrm>
                <a:prstGeom prst="rect">
                  <a:avLst/>
                </a:prstGeom>
                <a:blipFill>
                  <a:blip r:embed="rId6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TextBox 16"/>
          <p:cNvSpPr txBox="1"/>
          <p:nvPr/>
        </p:nvSpPr>
        <p:spPr>
          <a:xfrm>
            <a:off x="6469731" y="1079084"/>
            <a:ext cx="319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Baars</a:t>
            </a:r>
            <a:r>
              <a:rPr lang="en-US" dirty="0" smtClean="0"/>
              <a:t> et al, AMT,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8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4520" y="1172756"/>
                <a:ext cx="5928852" cy="146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Normalize the measured signal with attenuated molecular backscatter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𝑚𝑜𝑙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𝑎𝑡𝑡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20" y="1172756"/>
                <a:ext cx="5928852" cy="1461875"/>
              </a:xfrm>
              <a:prstGeom prst="rect">
                <a:avLst/>
              </a:prstGeom>
              <a:blipFill>
                <a:blip r:embed="rId2"/>
                <a:stretch>
                  <a:fillRect l="-926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0706" y="4464153"/>
                <a:ext cx="5997678" cy="378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706" y="4464153"/>
                <a:ext cx="5997678" cy="378373"/>
              </a:xfrm>
              <a:prstGeom prst="rect">
                <a:avLst/>
              </a:prstGeom>
              <a:blipFill>
                <a:blip r:embed="rId3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56848" y="5219183"/>
                <a:ext cx="5771536" cy="1028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𝑏𝑔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 smtClean="0"/>
                                <m:t> 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848" y="5219183"/>
                <a:ext cx="5771536" cy="10287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5348744" y="2671706"/>
            <a:ext cx="3259397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1: Pure Rayleigh Conditions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77977" y="2656271"/>
                <a:ext cx="5161937" cy="709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𝑛𝑜𝑟𝑚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𝑚𝑜𝑙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𝑎𝑡𝑡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77" y="2656271"/>
                <a:ext cx="5161937" cy="7092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5415118" y="3504493"/>
            <a:ext cx="3891116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2: Near and far range cross criteria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128385" y="4273557"/>
            <a:ext cx="2984094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3: White-Noise criterion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99672" y="5367844"/>
            <a:ext cx="2244212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4: SNR constrain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31607" y="3646802"/>
                <a:ext cx="4483510" cy="378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07" y="3646802"/>
                <a:ext cx="4483510" cy="378373"/>
              </a:xfrm>
              <a:prstGeom prst="rect">
                <a:avLst/>
              </a:prstGeom>
              <a:blipFill>
                <a:blip r:embed="rId6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/>
          <p:cNvSpPr/>
          <p:nvPr/>
        </p:nvSpPr>
        <p:spPr>
          <a:xfrm>
            <a:off x="8716298" y="1445266"/>
            <a:ext cx="3475702" cy="16433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Smaller the mean of the residual is and more Gauss distribution alike the residual is, more  possible it could be aerosol-free.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5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Shortage of sliding fixed window 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98408" y="1690688"/>
            <a:ext cx="3309781" cy="4543425"/>
            <a:chOff x="838200" y="1690688"/>
            <a:chExt cx="3309781" cy="454342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781" y="1690688"/>
              <a:ext cx="3124200" cy="454342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1" r="13306" b="1957"/>
            <a:stretch/>
          </p:blipFill>
          <p:spPr>
            <a:xfrm>
              <a:off x="838200" y="1690688"/>
              <a:ext cx="198181" cy="4510549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1656735" y="5112774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49295" y="3648218"/>
            <a:ext cx="4563398" cy="12003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Omission: This possible interval will not be found if a large fixed window (like 1 km) was used, since the width of aerosol-free area is only 450m.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49295" y="2583286"/>
            <a:ext cx="4563398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More computation: all the sub-areas with a fixed width will be tested.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56735" y="4970206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56735" y="4787541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56735" y="3864076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4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9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theme/theme1.xml><?xml version="1.0" encoding="utf-8"?>
<a:theme xmlns:a="http://schemas.openxmlformats.org/drawingml/2006/main" name="tropos_presentation_16to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ropos_presentation_16to9" id="{A2398776-53D3-4317-A574-07E0C3B6DE67}" vid="{BAE073EF-335F-477F-A0F4-9C01DEBBE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tropos_presentation_16to9</Template>
  <TotalTime>12794</TotalTime>
  <Words>495</Words>
  <Application>Microsoft Office PowerPoint</Application>
  <PresentationFormat>Widescreen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宋体</vt:lpstr>
      <vt:lpstr>Arial</vt:lpstr>
      <vt:lpstr>Calibri</vt:lpstr>
      <vt:lpstr>Cambria Math</vt:lpstr>
      <vt:lpstr>Helvetica</vt:lpstr>
      <vt:lpstr>Wingdings</vt:lpstr>
      <vt:lpstr>tropos_presentation_16to9</vt:lpstr>
      <vt:lpstr>Pollynet_Processing_Chain</vt:lpstr>
      <vt:lpstr>Outline</vt:lpstr>
      <vt:lpstr>rsd server</vt:lpstr>
      <vt:lpstr>Workflow</vt:lpstr>
      <vt:lpstr>PollyNET Processing Program</vt:lpstr>
      <vt:lpstr>Rayleigh Fit</vt:lpstr>
      <vt:lpstr>Rayleigh Fit</vt:lpstr>
      <vt:lpstr>Rayleigh Fit</vt:lpstr>
      <vt:lpstr>Shortage of sliding fixed window </vt:lpstr>
      <vt:lpstr>Rayleigh Fit – area decomposition</vt:lpstr>
      <vt:lpstr>Rayleigh Fit - Douglas-Peucker Algorithm</vt:lpstr>
      <vt:lpstr>Rayleigh Fit</vt:lpstr>
      <vt:lpstr>Installation and setup</vt:lpstr>
      <vt:lpstr>Workflow</vt:lpstr>
    </vt:vector>
  </TitlesOfParts>
  <Company>TROPOS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Pollynet Automatic Processing Chain</dc:title>
  <dc:creator>殷 振平</dc:creator>
  <cp:lastModifiedBy>殷 振平</cp:lastModifiedBy>
  <cp:revision>19</cp:revision>
  <dcterms:created xsi:type="dcterms:W3CDTF">2018-12-15T23:06:56Z</dcterms:created>
  <dcterms:modified xsi:type="dcterms:W3CDTF">2019-07-25T11:53:06Z</dcterms:modified>
</cp:coreProperties>
</file>