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de-DE"/>
    </a:defPPr>
    <a:lvl1pPr marL="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7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2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979" autoAdjust="0"/>
  </p:normalViewPr>
  <p:slideViewPr>
    <p:cSldViewPr snapToGrid="0">
      <p:cViewPr varScale="1">
        <p:scale>
          <a:sx n="65" d="100"/>
          <a:sy n="65" d="100"/>
        </p:scale>
        <p:origin x="700" y="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1325D-CFB9-49DB-94CB-D554C62EE6E5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A4E79-1E0B-4EE1-876A-A3E2BEC92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704308" y="585692"/>
            <a:ext cx="10783384" cy="2864021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 algn="l">
              <a:defRPr sz="4800" b="1" baseline="0">
                <a:latin typeface="Helvetica"/>
                <a:cs typeface="Helvetica"/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der </a:t>
            </a:r>
            <a:r>
              <a:rPr lang="en-US" dirty="0" err="1" smtClean="0"/>
              <a:t>Präsentation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04308" y="3871513"/>
            <a:ext cx="10783384" cy="1215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Name des </a:t>
            </a:r>
            <a:r>
              <a:rPr lang="en-US" dirty="0" err="1" smtClean="0"/>
              <a:t>Vortragenden</a:t>
            </a:r>
            <a:endParaRPr lang="en-US" dirty="0" smtClean="0"/>
          </a:p>
          <a:p>
            <a:pPr lvl="0"/>
            <a:r>
              <a:rPr lang="de-DE" dirty="0" smtClean="0"/>
              <a:t>G</a:t>
            </a:r>
            <a:r>
              <a:rPr lang="en-US" dirty="0" err="1" smtClean="0"/>
              <a:t>gf</a:t>
            </a:r>
            <a:r>
              <a:rPr lang="en-US" dirty="0" smtClean="0"/>
              <a:t>. </a:t>
            </a:r>
            <a:r>
              <a:rPr lang="de-DE" dirty="0" err="1" smtClean="0"/>
              <a:t>w</a:t>
            </a:r>
            <a:r>
              <a:rPr lang="en-US" dirty="0" err="1" smtClean="0"/>
              <a:t>eiter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01" y="5136000"/>
            <a:ext cx="1650487" cy="1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29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114935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2" y="343766"/>
            <a:ext cx="11488309" cy="2623369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40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Textfeld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126114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4"/>
            <a:ext cx="9323575" cy="4176917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6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186613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+ Titel +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343767"/>
            <a:ext cx="6318095" cy="3883003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158174" y="343764"/>
            <a:ext cx="4673993" cy="388300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 Bildinformationen</a:t>
            </a:r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42901" y="4965858"/>
            <a:ext cx="9323575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und Unterschrift (max. 2 Zeilen)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08548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ild + Titel + Tex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342901" y="1372624"/>
            <a:ext cx="6585572" cy="4302160"/>
          </a:xfrm>
          <a:prstGeom prst="rect">
            <a:avLst/>
          </a:prstGeom>
        </p:spPr>
        <p:txBody>
          <a:bodyPr vert="horz" lIns="82918" tIns="41459" rIns="82918" bIns="41459"/>
          <a:lstStyle/>
          <a:p>
            <a:r>
              <a:rPr lang="en-US" smtClean="0"/>
              <a:t>Click icon to add picture</a:t>
            </a:r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7261852" y="1372624"/>
            <a:ext cx="4569361" cy="430216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2400" b="0" i="0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Ggf. Textfeld für</a:t>
            </a:r>
          </a:p>
          <a:p>
            <a:pPr lvl="0"/>
            <a:r>
              <a:rPr lang="de-DE" dirty="0" smtClean="0"/>
              <a:t>Bildinformationen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1" y="342324"/>
            <a:ext cx="11488311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317697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nhalte neben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sz="quarter" idx="14" hasCustomPrompt="1"/>
          </p:nvPr>
        </p:nvSpPr>
        <p:spPr>
          <a:xfrm>
            <a:off x="6353135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353135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sz="quarter" idx="16" hasCustomPrompt="1"/>
          </p:nvPr>
        </p:nvSpPr>
        <p:spPr>
          <a:xfrm>
            <a:off x="342900" y="343765"/>
            <a:ext cx="5479032" cy="4134928"/>
          </a:xfrm>
          <a:prstGeom prst="rect">
            <a:avLst/>
          </a:prstGeom>
        </p:spPr>
        <p:txBody>
          <a:bodyPr vert="horz" lIns="82918" tIns="41459" rIns="82918" bIns="41459"/>
          <a:lstStyle>
            <a:lvl1pPr>
              <a:defRPr sz="2400" b="1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Inhalt</a:t>
            </a:r>
            <a:endParaRPr lang="de-DE" dirty="0"/>
          </a:p>
        </p:txBody>
      </p:sp>
      <p:pic>
        <p:nvPicPr>
          <p:cNvPr id="7" name="Bild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9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42900" y="4970083"/>
            <a:ext cx="5479032" cy="70470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spcBef>
                <a:spcPts val="0"/>
              </a:spcBef>
              <a:buNone/>
              <a:defRPr sz="2400" b="1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Bildtitel / Text</a:t>
            </a:r>
          </a:p>
          <a:p>
            <a:pPr lvl="0"/>
            <a:r>
              <a:rPr lang="de-DE" dirty="0" smtClean="0"/>
              <a:t>und Unterschrift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42901" y="6000790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417228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9728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Bild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6" y="5873751"/>
            <a:ext cx="1798211" cy="632059"/>
          </a:xfrm>
          <a:prstGeom prst="rect">
            <a:avLst/>
          </a:prstGeom>
        </p:spPr>
      </p:pic>
      <p:sp>
        <p:nvSpPr>
          <p:cNvPr id="4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93519" y="6323402"/>
            <a:ext cx="6919384" cy="364815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ts val="1533"/>
              </a:lnSpc>
              <a:spcBef>
                <a:spcPts val="0"/>
              </a:spcBef>
              <a:buNone/>
              <a:defRPr sz="1067" baseline="0">
                <a:latin typeface="Helvetica"/>
                <a:cs typeface="Helvetica"/>
              </a:defRPr>
            </a:lvl1pPr>
          </a:lstStyle>
          <a:p>
            <a:pPr lvl="0"/>
            <a:r>
              <a:rPr lang="de-DE" dirty="0" smtClean="0"/>
              <a:t>Vorname Name, Datum, Ort, Titel der Präsentation (max. 2 Zeilen)</a:t>
            </a:r>
          </a:p>
        </p:txBody>
      </p:sp>
    </p:spTree>
    <p:extLst>
      <p:ext uri="{BB962C8B-B14F-4D97-AF65-F5344CB8AC3E}">
        <p14:creationId xmlns:p14="http://schemas.microsoft.com/office/powerpoint/2010/main" val="267526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71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</p:sldLayoutIdLst>
  <p:txStyles>
    <p:titleStyle>
      <a:lvl1pPr algn="ctr" defTabSz="609541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7" indent="-457157" algn="l" defTabSz="609541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03" indent="-380962" algn="l" defTabSz="609541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51" indent="-304770" algn="l" defTabSz="60954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93" indent="-304770" algn="l" defTabSz="609541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934" indent="-304770" algn="l" defTabSz="609541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47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014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555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096" indent="-304770" algn="l" defTabSz="609541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41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8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2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62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04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4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85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26" algn="l" defTabSz="60954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scipp.ucsc.edu/outreach/balloon/atmos/1976%20Standard%20Atmosphere.htm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eather.uwyo.edu/upperair/sounding.html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 and file format for Meteorological data used in </a:t>
            </a:r>
            <a:r>
              <a:rPr lang="en-US" dirty="0" err="1" smtClean="0"/>
              <a:t>Pollynet_Processing_Chain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Zhenping Yin </a:t>
            </a:r>
          </a:p>
          <a:p>
            <a:r>
              <a:rPr lang="en-US" dirty="0" smtClean="0"/>
              <a:t>2019-07-20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1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GDAS1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68" y="989125"/>
            <a:ext cx="11919155" cy="300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Configurations for the program: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pollynet_processing_chain_config.json</a:t>
            </a:r>
            <a:endParaRPr lang="en-US" dirty="0" smtClean="0"/>
          </a:p>
          <a:p>
            <a:pPr marL="742875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 dirty="0"/>
              <a:t>"gdas1_folder"</a:t>
            </a:r>
            <a:r>
              <a:rPr lang="en-US" dirty="0"/>
              <a:t>: "C:\\Users\\zhenping\\Documents\\Data\\</a:t>
            </a:r>
            <a:r>
              <a:rPr lang="en-US" dirty="0" smtClean="0"/>
              <a:t>GDAS“  -&gt; root directory that holds the gdas1 files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{</a:t>
            </a:r>
            <a:r>
              <a:rPr lang="en-US" dirty="0" err="1" smtClean="0"/>
              <a:t>polly</a:t>
            </a:r>
            <a:r>
              <a:rPr lang="en-US" dirty="0" smtClean="0"/>
              <a:t>}_</a:t>
            </a:r>
            <a:r>
              <a:rPr lang="en-US" dirty="0" err="1" smtClean="0"/>
              <a:t>config.json</a:t>
            </a:r>
            <a:endParaRPr lang="en-US" dirty="0" smtClean="0"/>
          </a:p>
          <a:p>
            <a:pPr marL="742875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 dirty="0" smtClean="0"/>
              <a:t>"</a:t>
            </a:r>
            <a:r>
              <a:rPr lang="en-US" i="1" dirty="0"/>
              <a:t>gdas1Site"</a:t>
            </a:r>
            <a:r>
              <a:rPr lang="en-US" dirty="0"/>
              <a:t>: "</a:t>
            </a:r>
            <a:r>
              <a:rPr lang="en-US" dirty="0" err="1"/>
              <a:t>davos</a:t>
            </a:r>
            <a:r>
              <a:rPr lang="en-US" dirty="0" smtClean="0"/>
              <a:t>",  -&gt; the site name</a:t>
            </a:r>
            <a:endParaRPr lang="en-US" dirty="0"/>
          </a:p>
          <a:p>
            <a:pPr marL="742875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 dirty="0"/>
              <a:t>"</a:t>
            </a:r>
            <a:r>
              <a:rPr lang="en-US" i="1" dirty="0" err="1"/>
              <a:t>meteorDataSource</a:t>
            </a:r>
            <a:r>
              <a:rPr lang="en-US" i="1" dirty="0"/>
              <a:t>"</a:t>
            </a:r>
            <a:r>
              <a:rPr lang="en-US" dirty="0"/>
              <a:t>: "gdas1</a:t>
            </a:r>
            <a:r>
              <a:rPr lang="en-US" dirty="0" smtClean="0"/>
              <a:t>",  -&gt; specify to use gdas1 data as the meteorological data source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733071" y="5057163"/>
            <a:ext cx="2576052" cy="839232"/>
            <a:chOff x="6912077" y="4352412"/>
            <a:chExt cx="2576052" cy="839232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9753166"/>
                </p:ext>
              </p:extLst>
            </p:nvPr>
          </p:nvGraphicFramePr>
          <p:xfrm>
            <a:off x="6912077" y="4352412"/>
            <a:ext cx="209232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Packager Shell Object" showAsIcon="1" r:id="rId3" imgW="2092680" imgH="470160" progId="Package">
                    <p:embed/>
                  </p:oleObj>
                </mc:Choice>
                <mc:Fallback>
                  <p:oleObj name="Packager Shell Object" showAsIcon="1" r:id="rId3" imgW="2092680" imgH="470160" progId="Package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12077" y="4352412"/>
                          <a:ext cx="2092325" cy="469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6990735" y="4822312"/>
              <a:ext cx="249739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exemplified GDAS1 file</a:t>
              </a:r>
              <a:endParaRPr lang="en-US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8" y="4135042"/>
            <a:ext cx="6606383" cy="2683474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>
            <a:off x="6983873" y="5364936"/>
            <a:ext cx="530942" cy="32425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5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atmosphere US 1976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68" y="989125"/>
            <a:ext cx="11919155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Configurations for the program: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{</a:t>
            </a:r>
            <a:r>
              <a:rPr lang="en-US" dirty="0" err="1" smtClean="0"/>
              <a:t>polly</a:t>
            </a:r>
            <a:r>
              <a:rPr lang="en-US" dirty="0" smtClean="0"/>
              <a:t>}_</a:t>
            </a:r>
            <a:r>
              <a:rPr lang="en-US" dirty="0" err="1" smtClean="0"/>
              <a:t>config.json</a:t>
            </a:r>
            <a:endParaRPr lang="en-US" dirty="0" smtClean="0"/>
          </a:p>
          <a:p>
            <a:pPr marL="742875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 dirty="0" smtClean="0"/>
              <a:t>"</a:t>
            </a:r>
            <a:r>
              <a:rPr lang="en-US" i="1" dirty="0" err="1" smtClean="0"/>
              <a:t>meteorDataSource</a:t>
            </a:r>
            <a:r>
              <a:rPr lang="en-US" i="1" dirty="0" smtClean="0"/>
              <a:t>"</a:t>
            </a:r>
            <a:r>
              <a:rPr lang="en-US" dirty="0" smtClean="0"/>
              <a:t>: "</a:t>
            </a:r>
            <a:r>
              <a:rPr lang="en-US" dirty="0" err="1" smtClean="0"/>
              <a:t>standard_atmosphere</a:t>
            </a:r>
            <a:r>
              <a:rPr lang="en-US" dirty="0" smtClean="0"/>
              <a:t>",  -&gt; specify to use standard atmosphere as the meteorological data source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6813" y="3087329"/>
            <a:ext cx="377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Detailed information, go </a:t>
            </a:r>
            <a:r>
              <a:rPr lang="en-US" dirty="0" smtClean="0">
                <a:hlinkClick r:id="rId2"/>
              </a:rPr>
              <a:t>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05" y="3622750"/>
            <a:ext cx="5714286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2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websonde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68" y="989125"/>
            <a:ext cx="11919155" cy="2169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Configurations for the program: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{</a:t>
            </a:r>
            <a:r>
              <a:rPr lang="en-US" dirty="0" err="1" smtClean="0"/>
              <a:t>polly</a:t>
            </a:r>
            <a:r>
              <a:rPr lang="en-US" dirty="0" smtClean="0"/>
              <a:t>}_</a:t>
            </a:r>
            <a:r>
              <a:rPr lang="en-US" dirty="0" err="1" smtClean="0"/>
              <a:t>config.json</a:t>
            </a:r>
            <a:endParaRPr lang="en-US" dirty="0" smtClean="0"/>
          </a:p>
          <a:p>
            <a:pPr marL="742875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 dirty="0" smtClean="0"/>
              <a:t>"</a:t>
            </a:r>
            <a:r>
              <a:rPr lang="en-US" i="1" dirty="0" err="1" smtClean="0"/>
              <a:t>meteorDataSource</a:t>
            </a:r>
            <a:r>
              <a:rPr lang="en-US" i="1" dirty="0" smtClean="0"/>
              <a:t>"</a:t>
            </a:r>
            <a:r>
              <a:rPr lang="en-US" dirty="0" smtClean="0"/>
              <a:t>: “</a:t>
            </a:r>
            <a:r>
              <a:rPr lang="en-US" dirty="0" err="1" smtClean="0"/>
              <a:t>websonde</a:t>
            </a:r>
            <a:r>
              <a:rPr lang="en-US" dirty="0" smtClean="0"/>
              <a:t>",  -&gt; specify to use radiosonde from Wyoming web data </a:t>
            </a:r>
            <a:r>
              <a:rPr lang="en-US" dirty="0" err="1" smtClean="0"/>
              <a:t>achive</a:t>
            </a:r>
            <a:r>
              <a:rPr lang="en-US" dirty="0" smtClean="0"/>
              <a:t> as the meteorological data source</a:t>
            </a:r>
          </a:p>
          <a:p>
            <a:pPr marL="742875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 dirty="0"/>
              <a:t>"</a:t>
            </a:r>
            <a:r>
              <a:rPr lang="en-US" i="1" dirty="0" err="1"/>
              <a:t>radiosondeSitenum</a:t>
            </a:r>
            <a:r>
              <a:rPr lang="en-US" i="1" dirty="0"/>
              <a:t>"</a:t>
            </a:r>
            <a:r>
              <a:rPr lang="en-US" dirty="0"/>
              <a:t>: 14430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 -&gt; radiosonde station number (radiosonde-station-list.txt)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368" y="3470787"/>
            <a:ext cx="11919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Detailed information about the data format can be found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program will search the available radiosonde data from the web portal. If no radiosonde data was found within time lapse of 1 day, it will use the standard atmosphere as the meteorological data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5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radiosonde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68" y="989125"/>
            <a:ext cx="11919155" cy="2169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Configurations for the program: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{</a:t>
            </a:r>
            <a:r>
              <a:rPr lang="en-US" dirty="0" err="1" smtClean="0"/>
              <a:t>polly</a:t>
            </a:r>
            <a:r>
              <a:rPr lang="en-US" dirty="0" smtClean="0"/>
              <a:t>}_</a:t>
            </a:r>
            <a:r>
              <a:rPr lang="en-US" dirty="0" err="1" smtClean="0"/>
              <a:t>config.json</a:t>
            </a:r>
            <a:endParaRPr lang="en-US" dirty="0" smtClean="0"/>
          </a:p>
          <a:p>
            <a:pPr marL="742875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 dirty="0" smtClean="0"/>
              <a:t>"</a:t>
            </a:r>
            <a:r>
              <a:rPr lang="en-US" i="1" dirty="0" err="1" smtClean="0"/>
              <a:t>meteorDataSource</a:t>
            </a:r>
            <a:r>
              <a:rPr lang="en-US" i="1" dirty="0" smtClean="0"/>
              <a:t>"</a:t>
            </a:r>
            <a:r>
              <a:rPr lang="en-US" dirty="0" smtClean="0"/>
              <a:t>: “radiosonde",  -&gt; specify to use radiosonde as the meteorological data source</a:t>
            </a:r>
          </a:p>
          <a:p>
            <a:pPr marL="742875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 dirty="0"/>
              <a:t>"</a:t>
            </a:r>
            <a:r>
              <a:rPr lang="en-US" i="1" dirty="0" err="1"/>
              <a:t>radiosondeFolder</a:t>
            </a:r>
            <a:r>
              <a:rPr lang="en-US" i="1" dirty="0"/>
              <a:t>"</a:t>
            </a:r>
            <a:r>
              <a:rPr lang="en-US" dirty="0"/>
              <a:t>: "C:\\Users\\zhenping\\Documents\\Data\\Radiosonde\\arielle</a:t>
            </a:r>
            <a:r>
              <a:rPr lang="en-US" dirty="0" smtClean="0"/>
              <a:t>",</a:t>
            </a:r>
            <a:r>
              <a:rPr lang="en-US" dirty="0"/>
              <a:t> </a:t>
            </a:r>
            <a:r>
              <a:rPr lang="en-US" dirty="0" smtClean="0"/>
              <a:t> -&gt; the folder that holds the radiosonde files.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6478" y="3431458"/>
            <a:ext cx="11779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Since radiosonde data format is highly diverse, we choose a standardized </a:t>
            </a:r>
            <a:r>
              <a:rPr lang="en-US" dirty="0" err="1" smtClean="0"/>
              <a:t>netCDF</a:t>
            </a:r>
            <a:r>
              <a:rPr lang="en-US" dirty="0" smtClean="0"/>
              <a:t> file as a data container. A exemplified file was attached with the program, at </a:t>
            </a:r>
            <a:r>
              <a:rPr lang="en-US" dirty="0"/>
              <a:t>‘/</a:t>
            </a:r>
            <a:r>
              <a:rPr lang="en-US" dirty="0" smtClean="0"/>
              <a:t>example/</a:t>
            </a:r>
            <a:r>
              <a:rPr lang="en-US" dirty="0" err="1" smtClean="0"/>
              <a:t>convert_radiosonde_data</a:t>
            </a:r>
            <a:r>
              <a:rPr lang="en-US" dirty="0" smtClean="0"/>
              <a:t>/radiosonde_20181115_110000.nc’.</a:t>
            </a:r>
          </a:p>
          <a:p>
            <a:endParaRPr lang="en-US" dirty="0"/>
          </a:p>
          <a:p>
            <a:r>
              <a:rPr lang="en-US" dirty="0" smtClean="0"/>
              <a:t>The convention of the filename must follow: radiosonde_{</a:t>
            </a:r>
            <a:r>
              <a:rPr lang="en-US" dirty="0" err="1" smtClean="0"/>
              <a:t>year:yyyy</a:t>
            </a:r>
            <a:r>
              <a:rPr lang="en-US" dirty="0" smtClean="0"/>
              <a:t>}{</a:t>
            </a:r>
            <a:r>
              <a:rPr lang="en-US" dirty="0" err="1" smtClean="0"/>
              <a:t>month:mm</a:t>
            </a:r>
            <a:r>
              <a:rPr lang="en-US" dirty="0" smtClean="0"/>
              <a:t>}{</a:t>
            </a:r>
            <a:r>
              <a:rPr lang="en-US" dirty="0" err="1" smtClean="0"/>
              <a:t>day:dd</a:t>
            </a:r>
            <a:r>
              <a:rPr lang="en-US" dirty="0" smtClean="0"/>
              <a:t>}_{</a:t>
            </a:r>
            <a:r>
              <a:rPr lang="en-US" dirty="0" err="1" smtClean="0"/>
              <a:t>hour:HH</a:t>
            </a:r>
            <a:r>
              <a:rPr lang="en-US" dirty="0" smtClean="0"/>
              <a:t>}{</a:t>
            </a:r>
            <a:r>
              <a:rPr lang="en-US" dirty="0" err="1" smtClean="0"/>
              <a:t>minute:MM</a:t>
            </a:r>
            <a:r>
              <a:rPr lang="en-US" dirty="0" smtClean="0"/>
              <a:t>}{</a:t>
            </a:r>
            <a:r>
              <a:rPr lang="en-US" dirty="0" err="1" smtClean="0"/>
              <a:t>second:SS</a:t>
            </a:r>
            <a:r>
              <a:rPr lang="en-US" dirty="0" smtClean="0"/>
              <a:t>}.</a:t>
            </a:r>
            <a:r>
              <a:rPr lang="en-US" dirty="0" err="1" smtClean="0"/>
              <a:t>nc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44129" y="4631695"/>
            <a:ext cx="57420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% variables: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double </a:t>
            </a:r>
            <a:r>
              <a:rPr lang="en-US" sz="1200" b="1" dirty="0">
                <a:latin typeface="Consolas" panose="020B0609020204030204" pitchFamily="49" charset="0"/>
              </a:rPr>
              <a:t>altitude</a:t>
            </a:r>
            <a:r>
              <a:rPr lang="en-US" sz="1200" dirty="0">
                <a:latin typeface="Consolas" panose="020B0609020204030204" pitchFamily="49" charset="0"/>
              </a:rPr>
              <a:t>(altitude=6728);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:unit = "m";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:</a:t>
            </a:r>
            <a:r>
              <a:rPr lang="en-US" sz="1200" dirty="0" err="1">
                <a:latin typeface="Consolas" panose="020B0609020204030204" pitchFamily="49" charset="0"/>
              </a:rPr>
              <a:t>long_name</a:t>
            </a:r>
            <a:r>
              <a:rPr lang="en-US" sz="1200" dirty="0">
                <a:latin typeface="Consolas" panose="020B0609020204030204" pitchFamily="49" charset="0"/>
              </a:rPr>
              <a:t> = "Height of lidar above mean sea level";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:</a:t>
            </a:r>
            <a:r>
              <a:rPr lang="en-US" sz="1200" dirty="0" err="1">
                <a:latin typeface="Consolas" panose="020B0609020204030204" pitchFamily="49" charset="0"/>
              </a:rPr>
              <a:t>standard_name</a:t>
            </a:r>
            <a:r>
              <a:rPr lang="en-US" sz="1200" dirty="0">
                <a:latin typeface="Consolas" panose="020B0609020204030204" pitchFamily="49" charset="0"/>
              </a:rPr>
              <a:t> = "altitude";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:axis = "Z";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% double </a:t>
            </a:r>
            <a:r>
              <a:rPr lang="en-US" sz="1200" b="1" dirty="0" smtClean="0">
                <a:latin typeface="Consolas" panose="020B0609020204030204" pitchFamily="49" charset="0"/>
              </a:rPr>
              <a:t>pressure</a:t>
            </a:r>
            <a:r>
              <a:rPr lang="en-US" sz="1200" dirty="0" smtClean="0">
                <a:latin typeface="Consolas" panose="020B0609020204030204" pitchFamily="49" charset="0"/>
              </a:rPr>
              <a:t>(altitude=6728);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>% </a:t>
            </a:r>
            <a:r>
              <a:rPr lang="en-US" sz="1200" dirty="0">
                <a:latin typeface="Consolas" panose="020B0609020204030204" pitchFamily="49" charset="0"/>
              </a:rPr>
              <a:t>:unit = "</a:t>
            </a:r>
            <a:r>
              <a:rPr lang="en-US" sz="1200" dirty="0" err="1">
                <a:latin typeface="Consolas" panose="020B0609020204030204" pitchFamily="49" charset="0"/>
              </a:rPr>
              <a:t>hPa</a:t>
            </a:r>
            <a:r>
              <a:rPr lang="en-US" sz="1200" dirty="0">
                <a:latin typeface="Consolas" panose="020B0609020204030204" pitchFamily="49" charset="0"/>
              </a:rPr>
              <a:t>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:</a:t>
            </a:r>
            <a:r>
              <a:rPr lang="en-US" sz="1200" dirty="0" err="1">
                <a:latin typeface="Consolas" panose="020B0609020204030204" pitchFamily="49" charset="0"/>
              </a:rPr>
              <a:t>long_name</a:t>
            </a:r>
            <a:r>
              <a:rPr lang="en-US" sz="1200" dirty="0">
                <a:latin typeface="Consolas" panose="020B0609020204030204" pitchFamily="49" charset="0"/>
              </a:rPr>
              <a:t> = "air pressure";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:</a:t>
            </a:r>
            <a:r>
              <a:rPr lang="en-US" sz="1200" dirty="0" err="1">
                <a:latin typeface="Consolas" panose="020B0609020204030204" pitchFamily="49" charset="0"/>
              </a:rPr>
              <a:t>standard_name</a:t>
            </a:r>
            <a:r>
              <a:rPr lang="en-US" sz="1200" dirty="0">
                <a:latin typeface="Consolas" panose="020B0609020204030204" pitchFamily="49" charset="0"/>
              </a:rPr>
              <a:t> = "pressure";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:_</a:t>
            </a:r>
            <a:r>
              <a:rPr lang="en-US" sz="1200" dirty="0" err="1">
                <a:latin typeface="Consolas" panose="020B0609020204030204" pitchFamily="49" charset="0"/>
              </a:rPr>
              <a:t>FillValue</a:t>
            </a:r>
            <a:r>
              <a:rPr lang="en-US" sz="1200" dirty="0">
                <a:latin typeface="Consolas" panose="020B0609020204030204" pitchFamily="49" charset="0"/>
              </a:rPr>
              <a:t> = -999.0; // </a:t>
            </a:r>
            <a:r>
              <a:rPr lang="en-US" sz="1200" dirty="0" smtClean="0">
                <a:latin typeface="Consolas" panose="020B0609020204030204" pitchFamily="49" charset="0"/>
              </a:rPr>
              <a:t>double</a:t>
            </a:r>
            <a:endParaRPr lang="en-US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8916" y="4734342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% double </a:t>
            </a:r>
            <a:r>
              <a:rPr lang="en-US" sz="1200" b="1" dirty="0">
                <a:latin typeface="Consolas" panose="020B0609020204030204" pitchFamily="49" charset="0"/>
              </a:rPr>
              <a:t>temperature</a:t>
            </a:r>
            <a:r>
              <a:rPr lang="en-US" sz="1200" dirty="0">
                <a:latin typeface="Consolas" panose="020B0609020204030204" pitchFamily="49" charset="0"/>
              </a:rPr>
              <a:t>(altitude=6728);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:unit = "degree </a:t>
            </a:r>
            <a:r>
              <a:rPr lang="en-US" sz="1200" dirty="0" err="1">
                <a:latin typeface="Consolas" panose="020B0609020204030204" pitchFamily="49" charset="0"/>
              </a:rPr>
              <a:t>celsius</a:t>
            </a:r>
            <a:r>
              <a:rPr lang="en-US" sz="1200" dirty="0">
                <a:latin typeface="Consolas" panose="020B0609020204030204" pitchFamily="49" charset="0"/>
              </a:rPr>
              <a:t>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:</a:t>
            </a:r>
            <a:r>
              <a:rPr lang="en-US" sz="1200" dirty="0" err="1">
                <a:latin typeface="Consolas" panose="020B0609020204030204" pitchFamily="49" charset="0"/>
              </a:rPr>
              <a:t>long_name</a:t>
            </a:r>
            <a:r>
              <a:rPr lang="en-US" sz="1200" dirty="0">
                <a:latin typeface="Consolas" panose="020B0609020204030204" pitchFamily="49" charset="0"/>
              </a:rPr>
              <a:t> = "air temperature";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:</a:t>
            </a:r>
            <a:r>
              <a:rPr lang="en-US" sz="1200" dirty="0" err="1">
                <a:latin typeface="Consolas" panose="020B0609020204030204" pitchFamily="49" charset="0"/>
              </a:rPr>
              <a:t>standard_name</a:t>
            </a:r>
            <a:r>
              <a:rPr lang="en-US" sz="1200" dirty="0">
                <a:latin typeface="Consolas" panose="020B0609020204030204" pitchFamily="49" charset="0"/>
              </a:rPr>
              <a:t> = "temperature";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:_</a:t>
            </a:r>
            <a:r>
              <a:rPr lang="en-US" sz="1200" dirty="0" err="1">
                <a:latin typeface="Consolas" panose="020B0609020204030204" pitchFamily="49" charset="0"/>
              </a:rPr>
              <a:t>FillValue</a:t>
            </a:r>
            <a:r>
              <a:rPr lang="en-US" sz="1200" dirty="0">
                <a:latin typeface="Consolas" panose="020B0609020204030204" pitchFamily="49" charset="0"/>
              </a:rPr>
              <a:t> = -999.0; // double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double </a:t>
            </a:r>
            <a:r>
              <a:rPr lang="en-US" sz="1200" b="1" dirty="0">
                <a:latin typeface="Consolas" panose="020B0609020204030204" pitchFamily="49" charset="0"/>
              </a:rPr>
              <a:t>RH</a:t>
            </a:r>
            <a:r>
              <a:rPr lang="en-US" sz="1200" dirty="0">
                <a:latin typeface="Consolas" panose="020B0609020204030204" pitchFamily="49" charset="0"/>
              </a:rPr>
              <a:t>(altitude=6728);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:unit = "%";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:</a:t>
            </a:r>
            <a:r>
              <a:rPr lang="en-US" sz="1200" dirty="0" err="1">
                <a:latin typeface="Consolas" panose="020B0609020204030204" pitchFamily="49" charset="0"/>
              </a:rPr>
              <a:t>long_name</a:t>
            </a:r>
            <a:r>
              <a:rPr lang="en-US" sz="1200" dirty="0">
                <a:latin typeface="Consolas" panose="020B0609020204030204" pitchFamily="49" charset="0"/>
              </a:rPr>
              <a:t> = "relative humidity";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:</a:t>
            </a:r>
            <a:r>
              <a:rPr lang="en-US" sz="1200" dirty="0" err="1">
                <a:latin typeface="Consolas" panose="020B0609020204030204" pitchFamily="49" charset="0"/>
              </a:rPr>
              <a:t>standard_name</a:t>
            </a:r>
            <a:r>
              <a:rPr lang="en-US" sz="1200" dirty="0">
                <a:latin typeface="Consolas" panose="020B0609020204030204" pitchFamily="49" charset="0"/>
              </a:rPr>
              <a:t> = "RH";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% :_</a:t>
            </a:r>
            <a:r>
              <a:rPr lang="en-US" sz="1200" dirty="0" err="1">
                <a:latin typeface="Consolas" panose="020B0609020204030204" pitchFamily="49" charset="0"/>
              </a:rPr>
              <a:t>FillValue</a:t>
            </a:r>
            <a:r>
              <a:rPr lang="en-US" sz="1200" dirty="0">
                <a:latin typeface="Consolas" panose="020B0609020204030204" pitchFamily="49" charset="0"/>
              </a:rPr>
              <a:t> = -999.0; // double</a:t>
            </a:r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116398"/>
      </p:ext>
    </p:extLst>
  </p:cSld>
  <p:clrMapOvr>
    <a:masterClrMapping/>
  </p:clrMapOvr>
</p:sld>
</file>

<file path=ppt/theme/theme1.xml><?xml version="1.0" encoding="utf-8"?>
<a:theme xmlns:a="http://schemas.openxmlformats.org/drawingml/2006/main" name="tropos_presentation_16to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opos_presentation_16to9" id="{222F310E-7000-40D9-A5E8-0F044B81A0A5}" vid="{E029031E-49CC-4032-B5AE-631E0ADF51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tropos_presentation_16to9</Template>
  <TotalTime>50</TotalTime>
  <Words>457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Consolas</vt:lpstr>
      <vt:lpstr>Helvetica</vt:lpstr>
      <vt:lpstr>Wingdings</vt:lpstr>
      <vt:lpstr>tropos_presentation_16to9</vt:lpstr>
      <vt:lpstr>Package</vt:lpstr>
      <vt:lpstr>Configurations and file format for Meteorological data used in Pollynet_Processing_Chain</vt:lpstr>
      <vt:lpstr>GDAS1</vt:lpstr>
      <vt:lpstr>standard atmosphere US 1976</vt:lpstr>
      <vt:lpstr>websonde</vt:lpstr>
      <vt:lpstr>radiosonde</vt:lpstr>
    </vt:vector>
  </TitlesOfParts>
  <Company>TROPOS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GDAS1</dc:title>
  <dc:creator>殷 振平</dc:creator>
  <cp:lastModifiedBy>殷 振平</cp:lastModifiedBy>
  <cp:revision>9</cp:revision>
  <dcterms:created xsi:type="dcterms:W3CDTF">2019-07-20T12:15:21Z</dcterms:created>
  <dcterms:modified xsi:type="dcterms:W3CDTF">2019-07-20T17:58:08Z</dcterms:modified>
</cp:coreProperties>
</file>