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69" r:id="rId2"/>
    <p:sldId id="285" r:id="rId3"/>
    <p:sldId id="270" r:id="rId4"/>
    <p:sldId id="284" r:id="rId5"/>
    <p:sldId id="277" r:id="rId6"/>
    <p:sldId id="289" r:id="rId7"/>
    <p:sldId id="278" r:id="rId8"/>
    <p:sldId id="279" r:id="rId9"/>
    <p:sldId id="280" r:id="rId10"/>
    <p:sldId id="281" r:id="rId11"/>
    <p:sldId id="282" r:id="rId12"/>
    <p:sldId id="299" r:id="rId13"/>
    <p:sldId id="298" r:id="rId14"/>
    <p:sldId id="287" r:id="rId15"/>
    <p:sldId id="300" r:id="rId16"/>
    <p:sldId id="302" r:id="rId17"/>
    <p:sldId id="301" r:id="rId18"/>
    <p:sldId id="303" r:id="rId19"/>
    <p:sldId id="288" r:id="rId20"/>
    <p:sldId id="304" r:id="rId21"/>
    <p:sldId id="305" r:id="rId22"/>
    <p:sldId id="306" r:id="rId23"/>
    <p:sldId id="297" r:id="rId24"/>
    <p:sldId id="290" r:id="rId25"/>
    <p:sldId id="291" r:id="rId26"/>
    <p:sldId id="292" r:id="rId27"/>
    <p:sldId id="293" r:id="rId28"/>
    <p:sldId id="294" r:id="rId29"/>
    <p:sldId id="295" r:id="rId30"/>
    <p:sldId id="296" r:id="rId31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8501-0686-434C-B9DB-E21550C6BC10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0F773-0F33-4315-98EE-6A3870134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0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50706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90267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3999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853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975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7434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7491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36073"/>
            <a:ext cx="10058400" cy="47330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D1C1-A974-4CDD-890D-2FCDFA70CDD6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90FA-9F37-491D-8A3F-EBC8B973C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43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153" y="1308537"/>
            <a:ext cx="1695537" cy="1695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Pollynet_Processing_Chain</a:t>
            </a:r>
            <a:r>
              <a:rPr lang="en-US" dirty="0" smtClean="0"/>
              <a:t> (Picasso)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</a:t>
            </a:r>
          </a:p>
          <a:p>
            <a:r>
              <a:rPr lang="en-US" dirty="0" smtClean="0"/>
              <a:t>2019-07-21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62026" y="2988048"/>
            <a:ext cx="6144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Automate everything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959" y="3782542"/>
            <a:ext cx="7219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Processing 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latform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97071" y="4625663"/>
            <a:ext cx="4874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Polly community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64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31720" y="284120"/>
            <a:ext cx="922554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the link between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r>
              <a:rPr lang="en-US" sz="2800" b="1" dirty="0" smtClean="0"/>
              <a:t> file and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data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519" y="3861358"/>
            <a:ext cx="1232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config</a:t>
            </a:r>
            <a:r>
              <a:rPr lang="en-US" dirty="0" smtClean="0"/>
              <a:t> history file works as a lookup table for Picasso to search the corresponding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better way to do is to copy the line before and then edit it according to your demands.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9" y="2235530"/>
            <a:ext cx="12008467" cy="1270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1099727"/>
            <a:ext cx="10326001" cy="32004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974336" y="1606149"/>
            <a:ext cx="283464" cy="36073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6968" y="5292435"/>
            <a:ext cx="874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Now, everything is </a:t>
            </a:r>
            <a:r>
              <a:rPr lang="en-US" sz="2800" b="1" dirty="0" smtClean="0"/>
              <a:t>really. Let’s have a try…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392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Scripts for automating 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38" y="1335024"/>
            <a:ext cx="9005633" cy="41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0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campaign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99133" y="1778450"/>
            <a:ext cx="7283195" cy="3138610"/>
            <a:chOff x="690373" y="1961330"/>
            <a:chExt cx="7283195" cy="3138610"/>
          </a:xfrm>
        </p:grpSpPr>
        <p:grpSp>
          <p:nvGrpSpPr>
            <p:cNvPr id="5" name="Group 4"/>
            <p:cNvGrpSpPr/>
            <p:nvPr/>
          </p:nvGrpSpPr>
          <p:grpSpPr>
            <a:xfrm>
              <a:off x="690373" y="1961330"/>
              <a:ext cx="3931920" cy="3138610"/>
              <a:chOff x="4681729" y="3719390"/>
              <a:chExt cx="3931920" cy="31386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pollynet_places_history_new.txt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the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module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. 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dirty="0" smtClean="0"/>
                <a:t>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033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4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Polly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99133" y="1778450"/>
            <a:ext cx="7283195" cy="3138610"/>
            <a:chOff x="690373" y="1961330"/>
            <a:chExt cx="7283195" cy="3138610"/>
          </a:xfrm>
        </p:grpSpPr>
        <p:grpSp>
          <p:nvGrpSpPr>
            <p:cNvPr id="5" name="Group 4"/>
            <p:cNvGrpSpPr/>
            <p:nvPr/>
          </p:nvGrpSpPr>
          <p:grpSpPr>
            <a:xfrm>
              <a:off x="690373" y="1961330"/>
              <a:ext cx="3931920" cy="3138610"/>
              <a:chOff x="4681729" y="3719390"/>
              <a:chExt cx="3931920" cy="313861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793031" y="386858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pollynet_places_history_new.txt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793031" y="448228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dirty="0" smtClean="0"/>
                  <a:t>ollynet_processing_chain_link.txt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93031" y="5095990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Load the </a:t>
                </a:r>
                <a:r>
                  <a:rPr lang="en-US" dirty="0" err="1" smtClean="0"/>
                  <a:t>polly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config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793031" y="5709695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defaults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81729" y="3719390"/>
                <a:ext cx="3931920" cy="3138610"/>
              </a:xfrm>
              <a:prstGeom prst="rect">
                <a:avLst/>
              </a:prstGeom>
              <a:noFill/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93031" y="6323402"/>
                <a:ext cx="3657600" cy="4572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pollyxt_xxx</a:t>
                </a:r>
                <a:r>
                  <a:rPr lang="en-US" dirty="0" smtClean="0"/>
                  <a:t> module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873752" y="2110520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New campaign entry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3752" y="2812093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5. New link entry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3752" y="3425798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73752" y="4076229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3752" y="4638792"/>
              <a:ext cx="3099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2. New </a:t>
              </a:r>
              <a:r>
                <a:rPr lang="en-US" dirty="0" err="1" smtClean="0"/>
                <a:t>polly</a:t>
              </a:r>
              <a:r>
                <a:rPr lang="en-US" dirty="0" smtClean="0"/>
                <a:t> modules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7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Picasso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73394" y="1268361"/>
            <a:ext cx="80624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familiar with the whole structure and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Be professional with MATLAB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84670" y="3608438"/>
            <a:ext cx="9311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Take `</a:t>
            </a:r>
            <a:r>
              <a:rPr lang="en-US" sz="2800" b="1" dirty="0" err="1" smtClean="0"/>
              <a:t>PollyXT_LACROS</a:t>
            </a:r>
            <a:r>
              <a:rPr lang="en-US" sz="2800" b="1" dirty="0" smtClean="0"/>
              <a:t>` at Limassol, Cyprus as an example</a:t>
            </a:r>
          </a:p>
          <a:p>
            <a:r>
              <a:rPr lang="en-US" sz="2800" b="1" dirty="0" smtClean="0"/>
              <a:t>(Check the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data first)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032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19688" cy="1097280"/>
          </a:xfrm>
        </p:spPr>
        <p:txBody>
          <a:bodyPr/>
          <a:lstStyle/>
          <a:p>
            <a:r>
              <a:rPr lang="en-US" sz="5400" dirty="0"/>
              <a:t>Picasso </a:t>
            </a:r>
            <a:r>
              <a:rPr lang="en-US" sz="5400" dirty="0" smtClean="0"/>
              <a:t>Development 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81473" y="2197330"/>
            <a:ext cx="457681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Automatic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lidar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water vapor calibration</a:t>
            </a:r>
          </a:p>
          <a:p>
            <a:pPr marL="800025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depolarization calibration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Integrated conventional retrieving algorithms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/>
              <a:t>Extensible programming structure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931920" y="1042506"/>
            <a:ext cx="2642616" cy="5463303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58111" y="1042506"/>
            <a:ext cx="6326248" cy="5486400"/>
            <a:chOff x="258111" y="1042506"/>
            <a:chExt cx="6326248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1240" y="1042506"/>
              <a:ext cx="2653119" cy="5486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11" y="1248009"/>
              <a:ext cx="2971800" cy="52578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2816352" y="1042507"/>
              <a:ext cx="1114888" cy="3849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16352" y="5330952"/>
              <a:ext cx="1105745" cy="11979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34065" y="1671483"/>
            <a:ext cx="10294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Full </a:t>
            </a:r>
            <a:r>
              <a:rPr lang="en-US" sz="2000" dirty="0" smtClean="0"/>
              <a:t>support of data visualization with MATLAB, which can remove the dependence on Python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Uncertainty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Products </a:t>
            </a:r>
            <a:r>
              <a:rPr lang="en-US" sz="2000" dirty="0" smtClean="0"/>
              <a:t>output (Level 1 (signal correction), Level 2 (calibration results, extensive and intensive properties))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Layer detection algorithm (aerosol and clouds)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Dual-FOV method for retrieving cloud microphysical properties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69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utoShape 2" descr="Image result for folder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folder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folder icon"/>
          <p:cNvSpPr>
            <a:spLocks noChangeAspect="1" noChangeArrowheads="1"/>
          </p:cNvSpPr>
          <p:nvPr/>
        </p:nvSpPr>
        <p:spPr bwMode="auto">
          <a:xfrm>
            <a:off x="460375" y="-20335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497574" y="1517637"/>
            <a:ext cx="2421149" cy="2134963"/>
            <a:chOff x="8497574" y="1517637"/>
            <a:chExt cx="2421149" cy="21349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7574" y="1517637"/>
              <a:ext cx="2100495" cy="18288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271820" y="3283268"/>
              <a:ext cx="1646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195484" y="2432037"/>
            <a:ext cx="514227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96610" y="1428407"/>
            <a:ext cx="2107414" cy="2259217"/>
            <a:chOff x="696610" y="1428407"/>
            <a:chExt cx="2107414" cy="2259217"/>
          </a:xfrm>
        </p:grpSpPr>
        <p:grpSp>
          <p:nvGrpSpPr>
            <p:cNvPr id="13" name="Group 12"/>
            <p:cNvGrpSpPr/>
            <p:nvPr/>
          </p:nvGrpSpPr>
          <p:grpSpPr>
            <a:xfrm>
              <a:off x="696610" y="1428407"/>
              <a:ext cx="2007261" cy="2007261"/>
              <a:chOff x="1070236" y="1529895"/>
              <a:chExt cx="2007261" cy="200726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236" y="1529895"/>
                <a:ext cx="2007261" cy="200726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171" y="1852612"/>
                <a:ext cx="815925" cy="815925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75844" y="2121071"/>
                <a:ext cx="934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Picasso</a:t>
                </a:r>
                <a:endParaRPr lang="en-US" sz="16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367842" y="3318292"/>
              <a:ext cx="143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7696" y="4604150"/>
            <a:ext cx="2121079" cy="2253850"/>
            <a:chOff x="4919565" y="4147843"/>
            <a:chExt cx="2121079" cy="22538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565" y="4147843"/>
              <a:ext cx="2007261" cy="200726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604462" y="6032361"/>
              <a:ext cx="143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27" name="Cloud 26"/>
          <p:cNvSpPr/>
          <p:nvPr/>
        </p:nvSpPr>
        <p:spPr>
          <a:xfrm>
            <a:off x="4336025" y="3700309"/>
            <a:ext cx="2676878" cy="106904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93975" y="3036721"/>
            <a:ext cx="1643728" cy="97484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180723" y="3283268"/>
            <a:ext cx="1560154" cy="7282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876652" y="4719128"/>
            <a:ext cx="1459373" cy="8594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PollyNET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0714" y="1926267"/>
            <a:ext cx="2604378" cy="2033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944836" y="4039876"/>
            <a:ext cx="0" cy="529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23233" y="4530985"/>
            <a:ext cx="4152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Picasso</a:t>
            </a:r>
            <a:endParaRPr lang="en-US" sz="24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68077" y="1321663"/>
            <a:ext cx="1024221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69548" y="304115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85584" y="3113668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891" y="2103931"/>
            <a:ext cx="1695537" cy="16955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8709228" y="3134523"/>
            <a:ext cx="530994" cy="208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01798" y="2137181"/>
            <a:ext cx="3065989" cy="2130418"/>
            <a:chOff x="301798" y="2795941"/>
            <a:chExt cx="3065989" cy="213041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798" y="2795941"/>
              <a:ext cx="1978678" cy="18288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70583" y="4618582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PollyNET Measurements</a:t>
              </a:r>
              <a:endParaRPr lang="en-US" sz="14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7483" y="2427868"/>
            <a:ext cx="2897204" cy="1724596"/>
            <a:chOff x="2977483" y="3086628"/>
            <a:chExt cx="2897204" cy="172459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9614" y="3086628"/>
              <a:ext cx="1406898" cy="13716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977483" y="4503447"/>
              <a:ext cx="2897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PollyNET Data Server</a:t>
              </a:r>
              <a:endParaRPr lang="en-US" sz="14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63727" y="4459318"/>
            <a:ext cx="2825821" cy="940373"/>
            <a:chOff x="1163727" y="5118078"/>
            <a:chExt cx="2825821" cy="940373"/>
          </a:xfrm>
        </p:grpSpPr>
        <p:sp>
          <p:nvSpPr>
            <p:cNvPr id="4" name="Left Brace 3"/>
            <p:cNvSpPr/>
            <p:nvPr/>
          </p:nvSpPr>
          <p:spPr>
            <a:xfrm rot="16200000">
              <a:off x="2316083" y="3965722"/>
              <a:ext cx="521110" cy="2825821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18560" y="5689119"/>
              <a:ext cx="1960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Continuously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468899" y="1564152"/>
            <a:ext cx="2565785" cy="3264497"/>
            <a:chOff x="9468899" y="2222912"/>
            <a:chExt cx="2565785" cy="326449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8899" y="2222912"/>
              <a:ext cx="2489328" cy="277509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009239" y="5118077"/>
              <a:ext cx="2025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UI/</a:t>
              </a:r>
              <a:r>
                <a:rPr lang="en-US" b="1" dirty="0" err="1" smtClean="0"/>
                <a:t>polly</a:t>
              </a:r>
              <a:r>
                <a:rPr lang="en-US" b="1" dirty="0" smtClean="0"/>
                <a:t> web</a:t>
              </a:r>
              <a:endParaRPr lang="en-US" b="1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396541" y="4921161"/>
            <a:ext cx="3679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Lidar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</a:t>
            </a:r>
            <a:r>
              <a:rPr lang="en-US" dirty="0" smtClean="0"/>
              <a:t> calibration, water vapor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aerosol extensive and intensive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housekeeping, overlap function,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utoShape 2" descr="Image result for folder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folder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folder icon"/>
          <p:cNvSpPr>
            <a:spLocks noChangeAspect="1" noChangeArrowheads="1"/>
          </p:cNvSpPr>
          <p:nvPr/>
        </p:nvSpPr>
        <p:spPr bwMode="auto">
          <a:xfrm>
            <a:off x="460375" y="-20335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497574" y="1517637"/>
            <a:ext cx="2421149" cy="2134963"/>
            <a:chOff x="8497574" y="1517637"/>
            <a:chExt cx="2421149" cy="213496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7574" y="1517637"/>
              <a:ext cx="2100495" cy="18288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271820" y="3283268"/>
              <a:ext cx="1646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Server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195484" y="2432037"/>
            <a:ext cx="514227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96610" y="1428407"/>
            <a:ext cx="2107414" cy="2259217"/>
            <a:chOff x="696610" y="1428407"/>
            <a:chExt cx="2107414" cy="2259217"/>
          </a:xfrm>
        </p:grpSpPr>
        <p:grpSp>
          <p:nvGrpSpPr>
            <p:cNvPr id="13" name="Group 12"/>
            <p:cNvGrpSpPr/>
            <p:nvPr/>
          </p:nvGrpSpPr>
          <p:grpSpPr>
            <a:xfrm>
              <a:off x="696610" y="1428407"/>
              <a:ext cx="2007261" cy="2007261"/>
              <a:chOff x="1070236" y="1529895"/>
              <a:chExt cx="2007261" cy="200726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236" y="1529895"/>
                <a:ext cx="2007261" cy="2007261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7171" y="1852612"/>
                <a:ext cx="815925" cy="815925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75844" y="2121071"/>
                <a:ext cx="934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Picasso</a:t>
                </a:r>
                <a:endParaRPr lang="en-US" sz="16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367842" y="3318292"/>
              <a:ext cx="143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Dev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77696" y="4604150"/>
            <a:ext cx="2121079" cy="2253850"/>
            <a:chOff x="4919565" y="4147843"/>
            <a:chExt cx="2121079" cy="22538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565" y="4147843"/>
              <a:ext cx="2007261" cy="200726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604462" y="6032361"/>
              <a:ext cx="1436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27" name="Cloud 26"/>
          <p:cNvSpPr/>
          <p:nvPr/>
        </p:nvSpPr>
        <p:spPr>
          <a:xfrm>
            <a:off x="4336025" y="3700309"/>
            <a:ext cx="2676878" cy="1069043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GitHub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93975" y="3036721"/>
            <a:ext cx="1643728" cy="97484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180723" y="3283268"/>
            <a:ext cx="1560154" cy="7282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876652" y="4719128"/>
            <a:ext cx="1459373" cy="8594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1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utoShape 2" descr="Image result for folder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folder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folder icon"/>
          <p:cNvSpPr>
            <a:spLocks noChangeAspect="1" noChangeArrowheads="1"/>
          </p:cNvSpPr>
          <p:nvPr/>
        </p:nvSpPr>
        <p:spPr bwMode="auto">
          <a:xfrm>
            <a:off x="460375" y="-20335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02" y="1363631"/>
            <a:ext cx="4141409" cy="495977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084439" y="5211097"/>
            <a:ext cx="1641987" cy="969100"/>
            <a:chOff x="2084439" y="5211097"/>
            <a:chExt cx="1641987" cy="969100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746375" y="5211097"/>
              <a:ext cx="980051" cy="51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084439" y="5810865"/>
              <a:ext cx="11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Branch A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639712" y="5203412"/>
            <a:ext cx="1641987" cy="969100"/>
            <a:chOff x="2084439" y="5211097"/>
            <a:chExt cx="1641987" cy="969100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2746375" y="5211097"/>
              <a:ext cx="980051" cy="51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084439" y="5810865"/>
              <a:ext cx="11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Branch B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71804" y="5184057"/>
            <a:ext cx="1370233" cy="1076633"/>
            <a:chOff x="1866167" y="5103564"/>
            <a:chExt cx="1370233" cy="1076633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1866167" y="5103564"/>
              <a:ext cx="880209" cy="6188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084439" y="5810865"/>
              <a:ext cx="1151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Branch 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8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utoShape 2" descr="Image result for folder icon"/>
          <p:cNvSpPr>
            <a:spLocks noChangeAspect="1" noChangeArrowheads="1"/>
          </p:cNvSpPr>
          <p:nvPr/>
        </p:nvSpPr>
        <p:spPr bwMode="auto">
          <a:xfrm>
            <a:off x="155575" y="-23383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 result for folder icon"/>
          <p:cNvSpPr>
            <a:spLocks noChangeAspect="1" noChangeArrowheads="1"/>
          </p:cNvSpPr>
          <p:nvPr/>
        </p:nvSpPr>
        <p:spPr bwMode="auto">
          <a:xfrm>
            <a:off x="307975" y="-21859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folder icon"/>
          <p:cNvSpPr>
            <a:spLocks noChangeAspect="1" noChangeArrowheads="1"/>
          </p:cNvSpPr>
          <p:nvPr/>
        </p:nvSpPr>
        <p:spPr bwMode="auto">
          <a:xfrm>
            <a:off x="460375" y="-2033588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92159" y="4713228"/>
            <a:ext cx="9571703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/>
              <a:t>Push to the remote branch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65005" y="1971410"/>
            <a:ext cx="7728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fetch origin </a:t>
            </a:r>
            <a:r>
              <a:rPr lang="en-US" dirty="0" err="1" smtClean="0"/>
              <a:t>Picasso_intro:Picasso_intro</a:t>
            </a:r>
            <a:r>
              <a:rPr lang="en-US" dirty="0" smtClean="0"/>
              <a:t>   # download the remote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  # list all the available branches in the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en-US" dirty="0" err="1" smtClean="0"/>
              <a:t>Picasso_intro</a:t>
            </a:r>
            <a:r>
              <a:rPr lang="en-US" dirty="0" smtClean="0"/>
              <a:t>   # navigate to `</a:t>
            </a:r>
            <a:r>
              <a:rPr lang="en-US" dirty="0" err="1" smtClean="0"/>
              <a:t>Picasso_intro</a:t>
            </a:r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65005" y="5418437"/>
            <a:ext cx="8534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status   # list all the local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*   # stage all the changes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–m “commit message”   # commit message to describe what you’ve done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origin </a:t>
            </a:r>
            <a:r>
              <a:rPr lang="en-US" dirty="0" err="1" smtClean="0"/>
              <a:t>Picasso_intro</a:t>
            </a:r>
            <a:r>
              <a:rPr lang="en-US" dirty="0" smtClean="0"/>
              <a:t>   # Push the local changes to the remote branch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92159" y="1450052"/>
            <a:ext cx="887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Fetch the branch of `</a:t>
            </a:r>
            <a:r>
              <a:rPr lang="en-US" sz="2400" b="1" dirty="0" err="1"/>
              <a:t>Picasso_intro</a:t>
            </a:r>
            <a:r>
              <a:rPr lang="en-US" sz="2400" b="1" dirty="0"/>
              <a:t>` to your local </a:t>
            </a:r>
            <a:r>
              <a:rPr lang="en-US" sz="2400" b="1" dirty="0" smtClean="0"/>
              <a:t>machine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192159" y="3012408"/>
            <a:ext cx="6001386" cy="727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Add the whole processing function of `</a:t>
            </a:r>
            <a:r>
              <a:rPr lang="en-US" sz="2400" b="1" dirty="0" err="1"/>
              <a:t>arielle</a:t>
            </a:r>
            <a:r>
              <a:rPr lang="en-US" sz="2400" b="1" dirty="0"/>
              <a:t>`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3097" y="3732835"/>
            <a:ext cx="7728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main function</a:t>
            </a:r>
          </a:p>
          <a:p>
            <a:r>
              <a:rPr lang="en-US" dirty="0" smtClean="0"/>
              <a:t>Add function libraries</a:t>
            </a:r>
          </a:p>
          <a:p>
            <a:r>
              <a:rPr lang="en-US" dirty="0" smtClean="0"/>
              <a:t>Add defaults</a:t>
            </a:r>
          </a:p>
          <a:p>
            <a:r>
              <a:rPr lang="en-US" dirty="0" smtClean="0"/>
              <a:t>Setup </a:t>
            </a:r>
            <a:r>
              <a:rPr lang="en-US" dirty="0" err="1" smtClean="0"/>
              <a:t>config</a:t>
            </a:r>
            <a:r>
              <a:rPr lang="en-US" dirty="0" smtClean="0"/>
              <a:t> and link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1611" y="1353803"/>
            <a:ext cx="3284590" cy="4510549"/>
            <a:chOff x="1660114" y="1477296"/>
            <a:chExt cx="3284590" cy="45105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344"/>
            <a:stretch/>
          </p:blipFill>
          <p:spPr>
            <a:xfrm>
              <a:off x="1839554" y="1477296"/>
              <a:ext cx="3105150" cy="451054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1660114" y="1477296"/>
              <a:ext cx="198181" cy="451054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Range Corrected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𝑎𝑒𝑟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𝑚𝑜𝑙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Attenuated molecular backscatter: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50" y="1353803"/>
                <a:ext cx="7757651" cy="2156744"/>
              </a:xfrm>
              <a:prstGeom prst="rect">
                <a:avLst/>
              </a:prstGeom>
              <a:blipFill>
                <a:blip r:embed="rId4"/>
                <a:stretch>
                  <a:fillRect l="-628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aerosol-free or nearly aerosol-free (quantitatively?) area, assuming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𝑎𝑒𝑟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𝒌𝑪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49" y="3517360"/>
                <a:ext cx="7954297" cy="1539717"/>
              </a:xfrm>
              <a:prstGeom prst="rect">
                <a:avLst/>
              </a:prstGeom>
              <a:blipFill>
                <a:blip r:embed="rId5"/>
                <a:stretch>
                  <a:fillRect l="-613" t="-23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229941" y="5238005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Main task is to search the most linear correlated area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042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</a:t>
            </a:r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01" y="985730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36958" y="2469245"/>
            <a:ext cx="7830164" cy="709297"/>
            <a:chOff x="684570" y="2835005"/>
            <a:chExt cx="7830164" cy="709297"/>
          </a:xfrm>
        </p:grpSpPr>
        <p:sp>
          <p:nvSpPr>
            <p:cNvPr id="6" name="Rounded Rectangle 5"/>
            <p:cNvSpPr/>
            <p:nvPr/>
          </p:nvSpPr>
          <p:spPr>
            <a:xfrm>
              <a:off x="5255337" y="2850440"/>
              <a:ext cx="3259397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1: Pure Rayleigh Conditions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𝑛𝑜𝑟𝑚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𝑚𝑜𝑙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𝑎𝑡𝑡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70" y="2835005"/>
                  <a:ext cx="5161937" cy="7092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509351" y="4174812"/>
            <a:ext cx="8981773" cy="678426"/>
            <a:chOff x="1037299" y="4452291"/>
            <a:chExt cx="8981773" cy="678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99" y="4642887"/>
                  <a:ext cx="5997678" cy="378373"/>
                </a:xfrm>
                <a:prstGeom prst="rect">
                  <a:avLst/>
                </a:prstGeom>
                <a:blipFill>
                  <a:blip r:embed="rId4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/>
            <p:cNvSpPr/>
            <p:nvPr/>
          </p:nvSpPr>
          <p:spPr>
            <a:xfrm>
              <a:off x="7034978" y="4452291"/>
              <a:ext cx="2984094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3: White-Noise criterion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15829" y="5032157"/>
            <a:ext cx="8087036" cy="1028743"/>
            <a:chOff x="1263441" y="5397917"/>
            <a:chExt cx="8087036" cy="1028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𝑚𝑖𝑛</m:t>
                                        </m:r>
                                      </m:sub>
                                    </m:sSub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𝑏𝑔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441" y="5397917"/>
                  <a:ext cx="5771536" cy="102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ounded Rectangle 12"/>
            <p:cNvSpPr/>
            <p:nvPr/>
          </p:nvSpPr>
          <p:spPr>
            <a:xfrm>
              <a:off x="7106265" y="5546578"/>
              <a:ext cx="2244212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4: SNR constrain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0588" y="3317467"/>
            <a:ext cx="9387348" cy="678426"/>
            <a:chOff x="838200" y="3683227"/>
            <a:chExt cx="8562971" cy="678426"/>
          </a:xfrm>
        </p:grpSpPr>
        <p:sp>
          <p:nvSpPr>
            <p:cNvPr id="15" name="Rounded Rectangle 14"/>
            <p:cNvSpPr/>
            <p:nvPr/>
          </p:nvSpPr>
          <p:spPr>
            <a:xfrm>
              <a:off x="5321711" y="3683227"/>
              <a:ext cx="4079460" cy="6784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Test 2: Near and far range cross criteria</a:t>
              </a:r>
            </a:p>
            <a:p>
              <a:pPr algn="ctr"/>
              <a:r>
                <a:rPr lang="en-US" dirty="0" smtClean="0"/>
                <a:t> </a:t>
              </a:r>
              <a:r>
                <a:rPr lang="en-US" sz="1600" dirty="0" smtClean="0"/>
                <a:t>if no other absorptive aerosol layers above it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𝑎𝑡𝑡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25536"/>
                  <a:ext cx="4483510" cy="378373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6469731" y="1079084"/>
            <a:ext cx="31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Baars</a:t>
            </a:r>
            <a:r>
              <a:rPr lang="en-US" dirty="0" smtClean="0"/>
              <a:t> et al, AMT, 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6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Normalize the measured signal with attenuated molecular backscatter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𝑚𝑜𝑙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𝑎𝑡𝑡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20" y="1172756"/>
                <a:ext cx="5928852" cy="1461875"/>
              </a:xfrm>
              <a:prstGeom prst="rect">
                <a:avLst/>
              </a:prstGeom>
              <a:blipFill>
                <a:blip r:embed="rId2"/>
                <a:stretch>
                  <a:fillRect l="-926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06" y="4464153"/>
                <a:ext cx="5997678" cy="378373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𝑆𝑁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 smtClean="0"/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48" y="5219183"/>
                <a:ext cx="5771536" cy="1028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5348744" y="2671706"/>
            <a:ext cx="3259397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1: Pure Rayleigh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𝑛𝑜𝑟𝑚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𝑚𝑜𝑙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𝑎𝑡𝑡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77" y="2656271"/>
                <a:ext cx="5161937" cy="709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5415118" y="3504493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28385" y="4273557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99672" y="5367844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𝑎𝑡𝑡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07" y="3646802"/>
                <a:ext cx="4483510" cy="378373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8716298" y="1445266"/>
            <a:ext cx="3475702" cy="1643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the mean of the residual is and more Gauss distribution alike the residual is, more  possible it could be aerosol-free.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35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Shortage of sliding fixed window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8408" y="1690688"/>
            <a:ext cx="3309781" cy="4543425"/>
            <a:chOff x="838200" y="1690688"/>
            <a:chExt cx="3309781" cy="45434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3781" y="1690688"/>
              <a:ext cx="3124200" cy="454342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1" r="13306" b="1957"/>
            <a:stretch/>
          </p:blipFill>
          <p:spPr>
            <a:xfrm>
              <a:off x="838200" y="1690688"/>
              <a:ext cx="198181" cy="4510549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1656735" y="5112774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49295" y="3648218"/>
            <a:ext cx="4563398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Omission: This possible interval will not be found if a large fixed window (like 1 km) was used, since the width of aerosol-free area is only 450m.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95" y="2583286"/>
            <a:ext cx="456339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computation: all the sub-areas with a fixed width will be tested.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56735" y="497020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56735" y="4787541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56735" y="3864076"/>
            <a:ext cx="4178708" cy="4916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9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– </a:t>
            </a:r>
            <a:r>
              <a:rPr lang="en-US" sz="4000" dirty="0"/>
              <a:t>a</a:t>
            </a:r>
            <a:r>
              <a:rPr lang="en-US" sz="4000" dirty="0" smtClean="0"/>
              <a:t>rea decomposition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65326" y="1690688"/>
            <a:ext cx="6921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Interested area: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intersected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Nearly aerosol-free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𝑎𝑒𝑟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326" y="3193693"/>
                <a:ext cx="6626942" cy="1237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65326" y="4833124"/>
            <a:ext cx="678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Which means the slope of the interested area should be 0 and the shape of interested area should be nearly linear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99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 </a:t>
            </a:r>
            <a:r>
              <a:rPr lang="en-US" dirty="0" smtClean="0"/>
              <a:t>- </a:t>
            </a:r>
            <a:r>
              <a:rPr lang="en-US" sz="4000" dirty="0"/>
              <a:t>Douglas-</a:t>
            </a:r>
            <a:r>
              <a:rPr lang="en-US" sz="4000" dirty="0" err="1"/>
              <a:t>Peucker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95748" y="2782068"/>
            <a:ext cx="4495800" cy="1751916"/>
            <a:chOff x="3162300" y="938262"/>
            <a:chExt cx="4495800" cy="1751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1261428"/>
              <a:ext cx="4495800" cy="14287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04260" y="938262"/>
              <a:ext cx="3576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Gifs to show how Douglas- </a:t>
              </a:r>
              <a:r>
                <a:rPr lang="en-US" dirty="0" err="1" smtClean="0"/>
                <a:t>Peucker</a:t>
              </a:r>
              <a:r>
                <a:rPr lang="en-US" dirty="0" smtClean="0"/>
                <a:t> Algorithm works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167" y="1097280"/>
            <a:ext cx="6362700" cy="457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8594" y="4699819"/>
            <a:ext cx="4375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not intersected.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interval is nearly linear, but slope of each interval is still varied.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5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71484" y="1347713"/>
            <a:ext cx="9881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Download and Setup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Hands-on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Concept about Version Control with </a:t>
            </a:r>
            <a:r>
              <a:rPr lang="en-US" sz="2800" dirty="0" err="1" smtClean="0"/>
              <a:t>Git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37983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Fit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301612" y="669464"/>
            <a:ext cx="4296697" cy="1002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Douglas-</a:t>
            </a:r>
            <a:r>
              <a:rPr lang="en-US" dirty="0" err="1" smtClean="0"/>
              <a:t>Peucker</a:t>
            </a:r>
            <a:r>
              <a:rPr lang="en-US" dirty="0" smtClean="0"/>
              <a:t> Algorithm </a:t>
            </a:r>
          </a:p>
          <a:p>
            <a:pPr algn="ctr"/>
            <a:r>
              <a:rPr lang="en-US" sz="1600" dirty="0" smtClean="0"/>
              <a:t>[[z_min1, z_max1], [z_min2, z_max2], … [</a:t>
            </a:r>
            <a:r>
              <a:rPr lang="en-US" sz="1600" dirty="0" err="1" smtClean="0"/>
              <a:t>z_mink</a:t>
            </a:r>
            <a:r>
              <a:rPr lang="en-US" sz="1600" dirty="0" smtClean="0"/>
              <a:t>, </a:t>
            </a:r>
            <a:r>
              <a:rPr lang="en-US" sz="1600" dirty="0" err="1" smtClean="0"/>
              <a:t>z_maxk</a:t>
            </a:r>
            <a:r>
              <a:rPr lang="en-US" sz="1600" dirty="0" smtClean="0"/>
              <a:t>]]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9084" y="1858292"/>
            <a:ext cx="2241755" cy="50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1: Slope check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403" y="2584547"/>
            <a:ext cx="3891116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2: Near and far range cross criteria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7914" y="3428860"/>
            <a:ext cx="2984094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3: White-Noise criterion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9084" y="4335149"/>
            <a:ext cx="2244212" cy="678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4: SNR constrain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Select the best fit ref interval: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𝑚𝑠𝑟𝑒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sz="1600" dirty="0" smtClean="0"/>
                  <a:t>(mean value, standard deviation and slope of the residual, mean square root error from a linear regression, test statistic of Anderson-Darling test)</a:t>
                </a: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424" y="5172611"/>
                <a:ext cx="7733072" cy="1242937"/>
              </a:xfrm>
              <a:prstGeom prst="roundRect">
                <a:avLst/>
              </a:prstGeom>
              <a:blipFill>
                <a:blip r:embed="rId2"/>
                <a:stretch>
                  <a:fillRect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3" idx="2"/>
            <a:endCxn id="5" idx="0"/>
          </p:cNvCxnSpPr>
          <p:nvPr/>
        </p:nvCxnSpPr>
        <p:spPr>
          <a:xfrm>
            <a:off x="6449961" y="1672355"/>
            <a:ext cx="1" cy="18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449961" y="2359737"/>
            <a:ext cx="1" cy="22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6449961" y="3262973"/>
            <a:ext cx="0" cy="16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49961" y="4107286"/>
            <a:ext cx="1229" cy="22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0"/>
          </p:cNvCxnSpPr>
          <p:nvPr/>
        </p:nvCxnSpPr>
        <p:spPr>
          <a:xfrm flipH="1">
            <a:off x="6449960" y="5013575"/>
            <a:ext cx="1230" cy="15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25316" cy="1097280"/>
          </a:xfrm>
        </p:spPr>
        <p:txBody>
          <a:bodyPr/>
          <a:lstStyle/>
          <a:p>
            <a:r>
              <a:rPr lang="en-US" dirty="0" smtClean="0"/>
              <a:t>Requirements for </a:t>
            </a:r>
            <a:r>
              <a:rPr lang="en-US" dirty="0" smtClean="0"/>
              <a:t>Running </a:t>
            </a:r>
            <a:r>
              <a:rPr lang="en-US" dirty="0" smtClean="0"/>
              <a:t>Picasso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6072" y="1026200"/>
            <a:ext cx="9994392" cy="2797727"/>
            <a:chOff x="676656" y="1062490"/>
            <a:chExt cx="9994392" cy="2797727"/>
          </a:xfrm>
        </p:grpSpPr>
        <p:sp>
          <p:nvSpPr>
            <p:cNvPr id="4" name="TextBox 3"/>
            <p:cNvSpPr txBox="1"/>
            <p:nvPr/>
          </p:nvSpPr>
          <p:spPr>
            <a:xfrm>
              <a:off x="676656" y="1335024"/>
              <a:ext cx="1252728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Interpreter</a:t>
              </a:r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386584" y="1062490"/>
              <a:ext cx="1837944" cy="1283732"/>
              <a:chOff x="2386584" y="1062490"/>
              <a:chExt cx="1837944" cy="128373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5572" y="1062490"/>
                <a:ext cx="1017639" cy="9144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386584" y="1976890"/>
                <a:ext cx="1837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MATLAB 2014a</a:t>
                </a:r>
                <a:endParaRPr lang="en-US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757564" y="1097280"/>
              <a:ext cx="1623827" cy="1283732"/>
              <a:chOff x="4687824" y="1097280"/>
              <a:chExt cx="1623827" cy="128373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7824" y="109728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687824" y="2011680"/>
                <a:ext cx="1623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Python 3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925312" y="1519690"/>
              <a:ext cx="47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Python packages: </a:t>
              </a:r>
              <a:r>
                <a:rPr lang="en-US" dirty="0" err="1" smtClean="0"/>
                <a:t>matplotlib</a:t>
              </a:r>
              <a:r>
                <a:rPr lang="en-US" dirty="0" smtClean="0"/>
                <a:t>, </a:t>
              </a:r>
              <a:r>
                <a:rPr lang="en-US" dirty="0" err="1" smtClean="0"/>
                <a:t>numpy</a:t>
              </a:r>
              <a:r>
                <a:rPr lang="en-US" dirty="0" smtClean="0"/>
                <a:t> and </a:t>
              </a:r>
              <a:r>
                <a:rPr lang="en-US" dirty="0" err="1" smtClean="0"/>
                <a:t>scipy</a:t>
              </a:r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052" y="2945817"/>
              <a:ext cx="2706624" cy="914400"/>
            </a:xfrm>
            <a:prstGeom prst="rect">
              <a:avLst/>
            </a:prstGeom>
          </p:spPr>
        </p:pic>
        <p:sp>
          <p:nvSpPr>
            <p:cNvPr id="16" name="Left Brace 15"/>
            <p:cNvSpPr/>
            <p:nvPr/>
          </p:nvSpPr>
          <p:spPr>
            <a:xfrm rot="16200000">
              <a:off x="7121561" y="760785"/>
              <a:ext cx="475488" cy="3953438"/>
            </a:xfrm>
            <a:prstGeom prst="leftBrac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lus 16"/>
            <p:cNvSpPr/>
            <p:nvPr/>
          </p:nvSpPr>
          <p:spPr>
            <a:xfrm>
              <a:off x="3895344" y="1335024"/>
              <a:ext cx="594360" cy="553998"/>
            </a:xfrm>
            <a:prstGeom prst="mathPlu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76072" y="3823927"/>
            <a:ext cx="10869996" cy="1704272"/>
            <a:chOff x="576072" y="3823927"/>
            <a:chExt cx="10869996" cy="1704272"/>
          </a:xfrm>
        </p:grpSpPr>
        <p:grpSp>
          <p:nvGrpSpPr>
            <p:cNvPr id="23" name="Group 22"/>
            <p:cNvGrpSpPr/>
            <p:nvPr/>
          </p:nvGrpSpPr>
          <p:grpSpPr>
            <a:xfrm>
              <a:off x="576072" y="3823927"/>
              <a:ext cx="7888920" cy="1646062"/>
              <a:chOff x="676656" y="4440075"/>
              <a:chExt cx="7888920" cy="16460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76656" y="4440075"/>
                <a:ext cx="1858916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Folder structure</a:t>
                </a:r>
                <a:endParaRPr lang="en-US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8352" y="4489243"/>
                <a:ext cx="5787224" cy="305186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2679973" y="4794429"/>
                <a:ext cx="5779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Root Dir + </a:t>
                </a:r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pollyType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+ ‘</a:t>
                </a:r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data_zip</a:t>
                </a:r>
                <a:r>
                  <a:rPr lang="en-US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’ + </a:t>
                </a:r>
                <a:r>
                  <a:rPr lang="en-US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yyyymm</a:t>
                </a: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8352" y="5281820"/>
                <a:ext cx="5714006" cy="804317"/>
              </a:xfrm>
              <a:prstGeom prst="rect">
                <a:avLst/>
              </a:prstGeom>
            </p:spPr>
          </p:pic>
        </p:grpSp>
        <p:sp>
          <p:nvSpPr>
            <p:cNvPr id="24" name="TextBox 23"/>
            <p:cNvSpPr txBox="1"/>
            <p:nvPr/>
          </p:nvSpPr>
          <p:spPr>
            <a:xfrm>
              <a:off x="8666160" y="4622641"/>
              <a:ext cx="2708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Housekeeping data file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37092" y="5158867"/>
              <a:ext cx="2708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Compressed </a:t>
              </a:r>
              <a:r>
                <a:rPr lang="en-US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polly</a:t>
              </a:r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 data file</a:t>
              </a:r>
              <a:endParaRPr lang="en-US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8284464" y="4789773"/>
              <a:ext cx="452628" cy="1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560275" y="5343533"/>
              <a:ext cx="2245397" cy="87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78228" y="6032712"/>
            <a:ext cx="3415544" cy="548640"/>
            <a:chOff x="576072" y="5801666"/>
            <a:chExt cx="3415544" cy="548640"/>
          </a:xfrm>
        </p:grpSpPr>
        <p:sp>
          <p:nvSpPr>
            <p:cNvPr id="32" name="TextBox 31"/>
            <p:cNvSpPr txBox="1"/>
            <p:nvPr/>
          </p:nvSpPr>
          <p:spPr>
            <a:xfrm>
              <a:off x="576072" y="5878279"/>
              <a:ext cx="1618488" cy="369332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65000"/>
                    </a:schemeClr>
                  </a:solidFill>
                </a:rPr>
                <a:t>Version control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768" y="5801666"/>
              <a:ext cx="1313848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5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8924" y="5302846"/>
            <a:ext cx="1161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step further…</a:t>
            </a:r>
          </a:p>
          <a:p>
            <a:endParaRPr lang="en-US" dirty="0"/>
          </a:p>
          <a:p>
            <a:r>
              <a:rPr lang="en-US" dirty="0" smtClean="0"/>
              <a:t>If you want to develop new features, we recommend you to pull the ‘dev’ branch as well: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fetch origin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dev:dev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(Detailed information about how to play with `</a:t>
            </a:r>
            <a:r>
              <a:rPr lang="en-US" dirty="0" err="1" smtClean="0"/>
              <a:t>git</a:t>
            </a:r>
            <a:r>
              <a:rPr lang="en-US" dirty="0" smtClean="0"/>
              <a:t>`, please go to ../doc/git_workflow.pptx).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24" y="3829570"/>
            <a:ext cx="11113071" cy="1473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1" y="2017186"/>
            <a:ext cx="9392133" cy="174634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74696" y="913972"/>
            <a:ext cx="11634925" cy="970444"/>
            <a:chOff x="574696" y="913972"/>
            <a:chExt cx="11634925" cy="970444"/>
          </a:xfrm>
        </p:grpSpPr>
        <p:sp>
          <p:nvSpPr>
            <p:cNvPr id="4" name="TextBox 3"/>
            <p:cNvSpPr txBox="1"/>
            <p:nvPr/>
          </p:nvSpPr>
          <p:spPr>
            <a:xfrm>
              <a:off x="1959197" y="1001840"/>
              <a:ext cx="608990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err="1"/>
                <a:t>g</a:t>
              </a:r>
              <a:r>
                <a:rPr lang="en-US" dirty="0" err="1" smtClean="0"/>
                <a:t>it</a:t>
              </a:r>
              <a:r>
                <a:rPr lang="en-US" dirty="0"/>
                <a:t> clone https://github.com/ZPYin/Pollynet_Processing_Chain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7944" y="1515084"/>
              <a:ext cx="738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command will download the code from the remote GitHub repository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96" y="913972"/>
              <a:ext cx="1100030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049101" y="1017229"/>
              <a:ext cx="416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(There is also ‘download’ option under this link)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55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Picasso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001768" y="2159597"/>
            <a:ext cx="3485439" cy="13986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Picasso</a:t>
            </a:r>
            <a:endParaRPr lang="en-US" sz="4400" b="1" dirty="0"/>
          </a:p>
        </p:txBody>
      </p:sp>
      <p:cxnSp>
        <p:nvCxnSpPr>
          <p:cNvPr id="15" name="Elbow Connector 14"/>
          <p:cNvCxnSpPr>
            <a:stCxn id="5" idx="3"/>
            <a:endCxn id="6" idx="1"/>
          </p:cNvCxnSpPr>
          <p:nvPr/>
        </p:nvCxnSpPr>
        <p:spPr>
          <a:xfrm rot="16200000" flipH="1">
            <a:off x="3217066" y="1074242"/>
            <a:ext cx="144976" cy="34244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8529043" y="470808"/>
            <a:ext cx="2980944" cy="4486319"/>
            <a:chOff x="8796529" y="859451"/>
            <a:chExt cx="2980944" cy="4486319"/>
          </a:xfrm>
        </p:grpSpPr>
        <p:sp>
          <p:nvSpPr>
            <p:cNvPr id="7" name="Flowchart: Multidocument 6"/>
            <p:cNvSpPr/>
            <p:nvPr/>
          </p:nvSpPr>
          <p:spPr>
            <a:xfrm>
              <a:off x="9582913" y="859451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figures</a:t>
              </a:r>
              <a:endParaRPr lang="en-US" sz="2800" dirty="0"/>
            </a:p>
          </p:txBody>
        </p:sp>
        <p:sp>
          <p:nvSpPr>
            <p:cNvPr id="8" name="Flowchart: Multidocument 7"/>
            <p:cNvSpPr/>
            <p:nvPr/>
          </p:nvSpPr>
          <p:spPr>
            <a:xfrm>
              <a:off x="9582913" y="2349754"/>
              <a:ext cx="2194560" cy="91440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results</a:t>
              </a:r>
              <a:endParaRPr lang="en-US" sz="2800" dirty="0"/>
            </a:p>
          </p:txBody>
        </p:sp>
        <p:sp>
          <p:nvSpPr>
            <p:cNvPr id="9" name="Flowchart: Multidocument 8"/>
            <p:cNvSpPr/>
            <p:nvPr/>
          </p:nvSpPr>
          <p:spPr>
            <a:xfrm>
              <a:off x="9582913" y="3949786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calibration</a:t>
              </a:r>
              <a:endParaRPr lang="en-US" sz="2000" dirty="0"/>
            </a:p>
          </p:txBody>
        </p:sp>
        <p:sp>
          <p:nvSpPr>
            <p:cNvPr id="11" name="Flowchart: Multidocument 10"/>
            <p:cNvSpPr/>
            <p:nvPr/>
          </p:nvSpPr>
          <p:spPr>
            <a:xfrm>
              <a:off x="9582913" y="4797130"/>
              <a:ext cx="1645920" cy="548640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log</a:t>
              </a:r>
              <a:endParaRPr lang="en-US" sz="2000" dirty="0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8796529" y="1490387"/>
              <a:ext cx="457200" cy="355701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6081" y="975504"/>
            <a:ext cx="1810512" cy="1709928"/>
            <a:chOff x="649224" y="1453896"/>
            <a:chExt cx="1810512" cy="1709928"/>
          </a:xfrm>
        </p:grpSpPr>
        <p:sp>
          <p:nvSpPr>
            <p:cNvPr id="4" name="TextBox 3"/>
            <p:cNvSpPr txBox="1"/>
            <p:nvPr/>
          </p:nvSpPr>
          <p:spPr>
            <a:xfrm>
              <a:off x="649224" y="1453896"/>
              <a:ext cx="1810512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Unzip </a:t>
              </a:r>
              <a:r>
                <a:rPr lang="en-US" dirty="0" err="1" smtClean="0"/>
                <a:t>polly</a:t>
              </a:r>
              <a:r>
                <a:rPr lang="en-US" dirty="0" smtClean="0"/>
                <a:t> data</a:t>
              </a:r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713232" y="2496312"/>
              <a:ext cx="1682496" cy="667512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todo_filelist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2"/>
              <a:endCxn id="5" idx="1"/>
            </p:cNvCxnSpPr>
            <p:nvPr/>
          </p:nvCxnSpPr>
          <p:spPr>
            <a:xfrm>
              <a:off x="1554480" y="1823228"/>
              <a:ext cx="0" cy="6730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4750309" y="3643826"/>
            <a:ext cx="3931920" cy="3138610"/>
            <a:chOff x="4681729" y="3719390"/>
            <a:chExt cx="3931920" cy="3138610"/>
          </a:xfrm>
        </p:grpSpPr>
        <p:sp>
          <p:nvSpPr>
            <p:cNvPr id="50" name="Rectangle 49"/>
            <p:cNvSpPr/>
            <p:nvPr/>
          </p:nvSpPr>
          <p:spPr>
            <a:xfrm>
              <a:off x="4793031" y="3868580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pollynet_history_of_places_new.txt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793031" y="4482285"/>
              <a:ext cx="36576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ollynet_processing_chain_link.txt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93031" y="5095990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</a:t>
              </a:r>
              <a:r>
                <a:rPr lang="en-US" dirty="0" err="1" smtClean="0"/>
                <a:t>config</a:t>
              </a:r>
              <a:r>
                <a:rPr lang="en-US" dirty="0"/>
                <a:t> </a:t>
              </a:r>
              <a:r>
                <a:rPr lang="en-US" dirty="0" smtClean="0"/>
                <a:t>file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93031" y="5709695"/>
              <a:ext cx="3657600" cy="457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polly</a:t>
              </a:r>
              <a:r>
                <a:rPr lang="en-US" dirty="0" smtClean="0"/>
                <a:t> defaults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81729" y="3719390"/>
              <a:ext cx="3931920" cy="3138610"/>
            </a:xfrm>
            <a:prstGeom prst="rect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93031" y="6323402"/>
              <a:ext cx="3657600" cy="4572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Polly processing module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01669" y="2424972"/>
            <a:ext cx="12163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Single task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31" y="3086350"/>
            <a:ext cx="3192452" cy="36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9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0492"/>
            <a:ext cx="618476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01400" cy="1097280"/>
          </a:xfrm>
        </p:spPr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1909" y="318691"/>
            <a:ext cx="481888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Global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" y="2082968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edit the global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0" y="2493567"/>
            <a:ext cx="6184760" cy="150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184760" y="2949285"/>
            <a:ext cx="60347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directories: according to your own requirements. -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67712" y="5751356"/>
            <a:ext cx="3246120" cy="23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00700" y="5605272"/>
            <a:ext cx="641451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to control whether to delete the unzipped </a:t>
            </a:r>
            <a:r>
              <a:rPr lang="en-US" sz="1600" dirty="0" err="1" smtClean="0"/>
              <a:t>polly</a:t>
            </a:r>
            <a:r>
              <a:rPr lang="en-US" sz="1600" dirty="0" smtClean="0"/>
              <a:t> data after each processing. </a:t>
            </a:r>
            <a:endParaRPr lang="en-US" sz="1600" dirty="0"/>
          </a:p>
        </p:txBody>
      </p:sp>
      <p:cxnSp>
        <p:nvCxnSpPr>
          <p:cNvPr id="32" name="Straight Arrow Connector 31"/>
          <p:cNvCxnSpPr>
            <a:endCxn id="35" idx="1"/>
          </p:cNvCxnSpPr>
          <p:nvPr/>
        </p:nvCxnSpPr>
        <p:spPr>
          <a:xfrm flipV="1">
            <a:off x="3092380" y="5299282"/>
            <a:ext cx="2508320" cy="97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00700" y="5006894"/>
            <a:ext cx="6414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/>
              <a:t>python 3 folder: Picasso uses python3 for data visualization if ‘</a:t>
            </a:r>
            <a:r>
              <a:rPr lang="en-US" altLang="zh-CN" sz="1600" dirty="0" err="1" smtClean="0"/>
              <a:t>visualizationMode’was</a:t>
            </a:r>
            <a:r>
              <a:rPr lang="en-US" altLang="zh-CN" sz="1600" dirty="0" smtClean="0"/>
              <a:t> set ‘python’</a:t>
            </a:r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91440" y="970358"/>
            <a:ext cx="8241792" cy="1155158"/>
            <a:chOff x="91440" y="970358"/>
            <a:chExt cx="8241792" cy="1155158"/>
          </a:xfrm>
        </p:grpSpPr>
        <p:sp>
          <p:nvSpPr>
            <p:cNvPr id="8" name="TextBox 7"/>
            <p:cNvSpPr txBox="1"/>
            <p:nvPr/>
          </p:nvSpPr>
          <p:spPr>
            <a:xfrm>
              <a:off x="91440" y="970358"/>
              <a:ext cx="7370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1. setup the global </a:t>
              </a:r>
              <a:r>
                <a:rPr lang="en-US" dirty="0" err="1" smtClean="0"/>
                <a:t>config</a:t>
              </a:r>
              <a:r>
                <a:rPr lang="en-US" dirty="0" smtClean="0"/>
                <a:t> file from the template</a:t>
              </a:r>
              <a:endParaRPr lang="en-US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33" y="1338076"/>
              <a:ext cx="7772799" cy="78744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373368" y="6190488"/>
            <a:ext cx="333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information can be found 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9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 animBg="1"/>
      <p:bldP spid="31" grpId="0" animBg="1"/>
      <p:bldP spid="35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50592" y="287030"/>
            <a:ext cx="364845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campaign: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3519" y="3356385"/>
            <a:ext cx="8815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Normally, this file was generated from the database. But if there is no connection to the database, you need to add new campaign info manually. </a:t>
            </a:r>
          </a:p>
          <a:p>
            <a:endParaRPr lang="en-US" dirty="0"/>
          </a:p>
          <a:p>
            <a:r>
              <a:rPr lang="en-US" dirty="0" smtClean="0"/>
              <a:t>(Be careful about the character of the ‘space’, actually it consists of ‘tab’. So better way is to copy the line before and edit it according to your campaign.)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4219956" y="1413517"/>
            <a:ext cx="301752" cy="3969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8" y="1029680"/>
            <a:ext cx="8991590" cy="274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9" y="1919978"/>
            <a:ext cx="11771616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9340" y="287030"/>
            <a:ext cx="408859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Picasso adds </a:t>
            </a:r>
            <a:r>
              <a:rPr lang="en-US" sz="2800" b="1" dirty="0" err="1" smtClean="0"/>
              <a:t>polly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config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7857" y="1014978"/>
            <a:ext cx="1075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‘</a:t>
            </a:r>
            <a:r>
              <a:rPr lang="en-US" dirty="0" err="1" smtClean="0"/>
              <a:t>template_config.json</a:t>
            </a:r>
            <a:r>
              <a:rPr lang="en-US" dirty="0" smtClean="0"/>
              <a:t>’ to a new </a:t>
            </a:r>
            <a:r>
              <a:rPr lang="en-US" dirty="0" err="1" smtClean="0"/>
              <a:t>polly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file with the naming of ‘{</a:t>
            </a:r>
            <a:r>
              <a:rPr lang="en-US" dirty="0" err="1" smtClean="0"/>
              <a:t>polly</a:t>
            </a:r>
            <a:r>
              <a:rPr lang="en-US" dirty="0" smtClean="0"/>
              <a:t>-type}_</a:t>
            </a:r>
            <a:r>
              <a:rPr lang="en-US" dirty="0" err="1" smtClean="0"/>
              <a:t>config</a:t>
            </a:r>
            <a:r>
              <a:rPr lang="en-US" dirty="0" smtClean="0"/>
              <a:t>_{date}.</a:t>
            </a:r>
            <a:r>
              <a:rPr lang="en-US" dirty="0" err="1" smtClean="0"/>
              <a:t>json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1" y="2304911"/>
            <a:ext cx="4972306" cy="4305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4529" y="2415947"/>
            <a:ext cx="3995928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may need to change the settings of: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gdas1Site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AERONETSite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depol_cal_ang_p_time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depol_cal_ang_n_time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meteorDataSource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IWV_instrument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minIntNProfiles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radiosondeFolder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logbookFile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24529" y="5804321"/>
            <a:ext cx="385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 can find detailed info about the </a:t>
            </a:r>
            <a:r>
              <a:rPr lang="en-US" sz="1600" dirty="0" err="1" smtClean="0"/>
              <a:t>polly</a:t>
            </a:r>
            <a:r>
              <a:rPr lang="en-US" sz="1600" dirty="0" smtClean="0"/>
              <a:t>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in </a:t>
            </a:r>
            <a:r>
              <a:rPr lang="en-US" sz="1600" u="sng" dirty="0" smtClean="0"/>
              <a:t>/doc/polly_config.md</a:t>
            </a:r>
            <a:endParaRPr lang="en-US" sz="16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1" y="1464365"/>
            <a:ext cx="911187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A2398776-53D3-4317-A574-07E0C3B6DE67}" vid="{BAE073EF-335F-477F-A0F4-9C01DEBBE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14096</TotalTime>
  <Words>1087</Words>
  <Application>Microsoft Office PowerPoint</Application>
  <PresentationFormat>Widescreen</PresentationFormat>
  <Paragraphs>221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宋体</vt:lpstr>
      <vt:lpstr>Arial</vt:lpstr>
      <vt:lpstr>Calibri</vt:lpstr>
      <vt:lpstr>Cambria Math</vt:lpstr>
      <vt:lpstr>Helvetica</vt:lpstr>
      <vt:lpstr>Wingdings</vt:lpstr>
      <vt:lpstr>tropos_presentation_16to9</vt:lpstr>
      <vt:lpstr>Introduction to Pollynet_Processing_Chain (Picasso)</vt:lpstr>
      <vt:lpstr>PollyNET</vt:lpstr>
      <vt:lpstr>Outline</vt:lpstr>
      <vt:lpstr>Requirements for Running Picasso</vt:lpstr>
      <vt:lpstr>Download</vt:lpstr>
      <vt:lpstr>Structure of Picasso</vt:lpstr>
      <vt:lpstr>Setup</vt:lpstr>
      <vt:lpstr>Setup</vt:lpstr>
      <vt:lpstr>Setup</vt:lpstr>
      <vt:lpstr>Setup</vt:lpstr>
      <vt:lpstr>Bash Scripts for automating it</vt:lpstr>
      <vt:lpstr>Add a new campaign</vt:lpstr>
      <vt:lpstr>Hands on</vt:lpstr>
      <vt:lpstr>Add a new Polly</vt:lpstr>
      <vt:lpstr>Hands on</vt:lpstr>
      <vt:lpstr>Picasso Development</vt:lpstr>
      <vt:lpstr>Picasso Development </vt:lpstr>
      <vt:lpstr>TODO</vt:lpstr>
      <vt:lpstr>Version Control</vt:lpstr>
      <vt:lpstr>Version Control</vt:lpstr>
      <vt:lpstr>Version Control</vt:lpstr>
      <vt:lpstr>Hands on</vt:lpstr>
      <vt:lpstr>Backup</vt:lpstr>
      <vt:lpstr>Rayleigh Fit</vt:lpstr>
      <vt:lpstr>Rayleigh Fit</vt:lpstr>
      <vt:lpstr>Rayleigh Fit</vt:lpstr>
      <vt:lpstr>Shortage of sliding fixed window </vt:lpstr>
      <vt:lpstr>Rayleigh Fit – area decomposition</vt:lpstr>
      <vt:lpstr>Rayleigh Fit - Douglas-Peucker Algorithm</vt:lpstr>
      <vt:lpstr>Rayleigh Fit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Pollynet Automatic Processing Chain</dc:title>
  <dc:creator>殷 振平</dc:creator>
  <cp:lastModifiedBy>殷 振平</cp:lastModifiedBy>
  <cp:revision>97</cp:revision>
  <dcterms:created xsi:type="dcterms:W3CDTF">2018-12-15T23:06:56Z</dcterms:created>
  <dcterms:modified xsi:type="dcterms:W3CDTF">2019-08-22T10:39:10Z</dcterms:modified>
</cp:coreProperties>
</file>