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56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82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2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36073"/>
            <a:ext cx="10058400" cy="47330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89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66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126836"/>
            <a:ext cx="4937760" cy="47422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26836"/>
            <a:ext cx="4937760" cy="47422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3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66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555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54446"/>
            <a:ext cx="4937760" cy="4006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3555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54446"/>
            <a:ext cx="4937760" cy="4006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9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0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4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0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7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21D1C1-A974-4CDD-890D-2FCDFA70CDD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70248" y="108206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2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PollyNET</a:t>
            </a:r>
            <a:r>
              <a:rPr lang="en-US" dirty="0" smtClean="0"/>
              <a:t> Automatic Processing 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Zhenping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29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– </a:t>
            </a:r>
            <a:r>
              <a:rPr lang="en-US" sz="4000" dirty="0"/>
              <a:t>a</a:t>
            </a:r>
            <a:r>
              <a:rPr lang="en-US" sz="4000" dirty="0" smtClean="0"/>
              <a:t>rea decomposition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5326" y="1690688"/>
            <a:ext cx="692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Interested area: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 intersected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Nearly aerosol-free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65326" y="4833124"/>
            <a:ext cx="678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Which means the slope of the interested area should be 0 and the shape of interested area should be nearly linear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47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- </a:t>
            </a:r>
            <a:r>
              <a:rPr lang="en-US" sz="4000" dirty="0"/>
              <a:t>Douglas-</a:t>
            </a:r>
            <a:r>
              <a:rPr lang="en-US" sz="4000" dirty="0" err="1"/>
              <a:t>Peucker</a:t>
            </a:r>
            <a:r>
              <a:rPr lang="en-US" sz="4000" dirty="0"/>
              <a:t> Algorithm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95748" y="2782068"/>
            <a:ext cx="4495800" cy="1751916"/>
            <a:chOff x="3162300" y="938262"/>
            <a:chExt cx="4495800" cy="1751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1261428"/>
              <a:ext cx="4495800" cy="1428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04260" y="938262"/>
              <a:ext cx="357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Gifs to show how Douglas- </a:t>
              </a:r>
              <a:r>
                <a:rPr lang="en-US" dirty="0" err="1" smtClean="0"/>
                <a:t>Peucker</a:t>
              </a:r>
              <a:r>
                <a:rPr lang="en-US" dirty="0" smtClean="0"/>
                <a:t> Algorithm works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543" y="1690688"/>
            <a:ext cx="6362700" cy="457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8594" y="4699819"/>
            <a:ext cx="437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not intersected.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nearly linear, but slope of each interval is still varied.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301612" y="669464"/>
            <a:ext cx="4296697" cy="100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Douglas-</a:t>
            </a:r>
            <a:r>
              <a:rPr lang="en-US" dirty="0" err="1" smtClean="0"/>
              <a:t>Peucker</a:t>
            </a:r>
            <a:r>
              <a:rPr lang="en-US" dirty="0" smtClean="0"/>
              <a:t> Algorithm </a:t>
            </a:r>
          </a:p>
          <a:p>
            <a:pPr algn="ctr"/>
            <a:r>
              <a:rPr lang="en-US" sz="1600" dirty="0" smtClean="0"/>
              <a:t>[[z_min1, z_max1], [z_min2, z_max2], … [</a:t>
            </a:r>
            <a:r>
              <a:rPr lang="en-US" sz="1600" dirty="0" err="1" smtClean="0"/>
              <a:t>z_mink</a:t>
            </a:r>
            <a:r>
              <a:rPr lang="en-US" sz="1600" dirty="0" smtClean="0"/>
              <a:t>, </a:t>
            </a:r>
            <a:r>
              <a:rPr lang="en-US" sz="1600" dirty="0" err="1" smtClean="0"/>
              <a:t>z_maxk</a:t>
            </a:r>
            <a:r>
              <a:rPr lang="en-US" sz="1600" dirty="0" smtClean="0"/>
              <a:t>]]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29084" y="1858292"/>
            <a:ext cx="2241755" cy="50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1: Slope check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04403" y="2584547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57914" y="3428860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29084" y="4335149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Select the best fit ref interval: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𝑚𝑠𝑟𝑒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sz="1600" dirty="0" smtClean="0"/>
                  <a:t>(mean value, standard deviation and slope of the residual, mean square root error from a linear regression, test statistic of Anderson-Darling test)</a:t>
                </a: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  <a:blipFill>
                <a:blip r:embed="rId2"/>
                <a:stretch>
                  <a:fillRect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3" idx="2"/>
            <a:endCxn id="5" idx="0"/>
          </p:cNvCxnSpPr>
          <p:nvPr/>
        </p:nvCxnSpPr>
        <p:spPr>
          <a:xfrm>
            <a:off x="6449961" y="1672355"/>
            <a:ext cx="1" cy="18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449961" y="2359737"/>
            <a:ext cx="1" cy="2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6449961" y="3262973"/>
            <a:ext cx="0" cy="16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449961" y="4107286"/>
            <a:ext cx="1229" cy="22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6449960" y="5013575"/>
            <a:ext cx="1230" cy="15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9703" y="1553497"/>
            <a:ext cx="9881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Workflow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Programs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Products and Configurations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Future Plan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500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rsd</a:t>
            </a:r>
            <a:r>
              <a:rPr lang="en-US" dirty="0" smtClean="0"/>
              <a:t> server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306771" y="1868127"/>
            <a:ext cx="5442153" cy="3380806"/>
            <a:chOff x="570271" y="1347019"/>
            <a:chExt cx="5442153" cy="3380806"/>
          </a:xfrm>
        </p:grpSpPr>
        <p:sp>
          <p:nvSpPr>
            <p:cNvPr id="4" name="Rectangle 3"/>
            <p:cNvSpPr/>
            <p:nvPr/>
          </p:nvSpPr>
          <p:spPr>
            <a:xfrm>
              <a:off x="2359742" y="1347019"/>
              <a:ext cx="2035278" cy="766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lacroshome</a:t>
              </a:r>
              <a:endParaRPr lang="en-US" dirty="0"/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570271" y="2428568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cloudnet</a:t>
              </a:r>
              <a:endParaRPr lang="en-US" dirty="0"/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1971367" y="2428568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ceilo</a:t>
              </a:r>
              <a:endParaRPr lang="en-US" dirty="0"/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4832553" y="2417244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Martha</a:t>
              </a:r>
              <a:endParaRPr lang="en-US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3372463" y="2417244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Bertha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90798" y="4000238"/>
              <a:ext cx="1563329" cy="7275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lacroswww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4" idx="2"/>
              <a:endCxn id="6" idx="3"/>
            </p:cNvCxnSpPr>
            <p:nvPr/>
          </p:nvCxnSpPr>
          <p:spPr>
            <a:xfrm flipH="1">
              <a:off x="1160207" y="2113935"/>
              <a:ext cx="2217174" cy="314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8" idx="3"/>
            </p:cNvCxnSpPr>
            <p:nvPr/>
          </p:nvCxnSpPr>
          <p:spPr>
            <a:xfrm flipH="1">
              <a:off x="2561303" y="2113935"/>
              <a:ext cx="816078" cy="314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2"/>
              <a:endCxn id="10" idx="3"/>
            </p:cNvCxnSpPr>
            <p:nvPr/>
          </p:nvCxnSpPr>
          <p:spPr>
            <a:xfrm>
              <a:off x="3377381" y="2113935"/>
              <a:ext cx="585018" cy="303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4" idx="2"/>
              <a:endCxn id="9" idx="3"/>
            </p:cNvCxnSpPr>
            <p:nvPr/>
          </p:nvCxnSpPr>
          <p:spPr>
            <a:xfrm>
              <a:off x="3377381" y="2113935"/>
              <a:ext cx="2045108" cy="303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1"/>
              <a:endCxn id="11" idx="0"/>
            </p:cNvCxnSpPr>
            <p:nvPr/>
          </p:nvCxnSpPr>
          <p:spPr>
            <a:xfrm>
              <a:off x="1160207" y="2979174"/>
              <a:ext cx="2212256" cy="1021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8" idx="1"/>
              <a:endCxn id="11" idx="0"/>
            </p:cNvCxnSpPr>
            <p:nvPr/>
          </p:nvCxnSpPr>
          <p:spPr>
            <a:xfrm>
              <a:off x="2561303" y="2979174"/>
              <a:ext cx="811160" cy="1021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0" idx="1"/>
              <a:endCxn id="11" idx="0"/>
            </p:cNvCxnSpPr>
            <p:nvPr/>
          </p:nvCxnSpPr>
          <p:spPr>
            <a:xfrm flipH="1">
              <a:off x="3372463" y="2967850"/>
              <a:ext cx="589936" cy="103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1"/>
              <a:endCxn id="11" idx="0"/>
            </p:cNvCxnSpPr>
            <p:nvPr/>
          </p:nvCxnSpPr>
          <p:spPr>
            <a:xfrm flipH="1">
              <a:off x="3372463" y="2967850"/>
              <a:ext cx="2050026" cy="103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126480" y="1868128"/>
            <a:ext cx="5732209" cy="3380805"/>
            <a:chOff x="6292643" y="1347019"/>
            <a:chExt cx="5732209" cy="3380805"/>
          </a:xfrm>
        </p:grpSpPr>
        <p:sp>
          <p:nvSpPr>
            <p:cNvPr id="5" name="Rectangle 4"/>
            <p:cNvSpPr/>
            <p:nvPr/>
          </p:nvSpPr>
          <p:spPr>
            <a:xfrm>
              <a:off x="7738970" y="1347019"/>
              <a:ext cx="2035278" cy="766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pollyhome</a:t>
              </a:r>
              <a:endParaRPr lang="en-US" dirty="0"/>
            </a:p>
          </p:txBody>
        </p:sp>
        <p:sp>
          <p:nvSpPr>
            <p:cNvPr id="33" name="Round Same Side Corner Rectangle 32"/>
            <p:cNvSpPr/>
            <p:nvPr/>
          </p:nvSpPr>
          <p:spPr>
            <a:xfrm>
              <a:off x="6292643" y="2449724"/>
              <a:ext cx="1130709" cy="539282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pollydata</a:t>
              </a:r>
              <a:endParaRPr lang="en-US" dirty="0"/>
            </a:p>
          </p:txBody>
        </p:sp>
        <p:sp>
          <p:nvSpPr>
            <p:cNvPr id="34" name="Round Same Side Corner Rectangle 33"/>
            <p:cNvSpPr/>
            <p:nvPr/>
          </p:nvSpPr>
          <p:spPr>
            <a:xfrm>
              <a:off x="7743885" y="2428568"/>
              <a:ext cx="1543665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Bildermacher</a:t>
              </a:r>
              <a:endParaRPr lang="en-US" dirty="0"/>
            </a:p>
          </p:txBody>
        </p:sp>
        <p:sp>
          <p:nvSpPr>
            <p:cNvPr id="35" name="Round Same Side Corner Rectangle 34"/>
            <p:cNvSpPr/>
            <p:nvPr/>
          </p:nvSpPr>
          <p:spPr>
            <a:xfrm>
              <a:off x="9590385" y="2461048"/>
              <a:ext cx="930133" cy="52795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Picasso</a:t>
              </a:r>
              <a:endParaRPr lang="en-US" dirty="0"/>
            </a:p>
          </p:txBody>
        </p:sp>
        <p:sp>
          <p:nvSpPr>
            <p:cNvPr id="37" name="Round Same Side Corner Rectangle 36"/>
            <p:cNvSpPr/>
            <p:nvPr/>
          </p:nvSpPr>
          <p:spPr>
            <a:xfrm>
              <a:off x="10658168" y="2439892"/>
              <a:ext cx="1366684" cy="52795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Watervapor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974944" y="4000237"/>
              <a:ext cx="1563329" cy="7275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pollynet</a:t>
              </a:r>
              <a:endParaRPr lang="en-US" dirty="0"/>
            </a:p>
          </p:txBody>
        </p:sp>
        <p:cxnSp>
          <p:nvCxnSpPr>
            <p:cNvPr id="39" name="Straight Connector 38"/>
            <p:cNvCxnSpPr>
              <a:stCxn id="5" idx="2"/>
              <a:endCxn id="35" idx="3"/>
            </p:cNvCxnSpPr>
            <p:nvPr/>
          </p:nvCxnSpPr>
          <p:spPr>
            <a:xfrm>
              <a:off x="8756609" y="2113935"/>
              <a:ext cx="1298843" cy="347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4" idx="3"/>
            </p:cNvCxnSpPr>
            <p:nvPr/>
          </p:nvCxnSpPr>
          <p:spPr>
            <a:xfrm flipH="1">
              <a:off x="8515718" y="2135091"/>
              <a:ext cx="107172" cy="293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1"/>
              <a:endCxn id="38" idx="0"/>
            </p:cNvCxnSpPr>
            <p:nvPr/>
          </p:nvCxnSpPr>
          <p:spPr>
            <a:xfrm>
              <a:off x="6857998" y="2989006"/>
              <a:ext cx="1898611" cy="1011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" idx="2"/>
              <a:endCxn id="37" idx="3"/>
            </p:cNvCxnSpPr>
            <p:nvPr/>
          </p:nvCxnSpPr>
          <p:spPr>
            <a:xfrm>
              <a:off x="8756609" y="2113935"/>
              <a:ext cx="2584901" cy="325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" idx="2"/>
              <a:endCxn id="33" idx="3"/>
            </p:cNvCxnSpPr>
            <p:nvPr/>
          </p:nvCxnSpPr>
          <p:spPr>
            <a:xfrm flipH="1">
              <a:off x="6857998" y="2113935"/>
              <a:ext cx="1898611" cy="335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4" idx="1"/>
              <a:endCxn id="38" idx="0"/>
            </p:cNvCxnSpPr>
            <p:nvPr/>
          </p:nvCxnSpPr>
          <p:spPr>
            <a:xfrm>
              <a:off x="8515718" y="2979174"/>
              <a:ext cx="240891" cy="1021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5" idx="1"/>
              <a:endCxn id="38" idx="0"/>
            </p:cNvCxnSpPr>
            <p:nvPr/>
          </p:nvCxnSpPr>
          <p:spPr>
            <a:xfrm flipH="1">
              <a:off x="8756609" y="2989006"/>
              <a:ext cx="1298843" cy="1011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37" idx="1"/>
              <a:endCxn id="38" idx="0"/>
            </p:cNvCxnSpPr>
            <p:nvPr/>
          </p:nvCxnSpPr>
          <p:spPr>
            <a:xfrm flipH="1">
              <a:off x="8756609" y="2967850"/>
              <a:ext cx="2584901" cy="1032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775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- </a:t>
            </a:r>
            <a:r>
              <a:rPr lang="en-US" dirty="0" err="1" smtClean="0"/>
              <a:t>PollyNet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8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6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Rayleigh Fit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57864" y="1690688"/>
            <a:ext cx="3284590" cy="4510549"/>
            <a:chOff x="1660114" y="1477296"/>
            <a:chExt cx="3284590" cy="45105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1344"/>
            <a:stretch/>
          </p:blipFill>
          <p:spPr>
            <a:xfrm>
              <a:off x="1839554" y="1477296"/>
              <a:ext cx="3105150" cy="451054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1660114" y="1477296"/>
              <a:ext cx="198181" cy="451054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37703" y="1690688"/>
                <a:ext cx="7757651" cy="2156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Range Corrected Signal: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𝑎𝑒𝑟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Attenuated molecular backscatter: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703" y="1690688"/>
                <a:ext cx="7757651" cy="2156744"/>
              </a:xfrm>
              <a:prstGeom prst="rect">
                <a:avLst/>
              </a:prstGeom>
              <a:blipFill>
                <a:blip r:embed="rId4"/>
                <a:stretch>
                  <a:fillRect l="-628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37702" y="3854245"/>
                <a:ext cx="7954297" cy="1539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aerosol-free or nearly aerosol-free (quantitatively?) area, assuming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𝑎𝑒𝑟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𝒌𝑪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702" y="3854245"/>
                <a:ext cx="7954297" cy="1539717"/>
              </a:xfrm>
              <a:prstGeom prst="rect">
                <a:avLst/>
              </a:prstGeom>
              <a:blipFill>
                <a:blip r:embed="rId5"/>
                <a:stretch>
                  <a:fillRect l="-613" t="-1976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326194" y="5574890"/>
            <a:ext cx="739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task is to search the most linear correlated area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770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37703"/>
            <a:ext cx="11039168" cy="1325563"/>
          </a:xfrm>
        </p:spPr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– </a:t>
            </a:r>
            <a:r>
              <a:rPr lang="en-US" sz="4000" dirty="0" smtClean="0"/>
              <a:t>search possible reference interval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113" y="1351490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13" y="1351490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822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684570" y="2835005"/>
            <a:ext cx="7830164" cy="709297"/>
            <a:chOff x="684570" y="2835005"/>
            <a:chExt cx="7830164" cy="709297"/>
          </a:xfrm>
        </p:grpSpPr>
        <p:sp>
          <p:nvSpPr>
            <p:cNvPr id="12" name="Rounded Rectangle 11"/>
            <p:cNvSpPr/>
            <p:nvPr/>
          </p:nvSpPr>
          <p:spPr>
            <a:xfrm>
              <a:off x="5255337" y="2850440"/>
              <a:ext cx="3259397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1: Pure Rayleigh Conditions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𝑛𝑜𝑟𝑚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𝑚𝑜𝑙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𝑎𝑡𝑡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1056963" y="4540572"/>
            <a:ext cx="8981773" cy="678426"/>
            <a:chOff x="1037299" y="4452291"/>
            <a:chExt cx="8981773" cy="678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𝑅𝑒𝑠𝑖𝑑𝑢𝑎𝑙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blipFill>
                  <a:blip r:embed="rId4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ounded Rectangle 14"/>
            <p:cNvSpPr/>
            <p:nvPr/>
          </p:nvSpPr>
          <p:spPr>
            <a:xfrm>
              <a:off x="7034978" y="4452291"/>
              <a:ext cx="2984094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3: White-Noise criterion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63441" y="5397917"/>
            <a:ext cx="8087036" cy="1028743"/>
            <a:chOff x="1263441" y="5397917"/>
            <a:chExt cx="8087036" cy="1028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ounded Rectangle 15"/>
            <p:cNvSpPr/>
            <p:nvPr/>
          </p:nvSpPr>
          <p:spPr>
            <a:xfrm>
              <a:off x="7106265" y="5546578"/>
              <a:ext cx="2244212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4: SNR constrain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38200" y="3683227"/>
            <a:ext cx="9387348" cy="678426"/>
            <a:chOff x="838200" y="3683227"/>
            <a:chExt cx="8562971" cy="678426"/>
          </a:xfrm>
        </p:grpSpPr>
        <p:sp>
          <p:nvSpPr>
            <p:cNvPr id="14" name="Rounded Rectangle 13"/>
            <p:cNvSpPr/>
            <p:nvPr/>
          </p:nvSpPr>
          <p:spPr>
            <a:xfrm>
              <a:off x="5321711" y="3683227"/>
              <a:ext cx="4079460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2: Near and far range cross criteria</a:t>
              </a:r>
            </a:p>
            <a:p>
              <a:pPr algn="ctr"/>
              <a:r>
                <a:rPr lang="en-US" dirty="0" smtClean="0"/>
                <a:t> </a:t>
              </a:r>
              <a:r>
                <a:rPr lang="en-US" sz="1600" dirty="0" smtClean="0"/>
                <a:t>if no other absorptive aerosol layers above it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/>
          <p:cNvSpPr txBox="1"/>
          <p:nvPr/>
        </p:nvSpPr>
        <p:spPr>
          <a:xfrm>
            <a:off x="6017343" y="1444844"/>
            <a:ext cx="31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Baars</a:t>
            </a:r>
            <a:r>
              <a:rPr lang="en-US" dirty="0" smtClean="0"/>
              <a:t> et al, AMT,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8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38200" y="139416"/>
            <a:ext cx="11039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Rayleigh Fit </a:t>
            </a:r>
            <a:r>
              <a:rPr lang="en-US" dirty="0" smtClean="0"/>
              <a:t>– </a:t>
            </a:r>
            <a:r>
              <a:rPr lang="en-US" sz="4000" dirty="0" smtClean="0"/>
              <a:t>search possible reference interval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1113" y="1351490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13" y="1351490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822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37299" y="4642887"/>
                <a:ext cx="5997678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99" y="4642887"/>
                <a:ext cx="5997678" cy="378373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63441" y="5397917"/>
                <a:ext cx="5771536" cy="102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441" y="5397917"/>
                <a:ext cx="5771536" cy="1028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/>
          <p:cNvSpPr/>
          <p:nvPr/>
        </p:nvSpPr>
        <p:spPr>
          <a:xfrm>
            <a:off x="5255337" y="2850440"/>
            <a:ext cx="3259397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1: Pure Rayleigh Conditions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4570" y="2835005"/>
                <a:ext cx="5161937" cy="70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𝑎𝑡𝑡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70" y="2835005"/>
                <a:ext cx="5161937" cy="709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/>
          <p:cNvSpPr/>
          <p:nvPr/>
        </p:nvSpPr>
        <p:spPr>
          <a:xfrm>
            <a:off x="5321711" y="3683227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034978" y="4452291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106265" y="5546578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38200" y="3825536"/>
                <a:ext cx="4483510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25536"/>
                <a:ext cx="4483510" cy="378373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8622891" y="1624000"/>
            <a:ext cx="3475702" cy="16433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Smaller the mean of the residual is and more Gauss distribution alike the residual is, more  possible it could be aerosol-free.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652" y="-22380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Shortage of sliding fixed window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98408" y="1690688"/>
            <a:ext cx="3309781" cy="4543425"/>
            <a:chOff x="838200" y="1690688"/>
            <a:chExt cx="3309781" cy="45434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1" y="1690688"/>
              <a:ext cx="3124200" cy="45434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838200" y="1690688"/>
              <a:ext cx="198181" cy="451054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1656735" y="5112774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49295" y="3648218"/>
            <a:ext cx="4563398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Omission: This possible interval will not be found if a large fixed window (like 1 km) was used, since the width of aerosol-free area is only 450m.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9295" y="2583286"/>
            <a:ext cx="456339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More computation: all the sub-areas with a fixed width will be tested.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56735" y="497020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56735" y="4787541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56735" y="386407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9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theme/theme1.xml><?xml version="1.0" encoding="utf-8"?>
<a:theme xmlns:a="http://schemas.openxmlformats.org/drawingml/2006/main" name="tropos_discussio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os_discussion" id="{317A0DEB-B951-425D-B395-0A6FDE76A7BD}" vid="{E7DAEF8A-7C91-4163-8742-6D572882B3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tropos_discussion</Template>
  <TotalTime>12586</TotalTime>
  <Words>361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SimSun</vt:lpstr>
      <vt:lpstr>Arial</vt:lpstr>
      <vt:lpstr>Calibri</vt:lpstr>
      <vt:lpstr>Calibri Light</vt:lpstr>
      <vt:lpstr>Cambria Math</vt:lpstr>
      <vt:lpstr>tropos_discussion</vt:lpstr>
      <vt:lpstr>PollyNET Automatic Processing Chain</vt:lpstr>
      <vt:lpstr>Outline</vt:lpstr>
      <vt:lpstr>rsd server</vt:lpstr>
      <vt:lpstr>Workflow - PollyNet</vt:lpstr>
      <vt:lpstr>Programs</vt:lpstr>
      <vt:lpstr>Rayleigh Fit</vt:lpstr>
      <vt:lpstr>Rayleigh Fit – search possible reference interval</vt:lpstr>
      <vt:lpstr>PowerPoint Presentation</vt:lpstr>
      <vt:lpstr>Shortage of sliding fixed window </vt:lpstr>
      <vt:lpstr>Rayleigh Fit – area decomposition</vt:lpstr>
      <vt:lpstr>Rayleigh Fit - Douglas-Peucker Algorithm</vt:lpstr>
      <vt:lpstr>Rayleigh Fit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Pollynet Automatic Processing Chain</dc:title>
  <dc:creator>殷 振平</dc:creator>
  <cp:lastModifiedBy>殷 振平</cp:lastModifiedBy>
  <cp:revision>9</cp:revision>
  <dcterms:created xsi:type="dcterms:W3CDTF">2018-12-15T23:06:56Z</dcterms:created>
  <dcterms:modified xsi:type="dcterms:W3CDTF">2019-01-06T13:41:26Z</dcterms:modified>
</cp:coreProperties>
</file>