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89" r:id="rId3"/>
    <p:sldId id="257" r:id="rId4"/>
    <p:sldId id="258" r:id="rId5"/>
    <p:sldId id="285" r:id="rId6"/>
    <p:sldId id="286" r:id="rId7"/>
    <p:sldId id="287" r:id="rId8"/>
    <p:sldId id="288" r:id="rId9"/>
    <p:sldId id="295" r:id="rId10"/>
    <p:sldId id="292" r:id="rId11"/>
    <p:sldId id="293" r:id="rId12"/>
    <p:sldId id="294" r:id="rId13"/>
    <p:sldId id="290" r:id="rId14"/>
    <p:sldId id="291" r:id="rId15"/>
    <p:sldId id="296" r:id="rId16"/>
    <p:sldId id="29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F5871A-2CA7-4338-8BC6-253E0372E9A4}">
  <a:tblStyle styleId="{55F5871A-2CA7-4338-8BC6-253E0372E9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360 degree Conferencing Webcam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0021"/>
              </p:ext>
            </p:extLst>
          </p:nvPr>
        </p:nvGraphicFramePr>
        <p:xfrm>
          <a:off x="861017" y="218660"/>
          <a:ext cx="6320255" cy="579120"/>
        </p:xfrm>
        <a:graphic>
          <a:graphicData uri="http://schemas.openxmlformats.org/drawingml/2006/table">
            <a:tbl>
              <a:tblPr firstRow="1" bandRow="1">
                <a:tableStyleId>{55F5871A-2CA7-4338-8BC6-253E0372E9A4}</a:tableStyleId>
              </a:tblPr>
              <a:tblGrid>
                <a:gridCol w="6320255">
                  <a:extLst>
                    <a:ext uri="{9D8B030D-6E8A-4147-A177-3AD203B41FA5}">
                      <a16:colId xmlns:a16="http://schemas.microsoft.com/office/drawing/2014/main" val="1897135181"/>
                    </a:ext>
                  </a:extLst>
                </a:gridCol>
              </a:tblGrid>
              <a:tr h="537287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chemeClr val="bg1"/>
                          </a:solidFill>
                          <a:latin typeface="Nixie One"/>
                          <a:cs typeface="Times New Roman" panose="02020603050405020304" pitchFamily="18" charset="0"/>
                        </a:rPr>
                        <a:t>Initial Video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959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74" y="1000510"/>
            <a:ext cx="4948538" cy="36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79823"/>
              </p:ext>
            </p:extLst>
          </p:nvPr>
        </p:nvGraphicFramePr>
        <p:xfrm>
          <a:off x="861017" y="218660"/>
          <a:ext cx="6320255" cy="579120"/>
        </p:xfrm>
        <a:graphic>
          <a:graphicData uri="http://schemas.openxmlformats.org/drawingml/2006/table">
            <a:tbl>
              <a:tblPr firstRow="1" bandRow="1">
                <a:tableStyleId>{55F5871A-2CA7-4338-8BC6-253E0372E9A4}</a:tableStyleId>
              </a:tblPr>
              <a:tblGrid>
                <a:gridCol w="6320255">
                  <a:extLst>
                    <a:ext uri="{9D8B030D-6E8A-4147-A177-3AD203B41FA5}">
                      <a16:colId xmlns:a16="http://schemas.microsoft.com/office/drawing/2014/main" val="1897135181"/>
                    </a:ext>
                  </a:extLst>
                </a:gridCol>
              </a:tblGrid>
              <a:tr h="537287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chemeClr val="bg1"/>
                          </a:solidFill>
                          <a:latin typeface="Nixie One"/>
                          <a:cs typeface="Times New Roman" panose="02020603050405020304" pitchFamily="18" charset="0"/>
                        </a:rPr>
                        <a:t>Fisheye De-warping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959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72" y="1552934"/>
            <a:ext cx="8306408" cy="17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02278"/>
              </p:ext>
            </p:extLst>
          </p:nvPr>
        </p:nvGraphicFramePr>
        <p:xfrm>
          <a:off x="861017" y="218660"/>
          <a:ext cx="6320255" cy="579120"/>
        </p:xfrm>
        <a:graphic>
          <a:graphicData uri="http://schemas.openxmlformats.org/drawingml/2006/table">
            <a:tbl>
              <a:tblPr firstRow="1" bandRow="1">
                <a:tableStyleId>{55F5871A-2CA7-4338-8BC6-253E0372E9A4}</a:tableStyleId>
              </a:tblPr>
              <a:tblGrid>
                <a:gridCol w="6320255">
                  <a:extLst>
                    <a:ext uri="{9D8B030D-6E8A-4147-A177-3AD203B41FA5}">
                      <a16:colId xmlns:a16="http://schemas.microsoft.com/office/drawing/2014/main" val="1897135181"/>
                    </a:ext>
                  </a:extLst>
                </a:gridCol>
              </a:tblGrid>
              <a:tr h="537287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chemeClr val="bg1"/>
                          </a:solidFill>
                          <a:latin typeface="Nixie One"/>
                          <a:cs typeface="Times New Roman" panose="02020603050405020304" pitchFamily="18" charset="0"/>
                        </a:rPr>
                        <a:t>Face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95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4034" y="1290497"/>
            <a:ext cx="72677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r>
              <a:rPr lang="en-AU" sz="2400" dirty="0">
                <a:solidFill>
                  <a:schemeClr val="bg1"/>
                </a:solidFill>
              </a:rPr>
              <a:t>Built-in Cascade face detector from </a:t>
            </a:r>
            <a:r>
              <a:rPr lang="en-AU" sz="2400" dirty="0" err="1">
                <a:solidFill>
                  <a:schemeClr val="bg1"/>
                </a:solidFill>
              </a:rPr>
              <a:t>OpenCV</a:t>
            </a:r>
            <a:r>
              <a:rPr lang="en-AU" sz="2400" dirty="0">
                <a:solidFill>
                  <a:schemeClr val="bg1"/>
                </a:solidFill>
              </a:rPr>
              <a:t>: real-time and low computational requirement, but not rotation-invariant.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endParaRPr lang="en-AU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r>
              <a:rPr lang="en-AU" sz="2400" dirty="0">
                <a:solidFill>
                  <a:schemeClr val="bg1"/>
                </a:solidFill>
              </a:rPr>
              <a:t>Rotation-invariant face detector using Progressive Calibration Networks (PCN). Real-time but high computational-requirement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8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74147"/>
              </p:ext>
            </p:extLst>
          </p:nvPr>
        </p:nvGraphicFramePr>
        <p:xfrm>
          <a:off x="1596788" y="156950"/>
          <a:ext cx="6320255" cy="579120"/>
        </p:xfrm>
        <a:graphic>
          <a:graphicData uri="http://schemas.openxmlformats.org/drawingml/2006/table">
            <a:tbl>
              <a:tblPr firstRow="1" bandRow="1">
                <a:tableStyleId>{55F5871A-2CA7-4338-8BC6-253E0372E9A4}</a:tableStyleId>
              </a:tblPr>
              <a:tblGrid>
                <a:gridCol w="6320255">
                  <a:extLst>
                    <a:ext uri="{9D8B030D-6E8A-4147-A177-3AD203B41FA5}">
                      <a16:colId xmlns:a16="http://schemas.microsoft.com/office/drawing/2014/main" val="1897135181"/>
                    </a:ext>
                  </a:extLst>
                </a:gridCol>
              </a:tblGrid>
              <a:tr h="460214">
                <a:tc>
                  <a:txBody>
                    <a:bodyPr/>
                    <a:lstStyle/>
                    <a:p>
                      <a:r>
                        <a:rPr lang="en-AU" sz="3200" dirty="0">
                          <a:solidFill>
                            <a:schemeClr val="bg1"/>
                          </a:solidFill>
                          <a:latin typeface="Nixie One"/>
                          <a:cs typeface="Times New Roman" panose="02020603050405020304" pitchFamily="18" charset="0"/>
                        </a:rPr>
                        <a:t>IP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959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6788" y="908424"/>
            <a:ext cx="6320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r>
              <a:rPr lang="en-AU" sz="2000" dirty="0">
                <a:solidFill>
                  <a:schemeClr val="bg1"/>
                </a:solidFill>
              </a:rPr>
              <a:t>The IP camera standard requires a large amount of low-level programing, but we have limited time frame.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r>
              <a:rPr lang="en-AU" sz="2000" dirty="0">
                <a:solidFill>
                  <a:schemeClr val="bg1"/>
                </a:solidFill>
              </a:rPr>
              <a:t>There is nearly no open-source code to stream an </a:t>
            </a:r>
            <a:r>
              <a:rPr lang="en-AU" sz="2000" dirty="0" err="1">
                <a:solidFill>
                  <a:schemeClr val="bg1"/>
                </a:solidFill>
              </a:rPr>
              <a:t>OpenCV</a:t>
            </a:r>
            <a:r>
              <a:rPr lang="en-AU" sz="2000" dirty="0">
                <a:solidFill>
                  <a:schemeClr val="bg1"/>
                </a:solidFill>
              </a:rPr>
              <a:t> video as IP camera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arenR"/>
            </a:pPr>
            <a:r>
              <a:rPr lang="en-AU" sz="2000" dirty="0">
                <a:solidFill>
                  <a:schemeClr val="bg1"/>
                </a:solidFill>
              </a:rPr>
              <a:t>Skype can only detect a normal webcam</a:t>
            </a:r>
          </a:p>
        </p:txBody>
      </p:sp>
    </p:spTree>
    <p:extLst>
      <p:ext uri="{BB962C8B-B14F-4D97-AF65-F5344CB8AC3E}">
        <p14:creationId xmlns:p14="http://schemas.microsoft.com/office/powerpoint/2010/main" val="395850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3378" y="244505"/>
            <a:ext cx="5806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Nixie One"/>
                <a:cs typeface="Times New Roman" panose="02020603050405020304" pitchFamily="18" charset="0"/>
              </a:rPr>
              <a:t>Value Proposition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8419"/>
              </p:ext>
            </p:extLst>
          </p:nvPr>
        </p:nvGraphicFramePr>
        <p:xfrm>
          <a:off x="1463569" y="706170"/>
          <a:ext cx="6096000" cy="1573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82271143"/>
                    </a:ext>
                  </a:extLst>
                </a:gridCol>
              </a:tblGrid>
              <a:tr h="1573734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bg1"/>
                        </a:buClr>
                        <a:buAutoNum type="arabicPeriod"/>
                      </a:pPr>
                      <a:r>
                        <a:rPr lang="en-AU" sz="1800" b="0" baseline="0" dirty="0">
                          <a:solidFill>
                            <a:schemeClr val="bg1"/>
                          </a:solidFill>
                        </a:rPr>
                        <a:t>There is no existing innovation for Raspberry Pi to work as a web-cam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AutoNum type="arabicPeriod"/>
                      </a:pPr>
                      <a:r>
                        <a:rPr lang="en-AU" sz="1800" b="0" dirty="0">
                          <a:solidFill>
                            <a:schemeClr val="bg1"/>
                          </a:solidFill>
                        </a:rPr>
                        <a:t>Open source and highly accessible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AutoNum type="arabicPeriod"/>
                      </a:pPr>
                      <a:r>
                        <a:rPr lang="en-AU" sz="1800" b="0" dirty="0">
                          <a:solidFill>
                            <a:schemeClr val="bg1"/>
                          </a:solidFill>
                        </a:rPr>
                        <a:t>Inexpensive and easy</a:t>
                      </a:r>
                      <a:r>
                        <a:rPr lang="en-AU" sz="1800" b="0" baseline="0" dirty="0">
                          <a:solidFill>
                            <a:schemeClr val="bg1"/>
                          </a:solidFill>
                        </a:rPr>
                        <a:t> to replicate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AutoNum type="arabicPeriod"/>
                      </a:pPr>
                      <a:r>
                        <a:rPr lang="en-AU" sz="1800" b="0" baseline="0" dirty="0">
                          <a:solidFill>
                            <a:schemeClr val="bg1"/>
                          </a:solidFill>
                        </a:rPr>
                        <a:t>Live face detection</a:t>
                      </a:r>
                      <a:endParaRPr lang="en-AU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826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3416"/>
              </p:ext>
            </p:extLst>
          </p:nvPr>
        </p:nvGraphicFramePr>
        <p:xfrm>
          <a:off x="1463569" y="2904998"/>
          <a:ext cx="6096000" cy="17889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31689676"/>
                    </a:ext>
                  </a:extLst>
                </a:gridCol>
              </a:tblGrid>
              <a:tr h="1788922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bg1"/>
                        </a:buClr>
                        <a:buFont typeface="+mj-lt"/>
                        <a:buAutoNum type="arabicParenR"/>
                      </a:pPr>
                      <a:r>
                        <a:rPr lang="en-AU" sz="1800" b="0" dirty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Producing a proof of concept prototype for an open source 360 degrees web conferencing device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+mj-lt"/>
                        <a:buAutoNum type="arabicParenR"/>
                      </a:pPr>
                      <a:r>
                        <a:rPr lang="en-AU" sz="1800" b="0" dirty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The use of rotationally</a:t>
                      </a:r>
                      <a:r>
                        <a:rPr lang="en-AU" sz="1800" b="0" baseline="0" dirty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invariance face detection with a fish-eye camera, using PCN face detection.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+mj-lt"/>
                        <a:buAutoNum type="arabicParenR"/>
                      </a:pPr>
                      <a:endParaRPr lang="en-AU" sz="1800" b="0" baseline="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697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53378" y="2279904"/>
            <a:ext cx="3585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Nixie One"/>
                <a:cs typeface="Times New Roman" panose="02020603050405020304" pitchFamily="18" charset="0"/>
              </a:rPr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92499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532398" y="969662"/>
            <a:ext cx="71119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AU" dirty="0">
                <a:solidFill>
                  <a:schemeClr val="bg1"/>
                </a:solidFill>
              </a:rPr>
              <a:t>1) Multi-camera to Fisheye: </a:t>
            </a:r>
          </a:p>
          <a:p>
            <a:pPr>
              <a:buClr>
                <a:schemeClr val="bg1"/>
              </a:buClr>
            </a:pPr>
            <a:r>
              <a:rPr lang="en-AU" dirty="0">
                <a:solidFill>
                  <a:schemeClr val="bg1"/>
                </a:solidFill>
              </a:rPr>
              <a:t>a. Raspberry Pi cannot support multiple cameras to cover a 360 degree view;</a:t>
            </a:r>
          </a:p>
          <a:p>
            <a:pPr>
              <a:buClr>
                <a:schemeClr val="bg1"/>
              </a:buClr>
            </a:pPr>
            <a:r>
              <a:rPr lang="en-AU" dirty="0">
                <a:solidFill>
                  <a:schemeClr val="bg1"/>
                </a:solidFill>
              </a:rPr>
              <a:t>b. Budget</a:t>
            </a:r>
          </a:p>
          <a:p>
            <a:pPr>
              <a:buClr>
                <a:schemeClr val="bg1"/>
              </a:buClr>
            </a:pPr>
            <a:endParaRPr lang="en-A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dirty="0">
                <a:solidFill>
                  <a:schemeClr val="bg1"/>
                </a:solidFill>
              </a:rPr>
              <a:t>2) Fisheye de-warping. No existing open-source material, we wrote our own algorithm for de-warping.</a:t>
            </a:r>
          </a:p>
          <a:p>
            <a:pPr>
              <a:buClr>
                <a:schemeClr val="bg1"/>
              </a:buClr>
            </a:pPr>
            <a:endParaRPr lang="en-A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dirty="0">
                <a:solidFill>
                  <a:schemeClr val="bg1"/>
                </a:solidFill>
              </a:rPr>
              <a:t>3) Face Detection difficulty on Fish eye image: we adopted rotation-invariant face detector (PCN)</a:t>
            </a:r>
          </a:p>
          <a:p>
            <a:pPr>
              <a:buClr>
                <a:schemeClr val="bg1"/>
              </a:buClr>
            </a:pPr>
            <a:endParaRPr lang="en-A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dirty="0">
                <a:solidFill>
                  <a:schemeClr val="bg1"/>
                </a:solidFill>
              </a:rPr>
              <a:t>4) Video from Raspberry Pi has to meet UVC standard to be recognised by PC. It requires low-level programming. Thus, we upload video stream to a IP address.</a:t>
            </a:r>
          </a:p>
          <a:p>
            <a:pPr>
              <a:buClr>
                <a:schemeClr val="bg1"/>
              </a:buClr>
            </a:pPr>
            <a:endParaRPr lang="en-A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dirty="0">
                <a:solidFill>
                  <a:schemeClr val="bg1"/>
                </a:solidFill>
              </a:rPr>
              <a:t>5) Receiver or Skype cannot recognise the Video stream from IP address. There is no open-source solution yet. We are trying to work it out at this moment.</a:t>
            </a:r>
          </a:p>
          <a:p>
            <a:pPr>
              <a:buClr>
                <a:schemeClr val="bg1"/>
              </a:buClr>
            </a:pP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3378" y="244505"/>
            <a:ext cx="5806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Nixie One"/>
                <a:cs typeface="Times New Roman" panose="02020603050405020304" pitchFamily="18" charset="0"/>
              </a:rPr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237324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852438" y="366425"/>
            <a:ext cx="5806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  <a:latin typeface="Nixie One"/>
                <a:cs typeface="Times New Roman" panose="02020603050405020304" pitchFamily="18" charset="0"/>
              </a:rPr>
              <a:t>Handover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378" y="1112520"/>
            <a:ext cx="65219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solidFill>
                  <a:schemeClr val="bg1"/>
                </a:solidFill>
              </a:rPr>
              <a:t>Source code of our system already at Git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solidFill>
                  <a:schemeClr val="bg1"/>
                </a:solidFill>
              </a:rPr>
              <a:t>We are drafting up a handover document that covers:</a:t>
            </a:r>
          </a:p>
          <a:p>
            <a:pPr>
              <a:buClr>
                <a:schemeClr val="bg1"/>
              </a:buClr>
            </a:pPr>
            <a:r>
              <a:rPr lang="en-AU" sz="1800" dirty="0">
                <a:solidFill>
                  <a:schemeClr val="bg1"/>
                </a:solidFill>
              </a:rPr>
              <a:t>	- intro</a:t>
            </a:r>
          </a:p>
          <a:p>
            <a:pPr>
              <a:buClr>
                <a:schemeClr val="bg1"/>
              </a:buClr>
            </a:pPr>
            <a:r>
              <a:rPr lang="en-AU" sz="1800" dirty="0">
                <a:solidFill>
                  <a:schemeClr val="bg1"/>
                </a:solidFill>
              </a:rPr>
              <a:t>	- Assembly – what components are needed: model, price and 	serial-number </a:t>
            </a:r>
          </a:p>
          <a:p>
            <a:pPr>
              <a:buClr>
                <a:schemeClr val="bg1"/>
              </a:buClr>
            </a:pPr>
            <a:r>
              <a:rPr lang="en-AU" sz="1800" dirty="0">
                <a:solidFill>
                  <a:schemeClr val="bg1"/>
                </a:solidFill>
              </a:rPr>
              <a:t>	- software: Video/ Audio/ I/O with comments</a:t>
            </a:r>
          </a:p>
          <a:p>
            <a:pPr>
              <a:buClr>
                <a:schemeClr val="bg1"/>
              </a:buClr>
            </a:pPr>
            <a:r>
              <a:rPr lang="en-AU" sz="1800" dirty="0">
                <a:solidFill>
                  <a:schemeClr val="bg1"/>
                </a:solidFill>
              </a:rPr>
              <a:t>	- FAQ (potential errors and troubleshooting)</a:t>
            </a:r>
          </a:p>
          <a:p>
            <a:pPr>
              <a:buClr>
                <a:schemeClr val="bg1"/>
              </a:buClr>
            </a:pPr>
            <a:r>
              <a:rPr lang="en-AU" sz="1800" dirty="0">
                <a:solidFill>
                  <a:schemeClr val="bg1"/>
                </a:solidFill>
              </a:rPr>
              <a:t>3.  A record of team’s progress and failures (team reflection).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76274"/>
            <a:ext cx="52197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6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930889" y="154636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Objectives and Realisation</a:t>
            </a:r>
            <a:endParaRPr sz="2800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55756"/>
              </p:ext>
            </p:extLst>
          </p:nvPr>
        </p:nvGraphicFramePr>
        <p:xfrm>
          <a:off x="1835355" y="852717"/>
          <a:ext cx="6639903" cy="339820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35391">
                  <a:extLst>
                    <a:ext uri="{9D8B030D-6E8A-4147-A177-3AD203B41FA5}">
                      <a16:colId xmlns:a16="http://schemas.microsoft.com/office/drawing/2014/main" val="4246864027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val="1194462379"/>
                    </a:ext>
                  </a:extLst>
                </a:gridCol>
                <a:gridCol w="3487001">
                  <a:extLst>
                    <a:ext uri="{9D8B030D-6E8A-4147-A177-3AD203B41FA5}">
                      <a16:colId xmlns:a16="http://schemas.microsoft.com/office/drawing/2014/main" val="1299557075"/>
                    </a:ext>
                  </a:extLst>
                </a:gridCol>
              </a:tblGrid>
              <a:tr h="29359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Objectives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Realisation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230767015"/>
                  </a:ext>
                </a:extLst>
              </a:tr>
              <a:tr h="16397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Audio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Clear sound input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DengXian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AU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DengXian"/>
                          <a:cs typeface="Times New Roman" panose="02020603050405020304" pitchFamily="18" charset="0"/>
                        </a:rPr>
                        <a:t> external microphone for clear sound collection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3090164620"/>
                  </a:ext>
                </a:extLst>
              </a:tr>
              <a:tr h="16397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Noise cancellation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Filtering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minimize noise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3355757264"/>
                  </a:ext>
                </a:extLst>
              </a:tr>
              <a:tr h="16397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Sound localization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DengXian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AU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DengXian"/>
                          <a:cs typeface="Times New Roman" panose="02020603050405020304" pitchFamily="18" charset="0"/>
                        </a:rPr>
                        <a:t> DOA algorithm on 4-mic sound arrays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450722048"/>
                  </a:ext>
                </a:extLst>
              </a:tr>
              <a:tr h="16397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Video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Fish eye view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1080p Fisheye Camera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2887165666"/>
                  </a:ext>
                </a:extLst>
              </a:tr>
              <a:tr h="16397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DengXian"/>
                          <a:cs typeface="Times New Roman" panose="02020603050405020304" pitchFamily="18" charset="0"/>
                        </a:rPr>
                        <a:t>Face Detection</a:t>
                      </a: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Use Rotation-invariant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Face Detector / OpenCV built-in Cascade face detector</a:t>
                      </a: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4168499205"/>
                  </a:ext>
                </a:extLst>
              </a:tr>
              <a:tr h="27024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De-warping 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Achieve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live de-warping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4043904576"/>
                  </a:ext>
                </a:extLst>
              </a:tr>
              <a:tr h="16397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I/O conversion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Camera to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-pi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Through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(but limited public resource)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392239568"/>
                  </a:ext>
                </a:extLst>
              </a:tr>
              <a:tr h="107300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-pi (images) to PC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Upload process image to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address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Recognize the IP stream as webcam input 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2681701146"/>
                  </a:ext>
                </a:extLst>
              </a:tr>
              <a:tr h="16397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Video to skype </a:t>
                      </a:r>
                      <a:endParaRPr lang="en-AU" sz="120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 Through a virtual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device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525757510"/>
                  </a:ext>
                </a:extLst>
              </a:tr>
              <a:tr h="16397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Assemble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 Design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and 3D print modular frame</a:t>
                      </a:r>
                      <a:endParaRPr lang="en-AU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35234" marR="35234" marT="0" marB="0" anchor="ctr"/>
                </a:tc>
                <a:extLst>
                  <a:ext uri="{0D108BD9-81ED-4DB2-BD59-A6C34878D82A}">
                    <a16:rowId xmlns:a16="http://schemas.microsoft.com/office/drawing/2014/main" val="19027257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97FC8E-1DED-4372-9739-A99B14F5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8" y="859449"/>
            <a:ext cx="8853152" cy="39260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44688"/>
              </p:ext>
            </p:extLst>
          </p:nvPr>
        </p:nvGraphicFramePr>
        <p:xfrm>
          <a:off x="1596788" y="156950"/>
          <a:ext cx="6320255" cy="640080"/>
        </p:xfrm>
        <a:graphic>
          <a:graphicData uri="http://schemas.openxmlformats.org/drawingml/2006/table">
            <a:tbl>
              <a:tblPr firstRow="1" bandRow="1">
                <a:tableStyleId>{55F5871A-2CA7-4338-8BC6-253E0372E9A4}</a:tableStyleId>
              </a:tblPr>
              <a:tblGrid>
                <a:gridCol w="6320255">
                  <a:extLst>
                    <a:ext uri="{9D8B030D-6E8A-4147-A177-3AD203B41FA5}">
                      <a16:colId xmlns:a16="http://schemas.microsoft.com/office/drawing/2014/main" val="1897135181"/>
                    </a:ext>
                  </a:extLst>
                </a:gridCol>
              </a:tblGrid>
              <a:tr h="460214">
                <a:tc>
                  <a:txBody>
                    <a:bodyPr/>
                    <a:lstStyle/>
                    <a:p>
                      <a:r>
                        <a:rPr lang="en-AU" sz="3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  <a:r>
                        <a:rPr lang="en-AU" sz="36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AU" sz="3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9594"/>
                  </a:ext>
                </a:extLst>
              </a:tr>
            </a:tbl>
          </a:graphicData>
        </a:graphic>
      </p:graphicFrame>
      <p:cxnSp>
        <p:nvCxnSpPr>
          <p:cNvPr id="8" name="直接连接符 11">
            <a:extLst>
              <a:ext uri="{FF2B5EF4-FFF2-40B4-BE49-F238E27FC236}">
                <a16:creationId xmlns:a16="http://schemas.microsoft.com/office/drawing/2014/main" id="{9E042793-FD70-4A37-8D33-C87613C55534}"/>
              </a:ext>
            </a:extLst>
          </p:cNvPr>
          <p:cNvCxnSpPr/>
          <p:nvPr/>
        </p:nvCxnSpPr>
        <p:spPr>
          <a:xfrm>
            <a:off x="1596788" y="3225339"/>
            <a:ext cx="226521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413163" y="1056635"/>
            <a:ext cx="7232073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</a:rPr>
              <a:t>- Download required drivers</a:t>
            </a:r>
          </a:p>
          <a:p>
            <a:pPr lvl="1"/>
            <a:r>
              <a:rPr lang="en-US" altLang="zh-CN" sz="2300" dirty="0">
                <a:solidFill>
                  <a:schemeClr val="bg1"/>
                </a:solidFill>
              </a:rPr>
              <a:t>  Enable SPI pins.</a:t>
            </a:r>
          </a:p>
          <a:p>
            <a:r>
              <a:rPr lang="en-US" altLang="zh-CN" sz="2300" dirty="0">
                <a:solidFill>
                  <a:schemeClr val="bg1"/>
                </a:solidFill>
              </a:rPr>
              <a:t>- Verify that array hat is working by typing “</a:t>
            </a:r>
            <a:r>
              <a:rPr lang="en-US" altLang="zh-CN" sz="2300" dirty="0" err="1">
                <a:solidFill>
                  <a:schemeClr val="bg1"/>
                </a:solidFill>
              </a:rPr>
              <a:t>arecord</a:t>
            </a:r>
            <a:r>
              <a:rPr lang="en-US" altLang="zh-CN" sz="2300" dirty="0">
                <a:solidFill>
                  <a:schemeClr val="bg1"/>
                </a:solidFill>
              </a:rPr>
              <a:t> -L” in the terminal.</a:t>
            </a:r>
          </a:p>
          <a:p>
            <a:r>
              <a:rPr lang="en-US" altLang="zh-CN" sz="2300" dirty="0">
                <a:solidFill>
                  <a:schemeClr val="bg1"/>
                </a:solidFill>
              </a:rPr>
              <a:t>- Enable the pixel ring</a:t>
            </a:r>
          </a:p>
          <a:p>
            <a:r>
              <a:rPr lang="en-US" altLang="zh-CN" sz="2300" dirty="0">
                <a:solidFill>
                  <a:schemeClr val="bg1"/>
                </a:solidFill>
              </a:rPr>
              <a:t>- Install useful python packaged (</a:t>
            </a:r>
            <a:r>
              <a:rPr lang="en-US" altLang="zh-CN" sz="2300" dirty="0" err="1">
                <a:solidFill>
                  <a:schemeClr val="bg1"/>
                </a:solidFill>
              </a:rPr>
              <a:t>numpy,pyaudio</a:t>
            </a:r>
            <a:r>
              <a:rPr lang="en-US" altLang="zh-CN" sz="2300" dirty="0">
                <a:solidFill>
                  <a:schemeClr val="bg1"/>
                </a:solidFill>
              </a:rPr>
              <a:t>, </a:t>
            </a:r>
            <a:r>
              <a:rPr lang="en-US" altLang="zh-CN" sz="2300" dirty="0" err="1">
                <a:solidFill>
                  <a:schemeClr val="bg1"/>
                </a:solidFill>
              </a:rPr>
              <a:t>webrtcvad.vad</a:t>
            </a:r>
            <a:r>
              <a:rPr lang="en-US" altLang="zh-CN" sz="2300" dirty="0">
                <a:solidFill>
                  <a:schemeClr val="bg1"/>
                </a:solidFill>
              </a:rPr>
              <a:t>))</a:t>
            </a:r>
            <a:endParaRPr lang="zh-CN" altLang="zh-CN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4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图片 5">
            <a:extLst>
              <a:ext uri="{FF2B5EF4-FFF2-40B4-BE49-F238E27FC236}">
                <a16:creationId xmlns:a16="http://schemas.microsoft.com/office/drawing/2014/main" id="{BD97FC8E-1DED-4372-9739-A99B14F5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7" y="723136"/>
            <a:ext cx="8688878" cy="3853226"/>
          </a:xfrm>
          <a:prstGeom prst="rect">
            <a:avLst/>
          </a:prstGeom>
        </p:spPr>
      </p:pic>
      <p:cxnSp>
        <p:nvCxnSpPr>
          <p:cNvPr id="4" name="直接连接符 2">
            <a:extLst>
              <a:ext uri="{FF2B5EF4-FFF2-40B4-BE49-F238E27FC236}">
                <a16:creationId xmlns:a16="http://schemas.microsoft.com/office/drawing/2014/main" id="{F213771E-9809-4EBA-9090-490D0AA69FD9}"/>
              </a:ext>
            </a:extLst>
          </p:cNvPr>
          <p:cNvCxnSpPr/>
          <p:nvPr/>
        </p:nvCxnSpPr>
        <p:spPr>
          <a:xfrm>
            <a:off x="1400694" y="3142211"/>
            <a:ext cx="226521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F213771E-9809-4EBA-9090-490D0AA69FD9}"/>
              </a:ext>
            </a:extLst>
          </p:cNvPr>
          <p:cNvCxnSpPr/>
          <p:nvPr/>
        </p:nvCxnSpPr>
        <p:spPr>
          <a:xfrm>
            <a:off x="5334276" y="1630403"/>
            <a:ext cx="226521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9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479665" y="341710"/>
            <a:ext cx="2689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xie One"/>
              </a:rPr>
              <a:t>Gcc_phat.py</a:t>
            </a:r>
            <a:endParaRPr lang="en-AU" sz="3200" dirty="0">
              <a:solidFill>
                <a:schemeClr val="bg1"/>
              </a:solidFill>
              <a:latin typeface="Nixie O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899" y="999873"/>
            <a:ext cx="746482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</a:rPr>
              <a:t>- This function can calculate the generalized cross correlation of different signals, one input is the real-time input and the other is reference signal.</a:t>
            </a:r>
          </a:p>
          <a:p>
            <a:r>
              <a:rPr lang="en-US" altLang="zh-CN" sz="2300" dirty="0">
                <a:solidFill>
                  <a:schemeClr val="bg1"/>
                </a:solidFill>
              </a:rPr>
              <a:t>- Obtain two signals from two different channels of mic array.</a:t>
            </a:r>
            <a:endParaRPr lang="en-AU" altLang="zh-CN" sz="2300" dirty="0">
              <a:solidFill>
                <a:schemeClr val="bg1"/>
              </a:solidFill>
            </a:endParaRPr>
          </a:p>
          <a:p>
            <a:r>
              <a:rPr lang="en-US" altLang="zh-CN" sz="2300" dirty="0">
                <a:solidFill>
                  <a:schemeClr val="bg1"/>
                </a:solidFill>
              </a:rPr>
              <a:t>- Compute the time </a:t>
            </a:r>
            <a:r>
              <a:rPr lang="en-US" altLang="zh-CN" sz="2300" dirty="0" err="1">
                <a:solidFill>
                  <a:schemeClr val="bg1"/>
                </a:solidFill>
              </a:rPr>
              <a:t>diffference</a:t>
            </a:r>
            <a:r>
              <a:rPr lang="en-US" altLang="zh-CN" sz="2300" dirty="0">
                <a:solidFill>
                  <a:schemeClr val="bg1"/>
                </a:solidFill>
              </a:rPr>
              <a:t> of </a:t>
            </a:r>
          </a:p>
          <a:p>
            <a:r>
              <a:rPr lang="en-US" altLang="zh-CN" sz="2300" dirty="0">
                <a:solidFill>
                  <a:schemeClr val="bg1"/>
                </a:solidFill>
              </a:rPr>
              <a:t>   two signals</a:t>
            </a:r>
          </a:p>
          <a:p>
            <a:r>
              <a:rPr lang="en-US" altLang="zh-CN" sz="2300" dirty="0">
                <a:solidFill>
                  <a:schemeClr val="bg1"/>
                </a:solidFill>
              </a:rPr>
              <a:t>- Compare time difference </a:t>
            </a:r>
          </a:p>
          <a:p>
            <a:r>
              <a:rPr lang="en-US" altLang="zh-CN" sz="2300" dirty="0">
                <a:solidFill>
                  <a:schemeClr val="bg1"/>
                </a:solidFill>
              </a:rPr>
              <a:t>   with </a:t>
            </a:r>
            <a:r>
              <a:rPr lang="en-US" altLang="zh-CN" sz="2300" dirty="0" err="1">
                <a:solidFill>
                  <a:schemeClr val="bg1"/>
                </a:solidFill>
              </a:rPr>
              <a:t>max_tau</a:t>
            </a:r>
            <a:endParaRPr lang="en-US" altLang="zh-CN" sz="2300" dirty="0">
              <a:solidFill>
                <a:schemeClr val="bg1"/>
              </a:solidFill>
            </a:endParaRPr>
          </a:p>
          <a:p>
            <a:r>
              <a:rPr lang="en-US" altLang="zh-CN" sz="2300" dirty="0">
                <a:solidFill>
                  <a:schemeClr val="bg1"/>
                </a:solidFill>
              </a:rPr>
              <a:t>- Calculate Theta (rough direction)</a:t>
            </a:r>
            <a:endParaRPr lang="zh-CN" altLang="zh-CN" sz="23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70" y="2637183"/>
            <a:ext cx="3578087" cy="24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图片 5">
            <a:extLst>
              <a:ext uri="{FF2B5EF4-FFF2-40B4-BE49-F238E27FC236}">
                <a16:creationId xmlns:a16="http://schemas.microsoft.com/office/drawing/2014/main" id="{BD97FC8E-1DED-4372-9739-A99B14F5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57" y="879238"/>
            <a:ext cx="8456121" cy="3750006"/>
          </a:xfrm>
          <a:prstGeom prst="rect">
            <a:avLst/>
          </a:prstGeom>
        </p:spPr>
      </p:pic>
      <p:cxnSp>
        <p:nvCxnSpPr>
          <p:cNvPr id="4" name="直接连接符 2">
            <a:extLst>
              <a:ext uri="{FF2B5EF4-FFF2-40B4-BE49-F238E27FC236}">
                <a16:creationId xmlns:a16="http://schemas.microsoft.com/office/drawing/2014/main" id="{018ABC62-9671-4A18-BE02-0755345ED2E1}"/>
              </a:ext>
            </a:extLst>
          </p:cNvPr>
          <p:cNvCxnSpPr/>
          <p:nvPr/>
        </p:nvCxnSpPr>
        <p:spPr>
          <a:xfrm>
            <a:off x="5394268" y="1724198"/>
            <a:ext cx="226521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4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479665" y="341710"/>
            <a:ext cx="6086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xie One"/>
              </a:rPr>
              <a:t>Ideal Completed Video System</a:t>
            </a:r>
            <a:endParaRPr lang="en-AU" sz="3200" dirty="0">
              <a:solidFill>
                <a:schemeClr val="bg1"/>
              </a:solidFill>
              <a:latin typeface="Nixie O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78" y="926485"/>
            <a:ext cx="5443537" cy="36935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B53CD-FF58-48D7-B93F-11557AC79C36}"/>
              </a:ext>
            </a:extLst>
          </p:cNvPr>
          <p:cNvSpPr/>
          <p:nvPr/>
        </p:nvSpPr>
        <p:spPr>
          <a:xfrm>
            <a:off x="1709778" y="2092960"/>
            <a:ext cx="3634382" cy="1412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6120E-D56F-4A90-B591-9F559C4E96F2}"/>
              </a:ext>
            </a:extLst>
          </p:cNvPr>
          <p:cNvSpPr/>
          <p:nvPr/>
        </p:nvSpPr>
        <p:spPr>
          <a:xfrm>
            <a:off x="1828800" y="3505200"/>
            <a:ext cx="5324515" cy="11148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396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516</Words>
  <Application>Microsoft Office PowerPoint</Application>
  <PresentationFormat>On-screen Show (16:9)</PresentationFormat>
  <Paragraphs>94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Helvetica Neue</vt:lpstr>
      <vt:lpstr>Muli</vt:lpstr>
      <vt:lpstr>Nixie One</vt:lpstr>
      <vt:lpstr>Arial</vt:lpstr>
      <vt:lpstr>Symbol</vt:lpstr>
      <vt:lpstr>Times New Roman</vt:lpstr>
      <vt:lpstr>Imogen template</vt:lpstr>
      <vt:lpstr>360 degree Conferencing Webcam</vt:lpstr>
      <vt:lpstr>PowerPoint Presentation</vt:lpstr>
      <vt:lpstr>Objectives and Realisation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Conferencing Webcam</dc:title>
  <cp:lastModifiedBy>Link Geng</cp:lastModifiedBy>
  <cp:revision>33</cp:revision>
  <dcterms:modified xsi:type="dcterms:W3CDTF">2019-05-13T22:26:27Z</dcterms:modified>
</cp:coreProperties>
</file>