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8" r:id="rId4"/>
    <p:sldId id="260" r:id="rId5"/>
    <p:sldId id="301" r:id="rId6"/>
    <p:sldId id="261" r:id="rId7"/>
    <p:sldId id="281" r:id="rId8"/>
    <p:sldId id="262" r:id="rId10"/>
    <p:sldId id="282" r:id="rId11"/>
    <p:sldId id="265" r:id="rId12"/>
    <p:sldId id="266" r:id="rId13"/>
    <p:sldId id="267" r:id="rId14"/>
    <p:sldId id="270" r:id="rId15"/>
    <p:sldId id="268" r:id="rId16"/>
    <p:sldId id="269" r:id="rId17"/>
    <p:sldId id="271" r:id="rId18"/>
    <p:sldId id="280" r:id="rId19"/>
    <p:sldId id="320" r:id="rId20"/>
    <p:sldId id="321" r:id="rId21"/>
    <p:sldId id="322" r:id="rId22"/>
    <p:sldId id="272" r:id="rId23"/>
    <p:sldId id="324" r:id="rId24"/>
    <p:sldId id="325" r:id="rId25"/>
    <p:sldId id="275" r:id="rId26"/>
    <p:sldId id="276" r:id="rId27"/>
    <p:sldId id="273" r:id="rId28"/>
    <p:sldId id="27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845FE6-C70C-4E7E-B205-87FCFC02500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845FE6-C70C-4E7E-B205-87FCFC02500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845FE6-C70C-4E7E-B205-87FCFC02500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83977" y="2149475"/>
            <a:ext cx="9424047" cy="1881188"/>
          </a:xfrm>
        </p:spPr>
        <p:txBody>
          <a:bodyPr anchor="b">
            <a:normAutofit/>
          </a:bodyPr>
          <a:lstStyle>
            <a:lvl1pPr algn="ctr">
              <a:defRPr sz="4800" b="1">
                <a:solidFill>
                  <a:schemeClr val="tx1">
                    <a:lumMod val="75000"/>
                    <a:lumOff val="25000"/>
                  </a:schemeClr>
                </a:solidFill>
              </a:defRPr>
            </a:lvl1pPr>
          </a:lstStyle>
          <a:p>
            <a:r>
              <a:rPr lang="zh-CN" altLang="en-US" dirty="0" smtClean="0"/>
              <a:t>编辑标题</a:t>
            </a:r>
            <a:endParaRPr lang="zh-CN" altLang="en-US" dirty="0"/>
          </a:p>
        </p:txBody>
      </p:sp>
      <p:sp>
        <p:nvSpPr>
          <p:cNvPr id="3" name="副标题 2"/>
          <p:cNvSpPr>
            <a:spLocks noGrp="1"/>
          </p:cNvSpPr>
          <p:nvPr>
            <p:ph type="subTitle" idx="1" hasCustomPrompt="1"/>
          </p:nvPr>
        </p:nvSpPr>
        <p:spPr>
          <a:xfrm>
            <a:off x="1383976" y="4054651"/>
            <a:ext cx="9424048" cy="1003300"/>
          </a:xfrm>
        </p:spPr>
        <p:txBody>
          <a:bodyPr>
            <a:normAutofit/>
          </a:bodyPr>
          <a:lstStyle>
            <a:lvl1pPr marL="0" indent="0" algn="ctr">
              <a:buNone/>
              <a:defRPr sz="24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编辑副标题</a:t>
            </a:r>
            <a:endParaRPr lang="zh-CN" altLang="en-US" dirty="0"/>
          </a:p>
        </p:txBody>
      </p:sp>
      <p:sp>
        <p:nvSpPr>
          <p:cNvPr id="4" name="日期占位符 3"/>
          <p:cNvSpPr>
            <a:spLocks noGrp="1"/>
          </p:cNvSpPr>
          <p:nvPr>
            <p:ph type="dt" sz="half" idx="10"/>
          </p:nvPr>
        </p:nvSpPr>
        <p:spPr/>
        <p:txBody>
          <a:bodyPr/>
          <a:lstStyle/>
          <a:p>
            <a:fld id="{C0969DF5-CE6F-460D-85D3-AC9F3B21A05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7F28AF-5BE0-4465-9148-1AC3FCF059D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838200" y="529068"/>
            <a:ext cx="10515600"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77243"/>
            <a:ext cx="10515599" cy="46736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0969DF5-CE6F-460D-85D3-AC9F3B21A05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7F28AF-5BE0-4465-9148-1AC3FCF059D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normAutofit/>
          </a:bodyPr>
          <a:lstStyle/>
          <a:p>
            <a:fld id="{C0969DF5-CE6F-460D-85D3-AC9F3B21A050}"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4F7F28AF-5BE0-4465-9148-1AC3FCF059DB}" type="slidenum">
              <a:rPr lang="zh-CN" altLang="en-US" smtClean="0"/>
            </a:fld>
            <a:endParaRPr lang="zh-CN" altLang="en-US"/>
          </a:p>
        </p:txBody>
      </p:sp>
      <p:sp>
        <p:nvSpPr>
          <p:cNvPr id="8" name="矩形 7"/>
          <p:cNvSpPr/>
          <p:nvPr>
            <p:custDataLst>
              <p:tags r:id="rId3"/>
            </p:custDataLst>
          </p:nvPr>
        </p:nvSpPr>
        <p:spPr bwMode="auto">
          <a:xfrm>
            <a:off x="10023824" y="0"/>
            <a:ext cx="617833" cy="3775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矩形 9"/>
          <p:cNvSpPr/>
          <p:nvPr>
            <p:custDataLst>
              <p:tags r:id="rId4"/>
            </p:custDataLst>
          </p:nvPr>
        </p:nvSpPr>
        <p:spPr bwMode="auto">
          <a:xfrm>
            <a:off x="10023824" y="5211762"/>
            <a:ext cx="617833" cy="1646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 name="标题 2"/>
          <p:cNvSpPr>
            <a:spLocks noGrp="1"/>
          </p:cNvSpPr>
          <p:nvPr>
            <p:ph type="title"/>
          </p:nvPr>
        </p:nvSpPr>
        <p:spPr>
          <a:xfrm>
            <a:off x="838200" y="3721629"/>
            <a:ext cx="8473481" cy="1572859"/>
          </a:xfrm>
          <a:solidFill>
            <a:schemeClr val="accent1"/>
          </a:solidFill>
        </p:spPr>
        <p:txBody>
          <a:bodyPr>
            <a:noAutofit/>
          </a:bodyPr>
          <a:lstStyle>
            <a:lvl1pPr algn="ctr">
              <a:defRPr sz="4800"/>
            </a:lvl1p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22612" y="1273445"/>
            <a:ext cx="10531188" cy="232325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838200" y="3894667"/>
            <a:ext cx="10531188" cy="232325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C0969DF5-CE6F-460D-85D3-AC9F3B21A05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7F28AF-5BE0-4465-9148-1AC3FCF059DB}" type="slidenum">
              <a:rPr lang="zh-CN" altLang="en-US" smtClean="0"/>
            </a:fld>
            <a:endParaRPr lang="zh-CN" altLang="en-US"/>
          </a:p>
        </p:txBody>
      </p:sp>
      <p:sp>
        <p:nvSpPr>
          <p:cNvPr id="8" name="标题 7"/>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9" y="1282155"/>
            <a:ext cx="5157787"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106067"/>
            <a:ext cx="5157787" cy="402872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282155"/>
            <a:ext cx="5183188"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106067"/>
            <a:ext cx="5183188" cy="402872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969DF5-CE6F-460D-85D3-AC9F3B21A05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7F28AF-5BE0-4465-9148-1AC3FCF059DB}" type="slidenum">
              <a:rPr lang="zh-CN" altLang="en-US" smtClean="0"/>
            </a:fld>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24000" y="3238500"/>
            <a:ext cx="12240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endParaRPr lang="zh-CN" altLang="en-US" sz="6600" b="1">
              <a:solidFill>
                <a:srgbClr val="FFFFFF"/>
              </a:solidFill>
            </a:endParaRPr>
          </a:p>
        </p:txBody>
      </p:sp>
      <p:sp>
        <p:nvSpPr>
          <p:cNvPr id="3" name="日期占位符 2"/>
          <p:cNvSpPr>
            <a:spLocks noGrp="1"/>
          </p:cNvSpPr>
          <p:nvPr>
            <p:ph type="dt" sz="half" idx="10"/>
          </p:nvPr>
        </p:nvSpPr>
        <p:spPr/>
        <p:txBody>
          <a:bodyPr wrap="square">
            <a:normAutofit/>
          </a:bodyPr>
          <a:lstStyle/>
          <a:p>
            <a:fld id="{C0969DF5-CE6F-460D-85D3-AC9F3B21A050}" type="datetimeFigureOut">
              <a:rPr lang="zh-CN" altLang="en-US" smtClean="0"/>
            </a:fld>
            <a:endParaRPr lang="zh-CN" altLang="en-US"/>
          </a:p>
        </p:txBody>
      </p:sp>
      <p:sp>
        <p:nvSpPr>
          <p:cNvPr id="4" name="页脚占位符 3"/>
          <p:cNvSpPr>
            <a:spLocks noGrp="1"/>
          </p:cNvSpPr>
          <p:nvPr>
            <p:ph type="ftr" sz="quarter" idx="11"/>
          </p:nvPr>
        </p:nvSpPr>
        <p:spPr/>
        <p:txBody>
          <a:bodyPr wrap="square">
            <a:normAutofit/>
          </a:bodyPr>
          <a:lstStyle/>
          <a:p>
            <a:endParaRPr lang="zh-CN" altLang="en-US"/>
          </a:p>
        </p:txBody>
      </p:sp>
      <p:sp>
        <p:nvSpPr>
          <p:cNvPr id="5" name="灯片编号占位符 4"/>
          <p:cNvSpPr>
            <a:spLocks noGrp="1"/>
          </p:cNvSpPr>
          <p:nvPr>
            <p:ph type="sldNum" sz="quarter" idx="12"/>
          </p:nvPr>
        </p:nvSpPr>
        <p:spPr/>
        <p:txBody>
          <a:bodyPr wrap="square">
            <a:normAutofit/>
          </a:bodyPr>
          <a:lstStyle/>
          <a:p>
            <a:fld id="{4F7F28AF-5BE0-4465-9148-1AC3FCF059DB}" type="slidenum">
              <a:rPr lang="zh-CN" altLang="en-US" smtClean="0"/>
            </a:fld>
            <a:endParaRPr lang="zh-CN" altLang="en-US"/>
          </a:p>
        </p:txBody>
      </p:sp>
      <p:sp>
        <p:nvSpPr>
          <p:cNvPr id="2" name="标题 1"/>
          <p:cNvSpPr>
            <a:spLocks noGrp="1"/>
          </p:cNvSpPr>
          <p:nvPr>
            <p:ph type="title" hasCustomPrompt="1"/>
          </p:nvPr>
        </p:nvSpPr>
        <p:spPr>
          <a:xfrm>
            <a:off x="2701808" y="2400300"/>
            <a:ext cx="6788385" cy="2057400"/>
          </a:xfrm>
          <a:solidFill>
            <a:schemeClr val="accent1"/>
          </a:solidFill>
        </p:spPr>
        <p:txBody>
          <a:bodyPr wrap="square">
            <a:normAutofit/>
          </a:bodyPr>
          <a:lstStyle>
            <a:lvl1pPr algn="ctr">
              <a:defRPr sz="6600"/>
            </a:lvl1pPr>
          </a:lstStyle>
          <a:p>
            <a:r>
              <a:rPr lang="zh-CN" altLang="en-US" dirty="0" smtClean="0"/>
              <a:t>编辑标题</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969DF5-CE6F-460D-85D3-AC9F3B21A05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7F28AF-5BE0-4465-9148-1AC3FCF059D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936980"/>
            <a:ext cx="4262400" cy="1600200"/>
          </a:xfrm>
        </p:spPr>
        <p:txBody>
          <a:bodyPr anchor="t" anchorCtr="0">
            <a:noAutofit/>
          </a:bodyPr>
          <a:lstStyle>
            <a:lvl1pPr>
              <a:defRPr sz="3200">
                <a:solidFill>
                  <a:schemeClr val="tx1"/>
                </a:solidFill>
              </a:defRPr>
            </a:lvl1pPr>
          </a:lstStyle>
          <a:p>
            <a:r>
              <a:rPr lang="zh-CN" altLang="en-US" dirty="0" smtClean="0"/>
              <a:t>单击此处编辑标题</a:t>
            </a:r>
            <a:endParaRPr lang="zh-CN" altLang="en-US" dirty="0"/>
          </a:p>
        </p:txBody>
      </p:sp>
      <p:sp>
        <p:nvSpPr>
          <p:cNvPr id="3" name="图片占位符 2"/>
          <p:cNvSpPr>
            <a:spLocks noGrp="1"/>
          </p:cNvSpPr>
          <p:nvPr>
            <p:ph type="pic" idx="1"/>
          </p:nvPr>
        </p:nvSpPr>
        <p:spPr>
          <a:xfrm>
            <a:off x="5352521" y="959205"/>
            <a:ext cx="59712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537180"/>
            <a:ext cx="42624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EF2F5ED-D19D-4097-92A9-D6092B3D6E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AAEAA2-D029-4D23-B6D5-DE004B8B3ED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649325" y="365125"/>
            <a:ext cx="1704475" cy="5811838"/>
          </a:xfrm>
        </p:spPr>
        <p:txBody>
          <a:bodyPr vert="eaVert"/>
          <a:lstStyle>
            <a:lvl1pPr>
              <a:defRPr>
                <a:solidFill>
                  <a:schemeClr val="tx1"/>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8570495"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0969DF5-CE6F-460D-85D3-AC9F3B21A05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7F28AF-5BE0-4465-9148-1AC3FCF059D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0" y="1"/>
            <a:ext cx="6938904" cy="824088"/>
          </a:xfrm>
          <a:prstGeom prst="rect">
            <a:avLst/>
          </a:prstGeom>
          <a:noFill/>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095023"/>
            <a:ext cx="10515600" cy="517031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C0969DF5-CE6F-460D-85D3-AC9F3B21A050}" type="datetimeFigureOut">
              <a:rPr lang="zh-CN" altLang="en-US" smtClean="0"/>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4F7F28AF-5BE0-4465-9148-1AC3FCF059D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171450" indent="-171450" algn="just"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just"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jpe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6.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6.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383665" y="1395730"/>
            <a:ext cx="10028555" cy="2635250"/>
          </a:xfrm>
        </p:spPr>
        <p:txBody>
          <a:bodyPr>
            <a:normAutofit/>
          </a:bodyPr>
          <a:p>
            <a:r>
              <a:rPr lang="zh-CN" altLang="en-US"/>
              <a:t>Big Data Community Detection</a:t>
            </a:r>
            <a:br>
              <a:rPr lang="zh-CN" altLang="en-US"/>
            </a:br>
            <a:r>
              <a:rPr lang="zh-CN" altLang="en-US"/>
              <a:t>Using Single-Link Clustering</a:t>
            </a:r>
            <a:br>
              <a:rPr lang="zh-CN" altLang="en-US"/>
            </a:br>
            <a:r>
              <a:rPr lang="zh-CN" altLang="en-US"/>
              <a:t>     </a:t>
            </a:r>
            <a:r>
              <a:rPr lang="zh-CN" altLang="en-US" sz="3200"/>
              <a:t>             ——About the US presidential election</a:t>
            </a:r>
            <a:endParaRPr lang="zh-CN" altLang="en-US" sz="3200"/>
          </a:p>
        </p:txBody>
      </p:sp>
      <p:sp>
        <p:nvSpPr>
          <p:cNvPr id="3" name="副标题 2"/>
          <p:cNvSpPr>
            <a:spLocks noGrp="1"/>
          </p:cNvSpPr>
          <p:nvPr>
            <p:ph type="subTitle" idx="1"/>
          </p:nvPr>
        </p:nvSpPr>
        <p:spPr/>
        <p:txBody>
          <a:bodyPr>
            <a:normAutofit fontScale="80000"/>
          </a:bodyPr>
          <a:p>
            <a:pPr algn="r"/>
            <a:r>
              <a:rPr lang="en-US" altLang="zh-CN"/>
              <a:t>                                                                      </a:t>
            </a:r>
            <a:r>
              <a:rPr lang="en-US" altLang="zh-CN">
                <a:solidFill>
                  <a:schemeClr val="tx1"/>
                </a:solidFill>
                <a:effectLst>
                  <a:outerShdw blurRad="38100" dist="19050" dir="2700000" algn="tl" rotWithShape="0">
                    <a:schemeClr val="dk1">
                      <a:alpha val="40000"/>
                    </a:schemeClr>
                  </a:outerShdw>
                </a:effectLst>
              </a:rPr>
              <a:t>     </a:t>
            </a:r>
            <a:r>
              <a:rPr lang="en-US" altLang="zh-CN" sz="2800">
                <a:solidFill>
                  <a:schemeClr val="tx1"/>
                </a:solidFill>
                <a:effectLst>
                  <a:outerShdw blurRad="38100" dist="19050" dir="2700000" algn="tl" rotWithShape="0">
                    <a:schemeClr val="dk1">
                      <a:alpha val="40000"/>
                    </a:schemeClr>
                  </a:outerShdw>
                </a:effectLst>
              </a:rPr>
              <a:t>Group 8</a:t>
            </a:r>
            <a:endParaRPr lang="en-US" altLang="zh-CN" sz="2800">
              <a:solidFill>
                <a:schemeClr val="tx1"/>
              </a:solidFill>
              <a:effectLst>
                <a:outerShdw blurRad="38100" dist="19050" dir="2700000" algn="tl" rotWithShape="0">
                  <a:schemeClr val="dk1">
                    <a:alpha val="40000"/>
                  </a:schemeClr>
                </a:outerShdw>
              </a:effectLst>
            </a:endParaRPr>
          </a:p>
          <a:p>
            <a:pPr algn="r"/>
            <a:r>
              <a:rPr lang="en-US" altLang="zh-CN"/>
              <a:t>                                             </a:t>
            </a:r>
            <a:r>
              <a:rPr lang="en-US" altLang="zh-CN" sz="2800" b="1" i="1"/>
              <a:t> Wang Hengkang, Gong Xinbei, Zhu Yuhuan</a:t>
            </a:r>
            <a:endParaRPr lang="en-US" altLang="zh-CN" sz="2800" b="1" i="1"/>
          </a:p>
        </p:txBody>
      </p:sp>
      <p:pic>
        <p:nvPicPr>
          <p:cNvPr id="4" name="图片 3"/>
          <p:cNvPicPr>
            <a:picLocks noChangeAspect="1"/>
          </p:cNvPicPr>
          <p:nvPr/>
        </p:nvPicPr>
        <p:blipFill>
          <a:blip r:embed="rId1"/>
          <a:stretch>
            <a:fillRect/>
          </a:stretch>
        </p:blipFill>
        <p:spPr>
          <a:xfrm>
            <a:off x="9314815" y="76200"/>
            <a:ext cx="2700655" cy="6191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0" y="0"/>
            <a:ext cx="7492365" cy="851535"/>
          </a:xfrm>
        </p:spPr>
        <p:txBody>
          <a:bodyPr>
            <a:normAutofit fontScale="90000"/>
          </a:bodyPr>
          <a:p>
            <a:r>
              <a:rPr lang="zh-CN" altLang="en-US">
                <a:solidFill>
                  <a:schemeClr val="tx1"/>
                </a:solidFill>
                <a:effectLst>
                  <a:outerShdw blurRad="38100" dist="38100" dir="2700000" algn="tl">
                    <a:srgbClr val="000000">
                      <a:alpha val="43137"/>
                    </a:srgbClr>
                  </a:outerShdw>
                </a:effectLst>
              </a:rPr>
              <a:t>Secondly, we deal with these original data.</a:t>
            </a:r>
            <a:endParaRPr lang="zh-CN" altLang="en-US">
              <a:solidFill>
                <a:schemeClr val="tx1"/>
              </a:solidFill>
              <a:effectLst>
                <a:outerShdw blurRad="38100" dist="38100" dir="2700000" algn="tl">
                  <a:srgbClr val="000000">
                    <a:alpha val="43137"/>
                  </a:srgbClr>
                </a:outerShdw>
              </a:effectLst>
            </a:endParaRPr>
          </a:p>
        </p:txBody>
      </p:sp>
      <p:sp>
        <p:nvSpPr>
          <p:cNvPr id="4" name="内容占位符 3"/>
          <p:cNvSpPr>
            <a:spLocks noGrp="1"/>
          </p:cNvSpPr>
          <p:nvPr>
            <p:ph idx="1"/>
          </p:nvPr>
        </p:nvSpPr>
        <p:spPr>
          <a:xfrm>
            <a:off x="232410" y="1377315"/>
            <a:ext cx="5953125" cy="4673600"/>
          </a:xfrm>
        </p:spPr>
        <p:txBody>
          <a:bodyPr>
            <a:normAutofit/>
          </a:bodyPr>
          <a:p>
            <a:r>
              <a:rPr lang="en-US" altLang="zh-CN"/>
              <a:t>B</a:t>
            </a:r>
            <a:r>
              <a:rPr lang="zh-CN" altLang="en-US"/>
              <a:t>as</a:t>
            </a:r>
            <a:r>
              <a:rPr lang="en-US" altLang="zh-CN"/>
              <a:t>ing</a:t>
            </a:r>
            <a:r>
              <a:rPr lang="zh-CN" altLang="en-US"/>
              <a:t> on the same county,and arrang</a:t>
            </a:r>
            <a:r>
              <a:rPr lang="en-US" altLang="zh-CN"/>
              <a:t>ing</a:t>
            </a:r>
            <a:r>
              <a:rPr lang="zh-CN" altLang="en-US"/>
              <a:t> these counties in alphabetical order.It</a:t>
            </a:r>
            <a:r>
              <a:rPr lang="en-US" altLang="zh-CN"/>
              <a:t>'</a:t>
            </a:r>
            <a:r>
              <a:rPr lang="zh-CN" altLang="en-US"/>
              <a:t>s convenient for us to compute total votes in every county in different states.</a:t>
            </a:r>
            <a:endParaRPr lang="zh-CN" altLang="en-US"/>
          </a:p>
          <a:p>
            <a:r>
              <a:rPr lang="zh-CN" altLang="en-US"/>
              <a:t>Then,we compute candidates</a:t>
            </a:r>
            <a:r>
              <a:rPr lang="en-US" altLang="zh-CN"/>
              <a:t>'</a:t>
            </a:r>
            <a:r>
              <a:rPr lang="zh-CN" altLang="en-US"/>
              <a:t> support rate in every county.</a:t>
            </a:r>
            <a:endParaRPr lang="zh-CN" altLang="en-US"/>
          </a:p>
          <a:p>
            <a:r>
              <a:rPr lang="zh-CN" altLang="en-US">
                <a:solidFill>
                  <a:srgbClr val="7030A0"/>
                </a:solidFill>
              </a:rPr>
              <a:t>The expression is (votes for the candidate * 100%)/ total votes in this county.</a:t>
            </a:r>
            <a:endParaRPr lang="zh-CN" altLang="en-US">
              <a:solidFill>
                <a:srgbClr val="7030A0"/>
              </a:solidFill>
            </a:endParaRPr>
          </a:p>
          <a:p>
            <a:pPr marL="0" indent="0">
              <a:buNone/>
            </a:pPr>
            <a:endParaRPr lang="zh-CN" altLang="en-US"/>
          </a:p>
        </p:txBody>
      </p:sp>
      <p:pic>
        <p:nvPicPr>
          <p:cNvPr id="8" name="图片 8" descr="P2"/>
          <p:cNvPicPr>
            <a:picLocks noChangeAspect="1"/>
          </p:cNvPicPr>
          <p:nvPr/>
        </p:nvPicPr>
        <p:blipFill>
          <a:blip r:embed="rId1"/>
          <a:stretch>
            <a:fillRect/>
          </a:stretch>
        </p:blipFill>
        <p:spPr>
          <a:xfrm>
            <a:off x="6357620" y="1398270"/>
            <a:ext cx="4984750" cy="4427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Hillary</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s support rate</a:t>
            </a:r>
            <a:endParaRPr lang="zh-CN" altLang="en-US">
              <a:solidFill>
                <a:schemeClr val="tx1"/>
              </a:solidFill>
              <a:effectLst>
                <a:outerShdw blurRad="38100" dist="19050" dir="2700000" algn="tl" rotWithShape="0">
                  <a:schemeClr val="dk1">
                    <a:alpha val="40000"/>
                  </a:schemeClr>
                </a:outerShdw>
              </a:effectLst>
            </a:endParaRPr>
          </a:p>
        </p:txBody>
      </p:sp>
      <p:pic>
        <p:nvPicPr>
          <p:cNvPr id="9" name="图片 9" descr="Figure 6"/>
          <p:cNvPicPr>
            <a:picLocks noChangeAspect="1"/>
          </p:cNvPicPr>
          <p:nvPr>
            <p:ph sz="half" idx="1"/>
          </p:nvPr>
        </p:nvPicPr>
        <p:blipFill>
          <a:blip r:embed="rId1"/>
          <a:stretch>
            <a:fillRect/>
          </a:stretch>
        </p:blipFill>
        <p:spPr>
          <a:xfrm>
            <a:off x="1056640" y="878205"/>
            <a:ext cx="3557905" cy="5478145"/>
          </a:xfrm>
          <a:prstGeom prst="rect">
            <a:avLst/>
          </a:prstGeom>
        </p:spPr>
      </p:pic>
      <p:pic>
        <p:nvPicPr>
          <p:cNvPr id="10" name="图片 10" descr="Figure 66"/>
          <p:cNvPicPr>
            <a:picLocks noChangeAspect="1"/>
          </p:cNvPicPr>
          <p:nvPr>
            <p:ph sz="half" idx="2"/>
          </p:nvPr>
        </p:nvPicPr>
        <p:blipFill>
          <a:blip r:embed="rId2"/>
          <a:stretch>
            <a:fillRect/>
          </a:stretch>
        </p:blipFill>
        <p:spPr>
          <a:xfrm>
            <a:off x="5561330" y="847725"/>
            <a:ext cx="3706495" cy="5429885"/>
          </a:xfrm>
          <a:prstGeom prst="rect">
            <a:avLst/>
          </a:prstGeom>
        </p:spPr>
      </p:pic>
      <p:sp>
        <p:nvSpPr>
          <p:cNvPr id="6" name="文本框 5"/>
          <p:cNvSpPr txBox="1"/>
          <p:nvPr/>
        </p:nvSpPr>
        <p:spPr>
          <a:xfrm>
            <a:off x="1731010" y="2853055"/>
            <a:ext cx="7245350" cy="944880"/>
          </a:xfrm>
          <a:prstGeom prst="rect">
            <a:avLst/>
          </a:prstGeom>
          <a:solidFill>
            <a:schemeClr val="bg1">
              <a:lumMod val="75000"/>
            </a:schemeClr>
          </a:solidFill>
        </p:spPr>
        <p:txBody>
          <a:bodyPr wrap="square" rtlCol="0">
            <a:spAutoFit/>
          </a:bodyPr>
          <a:p>
            <a:pPr algn="ctr"/>
            <a:r>
              <a:rPr lang="en-US" altLang="zh-CN" sz="2800" b="1">
                <a:solidFill>
                  <a:schemeClr val="tx1"/>
                </a:solidFill>
                <a:effectLst>
                  <a:outerShdw blurRad="38100" dist="19050" dir="2700000" algn="tl" rotWithShape="0">
                    <a:schemeClr val="dk1">
                      <a:alpha val="40000"/>
                    </a:schemeClr>
                  </a:outerShdw>
                </a:effectLst>
              </a:rPr>
              <a:t>From this table, we can get that the number of counties is  </a:t>
            </a:r>
            <a:r>
              <a:rPr lang="en-US" altLang="zh-CN" sz="2800" b="1">
                <a:solidFill>
                  <a:srgbClr val="C00000"/>
                </a:solidFill>
                <a:effectLst/>
              </a:rPr>
              <a:t>4025.</a:t>
            </a:r>
            <a:endParaRPr lang="en-US" altLang="zh-CN" sz="2800" b="1">
              <a:solidFill>
                <a:srgbClr val="C0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31135"/>
            <a:ext cx="9137015" cy="2716530"/>
          </a:xfrm>
        </p:spPr>
        <p:txBody>
          <a:bodyPr/>
          <a:p>
            <a:r>
              <a:rPr lang="zh-CN" altLang="en-US" sz="4400">
                <a:solidFill>
                  <a:schemeClr val="tx1"/>
                </a:solidFill>
                <a:effectLst/>
              </a:rPr>
              <a:t>Analysis on the distribution of candidate</a:t>
            </a:r>
            <a:r>
              <a:rPr lang="en-US" altLang="zh-CN" sz="4400">
                <a:solidFill>
                  <a:schemeClr val="tx1"/>
                </a:solidFill>
                <a:effectLst/>
              </a:rPr>
              <a:t>'</a:t>
            </a:r>
            <a:r>
              <a:rPr lang="zh-CN" altLang="en-US" sz="4400">
                <a:solidFill>
                  <a:schemeClr val="tx1"/>
                </a:solidFill>
                <a:effectLst/>
              </a:rPr>
              <a:t>s similar support rate</a:t>
            </a:r>
            <a:endParaRPr lang="zh-CN" altLang="en-US" sz="4400">
              <a:solidFill>
                <a:schemeClr val="tx1"/>
              </a:solidFill>
              <a:effectLst/>
            </a:endParaRPr>
          </a:p>
        </p:txBody>
      </p:sp>
      <p:pic>
        <p:nvPicPr>
          <p:cNvPr id="3" name="图片 2" descr="office6\wpsassist\cache\A000220150318S46PPIC"/>
          <p:cNvPicPr>
            <a:picLocks noChangeAspect="1"/>
          </p:cNvPicPr>
          <p:nvPr/>
        </p:nvPicPr>
        <p:blipFill>
          <a:blip r:embed="rId1"/>
          <a:stretch>
            <a:fillRect/>
          </a:stretch>
        </p:blipFill>
        <p:spPr>
          <a:xfrm>
            <a:off x="973455" y="542290"/>
            <a:ext cx="2117725" cy="1590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8420" y="66676"/>
            <a:ext cx="6938904" cy="824088"/>
          </a:xfrm>
        </p:spPr>
        <p:txBody>
          <a:bodyPr/>
          <a:p>
            <a:r>
              <a:rPr lang="en-US" altLang="zh-CN">
                <a:solidFill>
                  <a:schemeClr val="tx1"/>
                </a:solidFill>
                <a:effectLst/>
              </a:rPr>
              <a:t>  Clustering Analysis</a:t>
            </a:r>
            <a:endParaRPr lang="en-US" altLang="zh-CN">
              <a:solidFill>
                <a:schemeClr val="tx1"/>
              </a:solidFill>
              <a:effectLst/>
            </a:endParaRPr>
          </a:p>
        </p:txBody>
      </p:sp>
      <p:sp>
        <p:nvSpPr>
          <p:cNvPr id="3" name="内容占位符 2"/>
          <p:cNvSpPr>
            <a:spLocks noGrp="1"/>
          </p:cNvSpPr>
          <p:nvPr>
            <p:ph idx="1"/>
          </p:nvPr>
        </p:nvSpPr>
        <p:spPr>
          <a:xfrm>
            <a:off x="5847080" y="2100580"/>
            <a:ext cx="5955030" cy="3291205"/>
          </a:xfrm>
          <a:solidFill>
            <a:schemeClr val="accent5">
              <a:lumMod val="40000"/>
              <a:lumOff val="60000"/>
            </a:schemeClr>
          </a:solidFill>
          <a:ln w="19050">
            <a:solidFill>
              <a:schemeClr val="tx1"/>
            </a:solidFill>
          </a:ln>
        </p:spPr>
        <p:txBody>
          <a:bodyPr>
            <a:noAutofit/>
          </a:bodyPr>
          <a:p>
            <a:pPr marL="0" indent="0">
              <a:buNone/>
            </a:pPr>
            <a:r>
              <a:rPr lang="en-US" altLang="zh-CN" sz="2800"/>
              <a:t>(1) choose data</a:t>
            </a:r>
            <a:endParaRPr lang="en-US" altLang="zh-CN" sz="2800"/>
          </a:p>
          <a:p>
            <a:r>
              <a:rPr lang="en-US" altLang="zh-CN" sz="2800"/>
              <a:t>The number 4025 is too large, so we choose 1000 data from this table to simplify data.</a:t>
            </a:r>
            <a:endParaRPr lang="en-US" altLang="zh-CN" sz="2800"/>
          </a:p>
          <a:p>
            <a:r>
              <a:rPr lang="en-US" altLang="zh-CN" sz="2800">
                <a:solidFill>
                  <a:srgbClr val="C00000"/>
                </a:solidFill>
              </a:rPr>
              <a:t>Attention: If we analyze larger data, we can do the same process. </a:t>
            </a:r>
            <a:endParaRPr lang="en-US" altLang="zh-CN" sz="2800">
              <a:solidFill>
                <a:srgbClr val="C00000"/>
              </a:solidFill>
            </a:endParaRPr>
          </a:p>
        </p:txBody>
      </p:sp>
      <p:pic>
        <p:nvPicPr>
          <p:cNvPr id="11" name="图片 11" descr="Figure 7"/>
          <p:cNvPicPr>
            <a:picLocks noChangeAspect="1"/>
          </p:cNvPicPr>
          <p:nvPr/>
        </p:nvPicPr>
        <p:blipFill>
          <a:blip r:embed="rId1"/>
          <a:stretch>
            <a:fillRect/>
          </a:stretch>
        </p:blipFill>
        <p:spPr>
          <a:xfrm>
            <a:off x="255905" y="2030095"/>
            <a:ext cx="5271770" cy="3361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3">
                                            <p:txEl>
                                              <p:pRg st="2" end="2"/>
                                            </p:txEl>
                                          </p:spTgt>
                                        </p:tgtEl>
                                      </p:cBhvr>
                                      <p:by x="150000" y="150000"/>
                                    </p:animScale>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effectLst/>
                <a:sym typeface="+mn-ea"/>
              </a:rPr>
              <a:t>Clustering Analysis</a:t>
            </a:r>
            <a:endParaRPr lang="en-US" altLang="zh-CN">
              <a:solidFill>
                <a:schemeClr val="tx1"/>
              </a:solidFill>
              <a:effectLst/>
              <a:sym typeface="+mn-ea"/>
            </a:endParaRPr>
          </a:p>
        </p:txBody>
      </p:sp>
      <p:sp>
        <p:nvSpPr>
          <p:cNvPr id="3" name="内容占位符 2"/>
          <p:cNvSpPr>
            <a:spLocks noGrp="1"/>
          </p:cNvSpPr>
          <p:nvPr>
            <p:ph idx="1"/>
          </p:nvPr>
        </p:nvSpPr>
        <p:spPr>
          <a:xfrm>
            <a:off x="838200" y="2574925"/>
            <a:ext cx="10515600" cy="2472055"/>
          </a:xfrm>
          <a:solidFill>
            <a:schemeClr val="bg1">
              <a:lumMod val="95000"/>
            </a:schemeClr>
          </a:solidFill>
        </p:spPr>
        <p:txBody>
          <a:bodyPr/>
          <a:p>
            <a:pPr marL="0" indent="0">
              <a:buNone/>
            </a:pPr>
            <a:r>
              <a:rPr lang="en-US" altLang="zh-CN" sz="2800"/>
              <a:t>(2) Distance matrices</a:t>
            </a:r>
            <a:endParaRPr lang="en-US" altLang="zh-CN" sz="2800"/>
          </a:p>
          <a:p>
            <a:r>
              <a:rPr lang="en-US" altLang="zh-CN" sz="2800"/>
              <a:t>Convert from a matrix which contains the pairwise distances</a:t>
            </a:r>
            <a:endParaRPr lang="en-US" altLang="zh-CN" sz="2800"/>
          </a:p>
          <a:p>
            <a:r>
              <a:rPr lang="en-US" altLang="zh-CN" sz="2800"/>
              <a:t>Suppose the matrix is in a data frame called “mdat”</a:t>
            </a:r>
            <a:endParaRPr lang="en-US" altLang="zh-CN" sz="2800"/>
          </a:p>
          <a:p>
            <a:pPr marL="0" indent="0">
              <a:buNone/>
            </a:pPr>
            <a:r>
              <a:rPr lang="en-US" altLang="zh-CN" sz="2800"/>
              <a:t>eg.  as.dist(mdat) </a:t>
            </a:r>
            <a:endParaRPr lang="en-US" altLang="zh-CN" sz="2800"/>
          </a:p>
          <a:p>
            <a:endParaRPr lang="en-US" altLang="zh-CN"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0640" y="-9525"/>
            <a:ext cx="6938645" cy="792480"/>
          </a:xfrm>
        </p:spPr>
        <p:txBody>
          <a:bodyPr>
            <a:normAutofit/>
          </a:bodyPr>
          <a:p>
            <a:r>
              <a:rPr lang="en-US" altLang="zh-CN">
                <a:solidFill>
                  <a:schemeClr val="tx1"/>
                </a:solidFill>
                <a:effectLst/>
                <a:sym typeface="+mn-ea"/>
              </a:rPr>
              <a:t>Clustering Analysis</a:t>
            </a:r>
            <a:endParaRPr lang="en-US" altLang="zh-CN">
              <a:solidFill>
                <a:schemeClr val="tx1"/>
              </a:solidFill>
              <a:effectLst/>
              <a:sym typeface="+mn-ea"/>
            </a:endParaRPr>
          </a:p>
        </p:txBody>
      </p:sp>
      <p:sp>
        <p:nvSpPr>
          <p:cNvPr id="3" name="内容占位符 2"/>
          <p:cNvSpPr>
            <a:spLocks noGrp="1"/>
          </p:cNvSpPr>
          <p:nvPr>
            <p:ph idx="1"/>
          </p:nvPr>
        </p:nvSpPr>
        <p:spPr/>
        <p:txBody>
          <a:bodyPr/>
          <a:p>
            <a:r>
              <a:rPr lang="zh-CN" altLang="en-US" sz="2800"/>
              <a:t>(3)</a:t>
            </a:r>
            <a:r>
              <a:rPr lang="zh-CN" altLang="en-US" sz="2800">
                <a:solidFill>
                  <a:schemeClr val="tx1"/>
                </a:solidFill>
                <a:effectLst/>
              </a:rPr>
              <a:t>Single Linkage algorithm</a:t>
            </a:r>
            <a:endParaRPr lang="zh-CN" altLang="en-US" sz="2800">
              <a:solidFill>
                <a:schemeClr val="tx1"/>
              </a:solidFill>
              <a:effectLst/>
            </a:endParaRPr>
          </a:p>
          <a:p>
            <a:pPr marL="0" indent="0">
              <a:buNone/>
            </a:pPr>
            <a:endParaRPr lang="zh-CN" altLang="en-US"/>
          </a:p>
        </p:txBody>
      </p:sp>
      <p:pic>
        <p:nvPicPr>
          <p:cNvPr id="12" name="图片 12" descr="P4"/>
          <p:cNvPicPr>
            <a:picLocks noChangeAspect="1"/>
          </p:cNvPicPr>
          <p:nvPr/>
        </p:nvPicPr>
        <p:blipFill>
          <a:blip r:embed="rId1"/>
          <a:stretch>
            <a:fillRect/>
          </a:stretch>
        </p:blipFill>
        <p:spPr>
          <a:xfrm>
            <a:off x="2068830" y="2790190"/>
            <a:ext cx="6229985" cy="1935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sz="6000" dirty="0"/>
              <a:t>Analysis</a:t>
            </a:r>
            <a:endParaRPr lang="en-US" altLang="zh-CN" sz="6000" dirty="0"/>
          </a:p>
        </p:txBody>
      </p:sp>
      <p:sp>
        <p:nvSpPr>
          <p:cNvPr id="6" name="文本框 5"/>
          <p:cNvSpPr txBox="1"/>
          <p:nvPr>
            <p:custDataLst>
              <p:tags r:id="rId2"/>
            </p:custDataLst>
          </p:nvPr>
        </p:nvSpPr>
        <p:spPr>
          <a:xfrm>
            <a:off x="1828799" y="2806776"/>
            <a:ext cx="1045029" cy="1107996"/>
          </a:xfrm>
          <a:prstGeom prst="rect">
            <a:avLst/>
          </a:prstGeom>
          <a:noFill/>
        </p:spPr>
        <p:txBody>
          <a:bodyPr wrap="square" rtlCol="0">
            <a:normAutofit/>
          </a:bodyPr>
          <a:lstStyle/>
          <a:p>
            <a:pPr algn="ctr"/>
            <a:r>
              <a:rPr lang="en-US" altLang="zh-CN" sz="6600" b="1" smtClean="0"/>
              <a:t>3</a:t>
            </a:r>
            <a:endParaRPr lang="en-US" altLang="zh-CN" sz="6600" b="1" smtClean="0"/>
          </a:p>
        </p:txBody>
      </p:sp>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effectLst/>
                <a:sym typeface="+mn-ea"/>
              </a:rPr>
              <a:t>Why I choose </a:t>
            </a:r>
            <a:r>
              <a:rPr lang="zh-CN" altLang="en-US">
                <a:solidFill>
                  <a:schemeClr val="tx1"/>
                </a:solidFill>
                <a:effectLst/>
                <a:sym typeface="+mn-ea"/>
              </a:rPr>
              <a:t>Single Linkage</a:t>
            </a:r>
            <a:endParaRPr lang="en-US" altLang="zh-CN">
              <a:solidFill>
                <a:schemeClr val="tx1"/>
              </a:solidFill>
              <a:effectLst/>
              <a:sym typeface="+mn-ea"/>
            </a:endParaRPr>
          </a:p>
        </p:txBody>
      </p:sp>
      <p:pic>
        <p:nvPicPr>
          <p:cNvPr id="5" name="图片 4" descr="1"/>
          <p:cNvPicPr>
            <a:picLocks noChangeAspect="1"/>
          </p:cNvPicPr>
          <p:nvPr/>
        </p:nvPicPr>
        <p:blipFill>
          <a:blip r:embed="rId1"/>
          <a:stretch>
            <a:fillRect/>
          </a:stretch>
        </p:blipFill>
        <p:spPr>
          <a:xfrm>
            <a:off x="3309620" y="1003300"/>
            <a:ext cx="5572760" cy="2312035"/>
          </a:xfrm>
          <a:prstGeom prst="rect">
            <a:avLst/>
          </a:prstGeom>
        </p:spPr>
      </p:pic>
      <p:sp>
        <p:nvSpPr>
          <p:cNvPr id="6" name="文本框 5"/>
          <p:cNvSpPr txBox="1"/>
          <p:nvPr/>
        </p:nvSpPr>
        <p:spPr>
          <a:xfrm>
            <a:off x="153670" y="1809115"/>
            <a:ext cx="2874010" cy="640080"/>
          </a:xfrm>
          <a:prstGeom prst="rect">
            <a:avLst/>
          </a:prstGeom>
          <a:noFill/>
        </p:spPr>
        <p:txBody>
          <a:bodyPr wrap="square" rtlCol="0">
            <a:spAutoFit/>
          </a:bodyPr>
          <a:p>
            <a:r>
              <a:rPr lang="en-US" altLang="zh-CN" sz="3600"/>
              <a:t>raw data:</a:t>
            </a:r>
            <a:endParaRPr lang="en-US" altLang="zh-CN" sz="3600"/>
          </a:p>
        </p:txBody>
      </p:sp>
      <p:pic>
        <p:nvPicPr>
          <p:cNvPr id="8" name="图片 7" descr="2"/>
          <p:cNvPicPr>
            <a:picLocks noChangeAspect="1"/>
          </p:cNvPicPr>
          <p:nvPr/>
        </p:nvPicPr>
        <p:blipFill>
          <a:blip r:embed="rId2"/>
          <a:stretch>
            <a:fillRect/>
          </a:stretch>
        </p:blipFill>
        <p:spPr>
          <a:xfrm>
            <a:off x="3309620" y="3702685"/>
            <a:ext cx="5572800" cy="2272629"/>
          </a:xfrm>
          <a:prstGeom prst="rect">
            <a:avLst/>
          </a:prstGeom>
        </p:spPr>
      </p:pic>
      <p:sp>
        <p:nvSpPr>
          <p:cNvPr id="9" name="文本框 8"/>
          <p:cNvSpPr txBox="1"/>
          <p:nvPr/>
        </p:nvSpPr>
        <p:spPr>
          <a:xfrm>
            <a:off x="153670" y="4488180"/>
            <a:ext cx="2874010" cy="640080"/>
          </a:xfrm>
          <a:prstGeom prst="rect">
            <a:avLst/>
          </a:prstGeom>
          <a:noFill/>
        </p:spPr>
        <p:txBody>
          <a:bodyPr wrap="square" rtlCol="0">
            <a:spAutoFit/>
          </a:bodyPr>
          <a:p>
            <a:r>
              <a:rPr lang="en-US" altLang="zh-CN" sz="3600"/>
              <a:t>support ratio:</a:t>
            </a:r>
            <a:endParaRPr lang="en-US" altLang="zh-CN" sz="3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effectLst/>
                <a:sym typeface="+mn-ea"/>
              </a:rPr>
              <a:t>Why I choose </a:t>
            </a:r>
            <a:r>
              <a:rPr lang="zh-CN" altLang="en-US">
                <a:solidFill>
                  <a:schemeClr val="tx1"/>
                </a:solidFill>
                <a:effectLst/>
                <a:sym typeface="+mn-ea"/>
              </a:rPr>
              <a:t>Single Linkage</a:t>
            </a:r>
            <a:endParaRPr lang="en-US" altLang="zh-CN">
              <a:solidFill>
                <a:schemeClr val="tx1"/>
              </a:solidFill>
              <a:effectLst/>
              <a:sym typeface="+mn-ea"/>
            </a:endParaRPr>
          </a:p>
        </p:txBody>
      </p:sp>
      <p:sp>
        <p:nvSpPr>
          <p:cNvPr id="3" name="文本框 2"/>
          <p:cNvSpPr txBox="1"/>
          <p:nvPr/>
        </p:nvSpPr>
        <p:spPr>
          <a:xfrm>
            <a:off x="556260" y="1145540"/>
            <a:ext cx="4501515" cy="2286000"/>
          </a:xfrm>
          <a:prstGeom prst="rect">
            <a:avLst/>
          </a:prstGeom>
          <a:noFill/>
        </p:spPr>
        <p:txBody>
          <a:bodyPr wrap="square" rtlCol="0">
            <a:spAutoFit/>
          </a:bodyPr>
          <a:p>
            <a:r>
              <a:rPr lang="en-US" altLang="zh-CN" sz="3600"/>
              <a:t>If I choose the algorithm based on relation,I will process the data like this.</a:t>
            </a:r>
            <a:endParaRPr lang="en-US" altLang="zh-CN" sz="3600"/>
          </a:p>
        </p:txBody>
      </p:sp>
      <p:pic>
        <p:nvPicPr>
          <p:cNvPr id="4" name="图片 3" descr="3"/>
          <p:cNvPicPr>
            <a:picLocks noChangeAspect="1"/>
          </p:cNvPicPr>
          <p:nvPr/>
        </p:nvPicPr>
        <p:blipFill>
          <a:blip r:embed="rId1"/>
          <a:stretch>
            <a:fillRect/>
          </a:stretch>
        </p:blipFill>
        <p:spPr>
          <a:xfrm>
            <a:off x="6036310" y="1226820"/>
            <a:ext cx="4874895" cy="2124075"/>
          </a:xfrm>
          <a:prstGeom prst="rect">
            <a:avLst/>
          </a:prstGeom>
        </p:spPr>
      </p:pic>
      <p:sp>
        <p:nvSpPr>
          <p:cNvPr id="7" name="文本框 6"/>
          <p:cNvSpPr txBox="1"/>
          <p:nvPr/>
        </p:nvSpPr>
        <p:spPr>
          <a:xfrm>
            <a:off x="556260" y="3811905"/>
            <a:ext cx="4501515" cy="2834640"/>
          </a:xfrm>
          <a:prstGeom prst="rect">
            <a:avLst/>
          </a:prstGeom>
          <a:noFill/>
        </p:spPr>
        <p:txBody>
          <a:bodyPr wrap="square" rtlCol="0">
            <a:spAutoFit/>
          </a:bodyPr>
          <a:p>
            <a:r>
              <a:rPr lang="en-US" altLang="zh-CN" sz="3600"/>
              <a:t>Next, I should connect the fips which have the short distance(when dis &lt; X).</a:t>
            </a:r>
            <a:endParaRPr lang="en-US" altLang="zh-CN" sz="3600"/>
          </a:p>
        </p:txBody>
      </p:sp>
      <p:sp>
        <p:nvSpPr>
          <p:cNvPr id="8" name="椭圆 7"/>
          <p:cNvSpPr/>
          <p:nvPr/>
        </p:nvSpPr>
        <p:spPr>
          <a:xfrm>
            <a:off x="6316345" y="4497705"/>
            <a:ext cx="914400" cy="9144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9049385" y="3431540"/>
            <a:ext cx="914400" cy="9144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a:stCxn id="8" idx="6"/>
            <a:endCxn id="9" idx="2"/>
          </p:cNvCxnSpPr>
          <p:nvPr/>
        </p:nvCxnSpPr>
        <p:spPr>
          <a:xfrm flipV="1">
            <a:off x="7230745" y="3888740"/>
            <a:ext cx="1818640" cy="1066165"/>
          </a:xfrm>
          <a:prstGeom prst="line">
            <a:avLst/>
          </a:prstGeom>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9049385" y="4483735"/>
            <a:ext cx="914400" cy="9144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049385" y="5519420"/>
            <a:ext cx="914400" cy="9144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endCxn id="11" idx="2"/>
          </p:cNvCxnSpPr>
          <p:nvPr/>
        </p:nvCxnSpPr>
        <p:spPr>
          <a:xfrm>
            <a:off x="7250430" y="4912995"/>
            <a:ext cx="1798955" cy="27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8" idx="6"/>
            <a:endCxn id="12" idx="2"/>
          </p:cNvCxnSpPr>
          <p:nvPr/>
        </p:nvCxnSpPr>
        <p:spPr>
          <a:xfrm>
            <a:off x="7230745" y="4954905"/>
            <a:ext cx="1818640" cy="1021715"/>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316345" y="4756785"/>
            <a:ext cx="973455" cy="396240"/>
          </a:xfrm>
          <a:prstGeom prst="rect">
            <a:avLst/>
          </a:prstGeom>
          <a:noFill/>
        </p:spPr>
        <p:txBody>
          <a:bodyPr wrap="square" rtlCol="0">
            <a:spAutoFit/>
          </a:bodyPr>
          <a:p>
            <a:r>
              <a:rPr lang="en-US" altLang="zh-CN" sz="2000" b="1"/>
              <a:t>45001</a:t>
            </a:r>
            <a:endParaRPr lang="en-US" altLang="zh-CN" sz="2000" b="1"/>
          </a:p>
        </p:txBody>
      </p:sp>
      <p:sp>
        <p:nvSpPr>
          <p:cNvPr id="16" name="文本框 15"/>
          <p:cNvSpPr txBox="1"/>
          <p:nvPr/>
        </p:nvSpPr>
        <p:spPr>
          <a:xfrm>
            <a:off x="8898890" y="5778500"/>
            <a:ext cx="1462405" cy="396240"/>
          </a:xfrm>
          <a:prstGeom prst="rect">
            <a:avLst/>
          </a:prstGeom>
          <a:noFill/>
        </p:spPr>
        <p:txBody>
          <a:bodyPr wrap="square" rtlCol="0">
            <a:spAutoFit/>
          </a:bodyPr>
          <a:p>
            <a:r>
              <a:rPr lang="en-US" altLang="zh-CN" sz="2000" b="1"/>
              <a:t>92500001</a:t>
            </a:r>
            <a:endParaRPr lang="en-US" altLang="zh-CN" sz="2000" b="1"/>
          </a:p>
        </p:txBody>
      </p:sp>
      <p:sp>
        <p:nvSpPr>
          <p:cNvPr id="17" name="文本框 16"/>
          <p:cNvSpPr txBox="1"/>
          <p:nvPr/>
        </p:nvSpPr>
        <p:spPr>
          <a:xfrm>
            <a:off x="8990330" y="4728845"/>
            <a:ext cx="973455" cy="396240"/>
          </a:xfrm>
          <a:prstGeom prst="rect">
            <a:avLst/>
          </a:prstGeom>
          <a:noFill/>
        </p:spPr>
        <p:txBody>
          <a:bodyPr wrap="square" rtlCol="0">
            <a:spAutoFit/>
          </a:bodyPr>
          <a:p>
            <a:r>
              <a:rPr lang="en-US" altLang="zh-CN" sz="2000" b="1"/>
              <a:t>51001</a:t>
            </a:r>
            <a:endParaRPr lang="en-US" altLang="zh-CN" sz="2000" b="1"/>
          </a:p>
        </p:txBody>
      </p:sp>
      <p:sp>
        <p:nvSpPr>
          <p:cNvPr id="18" name="文本框 17"/>
          <p:cNvSpPr txBox="1"/>
          <p:nvPr/>
        </p:nvSpPr>
        <p:spPr>
          <a:xfrm>
            <a:off x="8990330" y="3690620"/>
            <a:ext cx="973455" cy="396240"/>
          </a:xfrm>
          <a:prstGeom prst="rect">
            <a:avLst/>
          </a:prstGeom>
          <a:noFill/>
        </p:spPr>
        <p:txBody>
          <a:bodyPr wrap="square" rtlCol="0">
            <a:spAutoFit/>
          </a:bodyPr>
          <a:p>
            <a:r>
              <a:rPr lang="en-US" altLang="zh-CN" sz="2000" b="1"/>
              <a:t>22001</a:t>
            </a:r>
            <a:endParaRPr lang="en-US" altLang="zh-CN" sz="2000" b="1"/>
          </a:p>
        </p:txBody>
      </p:sp>
      <p:sp>
        <p:nvSpPr>
          <p:cNvPr id="19" name="矩形 18"/>
          <p:cNvSpPr/>
          <p:nvPr/>
        </p:nvSpPr>
        <p:spPr>
          <a:xfrm>
            <a:off x="6023610" y="2061845"/>
            <a:ext cx="4887595" cy="4540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effectLst/>
                <a:sym typeface="+mn-ea"/>
              </a:rPr>
              <a:t>Why I choose </a:t>
            </a:r>
            <a:r>
              <a:rPr lang="zh-CN" altLang="en-US">
                <a:solidFill>
                  <a:schemeClr val="tx1"/>
                </a:solidFill>
                <a:effectLst/>
                <a:sym typeface="+mn-ea"/>
              </a:rPr>
              <a:t>Single Linkage</a:t>
            </a:r>
            <a:endParaRPr lang="en-US" altLang="zh-CN">
              <a:solidFill>
                <a:schemeClr val="tx1"/>
              </a:solidFill>
              <a:effectLst/>
              <a:sym typeface="+mn-ea"/>
            </a:endParaRPr>
          </a:p>
        </p:txBody>
      </p:sp>
      <p:sp>
        <p:nvSpPr>
          <p:cNvPr id="3" name="文本框 2"/>
          <p:cNvSpPr txBox="1"/>
          <p:nvPr/>
        </p:nvSpPr>
        <p:spPr>
          <a:xfrm>
            <a:off x="571500" y="1115060"/>
            <a:ext cx="6994525" cy="1737360"/>
          </a:xfrm>
          <a:prstGeom prst="rect">
            <a:avLst/>
          </a:prstGeom>
          <a:noFill/>
        </p:spPr>
        <p:txBody>
          <a:bodyPr wrap="square" rtlCol="0">
            <a:spAutoFit/>
          </a:bodyPr>
          <a:p>
            <a:r>
              <a:rPr lang="en-US" altLang="zh-CN" sz="3600"/>
              <a:t>It is hard to determine the X.In addition, if the X is not correct, we may get meaningless result.</a:t>
            </a:r>
            <a:endParaRPr lang="en-US" altLang="zh-CN" sz="3600"/>
          </a:p>
        </p:txBody>
      </p:sp>
      <p:sp>
        <p:nvSpPr>
          <p:cNvPr id="5" name="文本框 4"/>
          <p:cNvSpPr txBox="1"/>
          <p:nvPr/>
        </p:nvSpPr>
        <p:spPr>
          <a:xfrm>
            <a:off x="8581390" y="1328420"/>
            <a:ext cx="2539365" cy="1310640"/>
          </a:xfrm>
          <a:prstGeom prst="rect">
            <a:avLst/>
          </a:prstGeom>
          <a:noFill/>
        </p:spPr>
        <p:txBody>
          <a:bodyPr wrap="square" rtlCol="0">
            <a:spAutoFit/>
          </a:bodyPr>
          <a:p>
            <a:r>
              <a:rPr lang="en-US" altLang="zh-CN" sz="8000"/>
              <a:t>x = ? </a:t>
            </a:r>
            <a:endParaRPr lang="en-US" altLang="zh-CN" sz="8000"/>
          </a:p>
        </p:txBody>
      </p:sp>
      <p:sp>
        <p:nvSpPr>
          <p:cNvPr id="20" name="文本框 19"/>
          <p:cNvSpPr txBox="1"/>
          <p:nvPr/>
        </p:nvSpPr>
        <p:spPr>
          <a:xfrm>
            <a:off x="5359400" y="4407535"/>
            <a:ext cx="6367780" cy="1188720"/>
          </a:xfrm>
          <a:prstGeom prst="rect">
            <a:avLst/>
          </a:prstGeom>
          <a:noFill/>
        </p:spPr>
        <p:txBody>
          <a:bodyPr wrap="square" rtlCol="0" anchor="t">
            <a:spAutoFit/>
          </a:bodyPr>
          <a:p>
            <a:r>
              <a:rPr lang="en-US" altLang="zh-CN" sz="3600">
                <a:sym typeface="+mn-ea"/>
              </a:rPr>
              <a:t>So, I choose single linage, which is based on distance.</a:t>
            </a:r>
            <a:r>
              <a:rPr lang="en-US" altLang="zh-CN">
                <a:sym typeface="+mn-ea"/>
              </a:rPr>
              <a:t> </a:t>
            </a:r>
            <a:endParaRPr lang="zh-CN" altLang="en-US"/>
          </a:p>
        </p:txBody>
      </p:sp>
      <p:pic>
        <p:nvPicPr>
          <p:cNvPr id="21" name="图片 20" descr="4"/>
          <p:cNvPicPr>
            <a:picLocks noChangeAspect="1"/>
          </p:cNvPicPr>
          <p:nvPr/>
        </p:nvPicPr>
        <p:blipFill>
          <a:blip r:embed="rId1"/>
          <a:stretch>
            <a:fillRect/>
          </a:stretch>
        </p:blipFill>
        <p:spPr>
          <a:xfrm>
            <a:off x="749300" y="3565525"/>
            <a:ext cx="4119880" cy="22752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38150" y="150495"/>
            <a:ext cx="2612390" cy="562610"/>
          </a:xfrm>
        </p:spPr>
        <p:txBody>
          <a:bodyPr/>
          <a:p>
            <a:r>
              <a:rPr lang="en-US" altLang="zh-CN" b="1">
                <a:solidFill>
                  <a:schemeClr val="tx1"/>
                </a:solidFill>
                <a:effectLst>
                  <a:outerShdw blurRad="38100" dist="19050" dir="2700000" algn="tl" rotWithShape="0">
                    <a:schemeClr val="dk1">
                      <a:alpha val="40000"/>
                    </a:schemeClr>
                  </a:outerShdw>
                </a:effectLst>
              </a:rPr>
              <a:t>Introduction</a:t>
            </a:r>
            <a:endParaRPr lang="en-US" altLang="zh-CN" b="1">
              <a:solidFill>
                <a:schemeClr val="tx1"/>
              </a:solidFill>
              <a:effectLst>
                <a:outerShdw blurRad="38100" dist="19050" dir="2700000" algn="tl" rotWithShape="0">
                  <a:schemeClr val="dk1">
                    <a:alpha val="40000"/>
                  </a:schemeClr>
                </a:outerShdw>
              </a:effectLst>
            </a:endParaRPr>
          </a:p>
        </p:txBody>
      </p:sp>
      <p:sp>
        <p:nvSpPr>
          <p:cNvPr id="6" name="文本占位符 5"/>
          <p:cNvSpPr>
            <a:spLocks noGrp="1"/>
          </p:cNvSpPr>
          <p:nvPr>
            <p:ph type="body" sz="half" idx="2"/>
          </p:nvPr>
        </p:nvSpPr>
        <p:spPr>
          <a:xfrm>
            <a:off x="346075" y="3075305"/>
            <a:ext cx="4504690" cy="2875280"/>
          </a:xfrm>
          <a:ln>
            <a:solidFill>
              <a:schemeClr val="accent2">
                <a:lumMod val="75000"/>
              </a:schemeClr>
            </a:solidFill>
          </a:ln>
        </p:spPr>
        <p:txBody>
          <a:bodyPr>
            <a:noAutofit/>
          </a:bodyPr>
          <a:p>
            <a:r>
              <a:rPr lang="zh-CN" altLang="en-US" sz="2400">
                <a:sym typeface="+mn-ea"/>
              </a:rPr>
              <a:t>2016 is the election year in the United States. Along with Hillary  and Trump became </a:t>
            </a:r>
            <a:r>
              <a:rPr lang="en-US" altLang="zh-CN" sz="2400">
                <a:sym typeface="+mn-ea"/>
              </a:rPr>
              <a:t>the Demo</a:t>
            </a:r>
            <a:r>
              <a:rPr lang="zh-CN" altLang="en-US" sz="2400">
                <a:sym typeface="+mn-ea"/>
              </a:rPr>
              <a:t>cratic and Republican presidential candidates, US election </a:t>
            </a:r>
            <a:r>
              <a:rPr lang="en-US" altLang="zh-CN" sz="2400">
                <a:sym typeface="+mn-ea"/>
              </a:rPr>
              <a:t>come to a</a:t>
            </a:r>
            <a:r>
              <a:rPr lang="zh-CN" altLang="en-US" sz="2400">
                <a:sym typeface="+mn-ea"/>
              </a:rPr>
              <a:t> showdown</a:t>
            </a:r>
            <a:r>
              <a:rPr lang="en-US" altLang="zh-CN" sz="2400">
                <a:sym typeface="+mn-ea"/>
              </a:rPr>
              <a:t>.</a:t>
            </a:r>
            <a:endParaRPr lang="en-US" altLang="zh-CN" sz="2400">
              <a:sym typeface="+mn-ea"/>
            </a:endParaRPr>
          </a:p>
        </p:txBody>
      </p:sp>
      <p:pic>
        <p:nvPicPr>
          <p:cNvPr id="7" name="图片占位符 6"/>
          <p:cNvPicPr>
            <a:picLocks noChangeAspect="1"/>
          </p:cNvPicPr>
          <p:nvPr>
            <p:ph type="pic" idx="1"/>
          </p:nvPr>
        </p:nvPicPr>
        <p:blipFill>
          <a:blip r:embed="rId1"/>
          <a:stretch>
            <a:fillRect/>
          </a:stretch>
        </p:blipFill>
        <p:spPr>
          <a:xfrm>
            <a:off x="5102225" y="1278890"/>
            <a:ext cx="6731000" cy="4779645"/>
          </a:xfrm>
          <a:prstGeom prst="rect">
            <a:avLst/>
          </a:prstGeom>
        </p:spPr>
      </p:pic>
      <p:pic>
        <p:nvPicPr>
          <p:cNvPr id="2" name="图片 1" descr="office6\wpsassist\cache\A000220150322J47PPIC"/>
          <p:cNvPicPr>
            <a:picLocks noChangeAspect="1"/>
          </p:cNvPicPr>
          <p:nvPr/>
        </p:nvPicPr>
        <p:blipFill>
          <a:blip r:embed="rId2"/>
          <a:stretch>
            <a:fillRect/>
          </a:stretch>
        </p:blipFill>
        <p:spPr>
          <a:xfrm>
            <a:off x="1108710" y="1042670"/>
            <a:ext cx="2980055" cy="1339215"/>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313815" y="34290"/>
            <a:ext cx="5924550" cy="690245"/>
          </a:xfrm>
        </p:spPr>
        <p:txBody>
          <a:bodyPr>
            <a:normAutofit/>
          </a:bodyPr>
          <a:p>
            <a:pPr algn="l"/>
            <a:r>
              <a:rPr lang="zh-CN" altLang="en-US" sz="3200" b="0"/>
              <a:t>Result </a:t>
            </a:r>
            <a:r>
              <a:rPr lang="en-US" altLang="zh-CN" sz="3200" b="0"/>
              <a:t>analysis</a:t>
            </a:r>
            <a:endParaRPr lang="zh-CN" altLang="en-US" sz="3200"/>
          </a:p>
        </p:txBody>
      </p:sp>
      <p:pic>
        <p:nvPicPr>
          <p:cNvPr id="13" name="图片 1" descr="d:\Users\GongXinbei\Desktop\project\vote\clusterH.png"/>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210310" y="1165860"/>
            <a:ext cx="5165090" cy="4303395"/>
          </a:xfrm>
          <a:prstGeom prst="rect">
            <a:avLst/>
          </a:prstGeom>
          <a:noFill/>
          <a:ln>
            <a:noFill/>
          </a:ln>
        </p:spPr>
      </p:pic>
      <p:pic>
        <p:nvPicPr>
          <p:cNvPr id="14" name="图片 3" descr="d:\Users\GongXinbei\Desktop\project\vote\clusterT.png"/>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727190" y="1165860"/>
            <a:ext cx="5166000" cy="4302000"/>
          </a:xfrm>
          <a:prstGeom prst="rect">
            <a:avLst/>
          </a:prstGeom>
          <a:noFill/>
          <a:ln>
            <a:noFill/>
          </a:ln>
        </p:spPr>
      </p:pic>
      <p:sp>
        <p:nvSpPr>
          <p:cNvPr id="16" name="文本框 15"/>
          <p:cNvSpPr txBox="1"/>
          <p:nvPr/>
        </p:nvSpPr>
        <p:spPr>
          <a:xfrm>
            <a:off x="1387475" y="5527040"/>
            <a:ext cx="4493895" cy="365760"/>
          </a:xfrm>
          <a:prstGeom prst="rect">
            <a:avLst/>
          </a:prstGeom>
          <a:noFill/>
        </p:spPr>
        <p:txBody>
          <a:bodyPr wrap="square" rtlCol="0">
            <a:spAutoFit/>
          </a:bodyPr>
          <a:p>
            <a:r>
              <a:rPr lang="en-US" altLang="zh-CN">
                <a:sym typeface="+mn-ea"/>
              </a:rPr>
              <a:t>                             Hillary                                                                                  </a:t>
            </a:r>
            <a:endParaRPr lang="zh-CN" altLang="en-US"/>
          </a:p>
        </p:txBody>
      </p:sp>
      <p:sp>
        <p:nvSpPr>
          <p:cNvPr id="17" name="文本框 16"/>
          <p:cNvSpPr txBox="1"/>
          <p:nvPr/>
        </p:nvSpPr>
        <p:spPr>
          <a:xfrm>
            <a:off x="7968615" y="5527040"/>
            <a:ext cx="2451100" cy="365760"/>
          </a:xfrm>
          <a:prstGeom prst="rect">
            <a:avLst/>
          </a:prstGeom>
          <a:noFill/>
        </p:spPr>
        <p:txBody>
          <a:bodyPr wrap="square" rtlCol="0">
            <a:spAutoFit/>
          </a:bodyPr>
          <a:p>
            <a:r>
              <a:rPr lang="en-US" altLang="zh-CN"/>
              <a:t>       Trump</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 calcmode="lin" valueType="num">
                                      <p:cBhvr additive="base">
                                        <p:cTn id="1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effectLst/>
                <a:sym typeface="+mn-ea"/>
              </a:rPr>
              <a:t>Result analysis</a:t>
            </a:r>
            <a:endParaRPr lang="en-US" altLang="zh-CN">
              <a:solidFill>
                <a:schemeClr val="tx1"/>
              </a:solidFill>
              <a:effectLst/>
              <a:sym typeface="+mn-ea"/>
            </a:endParaRPr>
          </a:p>
        </p:txBody>
      </p:sp>
      <p:sp>
        <p:nvSpPr>
          <p:cNvPr id="3" name="文本框 2"/>
          <p:cNvSpPr txBox="1"/>
          <p:nvPr/>
        </p:nvSpPr>
        <p:spPr>
          <a:xfrm>
            <a:off x="571500" y="1237615"/>
            <a:ext cx="6750050" cy="1737360"/>
          </a:xfrm>
          <a:prstGeom prst="rect">
            <a:avLst/>
          </a:prstGeom>
          <a:noFill/>
        </p:spPr>
        <p:txBody>
          <a:bodyPr wrap="square" rtlCol="0">
            <a:spAutoFit/>
          </a:bodyPr>
          <a:p>
            <a:r>
              <a:rPr lang="en-US" altLang="zh-CN" sz="3600"/>
              <a:t>1. Spend more time in communities with low support ratio to obtain more votes.</a:t>
            </a:r>
            <a:endParaRPr lang="en-US" altLang="zh-CN" sz="3600"/>
          </a:p>
        </p:txBody>
      </p:sp>
      <p:sp>
        <p:nvSpPr>
          <p:cNvPr id="4" name="文本框 3"/>
          <p:cNvSpPr txBox="1"/>
          <p:nvPr/>
        </p:nvSpPr>
        <p:spPr>
          <a:xfrm>
            <a:off x="571500" y="3812540"/>
            <a:ext cx="6367780" cy="2286000"/>
          </a:xfrm>
          <a:prstGeom prst="rect">
            <a:avLst/>
          </a:prstGeom>
          <a:noFill/>
        </p:spPr>
        <p:txBody>
          <a:bodyPr wrap="square" rtlCol="0">
            <a:spAutoFit/>
          </a:bodyPr>
          <a:p>
            <a:r>
              <a:rPr lang="en-US" altLang="zh-CN" sz="3600"/>
              <a:t>2.C</a:t>
            </a:r>
            <a:r>
              <a:rPr lang="en-US" altLang="zh-CN" sz="3600">
                <a:sym typeface="+mn-ea"/>
              </a:rPr>
              <a:t>arry out generous policies in communities which have low support ratio to stablize the regime.</a:t>
            </a:r>
            <a:endParaRPr lang="en-US" altLang="zh-CN" sz="3600"/>
          </a:p>
        </p:txBody>
      </p:sp>
      <p:pic>
        <p:nvPicPr>
          <p:cNvPr id="6" name="图片 5" descr="5"/>
          <p:cNvPicPr>
            <a:picLocks noChangeAspect="1"/>
          </p:cNvPicPr>
          <p:nvPr/>
        </p:nvPicPr>
        <p:blipFill>
          <a:blip r:embed="rId1"/>
          <a:stretch>
            <a:fillRect/>
          </a:stretch>
        </p:blipFill>
        <p:spPr>
          <a:xfrm>
            <a:off x="7321550" y="824230"/>
            <a:ext cx="4596130" cy="2794000"/>
          </a:xfrm>
          <a:prstGeom prst="rect">
            <a:avLst/>
          </a:prstGeom>
        </p:spPr>
      </p:pic>
      <p:pic>
        <p:nvPicPr>
          <p:cNvPr id="7" name="图片 6" descr="6"/>
          <p:cNvPicPr>
            <a:picLocks noChangeAspect="1"/>
          </p:cNvPicPr>
          <p:nvPr/>
        </p:nvPicPr>
        <p:blipFill>
          <a:blip r:embed="rId2"/>
          <a:stretch>
            <a:fillRect/>
          </a:stretch>
        </p:blipFill>
        <p:spPr>
          <a:xfrm>
            <a:off x="7321550" y="3812540"/>
            <a:ext cx="3623945" cy="27171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7005" y="164465"/>
            <a:ext cx="2915920" cy="1066800"/>
          </a:xfrm>
          <a:prstGeom prst="rect">
            <a:avLst/>
          </a:prstGeom>
          <a:noFill/>
        </p:spPr>
        <p:txBody>
          <a:bodyPr wrap="none" rtlCol="0" anchor="t">
            <a:spAutoFit/>
          </a:bodyPr>
          <a:p>
            <a:pPr algn="l"/>
            <a:r>
              <a:rPr lang="en-US" altLang="zh-CN" sz="3200">
                <a:effectLst/>
                <a:sym typeface="+mn-ea"/>
              </a:rPr>
              <a:t>Result analysis</a:t>
            </a:r>
            <a:endParaRPr lang="en-US" altLang="zh-CN" sz="3200">
              <a:solidFill>
                <a:schemeClr val="tx1"/>
              </a:solidFill>
              <a:effectLst/>
              <a:sym typeface="+mn-ea"/>
            </a:endParaRPr>
          </a:p>
          <a:p>
            <a:pPr algn="l"/>
            <a:r>
              <a:rPr lang="zh-CN" altLang="en-US" sz="3200">
                <a:sym typeface="+mn-ea"/>
              </a:rPr>
              <a:t> </a:t>
            </a:r>
            <a:endParaRPr lang="zh-CN" altLang="en-US" sz="3200">
              <a:sym typeface="+mn-ea"/>
            </a:endParaRPr>
          </a:p>
        </p:txBody>
      </p:sp>
      <p:sp>
        <p:nvSpPr>
          <p:cNvPr id="9" name="文本框 8"/>
          <p:cNvSpPr txBox="1"/>
          <p:nvPr/>
        </p:nvSpPr>
        <p:spPr>
          <a:xfrm>
            <a:off x="167005" y="1001395"/>
            <a:ext cx="382270" cy="640080"/>
          </a:xfrm>
          <a:prstGeom prst="rect">
            <a:avLst/>
          </a:prstGeom>
          <a:noFill/>
        </p:spPr>
        <p:txBody>
          <a:bodyPr wrap="square" rtlCol="0">
            <a:spAutoFit/>
          </a:bodyPr>
          <a:p>
            <a:r>
              <a:rPr lang="en-US" altLang="zh-CN" sz="3600"/>
              <a:t>3.</a:t>
            </a:r>
            <a:endParaRPr lang="en-US" altLang="zh-CN" sz="3600"/>
          </a:p>
        </p:txBody>
      </p:sp>
      <p:sp>
        <p:nvSpPr>
          <p:cNvPr id="6" name="椭圆 5"/>
          <p:cNvSpPr/>
          <p:nvPr/>
        </p:nvSpPr>
        <p:spPr>
          <a:xfrm>
            <a:off x="1806575" y="2367280"/>
            <a:ext cx="1510665" cy="1511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8524240" y="2367280"/>
            <a:ext cx="1510665" cy="1511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4408805" y="1801495"/>
            <a:ext cx="2687955" cy="264287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347470" y="1001395"/>
            <a:ext cx="3380105" cy="640080"/>
          </a:xfrm>
          <a:prstGeom prst="rect">
            <a:avLst/>
          </a:prstGeom>
          <a:noFill/>
        </p:spPr>
        <p:txBody>
          <a:bodyPr wrap="square" rtlCol="0">
            <a:spAutoFit/>
          </a:bodyPr>
          <a:p>
            <a:r>
              <a:rPr lang="en-US" altLang="zh-CN" sz="3600"/>
              <a:t>selection rule:</a:t>
            </a:r>
            <a:endParaRPr lang="en-US" altLang="zh-CN" sz="3600"/>
          </a:p>
        </p:txBody>
      </p:sp>
      <p:sp>
        <p:nvSpPr>
          <p:cNvPr id="13" name="文本框 12"/>
          <p:cNvSpPr txBox="1"/>
          <p:nvPr/>
        </p:nvSpPr>
        <p:spPr>
          <a:xfrm>
            <a:off x="1590040" y="2833370"/>
            <a:ext cx="1943100" cy="579120"/>
          </a:xfrm>
          <a:prstGeom prst="rect">
            <a:avLst/>
          </a:prstGeom>
          <a:noFill/>
        </p:spPr>
        <p:txBody>
          <a:bodyPr wrap="square" rtlCol="0">
            <a:spAutoFit/>
          </a:bodyPr>
          <a:p>
            <a:r>
              <a:rPr lang="en-US" altLang="zh-CN" sz="3200"/>
              <a:t>supporter</a:t>
            </a:r>
            <a:endParaRPr lang="en-US" altLang="zh-CN" sz="3200"/>
          </a:p>
        </p:txBody>
      </p:sp>
      <p:sp>
        <p:nvSpPr>
          <p:cNvPr id="15" name="文本框 14"/>
          <p:cNvSpPr txBox="1"/>
          <p:nvPr/>
        </p:nvSpPr>
        <p:spPr>
          <a:xfrm>
            <a:off x="8308340" y="2833370"/>
            <a:ext cx="1943100" cy="579120"/>
          </a:xfrm>
          <a:prstGeom prst="rect">
            <a:avLst/>
          </a:prstGeom>
          <a:noFill/>
        </p:spPr>
        <p:txBody>
          <a:bodyPr wrap="square" rtlCol="0">
            <a:spAutoFit/>
          </a:bodyPr>
          <a:p>
            <a:r>
              <a:rPr lang="en-US" altLang="zh-CN" sz="3200"/>
              <a:t>dissenter</a:t>
            </a:r>
            <a:endParaRPr lang="en-US" altLang="zh-CN" sz="3200"/>
          </a:p>
        </p:txBody>
      </p:sp>
      <p:sp>
        <p:nvSpPr>
          <p:cNvPr id="16" name="文本框 15"/>
          <p:cNvSpPr txBox="1"/>
          <p:nvPr/>
        </p:nvSpPr>
        <p:spPr>
          <a:xfrm>
            <a:off x="4444365" y="2620010"/>
            <a:ext cx="2616200" cy="1005840"/>
          </a:xfrm>
          <a:prstGeom prst="rect">
            <a:avLst/>
          </a:prstGeom>
          <a:noFill/>
        </p:spPr>
        <p:txBody>
          <a:bodyPr wrap="square" rtlCol="0">
            <a:spAutoFit/>
          </a:bodyPr>
          <a:p>
            <a:r>
              <a:rPr lang="en-US" altLang="zh-CN" sz="6000"/>
              <a:t>neutral</a:t>
            </a:r>
            <a:endParaRPr lang="en-US" altLang="zh-CN" sz="6000"/>
          </a:p>
        </p:txBody>
      </p:sp>
      <p:sp>
        <p:nvSpPr>
          <p:cNvPr id="17" name="下箭头 16"/>
          <p:cNvSpPr/>
          <p:nvPr/>
        </p:nvSpPr>
        <p:spPr>
          <a:xfrm>
            <a:off x="5509260" y="4594225"/>
            <a:ext cx="485775" cy="9791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98315" y="5573395"/>
            <a:ext cx="4895215" cy="1005840"/>
          </a:xfrm>
          <a:prstGeom prst="rect">
            <a:avLst/>
          </a:prstGeom>
          <a:noFill/>
        </p:spPr>
        <p:txBody>
          <a:bodyPr wrap="square" rtlCol="0">
            <a:spAutoFit/>
          </a:bodyPr>
          <a:p>
            <a:r>
              <a:rPr lang="en-US" altLang="zh-CN" sz="6000"/>
              <a:t>key point</a:t>
            </a:r>
            <a:endParaRPr lang="en-US" altLang="zh-CN" sz="6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2" descr="d:\Users\GongXinbei\Desktop\project\vote\supportH.png"/>
          <p:cNvPicPr>
            <a:picLocks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630555" y="974090"/>
            <a:ext cx="4848860" cy="3579495"/>
          </a:xfrm>
          <a:prstGeom prst="rect">
            <a:avLst/>
          </a:prstGeom>
          <a:noFill/>
          <a:ln>
            <a:noFill/>
          </a:ln>
        </p:spPr>
      </p:pic>
      <p:pic>
        <p:nvPicPr>
          <p:cNvPr id="14" name="图片 14" descr="d:\Users\GongXinbei\Desktop\project\vote\supportT.png"/>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341745" y="972820"/>
            <a:ext cx="5017135" cy="3581400"/>
          </a:xfrm>
          <a:prstGeom prst="rect">
            <a:avLst/>
          </a:prstGeom>
          <a:noFill/>
          <a:ln>
            <a:noFill/>
          </a:ln>
        </p:spPr>
      </p:pic>
      <p:sp>
        <p:nvSpPr>
          <p:cNvPr id="5" name="文本框 4"/>
          <p:cNvSpPr txBox="1"/>
          <p:nvPr/>
        </p:nvSpPr>
        <p:spPr>
          <a:xfrm>
            <a:off x="1024255" y="4714875"/>
            <a:ext cx="4676775" cy="396240"/>
          </a:xfrm>
          <a:prstGeom prst="rect">
            <a:avLst/>
          </a:prstGeom>
          <a:noFill/>
        </p:spPr>
        <p:txBody>
          <a:bodyPr wrap="square" rtlCol="0">
            <a:spAutoFit/>
          </a:bodyPr>
          <a:p>
            <a:r>
              <a:rPr lang="en-US" altLang="zh-CN"/>
              <a:t>                        </a:t>
            </a:r>
            <a:r>
              <a:rPr lang="en-US" altLang="zh-CN" sz="2000"/>
              <a:t>Hillary                                                                                 </a:t>
            </a:r>
            <a:endParaRPr lang="en-US" altLang="zh-CN" sz="2000"/>
          </a:p>
        </p:txBody>
      </p:sp>
      <p:sp>
        <p:nvSpPr>
          <p:cNvPr id="7" name="文本框 6"/>
          <p:cNvSpPr txBox="1"/>
          <p:nvPr/>
        </p:nvSpPr>
        <p:spPr>
          <a:xfrm>
            <a:off x="7887335" y="4714875"/>
            <a:ext cx="3042920" cy="365760"/>
          </a:xfrm>
          <a:prstGeom prst="rect">
            <a:avLst/>
          </a:prstGeom>
          <a:noFill/>
        </p:spPr>
        <p:txBody>
          <a:bodyPr wrap="square" rtlCol="0">
            <a:spAutoFit/>
          </a:bodyPr>
          <a:p>
            <a:r>
              <a:rPr lang="en-US" altLang="zh-CN">
                <a:sym typeface="+mn-ea"/>
              </a:rPr>
              <a:t>             Trump</a:t>
            </a:r>
            <a:endParaRPr lang="zh-CN" altLang="en-US"/>
          </a:p>
        </p:txBody>
      </p:sp>
      <p:sp>
        <p:nvSpPr>
          <p:cNvPr id="2" name="文本框 1"/>
          <p:cNvSpPr txBox="1"/>
          <p:nvPr/>
        </p:nvSpPr>
        <p:spPr>
          <a:xfrm>
            <a:off x="167005" y="164465"/>
            <a:ext cx="2915920" cy="1066800"/>
          </a:xfrm>
          <a:prstGeom prst="rect">
            <a:avLst/>
          </a:prstGeom>
          <a:noFill/>
        </p:spPr>
        <p:txBody>
          <a:bodyPr wrap="none" rtlCol="0" anchor="t">
            <a:spAutoFit/>
          </a:bodyPr>
          <a:p>
            <a:pPr algn="l"/>
            <a:r>
              <a:rPr lang="en-US" altLang="zh-CN" sz="3200">
                <a:effectLst/>
                <a:sym typeface="+mn-ea"/>
              </a:rPr>
              <a:t>Result analysis</a:t>
            </a:r>
            <a:endParaRPr lang="en-US" altLang="zh-CN" sz="3200">
              <a:solidFill>
                <a:schemeClr val="tx1"/>
              </a:solidFill>
              <a:effectLst/>
              <a:sym typeface="+mn-ea"/>
            </a:endParaRPr>
          </a:p>
          <a:p>
            <a:pPr algn="l"/>
            <a:r>
              <a:rPr lang="zh-CN" altLang="en-US" sz="3200">
                <a:sym typeface="+mn-ea"/>
              </a:rPr>
              <a:t> </a:t>
            </a:r>
            <a:endParaRPr lang="zh-CN" altLang="en-US" sz="3200">
              <a:sym typeface="+mn-ea"/>
            </a:endParaRPr>
          </a:p>
        </p:txBody>
      </p:sp>
      <p:sp>
        <p:nvSpPr>
          <p:cNvPr id="8" name="文本框 7"/>
          <p:cNvSpPr txBox="1"/>
          <p:nvPr/>
        </p:nvSpPr>
        <p:spPr>
          <a:xfrm>
            <a:off x="1024255" y="5370830"/>
            <a:ext cx="9667875" cy="1066800"/>
          </a:xfrm>
          <a:prstGeom prst="rect">
            <a:avLst/>
          </a:prstGeom>
          <a:noFill/>
        </p:spPr>
        <p:txBody>
          <a:bodyPr wrap="square" rtlCol="0">
            <a:spAutoFit/>
          </a:bodyPr>
          <a:p>
            <a:r>
              <a:rPr lang="en-US" altLang="zh-CN" sz="3200"/>
              <a:t>X-axis:average support ratio of each community</a:t>
            </a:r>
            <a:endParaRPr lang="en-US" altLang="zh-CN" sz="3200"/>
          </a:p>
          <a:p>
            <a:r>
              <a:rPr lang="en-US" altLang="zh-CN" sz="3200"/>
              <a:t>Y-axis:voters in each community</a:t>
            </a:r>
            <a:endParaRPr lang="en-US" altLang="zh-CN" sz="3200"/>
          </a:p>
        </p:txBody>
      </p:sp>
      <p:sp>
        <p:nvSpPr>
          <p:cNvPr id="9" name="文本框 8"/>
          <p:cNvSpPr txBox="1"/>
          <p:nvPr/>
        </p:nvSpPr>
        <p:spPr>
          <a:xfrm>
            <a:off x="14605" y="974090"/>
            <a:ext cx="382270" cy="640080"/>
          </a:xfrm>
          <a:prstGeom prst="rect">
            <a:avLst/>
          </a:prstGeom>
          <a:noFill/>
        </p:spPr>
        <p:txBody>
          <a:bodyPr wrap="square" rtlCol="0">
            <a:spAutoFit/>
          </a:bodyPr>
          <a:p>
            <a:r>
              <a:rPr lang="en-US" altLang="zh-CN" sz="3600"/>
              <a:t>3.</a:t>
            </a: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09955" y="1178560"/>
            <a:ext cx="8473440" cy="4657090"/>
          </a:xfrm>
        </p:spPr>
        <p:txBody>
          <a:bodyPr/>
          <a:p>
            <a:pPr marL="0" indent="0" algn="l">
              <a:buFont typeface="Wingdings" panose="05000000000000000000" charset="0"/>
            </a:pPr>
            <a:r>
              <a:rPr lang="en-US" altLang="zh-CN" sz="3200"/>
              <a:t>First,suppose the ability of candidates are the same.</a:t>
            </a:r>
            <a:br>
              <a:rPr lang="en-US" altLang="zh-CN" sz="3200"/>
            </a:br>
            <a:br>
              <a:rPr lang="en-US" altLang="zh-CN" sz="3200"/>
            </a:br>
            <a:r>
              <a:rPr lang="en-US" altLang="zh-CN" sz="3200"/>
              <a:t>The more neutrals means that you have more potentional supporters you can get.</a:t>
            </a:r>
            <a:br>
              <a:rPr lang="en-US" altLang="zh-CN" sz="3200"/>
            </a:br>
            <a:br>
              <a:rPr lang="en-US" altLang="zh-CN" sz="3200"/>
            </a:br>
            <a:r>
              <a:rPr lang="en-US" altLang="zh-CN" sz="3200"/>
              <a:t>Hence,the more neutrals you have,from this prospective,the more extra supporters you will possess.</a:t>
            </a:r>
            <a:endParaRPr lang="en-US" altLang="zh-CN" sz="3200"/>
          </a:p>
        </p:txBody>
      </p:sp>
      <p:sp>
        <p:nvSpPr>
          <p:cNvPr id="3" name="矩形 2"/>
          <p:cNvSpPr/>
          <p:nvPr/>
        </p:nvSpPr>
        <p:spPr>
          <a:xfrm rot="20580000">
            <a:off x="330835" y="489585"/>
            <a:ext cx="2452370" cy="822960"/>
          </a:xfrm>
          <a:prstGeom prst="rect">
            <a:avLst/>
          </a:prstGeom>
          <a:noFill/>
          <a:ln>
            <a:noFill/>
          </a:ln>
        </p:spPr>
        <p:txBody>
          <a:bodyPr wrap="none" rtlCol="0" anchor="t">
            <a:spAutoFit/>
          </a:bodyPr>
          <a:p>
            <a:pPr algn="ctr"/>
            <a:r>
              <a:rPr lang="en-US" altLang="zh-CN" sz="4800" dirty="0">
                <a:ln w="22225">
                  <a:solidFill>
                    <a:schemeClr val="accent2"/>
                  </a:solidFill>
                  <a:prstDash val="solid"/>
                </a:ln>
                <a:solidFill>
                  <a:schemeClr val="accent2">
                    <a:lumMod val="40000"/>
                    <a:lumOff val="60000"/>
                  </a:schemeClr>
                </a:solidFill>
                <a:effectLst/>
                <a:sym typeface="+mn-ea"/>
              </a:rPr>
              <a:t>Analysis</a:t>
            </a:r>
            <a:endParaRPr lang="en-US" altLang="zh-CN" sz="4800" b="1" dirty="0">
              <a:ln w="22225">
                <a:solidFill>
                  <a:schemeClr val="accent2"/>
                </a:solidFill>
                <a:prstDash val="solid"/>
              </a:ln>
              <a:solidFill>
                <a:schemeClr val="accent2">
                  <a:lumMod val="40000"/>
                  <a:lumOff val="60000"/>
                </a:schemeClr>
              </a:solidFill>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20955" y="41276"/>
            <a:ext cx="6938904" cy="824088"/>
          </a:xfrm>
        </p:spPr>
        <p:txBody>
          <a:bodyPr>
            <a:normAutofit fontScale="90000"/>
          </a:bodyPr>
          <a:p>
            <a:r>
              <a:rPr lang="en-US" altLang="zh-CN" sz="6000"/>
              <a:t>Conclusion</a:t>
            </a:r>
            <a:endParaRPr lang="en-US" altLang="zh-CN" sz="6000"/>
          </a:p>
        </p:txBody>
      </p:sp>
      <p:sp>
        <p:nvSpPr>
          <p:cNvPr id="7" name="内容占位符 6"/>
          <p:cNvSpPr>
            <a:spLocks noGrp="1"/>
          </p:cNvSpPr>
          <p:nvPr>
            <p:ph idx="1"/>
          </p:nvPr>
        </p:nvSpPr>
        <p:spPr>
          <a:xfrm>
            <a:off x="-247650" y="685800"/>
            <a:ext cx="6366510" cy="3546475"/>
          </a:xfrm>
        </p:spPr>
        <p:txBody>
          <a:bodyPr>
            <a:normAutofit lnSpcReduction="10000"/>
          </a:bodyPr>
          <a:p>
            <a:endParaRPr lang="zh-CN" altLang="en-US"/>
          </a:p>
          <a:p>
            <a:endParaRPr lang="zh-CN" altLang="en-US"/>
          </a:p>
          <a:p>
            <a:pPr marL="0" indent="0" algn="ctr">
              <a:buNone/>
            </a:pPr>
            <a:r>
              <a:rPr lang="zh-CN" altLang="en-US" sz="3600"/>
              <a:t>Through the above analysis we can </a:t>
            </a:r>
            <a:r>
              <a:rPr lang="en-US" altLang="zh-CN" sz="3600"/>
              <a:t>predict</a:t>
            </a:r>
            <a:r>
              <a:rPr lang="zh-CN" altLang="en-US" sz="3600"/>
              <a:t> that Trump have a greater possibility of winning the election.</a:t>
            </a:r>
            <a:endParaRPr lang="zh-CN" altLang="en-US" sz="3600"/>
          </a:p>
        </p:txBody>
      </p:sp>
      <p:pic>
        <p:nvPicPr>
          <p:cNvPr id="3" name="图片 2" descr="office6\wpsassist\cache\A000220150319G01PPIC"/>
          <p:cNvPicPr>
            <a:picLocks noChangeAspect="1"/>
          </p:cNvPicPr>
          <p:nvPr/>
        </p:nvPicPr>
        <p:blipFill>
          <a:blip r:embed="rId1"/>
          <a:stretch>
            <a:fillRect/>
          </a:stretch>
        </p:blipFill>
        <p:spPr>
          <a:xfrm rot="1380000">
            <a:off x="9293860" y="763905"/>
            <a:ext cx="2153285" cy="1913890"/>
          </a:xfrm>
          <a:prstGeom prst="rect">
            <a:avLst/>
          </a:prstGeom>
        </p:spPr>
      </p:pic>
      <p:pic>
        <p:nvPicPr>
          <p:cNvPr id="2" name="图片 1" descr="7"/>
          <p:cNvPicPr>
            <a:picLocks noChangeAspect="1"/>
          </p:cNvPicPr>
          <p:nvPr/>
        </p:nvPicPr>
        <p:blipFill>
          <a:blip r:embed="rId2"/>
          <a:stretch>
            <a:fillRect/>
          </a:stretch>
        </p:blipFill>
        <p:spPr>
          <a:xfrm>
            <a:off x="6118860" y="3298825"/>
            <a:ext cx="5770245" cy="3008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 calcmode="lin" valueType="num">
                                      <p:cBhvr additive="base">
                                        <p:cTn id="1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Thank you !</a:t>
            </a:r>
            <a:endParaRPr lang="en-US" altLang="zh-CN"/>
          </a:p>
        </p:txBody>
      </p:sp>
      <p:pic>
        <p:nvPicPr>
          <p:cNvPr id="2" name="图片 1"/>
          <p:cNvPicPr>
            <a:picLocks noChangeAspect="1"/>
          </p:cNvPicPr>
          <p:nvPr/>
        </p:nvPicPr>
        <p:blipFill>
          <a:blip r:embed="rId1"/>
          <a:stretch>
            <a:fillRect/>
          </a:stretch>
        </p:blipFill>
        <p:spPr>
          <a:xfrm>
            <a:off x="9272905" y="227330"/>
            <a:ext cx="2700655" cy="619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占位符 6"/>
          <p:cNvSpPr>
            <a:spLocks noGrp="1"/>
          </p:cNvSpPr>
          <p:nvPr>
            <p:ph type="body" idx="1"/>
          </p:nvPr>
        </p:nvSpPr>
        <p:spPr>
          <a:xfrm>
            <a:off x="494349" y="725"/>
            <a:ext cx="5157787" cy="823912"/>
          </a:xfrm>
        </p:spPr>
        <p:txBody>
          <a:bodyPr>
            <a:noAutofit/>
          </a:bodyPr>
          <a:p>
            <a:r>
              <a:rPr lang="en-US" altLang="zh-CN" sz="3200" b="0">
                <a:solidFill>
                  <a:schemeClr val="tx1"/>
                </a:solidFill>
                <a:effectLst>
                  <a:outerShdw blurRad="38100" dist="19050" dir="2700000" algn="tl" rotWithShape="0">
                    <a:schemeClr val="dk1">
                      <a:alpha val="40000"/>
                    </a:schemeClr>
                  </a:outerShdw>
                </a:effectLst>
              </a:rPr>
              <a:t>Community Detection</a:t>
            </a:r>
            <a:endParaRPr lang="en-US" altLang="zh-CN" sz="3200" b="0">
              <a:solidFill>
                <a:schemeClr val="tx1"/>
              </a:solidFill>
              <a:effectLst>
                <a:outerShdw blurRad="38100" dist="19050" dir="2700000" algn="tl" rotWithShape="0">
                  <a:schemeClr val="dk1">
                    <a:alpha val="40000"/>
                  </a:schemeClr>
                </a:outerShdw>
              </a:effectLst>
            </a:endParaRPr>
          </a:p>
        </p:txBody>
      </p:sp>
      <p:sp>
        <p:nvSpPr>
          <p:cNvPr id="9" name="文本占位符 8"/>
          <p:cNvSpPr>
            <a:spLocks noGrp="1"/>
          </p:cNvSpPr>
          <p:nvPr>
            <p:ph type="body" sz="quarter" idx="3"/>
          </p:nvPr>
        </p:nvSpPr>
        <p:spPr>
          <a:xfrm>
            <a:off x="494665" y="4878070"/>
            <a:ext cx="10308590" cy="1139190"/>
          </a:xfrm>
        </p:spPr>
        <p:txBody>
          <a:bodyPr>
            <a:normAutofit/>
          </a:bodyPr>
          <a:p>
            <a:pPr algn="ctr"/>
            <a:r>
              <a:rPr lang="en-US" altLang="zh-CN" b="0"/>
              <a:t>We c</a:t>
            </a:r>
            <a:r>
              <a:rPr lang="zh-CN" altLang="en-US" b="0"/>
              <a:t>ollect</a:t>
            </a:r>
            <a:r>
              <a:rPr lang="en-US" altLang="zh-CN" b="0"/>
              <a:t>ed</a:t>
            </a:r>
            <a:r>
              <a:rPr lang="zh-CN" altLang="en-US" b="0"/>
              <a:t> primary election voting results in US states</a:t>
            </a:r>
            <a:r>
              <a:rPr lang="en-US" altLang="zh-CN" b="0"/>
              <a:t>,</a:t>
            </a:r>
            <a:r>
              <a:rPr lang="zh-CN" altLang="en-US" b="0"/>
              <a:t> counties and obtain</a:t>
            </a:r>
            <a:r>
              <a:rPr lang="en-US" altLang="zh-CN" b="0"/>
              <a:t>ed</a:t>
            </a:r>
            <a:r>
              <a:rPr lang="zh-CN" altLang="en-US" b="0"/>
              <a:t> the vote information about the candidate</a:t>
            </a:r>
            <a:r>
              <a:rPr lang="en-US" altLang="zh-CN" b="0"/>
              <a:t>s</a:t>
            </a:r>
            <a:r>
              <a:rPr lang="zh-CN" altLang="en-US" b="0"/>
              <a:t> from the big data. </a:t>
            </a:r>
            <a:endParaRPr lang="zh-CN" altLang="en-US" b="0"/>
          </a:p>
        </p:txBody>
      </p:sp>
      <p:pic>
        <p:nvPicPr>
          <p:cNvPr id="4" name="内容占位符 3"/>
          <p:cNvPicPr>
            <a:picLocks noChangeAspect="1"/>
          </p:cNvPicPr>
          <p:nvPr>
            <p:ph sz="half" idx="2"/>
          </p:nvPr>
        </p:nvPicPr>
        <p:blipFill>
          <a:blip r:embed="rId1"/>
          <a:stretch>
            <a:fillRect/>
          </a:stretch>
        </p:blipFill>
        <p:spPr>
          <a:xfrm>
            <a:off x="2378710" y="1214120"/>
            <a:ext cx="7060565" cy="3784600"/>
          </a:xfrm>
          <a:prstGeom prst="rect">
            <a:avLst/>
          </a:prstGeom>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half" idx="2"/>
          </p:nvPr>
        </p:nvSpPr>
        <p:spPr>
          <a:xfrm>
            <a:off x="298450" y="2311400"/>
            <a:ext cx="4904105" cy="3134360"/>
          </a:xfrm>
        </p:spPr>
        <p:txBody>
          <a:bodyPr>
            <a:normAutofit fontScale="80000"/>
          </a:bodyPr>
          <a:p>
            <a:pPr marL="342900" indent="-342900">
              <a:buFont typeface="Wingdings" panose="05000000000000000000" charset="0"/>
              <a:buChar char="l"/>
            </a:pPr>
            <a:r>
              <a:rPr lang="en-US" altLang="zh-CN" sz="2800">
                <a:sym typeface="+mn-ea"/>
              </a:rPr>
              <a:t> Analyze the data and divide different communities by the similar supporting rate. </a:t>
            </a:r>
            <a:endParaRPr lang="en-US" altLang="zh-CN" sz="2800">
              <a:sym typeface="+mn-ea"/>
            </a:endParaRPr>
          </a:p>
          <a:p>
            <a:pPr marL="457200" indent="-457200">
              <a:buFont typeface="Wingdings" panose="05000000000000000000" charset="0"/>
              <a:buChar char="l"/>
            </a:pPr>
            <a:r>
              <a:rPr lang="en-US" altLang="zh-CN" sz="2800">
                <a:sym typeface="+mn-ea"/>
              </a:rPr>
              <a:t>It’s beneficial to make the next campaign strategy for winning the presidential election. </a:t>
            </a:r>
            <a:endParaRPr lang="en-US" altLang="zh-CN" sz="2800">
              <a:sym typeface="+mn-ea"/>
            </a:endParaRPr>
          </a:p>
          <a:p>
            <a:endParaRPr lang="en-US" altLang="zh-CN" sz="2800">
              <a:sym typeface="+mn-ea"/>
            </a:endParaRPr>
          </a:p>
        </p:txBody>
      </p:sp>
      <p:pic>
        <p:nvPicPr>
          <p:cNvPr id="12" name="图片占位符 11" descr="F@P@H`QW]4NM4}C3JG2G%U1"/>
          <p:cNvPicPr>
            <a:picLocks noChangeAspect="1"/>
          </p:cNvPicPr>
          <p:nvPr>
            <p:ph type="pic" idx="1"/>
          </p:nvPr>
        </p:nvPicPr>
        <p:blipFill>
          <a:blip r:embed="rId1"/>
          <a:stretch>
            <a:fillRect/>
          </a:stretch>
        </p:blipFill>
        <p:spPr>
          <a:xfrm>
            <a:off x="6452235" y="1539240"/>
            <a:ext cx="5010785" cy="4243070"/>
          </a:xfrm>
          <a:prstGeom prst="rect">
            <a:avLst/>
          </a:prstGeom>
        </p:spPr>
      </p:pic>
      <p:sp>
        <p:nvSpPr>
          <p:cNvPr id="6" name="文本框 5"/>
          <p:cNvSpPr txBox="1"/>
          <p:nvPr/>
        </p:nvSpPr>
        <p:spPr>
          <a:xfrm>
            <a:off x="508000" y="139065"/>
            <a:ext cx="4067810" cy="579120"/>
          </a:xfrm>
          <a:prstGeom prst="rect">
            <a:avLst/>
          </a:prstGeom>
          <a:noFill/>
        </p:spPr>
        <p:txBody>
          <a:bodyPr wrap="none" rtlCol="0" anchor="t">
            <a:spAutoFit/>
          </a:bodyPr>
          <a:p>
            <a:r>
              <a:rPr lang="en-US" altLang="zh-CN" sz="3200">
                <a:solidFill>
                  <a:schemeClr val="tx1"/>
                </a:solidFill>
                <a:effectLst>
                  <a:outerShdw blurRad="38100" dist="19050" dir="2700000" algn="tl" rotWithShape="0">
                    <a:schemeClr val="dk1">
                      <a:alpha val="40000"/>
                    </a:schemeClr>
                  </a:outerShdw>
                </a:effectLst>
                <a:sym typeface="+mn-ea"/>
              </a:rPr>
              <a:t>Community Detection</a:t>
            </a:r>
            <a:endParaRPr lang="en-US" altLang="zh-CN" sz="3200">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a:xfrm>
            <a:off x="1289050" y="160655"/>
            <a:ext cx="4276725" cy="682625"/>
          </a:xfrm>
        </p:spPr>
        <p:txBody>
          <a:bodyPr/>
          <a:p>
            <a:r>
              <a:rPr lang="zh-CN" altLang="en-US" sz="3200" b="0">
                <a:solidFill>
                  <a:schemeClr val="tx1"/>
                </a:solidFill>
                <a:effectLst/>
              </a:rPr>
              <a:t>Problem </a:t>
            </a:r>
            <a:r>
              <a:rPr lang="en-US" altLang="zh-CN" sz="3200" b="0">
                <a:solidFill>
                  <a:schemeClr val="tx1"/>
                </a:solidFill>
                <a:effectLst/>
              </a:rPr>
              <a:t>statement</a:t>
            </a:r>
            <a:endParaRPr lang="en-US" altLang="zh-CN" sz="3200" b="0">
              <a:solidFill>
                <a:schemeClr val="tx1"/>
              </a:solidFill>
              <a:effectLst/>
            </a:endParaRPr>
          </a:p>
        </p:txBody>
      </p:sp>
      <p:sp>
        <p:nvSpPr>
          <p:cNvPr id="4" name="副标题 3"/>
          <p:cNvSpPr>
            <a:spLocks noGrp="1"/>
          </p:cNvSpPr>
          <p:nvPr>
            <p:ph type="subTitle" idx="1"/>
          </p:nvPr>
        </p:nvSpPr>
        <p:spPr>
          <a:xfrm>
            <a:off x="1289050" y="2708275"/>
            <a:ext cx="9424035" cy="3135630"/>
          </a:xfrm>
        </p:spPr>
        <p:txBody>
          <a:bodyPr>
            <a:normAutofit/>
          </a:bodyPr>
          <a:p>
            <a:pPr marL="342900" indent="-342900" algn="l">
              <a:buFont typeface="Wingdings" panose="05000000000000000000" charset="0"/>
              <a:buChar char="u"/>
            </a:pPr>
            <a:r>
              <a:rPr lang="en-US" altLang="zh-CN">
                <a:solidFill>
                  <a:schemeClr val="tx1"/>
                </a:solidFill>
                <a:effectLst/>
              </a:rPr>
              <a:t> </a:t>
            </a:r>
            <a:r>
              <a:rPr lang="zh-CN" altLang="en-US">
                <a:solidFill>
                  <a:schemeClr val="tx1"/>
                </a:solidFill>
                <a:effectLst/>
              </a:rPr>
              <a:t>we choose the votes for supporting Hillary and Trump</a:t>
            </a:r>
            <a:r>
              <a:rPr lang="en-US" altLang="zh-CN">
                <a:solidFill>
                  <a:schemeClr val="tx1"/>
                </a:solidFill>
                <a:effectLst/>
              </a:rPr>
              <a:t>,</a:t>
            </a:r>
            <a:r>
              <a:rPr lang="zh-CN" altLang="en-US">
                <a:solidFill>
                  <a:schemeClr val="tx1"/>
                </a:solidFill>
                <a:effectLst/>
              </a:rPr>
              <a:t> analyze these data, and compute the support rate for Hillary and Trump in different counties of many states. </a:t>
            </a:r>
            <a:endParaRPr lang="zh-CN" altLang="en-US">
              <a:solidFill>
                <a:schemeClr val="tx1"/>
              </a:solidFill>
              <a:effectLst/>
            </a:endParaRPr>
          </a:p>
          <a:p>
            <a:pPr marL="342900" indent="-342900" algn="l">
              <a:buFont typeface="Wingdings" panose="05000000000000000000" charset="0"/>
              <a:buChar char="u"/>
            </a:pPr>
            <a:r>
              <a:rPr lang="zh-CN" altLang="en-US">
                <a:solidFill>
                  <a:schemeClr val="tx1"/>
                </a:solidFill>
                <a:effectLst/>
              </a:rPr>
              <a:t>  Based on the similar support</a:t>
            </a:r>
            <a:r>
              <a:rPr lang="en-US" altLang="zh-CN">
                <a:solidFill>
                  <a:schemeClr val="tx1"/>
                </a:solidFill>
                <a:effectLst/>
              </a:rPr>
              <a:t>ing</a:t>
            </a:r>
            <a:r>
              <a:rPr lang="zh-CN" altLang="en-US">
                <a:solidFill>
                  <a:schemeClr val="tx1"/>
                </a:solidFill>
                <a:effectLst/>
              </a:rPr>
              <a:t> rate, communities can be constructed by single-linkage algorithm.</a:t>
            </a:r>
            <a:endParaRPr lang="zh-CN" altLang="en-US">
              <a:solidFill>
                <a:schemeClr val="tx1"/>
              </a:solidFill>
              <a:effectLst/>
            </a:endParaRPr>
          </a:p>
          <a:p>
            <a:pPr algn="l"/>
            <a:endParaRPr lang="zh-CN" altLang="en-US">
              <a:solidFill>
                <a:schemeClr val="tx1"/>
              </a:solidFill>
              <a:effectLst/>
            </a:endParaRPr>
          </a:p>
        </p:txBody>
      </p:sp>
      <p:pic>
        <p:nvPicPr>
          <p:cNvPr id="2" name="图片 1" descr="office6\wpsassist\cache\A000220150318G85PPIC"/>
          <p:cNvPicPr>
            <a:picLocks noChangeAspect="1"/>
          </p:cNvPicPr>
          <p:nvPr/>
        </p:nvPicPr>
        <p:blipFill>
          <a:blip r:embed="rId1"/>
          <a:stretch>
            <a:fillRect/>
          </a:stretch>
        </p:blipFill>
        <p:spPr>
          <a:xfrm>
            <a:off x="9385935" y="910590"/>
            <a:ext cx="1715770" cy="1417955"/>
          </a:xfrm>
          <a:prstGeom prst="rect">
            <a:avLst/>
          </a:prstGeom>
        </p:spPr>
      </p:pic>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fontScale="90000"/>
          </a:bodyPr>
          <a:lstStyle/>
          <a:p>
            <a:pPr algn="ctr"/>
            <a:r>
              <a:rPr lang="en-US" altLang="zh-CN" sz="6000" dirty="0"/>
              <a:t>Algorithm of  community </a:t>
            </a:r>
            <a:r>
              <a:rPr lang="en-US" altLang="zh-CN" sz="6000" dirty="0">
                <a:sym typeface="+mn-ea"/>
              </a:rPr>
              <a:t>detecting</a:t>
            </a:r>
            <a:endParaRPr lang="en-US" altLang="zh-CN" sz="6000" dirty="0">
              <a:sym typeface="+mn-ea"/>
            </a:endParaRPr>
          </a:p>
        </p:txBody>
      </p:sp>
      <p:sp>
        <p:nvSpPr>
          <p:cNvPr id="6" name="文本框 5"/>
          <p:cNvSpPr txBox="1"/>
          <p:nvPr>
            <p:custDataLst>
              <p:tags r:id="rId2"/>
            </p:custDataLst>
          </p:nvPr>
        </p:nvSpPr>
        <p:spPr>
          <a:xfrm>
            <a:off x="1828799" y="2806776"/>
            <a:ext cx="1045029" cy="1107996"/>
          </a:xfrm>
          <a:prstGeom prst="rect">
            <a:avLst/>
          </a:prstGeom>
          <a:noFill/>
        </p:spPr>
        <p:txBody>
          <a:bodyPr wrap="square" rtlCol="0">
            <a:normAutofit/>
          </a:bodyPr>
          <a:lstStyle/>
          <a:p>
            <a:pPr algn="ctr"/>
            <a:r>
              <a:rPr lang="en-US" altLang="zh-CN" sz="6600" b="1" smtClean="0"/>
              <a:t>1</a:t>
            </a:r>
            <a:endParaRPr lang="en-US" altLang="zh-CN" sz="6600" b="1" smtClean="0"/>
          </a:p>
        </p:txBody>
      </p:sp>
    </p:spTree>
    <p:custDataLst>
      <p:tags r:id="rId3"/>
    </p:custData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90620" y="24024"/>
            <a:ext cx="8473481" cy="1572859"/>
          </a:xfrm>
        </p:spPr>
        <p:txBody>
          <a:bodyPr/>
          <a:p>
            <a:r>
              <a:rPr lang="zh-CN" altLang="en-US" sz="3200">
                <a:solidFill>
                  <a:schemeClr val="tx1"/>
                </a:solidFill>
                <a:effectLst/>
              </a:rPr>
              <a:t>Brief Description of the Community </a:t>
            </a:r>
            <a:br>
              <a:rPr lang="zh-CN" altLang="en-US" sz="3200">
                <a:solidFill>
                  <a:schemeClr val="tx1"/>
                </a:solidFill>
                <a:effectLst/>
              </a:rPr>
            </a:br>
            <a:r>
              <a:rPr lang="zh-CN" altLang="en-US" sz="3200">
                <a:solidFill>
                  <a:schemeClr val="tx1"/>
                </a:solidFill>
                <a:effectLst/>
              </a:rPr>
              <a:t>Detection Algorithm used</a:t>
            </a:r>
            <a:endParaRPr lang="zh-CN" altLang="en-US" sz="3200">
              <a:solidFill>
                <a:schemeClr val="tx1"/>
              </a:solidFill>
              <a:effectLst/>
            </a:endParaRPr>
          </a:p>
        </p:txBody>
      </p:sp>
      <p:sp>
        <p:nvSpPr>
          <p:cNvPr id="4" name="文本框 3"/>
          <p:cNvSpPr txBox="1"/>
          <p:nvPr/>
        </p:nvSpPr>
        <p:spPr>
          <a:xfrm>
            <a:off x="203835" y="2263775"/>
            <a:ext cx="9413875" cy="2651760"/>
          </a:xfrm>
          <a:prstGeom prst="rect">
            <a:avLst/>
          </a:prstGeom>
          <a:noFill/>
        </p:spPr>
        <p:txBody>
          <a:bodyPr wrap="square" rtlCol="0">
            <a:spAutoFit/>
          </a:bodyPr>
          <a:p>
            <a:pPr marL="342900" indent="-342900">
              <a:buFont typeface="Wingdings" panose="05000000000000000000" charset="0"/>
              <a:buChar char="ü"/>
            </a:pPr>
            <a:r>
              <a:rPr lang="zh-CN" altLang="en-US" sz="2400"/>
              <a:t>Cluster analysis is the task of grouping a set of objects in such a way that objects in the same group are more similar to each other than to those in other</a:t>
            </a:r>
            <a:r>
              <a:rPr lang="en-US" altLang="zh-CN" sz="2400"/>
              <a:t>.</a:t>
            </a:r>
            <a:endParaRPr lang="en-US" altLang="zh-CN" sz="2400"/>
          </a:p>
          <a:p>
            <a:pPr marL="342900" indent="-342900">
              <a:buFont typeface="Wingdings" panose="05000000000000000000" charset="0"/>
              <a:buChar char="ü"/>
            </a:pPr>
            <a:r>
              <a:rPr lang="en-US" altLang="zh-CN" sz="2400"/>
              <a:t>H</a:t>
            </a:r>
            <a:r>
              <a:rPr lang="zh-CN" altLang="en-US" sz="2400"/>
              <a:t>ierarchical clustering can be divided into </a:t>
            </a:r>
            <a:r>
              <a:rPr lang="en-US" altLang="zh-CN" sz="2400"/>
              <a:t>3</a:t>
            </a:r>
            <a:r>
              <a:rPr lang="zh-CN" altLang="en-US" sz="2400"/>
              <a:t>categories：single-linkage, complete-linkage and average-linkage.</a:t>
            </a:r>
            <a:endParaRPr lang="zh-CN" altLang="en-US" sz="2800"/>
          </a:p>
          <a:p>
            <a:pPr marL="342900" indent="-342900">
              <a:buFont typeface="Wingdings" panose="05000000000000000000" charset="0"/>
              <a:buChar char="ü"/>
            </a:pPr>
            <a:r>
              <a:rPr lang="en-US" altLang="zh-CN" sz="2400"/>
              <a:t> W</a:t>
            </a:r>
            <a:r>
              <a:rPr lang="zh-CN" altLang="en-US" sz="2400"/>
              <a:t>e choose the algorithm Single-linkage clustering to finish the experiment.</a:t>
            </a:r>
            <a:r>
              <a:rPr lang="zh-CN" altLang="en-US" sz="2000"/>
              <a:t> </a:t>
            </a:r>
            <a:endParaRPr lang="zh-CN" altLang="en-US" sz="200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2701925" y="2008505"/>
            <a:ext cx="6788150" cy="2565400"/>
          </a:xfrm>
        </p:spPr>
        <p:txBody>
          <a:bodyPr>
            <a:normAutofit fontScale="90000"/>
          </a:bodyPr>
          <a:lstStyle/>
          <a:p>
            <a:r>
              <a:rPr lang="en-US" altLang="zh-CN" sz="6000" dirty="0"/>
              <a:t>Experiment Setup </a:t>
            </a:r>
            <a:br>
              <a:rPr lang="en-US" altLang="zh-CN" sz="6000" dirty="0"/>
            </a:br>
            <a:r>
              <a:rPr lang="en-US" altLang="zh-CN" sz="6000" dirty="0"/>
              <a:t>and </a:t>
            </a:r>
            <a:br>
              <a:rPr lang="en-US" altLang="zh-CN" sz="6000" dirty="0"/>
            </a:br>
            <a:r>
              <a:rPr lang="en-US" altLang="zh-CN" sz="6000" dirty="0"/>
              <a:t>Datasets Used</a:t>
            </a:r>
            <a:endParaRPr lang="en-US" altLang="zh-CN" sz="6000" dirty="0"/>
          </a:p>
        </p:txBody>
      </p:sp>
      <p:sp>
        <p:nvSpPr>
          <p:cNvPr id="6" name="文本框 5"/>
          <p:cNvSpPr txBox="1"/>
          <p:nvPr>
            <p:custDataLst>
              <p:tags r:id="rId2"/>
            </p:custDataLst>
          </p:nvPr>
        </p:nvSpPr>
        <p:spPr>
          <a:xfrm>
            <a:off x="1828799" y="2806776"/>
            <a:ext cx="1045029" cy="1107996"/>
          </a:xfrm>
          <a:prstGeom prst="rect">
            <a:avLst/>
          </a:prstGeom>
          <a:noFill/>
        </p:spPr>
        <p:txBody>
          <a:bodyPr wrap="square" rtlCol="0">
            <a:normAutofit/>
          </a:bodyPr>
          <a:lstStyle/>
          <a:p>
            <a:pPr algn="ctr"/>
            <a:r>
              <a:rPr lang="en-US" altLang="zh-CN" sz="6600" b="1" smtClean="0"/>
              <a:t>2</a:t>
            </a:r>
            <a:endParaRPr lang="en-US" altLang="zh-CN" sz="6600" b="1" smtClean="0"/>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4" name="文本占位符 3"/>
          <p:cNvSpPr>
            <a:spLocks noGrp="1"/>
          </p:cNvSpPr>
          <p:nvPr>
            <p:ph type="body" sz="quarter" idx="3"/>
          </p:nvPr>
        </p:nvSpPr>
        <p:spPr/>
        <p:txBody>
          <a:bodyPr/>
          <a:p>
            <a:endParaRPr lang="zh-CN" altLang="en-US"/>
          </a:p>
        </p:txBody>
      </p:sp>
      <p:sp>
        <p:nvSpPr>
          <p:cNvPr id="6" name="标题 5"/>
          <p:cNvSpPr>
            <a:spLocks noGrp="1"/>
          </p:cNvSpPr>
          <p:nvPr>
            <p:ph type="title"/>
          </p:nvPr>
        </p:nvSpPr>
        <p:spPr/>
        <p:txBody>
          <a:bodyPr/>
          <a:p>
            <a:r>
              <a:rPr lang="zh-CN" altLang="en-US">
                <a:solidFill>
                  <a:schemeClr val="tx1"/>
                </a:solidFill>
                <a:effectLst>
                  <a:outerShdw blurRad="38100" dist="19050" dir="2700000" algn="tl" rotWithShape="0">
                    <a:schemeClr val="dk1">
                      <a:alpha val="40000"/>
                    </a:schemeClr>
                  </a:outerShdw>
                </a:effectLst>
              </a:rPr>
              <a:t>Firstly, we get data from database</a:t>
            </a:r>
            <a:endParaRPr lang="zh-CN" altLang="en-US">
              <a:solidFill>
                <a:schemeClr val="tx1"/>
              </a:solidFill>
              <a:effectLst>
                <a:outerShdw blurRad="38100" dist="19050" dir="2700000" algn="tl" rotWithShape="0">
                  <a:schemeClr val="dk1">
                    <a:alpha val="40000"/>
                  </a:schemeClr>
                </a:outerShdw>
              </a:effectLst>
            </a:endParaRPr>
          </a:p>
        </p:txBody>
      </p:sp>
      <p:pic>
        <p:nvPicPr>
          <p:cNvPr id="7" name="图片 5" descr="Figure 1"/>
          <p:cNvPicPr>
            <a:picLocks noChangeAspect="1"/>
          </p:cNvPicPr>
          <p:nvPr>
            <p:ph sz="half" idx="2"/>
          </p:nvPr>
        </p:nvPicPr>
        <p:blipFill>
          <a:blip r:embed="rId1"/>
          <a:stretch>
            <a:fillRect/>
          </a:stretch>
        </p:blipFill>
        <p:spPr>
          <a:xfrm>
            <a:off x="202565" y="1041400"/>
            <a:ext cx="5611495" cy="5314950"/>
          </a:xfrm>
          <a:prstGeom prst="rect">
            <a:avLst/>
          </a:prstGeom>
        </p:spPr>
      </p:pic>
      <p:pic>
        <p:nvPicPr>
          <p:cNvPr id="8" name="图片 6" descr="Figure 2"/>
          <p:cNvPicPr>
            <a:picLocks noChangeAspect="1"/>
          </p:cNvPicPr>
          <p:nvPr>
            <p:ph sz="quarter" idx="4"/>
          </p:nvPr>
        </p:nvPicPr>
        <p:blipFill>
          <a:blip r:embed="rId2"/>
          <a:stretch>
            <a:fillRect/>
          </a:stretch>
        </p:blipFill>
        <p:spPr>
          <a:xfrm>
            <a:off x="5993130" y="980440"/>
            <a:ext cx="5331460" cy="5318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51210175510"/>
  <p:tag name="MH_LIBRARY" val="GRAPHIC"/>
  <p:tag name="MH_ORDER" val="Rectangle 28"/>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235"/>
  <p:tag name="KSO_WM_UNIT_TYPE" val="e"/>
  <p:tag name="KSO_WM_UNIT_INDEX" val="1"/>
  <p:tag name="KSO_WM_UNIT_ID" val="custom160235_12*e*1"/>
  <p:tag name="KSO_WM_UNIT_CLEAR" val="1"/>
  <p:tag name="KSO_WM_UNIT_LAYERLEVEL" val="1"/>
  <p:tag name="KSO_WM_UNIT_VALUE" val="1"/>
  <p:tag name="KSO_WM_UNIT_HIGHLIGHT" val="0"/>
  <p:tag name="KSO_WM_UNIT_COMPATIBLE" val="1"/>
  <p:tag name="KSO_WM_UNIT_PRESET_TEXT" val="1"/>
</p:tagLst>
</file>

<file path=ppt/tags/tag11.xml><?xml version="1.0" encoding="utf-8"?>
<p:tagLst xmlns:p="http://schemas.openxmlformats.org/presentationml/2006/main">
  <p:tag name="KSO_WM_TEMPLATE_CATEGORY" val="custom"/>
  <p:tag name="KSO_WM_TEMPLATE_INDEX" val="160235"/>
  <p:tag name="KSO_WM_TAG_VERSION" val="1.0"/>
  <p:tag name="KSO_WM_SLIDE_ID" val="custom160235_12"/>
  <p:tag name="KSO_WM_SLIDE_INDEX" val="12"/>
  <p:tag name="KSO_WM_SLIDE_ITEM_CNT" val="2"/>
  <p:tag name="KSO_WM_SLIDE_LAYOUT" val="e_a_b"/>
  <p:tag name="KSO_WM_SLIDE_LAYOUT_CNT" val="1_1_1"/>
  <p:tag name="KSO_WM_SLIDE_TYPE" val="sectionTitle"/>
  <p:tag name="KSO_WM_BEAUTIFY_FLAG" val="#wm#"/>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235"/>
  <p:tag name="KSO_WM_UNIT_TYPE" val="a"/>
  <p:tag name="KSO_WM_UNIT_INDEX" val="1"/>
  <p:tag name="KSO_WM_UNIT_ID" val="custom160235_12*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235"/>
  <p:tag name="KSO_WM_UNIT_TYPE" val="e"/>
  <p:tag name="KSO_WM_UNIT_INDEX" val="1"/>
  <p:tag name="KSO_WM_UNIT_ID" val="custom160235_12*e*1"/>
  <p:tag name="KSO_WM_UNIT_CLEAR" val="1"/>
  <p:tag name="KSO_WM_UNIT_LAYERLEVEL" val="1"/>
  <p:tag name="KSO_WM_UNIT_VALUE" val="1"/>
  <p:tag name="KSO_WM_UNIT_HIGHLIGHT" val="0"/>
  <p:tag name="KSO_WM_UNIT_COMPATIBLE" val="1"/>
  <p:tag name="KSO_WM_UNIT_PRESET_TEXT" val="1"/>
</p:tagLst>
</file>

<file path=ppt/tags/tag14.xml><?xml version="1.0" encoding="utf-8"?>
<p:tagLst xmlns:p="http://schemas.openxmlformats.org/presentationml/2006/main">
  <p:tag name="KSO_WM_TEMPLATE_CATEGORY" val="custom"/>
  <p:tag name="KSO_WM_TEMPLATE_INDEX" val="160235"/>
  <p:tag name="KSO_WM_TAG_VERSION" val="1.0"/>
  <p:tag name="KSO_WM_SLIDE_ID" val="custom160235_12"/>
  <p:tag name="KSO_WM_SLIDE_INDEX" val="12"/>
  <p:tag name="KSO_WM_SLIDE_ITEM_CNT" val="2"/>
  <p:tag name="KSO_WM_SLIDE_LAYOUT" val="e_a_b"/>
  <p:tag name="KSO_WM_SLIDE_LAYOUT_CNT" val="1_1_1"/>
  <p:tag name="KSO_WM_SLIDE_TYPE" val="sectionTitle"/>
  <p:tag name="KSO_WM_BEAUTIFY_FLAG" val="#wm#"/>
</p:tagLst>
</file>

<file path=ppt/tags/tag2.xml><?xml version="1.0" encoding="utf-8"?>
<p:tagLst xmlns:p="http://schemas.openxmlformats.org/presentationml/2006/main">
  <p:tag name="MH" val="20151210175510"/>
  <p:tag name="MH_LIBRARY" val="GRAPHIC"/>
  <p:tag name="MH_ORDER" val="Rectangle 117"/>
</p:tagLst>
</file>

<file path=ppt/tags/tag3.xml><?xml version="1.0" encoding="utf-8"?>
<p:tagLst xmlns:p="http://schemas.openxmlformats.org/presentationml/2006/main">
  <p:tag name="KSO_WM_TAG_VERSION" val="1.0"/>
  <p:tag name="KSO_WM_TEMPLATE_CATEGORY" val="custom"/>
  <p:tag name="KSO_WM_TEMPLATE_INDEX" val="277"/>
</p:tagLst>
</file>

<file path=ppt/tags/tag4.xml><?xml version="1.0" encoding="utf-8"?>
<p:tagLst xmlns:p="http://schemas.openxmlformats.org/presentationml/2006/main">
  <p:tag name="KSO_WM_TAG_VERSION" val="1.0"/>
  <p:tag name="KSO_WM_TEMPLATE_CATEGORY" val="custom"/>
  <p:tag name="KSO_WM_TEMPLATE_INDEX" val="277"/>
</p:tagLst>
</file>

<file path=ppt/tags/tag5.xml><?xml version="1.0" encoding="utf-8"?>
<p:tagLst xmlns:p="http://schemas.openxmlformats.org/presentationml/2006/main">
  <p:tag name="KSO_WM_TEMPLATE_CATEGORY" val="custom"/>
  <p:tag name="KSO_WM_TEMPLATE_INDEX" val="27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235"/>
  <p:tag name="KSO_WM_UNIT_TYPE" val="a"/>
  <p:tag name="KSO_WM_UNIT_INDEX" val="1"/>
  <p:tag name="KSO_WM_UNIT_ID" val="custom160235_12*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235"/>
  <p:tag name="KSO_WM_UNIT_TYPE" val="e"/>
  <p:tag name="KSO_WM_UNIT_INDEX" val="1"/>
  <p:tag name="KSO_WM_UNIT_ID" val="custom160235_12*e*1"/>
  <p:tag name="KSO_WM_UNIT_CLEAR" val="1"/>
  <p:tag name="KSO_WM_UNIT_LAYERLEVEL" val="1"/>
  <p:tag name="KSO_WM_UNIT_VALUE" val="1"/>
  <p:tag name="KSO_WM_UNIT_HIGHLIGHT" val="0"/>
  <p:tag name="KSO_WM_UNIT_COMPATIBLE" val="1"/>
  <p:tag name="KSO_WM_UNIT_PRESET_TEXT" val="1"/>
</p:tagLst>
</file>

<file path=ppt/tags/tag8.xml><?xml version="1.0" encoding="utf-8"?>
<p:tagLst xmlns:p="http://schemas.openxmlformats.org/presentationml/2006/main">
  <p:tag name="KSO_WM_TEMPLATE_CATEGORY" val="custom"/>
  <p:tag name="KSO_WM_TEMPLATE_INDEX" val="160235"/>
  <p:tag name="KSO_WM_TAG_VERSION" val="1.0"/>
  <p:tag name="KSO_WM_SLIDE_ID" val="custom160235_12"/>
  <p:tag name="KSO_WM_SLIDE_INDEX" val="12"/>
  <p:tag name="KSO_WM_SLIDE_ITEM_CNT" val="2"/>
  <p:tag name="KSO_WM_SLIDE_LAYOUT" val="e_a_b"/>
  <p:tag name="KSO_WM_SLIDE_LAYOUT_CNT" val="1_1_1"/>
  <p:tag name="KSO_WM_SLIDE_TYPE" val="sectionTitle"/>
  <p:tag name="KSO_WM_BEAUTIFY_FLAG" val="#wm#"/>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235"/>
  <p:tag name="KSO_WM_UNIT_TYPE" val="a"/>
  <p:tag name="KSO_WM_UNIT_INDEX" val="1"/>
  <p:tag name="KSO_WM_UNIT_ID" val="custom160235_12*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1_Office 主题">
  <a:themeElements>
    <a:clrScheme name="自定义 225">
      <a:dk1>
        <a:sysClr val="windowText" lastClr="000000"/>
      </a:dk1>
      <a:lt1>
        <a:sysClr val="window" lastClr="FFFFFF"/>
      </a:lt1>
      <a:dk2>
        <a:srgbClr val="44546A"/>
      </a:dk2>
      <a:lt2>
        <a:srgbClr val="E7E6E6"/>
      </a:lt2>
      <a:accent1>
        <a:srgbClr val="FCAC1F"/>
      </a:accent1>
      <a:accent2>
        <a:srgbClr val="2C91CE"/>
      </a:accent2>
      <a:accent3>
        <a:srgbClr val="A5A5A5"/>
      </a:accent3>
      <a:accent4>
        <a:srgbClr val="FFC000"/>
      </a:accent4>
      <a:accent5>
        <a:srgbClr val="4472C4"/>
      </a:accent5>
      <a:accent6>
        <a:srgbClr val="70AD47"/>
      </a:accent6>
      <a:hlink>
        <a:srgbClr val="0563C1"/>
      </a:hlink>
      <a:folHlink>
        <a:srgbClr val="954F72"/>
      </a:folHlink>
    </a:clrScheme>
    <a:fontScheme name="自定义 7">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2D05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3940</Words>
  <Application>WPS 演示</Application>
  <PresentationFormat>宽屏</PresentationFormat>
  <Paragraphs>155</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Wingdings</vt:lpstr>
      <vt:lpstr>Wingdings</vt:lpstr>
      <vt:lpstr>黑体</vt:lpstr>
      <vt:lpstr>微软雅黑</vt:lpstr>
      <vt:lpstr>Wingdings 2</vt:lpstr>
      <vt:lpstr>Calibri</vt:lpstr>
      <vt:lpstr>1_Office 主题</vt:lpstr>
      <vt:lpstr>Big Data Community Detection Using Single-Link Clustering                   ——About the US presidential election</vt:lpstr>
      <vt:lpstr>Introduction</vt:lpstr>
      <vt:lpstr>PowerPoint 演示文稿</vt:lpstr>
      <vt:lpstr>PowerPoint 演示文稿</vt:lpstr>
      <vt:lpstr>Problem statement</vt:lpstr>
      <vt:lpstr>Algorithm of  cmmunity detecting</vt:lpstr>
      <vt:lpstr>Brief Description of the Community  Detection Algorithm used</vt:lpstr>
      <vt:lpstr>Experiment Setup  and  Datasets Used</vt:lpstr>
      <vt:lpstr>Firstly, we get data from database</vt:lpstr>
      <vt:lpstr>Secondly, we deal with these original data.</vt:lpstr>
      <vt:lpstr>  Hillary's support rate</vt:lpstr>
      <vt:lpstr>Analysis on the distribution of candidate's similar support rate</vt:lpstr>
      <vt:lpstr>  Clustering Analysis</vt:lpstr>
      <vt:lpstr>Clustering Analysis</vt:lpstr>
      <vt:lpstr>Clustering Analysis</vt:lpstr>
      <vt:lpstr>Analysis</vt:lpstr>
      <vt:lpstr>Clustering Analysis</vt:lpstr>
      <vt:lpstr>Why I choose Single Linkage</vt:lpstr>
      <vt:lpstr>Why I choose Single Linkage</vt:lpstr>
      <vt:lpstr>Result, Visualization and Analysis </vt:lpstr>
      <vt:lpstr>Why I choose Single Linkage</vt:lpstr>
      <vt:lpstr>PowerPoint 演示文稿</vt:lpstr>
      <vt:lpstr>PowerPoint 演示文稿</vt:lpstr>
      <vt:lpstr>We obtained the distance matrix by calculating the difference between the rates of supporting. According to their distance relationship samples are divided into different communities.  Based on these communities, we can find the highest and lowest percentage of votes are both small communities, while those large communities are about 20%.  Although the large communities of the two candidates are about 20% of the vote, their total numbers of votes are different.</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Administrator</cp:lastModifiedBy>
  <cp:revision>14</cp:revision>
  <dcterms:created xsi:type="dcterms:W3CDTF">2016-08-05T09:21:00Z</dcterms:created>
  <dcterms:modified xsi:type="dcterms:W3CDTF">2016-08-05T19:51:01Z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