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Playfair Display Bold" charset="1" panose="00000800000000000000"/>
      <p:regular r:id="rId31"/>
    </p:embeddedFont>
    <p:embeddedFont>
      <p:font typeface="Public Sans" charset="1" panose="00000000000000000000"/>
      <p:regular r:id="rId32"/>
    </p:embeddedFont>
    <p:embeddedFont>
      <p:font typeface="Playfair Display Italics" charset="1" panose="00000500000000000000"/>
      <p:regular r:id="rId33"/>
    </p:embeddedFont>
    <p:embeddedFont>
      <p:font typeface="Public Sans Bold" charset="1" panose="000000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901490" y="3921671"/>
            <a:ext cx="13477532" cy="0"/>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901490" y="2809381"/>
            <a:ext cx="16386510" cy="1911041"/>
          </a:xfrm>
          <a:prstGeom prst="rect">
            <a:avLst/>
          </a:prstGeom>
        </p:spPr>
        <p:txBody>
          <a:bodyPr anchor="t" rtlCol="false" tIns="0" lIns="0" bIns="0" rIns="0">
            <a:spAutoFit/>
          </a:bodyPr>
          <a:lstStyle/>
          <a:p>
            <a:pPr algn="l">
              <a:lnSpc>
                <a:spcPts val="7270"/>
              </a:lnSpc>
            </a:pPr>
            <a:r>
              <a:rPr lang="en-US" sz="7989" spc="39" b="true">
                <a:solidFill>
                  <a:srgbClr val="2B2C30"/>
                </a:solidFill>
                <a:latin typeface="Playfair Display Bold"/>
                <a:ea typeface="Playfair Display Bold"/>
                <a:cs typeface="Playfair Display Bold"/>
                <a:sym typeface="Playfair Display Bold"/>
              </a:rPr>
              <a:t>Supermarket Sales Analytics</a:t>
            </a:r>
          </a:p>
          <a:p>
            <a:pPr algn="l">
              <a:lnSpc>
                <a:spcPts val="7270"/>
              </a:lnSpc>
            </a:pPr>
          </a:p>
        </p:txBody>
      </p:sp>
      <p:sp>
        <p:nvSpPr>
          <p:cNvPr name="TextBox 4" id="4"/>
          <p:cNvSpPr txBox="true"/>
          <p:nvPr/>
        </p:nvSpPr>
        <p:spPr>
          <a:xfrm rot="0">
            <a:off x="1901490" y="5057775"/>
            <a:ext cx="7862435" cy="1026795"/>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ea typeface="Public Sans"/>
                <a:cs typeface="Public Sans"/>
                <a:sym typeface="Public Sans"/>
              </a:rPr>
              <a:t>Dipha Wiguna (3.34.22.1.05)</a:t>
            </a:r>
          </a:p>
          <a:p>
            <a:pPr algn="l">
              <a:lnSpc>
                <a:spcPts val="4199"/>
              </a:lnSpc>
            </a:pPr>
            <a:r>
              <a:rPr lang="en-US" sz="2799">
                <a:solidFill>
                  <a:srgbClr val="2B2C30"/>
                </a:solidFill>
                <a:latin typeface="Public Sans"/>
                <a:ea typeface="Public Sans"/>
                <a:cs typeface="Public Sans"/>
                <a:sym typeface="Public Sans"/>
              </a:rPr>
              <a:t>Luqman Aldi Prawiratama (3.34.22.1.12)</a:t>
            </a:r>
          </a:p>
        </p:txBody>
      </p:sp>
      <p:sp>
        <p:nvSpPr>
          <p:cNvPr name="TextBox 5" id="5"/>
          <p:cNvSpPr txBox="true"/>
          <p:nvPr/>
        </p:nvSpPr>
        <p:spPr>
          <a:xfrm rot="0">
            <a:off x="1901490" y="4115889"/>
            <a:ext cx="11348799" cy="428625"/>
          </a:xfrm>
          <a:prstGeom prst="rect">
            <a:avLst/>
          </a:prstGeom>
        </p:spPr>
        <p:txBody>
          <a:bodyPr anchor="t" rtlCol="false" tIns="0" lIns="0" bIns="0" rIns="0">
            <a:spAutoFit/>
          </a:bodyPr>
          <a:lstStyle/>
          <a:p>
            <a:pPr algn="ctr">
              <a:lnSpc>
                <a:spcPts val="3480"/>
              </a:lnSpc>
              <a:spcBef>
                <a:spcPct val="0"/>
              </a:spcBef>
            </a:pPr>
            <a:r>
              <a:rPr lang="en-US" sz="2900" i="true">
                <a:solidFill>
                  <a:srgbClr val="2B2C30"/>
                </a:solidFill>
                <a:latin typeface="Playfair Display Italics"/>
                <a:ea typeface="Playfair Display Italics"/>
                <a:cs typeface="Playfair Display Italics"/>
                <a:sym typeface="Playfair Display Italics"/>
              </a:rPr>
              <a:t>M</a:t>
            </a:r>
            <a:r>
              <a:rPr lang="en-US" sz="2900" i="true">
                <a:solidFill>
                  <a:srgbClr val="2B2C30"/>
                </a:solidFill>
                <a:latin typeface="Playfair Display Italics"/>
                <a:ea typeface="Playfair Display Italics"/>
                <a:cs typeface="Playfair Display Italics"/>
                <a:sym typeface="Playfair Display Italics"/>
              </a:rPr>
              <a:t>emahami Perilaku Pelanggan dan Mengoptimalkan Strategi Penjualan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390931" y="3751877"/>
            <a:ext cx="15462480" cy="2783246"/>
          </a:xfrm>
          <a:custGeom>
            <a:avLst/>
            <a:gdLst/>
            <a:ahLst/>
            <a:cxnLst/>
            <a:rect r="r" b="b" t="t" l="l"/>
            <a:pathLst>
              <a:path h="2783246" w="15462480">
                <a:moveTo>
                  <a:pt x="0" y="0"/>
                </a:moveTo>
                <a:lnTo>
                  <a:pt x="15462480" y="0"/>
                </a:lnTo>
                <a:lnTo>
                  <a:pt x="15462480" y="2783246"/>
                </a:lnTo>
                <a:lnTo>
                  <a:pt x="0" y="2783246"/>
                </a:lnTo>
                <a:lnTo>
                  <a:pt x="0" y="0"/>
                </a:lnTo>
                <a:close/>
              </a:path>
            </a:pathLst>
          </a:custGeom>
          <a:blipFill>
            <a:blip r:embed="rId2"/>
            <a:stretch>
              <a:fillRect l="0" t="0" r="0" b="0"/>
            </a:stretch>
          </a:blipFill>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 DAT</a:t>
            </a:r>
            <a:r>
              <a:rPr lang="en-US" b="true" sz="3714" spc="843">
                <a:solidFill>
                  <a:srgbClr val="2B2C30"/>
                </a:solidFill>
                <a:latin typeface="Public Sans Bold"/>
                <a:ea typeface="Public Sans Bold"/>
                <a:cs typeface="Public Sans Bold"/>
                <a:sym typeface="Public Sans Bold"/>
              </a:rPr>
              <a:t>a Cleansing</a:t>
            </a:r>
          </a:p>
        </p:txBody>
      </p:sp>
      <p:grpSp>
        <p:nvGrpSpPr>
          <p:cNvPr name="Group 5" id="5"/>
          <p:cNvGrpSpPr/>
          <p:nvPr/>
        </p:nvGrpSpPr>
        <p:grpSpPr>
          <a:xfrm rot="0">
            <a:off x="1390931" y="7006963"/>
            <a:ext cx="15462480" cy="1810026"/>
            <a:chOff x="0" y="0"/>
            <a:chExt cx="4072423" cy="476715"/>
          </a:xfrm>
        </p:grpSpPr>
        <p:sp>
          <p:nvSpPr>
            <p:cNvPr name="Freeform 6" id="6"/>
            <p:cNvSpPr/>
            <p:nvPr/>
          </p:nvSpPr>
          <p:spPr>
            <a:xfrm flipH="false" flipV="false" rot="0">
              <a:off x="0" y="0"/>
              <a:ext cx="4072423" cy="476715"/>
            </a:xfrm>
            <a:custGeom>
              <a:avLst/>
              <a:gdLst/>
              <a:ahLst/>
              <a:cxnLst/>
              <a:rect r="r" b="b" t="t" l="l"/>
              <a:pathLst>
                <a:path h="476715" w="4072423">
                  <a:moveTo>
                    <a:pt x="25535" y="0"/>
                  </a:moveTo>
                  <a:lnTo>
                    <a:pt x="4046887" y="0"/>
                  </a:lnTo>
                  <a:cubicBezTo>
                    <a:pt x="4053660" y="0"/>
                    <a:pt x="4060155" y="2690"/>
                    <a:pt x="4064944" y="7479"/>
                  </a:cubicBezTo>
                  <a:cubicBezTo>
                    <a:pt x="4069733" y="12268"/>
                    <a:pt x="4072423" y="18763"/>
                    <a:pt x="4072423" y="25535"/>
                  </a:cubicBezTo>
                  <a:lnTo>
                    <a:pt x="4072423" y="451179"/>
                  </a:lnTo>
                  <a:cubicBezTo>
                    <a:pt x="4072423" y="457952"/>
                    <a:pt x="4069733" y="464447"/>
                    <a:pt x="4064944" y="469236"/>
                  </a:cubicBezTo>
                  <a:cubicBezTo>
                    <a:pt x="4060155" y="474024"/>
                    <a:pt x="4053660" y="476715"/>
                    <a:pt x="4046887" y="476715"/>
                  </a:cubicBezTo>
                  <a:lnTo>
                    <a:pt x="25535" y="476715"/>
                  </a:lnTo>
                  <a:cubicBezTo>
                    <a:pt x="18763" y="476715"/>
                    <a:pt x="12268" y="474024"/>
                    <a:pt x="7479" y="469236"/>
                  </a:cubicBezTo>
                  <a:cubicBezTo>
                    <a:pt x="2690" y="464447"/>
                    <a:pt x="0" y="457952"/>
                    <a:pt x="0" y="451179"/>
                  </a:cubicBezTo>
                  <a:lnTo>
                    <a:pt x="0" y="25535"/>
                  </a:lnTo>
                  <a:cubicBezTo>
                    <a:pt x="0" y="18763"/>
                    <a:pt x="2690" y="12268"/>
                    <a:pt x="7479" y="7479"/>
                  </a:cubicBezTo>
                  <a:cubicBezTo>
                    <a:pt x="12268" y="2690"/>
                    <a:pt x="18763" y="0"/>
                    <a:pt x="25535" y="0"/>
                  </a:cubicBezTo>
                  <a:close/>
                </a:path>
              </a:pathLst>
            </a:custGeom>
            <a:solidFill>
              <a:srgbClr val="DCD3AF"/>
            </a:solidFill>
          </p:spPr>
        </p:sp>
        <p:sp>
          <p:nvSpPr>
            <p:cNvPr name="TextBox 7" id="7"/>
            <p:cNvSpPr txBox="true"/>
            <p:nvPr/>
          </p:nvSpPr>
          <p:spPr>
            <a:xfrm>
              <a:off x="0" y="-38100"/>
              <a:ext cx="4072423" cy="514815"/>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792468" y="7328994"/>
            <a:ext cx="14659406" cy="1108340"/>
          </a:xfrm>
          <a:prstGeom prst="rect">
            <a:avLst/>
          </a:prstGeom>
        </p:spPr>
        <p:txBody>
          <a:bodyPr anchor="t" rtlCol="false" tIns="0" lIns="0" bIns="0" rIns="0">
            <a:spAutoFit/>
          </a:bodyPr>
          <a:lstStyle/>
          <a:p>
            <a:pPr algn="just">
              <a:lnSpc>
                <a:spcPts val="2960"/>
              </a:lnSpc>
              <a:spcBef>
                <a:spcPct val="0"/>
              </a:spcBef>
            </a:pPr>
            <a:r>
              <a:rPr lang="en-US" sz="2114">
                <a:solidFill>
                  <a:srgbClr val="2B2C30"/>
                </a:solidFill>
                <a:latin typeface="Public Sans"/>
                <a:ea typeface="Public Sans"/>
                <a:cs typeface="Public Sans"/>
                <a:sym typeface="Public Sans"/>
              </a:rPr>
              <a:t>KODE INI MENAMPILKAN PROSES PEMBERSIHAN DATA (DATA CLEANING) PADA DATAFRAME PYSPARK. TUJUANNYA ADALAH UNTUK MEMASTIKAN DATA YANG DIGUNAKAN VALID, KONSISTEN, DAN BEBAS DARI DUPLIKASI ATAU KESALAHAN INPUT.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3329758" y="3716716"/>
            <a:ext cx="11301259" cy="2853568"/>
          </a:xfrm>
          <a:custGeom>
            <a:avLst/>
            <a:gdLst/>
            <a:ahLst/>
            <a:cxnLst/>
            <a:rect r="r" b="b" t="t" l="l"/>
            <a:pathLst>
              <a:path h="2853568" w="11301259">
                <a:moveTo>
                  <a:pt x="0" y="0"/>
                </a:moveTo>
                <a:lnTo>
                  <a:pt x="11301259" y="0"/>
                </a:lnTo>
                <a:lnTo>
                  <a:pt x="11301259" y="2853568"/>
                </a:lnTo>
                <a:lnTo>
                  <a:pt x="0" y="2853568"/>
                </a:lnTo>
                <a:lnTo>
                  <a:pt x="0" y="0"/>
                </a:lnTo>
                <a:close/>
              </a:path>
            </a:pathLst>
          </a:custGeom>
          <a:blipFill>
            <a:blip r:embed="rId2"/>
            <a:stretch>
              <a:fillRect l="0" t="0" r="0" b="0"/>
            </a:stretch>
          </a:blipFill>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TRANSFORMASI DATA</a:t>
            </a:r>
          </a:p>
        </p:txBody>
      </p:sp>
      <p:grpSp>
        <p:nvGrpSpPr>
          <p:cNvPr name="Group 5" id="5"/>
          <p:cNvGrpSpPr/>
          <p:nvPr/>
        </p:nvGrpSpPr>
        <p:grpSpPr>
          <a:xfrm rot="0">
            <a:off x="3329758" y="6732209"/>
            <a:ext cx="11301259" cy="1801847"/>
            <a:chOff x="0" y="0"/>
            <a:chExt cx="2976463" cy="474560"/>
          </a:xfrm>
        </p:grpSpPr>
        <p:sp>
          <p:nvSpPr>
            <p:cNvPr name="Freeform 6" id="6"/>
            <p:cNvSpPr/>
            <p:nvPr/>
          </p:nvSpPr>
          <p:spPr>
            <a:xfrm flipH="false" flipV="false" rot="0">
              <a:off x="0" y="0"/>
              <a:ext cx="2976463" cy="474560"/>
            </a:xfrm>
            <a:custGeom>
              <a:avLst/>
              <a:gdLst/>
              <a:ahLst/>
              <a:cxnLst/>
              <a:rect r="r" b="b" t="t" l="l"/>
              <a:pathLst>
                <a:path h="474560" w="2976463">
                  <a:moveTo>
                    <a:pt x="34938" y="0"/>
                  </a:moveTo>
                  <a:lnTo>
                    <a:pt x="2941526" y="0"/>
                  </a:lnTo>
                  <a:cubicBezTo>
                    <a:pt x="2960821" y="0"/>
                    <a:pt x="2976463" y="15642"/>
                    <a:pt x="2976463" y="34938"/>
                  </a:cubicBezTo>
                  <a:lnTo>
                    <a:pt x="2976463" y="439623"/>
                  </a:lnTo>
                  <a:cubicBezTo>
                    <a:pt x="2976463" y="448889"/>
                    <a:pt x="2972782" y="457775"/>
                    <a:pt x="2966230" y="464328"/>
                  </a:cubicBezTo>
                  <a:cubicBezTo>
                    <a:pt x="2959678" y="470880"/>
                    <a:pt x="2950792" y="474560"/>
                    <a:pt x="2941526" y="474560"/>
                  </a:cubicBezTo>
                  <a:lnTo>
                    <a:pt x="34938" y="474560"/>
                  </a:lnTo>
                  <a:cubicBezTo>
                    <a:pt x="15642" y="474560"/>
                    <a:pt x="0" y="458918"/>
                    <a:pt x="0" y="439623"/>
                  </a:cubicBezTo>
                  <a:lnTo>
                    <a:pt x="0" y="34938"/>
                  </a:lnTo>
                  <a:cubicBezTo>
                    <a:pt x="0" y="15642"/>
                    <a:pt x="15642" y="0"/>
                    <a:pt x="34938" y="0"/>
                  </a:cubicBezTo>
                  <a:close/>
                </a:path>
              </a:pathLst>
            </a:custGeom>
            <a:solidFill>
              <a:srgbClr val="DCD3AF"/>
            </a:solidFill>
          </p:spPr>
        </p:sp>
        <p:sp>
          <p:nvSpPr>
            <p:cNvPr name="TextBox 7" id="7"/>
            <p:cNvSpPr txBox="true"/>
            <p:nvPr/>
          </p:nvSpPr>
          <p:spPr>
            <a:xfrm>
              <a:off x="0" y="-38100"/>
              <a:ext cx="2976463" cy="51266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609802" y="7054240"/>
            <a:ext cx="10763780" cy="1479815"/>
          </a:xfrm>
          <a:prstGeom prst="rect">
            <a:avLst/>
          </a:prstGeom>
        </p:spPr>
        <p:txBody>
          <a:bodyPr anchor="t" rtlCol="false" tIns="0" lIns="0" bIns="0" rIns="0">
            <a:spAutoFit/>
          </a:bodyPr>
          <a:lstStyle/>
          <a:p>
            <a:pPr algn="just">
              <a:lnSpc>
                <a:spcPts val="2960"/>
              </a:lnSpc>
              <a:spcBef>
                <a:spcPct val="0"/>
              </a:spcBef>
            </a:pPr>
            <a:r>
              <a:rPr lang="en-US" sz="2114">
                <a:solidFill>
                  <a:srgbClr val="2B2C30"/>
                </a:solidFill>
                <a:latin typeface="Public Sans"/>
                <a:ea typeface="Public Sans"/>
                <a:cs typeface="Public Sans"/>
                <a:sym typeface="Public Sans"/>
              </a:rPr>
              <a:t>KODE INI MENUNJUKKAN PROSES TRANSFORMASI DATA WAKTU PADA DATAFRAME HASIL PEMBERSIHAN (DF_CLEANED) UNTUK MENGEKSTRAK INFORMASI WAKTU YANG LEBIH TERSTRUKTUR DAN BERGUNA DALAM ANALISIS.</a:t>
            </a:r>
          </a:p>
          <a:p>
            <a:pPr algn="just">
              <a:lnSpc>
                <a:spcPts val="296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200677" y="2806611"/>
            <a:ext cx="16350864" cy="6111135"/>
          </a:xfrm>
          <a:custGeom>
            <a:avLst/>
            <a:gdLst/>
            <a:ahLst/>
            <a:cxnLst/>
            <a:rect r="r" b="b" t="t" l="l"/>
            <a:pathLst>
              <a:path h="6111135" w="16350864">
                <a:moveTo>
                  <a:pt x="0" y="0"/>
                </a:moveTo>
                <a:lnTo>
                  <a:pt x="16350864" y="0"/>
                </a:lnTo>
                <a:lnTo>
                  <a:pt x="16350864" y="6111135"/>
                </a:lnTo>
                <a:lnTo>
                  <a:pt x="0" y="6111135"/>
                </a:lnTo>
                <a:lnTo>
                  <a:pt x="0" y="0"/>
                </a:lnTo>
                <a:close/>
              </a:path>
            </a:pathLst>
          </a:custGeom>
          <a:blipFill>
            <a:blip r:embed="rId2"/>
            <a:stretch>
              <a:fillRect l="0" t="0" r="0" b="0"/>
            </a:stretch>
          </a:blipFill>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ANALISIS DAN VISUALISASI</a:t>
            </a:r>
          </a:p>
        </p:txBody>
      </p:sp>
      <p:grpSp>
        <p:nvGrpSpPr>
          <p:cNvPr name="Group 5" id="5"/>
          <p:cNvGrpSpPr/>
          <p:nvPr/>
        </p:nvGrpSpPr>
        <p:grpSpPr>
          <a:xfrm rot="0">
            <a:off x="5403248" y="7844735"/>
            <a:ext cx="11301259" cy="1801847"/>
            <a:chOff x="0" y="0"/>
            <a:chExt cx="2976463" cy="474560"/>
          </a:xfrm>
        </p:grpSpPr>
        <p:sp>
          <p:nvSpPr>
            <p:cNvPr name="Freeform 6" id="6"/>
            <p:cNvSpPr/>
            <p:nvPr/>
          </p:nvSpPr>
          <p:spPr>
            <a:xfrm flipH="false" flipV="false" rot="0">
              <a:off x="0" y="0"/>
              <a:ext cx="2976463" cy="474560"/>
            </a:xfrm>
            <a:custGeom>
              <a:avLst/>
              <a:gdLst/>
              <a:ahLst/>
              <a:cxnLst/>
              <a:rect r="r" b="b" t="t" l="l"/>
              <a:pathLst>
                <a:path h="474560" w="2976463">
                  <a:moveTo>
                    <a:pt x="34938" y="0"/>
                  </a:moveTo>
                  <a:lnTo>
                    <a:pt x="2941526" y="0"/>
                  </a:lnTo>
                  <a:cubicBezTo>
                    <a:pt x="2960821" y="0"/>
                    <a:pt x="2976463" y="15642"/>
                    <a:pt x="2976463" y="34938"/>
                  </a:cubicBezTo>
                  <a:lnTo>
                    <a:pt x="2976463" y="439623"/>
                  </a:lnTo>
                  <a:cubicBezTo>
                    <a:pt x="2976463" y="448889"/>
                    <a:pt x="2972782" y="457775"/>
                    <a:pt x="2966230" y="464328"/>
                  </a:cubicBezTo>
                  <a:cubicBezTo>
                    <a:pt x="2959678" y="470880"/>
                    <a:pt x="2950792" y="474560"/>
                    <a:pt x="2941526" y="474560"/>
                  </a:cubicBezTo>
                  <a:lnTo>
                    <a:pt x="34938" y="474560"/>
                  </a:lnTo>
                  <a:cubicBezTo>
                    <a:pt x="15642" y="474560"/>
                    <a:pt x="0" y="458918"/>
                    <a:pt x="0" y="439623"/>
                  </a:cubicBezTo>
                  <a:lnTo>
                    <a:pt x="0" y="34938"/>
                  </a:lnTo>
                  <a:cubicBezTo>
                    <a:pt x="0" y="15642"/>
                    <a:pt x="15642" y="0"/>
                    <a:pt x="34938" y="0"/>
                  </a:cubicBezTo>
                  <a:close/>
                </a:path>
              </a:pathLst>
            </a:custGeom>
            <a:solidFill>
              <a:srgbClr val="DCD3AF"/>
            </a:solidFill>
          </p:spPr>
        </p:sp>
        <p:sp>
          <p:nvSpPr>
            <p:cNvPr name="TextBox 7" id="7"/>
            <p:cNvSpPr txBox="true"/>
            <p:nvPr/>
          </p:nvSpPr>
          <p:spPr>
            <a:xfrm>
              <a:off x="0" y="-38100"/>
              <a:ext cx="2976463" cy="51266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5683291" y="8166766"/>
            <a:ext cx="10763780" cy="1108340"/>
          </a:xfrm>
          <a:prstGeom prst="rect">
            <a:avLst/>
          </a:prstGeom>
        </p:spPr>
        <p:txBody>
          <a:bodyPr anchor="t" rtlCol="false" tIns="0" lIns="0" bIns="0" rIns="0">
            <a:spAutoFit/>
          </a:bodyPr>
          <a:lstStyle/>
          <a:p>
            <a:pPr algn="just">
              <a:lnSpc>
                <a:spcPts val="2960"/>
              </a:lnSpc>
              <a:spcBef>
                <a:spcPct val="0"/>
              </a:spcBef>
            </a:pPr>
            <a:r>
              <a:rPr lang="en-US" sz="2114">
                <a:solidFill>
                  <a:srgbClr val="2B2C30"/>
                </a:solidFill>
                <a:latin typeface="Public Sans"/>
                <a:ea typeface="Public Sans"/>
                <a:cs typeface="Public Sans"/>
                <a:sym typeface="Public Sans"/>
              </a:rPr>
              <a:t>KODE INI UNTUK MEMBUAT VISUALISASI TREN PENJUALAN BULANAN (MONTHLY SALES TREND) DARI DATA SUPERMARKET YANG SUDAH DITRANSFORMASIKAN SEBELUMNYA.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2306088" y="1750186"/>
            <a:ext cx="13675823" cy="6786627"/>
          </a:xfrm>
          <a:custGeom>
            <a:avLst/>
            <a:gdLst/>
            <a:ahLst/>
            <a:cxnLst/>
            <a:rect r="r" b="b" t="t" l="l"/>
            <a:pathLst>
              <a:path h="6786627" w="13675823">
                <a:moveTo>
                  <a:pt x="0" y="0"/>
                </a:moveTo>
                <a:lnTo>
                  <a:pt x="13675824" y="0"/>
                </a:lnTo>
                <a:lnTo>
                  <a:pt x="13675824" y="6786628"/>
                </a:lnTo>
                <a:lnTo>
                  <a:pt x="0" y="6786628"/>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2053610" y="2121221"/>
            <a:ext cx="14180779" cy="6044557"/>
          </a:xfrm>
          <a:custGeom>
            <a:avLst/>
            <a:gdLst/>
            <a:ahLst/>
            <a:cxnLst/>
            <a:rect r="r" b="b" t="t" l="l"/>
            <a:pathLst>
              <a:path h="6044557" w="14180779">
                <a:moveTo>
                  <a:pt x="0" y="0"/>
                </a:moveTo>
                <a:lnTo>
                  <a:pt x="14180780" y="0"/>
                </a:lnTo>
                <a:lnTo>
                  <a:pt x="14180780" y="6044558"/>
                </a:lnTo>
                <a:lnTo>
                  <a:pt x="0" y="6044558"/>
                </a:lnTo>
                <a:lnTo>
                  <a:pt x="0" y="0"/>
                </a:lnTo>
                <a:close/>
              </a:path>
            </a:pathLst>
          </a:custGeom>
          <a:blipFill>
            <a:blip r:embed="rId2"/>
            <a:stretch>
              <a:fillRect l="0" t="0" r="0" b="0"/>
            </a:stretch>
          </a:blipFill>
        </p:spPr>
      </p:sp>
      <p:grpSp>
        <p:nvGrpSpPr>
          <p:cNvPr name="Group 3" id="3"/>
          <p:cNvGrpSpPr/>
          <p:nvPr/>
        </p:nvGrpSpPr>
        <p:grpSpPr>
          <a:xfrm rot="0">
            <a:off x="2053610" y="8299624"/>
            <a:ext cx="14180779" cy="1132618"/>
            <a:chOff x="0" y="0"/>
            <a:chExt cx="3734855" cy="298303"/>
          </a:xfrm>
        </p:grpSpPr>
        <p:sp>
          <p:nvSpPr>
            <p:cNvPr name="Freeform 4" id="4"/>
            <p:cNvSpPr/>
            <p:nvPr/>
          </p:nvSpPr>
          <p:spPr>
            <a:xfrm flipH="false" flipV="false" rot="0">
              <a:off x="0" y="0"/>
              <a:ext cx="3734855" cy="298303"/>
            </a:xfrm>
            <a:custGeom>
              <a:avLst/>
              <a:gdLst/>
              <a:ahLst/>
              <a:cxnLst/>
              <a:rect r="r" b="b" t="t" l="l"/>
              <a:pathLst>
                <a:path h="298303" w="3734855">
                  <a:moveTo>
                    <a:pt x="27843" y="0"/>
                  </a:moveTo>
                  <a:lnTo>
                    <a:pt x="3707012" y="0"/>
                  </a:lnTo>
                  <a:cubicBezTo>
                    <a:pt x="3714397" y="0"/>
                    <a:pt x="3721479" y="2933"/>
                    <a:pt x="3726700" y="8155"/>
                  </a:cubicBezTo>
                  <a:cubicBezTo>
                    <a:pt x="3731922" y="13377"/>
                    <a:pt x="3734855" y="20459"/>
                    <a:pt x="3734855" y="27843"/>
                  </a:cubicBezTo>
                  <a:lnTo>
                    <a:pt x="3734855" y="270460"/>
                  </a:lnTo>
                  <a:cubicBezTo>
                    <a:pt x="3734855" y="277844"/>
                    <a:pt x="3731922" y="284926"/>
                    <a:pt x="3726700" y="290148"/>
                  </a:cubicBezTo>
                  <a:cubicBezTo>
                    <a:pt x="3721479" y="295369"/>
                    <a:pt x="3714397" y="298303"/>
                    <a:pt x="3707012" y="298303"/>
                  </a:cubicBezTo>
                  <a:lnTo>
                    <a:pt x="27843" y="298303"/>
                  </a:lnTo>
                  <a:cubicBezTo>
                    <a:pt x="20459" y="298303"/>
                    <a:pt x="13377" y="295369"/>
                    <a:pt x="8155" y="290148"/>
                  </a:cubicBezTo>
                  <a:cubicBezTo>
                    <a:pt x="2933" y="284926"/>
                    <a:pt x="0" y="277844"/>
                    <a:pt x="0" y="270460"/>
                  </a:cubicBezTo>
                  <a:lnTo>
                    <a:pt x="0" y="27843"/>
                  </a:lnTo>
                  <a:cubicBezTo>
                    <a:pt x="0" y="20459"/>
                    <a:pt x="2933" y="13377"/>
                    <a:pt x="8155" y="8155"/>
                  </a:cubicBezTo>
                  <a:cubicBezTo>
                    <a:pt x="13377" y="2933"/>
                    <a:pt x="20459" y="0"/>
                    <a:pt x="27843" y="0"/>
                  </a:cubicBezTo>
                  <a:close/>
                </a:path>
              </a:pathLst>
            </a:custGeom>
            <a:solidFill>
              <a:srgbClr val="DCD3AF"/>
            </a:solidFill>
          </p:spPr>
        </p:sp>
        <p:sp>
          <p:nvSpPr>
            <p:cNvPr name="TextBox 5" id="5"/>
            <p:cNvSpPr txBox="true"/>
            <p:nvPr/>
          </p:nvSpPr>
          <p:spPr>
            <a:xfrm>
              <a:off x="0" y="-38100"/>
              <a:ext cx="3734855" cy="336403"/>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346447" y="8487810"/>
            <a:ext cx="13511745" cy="736865"/>
          </a:xfrm>
          <a:prstGeom prst="rect">
            <a:avLst/>
          </a:prstGeom>
        </p:spPr>
        <p:txBody>
          <a:bodyPr anchor="t" rtlCol="false" tIns="0" lIns="0" bIns="0" rIns="0">
            <a:spAutoFit/>
          </a:bodyPr>
          <a:lstStyle/>
          <a:p>
            <a:pPr algn="just">
              <a:lnSpc>
                <a:spcPts val="2960"/>
              </a:lnSpc>
              <a:spcBef>
                <a:spcPct val="0"/>
              </a:spcBef>
            </a:pPr>
            <a:r>
              <a:rPr lang="en-US" sz="2114">
                <a:solidFill>
                  <a:srgbClr val="2B2C30"/>
                </a:solidFill>
                <a:latin typeface="Public Sans"/>
                <a:ea typeface="Public Sans"/>
                <a:cs typeface="Public Sans"/>
                <a:sym typeface="Public Sans"/>
              </a:rPr>
              <a:t>MENAMPILKAN KODE PYTHON UNTUK MENAMPILKAN 10 KATEGORI PRODUK TERATAS BERDASARKAN TOTAL PENDAPATAN (REVENUE) DARI DATA SUPERMARKET YANG SUDAH DIPROSES SEBELUMNYA.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3854666" y="1454189"/>
            <a:ext cx="10578668" cy="7378621"/>
          </a:xfrm>
          <a:custGeom>
            <a:avLst/>
            <a:gdLst/>
            <a:ahLst/>
            <a:cxnLst/>
            <a:rect r="r" b="b" t="t" l="l"/>
            <a:pathLst>
              <a:path h="7378621" w="10578668">
                <a:moveTo>
                  <a:pt x="0" y="0"/>
                </a:moveTo>
                <a:lnTo>
                  <a:pt x="10578668" y="0"/>
                </a:lnTo>
                <a:lnTo>
                  <a:pt x="10578668" y="7378622"/>
                </a:lnTo>
                <a:lnTo>
                  <a:pt x="0" y="7378622"/>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2767835" y="2704617"/>
            <a:ext cx="12752331" cy="4877767"/>
          </a:xfrm>
          <a:custGeom>
            <a:avLst/>
            <a:gdLst/>
            <a:ahLst/>
            <a:cxnLst/>
            <a:rect r="r" b="b" t="t" l="l"/>
            <a:pathLst>
              <a:path h="4877767" w="12752331">
                <a:moveTo>
                  <a:pt x="0" y="0"/>
                </a:moveTo>
                <a:lnTo>
                  <a:pt x="12752330" y="0"/>
                </a:lnTo>
                <a:lnTo>
                  <a:pt x="12752330" y="4877766"/>
                </a:lnTo>
                <a:lnTo>
                  <a:pt x="0" y="4877766"/>
                </a:lnTo>
                <a:lnTo>
                  <a:pt x="0" y="0"/>
                </a:lnTo>
                <a:close/>
              </a:path>
            </a:pathLst>
          </a:custGeom>
          <a:blipFill>
            <a:blip r:embed="rId2"/>
            <a:stretch>
              <a:fillRect l="0" t="0" r="0" b="0"/>
            </a:stretch>
          </a:blipFill>
        </p:spPr>
      </p:sp>
      <p:grpSp>
        <p:nvGrpSpPr>
          <p:cNvPr name="Group 3" id="3"/>
          <p:cNvGrpSpPr/>
          <p:nvPr/>
        </p:nvGrpSpPr>
        <p:grpSpPr>
          <a:xfrm rot="0">
            <a:off x="2767835" y="7898087"/>
            <a:ext cx="12752331" cy="1151739"/>
            <a:chOff x="0" y="0"/>
            <a:chExt cx="3358639" cy="303339"/>
          </a:xfrm>
        </p:grpSpPr>
        <p:sp>
          <p:nvSpPr>
            <p:cNvPr name="Freeform 4" id="4"/>
            <p:cNvSpPr/>
            <p:nvPr/>
          </p:nvSpPr>
          <p:spPr>
            <a:xfrm flipH="false" flipV="false" rot="0">
              <a:off x="0" y="0"/>
              <a:ext cx="3358638" cy="303339"/>
            </a:xfrm>
            <a:custGeom>
              <a:avLst/>
              <a:gdLst/>
              <a:ahLst/>
              <a:cxnLst/>
              <a:rect r="r" b="b" t="t" l="l"/>
              <a:pathLst>
                <a:path h="303339" w="3358638">
                  <a:moveTo>
                    <a:pt x="30962" y="0"/>
                  </a:moveTo>
                  <a:lnTo>
                    <a:pt x="3327676" y="0"/>
                  </a:lnTo>
                  <a:cubicBezTo>
                    <a:pt x="3335888" y="0"/>
                    <a:pt x="3343763" y="3262"/>
                    <a:pt x="3349570" y="9069"/>
                  </a:cubicBezTo>
                  <a:cubicBezTo>
                    <a:pt x="3355376" y="14875"/>
                    <a:pt x="3358638" y="22750"/>
                    <a:pt x="3358638" y="30962"/>
                  </a:cubicBezTo>
                  <a:lnTo>
                    <a:pt x="3358638" y="272377"/>
                  </a:lnTo>
                  <a:cubicBezTo>
                    <a:pt x="3358638" y="280588"/>
                    <a:pt x="3355376" y="288464"/>
                    <a:pt x="3349570" y="294270"/>
                  </a:cubicBezTo>
                  <a:cubicBezTo>
                    <a:pt x="3343763" y="300077"/>
                    <a:pt x="3335888" y="303339"/>
                    <a:pt x="3327676" y="303339"/>
                  </a:cubicBezTo>
                  <a:lnTo>
                    <a:pt x="30962" y="303339"/>
                  </a:lnTo>
                  <a:cubicBezTo>
                    <a:pt x="22750" y="303339"/>
                    <a:pt x="14875" y="300077"/>
                    <a:pt x="9069" y="294270"/>
                  </a:cubicBezTo>
                  <a:cubicBezTo>
                    <a:pt x="3262" y="288464"/>
                    <a:pt x="0" y="280588"/>
                    <a:pt x="0" y="272377"/>
                  </a:cubicBezTo>
                  <a:lnTo>
                    <a:pt x="0" y="30962"/>
                  </a:lnTo>
                  <a:cubicBezTo>
                    <a:pt x="0" y="22750"/>
                    <a:pt x="3262" y="14875"/>
                    <a:pt x="9069" y="9069"/>
                  </a:cubicBezTo>
                  <a:cubicBezTo>
                    <a:pt x="14875" y="3262"/>
                    <a:pt x="22750" y="0"/>
                    <a:pt x="30962" y="0"/>
                  </a:cubicBezTo>
                  <a:close/>
                </a:path>
              </a:pathLst>
            </a:custGeom>
            <a:solidFill>
              <a:srgbClr val="DCD3AF"/>
            </a:solidFill>
          </p:spPr>
        </p:sp>
        <p:sp>
          <p:nvSpPr>
            <p:cNvPr name="TextBox 5" id="5"/>
            <p:cNvSpPr txBox="true"/>
            <p:nvPr/>
          </p:nvSpPr>
          <p:spPr>
            <a:xfrm>
              <a:off x="0" y="-38100"/>
              <a:ext cx="3358639" cy="341439"/>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3031173" y="8086273"/>
            <a:ext cx="12150690" cy="1108340"/>
          </a:xfrm>
          <a:prstGeom prst="rect">
            <a:avLst/>
          </a:prstGeom>
        </p:spPr>
        <p:txBody>
          <a:bodyPr anchor="t" rtlCol="false" tIns="0" lIns="0" bIns="0" rIns="0">
            <a:spAutoFit/>
          </a:bodyPr>
          <a:lstStyle/>
          <a:p>
            <a:pPr algn="just">
              <a:lnSpc>
                <a:spcPts val="2960"/>
              </a:lnSpc>
              <a:spcBef>
                <a:spcPct val="0"/>
              </a:spcBef>
            </a:pPr>
            <a:r>
              <a:rPr lang="en-US" sz="2114">
                <a:solidFill>
                  <a:srgbClr val="2B2C30"/>
                </a:solidFill>
                <a:latin typeface="Public Sans"/>
                <a:ea typeface="Public Sans"/>
                <a:cs typeface="Public Sans"/>
                <a:sym typeface="Public Sans"/>
              </a:rPr>
              <a:t>MENGANALISIS DAN MEMVISUALISASIKAN TOTAL PENDAPATAN (SALES) BERDASARKAN KOMBINASI CABANG (BRANCH) DAN KOTA (CITY).</a:t>
            </a:r>
          </a:p>
          <a:p>
            <a:pPr algn="just">
              <a:lnSpc>
                <a:spcPts val="2960"/>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3528004" y="1844992"/>
            <a:ext cx="11780508" cy="7024128"/>
          </a:xfrm>
          <a:custGeom>
            <a:avLst/>
            <a:gdLst/>
            <a:ahLst/>
            <a:cxnLst/>
            <a:rect r="r" b="b" t="t" l="l"/>
            <a:pathLst>
              <a:path h="7024128" w="11780508">
                <a:moveTo>
                  <a:pt x="0" y="0"/>
                </a:moveTo>
                <a:lnTo>
                  <a:pt x="11780509" y="0"/>
                </a:lnTo>
                <a:lnTo>
                  <a:pt x="11780509" y="7024128"/>
                </a:lnTo>
                <a:lnTo>
                  <a:pt x="0" y="7024128"/>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3360436" y="2404421"/>
            <a:ext cx="11567129" cy="5478157"/>
          </a:xfrm>
          <a:custGeom>
            <a:avLst/>
            <a:gdLst/>
            <a:ahLst/>
            <a:cxnLst/>
            <a:rect r="r" b="b" t="t" l="l"/>
            <a:pathLst>
              <a:path h="5478157" w="11567129">
                <a:moveTo>
                  <a:pt x="0" y="0"/>
                </a:moveTo>
                <a:lnTo>
                  <a:pt x="11567128" y="0"/>
                </a:lnTo>
                <a:lnTo>
                  <a:pt x="11567128" y="5478158"/>
                </a:lnTo>
                <a:lnTo>
                  <a:pt x="0" y="5478158"/>
                </a:lnTo>
                <a:lnTo>
                  <a:pt x="0" y="0"/>
                </a:lnTo>
                <a:close/>
              </a:path>
            </a:pathLst>
          </a:custGeom>
          <a:blipFill>
            <a:blip r:embed="rId2"/>
            <a:stretch>
              <a:fillRect l="0" t="0" r="0" b="-824"/>
            </a:stretch>
          </a:blipFill>
        </p:spPr>
      </p:sp>
      <p:grpSp>
        <p:nvGrpSpPr>
          <p:cNvPr name="Group 3" id="3"/>
          <p:cNvGrpSpPr/>
          <p:nvPr/>
        </p:nvGrpSpPr>
        <p:grpSpPr>
          <a:xfrm rot="0">
            <a:off x="3360436" y="8127537"/>
            <a:ext cx="11567129" cy="1151739"/>
            <a:chOff x="0" y="0"/>
            <a:chExt cx="3046487" cy="303339"/>
          </a:xfrm>
        </p:grpSpPr>
        <p:sp>
          <p:nvSpPr>
            <p:cNvPr name="Freeform 4" id="4"/>
            <p:cNvSpPr/>
            <p:nvPr/>
          </p:nvSpPr>
          <p:spPr>
            <a:xfrm flipH="false" flipV="false" rot="0">
              <a:off x="0" y="0"/>
              <a:ext cx="3046487" cy="303339"/>
            </a:xfrm>
            <a:custGeom>
              <a:avLst/>
              <a:gdLst/>
              <a:ahLst/>
              <a:cxnLst/>
              <a:rect r="r" b="b" t="t" l="l"/>
              <a:pathLst>
                <a:path h="303339" w="3046487">
                  <a:moveTo>
                    <a:pt x="34134" y="0"/>
                  </a:moveTo>
                  <a:lnTo>
                    <a:pt x="3012352" y="0"/>
                  </a:lnTo>
                  <a:cubicBezTo>
                    <a:pt x="3021405" y="0"/>
                    <a:pt x="3030087" y="3596"/>
                    <a:pt x="3036489" y="9998"/>
                  </a:cubicBezTo>
                  <a:cubicBezTo>
                    <a:pt x="3042890" y="16399"/>
                    <a:pt x="3046487" y="25081"/>
                    <a:pt x="3046487" y="34134"/>
                  </a:cubicBezTo>
                  <a:lnTo>
                    <a:pt x="3046487" y="269204"/>
                  </a:lnTo>
                  <a:cubicBezTo>
                    <a:pt x="3046487" y="288056"/>
                    <a:pt x="3031204" y="303339"/>
                    <a:pt x="3012352" y="303339"/>
                  </a:cubicBezTo>
                  <a:lnTo>
                    <a:pt x="34134" y="303339"/>
                  </a:lnTo>
                  <a:cubicBezTo>
                    <a:pt x="25081" y="303339"/>
                    <a:pt x="16399" y="299742"/>
                    <a:pt x="9998" y="293341"/>
                  </a:cubicBezTo>
                  <a:cubicBezTo>
                    <a:pt x="3596" y="286939"/>
                    <a:pt x="0" y="278257"/>
                    <a:pt x="0" y="269204"/>
                  </a:cubicBezTo>
                  <a:lnTo>
                    <a:pt x="0" y="34134"/>
                  </a:lnTo>
                  <a:cubicBezTo>
                    <a:pt x="0" y="25081"/>
                    <a:pt x="3596" y="16399"/>
                    <a:pt x="9998" y="9998"/>
                  </a:cubicBezTo>
                  <a:cubicBezTo>
                    <a:pt x="16399" y="3596"/>
                    <a:pt x="25081" y="0"/>
                    <a:pt x="34134" y="0"/>
                  </a:cubicBezTo>
                  <a:close/>
                </a:path>
              </a:pathLst>
            </a:custGeom>
            <a:solidFill>
              <a:srgbClr val="DCD3AF"/>
            </a:solidFill>
          </p:spPr>
        </p:sp>
        <p:sp>
          <p:nvSpPr>
            <p:cNvPr name="TextBox 5" id="5"/>
            <p:cNvSpPr txBox="true"/>
            <p:nvPr/>
          </p:nvSpPr>
          <p:spPr>
            <a:xfrm>
              <a:off x="0" y="-38100"/>
              <a:ext cx="3046487" cy="341439"/>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3599299" y="8315722"/>
            <a:ext cx="11021404" cy="736865"/>
          </a:xfrm>
          <a:prstGeom prst="rect">
            <a:avLst/>
          </a:prstGeom>
        </p:spPr>
        <p:txBody>
          <a:bodyPr anchor="t" rtlCol="false" tIns="0" lIns="0" bIns="0" rIns="0">
            <a:spAutoFit/>
          </a:bodyPr>
          <a:lstStyle/>
          <a:p>
            <a:pPr algn="just">
              <a:lnSpc>
                <a:spcPts val="2960"/>
              </a:lnSpc>
              <a:spcBef>
                <a:spcPct val="0"/>
              </a:spcBef>
            </a:pPr>
            <a:r>
              <a:rPr lang="en-US" sz="2114">
                <a:solidFill>
                  <a:srgbClr val="2B2C30"/>
                </a:solidFill>
                <a:latin typeface="Public Sans"/>
                <a:ea typeface="Public Sans"/>
                <a:cs typeface="Public Sans"/>
                <a:sym typeface="Public Sans"/>
              </a:rPr>
              <a:t>MENGANALISIS JAM-JAM PENJUALAN TERSIBUK (PEAK SALES HOURS) BERDASARKAN JUMLAH TRANSAKSI TIAP JAM.</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3793874" y="1977927"/>
            <a:ext cx="10700253" cy="6331146"/>
          </a:xfrm>
          <a:custGeom>
            <a:avLst/>
            <a:gdLst/>
            <a:ahLst/>
            <a:cxnLst/>
            <a:rect r="r" b="b" t="t" l="l"/>
            <a:pathLst>
              <a:path h="6331146" w="10700253">
                <a:moveTo>
                  <a:pt x="0" y="0"/>
                </a:moveTo>
                <a:lnTo>
                  <a:pt x="10700252" y="0"/>
                </a:lnTo>
                <a:lnTo>
                  <a:pt x="10700252" y="6331146"/>
                </a:lnTo>
                <a:lnTo>
                  <a:pt x="0" y="6331146"/>
                </a:lnTo>
                <a:lnTo>
                  <a:pt x="0" y="0"/>
                </a:lnTo>
                <a:close/>
              </a:path>
            </a:pathLst>
          </a:custGeom>
          <a:blipFill>
            <a:blip r:embed="rId2"/>
            <a:stretch>
              <a:fillRect l="0" t="0" r="0" b="-772"/>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8437900" y="3390561"/>
            <a:ext cx="1412200" cy="485775"/>
          </a:xfrm>
          <a:prstGeom prst="rect">
            <a:avLst/>
          </a:prstGeom>
        </p:spPr>
        <p:txBody>
          <a:bodyPr anchor="t" rtlCol="false" tIns="0" lIns="0" bIns="0" rIns="0">
            <a:spAutoFit/>
          </a:bodyPr>
          <a:lstStyle/>
          <a:p>
            <a:pPr algn="ctr">
              <a:lnSpc>
                <a:spcPts val="3839"/>
              </a:lnSpc>
              <a:spcBef>
                <a:spcPct val="0"/>
              </a:spcBef>
            </a:pPr>
            <a:r>
              <a:rPr lang="en-US" b="true" sz="3199">
                <a:solidFill>
                  <a:srgbClr val="000000"/>
                </a:solidFill>
                <a:latin typeface="Playfair Display Bold"/>
                <a:ea typeface="Playfair Display Bold"/>
                <a:cs typeface="Playfair Display Bold"/>
                <a:sym typeface="Playfair Display Bold"/>
              </a:rPr>
              <a:t>Dataset</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2539285" y="2939176"/>
            <a:ext cx="13209429" cy="4408647"/>
          </a:xfrm>
          <a:custGeom>
            <a:avLst/>
            <a:gdLst/>
            <a:ahLst/>
            <a:cxnLst/>
            <a:rect r="r" b="b" t="t" l="l"/>
            <a:pathLst>
              <a:path h="4408647" w="13209429">
                <a:moveTo>
                  <a:pt x="0" y="0"/>
                </a:moveTo>
                <a:lnTo>
                  <a:pt x="13209430" y="0"/>
                </a:lnTo>
                <a:lnTo>
                  <a:pt x="13209430" y="4408648"/>
                </a:lnTo>
                <a:lnTo>
                  <a:pt x="0" y="4408648"/>
                </a:lnTo>
                <a:lnTo>
                  <a:pt x="0" y="0"/>
                </a:lnTo>
                <a:close/>
              </a:path>
            </a:pathLst>
          </a:custGeom>
          <a:blipFill>
            <a:blip r:embed="rId2"/>
            <a:stretch>
              <a:fillRect l="0" t="0" r="0" b="0"/>
            </a:stretch>
          </a:blipFill>
        </p:spPr>
      </p:sp>
      <p:grpSp>
        <p:nvGrpSpPr>
          <p:cNvPr name="Group 3" id="3"/>
          <p:cNvGrpSpPr/>
          <p:nvPr/>
        </p:nvGrpSpPr>
        <p:grpSpPr>
          <a:xfrm rot="0">
            <a:off x="2539285" y="7592154"/>
            <a:ext cx="13209429" cy="1151739"/>
            <a:chOff x="0" y="0"/>
            <a:chExt cx="3479027" cy="303339"/>
          </a:xfrm>
        </p:grpSpPr>
        <p:sp>
          <p:nvSpPr>
            <p:cNvPr name="Freeform 4" id="4"/>
            <p:cNvSpPr/>
            <p:nvPr/>
          </p:nvSpPr>
          <p:spPr>
            <a:xfrm flipH="false" flipV="false" rot="0">
              <a:off x="0" y="0"/>
              <a:ext cx="3479027" cy="303339"/>
            </a:xfrm>
            <a:custGeom>
              <a:avLst/>
              <a:gdLst/>
              <a:ahLst/>
              <a:cxnLst/>
              <a:rect r="r" b="b" t="t" l="l"/>
              <a:pathLst>
                <a:path h="303339" w="3479027">
                  <a:moveTo>
                    <a:pt x="29891" y="0"/>
                  </a:moveTo>
                  <a:lnTo>
                    <a:pt x="3449136" y="0"/>
                  </a:lnTo>
                  <a:cubicBezTo>
                    <a:pt x="3457064" y="0"/>
                    <a:pt x="3464666" y="3149"/>
                    <a:pt x="3470272" y="8755"/>
                  </a:cubicBezTo>
                  <a:cubicBezTo>
                    <a:pt x="3475878" y="14360"/>
                    <a:pt x="3479027" y="21963"/>
                    <a:pt x="3479027" y="29891"/>
                  </a:cubicBezTo>
                  <a:lnTo>
                    <a:pt x="3479027" y="273448"/>
                  </a:lnTo>
                  <a:cubicBezTo>
                    <a:pt x="3479027" y="281376"/>
                    <a:pt x="3475878" y="288978"/>
                    <a:pt x="3470272" y="294584"/>
                  </a:cubicBezTo>
                  <a:cubicBezTo>
                    <a:pt x="3464666" y="300189"/>
                    <a:pt x="3457064" y="303339"/>
                    <a:pt x="3449136" y="303339"/>
                  </a:cubicBezTo>
                  <a:lnTo>
                    <a:pt x="29891" y="303339"/>
                  </a:lnTo>
                  <a:cubicBezTo>
                    <a:pt x="21963" y="303339"/>
                    <a:pt x="14360" y="300189"/>
                    <a:pt x="8755" y="294584"/>
                  </a:cubicBezTo>
                  <a:cubicBezTo>
                    <a:pt x="3149" y="288978"/>
                    <a:pt x="0" y="281376"/>
                    <a:pt x="0" y="273448"/>
                  </a:cubicBezTo>
                  <a:lnTo>
                    <a:pt x="0" y="29891"/>
                  </a:lnTo>
                  <a:cubicBezTo>
                    <a:pt x="0" y="21963"/>
                    <a:pt x="3149" y="14360"/>
                    <a:pt x="8755" y="8755"/>
                  </a:cubicBezTo>
                  <a:cubicBezTo>
                    <a:pt x="14360" y="3149"/>
                    <a:pt x="21963" y="0"/>
                    <a:pt x="29891" y="0"/>
                  </a:cubicBezTo>
                  <a:close/>
                </a:path>
              </a:pathLst>
            </a:custGeom>
            <a:solidFill>
              <a:srgbClr val="DCD3AF"/>
            </a:solidFill>
          </p:spPr>
        </p:sp>
        <p:sp>
          <p:nvSpPr>
            <p:cNvPr name="TextBox 5" id="5"/>
            <p:cNvSpPr txBox="true"/>
            <p:nvPr/>
          </p:nvSpPr>
          <p:spPr>
            <a:xfrm>
              <a:off x="0" y="-38100"/>
              <a:ext cx="3479027" cy="341439"/>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812063" y="7780340"/>
            <a:ext cx="12586223" cy="736865"/>
          </a:xfrm>
          <a:prstGeom prst="rect">
            <a:avLst/>
          </a:prstGeom>
        </p:spPr>
        <p:txBody>
          <a:bodyPr anchor="t" rtlCol="false" tIns="0" lIns="0" bIns="0" rIns="0">
            <a:spAutoFit/>
          </a:bodyPr>
          <a:lstStyle/>
          <a:p>
            <a:pPr algn="just">
              <a:lnSpc>
                <a:spcPts val="2960"/>
              </a:lnSpc>
              <a:spcBef>
                <a:spcPct val="0"/>
              </a:spcBef>
            </a:pPr>
            <a:r>
              <a:rPr lang="en-US" sz="2114">
                <a:solidFill>
                  <a:srgbClr val="2B2C30"/>
                </a:solidFill>
                <a:latin typeface="Public Sans"/>
                <a:ea typeface="Public Sans"/>
                <a:cs typeface="Public Sans"/>
                <a:sym typeface="Public Sans"/>
              </a:rPr>
              <a:t>MENAMPILKAN GRAFIK TOTAL REVENUE (PENDAPATAN TOTAL) BERDASARKAN CUSTOMER TYPE (TIPE PELANGGAN) DAN GENDER (JENIS KELAMIN).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4184159" y="1439315"/>
            <a:ext cx="9919683" cy="7408371"/>
          </a:xfrm>
          <a:custGeom>
            <a:avLst/>
            <a:gdLst/>
            <a:ahLst/>
            <a:cxnLst/>
            <a:rect r="r" b="b" t="t" l="l"/>
            <a:pathLst>
              <a:path h="7408371" w="9919683">
                <a:moveTo>
                  <a:pt x="0" y="0"/>
                </a:moveTo>
                <a:lnTo>
                  <a:pt x="9919682" y="0"/>
                </a:lnTo>
                <a:lnTo>
                  <a:pt x="9919682" y="7408370"/>
                </a:lnTo>
                <a:lnTo>
                  <a:pt x="0" y="7408370"/>
                </a:lnTo>
                <a:lnTo>
                  <a:pt x="0" y="0"/>
                </a:lnTo>
                <a:close/>
              </a:path>
            </a:pathLst>
          </a:custGeom>
          <a:blipFill>
            <a:blip r:embed="rId2"/>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2872561" y="195260"/>
            <a:ext cx="12542877" cy="7118083"/>
          </a:xfrm>
          <a:custGeom>
            <a:avLst/>
            <a:gdLst/>
            <a:ahLst/>
            <a:cxnLst/>
            <a:rect r="r" b="b" t="t" l="l"/>
            <a:pathLst>
              <a:path h="7118083" w="12542877">
                <a:moveTo>
                  <a:pt x="0" y="0"/>
                </a:moveTo>
                <a:lnTo>
                  <a:pt x="12542878" y="0"/>
                </a:lnTo>
                <a:lnTo>
                  <a:pt x="12542878" y="7118083"/>
                </a:lnTo>
                <a:lnTo>
                  <a:pt x="0" y="7118083"/>
                </a:lnTo>
                <a:lnTo>
                  <a:pt x="0" y="0"/>
                </a:lnTo>
                <a:close/>
              </a:path>
            </a:pathLst>
          </a:custGeom>
          <a:blipFill>
            <a:blip r:embed="rId2"/>
            <a:stretch>
              <a:fillRect l="0" t="0" r="0" b="0"/>
            </a:stretch>
          </a:blipFill>
        </p:spPr>
      </p:sp>
      <p:grpSp>
        <p:nvGrpSpPr>
          <p:cNvPr name="Group 3" id="3"/>
          <p:cNvGrpSpPr/>
          <p:nvPr/>
        </p:nvGrpSpPr>
        <p:grpSpPr>
          <a:xfrm rot="0">
            <a:off x="2872561" y="7573033"/>
            <a:ext cx="12542877" cy="1151739"/>
            <a:chOff x="0" y="0"/>
            <a:chExt cx="3303474" cy="303339"/>
          </a:xfrm>
        </p:grpSpPr>
        <p:sp>
          <p:nvSpPr>
            <p:cNvPr name="Freeform 4" id="4"/>
            <p:cNvSpPr/>
            <p:nvPr/>
          </p:nvSpPr>
          <p:spPr>
            <a:xfrm flipH="false" flipV="false" rot="0">
              <a:off x="0" y="0"/>
              <a:ext cx="3303474" cy="303339"/>
            </a:xfrm>
            <a:custGeom>
              <a:avLst/>
              <a:gdLst/>
              <a:ahLst/>
              <a:cxnLst/>
              <a:rect r="r" b="b" t="t" l="l"/>
              <a:pathLst>
                <a:path h="303339" w="3303474">
                  <a:moveTo>
                    <a:pt x="31479" y="0"/>
                  </a:moveTo>
                  <a:lnTo>
                    <a:pt x="3271995" y="0"/>
                  </a:lnTo>
                  <a:cubicBezTo>
                    <a:pt x="3280344" y="0"/>
                    <a:pt x="3288350" y="3317"/>
                    <a:pt x="3294254" y="9220"/>
                  </a:cubicBezTo>
                  <a:cubicBezTo>
                    <a:pt x="3300157" y="15123"/>
                    <a:pt x="3303474" y="23130"/>
                    <a:pt x="3303474" y="31479"/>
                  </a:cubicBezTo>
                  <a:lnTo>
                    <a:pt x="3303474" y="271860"/>
                  </a:lnTo>
                  <a:cubicBezTo>
                    <a:pt x="3303474" y="289245"/>
                    <a:pt x="3289380" y="303339"/>
                    <a:pt x="3271995" y="303339"/>
                  </a:cubicBezTo>
                  <a:lnTo>
                    <a:pt x="31479" y="303339"/>
                  </a:lnTo>
                  <a:cubicBezTo>
                    <a:pt x="23130" y="303339"/>
                    <a:pt x="15123" y="300022"/>
                    <a:pt x="9220" y="294119"/>
                  </a:cubicBezTo>
                  <a:cubicBezTo>
                    <a:pt x="3317" y="288215"/>
                    <a:pt x="0" y="280208"/>
                    <a:pt x="0" y="271860"/>
                  </a:cubicBezTo>
                  <a:lnTo>
                    <a:pt x="0" y="31479"/>
                  </a:lnTo>
                  <a:cubicBezTo>
                    <a:pt x="0" y="23130"/>
                    <a:pt x="3317" y="15123"/>
                    <a:pt x="9220" y="9220"/>
                  </a:cubicBezTo>
                  <a:cubicBezTo>
                    <a:pt x="15123" y="3317"/>
                    <a:pt x="23130" y="0"/>
                    <a:pt x="31479" y="0"/>
                  </a:cubicBezTo>
                  <a:close/>
                </a:path>
              </a:pathLst>
            </a:custGeom>
            <a:solidFill>
              <a:srgbClr val="DCD3AF"/>
            </a:solidFill>
          </p:spPr>
        </p:sp>
        <p:sp>
          <p:nvSpPr>
            <p:cNvPr name="TextBox 5" id="5"/>
            <p:cNvSpPr txBox="true"/>
            <p:nvPr/>
          </p:nvSpPr>
          <p:spPr>
            <a:xfrm>
              <a:off x="0" y="-38100"/>
              <a:ext cx="3303474" cy="341439"/>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3131574" y="7761219"/>
            <a:ext cx="11951118" cy="736865"/>
          </a:xfrm>
          <a:prstGeom prst="rect">
            <a:avLst/>
          </a:prstGeom>
        </p:spPr>
        <p:txBody>
          <a:bodyPr anchor="t" rtlCol="false" tIns="0" lIns="0" bIns="0" rIns="0">
            <a:spAutoFit/>
          </a:bodyPr>
          <a:lstStyle/>
          <a:p>
            <a:pPr algn="just">
              <a:lnSpc>
                <a:spcPts val="2960"/>
              </a:lnSpc>
              <a:spcBef>
                <a:spcPct val="0"/>
              </a:spcBef>
            </a:pPr>
            <a:r>
              <a:rPr lang="en-US" sz="2114">
                <a:solidFill>
                  <a:srgbClr val="2B2C30"/>
                </a:solidFill>
                <a:latin typeface="Public Sans"/>
                <a:ea typeface="Public Sans"/>
                <a:cs typeface="Public Sans"/>
                <a:sym typeface="Public Sans"/>
              </a:rPr>
              <a:t>MEMPERSIAPKAN DAN MEMPROSES DATA UNTUK MEMPREDIKSI DAILY REVENUE (PENDAPATAN HARIAN) MENGGUNAKAN TEKNIK MACHINE LEARNING BERBASIS PYSPARK.</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13959" y="1603885"/>
            <a:ext cx="14231956" cy="6557938"/>
          </a:xfrm>
          <a:custGeom>
            <a:avLst/>
            <a:gdLst/>
            <a:ahLst/>
            <a:cxnLst/>
            <a:rect r="r" b="b" t="t" l="l"/>
            <a:pathLst>
              <a:path h="6557938" w="14231956">
                <a:moveTo>
                  <a:pt x="0" y="0"/>
                </a:moveTo>
                <a:lnTo>
                  <a:pt x="14231956" y="0"/>
                </a:lnTo>
                <a:lnTo>
                  <a:pt x="14231956" y="6557938"/>
                </a:lnTo>
                <a:lnTo>
                  <a:pt x="0" y="6557938"/>
                </a:lnTo>
                <a:lnTo>
                  <a:pt x="0" y="0"/>
                </a:lnTo>
                <a:close/>
              </a:path>
            </a:pathLst>
          </a:custGeom>
          <a:blipFill>
            <a:blip r:embed="rId2"/>
            <a:stretch>
              <a:fillRect l="0" t="0" r="-444" b="0"/>
            </a:stretch>
          </a:blipFill>
        </p:spPr>
      </p:sp>
      <p:grpSp>
        <p:nvGrpSpPr>
          <p:cNvPr name="Group 3" id="3"/>
          <p:cNvGrpSpPr/>
          <p:nvPr/>
        </p:nvGrpSpPr>
        <p:grpSpPr>
          <a:xfrm rot="0">
            <a:off x="5680762" y="6953597"/>
            <a:ext cx="10993279" cy="1729518"/>
            <a:chOff x="0" y="0"/>
            <a:chExt cx="2895349" cy="455511"/>
          </a:xfrm>
        </p:grpSpPr>
        <p:sp>
          <p:nvSpPr>
            <p:cNvPr name="Freeform 4" id="4"/>
            <p:cNvSpPr/>
            <p:nvPr/>
          </p:nvSpPr>
          <p:spPr>
            <a:xfrm flipH="false" flipV="false" rot="0">
              <a:off x="0" y="0"/>
              <a:ext cx="2895349" cy="455511"/>
            </a:xfrm>
            <a:custGeom>
              <a:avLst/>
              <a:gdLst/>
              <a:ahLst/>
              <a:cxnLst/>
              <a:rect r="r" b="b" t="t" l="l"/>
              <a:pathLst>
                <a:path h="455511" w="2895349">
                  <a:moveTo>
                    <a:pt x="35916" y="0"/>
                  </a:moveTo>
                  <a:lnTo>
                    <a:pt x="2859433" y="0"/>
                  </a:lnTo>
                  <a:cubicBezTo>
                    <a:pt x="2868959" y="0"/>
                    <a:pt x="2878094" y="3784"/>
                    <a:pt x="2884830" y="10520"/>
                  </a:cubicBezTo>
                  <a:cubicBezTo>
                    <a:pt x="2891565" y="17255"/>
                    <a:pt x="2895349" y="26391"/>
                    <a:pt x="2895349" y="35916"/>
                  </a:cubicBezTo>
                  <a:lnTo>
                    <a:pt x="2895349" y="419595"/>
                  </a:lnTo>
                  <a:cubicBezTo>
                    <a:pt x="2895349" y="429120"/>
                    <a:pt x="2891565" y="438256"/>
                    <a:pt x="2884830" y="444991"/>
                  </a:cubicBezTo>
                  <a:cubicBezTo>
                    <a:pt x="2878094" y="451727"/>
                    <a:pt x="2868959" y="455511"/>
                    <a:pt x="2859433" y="455511"/>
                  </a:cubicBezTo>
                  <a:lnTo>
                    <a:pt x="35916" y="455511"/>
                  </a:lnTo>
                  <a:cubicBezTo>
                    <a:pt x="26391" y="455511"/>
                    <a:pt x="17255" y="451727"/>
                    <a:pt x="10520" y="444991"/>
                  </a:cubicBezTo>
                  <a:cubicBezTo>
                    <a:pt x="3784" y="438256"/>
                    <a:pt x="0" y="429120"/>
                    <a:pt x="0" y="419595"/>
                  </a:cubicBezTo>
                  <a:lnTo>
                    <a:pt x="0" y="35916"/>
                  </a:lnTo>
                  <a:cubicBezTo>
                    <a:pt x="0" y="26391"/>
                    <a:pt x="3784" y="17255"/>
                    <a:pt x="10520" y="10520"/>
                  </a:cubicBezTo>
                  <a:cubicBezTo>
                    <a:pt x="17255" y="3784"/>
                    <a:pt x="26391" y="0"/>
                    <a:pt x="35916" y="0"/>
                  </a:cubicBezTo>
                  <a:close/>
                </a:path>
              </a:pathLst>
            </a:custGeom>
            <a:solidFill>
              <a:srgbClr val="DCD3AF"/>
            </a:solidFill>
          </p:spPr>
        </p:sp>
        <p:sp>
          <p:nvSpPr>
            <p:cNvPr name="TextBox 5" id="5"/>
            <p:cNvSpPr txBox="true"/>
            <p:nvPr/>
          </p:nvSpPr>
          <p:spPr>
            <a:xfrm>
              <a:off x="0" y="-38100"/>
              <a:ext cx="2895349" cy="493611"/>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5680762" y="7203300"/>
            <a:ext cx="10993279" cy="1108340"/>
          </a:xfrm>
          <a:prstGeom prst="rect">
            <a:avLst/>
          </a:prstGeom>
        </p:spPr>
        <p:txBody>
          <a:bodyPr anchor="t" rtlCol="false" tIns="0" lIns="0" bIns="0" rIns="0">
            <a:spAutoFit/>
          </a:bodyPr>
          <a:lstStyle/>
          <a:p>
            <a:pPr algn="just" marL="456531" indent="-228266" lvl="1">
              <a:lnSpc>
                <a:spcPts val="2960"/>
              </a:lnSpc>
              <a:buAutoNum type="arabicPeriod" startAt="1"/>
            </a:pPr>
            <a:r>
              <a:rPr lang="en-US" sz="2114">
                <a:solidFill>
                  <a:srgbClr val="2B2C30"/>
                </a:solidFill>
                <a:latin typeface="Public Sans"/>
                <a:ea typeface="Public Sans"/>
                <a:cs typeface="Public Sans"/>
                <a:sym typeface="Public Sans"/>
              </a:rPr>
              <a:t>MELATIH MODEL LINEAR REGRESSION UNTUK MEMPREDIKSI DAILYREVENUE.</a:t>
            </a:r>
          </a:p>
          <a:p>
            <a:pPr algn="just" marL="456531" indent="-228266" lvl="1">
              <a:lnSpc>
                <a:spcPts val="2960"/>
              </a:lnSpc>
              <a:buAutoNum type="arabicPeriod" startAt="1"/>
            </a:pPr>
            <a:r>
              <a:rPr lang="en-US" sz="2114">
                <a:solidFill>
                  <a:srgbClr val="2B2C30"/>
                </a:solidFill>
                <a:latin typeface="Public Sans"/>
                <a:ea typeface="Public Sans"/>
                <a:cs typeface="Public Sans"/>
                <a:sym typeface="Public Sans"/>
              </a:rPr>
              <a:t>MENGEVALUASI HASIL PREDIKSI MENGGUNAKAN RMSE.</a:t>
            </a:r>
          </a:p>
          <a:p>
            <a:pPr algn="just" marL="456531" indent="-228266" lvl="1">
              <a:lnSpc>
                <a:spcPts val="2960"/>
              </a:lnSpc>
              <a:buAutoNum type="arabicPeriod" startAt="1"/>
            </a:pPr>
            <a:r>
              <a:rPr lang="en-US" sz="2114">
                <a:solidFill>
                  <a:srgbClr val="2B2C30"/>
                </a:solidFill>
                <a:latin typeface="Public Sans"/>
                <a:ea typeface="Public Sans"/>
                <a:cs typeface="Public Sans"/>
                <a:sym typeface="Public Sans"/>
              </a:rPr>
              <a:t>MEMVISUALISASIKAN HASIL PREDIKSI DIBANDINGKAN DENGAN DATA AKTUAL.</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2127477"/>
            <a:ext cx="11301259" cy="6032047"/>
          </a:xfrm>
          <a:custGeom>
            <a:avLst/>
            <a:gdLst/>
            <a:ahLst/>
            <a:cxnLst/>
            <a:rect r="r" b="b" t="t" l="l"/>
            <a:pathLst>
              <a:path h="6032047" w="11301259">
                <a:moveTo>
                  <a:pt x="0" y="0"/>
                </a:moveTo>
                <a:lnTo>
                  <a:pt x="11301258" y="0"/>
                </a:lnTo>
                <a:lnTo>
                  <a:pt x="11301258" y="6032046"/>
                </a:lnTo>
                <a:lnTo>
                  <a:pt x="0" y="6032046"/>
                </a:lnTo>
                <a:lnTo>
                  <a:pt x="0" y="0"/>
                </a:lnTo>
                <a:close/>
              </a:path>
            </a:pathLst>
          </a:custGeom>
          <a:blipFill>
            <a:blip r:embed="rId2"/>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802338" y="4798060"/>
            <a:ext cx="4683323" cy="1047750"/>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Public Sans Bold"/>
                <a:ea typeface="Public Sans Bold"/>
                <a:cs typeface="Public Sans Bold"/>
                <a:sym typeface="Public Sans Bold"/>
              </a:rPr>
              <a:t>Terima Kasih</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3875961" y="2635885"/>
            <a:ext cx="10536079" cy="4948555"/>
          </a:xfrm>
          <a:prstGeom prst="rect">
            <a:avLst/>
          </a:prstGeom>
        </p:spPr>
        <p:txBody>
          <a:bodyPr anchor="t" rtlCol="false" tIns="0" lIns="0" bIns="0" rIns="0">
            <a:spAutoFit/>
          </a:bodyPr>
          <a:lstStyle/>
          <a:p>
            <a:pPr algn="l">
              <a:lnSpc>
                <a:spcPts val="3919"/>
              </a:lnSpc>
              <a:spcBef>
                <a:spcPct val="0"/>
              </a:spcBef>
            </a:pPr>
            <a:r>
              <a:rPr lang="en-US" b="true" sz="2799">
                <a:solidFill>
                  <a:srgbClr val="000000"/>
                </a:solidFill>
                <a:latin typeface="Public Sans Bold"/>
                <a:ea typeface="Public Sans Bold"/>
                <a:cs typeface="Public Sans Bold"/>
                <a:sym typeface="Public Sans Bold"/>
              </a:rPr>
              <a:t>Nam</a:t>
            </a:r>
            <a:r>
              <a:rPr lang="en-US" b="true" sz="2799">
                <a:solidFill>
                  <a:srgbClr val="000000"/>
                </a:solidFill>
                <a:latin typeface="Public Sans Bold"/>
                <a:ea typeface="Public Sans Bold"/>
                <a:cs typeface="Public Sans Bold"/>
                <a:sym typeface="Public Sans Bold"/>
              </a:rPr>
              <a:t>a Dataset: SuperMarketAnalysis.csv</a:t>
            </a:r>
          </a:p>
          <a:p>
            <a:pPr algn="l">
              <a:lnSpc>
                <a:spcPts val="3919"/>
              </a:lnSpc>
              <a:spcBef>
                <a:spcPct val="0"/>
              </a:spcBef>
            </a:pPr>
            <a:r>
              <a:rPr lang="en-US" b="true" sz="2799">
                <a:solidFill>
                  <a:srgbClr val="000000"/>
                </a:solidFill>
                <a:latin typeface="Public Sans Bold"/>
                <a:ea typeface="Public Sans Bold"/>
                <a:cs typeface="Public Sans Bold"/>
                <a:sym typeface="Public Sans Bold"/>
              </a:rPr>
              <a:t>Jumlah Record Awal : 1000 </a:t>
            </a:r>
          </a:p>
          <a:p>
            <a:pPr algn="l">
              <a:lnSpc>
                <a:spcPts val="3919"/>
              </a:lnSpc>
              <a:spcBef>
                <a:spcPct val="0"/>
              </a:spcBef>
            </a:pPr>
            <a:r>
              <a:rPr lang="en-US" b="true" sz="2799">
                <a:solidFill>
                  <a:srgbClr val="000000"/>
                </a:solidFill>
                <a:latin typeface="Public Sans Bold"/>
                <a:ea typeface="Public Sans Bold"/>
                <a:cs typeface="Public Sans Bold"/>
                <a:sym typeface="Public Sans Bold"/>
              </a:rPr>
              <a:t>Fitur-fitur :</a:t>
            </a:r>
          </a:p>
          <a:p>
            <a:pPr algn="l" marL="604518" indent="-302259" lvl="1">
              <a:lnSpc>
                <a:spcPts val="3919"/>
              </a:lnSpc>
              <a:spcBef>
                <a:spcPct val="0"/>
              </a:spcBef>
              <a:buFont typeface="Arial"/>
              <a:buChar char="•"/>
            </a:pPr>
            <a:r>
              <a:rPr lang="en-US" b="true" sz="2799">
                <a:solidFill>
                  <a:srgbClr val="000000"/>
                </a:solidFill>
                <a:latin typeface="Public Sans Bold"/>
                <a:ea typeface="Public Sans Bold"/>
                <a:cs typeface="Public Sans Bold"/>
                <a:sym typeface="Public Sans Bold"/>
              </a:rPr>
              <a:t>Invoice ID: </a:t>
            </a:r>
            <a:r>
              <a:rPr lang="en-US" sz="2799">
                <a:solidFill>
                  <a:srgbClr val="000000"/>
                </a:solidFill>
                <a:latin typeface="Public Sans"/>
                <a:ea typeface="Public Sans"/>
                <a:cs typeface="Public Sans"/>
                <a:sym typeface="Public Sans"/>
              </a:rPr>
              <a:t>ID transaksi unik</a:t>
            </a:r>
          </a:p>
          <a:p>
            <a:pPr algn="l" marL="604518" indent="-302259" lvl="1">
              <a:lnSpc>
                <a:spcPts val="3919"/>
              </a:lnSpc>
              <a:spcBef>
                <a:spcPct val="0"/>
              </a:spcBef>
              <a:buFont typeface="Arial"/>
              <a:buChar char="•"/>
            </a:pPr>
            <a:r>
              <a:rPr lang="en-US" b="true" sz="2799">
                <a:solidFill>
                  <a:srgbClr val="000000"/>
                </a:solidFill>
                <a:latin typeface="Public Sans Bold"/>
                <a:ea typeface="Public Sans Bold"/>
                <a:cs typeface="Public Sans Bold"/>
                <a:sym typeface="Public Sans Bold"/>
              </a:rPr>
              <a:t>Branch, City: </a:t>
            </a:r>
            <a:r>
              <a:rPr lang="en-US" sz="2799">
                <a:solidFill>
                  <a:srgbClr val="000000"/>
                </a:solidFill>
                <a:latin typeface="Public Sans"/>
                <a:ea typeface="Public Sans"/>
                <a:cs typeface="Public Sans"/>
                <a:sym typeface="Public Sans"/>
              </a:rPr>
              <a:t>Lokasi toko</a:t>
            </a:r>
          </a:p>
          <a:p>
            <a:pPr algn="l" marL="604518" indent="-302259" lvl="1">
              <a:lnSpc>
                <a:spcPts val="3919"/>
              </a:lnSpc>
              <a:spcBef>
                <a:spcPct val="0"/>
              </a:spcBef>
              <a:buFont typeface="Arial"/>
              <a:buChar char="•"/>
            </a:pPr>
            <a:r>
              <a:rPr lang="en-US" b="true" sz="2799">
                <a:solidFill>
                  <a:srgbClr val="000000"/>
                </a:solidFill>
                <a:latin typeface="Public Sans Bold"/>
                <a:ea typeface="Public Sans Bold"/>
                <a:cs typeface="Public Sans Bold"/>
                <a:sym typeface="Public Sans Bold"/>
              </a:rPr>
              <a:t>Customer type, Gender: </a:t>
            </a:r>
            <a:r>
              <a:rPr lang="en-US" sz="2799">
                <a:solidFill>
                  <a:srgbClr val="000000"/>
                </a:solidFill>
                <a:latin typeface="Public Sans"/>
                <a:ea typeface="Public Sans"/>
                <a:cs typeface="Public Sans"/>
                <a:sym typeface="Public Sans"/>
              </a:rPr>
              <a:t>Demografi pelanggan</a:t>
            </a:r>
          </a:p>
          <a:p>
            <a:pPr algn="l" marL="604518" indent="-302259" lvl="1">
              <a:lnSpc>
                <a:spcPts val="3919"/>
              </a:lnSpc>
              <a:spcBef>
                <a:spcPct val="0"/>
              </a:spcBef>
              <a:buFont typeface="Arial"/>
              <a:buChar char="•"/>
            </a:pPr>
            <a:r>
              <a:rPr lang="en-US" b="true" sz="2799">
                <a:solidFill>
                  <a:srgbClr val="000000"/>
                </a:solidFill>
                <a:latin typeface="Public Sans Bold"/>
                <a:ea typeface="Public Sans Bold"/>
                <a:cs typeface="Public Sans Bold"/>
                <a:sym typeface="Public Sans Bold"/>
              </a:rPr>
              <a:t>Product line: </a:t>
            </a:r>
            <a:r>
              <a:rPr lang="en-US" sz="2799">
                <a:solidFill>
                  <a:srgbClr val="000000"/>
                </a:solidFill>
                <a:latin typeface="Public Sans"/>
                <a:ea typeface="Public Sans"/>
                <a:cs typeface="Public Sans"/>
                <a:sym typeface="Public Sans"/>
              </a:rPr>
              <a:t>Kategori produk yang dibeli</a:t>
            </a:r>
          </a:p>
          <a:p>
            <a:pPr algn="l" marL="604518" indent="-302259" lvl="1">
              <a:lnSpc>
                <a:spcPts val="3919"/>
              </a:lnSpc>
              <a:spcBef>
                <a:spcPct val="0"/>
              </a:spcBef>
              <a:buFont typeface="Arial"/>
              <a:buChar char="•"/>
            </a:pPr>
            <a:r>
              <a:rPr lang="en-US" b="true" sz="2799">
                <a:solidFill>
                  <a:srgbClr val="000000"/>
                </a:solidFill>
                <a:latin typeface="Public Sans Bold"/>
                <a:ea typeface="Public Sans Bold"/>
                <a:cs typeface="Public Sans Bold"/>
                <a:sym typeface="Public Sans Bold"/>
              </a:rPr>
              <a:t>Unit price, Quantity, Sales: </a:t>
            </a:r>
            <a:r>
              <a:rPr lang="en-US" sz="2799">
                <a:solidFill>
                  <a:srgbClr val="000000"/>
                </a:solidFill>
                <a:latin typeface="Public Sans"/>
                <a:ea typeface="Public Sans"/>
                <a:cs typeface="Public Sans"/>
                <a:sym typeface="Public Sans"/>
              </a:rPr>
              <a:t>Detail transaksi dan pendapatan</a:t>
            </a:r>
          </a:p>
          <a:p>
            <a:pPr algn="l" marL="604518" indent="-302259" lvl="1">
              <a:lnSpc>
                <a:spcPts val="3919"/>
              </a:lnSpc>
              <a:spcBef>
                <a:spcPct val="0"/>
              </a:spcBef>
              <a:buFont typeface="Arial"/>
              <a:buChar char="•"/>
            </a:pPr>
            <a:r>
              <a:rPr lang="en-US" b="true" sz="2799">
                <a:solidFill>
                  <a:srgbClr val="000000"/>
                </a:solidFill>
                <a:latin typeface="Public Sans Bold"/>
                <a:ea typeface="Public Sans Bold"/>
                <a:cs typeface="Public Sans Bold"/>
                <a:sym typeface="Public Sans Bold"/>
              </a:rPr>
              <a:t>Date, Time: </a:t>
            </a:r>
            <a:r>
              <a:rPr lang="en-US" sz="2799">
                <a:solidFill>
                  <a:srgbClr val="000000"/>
                </a:solidFill>
                <a:latin typeface="Public Sans"/>
                <a:ea typeface="Public Sans"/>
                <a:cs typeface="Public Sans"/>
                <a:sym typeface="Public Sans"/>
              </a:rPr>
              <a:t>Tanggal dan waktu transaksi</a:t>
            </a:r>
          </a:p>
          <a:p>
            <a:pPr algn="l" marL="604518" indent="-302259" lvl="1">
              <a:lnSpc>
                <a:spcPts val="3919"/>
              </a:lnSpc>
              <a:spcBef>
                <a:spcPct val="0"/>
              </a:spcBef>
              <a:buFont typeface="Arial"/>
              <a:buChar char="•"/>
            </a:pPr>
            <a:r>
              <a:rPr lang="en-US" b="true" sz="2799">
                <a:solidFill>
                  <a:srgbClr val="000000"/>
                </a:solidFill>
                <a:latin typeface="Public Sans Bold"/>
                <a:ea typeface="Public Sans Bold"/>
                <a:cs typeface="Public Sans Bold"/>
                <a:sym typeface="Public Sans Bold"/>
              </a:rPr>
              <a:t>Payment: </a:t>
            </a:r>
            <a:r>
              <a:rPr lang="en-US" sz="2799">
                <a:solidFill>
                  <a:srgbClr val="000000"/>
                </a:solidFill>
                <a:latin typeface="Public Sans"/>
                <a:ea typeface="Public Sans"/>
                <a:cs typeface="Public Sans"/>
                <a:sym typeface="Public Sans"/>
              </a:rPr>
              <a:t>Metode pembayaran</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50518" y="1311102"/>
            <a:ext cx="16208782" cy="615950"/>
          </a:xfrm>
          <a:prstGeom prst="rect">
            <a:avLst/>
          </a:prstGeom>
        </p:spPr>
        <p:txBody>
          <a:bodyPr anchor="t" rtlCol="false" tIns="0" lIns="0" bIns="0" rIns="0">
            <a:spAutoFit/>
          </a:bodyPr>
          <a:lstStyle/>
          <a:p>
            <a:pPr algn="l">
              <a:lnSpc>
                <a:spcPts val="4900"/>
              </a:lnSpc>
              <a:spcBef>
                <a:spcPct val="0"/>
              </a:spcBef>
            </a:pPr>
            <a:r>
              <a:rPr lang="en-US" b="true" sz="3500" spc="794">
                <a:solidFill>
                  <a:srgbClr val="2B2C30"/>
                </a:solidFill>
                <a:latin typeface="Public Sans Bold"/>
                <a:ea typeface="Public Sans Bold"/>
                <a:cs typeface="Public Sans Bold"/>
                <a:sym typeface="Public Sans Bold"/>
              </a:rPr>
              <a:t>LATAR BELAKANG &amp; PENJELASAN PERMASALAHAN</a:t>
            </a:r>
          </a:p>
        </p:txBody>
      </p:sp>
      <p:sp>
        <p:nvSpPr>
          <p:cNvPr name="AutoShape 3" id="3"/>
          <p:cNvSpPr/>
          <p:nvPr/>
        </p:nvSpPr>
        <p:spPr>
          <a:xfrm flipV="true">
            <a:off x="1028695" y="2108437"/>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687748" y="2328207"/>
            <a:ext cx="14912505" cy="5813172"/>
          </a:xfrm>
          <a:prstGeom prst="rect">
            <a:avLst/>
          </a:prstGeom>
        </p:spPr>
        <p:txBody>
          <a:bodyPr anchor="t" rtlCol="false" tIns="0" lIns="0" bIns="0" rIns="0">
            <a:spAutoFit/>
          </a:bodyPr>
          <a:lstStyle/>
          <a:p>
            <a:pPr algn="l">
              <a:lnSpc>
                <a:spcPts val="5796"/>
              </a:lnSpc>
            </a:pPr>
            <a:r>
              <a:rPr lang="en-US" sz="3099">
                <a:solidFill>
                  <a:srgbClr val="2B2C30"/>
                </a:solidFill>
                <a:latin typeface="Public Sans"/>
                <a:ea typeface="Public Sans"/>
                <a:cs typeface="Public Sans"/>
                <a:sym typeface="Public Sans"/>
              </a:rPr>
              <a:t>Kondisi Umum Industri Ritel:</a:t>
            </a:r>
          </a:p>
          <a:p>
            <a:pPr algn="l" marL="1338576" indent="-446192" lvl="2">
              <a:lnSpc>
                <a:spcPts val="5796"/>
              </a:lnSpc>
              <a:buFont typeface="Arial"/>
              <a:buChar char="⚬"/>
            </a:pPr>
            <a:r>
              <a:rPr lang="en-US" sz="3099">
                <a:solidFill>
                  <a:srgbClr val="2B2C30"/>
                </a:solidFill>
                <a:latin typeface="Public Sans"/>
                <a:ea typeface="Public Sans"/>
                <a:cs typeface="Public Sans"/>
                <a:sym typeface="Public Sans"/>
              </a:rPr>
              <a:t>Persaingan ketat, perubahan preferensi konsumen, dan kebutuhan untuk pengambilan keputusan berbasis data yang cepat.</a:t>
            </a:r>
          </a:p>
          <a:p>
            <a:pPr algn="l">
              <a:lnSpc>
                <a:spcPts val="5796"/>
              </a:lnSpc>
            </a:pPr>
            <a:r>
              <a:rPr lang="en-US" sz="3099">
                <a:solidFill>
                  <a:srgbClr val="2B2C30"/>
                </a:solidFill>
                <a:latin typeface="Public Sans"/>
                <a:ea typeface="Public Sans"/>
                <a:cs typeface="Public Sans"/>
                <a:sym typeface="Public Sans"/>
              </a:rPr>
              <a:t>Tantangan Supermarket:</a:t>
            </a:r>
          </a:p>
          <a:p>
            <a:pPr algn="l" marL="1338576" indent="-446192" lvl="2">
              <a:lnSpc>
                <a:spcPts val="5796"/>
              </a:lnSpc>
              <a:buFont typeface="Arial"/>
              <a:buChar char="⚬"/>
            </a:pPr>
            <a:r>
              <a:rPr lang="en-US" sz="3099">
                <a:solidFill>
                  <a:srgbClr val="2B2C30"/>
                </a:solidFill>
                <a:latin typeface="Public Sans"/>
                <a:ea typeface="Public Sans"/>
                <a:cs typeface="Public Sans"/>
                <a:sym typeface="Public Sans"/>
              </a:rPr>
              <a:t>Kesulitan dalam mengidentifikasi produk terlaris atau kategori yang kurang diminati.</a:t>
            </a:r>
          </a:p>
          <a:p>
            <a:pPr algn="l" marL="1338576" indent="-446192" lvl="2">
              <a:lnSpc>
                <a:spcPts val="5796"/>
              </a:lnSpc>
              <a:buFont typeface="Arial"/>
              <a:buChar char="⚬"/>
            </a:pPr>
            <a:r>
              <a:rPr lang="en-US" sz="3099">
                <a:solidFill>
                  <a:srgbClr val="2B2C30"/>
                </a:solidFill>
                <a:latin typeface="Public Sans"/>
                <a:ea typeface="Public Sans"/>
                <a:cs typeface="Public Sans"/>
                <a:sym typeface="Public Sans"/>
              </a:rPr>
              <a:t>Kesulitan dalam memprediksi pendapatan harian, yang berdampak pada perencanaan operasional (stok, staf).</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3675907"/>
            <a:ext cx="16242893" cy="4333240"/>
          </a:xfrm>
          <a:prstGeom prst="rect">
            <a:avLst/>
          </a:prstGeom>
        </p:spPr>
        <p:txBody>
          <a:bodyPr anchor="t" rtlCol="false" tIns="0" lIns="0" bIns="0" rIns="0">
            <a:spAutoFit/>
          </a:bodyPr>
          <a:lstStyle/>
          <a:p>
            <a:pPr algn="l" marL="820416" indent="-410208" lvl="1">
              <a:lnSpc>
                <a:spcPts val="4939"/>
              </a:lnSpc>
              <a:buFont typeface="Arial"/>
              <a:buChar char="•"/>
            </a:pPr>
            <a:r>
              <a:rPr lang="en-US" sz="3799" spc="18">
                <a:solidFill>
                  <a:srgbClr val="2B2C30"/>
                </a:solidFill>
                <a:latin typeface="Public Sans"/>
                <a:ea typeface="Public Sans"/>
                <a:cs typeface="Public Sans"/>
                <a:sym typeface="Public Sans"/>
              </a:rPr>
              <a:t>Apa saja produk/kategori yang paling banyak menyumbang pendapatan?</a:t>
            </a:r>
          </a:p>
          <a:p>
            <a:pPr algn="l" marL="820416" indent="-410208" lvl="1">
              <a:lnSpc>
                <a:spcPts val="4939"/>
              </a:lnSpc>
              <a:buFont typeface="Arial"/>
              <a:buChar char="•"/>
            </a:pPr>
            <a:r>
              <a:rPr lang="en-US" sz="3799" spc="18">
                <a:solidFill>
                  <a:srgbClr val="2B2C30"/>
                </a:solidFill>
                <a:latin typeface="Public Sans"/>
                <a:ea typeface="Public Sans"/>
                <a:cs typeface="Public Sans"/>
                <a:sym typeface="Public Sans"/>
              </a:rPr>
              <a:t>Bagaimana tren penjualan bulanan atau harian supermarket?</a:t>
            </a:r>
          </a:p>
          <a:p>
            <a:pPr algn="l" marL="820416" indent="-410208" lvl="1">
              <a:lnSpc>
                <a:spcPts val="4939"/>
              </a:lnSpc>
              <a:buFont typeface="Arial"/>
              <a:buChar char="•"/>
            </a:pPr>
            <a:r>
              <a:rPr lang="en-US" sz="3799" spc="18">
                <a:solidFill>
                  <a:srgbClr val="2B2C30"/>
                </a:solidFill>
                <a:latin typeface="Public Sans"/>
                <a:ea typeface="Public Sans"/>
                <a:cs typeface="Public Sans"/>
                <a:sym typeface="Public Sans"/>
              </a:rPr>
              <a:t>Pada jam berapa transaksi paling sering terjadi?</a:t>
            </a:r>
          </a:p>
          <a:p>
            <a:pPr algn="l" marL="820416" indent="-410208" lvl="1">
              <a:lnSpc>
                <a:spcPts val="4939"/>
              </a:lnSpc>
              <a:buFont typeface="Arial"/>
              <a:buChar char="•"/>
            </a:pPr>
            <a:r>
              <a:rPr lang="en-US" sz="3799" spc="18">
                <a:solidFill>
                  <a:srgbClr val="2B2C30"/>
                </a:solidFill>
                <a:latin typeface="Public Sans"/>
                <a:ea typeface="Public Sans"/>
                <a:cs typeface="Public Sans"/>
                <a:sym typeface="Public Sans"/>
              </a:rPr>
              <a:t>Apakah ada perbedaan pola pembelian antara tipe pelanggan (misalnya, Member vs Normal) atau gender?</a:t>
            </a:r>
          </a:p>
          <a:p>
            <a:pPr algn="l">
              <a:lnSpc>
                <a:spcPts val="4939"/>
              </a:lnSpc>
            </a:pPr>
          </a:p>
        </p:txBody>
      </p:sp>
      <p:sp>
        <p:nvSpPr>
          <p:cNvPr name="TextBox 3" id="3"/>
          <p:cNvSpPr txBox="true"/>
          <p:nvPr/>
        </p:nvSpPr>
        <p:spPr>
          <a:xfrm rot="0">
            <a:off x="1028689" y="2663978"/>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PERTANYAAN BISNIS</a:t>
            </a:r>
          </a:p>
        </p:txBody>
      </p:sp>
      <p:sp>
        <p:nvSpPr>
          <p:cNvPr name="AutoShape 4" id="4"/>
          <p:cNvSpPr/>
          <p:nvPr/>
        </p:nvSpPr>
        <p:spPr>
          <a:xfrm flipV="true">
            <a:off x="1028695" y="3315076"/>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3493371" y="2141750"/>
            <a:ext cx="11301259" cy="5636503"/>
          </a:xfrm>
          <a:custGeom>
            <a:avLst/>
            <a:gdLst/>
            <a:ahLst/>
            <a:cxnLst/>
            <a:rect r="r" b="b" t="t" l="l"/>
            <a:pathLst>
              <a:path h="5636503" w="11301259">
                <a:moveTo>
                  <a:pt x="0" y="0"/>
                </a:moveTo>
                <a:lnTo>
                  <a:pt x="11301258" y="0"/>
                </a:lnTo>
                <a:lnTo>
                  <a:pt x="11301258" y="5636503"/>
                </a:lnTo>
                <a:lnTo>
                  <a:pt x="0" y="5636503"/>
                </a:lnTo>
                <a:lnTo>
                  <a:pt x="0" y="0"/>
                </a:lnTo>
                <a:close/>
              </a:path>
            </a:pathLst>
          </a:custGeom>
          <a:blipFill>
            <a:blip r:embed="rId2"/>
            <a:stretch>
              <a:fillRect l="0" t="0" r="0" b="0"/>
            </a:stretch>
          </a:blipFill>
        </p:spPr>
      </p:sp>
      <p:grpSp>
        <p:nvGrpSpPr>
          <p:cNvPr name="Group 4" id="4"/>
          <p:cNvGrpSpPr/>
          <p:nvPr/>
        </p:nvGrpSpPr>
        <p:grpSpPr>
          <a:xfrm rot="0">
            <a:off x="1159838" y="8115970"/>
            <a:ext cx="16642760" cy="1800028"/>
            <a:chOff x="0" y="0"/>
            <a:chExt cx="4383278" cy="474081"/>
          </a:xfrm>
        </p:grpSpPr>
        <p:sp>
          <p:nvSpPr>
            <p:cNvPr name="Freeform 5" id="5"/>
            <p:cNvSpPr/>
            <p:nvPr/>
          </p:nvSpPr>
          <p:spPr>
            <a:xfrm flipH="false" flipV="false" rot="0">
              <a:off x="0" y="0"/>
              <a:ext cx="4383278" cy="474081"/>
            </a:xfrm>
            <a:custGeom>
              <a:avLst/>
              <a:gdLst/>
              <a:ahLst/>
              <a:cxnLst/>
              <a:rect r="r" b="b" t="t" l="l"/>
              <a:pathLst>
                <a:path h="474081" w="4383278">
                  <a:moveTo>
                    <a:pt x="23724" y="0"/>
                  </a:moveTo>
                  <a:lnTo>
                    <a:pt x="4359554" y="0"/>
                  </a:lnTo>
                  <a:cubicBezTo>
                    <a:pt x="4372656" y="0"/>
                    <a:pt x="4383278" y="10622"/>
                    <a:pt x="4383278" y="23724"/>
                  </a:cubicBezTo>
                  <a:lnTo>
                    <a:pt x="4383278" y="450357"/>
                  </a:lnTo>
                  <a:cubicBezTo>
                    <a:pt x="4383278" y="463460"/>
                    <a:pt x="4372656" y="474081"/>
                    <a:pt x="4359554" y="474081"/>
                  </a:cubicBezTo>
                  <a:lnTo>
                    <a:pt x="23724" y="474081"/>
                  </a:lnTo>
                  <a:cubicBezTo>
                    <a:pt x="10622" y="474081"/>
                    <a:pt x="0" y="463460"/>
                    <a:pt x="0" y="450357"/>
                  </a:cubicBezTo>
                  <a:lnTo>
                    <a:pt x="0" y="23724"/>
                  </a:lnTo>
                  <a:cubicBezTo>
                    <a:pt x="0" y="10622"/>
                    <a:pt x="10622" y="0"/>
                    <a:pt x="23724" y="0"/>
                  </a:cubicBezTo>
                  <a:close/>
                </a:path>
              </a:pathLst>
            </a:custGeom>
            <a:solidFill>
              <a:srgbClr val="DCD3AF"/>
            </a:solidFill>
          </p:spPr>
        </p:sp>
        <p:sp>
          <p:nvSpPr>
            <p:cNvPr name="TextBox 6" id="6"/>
            <p:cNvSpPr txBox="true"/>
            <p:nvPr/>
          </p:nvSpPr>
          <p:spPr>
            <a:xfrm>
              <a:off x="0" y="-38100"/>
              <a:ext cx="4383278" cy="512181"/>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EKSPLORASI DATA</a:t>
            </a:r>
          </a:p>
        </p:txBody>
      </p:sp>
      <p:sp>
        <p:nvSpPr>
          <p:cNvPr name="TextBox 8" id="8"/>
          <p:cNvSpPr txBox="true"/>
          <p:nvPr/>
        </p:nvSpPr>
        <p:spPr>
          <a:xfrm rot="0">
            <a:off x="1430237" y="8438001"/>
            <a:ext cx="16230600" cy="1108340"/>
          </a:xfrm>
          <a:prstGeom prst="rect">
            <a:avLst/>
          </a:prstGeom>
        </p:spPr>
        <p:txBody>
          <a:bodyPr anchor="t" rtlCol="false" tIns="0" lIns="0" bIns="0" rIns="0">
            <a:spAutoFit/>
          </a:bodyPr>
          <a:lstStyle/>
          <a:p>
            <a:pPr algn="just">
              <a:lnSpc>
                <a:spcPts val="2960"/>
              </a:lnSpc>
              <a:spcBef>
                <a:spcPct val="0"/>
              </a:spcBef>
            </a:pPr>
            <a:r>
              <a:rPr lang="en-US" sz="2114">
                <a:solidFill>
                  <a:srgbClr val="2B2C30"/>
                </a:solidFill>
                <a:latin typeface="Public Sans"/>
                <a:ea typeface="Public Sans"/>
                <a:cs typeface="Public Sans"/>
                <a:sym typeface="Public Sans"/>
              </a:rPr>
              <a:t>KODE INI ADALAH SKRIP PYSPARK UNTUK MEMBACA, MEMBERSIHKAN, DAN MEMPROSES DATA TRANSAKSI DARI FILE CSV BERNAMA SUPERMARKETANALYSIS.CSV YANG DIGUNAKAN UNTUK MENYIAPKAN DATA TRANSAKSI SUPERMARKET AGAR LEBIH RAPI DAN BISA DIANALISIS LEBIH LANJUT DENGAN TIMESTAMP TRANSAKSI YANG AKURAT.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5428999" y="1386781"/>
            <a:ext cx="7430002" cy="5524873"/>
          </a:xfrm>
          <a:custGeom>
            <a:avLst/>
            <a:gdLst/>
            <a:ahLst/>
            <a:cxnLst/>
            <a:rect r="r" b="b" t="t" l="l"/>
            <a:pathLst>
              <a:path h="5524873" w="7430002">
                <a:moveTo>
                  <a:pt x="0" y="0"/>
                </a:moveTo>
                <a:lnTo>
                  <a:pt x="7430002" y="0"/>
                </a:lnTo>
                <a:lnTo>
                  <a:pt x="7430002" y="5524873"/>
                </a:lnTo>
                <a:lnTo>
                  <a:pt x="0" y="5524873"/>
                </a:lnTo>
                <a:lnTo>
                  <a:pt x="0" y="0"/>
                </a:lnTo>
                <a:close/>
              </a:path>
            </a:pathLst>
          </a:custGeom>
          <a:blipFill>
            <a:blip r:embed="rId2"/>
            <a:stretch>
              <a:fillRect l="0" t="0" r="0" b="0"/>
            </a:stretch>
          </a:blipFill>
        </p:spPr>
      </p:sp>
      <p:grpSp>
        <p:nvGrpSpPr>
          <p:cNvPr name="Group 3" id="3"/>
          <p:cNvGrpSpPr/>
          <p:nvPr/>
        </p:nvGrpSpPr>
        <p:grpSpPr>
          <a:xfrm rot="0">
            <a:off x="3948874" y="7458272"/>
            <a:ext cx="10390252" cy="1800028"/>
            <a:chOff x="0" y="0"/>
            <a:chExt cx="2736527" cy="474081"/>
          </a:xfrm>
        </p:grpSpPr>
        <p:sp>
          <p:nvSpPr>
            <p:cNvPr name="Freeform 4" id="4"/>
            <p:cNvSpPr/>
            <p:nvPr/>
          </p:nvSpPr>
          <p:spPr>
            <a:xfrm flipH="false" flipV="false" rot="0">
              <a:off x="0" y="0"/>
              <a:ext cx="2736527" cy="474081"/>
            </a:xfrm>
            <a:custGeom>
              <a:avLst/>
              <a:gdLst/>
              <a:ahLst/>
              <a:cxnLst/>
              <a:rect r="r" b="b" t="t" l="l"/>
              <a:pathLst>
                <a:path h="474081" w="2736527">
                  <a:moveTo>
                    <a:pt x="38001" y="0"/>
                  </a:moveTo>
                  <a:lnTo>
                    <a:pt x="2698527" y="0"/>
                  </a:lnTo>
                  <a:cubicBezTo>
                    <a:pt x="2708605" y="0"/>
                    <a:pt x="2718271" y="4004"/>
                    <a:pt x="2725397" y="11130"/>
                  </a:cubicBezTo>
                  <a:cubicBezTo>
                    <a:pt x="2732524" y="18257"/>
                    <a:pt x="2736527" y="27922"/>
                    <a:pt x="2736527" y="38001"/>
                  </a:cubicBezTo>
                  <a:lnTo>
                    <a:pt x="2736527" y="436081"/>
                  </a:lnTo>
                  <a:cubicBezTo>
                    <a:pt x="2736527" y="457068"/>
                    <a:pt x="2719514" y="474081"/>
                    <a:pt x="2698527" y="474081"/>
                  </a:cubicBezTo>
                  <a:lnTo>
                    <a:pt x="38001" y="474081"/>
                  </a:lnTo>
                  <a:cubicBezTo>
                    <a:pt x="17014" y="474081"/>
                    <a:pt x="0" y="457068"/>
                    <a:pt x="0" y="436081"/>
                  </a:cubicBezTo>
                  <a:lnTo>
                    <a:pt x="0" y="38001"/>
                  </a:lnTo>
                  <a:cubicBezTo>
                    <a:pt x="0" y="17014"/>
                    <a:pt x="17014" y="0"/>
                    <a:pt x="38001" y="0"/>
                  </a:cubicBezTo>
                  <a:close/>
                </a:path>
              </a:pathLst>
            </a:custGeom>
            <a:solidFill>
              <a:srgbClr val="DCD3AF"/>
            </a:solidFill>
          </p:spPr>
        </p:sp>
        <p:sp>
          <p:nvSpPr>
            <p:cNvPr name="TextBox 5" id="5"/>
            <p:cNvSpPr txBox="true"/>
            <p:nvPr/>
          </p:nvSpPr>
          <p:spPr>
            <a:xfrm>
              <a:off x="0" y="-38100"/>
              <a:ext cx="2736527" cy="512181"/>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219273" y="7780303"/>
            <a:ext cx="9806005" cy="1108340"/>
          </a:xfrm>
          <a:prstGeom prst="rect">
            <a:avLst/>
          </a:prstGeom>
        </p:spPr>
        <p:txBody>
          <a:bodyPr anchor="t" rtlCol="false" tIns="0" lIns="0" bIns="0" rIns="0">
            <a:spAutoFit/>
          </a:bodyPr>
          <a:lstStyle/>
          <a:p>
            <a:pPr algn="just">
              <a:lnSpc>
                <a:spcPts val="2960"/>
              </a:lnSpc>
              <a:spcBef>
                <a:spcPct val="0"/>
              </a:spcBef>
            </a:pPr>
            <a:r>
              <a:rPr lang="en-US" sz="2114">
                <a:solidFill>
                  <a:srgbClr val="2B2C30"/>
                </a:solidFill>
                <a:latin typeface="Public Sans"/>
                <a:ea typeface="Public Sans"/>
                <a:cs typeface="Public Sans"/>
                <a:sym typeface="Public Sans"/>
              </a:rPr>
              <a:t>OUTPUT DARI DF.PRINTSCHEMA() PADA PYSPARK. INI MENUNJUKKAN STRUKTUR (SKEMA) DATAFRAME YANG SUDAH DIBACA DARI FILE SUPERMARKETANALYSIS.CSV.</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258189"/>
            <a:ext cx="27921616" cy="3068210"/>
          </a:xfrm>
          <a:custGeom>
            <a:avLst/>
            <a:gdLst/>
            <a:ahLst/>
            <a:cxnLst/>
            <a:rect r="r" b="b" t="t" l="l"/>
            <a:pathLst>
              <a:path h="3068210" w="27921616">
                <a:moveTo>
                  <a:pt x="0" y="0"/>
                </a:moveTo>
                <a:lnTo>
                  <a:pt x="27921616" y="0"/>
                </a:lnTo>
                <a:lnTo>
                  <a:pt x="27921616" y="3068210"/>
                </a:lnTo>
                <a:lnTo>
                  <a:pt x="0" y="3068210"/>
                </a:lnTo>
                <a:lnTo>
                  <a:pt x="0" y="0"/>
                </a:lnTo>
                <a:close/>
              </a:path>
            </a:pathLst>
          </a:custGeom>
          <a:blipFill>
            <a:blip r:embed="rId2"/>
            <a:stretch>
              <a:fillRect l="0" t="0" r="0" b="-5790"/>
            </a:stretch>
          </a:blipFill>
        </p:spPr>
      </p:sp>
      <p:grpSp>
        <p:nvGrpSpPr>
          <p:cNvPr name="Group 3" id="3"/>
          <p:cNvGrpSpPr/>
          <p:nvPr/>
        </p:nvGrpSpPr>
        <p:grpSpPr>
          <a:xfrm rot="0">
            <a:off x="2371406" y="6425748"/>
            <a:ext cx="13545187" cy="1398491"/>
            <a:chOff x="0" y="0"/>
            <a:chExt cx="3567457" cy="368327"/>
          </a:xfrm>
        </p:grpSpPr>
        <p:sp>
          <p:nvSpPr>
            <p:cNvPr name="Freeform 4" id="4"/>
            <p:cNvSpPr/>
            <p:nvPr/>
          </p:nvSpPr>
          <p:spPr>
            <a:xfrm flipH="false" flipV="false" rot="0">
              <a:off x="0" y="0"/>
              <a:ext cx="3567457" cy="368327"/>
            </a:xfrm>
            <a:custGeom>
              <a:avLst/>
              <a:gdLst/>
              <a:ahLst/>
              <a:cxnLst/>
              <a:rect r="r" b="b" t="t" l="l"/>
              <a:pathLst>
                <a:path h="368327" w="3567457">
                  <a:moveTo>
                    <a:pt x="29150" y="0"/>
                  </a:moveTo>
                  <a:lnTo>
                    <a:pt x="3538307" y="0"/>
                  </a:lnTo>
                  <a:cubicBezTo>
                    <a:pt x="3554406" y="0"/>
                    <a:pt x="3567457" y="13051"/>
                    <a:pt x="3567457" y="29150"/>
                  </a:cubicBezTo>
                  <a:lnTo>
                    <a:pt x="3567457" y="339177"/>
                  </a:lnTo>
                  <a:cubicBezTo>
                    <a:pt x="3567457" y="355276"/>
                    <a:pt x="3554406" y="368327"/>
                    <a:pt x="3538307" y="368327"/>
                  </a:cubicBezTo>
                  <a:lnTo>
                    <a:pt x="29150" y="368327"/>
                  </a:lnTo>
                  <a:cubicBezTo>
                    <a:pt x="13051" y="368327"/>
                    <a:pt x="0" y="355276"/>
                    <a:pt x="0" y="339177"/>
                  </a:cubicBezTo>
                  <a:lnTo>
                    <a:pt x="0" y="29150"/>
                  </a:lnTo>
                  <a:cubicBezTo>
                    <a:pt x="0" y="13051"/>
                    <a:pt x="13051" y="0"/>
                    <a:pt x="29150" y="0"/>
                  </a:cubicBezTo>
                  <a:close/>
                </a:path>
              </a:pathLst>
            </a:custGeom>
            <a:solidFill>
              <a:srgbClr val="DCD3AF"/>
            </a:solidFill>
          </p:spPr>
        </p:sp>
        <p:sp>
          <p:nvSpPr>
            <p:cNvPr name="TextBox 5" id="5"/>
            <p:cNvSpPr txBox="true"/>
            <p:nvPr/>
          </p:nvSpPr>
          <p:spPr>
            <a:xfrm>
              <a:off x="0" y="-38100"/>
              <a:ext cx="3567457" cy="40642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641806" y="6747779"/>
            <a:ext cx="13040027" cy="736865"/>
          </a:xfrm>
          <a:prstGeom prst="rect">
            <a:avLst/>
          </a:prstGeom>
        </p:spPr>
        <p:txBody>
          <a:bodyPr anchor="t" rtlCol="false" tIns="0" lIns="0" bIns="0" rIns="0">
            <a:spAutoFit/>
          </a:bodyPr>
          <a:lstStyle/>
          <a:p>
            <a:pPr algn="just">
              <a:lnSpc>
                <a:spcPts val="2960"/>
              </a:lnSpc>
              <a:spcBef>
                <a:spcPct val="0"/>
              </a:spcBef>
            </a:pPr>
            <a:r>
              <a:rPr lang="en-US" sz="2114">
                <a:solidFill>
                  <a:srgbClr val="2B2C30"/>
                </a:solidFill>
                <a:latin typeface="Public Sans"/>
                <a:ea typeface="Public Sans"/>
                <a:cs typeface="Public Sans"/>
                <a:sym typeface="Public Sans"/>
              </a:rPr>
              <a:t>OUTPUT DARI DF.PRINTSCHEMA() PADA PYSPARK. INI MENUNJUKKAN STRUKTUR (SKEMA) DATAFRAME YANG SUDAH DIBACA DARI FILE SUPERMARKETANALYSIS.CSV.</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7009535" y="3878136"/>
            <a:ext cx="27921616" cy="3068210"/>
          </a:xfrm>
          <a:custGeom>
            <a:avLst/>
            <a:gdLst/>
            <a:ahLst/>
            <a:cxnLst/>
            <a:rect r="r" b="b" t="t" l="l"/>
            <a:pathLst>
              <a:path h="3068210" w="27921616">
                <a:moveTo>
                  <a:pt x="0" y="0"/>
                </a:moveTo>
                <a:lnTo>
                  <a:pt x="27921616" y="0"/>
                </a:lnTo>
                <a:lnTo>
                  <a:pt x="27921616" y="3068210"/>
                </a:lnTo>
                <a:lnTo>
                  <a:pt x="0" y="3068210"/>
                </a:lnTo>
                <a:lnTo>
                  <a:pt x="0" y="0"/>
                </a:lnTo>
                <a:close/>
              </a:path>
            </a:pathLst>
          </a:custGeom>
          <a:blipFill>
            <a:blip r:embed="rId2"/>
            <a:stretch>
              <a:fillRect l="0" t="0" r="0" b="-5790"/>
            </a:stretch>
          </a:blipFill>
        </p:spPr>
      </p:sp>
      <p:grpSp>
        <p:nvGrpSpPr>
          <p:cNvPr name="Group 3" id="3"/>
          <p:cNvGrpSpPr/>
          <p:nvPr/>
        </p:nvGrpSpPr>
        <p:grpSpPr>
          <a:xfrm rot="0">
            <a:off x="0" y="6712560"/>
            <a:ext cx="10912081" cy="2144203"/>
            <a:chOff x="0" y="0"/>
            <a:chExt cx="2873964" cy="564728"/>
          </a:xfrm>
        </p:grpSpPr>
        <p:sp>
          <p:nvSpPr>
            <p:cNvPr name="Freeform 4" id="4"/>
            <p:cNvSpPr/>
            <p:nvPr/>
          </p:nvSpPr>
          <p:spPr>
            <a:xfrm flipH="false" flipV="false" rot="0">
              <a:off x="0" y="0"/>
              <a:ext cx="2873964" cy="564728"/>
            </a:xfrm>
            <a:custGeom>
              <a:avLst/>
              <a:gdLst/>
              <a:ahLst/>
              <a:cxnLst/>
              <a:rect r="r" b="b" t="t" l="l"/>
              <a:pathLst>
                <a:path h="564728" w="2873964">
                  <a:moveTo>
                    <a:pt x="36184" y="0"/>
                  </a:moveTo>
                  <a:lnTo>
                    <a:pt x="2837780" y="0"/>
                  </a:lnTo>
                  <a:cubicBezTo>
                    <a:pt x="2847377" y="0"/>
                    <a:pt x="2856580" y="3812"/>
                    <a:pt x="2863366" y="10598"/>
                  </a:cubicBezTo>
                  <a:cubicBezTo>
                    <a:pt x="2870152" y="17384"/>
                    <a:pt x="2873964" y="26587"/>
                    <a:pt x="2873964" y="36184"/>
                  </a:cubicBezTo>
                  <a:lnTo>
                    <a:pt x="2873964" y="528545"/>
                  </a:lnTo>
                  <a:cubicBezTo>
                    <a:pt x="2873964" y="538141"/>
                    <a:pt x="2870152" y="547345"/>
                    <a:pt x="2863366" y="554130"/>
                  </a:cubicBezTo>
                  <a:cubicBezTo>
                    <a:pt x="2856580" y="560916"/>
                    <a:pt x="2847377" y="564728"/>
                    <a:pt x="2837780" y="564728"/>
                  </a:cubicBezTo>
                  <a:lnTo>
                    <a:pt x="36184" y="564728"/>
                  </a:lnTo>
                  <a:cubicBezTo>
                    <a:pt x="26587" y="564728"/>
                    <a:pt x="17384" y="560916"/>
                    <a:pt x="10598" y="554130"/>
                  </a:cubicBezTo>
                  <a:cubicBezTo>
                    <a:pt x="3812" y="547345"/>
                    <a:pt x="0" y="538141"/>
                    <a:pt x="0" y="528545"/>
                  </a:cubicBezTo>
                  <a:lnTo>
                    <a:pt x="0" y="36184"/>
                  </a:lnTo>
                  <a:cubicBezTo>
                    <a:pt x="0" y="26587"/>
                    <a:pt x="3812" y="17384"/>
                    <a:pt x="10598" y="10598"/>
                  </a:cubicBezTo>
                  <a:cubicBezTo>
                    <a:pt x="17384" y="3812"/>
                    <a:pt x="26587" y="0"/>
                    <a:pt x="36184" y="0"/>
                  </a:cubicBezTo>
                  <a:close/>
                </a:path>
              </a:pathLst>
            </a:custGeom>
            <a:solidFill>
              <a:srgbClr val="DCD3AF"/>
            </a:solidFill>
          </p:spPr>
        </p:sp>
        <p:sp>
          <p:nvSpPr>
            <p:cNvPr name="TextBox 5" id="5"/>
            <p:cNvSpPr txBox="true"/>
            <p:nvPr/>
          </p:nvSpPr>
          <p:spPr>
            <a:xfrm>
              <a:off x="0" y="-38100"/>
              <a:ext cx="2873964" cy="602828"/>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70399" y="7034591"/>
            <a:ext cx="10393111" cy="1479815"/>
          </a:xfrm>
          <a:prstGeom prst="rect">
            <a:avLst/>
          </a:prstGeom>
        </p:spPr>
        <p:txBody>
          <a:bodyPr anchor="t" rtlCol="false" tIns="0" lIns="0" bIns="0" rIns="0">
            <a:spAutoFit/>
          </a:bodyPr>
          <a:lstStyle/>
          <a:p>
            <a:pPr algn="just">
              <a:lnSpc>
                <a:spcPts val="2960"/>
              </a:lnSpc>
              <a:spcBef>
                <a:spcPct val="0"/>
              </a:spcBef>
            </a:pPr>
            <a:r>
              <a:rPr lang="en-US" sz="2114">
                <a:solidFill>
                  <a:srgbClr val="2B2C30"/>
                </a:solidFill>
                <a:latin typeface="Public Sans"/>
                <a:ea typeface="Public Sans"/>
                <a:cs typeface="Public Sans"/>
                <a:sym typeface="Public Sans"/>
              </a:rPr>
              <a:t>LANJUTAN TAMPILAN DATAFRAME HASIL DF.SHOW() YANG SEBELUMNYA, DAN BERISI KOLOM-KOLOM LANJUTAN SETELAH TIME. INI MENUNJUKKAN BAHWA KOLOM GABUNGAN WAKTU DAN TANGGAL (TRANSACTION_DATETIME) BERHASIL DIBUAT DAN DIKONVERSI MENJADI FORMAT TIMESTAMP.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DAGroCw__zk</dc:identifier>
  <dcterms:modified xsi:type="dcterms:W3CDTF">2011-08-01T06:04:30Z</dcterms:modified>
  <cp:revision>1</cp:revision>
  <dc:title>Cream Neutral Minimalist New Business Pitch Deck Presentation</dc:title>
</cp:coreProperties>
</file>