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6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91B1FBC-018F-490A-8D7D-A0F36544914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74F794F-AC9F-46E4-89E6-B560BF70A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现代游戏开发工作流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一线大厂的游戏开发方式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b="1" dirty="0" smtClean="0">
                <a:solidFill>
                  <a:schemeClr val="accent5"/>
                </a:solidFill>
              </a:rPr>
              <a:t>项目中所有物体统一使用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PBR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材质渲染，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BRDF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均为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Lambert + GGX Cook-Torrance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b="1" dirty="0" smtClean="0">
                <a:solidFill>
                  <a:schemeClr val="accent5"/>
                </a:solidFill>
              </a:rPr>
              <a:t>实时光阴影：</a:t>
            </a:r>
            <a:r>
              <a:rPr lang="en-US" altLang="zh-CN" sz="1800" b="1" dirty="0" err="1" smtClean="0">
                <a:solidFill>
                  <a:schemeClr val="accent5"/>
                </a:solidFill>
              </a:rPr>
              <a:t>Shadowmap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衍生技术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(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实时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/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预烘焙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b="1" dirty="0" smtClean="0">
                <a:solidFill>
                  <a:schemeClr val="accent5"/>
                </a:solidFill>
              </a:rPr>
              <a:t>间接光：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Convoluted </a:t>
            </a:r>
            <a:r>
              <a:rPr lang="en-US" altLang="zh-CN" sz="1800" b="1" dirty="0" err="1" smtClean="0">
                <a:solidFill>
                  <a:schemeClr val="accent5"/>
                </a:solidFill>
              </a:rPr>
              <a:t>Cubemap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 + SH(</a:t>
            </a:r>
            <a:r>
              <a:rPr lang="en-US" altLang="zh-CN" sz="1800" b="1" dirty="0" err="1" smtClean="0">
                <a:solidFill>
                  <a:schemeClr val="accent5"/>
                </a:solidFill>
              </a:rPr>
              <a:t>Lightprobe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)+</a:t>
            </a:r>
            <a:r>
              <a:rPr lang="en-US" altLang="zh-CN" sz="1800" b="1" dirty="0" err="1" smtClean="0">
                <a:solidFill>
                  <a:schemeClr val="accent5"/>
                </a:solidFill>
              </a:rPr>
              <a:t>Lightmap</a:t>
            </a:r>
            <a:endParaRPr lang="en-US" altLang="zh-CN" sz="1800" b="1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chemeClr val="accent5"/>
                </a:solidFill>
              </a:rPr>
              <a:t>通用性：场景中所有可见实体均使用这套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shading model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的变种，其他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20%(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头发，皮肤，水体，植被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)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使用其他特殊方法</a:t>
            </a:r>
            <a:endParaRPr lang="zh-CN" altLang="en-US" sz="1800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画面标准建立：小结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solidFill>
                  <a:schemeClr val="accent5"/>
                </a:solidFill>
              </a:rPr>
              <a:t>标准场景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IBL(Image Base Lighting)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光照环境</a:t>
            </a:r>
            <a:endParaRPr lang="en-US" altLang="zh-CN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2088232" cy="21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6912"/>
            <a:ext cx="2952328" cy="214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4869160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1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主场景</a:t>
            </a:r>
            <a:endParaRPr lang="en-US" altLang="zh-CN" sz="1600" b="1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固有色温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不同粗糙度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金属材质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4813165"/>
            <a:ext cx="4264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6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辅助场景 检验：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室内环境（弱点光源）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暖色调环境下效果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强对比阴阳光照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典型室外光照下效果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固定点是否太黑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113113" cy="39169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游戏自动化兼容性测试框架（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WeTest</a:t>
            </a:r>
            <a:r>
              <a:rPr lang="zh-CN" altLang="en-US" b="1" dirty="0" smtClean="0">
                <a:solidFill>
                  <a:schemeClr val="accent5"/>
                </a:solidFill>
              </a:rPr>
              <a:t>）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渲染结果</a:t>
            </a:r>
            <a:r>
              <a:rPr lang="en-US" altLang="zh-CN" sz="1600" b="1" dirty="0" err="1" smtClean="0">
                <a:solidFill>
                  <a:schemeClr val="accent5"/>
                </a:solidFill>
              </a:rPr>
              <a:t>backbuffer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基准机器 对比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游戏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Graphic API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兼容性情况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TOP200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兼容性测试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TOP200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性能测试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新渲染特性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/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渲染管线评估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6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大世界制作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基于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Houdini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的工作流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同地貌</a:t>
            </a:r>
            <a:r>
              <a:rPr lang="en-US" altLang="zh-CN" sz="1600" b="1" dirty="0" err="1" smtClean="0">
                <a:solidFill>
                  <a:schemeClr val="accent5"/>
                </a:solidFill>
              </a:rPr>
              <a:t>Drawcall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合并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Vertex Fetch Texture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10+biomes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err="1" smtClean="0">
                <a:solidFill>
                  <a:schemeClr val="accent5"/>
                </a:solidFill>
              </a:rPr>
              <a:t>Meterial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地貌变化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Distance LOD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过渡改进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烘焙器深度定制</a:t>
            </a:r>
            <a:r>
              <a:rPr lang="en-US" altLang="zh-CN" b="1" dirty="0" smtClean="0">
                <a:solidFill>
                  <a:schemeClr val="accent5"/>
                </a:solidFill>
              </a:rPr>
              <a:t>【</a:t>
            </a:r>
            <a:r>
              <a:rPr lang="zh-CN" altLang="en-US" b="1" dirty="0" smtClean="0">
                <a:solidFill>
                  <a:schemeClr val="accent5"/>
                </a:solidFill>
              </a:rPr>
              <a:t>程序化生成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LightProbe</a:t>
            </a:r>
            <a:r>
              <a:rPr lang="en-US" altLang="zh-CN" b="1" dirty="0" smtClean="0">
                <a:solidFill>
                  <a:schemeClr val="accent5"/>
                </a:solidFill>
              </a:rPr>
              <a:t>】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管线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068960"/>
            <a:ext cx="52292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8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257129" cy="4605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程序化植被制作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管线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43743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4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61185" cy="6045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美术制作，引擎，性能工具一体化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3284984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Materal</a:t>
            </a:r>
            <a:r>
              <a:rPr lang="en-US" altLang="zh-CN" dirty="0" smtClean="0"/>
              <a:t> Texture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3259021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Texture</a:t>
            </a:r>
          </a:p>
          <a:p>
            <a:pPr algn="ctr"/>
            <a:r>
              <a:rPr lang="en-US" altLang="zh-CN" dirty="0" err="1" smtClean="0"/>
              <a:t>Atalas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2160" y="324345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Texture</a:t>
            </a:r>
          </a:p>
          <a:p>
            <a:pPr algn="ctr"/>
            <a:r>
              <a:rPr lang="en-US" altLang="zh-CN" dirty="0" smtClean="0"/>
              <a:t>Streaming</a:t>
            </a:r>
            <a:endParaRPr lang="zh-CN" altLang="en-US" dirty="0"/>
          </a:p>
        </p:txBody>
      </p:sp>
      <p:sp>
        <p:nvSpPr>
          <p:cNvPr id="7" name="虚尾箭头 6"/>
          <p:cNvSpPr/>
          <p:nvPr/>
        </p:nvSpPr>
        <p:spPr>
          <a:xfrm>
            <a:off x="2555776" y="3573016"/>
            <a:ext cx="792088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虚尾箭头 7"/>
          <p:cNvSpPr/>
          <p:nvPr/>
        </p:nvSpPr>
        <p:spPr>
          <a:xfrm>
            <a:off x="5076056" y="3573827"/>
            <a:ext cx="792088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581128"/>
            <a:ext cx="4745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5"/>
                </a:solidFill>
              </a:rPr>
              <a:t>不打断工作流，后续执行优化：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Texture </a:t>
            </a:r>
            <a:r>
              <a:rPr lang="en-US" altLang="zh-CN" sz="1600" b="1" dirty="0" err="1" smtClean="0">
                <a:solidFill>
                  <a:schemeClr val="accent5"/>
                </a:solidFill>
              </a:rPr>
              <a:t>Altalas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: 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按照材质进行贴图合并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smtClean="0">
                <a:solidFill>
                  <a:schemeClr val="accent5"/>
                </a:solidFill>
              </a:rPr>
              <a:t>Texture Streaming: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运行时优化，减小渲染带宽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b="1" dirty="0" err="1" smtClean="0">
                <a:solidFill>
                  <a:schemeClr val="accent5"/>
                </a:solidFill>
              </a:rPr>
              <a:t>Texturer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accent5"/>
                </a:solidFill>
              </a:rPr>
              <a:t>Lod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accent5"/>
                </a:solidFill>
              </a:rPr>
              <a:t>Unity</a:t>
            </a:r>
            <a:r>
              <a:rPr lang="zh-CN" altLang="en-US" b="1" dirty="0" smtClean="0">
                <a:solidFill>
                  <a:schemeClr val="accent5"/>
                </a:solidFill>
              </a:rPr>
              <a:t>引擎特性的升级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头发：各向异性高光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皮肤：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SSSS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角色：完整的</a:t>
            </a:r>
            <a:r>
              <a:rPr lang="en-US" altLang="zh-CN" sz="1600" b="1" dirty="0" smtClean="0">
                <a:solidFill>
                  <a:schemeClr val="accent5"/>
                </a:solidFill>
              </a:rPr>
              <a:t>3A PBR</a:t>
            </a:r>
            <a:r>
              <a:rPr lang="zh-CN" altLang="en-US" sz="1600" b="1" dirty="0" smtClean="0">
                <a:solidFill>
                  <a:schemeClr val="accent5"/>
                </a:solidFill>
              </a:rPr>
              <a:t>制作标准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9190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引擎技术中台的能力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资源与经验重用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品质与性能保障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工作流与制作管线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引擎技术能力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创新赋能</a:t>
            </a:r>
            <a:endParaRPr lang="en-US" altLang="zh-CN" sz="16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accent5"/>
                </a:solidFill>
              </a:rPr>
              <a:t>梯队培养</a:t>
            </a:r>
            <a:endParaRPr lang="en-US" altLang="zh-CN" sz="1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2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8644"/>
          </a:xfrm>
        </p:spPr>
        <p:txBody>
          <a:bodyPr/>
          <a:lstStyle/>
          <a:p>
            <a:r>
              <a:rPr lang="zh-CN" altLang="en-US" dirty="0" smtClean="0"/>
              <a:t>传统游戏开发团队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2477723"/>
            <a:ext cx="1296144" cy="374441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47664" y="2477723"/>
            <a:ext cx="1296144" cy="374441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15816" y="2492896"/>
            <a:ext cx="1296144" cy="374441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88728" y="2470732"/>
            <a:ext cx="1296144" cy="372488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20" y="2626418"/>
            <a:ext cx="1152128" cy="37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美术团队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619672" y="2629866"/>
            <a:ext cx="1152128" cy="36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策划</a:t>
            </a:r>
            <a:r>
              <a:rPr lang="zh-CN" altLang="en-US" sz="1400" dirty="0" smtClean="0"/>
              <a:t>团队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987824" y="2642022"/>
            <a:ext cx="1152128" cy="35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服务器开发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460736" y="2626418"/>
            <a:ext cx="1152128" cy="35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客户端开发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65123" y="3733279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/>
                </a:solidFill>
              </a:rPr>
              <a:t>动作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123" y="3185356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/>
                </a:solidFill>
              </a:rPr>
              <a:t>原画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411" y="4271419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/>
                </a:solidFill>
              </a:rPr>
              <a:t>特效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760" y="4869160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/>
                </a:solidFill>
              </a:rPr>
              <a:t>场景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9672" y="3185356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/>
                </a:solidFill>
              </a:rPr>
              <a:t>系统策划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6689" y="3733279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/>
                </a:solidFill>
              </a:rPr>
              <a:t>关卡策划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9672" y="4271419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/>
                </a:solidFill>
              </a:rPr>
              <a:t>游戏运营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87824" y="3185356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5"/>
                </a:solidFill>
              </a:rPr>
              <a:t>局外系统开发</a:t>
            </a:r>
            <a:endParaRPr lang="zh-CN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87824" y="3733279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5"/>
                </a:solidFill>
              </a:rPr>
              <a:t>局内系统开发</a:t>
            </a:r>
            <a:endParaRPr lang="zh-CN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63888" y="4653136"/>
            <a:ext cx="122413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引挚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75029" y="3161603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5"/>
                </a:solidFill>
              </a:rPr>
              <a:t>系统开发</a:t>
            </a:r>
            <a:endParaRPr lang="zh-CN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0736" y="3730811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 smtClean="0">
                <a:solidFill>
                  <a:schemeClr val="accent5"/>
                </a:solidFill>
              </a:rPr>
              <a:t>GamePlay</a:t>
            </a:r>
            <a:r>
              <a:rPr lang="zh-CN" altLang="en-US" sz="1100" b="1" dirty="0" smtClean="0">
                <a:solidFill>
                  <a:schemeClr val="accent5"/>
                </a:solidFill>
              </a:rPr>
              <a:t>开发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490540" y="3187824"/>
            <a:ext cx="377604" cy="8172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83968" y="2477723"/>
            <a:ext cx="4752529" cy="37444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00192" y="2626418"/>
            <a:ext cx="2592288" cy="970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94067" y="3848163"/>
            <a:ext cx="2592288" cy="970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294067" y="5043879"/>
            <a:ext cx="2592288" cy="970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42934" y="2677965"/>
            <a:ext cx="400110" cy="7976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游戏玩法</a:t>
            </a:r>
            <a:endParaRPr lang="zh-CN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2934" y="3758018"/>
            <a:ext cx="400110" cy="11503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基础引挚技术</a:t>
            </a:r>
            <a:endParaRPr lang="zh-CN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20945" y="5218230"/>
            <a:ext cx="400110" cy="6213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5"/>
                </a:solidFill>
              </a:rPr>
              <a:t>引挚层</a:t>
            </a:r>
            <a:endParaRPr lang="zh-CN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00392" y="2793018"/>
            <a:ext cx="720080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accent5"/>
                </a:solidFill>
              </a:rPr>
              <a:t>PVEVP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88670" y="2793018"/>
            <a:ext cx="720080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accent5"/>
                </a:solidFill>
              </a:rPr>
              <a:t>PVP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10403" y="5218230"/>
            <a:ext cx="720080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accent5"/>
                </a:solidFill>
              </a:rPr>
              <a:t>Unity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55770" y="3191126"/>
            <a:ext cx="720080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accent5"/>
                </a:solidFill>
              </a:rPr>
              <a:t>BR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93349" y="3187824"/>
            <a:ext cx="720080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accent5"/>
                </a:solidFill>
              </a:rPr>
              <a:t>系统</a:t>
            </a:r>
          </a:p>
        </p:txBody>
      </p:sp>
      <p:sp>
        <p:nvSpPr>
          <p:cNvPr id="38" name="矩形 37"/>
          <p:cNvSpPr/>
          <p:nvPr/>
        </p:nvSpPr>
        <p:spPr>
          <a:xfrm>
            <a:off x="6444208" y="2802159"/>
            <a:ext cx="720080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accent5"/>
                </a:solidFill>
              </a:rPr>
              <a:t>PVE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30171" y="5210491"/>
            <a:ext cx="720080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accent5"/>
                </a:solidFill>
              </a:rPr>
              <a:t>UE4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10213" y="5589240"/>
            <a:ext cx="906225" cy="274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accent5"/>
                </a:solidFill>
              </a:rPr>
              <a:t>自研引挚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83762" y="3996786"/>
            <a:ext cx="792088" cy="2746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accent5"/>
                </a:solidFill>
              </a:rPr>
              <a:t>性能优化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5991" y="3996786"/>
            <a:ext cx="774401" cy="2746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accent5"/>
                </a:solidFill>
              </a:rPr>
              <a:t>游戏框架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11065" y="4390140"/>
            <a:ext cx="1113263" cy="27463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accent5"/>
                </a:solidFill>
              </a:rPr>
              <a:t>引擎基础技术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689177" cy="8926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在手游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3A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化，对于品质和创意要求越来越高的今天，引擎技术成为了胜败的关键，以前的游戏开发团队都存在如下问题：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引挚技术中台的建设背景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0179" y="3707566"/>
            <a:ext cx="2376264" cy="11521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需求驱动，人力解决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眼界局限，进步缓慢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前沿技术的预研储备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79" y="3330077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</a:rPr>
              <a:t>技术积累缓慢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3707566"/>
            <a:ext cx="2736304" cy="11521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引挚人才偏少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培养与管理配套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工作室引挚技术的全覆盖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84168" y="3688782"/>
            <a:ext cx="2376264" cy="11521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对外合作，合力共建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accent1"/>
                </a:solidFill>
              </a:rPr>
              <a:t>项目经验传承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1840" y="332322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</a:rPr>
              <a:t>人才升级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8712" y="328498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</a:rPr>
              <a:t>开放与传承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61185" cy="82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</a:rPr>
              <a:t>中台不仅仅是技术上的中间平台或中间件，而是一整套集创新组织架构，敏捷研发流程以及前沿游戏技术的综合生态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引擎技术中台的定义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9558" y="3212976"/>
            <a:ext cx="712879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/>
              <a:t>组织维度：营造环境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支持项目快速创新，规模化创新，提供完整的持续交付工具链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/>
              <a:t>技术维度：赋能业务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根据技术前瞻提前组织资源，利用技术先发和复用的优势，赋能业务真正做到：多（同一时间支持多个项目），快（持续快速交付），好（品质保障），省（技术与人才充分复用）的逐个落地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74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中台架构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721" y="2186345"/>
            <a:ext cx="6552728" cy="259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>
            <p:custDataLst>
              <p:custData r:id="rId1"/>
            </p:custDataLst>
          </p:nvPr>
        </p:nvSpPr>
        <p:spPr>
          <a:xfrm>
            <a:off x="425955" y="5372084"/>
            <a:ext cx="6552728" cy="1369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0272" y="2186345"/>
            <a:ext cx="1872208" cy="4555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05637" y="4859830"/>
            <a:ext cx="1008112" cy="31886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5652120" y="4869160"/>
            <a:ext cx="1008112" cy="31886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19672" y="4869160"/>
            <a:ext cx="1397781" cy="31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accent1"/>
                </a:solidFill>
              </a:rPr>
              <a:t>引挚中台支撑业务</a:t>
            </a:r>
            <a:endParaRPr lang="zh-CN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4869160"/>
            <a:ext cx="1397781" cy="31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accent1"/>
                </a:solidFill>
              </a:rPr>
              <a:t>业务发展反哺中台</a:t>
            </a:r>
            <a:endParaRPr lang="zh-CN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636" y="2276872"/>
            <a:ext cx="393955" cy="23762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业务团队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637" y="5445225"/>
            <a:ext cx="393955" cy="1116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引挚技术组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2280" y="2276872"/>
            <a:ext cx="1728192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流程支撑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96336" y="53012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开发</a:t>
            </a:r>
            <a:endParaRPr lang="en-US" altLang="zh-CN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流程</a:t>
            </a:r>
          </a:p>
        </p:txBody>
      </p:sp>
      <p:sp>
        <p:nvSpPr>
          <p:cNvPr id="15" name="矩形 14"/>
          <p:cNvSpPr/>
          <p:nvPr/>
        </p:nvSpPr>
        <p:spPr>
          <a:xfrm>
            <a:off x="7596336" y="364502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需求</a:t>
            </a:r>
            <a:endParaRPr lang="en-US" altLang="zh-CN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管理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02435" y="4509120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代码</a:t>
            </a:r>
            <a:endParaRPr lang="en-US" altLang="zh-CN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管理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96336" y="2840752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目标</a:t>
            </a:r>
            <a:endParaRPr lang="en-US" altLang="zh-CN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</a:rPr>
              <a:t>管理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5616" y="5495730"/>
            <a:ext cx="5688632" cy="741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59632" y="5733256"/>
            <a:ext cx="864096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</a:rPr>
              <a:t>引擎技术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4445" y="5751258"/>
            <a:ext cx="1146016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</a:rPr>
              <a:t>开发制作管线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3056" y="5751258"/>
            <a:ext cx="1310958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</a:rPr>
              <a:t>工作流工具建设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4088" y="5751258"/>
            <a:ext cx="1296144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</a:rPr>
              <a:t>技术美术能力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98758" y="3065160"/>
            <a:ext cx="70103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1"/>
                </a:solidFill>
              </a:rPr>
              <a:t>系统</a:t>
            </a:r>
            <a:r>
              <a:rPr lang="zh-CN" altLang="en-US" sz="800" b="1" dirty="0" smtClean="0">
                <a:solidFill>
                  <a:schemeClr val="accent1"/>
                </a:solidFill>
              </a:rPr>
              <a:t>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693" y="2276872"/>
            <a:ext cx="1834115" cy="2376264"/>
            <a:chOff x="1009693" y="2215946"/>
            <a:chExt cx="1834115" cy="2376264"/>
          </a:xfrm>
        </p:grpSpPr>
        <p:sp>
          <p:nvSpPr>
            <p:cNvPr id="23" name="矩形 22"/>
            <p:cNvSpPr/>
            <p:nvPr/>
          </p:nvSpPr>
          <p:spPr>
            <a:xfrm>
              <a:off x="1009693" y="2215946"/>
              <a:ext cx="1834115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600" b="1" dirty="0" smtClean="0">
                  <a:solidFill>
                    <a:schemeClr val="accent1"/>
                  </a:solidFill>
                </a:rPr>
                <a:t>项目组</a:t>
              </a:r>
              <a:r>
                <a:rPr lang="en-US" altLang="zh-CN" sz="1600" b="1" dirty="0" smtClean="0">
                  <a:solidFill>
                    <a:schemeClr val="accent1"/>
                  </a:solidFill>
                </a:rPr>
                <a:t>1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15616" y="2708920"/>
              <a:ext cx="720080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accent1"/>
                  </a:solidFill>
                </a:rPr>
                <a:t>美术团队</a:t>
              </a:r>
              <a:endParaRPr lang="zh-CN" alt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5616" y="3068960"/>
              <a:ext cx="720080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accent1"/>
                  </a:solidFill>
                </a:rPr>
                <a:t>策划团队</a:t>
              </a:r>
              <a:endParaRPr lang="zh-CN" alt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15616" y="3429000"/>
              <a:ext cx="720080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accent1"/>
                  </a:solidFill>
                </a:rPr>
                <a:t>服务器开发</a:t>
              </a:r>
              <a:endParaRPr lang="zh-CN" alt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98758" y="2708920"/>
              <a:ext cx="701034" cy="2796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accent1"/>
                  </a:solidFill>
                </a:rPr>
                <a:t>客户端开发</a:t>
              </a:r>
              <a:endParaRPr lang="zh-CN" alt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26750" y="2636912"/>
              <a:ext cx="845050" cy="158417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98758" y="3455031"/>
              <a:ext cx="701034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err="1" smtClean="0">
                  <a:solidFill>
                    <a:schemeClr val="accent1"/>
                  </a:solidFill>
                </a:rPr>
                <a:t>GamePlay</a:t>
              </a:r>
              <a:r>
                <a:rPr lang="zh-CN" altLang="en-US" sz="800" b="1" dirty="0" smtClean="0">
                  <a:solidFill>
                    <a:schemeClr val="accent1"/>
                  </a:solidFill>
                </a:rPr>
                <a:t>开发</a:t>
              </a:r>
              <a:endParaRPr lang="zh-CN" alt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98758" y="3869432"/>
              <a:ext cx="701034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chemeClr val="accent1"/>
                  </a:solidFill>
                </a:rPr>
                <a:t>引擎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024122" y="2276872"/>
            <a:ext cx="1834115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 smtClean="0">
                <a:solidFill>
                  <a:schemeClr val="accent1"/>
                </a:solidFill>
              </a:rPr>
              <a:t>项目组</a:t>
            </a:r>
            <a:r>
              <a:rPr lang="en-US" altLang="zh-CN" sz="1600" b="1" dirty="0">
                <a:solidFill>
                  <a:schemeClr val="accent1"/>
                </a:solidFill>
              </a:rPr>
              <a:t>2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1840" y="3068960"/>
            <a:ext cx="72008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策划团队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1840" y="3429000"/>
            <a:ext cx="72008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服务器开发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59932" y="2708920"/>
            <a:ext cx="701034" cy="2796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客户端开发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6480" y="2636912"/>
            <a:ext cx="845050" cy="158417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131840" y="2700536"/>
            <a:ext cx="72008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美术团队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59932" y="3077736"/>
            <a:ext cx="70103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1"/>
                </a:solidFill>
              </a:rPr>
              <a:t>系统</a:t>
            </a:r>
            <a:r>
              <a:rPr lang="zh-CN" altLang="en-US" sz="800" b="1" dirty="0" smtClean="0">
                <a:solidFill>
                  <a:schemeClr val="accent1"/>
                </a:solidFill>
              </a:rPr>
              <a:t>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78488" y="3463969"/>
            <a:ext cx="70103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1"/>
                </a:solidFill>
              </a:rPr>
              <a:t>系统</a:t>
            </a:r>
            <a:r>
              <a:rPr lang="zh-CN" altLang="en-US" sz="800" b="1" dirty="0" smtClean="0">
                <a:solidFill>
                  <a:schemeClr val="accent1"/>
                </a:solidFill>
              </a:rPr>
              <a:t>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92562" y="3869432"/>
            <a:ext cx="70103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1"/>
                </a:solidFill>
              </a:rPr>
              <a:t>系统</a:t>
            </a:r>
            <a:r>
              <a:rPr lang="zh-CN" altLang="en-US" sz="800" b="1" dirty="0" smtClean="0">
                <a:solidFill>
                  <a:schemeClr val="accent1"/>
                </a:solidFill>
              </a:rPr>
              <a:t>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30308" y="2276872"/>
            <a:ext cx="1834115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 smtClean="0">
                <a:solidFill>
                  <a:schemeClr val="accent1"/>
                </a:solidFill>
              </a:rPr>
              <a:t>项目组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3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40133" y="3094409"/>
            <a:ext cx="72008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策划团队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40133" y="3454449"/>
            <a:ext cx="72008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服务器开发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40133" y="2725985"/>
            <a:ext cx="72008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美术团队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38332" y="2632923"/>
            <a:ext cx="845050" cy="158417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84080" y="2713112"/>
            <a:ext cx="701034" cy="2796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/>
                </a:solidFill>
              </a:rPr>
              <a:t>客户端开发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84080" y="3081928"/>
            <a:ext cx="70103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1"/>
                </a:solidFill>
              </a:rPr>
              <a:t>系统</a:t>
            </a:r>
            <a:r>
              <a:rPr lang="zh-CN" altLang="en-US" sz="800" b="1" dirty="0" smtClean="0">
                <a:solidFill>
                  <a:schemeClr val="accent1"/>
                </a:solidFill>
              </a:rPr>
              <a:t>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02636" y="3468161"/>
            <a:ext cx="70103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1"/>
                </a:solidFill>
              </a:rPr>
              <a:t>系统</a:t>
            </a:r>
            <a:r>
              <a:rPr lang="zh-CN" altLang="en-US" sz="800" b="1" dirty="0" smtClean="0">
                <a:solidFill>
                  <a:schemeClr val="accent1"/>
                </a:solidFill>
              </a:rPr>
              <a:t>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16710" y="3873624"/>
            <a:ext cx="70103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1"/>
                </a:solidFill>
              </a:rPr>
              <a:t>系统</a:t>
            </a:r>
            <a:r>
              <a:rPr lang="zh-CN" altLang="en-US" sz="800" b="1" dirty="0" smtClean="0">
                <a:solidFill>
                  <a:schemeClr val="accent1"/>
                </a:solidFill>
              </a:rPr>
              <a:t>开发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4" name="流程图: 多文档 63"/>
          <p:cNvSpPr/>
          <p:nvPr/>
        </p:nvSpPr>
        <p:spPr>
          <a:xfrm>
            <a:off x="1229919" y="6346591"/>
            <a:ext cx="893809" cy="3227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技术专家</a:t>
            </a:r>
            <a:endParaRPr lang="zh-CN" altLang="en-US" sz="1000" b="1" dirty="0"/>
          </a:p>
        </p:txBody>
      </p:sp>
      <p:sp>
        <p:nvSpPr>
          <p:cNvPr id="65" name="流程图: 多文档 64"/>
          <p:cNvSpPr/>
          <p:nvPr/>
        </p:nvSpPr>
        <p:spPr>
          <a:xfrm>
            <a:off x="2598071" y="6346590"/>
            <a:ext cx="893809" cy="3227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引擎开发</a:t>
            </a:r>
            <a:endParaRPr lang="zh-CN" altLang="en-US" sz="1000" b="1" dirty="0"/>
          </a:p>
        </p:txBody>
      </p:sp>
      <p:sp>
        <p:nvSpPr>
          <p:cNvPr id="66" name="流程图: 多文档 65"/>
          <p:cNvSpPr/>
          <p:nvPr/>
        </p:nvSpPr>
        <p:spPr>
          <a:xfrm>
            <a:off x="3933543" y="6341675"/>
            <a:ext cx="1070505" cy="3227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工具链开发</a:t>
            </a:r>
            <a:endParaRPr lang="zh-CN" altLang="en-US" sz="1000" b="1" dirty="0"/>
          </a:p>
        </p:txBody>
      </p:sp>
      <p:sp>
        <p:nvSpPr>
          <p:cNvPr id="67" name="流程图: 多文档 66"/>
          <p:cNvSpPr/>
          <p:nvPr/>
        </p:nvSpPr>
        <p:spPr>
          <a:xfrm>
            <a:off x="5500460" y="6341675"/>
            <a:ext cx="1159772" cy="3227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自动测试开发</a:t>
            </a:r>
            <a:endParaRPr lang="zh-CN" altLang="en-US" sz="1000" b="1" dirty="0"/>
          </a:p>
        </p:txBody>
      </p:sp>
      <p:sp>
        <p:nvSpPr>
          <p:cNvPr id="68" name="流程图: 多文档 67"/>
          <p:cNvSpPr/>
          <p:nvPr/>
        </p:nvSpPr>
        <p:spPr>
          <a:xfrm>
            <a:off x="7515570" y="6176222"/>
            <a:ext cx="893809" cy="3227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PM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19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腾讯引擎中台技术全貌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132856"/>
            <a:ext cx="8136904" cy="4320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accent1"/>
                </a:solidFill>
              </a:rPr>
              <a:t>项目前台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2233694"/>
            <a:ext cx="1800200" cy="2592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穿越火线手游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4144239" y="2204864"/>
            <a:ext cx="1872208" cy="2637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使命召唤手游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6588224" y="2204864"/>
            <a:ext cx="1872208" cy="270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UE4</a:t>
            </a:r>
            <a:r>
              <a:rPr lang="zh-CN" altLang="en-US" sz="1000" dirty="0" smtClean="0"/>
              <a:t>手游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539552" y="2636912"/>
            <a:ext cx="8136904" cy="10801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accent1"/>
                </a:solidFill>
              </a:rPr>
              <a:t>开发框架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3789040"/>
            <a:ext cx="8136904" cy="4320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accent1"/>
                </a:solidFill>
              </a:rPr>
              <a:t>管线</a:t>
            </a:r>
            <a:endParaRPr lang="en-US" altLang="zh-CN" sz="1000" b="1" dirty="0" smtClean="0">
              <a:solidFill>
                <a:schemeClr val="accent1"/>
              </a:solidFill>
            </a:endParaRPr>
          </a:p>
          <a:p>
            <a:r>
              <a:rPr lang="en-US" altLang="zh-CN" sz="1000" b="1" dirty="0" smtClean="0">
                <a:solidFill>
                  <a:schemeClr val="accent1"/>
                </a:solidFill>
              </a:rPr>
              <a:t>/workflow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5949280"/>
            <a:ext cx="8136904" cy="6120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accent1"/>
                </a:solidFill>
              </a:rPr>
              <a:t>游戏引擎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2655" y="4293096"/>
            <a:ext cx="8136904" cy="4320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accent1"/>
                </a:solidFill>
              </a:rPr>
              <a:t>工具链</a:t>
            </a:r>
            <a:endParaRPr lang="en-US" altLang="zh-CN" sz="1000" b="1" dirty="0" smtClean="0">
              <a:solidFill>
                <a:schemeClr val="accent1"/>
              </a:solidFill>
            </a:endParaRPr>
          </a:p>
          <a:p>
            <a:r>
              <a:rPr lang="en-US" altLang="zh-CN" sz="1000" b="1" dirty="0" smtClean="0">
                <a:solidFill>
                  <a:schemeClr val="accent1"/>
                </a:solidFill>
              </a:rPr>
              <a:t>/</a:t>
            </a:r>
            <a:r>
              <a:rPr lang="zh-CN" altLang="en-US" sz="1000" b="1" dirty="0" smtClean="0">
                <a:solidFill>
                  <a:schemeClr val="accent1"/>
                </a:solidFill>
              </a:rPr>
              <a:t>平台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2655" y="4797152"/>
            <a:ext cx="8136904" cy="10801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accent1"/>
                </a:solidFill>
              </a:rPr>
              <a:t>图形渲染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2708920"/>
            <a:ext cx="51845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</a:rPr>
              <a:t>UE4/Unity</a:t>
            </a:r>
            <a:r>
              <a:rPr lang="zh-CN" altLang="en-US" sz="1200" b="1" dirty="0" smtClean="0">
                <a:solidFill>
                  <a:schemeClr val="accent1"/>
                </a:solidFill>
              </a:rPr>
              <a:t>开发框架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3041178"/>
            <a:ext cx="93610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accent1"/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1"/>
                </a:solidFill>
              </a:rPr>
              <a:t>框架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6" y="3030002"/>
            <a:ext cx="93610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accent1"/>
                </a:solidFill>
              </a:rPr>
              <a:t>角色控制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7904" y="3041178"/>
            <a:ext cx="1152128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accent1"/>
                </a:solidFill>
              </a:rPr>
              <a:t>射击手感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3041178"/>
            <a:ext cx="1224136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accent1"/>
                </a:solidFill>
              </a:rPr>
              <a:t>反外挂能力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3648" y="3301590"/>
            <a:ext cx="93610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accent1"/>
                </a:solidFill>
              </a:rPr>
              <a:t>任务系统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55776" y="3301590"/>
            <a:ext cx="93610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accent1"/>
                </a:solidFill>
              </a:rPr>
              <a:t>热更新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7904" y="3301590"/>
            <a:ext cx="1152128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accent1"/>
                </a:solidFill>
              </a:rPr>
              <a:t>打包版本方案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04048" y="3301590"/>
            <a:ext cx="1224136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accent1"/>
                </a:solidFill>
              </a:rPr>
              <a:t>FPS</a:t>
            </a:r>
            <a:r>
              <a:rPr lang="zh-CN" altLang="en-US" sz="1000" b="1" dirty="0" smtClean="0">
                <a:solidFill>
                  <a:schemeClr val="accent1"/>
                </a:solidFill>
              </a:rPr>
              <a:t>游戏开发套件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88224" y="2708920"/>
            <a:ext cx="15841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</a:rPr>
              <a:t>LUA</a:t>
            </a:r>
            <a:r>
              <a:rPr lang="zh-CN" altLang="en-US" sz="1200" b="1" dirty="0" smtClean="0">
                <a:solidFill>
                  <a:schemeClr val="accent1"/>
                </a:solidFill>
              </a:rPr>
              <a:t>插件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68244" y="3149190"/>
            <a:ext cx="1224136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schemeClr val="accent1"/>
                </a:solidFill>
              </a:rPr>
              <a:t>unrealLua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95636" y="3861048"/>
            <a:ext cx="1116124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大世界制作管线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07804" y="3861048"/>
            <a:ext cx="17641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PBR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画面呈现标准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制作管线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0032" y="3869432"/>
            <a:ext cx="11881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FPS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动画技术管线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2200" y="3861048"/>
            <a:ext cx="2016224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Workflow: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程序化制作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资源管线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59632" y="4365104"/>
            <a:ext cx="111612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DCC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工具链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3828" y="4373907"/>
            <a:ext cx="111612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编辑器开发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9707" y="4373907"/>
            <a:ext cx="1396740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自动化兼容性测试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88224" y="4373907"/>
            <a:ext cx="111612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技术沉淀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WIKI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59632" y="4869160"/>
            <a:ext cx="1368152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过程化制作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(Houdini)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59632" y="5193196"/>
            <a:ext cx="1368152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角色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&amp;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头发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&amp;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皮肤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632" y="5517232"/>
            <a:ext cx="1375749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3D UI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组件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15816" y="4869160"/>
            <a:ext cx="1440159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烘焙器</a:t>
            </a:r>
            <a:r>
              <a:rPr lang="zh-CN" altLang="en-US" sz="1000" b="1" dirty="0">
                <a:solidFill>
                  <a:schemeClr val="bg1"/>
                </a:solidFill>
              </a:rPr>
              <a:t>扩展</a:t>
            </a:r>
          </a:p>
        </p:txBody>
      </p:sp>
      <p:sp>
        <p:nvSpPr>
          <p:cNvPr id="36" name="矩形 35"/>
          <p:cNvSpPr/>
          <p:nvPr/>
        </p:nvSpPr>
        <p:spPr>
          <a:xfrm>
            <a:off x="2915816" y="5199789"/>
            <a:ext cx="1436259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地形组件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15816" y="5517232"/>
            <a:ext cx="143626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高品质天气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昼夜技术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97997" y="4870553"/>
            <a:ext cx="1558179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可见性剔除方案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10343" y="5199789"/>
            <a:ext cx="1545833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PRT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技术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19707" y="5534183"/>
            <a:ext cx="1536469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大世界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小世界渲染管线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72200" y="4869160"/>
            <a:ext cx="1558179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TA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能力支撑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59632" y="6111281"/>
            <a:ext cx="1558179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UE4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67944" y="6111281"/>
            <a:ext cx="1558179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Unity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33194" y="6111281"/>
            <a:ext cx="1558179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自研引挚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</a:rPr>
              <a:t>画面标准建立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</a:rPr>
              <a:t>验证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</a:rPr>
              <a:t>管线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200" b="1" dirty="0" smtClean="0">
                <a:solidFill>
                  <a:schemeClr val="accent5"/>
                </a:solidFill>
              </a:rPr>
              <a:t>游戏自动化兼容性测试框架</a:t>
            </a:r>
            <a:endParaRPr lang="en-US" altLang="zh-CN" sz="1200" b="1" dirty="0" smtClean="0">
              <a:solidFill>
                <a:schemeClr val="accent5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200" b="1" dirty="0" smtClean="0">
                <a:solidFill>
                  <a:schemeClr val="accent5"/>
                </a:solidFill>
              </a:rPr>
              <a:t>大世界制作</a:t>
            </a:r>
            <a:endParaRPr lang="en-US" altLang="zh-CN" sz="1200" b="1" dirty="0" smtClean="0">
              <a:solidFill>
                <a:schemeClr val="accent5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200" b="1" dirty="0" smtClean="0">
                <a:solidFill>
                  <a:schemeClr val="accent5"/>
                </a:solidFill>
              </a:rPr>
              <a:t>烘焙器深度定制</a:t>
            </a:r>
            <a:endParaRPr lang="en-US" altLang="zh-CN" sz="1200" b="1" dirty="0" smtClean="0">
              <a:solidFill>
                <a:schemeClr val="accent5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200" b="1" dirty="0" smtClean="0">
                <a:solidFill>
                  <a:schemeClr val="accent5"/>
                </a:solidFill>
              </a:rPr>
              <a:t>程序化植被制作</a:t>
            </a:r>
            <a:endParaRPr lang="en-US" altLang="zh-CN" sz="1200" b="1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</a:rPr>
              <a:t>性能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accent5"/>
                </a:solidFill>
              </a:rPr>
              <a:t>引挚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0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画面标准建立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9772" y="3140968"/>
            <a:ext cx="936104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像素</a:t>
            </a:r>
            <a:endParaRPr lang="zh-CN" altLang="en-US" sz="1400" b="1" dirty="0"/>
          </a:p>
        </p:txBody>
      </p:sp>
      <p:sp>
        <p:nvSpPr>
          <p:cNvPr id="5" name="矩形 4"/>
          <p:cNvSpPr/>
          <p:nvPr/>
        </p:nvSpPr>
        <p:spPr>
          <a:xfrm>
            <a:off x="4427984" y="2348880"/>
            <a:ext cx="1224136" cy="5760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Material</a:t>
            </a:r>
          </a:p>
          <a:p>
            <a:pPr algn="ctr"/>
            <a:r>
              <a:rPr lang="en-US" altLang="zh-CN" sz="1400" b="1" dirty="0"/>
              <a:t>M</a:t>
            </a:r>
            <a:r>
              <a:rPr lang="en-US" altLang="zh-CN" sz="1400" b="1" dirty="0" smtClean="0"/>
              <a:t>odel</a:t>
            </a:r>
            <a:endParaRPr lang="zh-CN" altLang="en-US" sz="1400" b="1" dirty="0"/>
          </a:p>
        </p:txBody>
      </p:sp>
      <p:sp>
        <p:nvSpPr>
          <p:cNvPr id="6" name="矩形 5"/>
          <p:cNvSpPr/>
          <p:nvPr/>
        </p:nvSpPr>
        <p:spPr>
          <a:xfrm>
            <a:off x="4427984" y="3068960"/>
            <a:ext cx="1224136" cy="5760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Lighting</a:t>
            </a:r>
          </a:p>
          <a:p>
            <a:pPr algn="ctr"/>
            <a:r>
              <a:rPr lang="en-US" altLang="zh-CN" sz="1400" b="1" dirty="0"/>
              <a:t>M</a:t>
            </a:r>
            <a:r>
              <a:rPr lang="en-US" altLang="zh-CN" sz="1400" b="1" dirty="0" smtClean="0"/>
              <a:t>odel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4427984" y="3789040"/>
            <a:ext cx="1224136" cy="5760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Shader</a:t>
            </a:r>
            <a:endParaRPr lang="en-US" altLang="zh-CN" sz="1400" b="1" dirty="0" smtClean="0"/>
          </a:p>
          <a:p>
            <a:pPr algn="ctr"/>
            <a:r>
              <a:rPr lang="en-US" altLang="zh-CN" sz="1400" b="1" dirty="0"/>
              <a:t>M</a:t>
            </a:r>
            <a:r>
              <a:rPr lang="en-US" altLang="zh-CN" sz="1400" b="1" dirty="0" smtClean="0"/>
              <a:t>odel</a:t>
            </a:r>
            <a:endParaRPr lang="zh-CN" altLang="en-US" sz="1400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 flipV="1">
            <a:off x="3455876" y="2636912"/>
            <a:ext cx="9721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3455876" y="3356992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7" idx="1"/>
          </p:cNvCxnSpPr>
          <p:nvPr/>
        </p:nvCxnSpPr>
        <p:spPr>
          <a:xfrm>
            <a:off x="3455876" y="3356992"/>
            <a:ext cx="9721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7081" y="4869160"/>
            <a:ext cx="5112568" cy="133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5"/>
                </a:solidFill>
              </a:rPr>
              <a:t>真实感：标准建立，用同样的语言说话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</a:rPr>
              <a:t>物理意义的参数和真实物理定律</a:t>
            </a:r>
            <a:r>
              <a:rPr lang="en-US" altLang="zh-CN" b="1" dirty="0" smtClean="0">
                <a:solidFill>
                  <a:schemeClr val="accent5"/>
                </a:solidFill>
              </a:rPr>
              <a:t>(PBR)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</a:rPr>
              <a:t>全场景物体统一光照环境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2132856"/>
            <a:ext cx="7745505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 动态</a:t>
            </a:r>
            <a:r>
              <a:rPr lang="zh-CN" altLang="en-US" b="1" dirty="0">
                <a:solidFill>
                  <a:schemeClr val="accent5"/>
                </a:solidFill>
              </a:rPr>
              <a:t>物体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shader</a:t>
            </a:r>
            <a:r>
              <a:rPr lang="en-US" altLang="zh-CN" b="1" dirty="0" smtClean="0">
                <a:solidFill>
                  <a:schemeClr val="accent5"/>
                </a:solidFill>
              </a:rPr>
              <a:t> model</a:t>
            </a:r>
            <a:endParaRPr lang="en-US" altLang="zh-CN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</a:rPr>
              <a:t>高中低配上采用完整的</a:t>
            </a:r>
            <a:r>
              <a:rPr lang="en-US" altLang="zh-CN" b="1" dirty="0" smtClean="0">
                <a:solidFill>
                  <a:schemeClr val="accent5"/>
                </a:solidFill>
              </a:rPr>
              <a:t>PBR</a:t>
            </a:r>
            <a:r>
              <a:rPr lang="zh-CN" altLang="en-US" b="1" dirty="0" smtClean="0">
                <a:solidFill>
                  <a:schemeClr val="accent5"/>
                </a:solidFill>
              </a:rPr>
              <a:t>方案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accent5"/>
                </a:solidFill>
              </a:rPr>
              <a:t>全实时计算 </a:t>
            </a:r>
            <a:r>
              <a:rPr lang="en-US" altLang="zh-CN" b="1" dirty="0">
                <a:solidFill>
                  <a:schemeClr val="accent5"/>
                </a:solidFill>
              </a:rPr>
              <a:t>+ </a:t>
            </a:r>
            <a:r>
              <a:rPr lang="en-US" altLang="zh-CN" b="1" dirty="0" err="1">
                <a:solidFill>
                  <a:schemeClr val="accent5"/>
                </a:solidFill>
              </a:rPr>
              <a:t>shadowmap</a:t>
            </a:r>
            <a:endParaRPr lang="en-US" altLang="zh-CN" b="1" dirty="0">
              <a:solidFill>
                <a:schemeClr val="accent5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chemeClr val="accent5"/>
                </a:solidFill>
              </a:rPr>
              <a:t>直接光：</a:t>
            </a:r>
            <a:r>
              <a:rPr lang="en-US" altLang="zh-CN" sz="1400" b="1" dirty="0">
                <a:solidFill>
                  <a:schemeClr val="accent5"/>
                </a:solidFill>
              </a:rPr>
              <a:t>GGX specular + lambert diffuse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chemeClr val="accent5"/>
                </a:solidFill>
              </a:rPr>
              <a:t>间接光：</a:t>
            </a:r>
            <a:endParaRPr lang="en-US" altLang="zh-CN" sz="1400" b="1" dirty="0">
              <a:solidFill>
                <a:schemeClr val="accent5"/>
              </a:solidFill>
            </a:endParaRPr>
          </a:p>
          <a:p>
            <a:pPr marL="411480" lvl="1" indent="0">
              <a:buNone/>
            </a:pPr>
            <a:r>
              <a:rPr lang="en-US" altLang="zh-CN" sz="1400" b="1" dirty="0">
                <a:solidFill>
                  <a:schemeClr val="accent5"/>
                </a:solidFill>
              </a:rPr>
              <a:t>        </a:t>
            </a:r>
            <a:r>
              <a:rPr lang="en-US" altLang="zh-CN" sz="1400" b="1" dirty="0" err="1">
                <a:solidFill>
                  <a:schemeClr val="accent5"/>
                </a:solidFill>
              </a:rPr>
              <a:t>lbl</a:t>
            </a:r>
            <a:r>
              <a:rPr lang="en-US" altLang="zh-CN" sz="1400" b="1" dirty="0">
                <a:solidFill>
                  <a:schemeClr val="accent5"/>
                </a:solidFill>
              </a:rPr>
              <a:t> </a:t>
            </a:r>
            <a:r>
              <a:rPr lang="en-US" altLang="zh-CN" sz="1400" b="1" dirty="0" err="1">
                <a:solidFill>
                  <a:schemeClr val="accent5"/>
                </a:solidFill>
              </a:rPr>
              <a:t>cubemap</a:t>
            </a:r>
            <a:r>
              <a:rPr lang="en-US" altLang="zh-CN" sz="1400" b="1" dirty="0">
                <a:solidFill>
                  <a:schemeClr val="accent5"/>
                </a:solidFill>
              </a:rPr>
              <a:t> (Indirect Specular)</a:t>
            </a:r>
          </a:p>
          <a:p>
            <a:pPr marL="411480" lvl="1" indent="0">
              <a:buNone/>
            </a:pPr>
            <a:r>
              <a:rPr lang="en-US" altLang="zh-CN" sz="1400" b="1" dirty="0">
                <a:solidFill>
                  <a:schemeClr val="accent5"/>
                </a:solidFill>
              </a:rPr>
              <a:t>        L1/L2 Spherical Harmonics(Indirect Diffuse</a:t>
            </a:r>
            <a:r>
              <a:rPr lang="en-US" altLang="zh-CN" sz="1400" b="1" dirty="0" smtClean="0">
                <a:solidFill>
                  <a:schemeClr val="accent5"/>
                </a:solidFill>
              </a:rPr>
              <a:t>)</a:t>
            </a:r>
            <a:endParaRPr lang="en-US" altLang="zh-CN" sz="14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chemeClr val="accent5"/>
                </a:solidFill>
              </a:rPr>
              <a:t>Occlusion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1400" b="1" dirty="0" smtClean="0">
                <a:solidFill>
                  <a:schemeClr val="accent5"/>
                </a:solidFill>
              </a:rPr>
              <a:t>Bake Ambient Occlusion (Diffuse AO)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1400" b="1" dirty="0" smtClean="0">
                <a:solidFill>
                  <a:schemeClr val="accent5"/>
                </a:solidFill>
              </a:rPr>
              <a:t>使用</a:t>
            </a:r>
            <a:r>
              <a:rPr lang="en-US" altLang="zh-CN" sz="1400" b="1" dirty="0" smtClean="0">
                <a:solidFill>
                  <a:schemeClr val="accent5"/>
                </a:solidFill>
              </a:rPr>
              <a:t>AO + normal + Eye direction + smoothness</a:t>
            </a:r>
            <a:r>
              <a:rPr lang="zh-CN" altLang="en-US" sz="1400" b="1" dirty="0" smtClean="0">
                <a:solidFill>
                  <a:schemeClr val="accent5"/>
                </a:solidFill>
              </a:rPr>
              <a:t>计算</a:t>
            </a:r>
            <a:r>
              <a:rPr lang="en-US" altLang="zh-CN" sz="1400" b="1" dirty="0" smtClean="0">
                <a:solidFill>
                  <a:schemeClr val="accent5"/>
                </a:solidFill>
              </a:rPr>
              <a:t>SO (Specular SO)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1400" b="1" dirty="0" smtClean="0">
                <a:solidFill>
                  <a:schemeClr val="accent5"/>
                </a:solidFill>
              </a:rPr>
              <a:t>直接用</a:t>
            </a:r>
            <a:r>
              <a:rPr lang="en-US" altLang="zh-CN" sz="1400" b="1" dirty="0" smtClean="0">
                <a:solidFill>
                  <a:schemeClr val="accent5"/>
                </a:solidFill>
              </a:rPr>
              <a:t>AO (Specular SO</a:t>
            </a:r>
            <a:r>
              <a:rPr lang="zh-CN" altLang="en-US" sz="1400" b="1" dirty="0" smtClean="0">
                <a:solidFill>
                  <a:schemeClr val="accent5"/>
                </a:solidFill>
              </a:rPr>
              <a:t>低配</a:t>
            </a:r>
            <a:r>
              <a:rPr lang="en-US" altLang="zh-CN" sz="1400" b="1" dirty="0" smtClean="0">
                <a:solidFill>
                  <a:schemeClr val="accent5"/>
                </a:solidFill>
              </a:rPr>
              <a:t>)</a:t>
            </a:r>
            <a:endParaRPr lang="en-US" altLang="zh-CN" sz="14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en-US" altLang="zh-CN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画面标准建立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a811c51-8b87-44e7-91b8-af8e5deaf107" Revision="1" Stencil="System.MyShapes" StencilVersion="1.0"/>
</Control>
</file>

<file path=customXml/itemProps1.xml><?xml version="1.0" encoding="utf-8"?>
<ds:datastoreItem xmlns:ds="http://schemas.openxmlformats.org/officeDocument/2006/customXml" ds:itemID="{DCA0D0DC-CA73-450A-BE62-AC6A0EDCF68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356</TotalTime>
  <Words>935</Words>
  <Application>Microsoft Office PowerPoint</Application>
  <PresentationFormat>全屏显示(4:3)</PresentationFormat>
  <Paragraphs>234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精装书</vt:lpstr>
      <vt:lpstr>现代游戏开发工作流</vt:lpstr>
      <vt:lpstr>传统游戏开发团队</vt:lpstr>
      <vt:lpstr>引挚技术中台的建设背景</vt:lpstr>
      <vt:lpstr>引擎技术中台的定义</vt:lpstr>
      <vt:lpstr>中台架构</vt:lpstr>
      <vt:lpstr>腾讯引擎中台技术全貌</vt:lpstr>
      <vt:lpstr>开发流程</vt:lpstr>
      <vt:lpstr>画面标准建立</vt:lpstr>
      <vt:lpstr>画面标准建立</vt:lpstr>
      <vt:lpstr>画面标准建立：小结</vt:lpstr>
      <vt:lpstr>验证</vt:lpstr>
      <vt:lpstr>管线</vt:lpstr>
      <vt:lpstr>管线</vt:lpstr>
      <vt:lpstr>管线</vt:lpstr>
      <vt:lpstr>管线</vt:lpstr>
      <vt:lpstr>性能</vt:lpstr>
      <vt:lpstr>引擎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现代游戏开发工作流</dc:title>
  <dc:creator>Justin</dc:creator>
  <cp:lastModifiedBy>Justin</cp:lastModifiedBy>
  <cp:revision>46</cp:revision>
  <dcterms:created xsi:type="dcterms:W3CDTF">2019-09-25T03:33:21Z</dcterms:created>
  <dcterms:modified xsi:type="dcterms:W3CDTF">2019-09-25T09:30:14Z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