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652E39D0-136F-4865-8F6B-52AC43F8EEA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D1A9D24-45CA-4150-86DE-6BCCB612E531}" type="slidenum">
              <a:rPr lang="en-US" smtClean="0"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Coming Attractions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MODFLOW </a:t>
            </a:r>
            <a:r>
              <a:rPr lang="en-US" strike="sngStrike" dirty="0" smtClean="0"/>
              <a:t>2015</a:t>
            </a:r>
            <a:r>
              <a:rPr lang="en-US" dirty="0" smtClean="0"/>
              <a:t> </a:t>
            </a:r>
            <a:r>
              <a:rPr lang="en-US" dirty="0" smtClean="0"/>
              <a:t>6 (Changes and Deletions)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flow packages replaced</a:t>
            </a:r>
          </a:p>
          <a:p>
            <a:r>
              <a:rPr lang="en-US" dirty="0" smtClean="0"/>
              <a:t>All Solver packages </a:t>
            </a:r>
            <a:r>
              <a:rPr lang="en-US" dirty="0" smtClean="0"/>
              <a:t>replaced</a:t>
            </a:r>
          </a:p>
          <a:p>
            <a:r>
              <a:rPr lang="en-US" dirty="0" smtClean="0"/>
              <a:t>All Observation packages replaced</a:t>
            </a:r>
          </a:p>
          <a:p>
            <a:pPr lvl="1"/>
            <a:r>
              <a:rPr lang="en-US" dirty="0"/>
              <a:t>Observations can only be values for single cells</a:t>
            </a:r>
          </a:p>
          <a:p>
            <a:r>
              <a:rPr lang="en-US" dirty="0" smtClean="0"/>
              <a:t>IBOUND </a:t>
            </a:r>
            <a:r>
              <a:rPr lang="en-US" dirty="0" smtClean="0"/>
              <a:t>array removed</a:t>
            </a:r>
          </a:p>
          <a:p>
            <a:r>
              <a:rPr lang="en-US" dirty="0" smtClean="0"/>
              <a:t>EVT and ETS packages merged</a:t>
            </a:r>
          </a:p>
          <a:p>
            <a:r>
              <a:rPr lang="en-US" dirty="0" smtClean="0"/>
              <a:t>DRT</a:t>
            </a:r>
            <a:r>
              <a:rPr lang="en-US" dirty="0"/>
              <a:t>, FHB, GAG, HYD, IBS, </a:t>
            </a:r>
            <a:r>
              <a:rPr lang="en-US" dirty="0" smtClean="0"/>
              <a:t>LAK</a:t>
            </a:r>
            <a:r>
              <a:rPr lang="en-US" dirty="0"/>
              <a:t>, LMT, MNW1</a:t>
            </a:r>
            <a:r>
              <a:rPr lang="en-US" dirty="0" smtClean="0"/>
              <a:t>, MNW2</a:t>
            </a:r>
            <a:r>
              <a:rPr lang="en-US" dirty="0"/>
              <a:t>, MNWI, </a:t>
            </a:r>
            <a:r>
              <a:rPr lang="en-US" dirty="0" smtClean="0"/>
              <a:t>PVAL, RES</a:t>
            </a:r>
            <a:r>
              <a:rPr lang="en-US" dirty="0" smtClean="0"/>
              <a:t>, STR</a:t>
            </a:r>
            <a:r>
              <a:rPr lang="en-US" dirty="0"/>
              <a:t>, SUB, </a:t>
            </a:r>
            <a:r>
              <a:rPr lang="en-US" dirty="0" smtClean="0"/>
              <a:t>SWI</a:t>
            </a:r>
            <a:r>
              <a:rPr lang="en-US" dirty="0"/>
              <a:t>, </a:t>
            </a:r>
            <a:r>
              <a:rPr lang="en-US" dirty="0" smtClean="0"/>
              <a:t>SWR, SWT </a:t>
            </a:r>
            <a:r>
              <a:rPr lang="en-US" dirty="0"/>
              <a:t>packages </a:t>
            </a:r>
            <a:r>
              <a:rPr lang="en-US" dirty="0" smtClean="0"/>
              <a:t>removed</a:t>
            </a:r>
          </a:p>
          <a:p>
            <a:r>
              <a:rPr lang="en-US" dirty="0" smtClean="0"/>
              <a:t>Quasi-3D models removed</a:t>
            </a:r>
          </a:p>
          <a:p>
            <a:r>
              <a:rPr lang="en-US" dirty="0"/>
              <a:t>Parameters </a:t>
            </a:r>
            <a:r>
              <a:rPr lang="en-US" dirty="0" smtClean="0"/>
              <a:t>removed</a:t>
            </a:r>
          </a:p>
          <a:p>
            <a:r>
              <a:rPr lang="en-US" dirty="0" smtClean="0"/>
              <a:t>Input </a:t>
            </a:r>
            <a:r>
              <a:rPr lang="en-US" dirty="0"/>
              <a:t>formats </a:t>
            </a:r>
            <a:r>
              <a:rPr lang="en-US" dirty="0" smtClean="0"/>
              <a:t>restructured</a:t>
            </a:r>
          </a:p>
          <a:p>
            <a:r>
              <a:rPr lang="en-US" dirty="0" smtClean="0"/>
              <a:t>In SFR, reaches are no longer organized into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MODFLOW </a:t>
            </a:r>
            <a:r>
              <a:rPr lang="en-US" dirty="0" smtClean="0"/>
              <a:t>6 (Additions)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“Pass-through” cells added</a:t>
            </a:r>
          </a:p>
          <a:p>
            <a:r>
              <a:rPr lang="en-US" sz="2800" dirty="0"/>
              <a:t>Stresses can vary within stress periods</a:t>
            </a:r>
          </a:p>
          <a:p>
            <a:r>
              <a:rPr lang="en-US" sz="2800" dirty="0"/>
              <a:t>Multiple interacting models allowed</a:t>
            </a:r>
          </a:p>
          <a:p>
            <a:r>
              <a:rPr lang="en-US" sz="2800" dirty="0"/>
              <a:t>Multiple </a:t>
            </a:r>
            <a:r>
              <a:rPr lang="en-US" sz="2800" dirty="0" smtClean="0"/>
              <a:t>boundary packages </a:t>
            </a:r>
            <a:r>
              <a:rPr lang="en-US" sz="2800" dirty="0"/>
              <a:t>of the same type allowed</a:t>
            </a:r>
          </a:p>
          <a:p>
            <a:r>
              <a:rPr lang="en-US" sz="2800" dirty="0"/>
              <a:t>Unstructured or Structured grids allowed</a:t>
            </a:r>
          </a:p>
          <a:p>
            <a:r>
              <a:rPr lang="en-US" sz="2800" dirty="0"/>
              <a:t>Multi-Aquifer Well Package added</a:t>
            </a:r>
          </a:p>
          <a:p>
            <a:r>
              <a:rPr lang="en-US" sz="2800" dirty="0"/>
              <a:t>Ghost-Node Correction (GNC) Package added</a:t>
            </a:r>
          </a:p>
          <a:p>
            <a:r>
              <a:rPr lang="en-US" sz="2800" dirty="0" smtClean="0"/>
              <a:t>Specified </a:t>
            </a:r>
            <a:r>
              <a:rPr lang="en-US" sz="2800" dirty="0"/>
              <a:t>head cells can be converted to ordinary </a:t>
            </a:r>
            <a:r>
              <a:rPr lang="en-US" sz="2800" dirty="0" smtClean="0"/>
              <a:t>cells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2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MT3D-USGS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through streams and lakes</a:t>
            </a:r>
          </a:p>
          <a:p>
            <a:r>
              <a:rPr lang="en-US" dirty="0" smtClean="0"/>
              <a:t>Transport through the unsaturated zone</a:t>
            </a:r>
          </a:p>
          <a:p>
            <a:r>
              <a:rPr lang="en-US" dirty="0" smtClean="0"/>
              <a:t>Contaminant treatment system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SUTRA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 smtClean="0"/>
              <a:t>Boundary Conditions (Like GHB, RIV, DRN in MODFLOW)</a:t>
            </a:r>
          </a:p>
          <a:p>
            <a:r>
              <a:rPr lang="en-US" dirty="0" smtClean="0"/>
              <a:t>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Support for MODFLOW-6 in </a:t>
            </a:r>
            <a:r>
              <a:rPr lang="en-US" dirty="0" smtClean="0"/>
              <a:t>ModelMuse</a:t>
            </a:r>
          </a:p>
          <a:p>
            <a:pPr lvl="1"/>
            <a:r>
              <a:rPr lang="en-US" dirty="0" smtClean="0"/>
              <a:t>Structured </a:t>
            </a:r>
            <a:r>
              <a:rPr lang="en-US" dirty="0"/>
              <a:t>grids</a:t>
            </a:r>
            <a:endParaRPr lang="en-US" dirty="0" smtClean="0"/>
          </a:p>
          <a:p>
            <a:pPr lvl="1"/>
            <a:r>
              <a:rPr lang="en-US" dirty="0" smtClean="0"/>
              <a:t>New packages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Calculation of observations involving multiple cells</a:t>
            </a:r>
          </a:p>
          <a:p>
            <a:pPr lvl="1"/>
            <a:r>
              <a:rPr lang="en-US" dirty="0" smtClean="0"/>
              <a:t>Unstructured grids</a:t>
            </a:r>
          </a:p>
          <a:p>
            <a:pPr lvl="1"/>
            <a:r>
              <a:rPr lang="en-US" dirty="0" smtClean="0"/>
              <a:t>Templates and instruction files for parameter estimation</a:t>
            </a:r>
            <a:endParaRPr lang="en-US" dirty="0" smtClean="0"/>
          </a:p>
          <a:p>
            <a:r>
              <a:rPr lang="en-US" dirty="0"/>
              <a:t>Support for </a:t>
            </a:r>
            <a:r>
              <a:rPr lang="en-US" dirty="0" smtClean="0"/>
              <a:t>MT3D-USGS</a:t>
            </a:r>
            <a:r>
              <a:rPr lang="en-US" dirty="0"/>
              <a:t> in ModelMuse</a:t>
            </a:r>
            <a:endParaRPr lang="en-US" dirty="0" smtClean="0"/>
          </a:p>
          <a:p>
            <a:r>
              <a:rPr lang="en-US" dirty="0"/>
              <a:t>Support for </a:t>
            </a:r>
            <a:r>
              <a:rPr lang="en-US" dirty="0" smtClean="0"/>
              <a:t>SUTRA 3</a:t>
            </a:r>
            <a:r>
              <a:rPr lang="en-US" dirty="0"/>
              <a:t> in ModelMuse</a:t>
            </a:r>
            <a:endParaRPr lang="en-US" dirty="0" smtClean="0"/>
          </a:p>
          <a:p>
            <a:r>
              <a:rPr lang="en-US" dirty="0"/>
              <a:t>Support for </a:t>
            </a:r>
            <a:r>
              <a:rPr lang="en-US" dirty="0" smtClean="0"/>
              <a:t>PEST</a:t>
            </a:r>
            <a:r>
              <a:rPr lang="en-US" dirty="0"/>
              <a:t> in </a:t>
            </a:r>
            <a:r>
              <a:rPr lang="en-US" dirty="0" smtClean="0"/>
              <a:t>ModelMuse</a:t>
            </a:r>
          </a:p>
          <a:p>
            <a:r>
              <a:rPr lang="en-US" dirty="0" smtClean="0"/>
              <a:t>Support for additional features of MODFLOW-OWHM</a:t>
            </a:r>
            <a:r>
              <a:rPr lang="en-US" dirty="0"/>
              <a:t> in ModelMuse</a:t>
            </a:r>
            <a:endParaRPr lang="en-US" dirty="0" smtClean="0"/>
          </a:p>
          <a:p>
            <a:r>
              <a:rPr lang="en-US" dirty="0" smtClean="0"/>
              <a:t>Support for MODFLOW-GWM or GWM-IV</a:t>
            </a:r>
            <a:r>
              <a:rPr lang="en-US" dirty="0"/>
              <a:t> in </a:t>
            </a:r>
            <a:r>
              <a:rPr lang="en-US" dirty="0" smtClean="0"/>
              <a:t>ModelMuse</a:t>
            </a:r>
          </a:p>
          <a:p>
            <a:r>
              <a:rPr lang="en-US" smtClean="0"/>
              <a:t>Support for MODFLOW-6 in Model Viewer</a:t>
            </a:r>
            <a:endParaRPr lang="en-US" dirty="0" smtClean="0"/>
          </a:p>
          <a:p>
            <a:r>
              <a:rPr lang="en-US" dirty="0" smtClean="0"/>
              <a:t>Utilities to facilitate observations in SFR and other packages</a:t>
            </a:r>
          </a:p>
          <a:p>
            <a:r>
              <a:rPr lang="en-US" dirty="0" smtClean="0"/>
              <a:t>Quick way to display model results on 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</TotalTime>
  <Words>261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Coming Attractions</vt:lpstr>
      <vt:lpstr>MODFLOW 2015 6 (Changes and Deletions)</vt:lpstr>
      <vt:lpstr>MODFLOW 6 (Additions)</vt:lpstr>
      <vt:lpstr>MT3D-USGS</vt:lpstr>
      <vt:lpstr>SUTRA 3</vt:lpstr>
      <vt:lpstr>What do you want?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Attractions</dc:title>
  <dc:creator>Richard B. Winston</dc:creator>
  <cp:lastModifiedBy>DOI</cp:lastModifiedBy>
  <cp:revision>11</cp:revision>
  <dcterms:created xsi:type="dcterms:W3CDTF">2015-11-09T21:25:14Z</dcterms:created>
  <dcterms:modified xsi:type="dcterms:W3CDTF">2015-11-10T09:51:19Z</dcterms:modified>
</cp:coreProperties>
</file>